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66"/>
  </p:notesMasterIdLst>
  <p:handoutMasterIdLst>
    <p:handoutMasterId r:id="rId67"/>
  </p:handoutMasterIdLst>
  <p:sldIdLst>
    <p:sldId id="256" r:id="rId2"/>
    <p:sldId id="558" r:id="rId3"/>
    <p:sldId id="332" r:id="rId4"/>
    <p:sldId id="442" r:id="rId5"/>
    <p:sldId id="481" r:id="rId6"/>
    <p:sldId id="443" r:id="rId7"/>
    <p:sldId id="523" r:id="rId8"/>
    <p:sldId id="445" r:id="rId9"/>
    <p:sldId id="567" r:id="rId10"/>
    <p:sldId id="568" r:id="rId11"/>
    <p:sldId id="569" r:id="rId12"/>
    <p:sldId id="570" r:id="rId13"/>
    <p:sldId id="444" r:id="rId14"/>
    <p:sldId id="446" r:id="rId15"/>
    <p:sldId id="448" r:id="rId16"/>
    <p:sldId id="559" r:id="rId17"/>
    <p:sldId id="482" r:id="rId18"/>
    <p:sldId id="449" r:id="rId19"/>
    <p:sldId id="450" r:id="rId20"/>
    <p:sldId id="524" r:id="rId21"/>
    <p:sldId id="451" r:id="rId22"/>
    <p:sldId id="452" r:id="rId23"/>
    <p:sldId id="453" r:id="rId24"/>
    <p:sldId id="484" r:id="rId25"/>
    <p:sldId id="485" r:id="rId26"/>
    <p:sldId id="564" r:id="rId27"/>
    <p:sldId id="560" r:id="rId28"/>
    <p:sldId id="457" r:id="rId29"/>
    <p:sldId id="563" r:id="rId30"/>
    <p:sldId id="525" r:id="rId31"/>
    <p:sldId id="526" r:id="rId32"/>
    <p:sldId id="527" r:id="rId33"/>
    <p:sldId id="530" r:id="rId34"/>
    <p:sldId id="458" r:id="rId35"/>
    <p:sldId id="461" r:id="rId36"/>
    <p:sldId id="465" r:id="rId37"/>
    <p:sldId id="531" r:id="rId38"/>
    <p:sldId id="532" r:id="rId39"/>
    <p:sldId id="555" r:id="rId40"/>
    <p:sldId id="562" r:id="rId41"/>
    <p:sldId id="533" r:id="rId42"/>
    <p:sldId id="534" r:id="rId43"/>
    <p:sldId id="535" r:id="rId44"/>
    <p:sldId id="536" r:id="rId45"/>
    <p:sldId id="544" r:id="rId46"/>
    <p:sldId id="537" r:id="rId47"/>
    <p:sldId id="566" r:id="rId48"/>
    <p:sldId id="565" r:id="rId49"/>
    <p:sldId id="561" r:id="rId50"/>
    <p:sldId id="529" r:id="rId51"/>
    <p:sldId id="539" r:id="rId52"/>
    <p:sldId id="540" r:id="rId53"/>
    <p:sldId id="541" r:id="rId54"/>
    <p:sldId id="474" r:id="rId55"/>
    <p:sldId id="571" r:id="rId56"/>
    <p:sldId id="572" r:id="rId57"/>
    <p:sldId id="573" r:id="rId58"/>
    <p:sldId id="554" r:id="rId59"/>
    <p:sldId id="553" r:id="rId60"/>
    <p:sldId id="551" r:id="rId61"/>
    <p:sldId id="552" r:id="rId62"/>
    <p:sldId id="556" r:id="rId63"/>
    <p:sldId id="557" r:id="rId64"/>
    <p:sldId id="480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64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28"/>
    <p:restoredTop sz="95153"/>
  </p:normalViewPr>
  <p:slideViewPr>
    <p:cSldViewPr snapToGrid="0" snapToObjects="1">
      <p:cViewPr>
        <p:scale>
          <a:sx n="82" d="100"/>
          <a:sy n="82" d="100"/>
        </p:scale>
        <p:origin x="1536" y="7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7" d="100"/>
        <a:sy n="10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1950A-4A9F-E244-BC39-E70D957D6552}" type="datetimeFigureOut">
              <a:rPr lang="en-US" smtClean="0"/>
              <a:t>11/2/17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52621-0981-8440-9C6C-B8470C938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70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B085A-4E97-294F-B761-3E1B782AFE9F}" type="datetimeFigureOut">
              <a:rPr lang="en-US" smtClean="0"/>
              <a:t>11/2/17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BD9A7-939F-844E-AA9E-BD9AA1552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2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BD9A7-939F-844E-AA9E-BD9AA15527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10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/>
              <a:t>The University of Adelaide, School of Computer Science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97A960-F2E5-6743-B445-419E55865893}" type="slidenum">
              <a:rPr lang="en-US"/>
              <a:pPr/>
              <a:t>55</a:t>
            </a:fld>
            <a:endParaRPr lang="en-US" dirty="0"/>
          </a:p>
        </p:txBody>
      </p:sp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293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/>
              <a:t>The University of Adelaide, School of Computer Science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97A960-F2E5-6743-B445-419E55865893}" type="slidenum">
              <a:rPr lang="en-US"/>
              <a:pPr/>
              <a:t>56</a:t>
            </a:fld>
            <a:endParaRPr lang="en-US" dirty="0"/>
          </a:p>
        </p:txBody>
      </p:sp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47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BD9A7-939F-844E-AA9E-BD9AA155276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18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BD9A7-939F-844E-AA9E-BD9AA155276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76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BD9A7-939F-844E-AA9E-BD9AA155276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21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BD9A7-939F-844E-AA9E-BD9AA15527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84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6434" y="4342192"/>
            <a:ext cx="5909964" cy="4115405"/>
          </a:xfrm>
          <a:noFill/>
          <a:ln w="9525"/>
        </p:spPr>
        <p:txBody>
          <a:bodyPr lIns="90475" tIns="44444" rIns="90475" bIns="44444"/>
          <a:lstStyle/>
          <a:p>
            <a:endParaRPr lang="en-US" dirty="0"/>
          </a:p>
        </p:txBody>
      </p:sp>
      <p:sp>
        <p:nvSpPr>
          <p:cNvPr id="2765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585788"/>
            <a:ext cx="6070600" cy="3416300"/>
          </a:xfrm>
        </p:spPr>
      </p:sp>
    </p:spTree>
    <p:extLst>
      <p:ext uri="{BB962C8B-B14F-4D97-AF65-F5344CB8AC3E}">
        <p14:creationId xmlns:p14="http://schemas.microsoft.com/office/powerpoint/2010/main" val="1798017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Dhrystone MIPS (Million Instructions per Second), or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DMIPS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 a measure of computer performance relative to the performance of the DEC VAX 11/780 minicomputer of the 1970s.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Adreno GPU: 256 ALUs, 10 nm, 710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Mhz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567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GFlops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BD9A7-939F-844E-AA9E-BD9AA15527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01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BD9A7-939F-844E-AA9E-BD9AA15527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05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BD9A7-939F-844E-AA9E-BD9AA155276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0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BD9A7-939F-844E-AA9E-BD9AA155276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50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BD9A7-939F-844E-AA9E-BD9AA155276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76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/>
              <a:t>The University of Adelaide, School of Computer Science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FEF71F-A33A-3449-8F2D-D74D15AC6BB3}" type="slidenum">
              <a:rPr lang="en-US"/>
              <a:pPr/>
              <a:t>54</a:t>
            </a:fld>
            <a:endParaRPr lang="en-US" dirty="0"/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Interloper thread can be from same core or another core.</a:t>
            </a:r>
            <a:endParaRPr lang="en-AU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469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CS 61c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356352"/>
            <a:ext cx="526756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Lecture 19: Thread Level Parallel Processing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1CF-B26C-E347-9AC9-78212C099D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6986" y="764276"/>
            <a:ext cx="11504245" cy="285815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296334" y="4244455"/>
            <a:ext cx="11504084" cy="1514901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70C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710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AmericanTypewriter-Condensed" charset="0"/>
              <a:buChar char="−"/>
              <a:defRPr/>
            </a:lvl2pPr>
            <a:lvl3pPr marL="1143000" indent="-228600">
              <a:buFont typeface="Wingdings" charset="2"/>
              <a:buChar char="§"/>
              <a:defRPr/>
            </a:lvl3pPr>
            <a:lvl4pPr marL="1600200" indent="-228600">
              <a:buFont typeface="Courier New" charset="0"/>
              <a:buChar char="o"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CS 61c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356352"/>
            <a:ext cx="526756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Lecture 19: Thread Level Parallel Processing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1CF-B26C-E347-9AC9-78212C099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AmericanTypewriter-Condensed" charset="0"/>
              <a:buChar char="−"/>
              <a:defRPr/>
            </a:lvl2pPr>
            <a:lvl3pPr marL="1143000" indent="-228600">
              <a:buFont typeface="Wingdings" charset="2"/>
              <a:buChar char="§"/>
              <a:defRPr/>
            </a:lvl3pPr>
            <a:lvl4pPr marL="1600200" indent="-228600">
              <a:buFont typeface="Courier New" charset="0"/>
              <a:buChar char="o"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CS 61c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63816" y="6356352"/>
            <a:ext cx="526756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Lecture 19: Thread Level Parallel Processing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1CF-B26C-E347-9AC9-78212C099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2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6986" y="1453663"/>
            <a:ext cx="5722815" cy="47233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453663"/>
            <a:ext cx="5629031" cy="47233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CS 61c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63816" y="6356352"/>
            <a:ext cx="526756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Lecture 19: Thread Level Parallel Processing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1CF-B26C-E347-9AC9-78212C099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38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985" y="152401"/>
            <a:ext cx="11504247" cy="984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986" y="1409151"/>
            <a:ext cx="5700591" cy="58377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6986" y="2264935"/>
            <a:ext cx="5700591" cy="39247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409151"/>
            <a:ext cx="5629031" cy="58377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264935"/>
            <a:ext cx="5629031" cy="39247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CS 61c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63816" y="6356352"/>
            <a:ext cx="526756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Lecture 19: Thread Level Parallel Processing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1CF-B26C-E347-9AC9-78212C099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985" y="152401"/>
            <a:ext cx="11504247" cy="984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986" y="1409151"/>
            <a:ext cx="2011367" cy="58377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58441" y="1409152"/>
            <a:ext cx="9042791" cy="229721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985" y="3935413"/>
            <a:ext cx="2011368" cy="58377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58441" y="3935413"/>
            <a:ext cx="9042791" cy="23190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CS 61c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63816" y="6356352"/>
            <a:ext cx="526756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Lecture 19: Thread Level Parallel Processing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1CF-B26C-E347-9AC9-78212C099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84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CS 61c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63816" y="6356352"/>
            <a:ext cx="526756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Lecture 19: Thread Level Parallel Processing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1CF-B26C-E347-9AC9-78212C099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5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CS 61c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63816" y="6356352"/>
            <a:ext cx="5267568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Lecture 19: Thread Level Parallel Processing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1CF-B26C-E347-9AC9-78212C099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47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6986" y="142389"/>
            <a:ext cx="11504245" cy="1053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986" y="1406769"/>
            <a:ext cx="11504245" cy="4770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6986" y="6356352"/>
            <a:ext cx="3001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CS 61c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5803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31CF-B26C-E347-9AC9-78212C099DD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512024" y="6356351"/>
            <a:ext cx="5313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Lecture 19: Thread Level Parallel Processing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6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0" r:id="rId3"/>
    <p:sldLayoutId id="2147483664" r:id="rId4"/>
    <p:sldLayoutId id="2147483665" r:id="rId5"/>
    <p:sldLayoutId id="2147483669" r:id="rId6"/>
    <p:sldLayoutId id="2147483666" r:id="rId7"/>
    <p:sldLayoutId id="2147483667" r:id="rId8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hyperlink" Target="http://openmp.org/mp-documents/omp-hands-on-SC08.pdf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.png"/><Relationship Id="rId7" Type="http://schemas.openxmlformats.org/officeDocument/2006/relationships/image" Target="../media/image3.jpe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openmp.org/mp-documents/omp-hands-on-SC08.pdf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CS 61C: </a:t>
            </a:r>
            <a:br>
              <a:rPr lang="en-US" b="1" dirty="0"/>
            </a:br>
            <a:r>
              <a:rPr lang="en-US" b="1" dirty="0"/>
              <a:t>Great Ideas in Computer </a:t>
            </a:r>
            <a:r>
              <a:rPr lang="en-US" b="1" dirty="0" smtClean="0"/>
              <a:t>Architecture</a:t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Lecture </a:t>
            </a:r>
            <a:r>
              <a:rPr lang="en-US" b="1" dirty="0" smtClean="0"/>
              <a:t>19: </a:t>
            </a:r>
            <a:br>
              <a:rPr lang="en-US" b="1" dirty="0" smtClean="0"/>
            </a:br>
            <a:r>
              <a:rPr lang="en-US" b="1" i="1" dirty="0" smtClean="0"/>
              <a:t>Thread-Level Parallel Processing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 smtClean="0"/>
              <a:t>Krste</a:t>
            </a:r>
            <a:r>
              <a:rPr lang="en-US" dirty="0" smtClean="0"/>
              <a:t> </a:t>
            </a:r>
            <a:r>
              <a:rPr lang="en-US" dirty="0" err="1" smtClean="0"/>
              <a:t>Asanović</a:t>
            </a:r>
            <a:r>
              <a:rPr lang="en-US" dirty="0" smtClean="0"/>
              <a:t> &amp; Randy H. Katz</a:t>
            </a:r>
          </a:p>
          <a:p>
            <a:pPr>
              <a:lnSpc>
                <a:spcPct val="150000"/>
              </a:lnSpc>
            </a:pPr>
            <a:r>
              <a:rPr lang="en-US" dirty="0"/>
              <a:t>http://</a:t>
            </a:r>
            <a:r>
              <a:rPr lang="en-US" dirty="0" err="1"/>
              <a:t>inst.eecs.berkeley.edu</a:t>
            </a:r>
            <a:r>
              <a:rPr lang="en-US" dirty="0"/>
              <a:t>/~</a:t>
            </a:r>
            <a:r>
              <a:rPr lang="en-US" dirty="0" smtClean="0"/>
              <a:t>cs61c/fa17</a:t>
            </a:r>
          </a:p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64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Pixel 2 vs. iPhone 8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A7D19-1543-9D43-8E34-A1A22C576D8B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1074079"/>
            <a:ext cx="10128250" cy="5282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86" y="1676400"/>
            <a:ext cx="11563101" cy="238125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3785" y="4538295"/>
            <a:ext cx="11989341" cy="670660"/>
            <a:chOff x="93785" y="4538295"/>
            <a:chExt cx="11989341" cy="6706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85" y="4538295"/>
              <a:ext cx="11989341" cy="67066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83028" y="4585254"/>
              <a:ext cx="5463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ALUs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12502" y="4591882"/>
              <a:ext cx="4219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/>
                <a:t>nm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96205" y="4585258"/>
              <a:ext cx="5212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/>
                <a:t>MHz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15876" y="4565381"/>
              <a:ext cx="680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/>
                <a:t>GFlops</a:t>
              </a:r>
              <a:endParaRPr lang="en-US" sz="14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339024" y="3345883"/>
            <a:ext cx="342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rgbClr val="FF0000"/>
                </a:solidFill>
              </a:rPr>
              <a:t>2.35Ghz + 1.9Ghz, 64Bit </a:t>
            </a:r>
            <a:r>
              <a:rPr lang="ro-RO" dirty="0" err="1" smtClean="0">
                <a:solidFill>
                  <a:srgbClr val="FF0000"/>
                </a:solidFill>
              </a:rPr>
              <a:t>Octa</a:t>
            </a:r>
            <a:r>
              <a:rPr lang="ro-RO" dirty="0" smtClean="0">
                <a:solidFill>
                  <a:srgbClr val="FF0000"/>
                </a:solidFill>
              </a:rPr>
              <a:t>-Core</a:t>
            </a:r>
            <a:endParaRPr lang="ro-R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6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Pixel 2 vs. iPhone 8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A7D19-1543-9D43-8E34-A1A22C576D8B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33" y="1022350"/>
            <a:ext cx="11280098" cy="4095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3500" y="1587500"/>
            <a:ext cx="6438900" cy="29210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7700" y="1879600"/>
            <a:ext cx="3156204" cy="287528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972298" y="3070225"/>
            <a:ext cx="3000502" cy="257175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971798" y="2783865"/>
            <a:ext cx="1463802" cy="28636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813798" y="2488590"/>
            <a:ext cx="689102" cy="270971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47700" y="2783865"/>
            <a:ext cx="1155700" cy="286359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803400" y="3356253"/>
            <a:ext cx="1384300" cy="330707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Pixel 2 vs. iPhone 8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A7D19-1543-9D43-8E34-A1A22C576D8B}" type="slidenum">
              <a:rPr lang="en-US" smtClean="0"/>
              <a:t>12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6133429" y="0"/>
            <a:ext cx="4777965" cy="63563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50262" b="7288"/>
          <a:stretch/>
        </p:blipFill>
        <p:spPr>
          <a:xfrm>
            <a:off x="589459" y="0"/>
            <a:ext cx="4780547" cy="63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Multiprocessor Execution Model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559" y="1406769"/>
            <a:ext cx="11035862" cy="509200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Shared memory</a:t>
            </a:r>
          </a:p>
          <a:p>
            <a:pPr lvl="1"/>
            <a:r>
              <a:rPr lang="en-US" dirty="0" smtClean="0"/>
              <a:t>Each “core” has access to the entire memory in the processor</a:t>
            </a:r>
          </a:p>
          <a:p>
            <a:pPr lvl="1"/>
            <a:r>
              <a:rPr lang="en-US" dirty="0" smtClean="0"/>
              <a:t>Special hardware keeps caches consistent (next lecture!)</a:t>
            </a:r>
          </a:p>
          <a:p>
            <a:pPr lvl="1"/>
            <a:r>
              <a:rPr lang="en-US" dirty="0" smtClean="0"/>
              <a:t>Advantages:</a:t>
            </a:r>
          </a:p>
          <a:p>
            <a:pPr lvl="2"/>
            <a:r>
              <a:rPr lang="en-US" dirty="0" smtClean="0"/>
              <a:t>Simplifies communication in program via shared variables</a:t>
            </a:r>
          </a:p>
          <a:p>
            <a:pPr lvl="1"/>
            <a:r>
              <a:rPr lang="en-US" dirty="0" smtClean="0"/>
              <a:t>Drawbacks:</a:t>
            </a:r>
          </a:p>
          <a:p>
            <a:pPr lvl="2"/>
            <a:r>
              <a:rPr lang="en-US" dirty="0" smtClean="0"/>
              <a:t>Does not scale well:</a:t>
            </a:r>
          </a:p>
          <a:p>
            <a:pPr lvl="3"/>
            <a:r>
              <a:rPr lang="en-US" dirty="0" smtClean="0"/>
              <a:t>“Slow” memory shared by many “customers” (cores)</a:t>
            </a:r>
          </a:p>
          <a:p>
            <a:pPr lvl="3"/>
            <a:r>
              <a:rPr lang="en-US" dirty="0" smtClean="0"/>
              <a:t>May become bottleneck (Amdahl’s Law)</a:t>
            </a:r>
          </a:p>
          <a:p>
            <a:r>
              <a:rPr lang="en-US" dirty="0" smtClean="0"/>
              <a:t>Two ways to use a multiprocessor:</a:t>
            </a:r>
          </a:p>
          <a:p>
            <a:pPr lvl="1"/>
            <a:r>
              <a:rPr lang="en-US" dirty="0" smtClean="0"/>
              <a:t>Job-level parallelism</a:t>
            </a:r>
          </a:p>
          <a:p>
            <a:pPr lvl="2"/>
            <a:r>
              <a:rPr lang="en-US" dirty="0" smtClean="0"/>
              <a:t>Processors work on unrelated problems</a:t>
            </a:r>
          </a:p>
          <a:p>
            <a:pPr lvl="2"/>
            <a:r>
              <a:rPr lang="en-US" dirty="0" smtClean="0"/>
              <a:t>No communication between programs</a:t>
            </a:r>
          </a:p>
          <a:p>
            <a:pPr lvl="1"/>
            <a:r>
              <a:rPr lang="en-US" dirty="0" smtClean="0"/>
              <a:t>Partition work of single task between several cores</a:t>
            </a:r>
          </a:p>
          <a:p>
            <a:pPr lvl="2"/>
            <a:r>
              <a:rPr lang="en-US" dirty="0" smtClean="0"/>
              <a:t>E.g., each performs part of large matrix multiplication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85529-7D1A-364A-BDE1-18FC2986E5C0}" type="slidenum">
              <a:rPr lang="en-US" smtClean="0"/>
              <a:t>13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/>
              <a:t>Parallel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558" y="1417639"/>
            <a:ext cx="11014841" cy="475932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It’s difficult!</a:t>
            </a:r>
          </a:p>
          <a:p>
            <a:r>
              <a:rPr lang="en-US" dirty="0" smtClean="0"/>
              <a:t>It’s inevitable</a:t>
            </a:r>
          </a:p>
          <a:p>
            <a:pPr lvl="1"/>
            <a:r>
              <a:rPr lang="en-US" dirty="0" smtClean="0"/>
              <a:t>Only path to increase performance</a:t>
            </a:r>
          </a:p>
          <a:p>
            <a:pPr lvl="1"/>
            <a:r>
              <a:rPr lang="en-US" dirty="0" smtClean="0"/>
              <a:t>Only path to lower energy consumption (improve battery life)</a:t>
            </a:r>
          </a:p>
          <a:p>
            <a:r>
              <a:rPr lang="en-US" dirty="0" smtClean="0"/>
              <a:t>In mobile systems (e.g., smart phones, tablets)</a:t>
            </a:r>
          </a:p>
          <a:p>
            <a:pPr lvl="1"/>
            <a:r>
              <a:rPr lang="en-US" dirty="0" smtClean="0"/>
              <a:t>Multiple cores</a:t>
            </a:r>
          </a:p>
          <a:p>
            <a:pPr lvl="1"/>
            <a:r>
              <a:rPr lang="en-US" dirty="0" smtClean="0"/>
              <a:t>Dedicated processors, e.g., </a:t>
            </a:r>
          </a:p>
          <a:p>
            <a:pPr lvl="2"/>
            <a:r>
              <a:rPr lang="en-US" dirty="0" smtClean="0"/>
              <a:t>Motion processor, image processor, neural processor in iPhone 8 + X</a:t>
            </a:r>
          </a:p>
          <a:p>
            <a:pPr lvl="2"/>
            <a:r>
              <a:rPr lang="en-US" dirty="0" smtClean="0"/>
              <a:t>GPU (graphics processing unit)</a:t>
            </a:r>
          </a:p>
          <a:p>
            <a:r>
              <a:rPr lang="en-US" dirty="0"/>
              <a:t>W</a:t>
            </a:r>
            <a:r>
              <a:rPr lang="en-US" dirty="0" smtClean="0"/>
              <a:t>arehouse-scale computers (next week!)</a:t>
            </a:r>
          </a:p>
          <a:p>
            <a:pPr lvl="1"/>
            <a:r>
              <a:rPr lang="en-US" dirty="0" smtClean="0"/>
              <a:t>Multiple “nodes” </a:t>
            </a:r>
          </a:p>
          <a:p>
            <a:pPr lvl="2"/>
            <a:r>
              <a:rPr lang="en-US" dirty="0" smtClean="0"/>
              <a:t>“Boxes” with several CPUs, disks per box</a:t>
            </a:r>
          </a:p>
          <a:p>
            <a:pPr lvl="1"/>
            <a:r>
              <a:rPr lang="en-US" dirty="0" smtClean="0"/>
              <a:t>MIMD (multi-core) and SIMD (e.g. AVX) in each node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4D74A-F3D7-8145-A68F-4AED71D634A8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6B5C0-73ED-C34A-92AC-1C39232FBEF0}" type="slidenum">
              <a:rPr lang="en-US" smtClean="0"/>
              <a:t>15</a:t>
            </a:fld>
            <a:endParaRPr lang="en-US" dirty="0"/>
          </a:p>
        </p:txBody>
      </p:sp>
      <p:sp>
        <p:nvSpPr>
          <p:cNvPr id="25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26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133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Potential Parallel Performance </a:t>
            </a:r>
            <a:br>
              <a:rPr lang="en-US" b="1" dirty="0" smtClean="0"/>
            </a:br>
            <a:r>
              <a:rPr lang="en-US" sz="3600" b="1" i="1" dirty="0"/>
              <a:t>(assuming software can use it)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3178503"/>
              </p:ext>
            </p:extLst>
          </p:nvPr>
        </p:nvGraphicFramePr>
        <p:xfrm>
          <a:off x="1981200" y="1312332"/>
          <a:ext cx="8229600" cy="4345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5467"/>
                <a:gridCol w="1303866"/>
                <a:gridCol w="2228427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Verdana"/>
                        </a:rPr>
                        <a:t>Year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Verdana"/>
                        </a:rPr>
                        <a:t>Cores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SIMD </a:t>
                      </a:r>
                      <a:r>
                        <a:rPr lang="en-US" sz="1800" b="0" i="0" u="none" strike="noStrike" dirty="0" smtClean="0">
                          <a:latin typeface="Verdana"/>
                        </a:rPr>
                        <a:t>bits /</a:t>
                      </a:r>
                      <a:r>
                        <a:rPr lang="en-US" sz="1800" b="0" i="0" u="none" strike="noStrike" dirty="0">
                          <a:latin typeface="Verdana"/>
                        </a:rPr>
                        <a:t>Core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Core *</a:t>
                      </a:r>
                      <a:br>
                        <a:rPr lang="en-US" sz="1800" b="0" i="0" u="none" strike="noStrike" dirty="0" smtClean="0">
                          <a:latin typeface="Verdana"/>
                        </a:rPr>
                      </a:br>
                      <a:r>
                        <a:rPr lang="en-US" sz="1800" b="0" i="0" u="none" strike="noStrike" dirty="0" smtClean="0">
                          <a:latin typeface="Verdana"/>
                        </a:rPr>
                        <a:t>SIMD </a:t>
                      </a:r>
                      <a:r>
                        <a:rPr lang="en-US" sz="1800" b="0" i="0" u="none" strike="noStrike" dirty="0">
                          <a:latin typeface="Verdana"/>
                        </a:rPr>
                        <a:t>bits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Total,</a:t>
                      </a:r>
                      <a:r>
                        <a:rPr lang="en-US" sz="1800" b="0" i="0" u="none" strike="noStrike" baseline="0" dirty="0" smtClean="0">
                          <a:latin typeface="Verdana"/>
                        </a:rPr>
                        <a:t> e.g.</a:t>
                      </a:r>
                      <a:r>
                        <a:rPr lang="en-US" sz="1800" b="0" i="0" u="none" strike="noStrike" dirty="0" smtClean="0">
                          <a:latin typeface="Verdana"/>
                        </a:rPr>
                        <a:t> </a:t>
                      </a:r>
                      <a:r>
                        <a:rPr lang="en-US" sz="1800" b="0" i="0" u="none" strike="noStrike" dirty="0" err="1" smtClean="0">
                          <a:latin typeface="Verdana"/>
                        </a:rPr>
                        <a:t>FLOPs</a:t>
                      </a:r>
                      <a:r>
                        <a:rPr lang="en-US" sz="1800" b="0" i="0" u="none" strike="noStrike" dirty="0" smtClean="0">
                          <a:latin typeface="Verdana"/>
                        </a:rPr>
                        <a:t>/Cycle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Verdana"/>
                        </a:rPr>
                        <a:t>2003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Verdana"/>
                        </a:rPr>
                        <a:t>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128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256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4</a:t>
                      </a: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2005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Verdana"/>
                        </a:rPr>
                        <a:t>128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512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8</a:t>
                      </a: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Verdana"/>
                        </a:rPr>
                        <a:t>2007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128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Verdana"/>
                        </a:rPr>
                        <a:t>768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12</a:t>
                      </a: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2009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128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1024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16</a:t>
                      </a: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2011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Verdana"/>
                        </a:rPr>
                        <a:t>10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3366FF"/>
                          </a:solidFill>
                          <a:latin typeface="Verdana"/>
                        </a:rPr>
                        <a:t>256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Verdana"/>
                        </a:rPr>
                        <a:t>2560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40</a:t>
                      </a: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2013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Verdana"/>
                        </a:rPr>
                        <a:t>12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256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Verdana"/>
                        </a:rPr>
                        <a:t>3072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48</a:t>
                      </a: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2015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14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3366FF"/>
                          </a:solidFill>
                          <a:latin typeface="Verdana"/>
                        </a:rPr>
                        <a:t>512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7168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Verdana"/>
                        </a:rPr>
                        <a:t>112</a:t>
                      </a: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Verdana"/>
                        </a:rPr>
                        <a:t>2017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Verdana"/>
                        </a:rPr>
                        <a:t>16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512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8192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Verdana"/>
                        </a:rPr>
                        <a:t>128</a:t>
                      </a: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Verdana"/>
                        </a:rPr>
                        <a:t>2019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Verdana"/>
                        </a:rPr>
                        <a:t>18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3366FF"/>
                          </a:solidFill>
                          <a:latin typeface="Verdana"/>
                        </a:rPr>
                        <a:t>1024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18432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Verdana"/>
                        </a:rPr>
                        <a:t>288</a:t>
                      </a: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Verdana"/>
                        </a:rPr>
                        <a:t>2021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Verdana"/>
                        </a:rPr>
                        <a:t>20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1024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latin typeface="Verdana"/>
                        </a:rPr>
                        <a:t>20480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latin typeface="Verdana"/>
                        </a:rPr>
                        <a:t>320</a:t>
                      </a: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8" name="Curved Right Arrow 7"/>
          <p:cNvSpPr/>
          <p:nvPr/>
        </p:nvSpPr>
        <p:spPr>
          <a:xfrm>
            <a:off x="1911776" y="3141133"/>
            <a:ext cx="541867" cy="2454124"/>
          </a:xfrm>
          <a:prstGeom prst="curved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3629172" y="3141133"/>
            <a:ext cx="747320" cy="2454124"/>
            <a:chOff x="2047005" y="3454400"/>
            <a:chExt cx="747320" cy="2794000"/>
          </a:xfrm>
        </p:grpSpPr>
        <p:sp>
          <p:nvSpPr>
            <p:cNvPr id="9" name="Curved Right Arrow 8"/>
            <p:cNvSpPr/>
            <p:nvPr/>
          </p:nvSpPr>
          <p:spPr>
            <a:xfrm>
              <a:off x="2082800" y="3454400"/>
              <a:ext cx="541867" cy="2794000"/>
            </a:xfrm>
            <a:prstGeom prst="curvedRightArrow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47005" y="4555067"/>
              <a:ext cx="747320" cy="525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800000"/>
                  </a:solidFill>
                </a:rPr>
                <a:t>2.5X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495450" y="3150571"/>
            <a:ext cx="575733" cy="2454124"/>
            <a:chOff x="3945467" y="3437467"/>
            <a:chExt cx="575733" cy="2794000"/>
          </a:xfrm>
        </p:grpSpPr>
        <p:sp>
          <p:nvSpPr>
            <p:cNvPr id="10" name="Curved Right Arrow 9"/>
            <p:cNvSpPr/>
            <p:nvPr/>
          </p:nvSpPr>
          <p:spPr>
            <a:xfrm>
              <a:off x="3979333" y="3437467"/>
              <a:ext cx="541867" cy="2794000"/>
            </a:xfrm>
            <a:prstGeom prst="curvedRightArrow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45467" y="4538134"/>
              <a:ext cx="510076" cy="525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800000"/>
                  </a:solidFill>
                </a:rPr>
                <a:t>8X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987738" y="3141133"/>
            <a:ext cx="716368" cy="2463562"/>
            <a:chOff x="7366000" y="3471333"/>
            <a:chExt cx="716368" cy="2794000"/>
          </a:xfrm>
        </p:grpSpPr>
        <p:sp>
          <p:nvSpPr>
            <p:cNvPr id="11" name="Curved Right Arrow 10"/>
            <p:cNvSpPr/>
            <p:nvPr/>
          </p:nvSpPr>
          <p:spPr>
            <a:xfrm>
              <a:off x="7366000" y="3471333"/>
              <a:ext cx="541867" cy="2794000"/>
            </a:xfrm>
            <a:prstGeom prst="curvedRightArrow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16801" y="4555067"/>
              <a:ext cx="665567" cy="523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800000"/>
                  </a:solidFill>
                </a:rPr>
                <a:t>20X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488267" y="1875136"/>
            <a:ext cx="998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MIMD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29201" y="1875136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SIMD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74241" y="1959803"/>
            <a:ext cx="1160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00000"/>
                </a:solidFill>
              </a:rPr>
              <a:t>MIMD</a:t>
            </a:r>
            <a:br>
              <a:rPr lang="en-US" sz="2400" b="1" dirty="0">
                <a:solidFill>
                  <a:srgbClr val="800000"/>
                </a:solidFill>
              </a:rPr>
            </a:br>
            <a:r>
              <a:rPr lang="en-US" sz="2400" b="1" dirty="0">
                <a:solidFill>
                  <a:srgbClr val="800000"/>
                </a:solidFill>
              </a:rPr>
              <a:t>&amp; SIMD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72934" y="2218267"/>
            <a:ext cx="8032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800000"/>
                </a:solidFill>
              </a:rPr>
              <a:t>+2/</a:t>
            </a:r>
          </a:p>
          <a:p>
            <a:r>
              <a:rPr lang="en-US" sz="2800" b="1" dirty="0">
                <a:solidFill>
                  <a:srgbClr val="800000"/>
                </a:solidFill>
              </a:rPr>
              <a:t>2yrs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46134" y="2218267"/>
            <a:ext cx="8032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800000"/>
                </a:solidFill>
              </a:rPr>
              <a:t>2X/</a:t>
            </a:r>
          </a:p>
          <a:p>
            <a:r>
              <a:rPr lang="en-US" sz="2800" b="1" dirty="0">
                <a:solidFill>
                  <a:srgbClr val="800000"/>
                </a:solidFill>
              </a:rPr>
              <a:t>4yrs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15154" y="3841839"/>
            <a:ext cx="86363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800000"/>
                </a:solidFill>
              </a:rPr>
              <a:t>12 </a:t>
            </a:r>
          </a:p>
          <a:p>
            <a:pPr algn="ctr"/>
            <a:r>
              <a:rPr lang="en-US" sz="2400" b="1" dirty="0">
                <a:solidFill>
                  <a:srgbClr val="800000"/>
                </a:solidFill>
              </a:rPr>
              <a:t>years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85515" y="5920368"/>
            <a:ext cx="5220981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20 x in 12 years</a:t>
            </a:r>
          </a:p>
          <a:p>
            <a:pPr algn="ctr"/>
            <a:r>
              <a:rPr lang="en-US" b="1" dirty="0"/>
              <a:t>20</a:t>
            </a:r>
            <a:r>
              <a:rPr lang="en-US" b="1" baseline="30000" dirty="0"/>
              <a:t>1/12</a:t>
            </a:r>
            <a:r>
              <a:rPr lang="en-US" b="1" dirty="0"/>
              <a:t> = 1.28 x   </a:t>
            </a:r>
            <a:r>
              <a:rPr lang="en-US" b="1" dirty="0">
                <a:sym typeface="Wingdings"/>
              </a:rPr>
              <a:t>   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28% per year or 2x every 3 years!</a:t>
            </a:r>
          </a:p>
          <a:p>
            <a:pPr algn="ctr"/>
            <a:r>
              <a:rPr lang="en-US" b="1" dirty="0">
                <a:solidFill>
                  <a:srgbClr val="3064C0"/>
                </a:solidFill>
                <a:sym typeface="Wingdings"/>
              </a:rPr>
              <a:t>IF (!) we can use it</a:t>
            </a:r>
            <a:endParaRPr lang="en-US" b="1" dirty="0">
              <a:solidFill>
                <a:srgbClr val="3064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17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Agenda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559" y="1406769"/>
            <a:ext cx="11233672" cy="4770194"/>
          </a:xfrm>
        </p:spPr>
        <p:txBody>
          <a:bodyPr/>
          <a:lstStyle/>
          <a:p>
            <a:r>
              <a:rPr lang="en-US" dirty="0" smtClean="0"/>
              <a:t>MIMD - multiple programs simultaneously</a:t>
            </a:r>
          </a:p>
          <a:p>
            <a:r>
              <a:rPr lang="en-US" b="1" dirty="0" smtClean="0"/>
              <a:t>Threads </a:t>
            </a:r>
          </a:p>
          <a:p>
            <a:r>
              <a:rPr lang="en-US" dirty="0" smtClean="0"/>
              <a:t>Parallel programming: OpenMP</a:t>
            </a:r>
          </a:p>
          <a:p>
            <a:r>
              <a:rPr lang="en-US" dirty="0" smtClean="0"/>
              <a:t>Synchronization primitives</a:t>
            </a:r>
          </a:p>
          <a:p>
            <a:r>
              <a:rPr lang="en-US" dirty="0" smtClean="0"/>
              <a:t>Synchronization in OpenMP</a:t>
            </a:r>
          </a:p>
          <a:p>
            <a:r>
              <a:rPr lang="en-US" dirty="0" smtClean="0"/>
              <a:t>And, in Conclusion </a:t>
            </a:r>
            <a:r>
              <a:rPr lang="is-IS" dirty="0" smtClean="0"/>
              <a:t>…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CBCF-9781-6745-9FD1-2B4B61DCE088}" type="slidenum">
              <a:rPr lang="en-US" smtClean="0"/>
              <a:t>16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78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Programs Running on my Computer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324" y="842505"/>
            <a:ext cx="10999075" cy="4908777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latin typeface="Courier" charset="0"/>
                <a:ea typeface="Courier" charset="0"/>
                <a:cs typeface="Courier" charset="0"/>
              </a:rPr>
              <a:t> PID TTY           TIME CMD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3200" dirty="0">
                <a:latin typeface="Courier" charset="0"/>
                <a:ea typeface="Courier" charset="0"/>
                <a:cs typeface="Courier" charset="0"/>
              </a:rPr>
              <a:t>  220 ??         0:04.34 /</a:t>
            </a:r>
            <a:r>
              <a:rPr lang="fr-FR" sz="3200" dirty="0" err="1">
                <a:latin typeface="Courier" charset="0"/>
                <a:ea typeface="Courier" charset="0"/>
                <a:cs typeface="Courier" charset="0"/>
              </a:rPr>
              <a:t>usr</a:t>
            </a:r>
            <a:r>
              <a:rPr lang="fr-FR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fr-FR" sz="3200" dirty="0" err="1">
                <a:latin typeface="Courier" charset="0"/>
                <a:ea typeface="Courier" charset="0"/>
                <a:cs typeface="Courier" charset="0"/>
              </a:rPr>
              <a:t>libexec</a:t>
            </a:r>
            <a:r>
              <a:rPr lang="fr-FR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fr-FR" sz="3200" dirty="0" err="1">
                <a:latin typeface="Courier" charset="0"/>
                <a:ea typeface="Courier" charset="0"/>
                <a:cs typeface="Courier" charset="0"/>
              </a:rPr>
              <a:t>UserEventAgent</a:t>
            </a:r>
            <a:r>
              <a:rPr lang="fr-FR" sz="3200" dirty="0">
                <a:latin typeface="Courier" charset="0"/>
                <a:ea typeface="Courier" charset="0"/>
                <a:cs typeface="Courier" charset="0"/>
              </a:rPr>
              <a:t> (Aqua)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latin typeface="Courier" charset="0"/>
                <a:ea typeface="Courier" charset="0"/>
                <a:cs typeface="Courier" charset="0"/>
              </a:rPr>
              <a:t>  222 ??         0:10.60 /</a:t>
            </a:r>
            <a:r>
              <a:rPr lang="en-US" sz="3200" dirty="0" err="1">
                <a:latin typeface="Courier" charset="0"/>
                <a:ea typeface="Courier" charset="0"/>
                <a:cs typeface="Courier" charset="0"/>
              </a:rPr>
              <a:t>usr</a:t>
            </a:r>
            <a:r>
              <a:rPr lang="en-US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sz="3200" dirty="0" err="1">
                <a:latin typeface="Courier" charset="0"/>
                <a:ea typeface="Courier" charset="0"/>
                <a:cs typeface="Courier" charset="0"/>
              </a:rPr>
              <a:t>sbin</a:t>
            </a:r>
            <a:r>
              <a:rPr lang="en-US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sz="3200" dirty="0" err="1">
                <a:latin typeface="Courier" charset="0"/>
                <a:ea typeface="Courier" charset="0"/>
                <a:cs typeface="Courier" charset="0"/>
              </a:rPr>
              <a:t>distnoted</a:t>
            </a:r>
            <a:r>
              <a:rPr lang="en-US" sz="3200" dirty="0">
                <a:latin typeface="Courier" charset="0"/>
                <a:ea typeface="Courier" charset="0"/>
                <a:cs typeface="Courier" charset="0"/>
              </a:rPr>
              <a:t> agent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latin typeface="Courier" charset="0"/>
                <a:ea typeface="Courier" charset="0"/>
                <a:cs typeface="Courier" charset="0"/>
              </a:rPr>
              <a:t>  224 ??         0:09.11 /</a:t>
            </a:r>
            <a:r>
              <a:rPr lang="en-US" sz="3200" dirty="0" err="1">
                <a:latin typeface="Courier" charset="0"/>
                <a:ea typeface="Courier" charset="0"/>
                <a:cs typeface="Courier" charset="0"/>
              </a:rPr>
              <a:t>usr</a:t>
            </a:r>
            <a:r>
              <a:rPr lang="en-US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sz="3200" dirty="0" err="1">
                <a:latin typeface="Courier" charset="0"/>
                <a:ea typeface="Courier" charset="0"/>
                <a:cs typeface="Courier" charset="0"/>
              </a:rPr>
              <a:t>sbin</a:t>
            </a:r>
            <a:r>
              <a:rPr lang="en-US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sz="3200" dirty="0" err="1">
                <a:latin typeface="Courier" charset="0"/>
                <a:ea typeface="Courier" charset="0"/>
                <a:cs typeface="Courier" charset="0"/>
              </a:rPr>
              <a:t>cfprefsd</a:t>
            </a:r>
            <a:r>
              <a:rPr lang="en-US" sz="3200" dirty="0">
                <a:latin typeface="Courier" charset="0"/>
                <a:ea typeface="Courier" charset="0"/>
                <a:cs typeface="Courier" charset="0"/>
              </a:rPr>
              <a:t> agent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  229 ??         0:04.71 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usr</a:t>
            </a: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sbin</a:t>
            </a: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usernoted</a:t>
            </a:r>
            <a:endParaRPr lang="da-DK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  230 ??         0:02.35 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usr</a:t>
            </a: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libexec</a:t>
            </a: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nsurlsessiond</a:t>
            </a:r>
            <a:endParaRPr lang="da-DK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  232 ??         0:28.68 /System/Library/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PrivateFrameworks</a:t>
            </a: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CalendarAgent.framework</a:t>
            </a: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Executables</a:t>
            </a: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CalendarAgent</a:t>
            </a:r>
            <a:endParaRPr lang="da-DK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  234 ??         0:04.36 /System/Library/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PrivateFrameworks</a:t>
            </a: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GameCenterFoundation.framework</a:t>
            </a: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/Versions/A/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gamed</a:t>
            </a:r>
            <a:endParaRPr lang="da-DK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  235 ??         0:01.90 /System/Library/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CoreServices</a:t>
            </a: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cloudphotosd.app</a:t>
            </a: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/Contents/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MacOS</a:t>
            </a: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cloudphotosd</a:t>
            </a:r>
            <a:endParaRPr lang="da-DK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  236 ??         0:49.72 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usr</a:t>
            </a: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libexec</a:t>
            </a: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secinitd</a:t>
            </a:r>
            <a:endParaRPr lang="da-DK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  239 ??         0:01.66 /System/Library/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PrivateFrameworks</a:t>
            </a: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TCC.framework</a:t>
            </a: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/Resources/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tccd</a:t>
            </a:r>
            <a:endParaRPr lang="da-DK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  240 ??         0:12.68 /System/Library/Frameworks/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Accounts.framework</a:t>
            </a: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/Versions/A/Support/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accountsd</a:t>
            </a:r>
            <a:endParaRPr lang="da-DK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  241 ??         0:09.56 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usr</a:t>
            </a: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libexec</a:t>
            </a: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SafariCloudHistoryPushAgent</a:t>
            </a:r>
            <a:endParaRPr lang="da-DK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  242 ??         0:00.27 /System/Library/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PrivateFrameworks</a:t>
            </a: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CallHistory.framework</a:t>
            </a: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/Support/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CallHistorySyncHelper</a:t>
            </a:r>
            <a:endParaRPr lang="da-DK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  243 ??         0:00.74 /System/Library/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CoreServices</a:t>
            </a:r>
            <a:r>
              <a:rPr lang="da-DK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da-DK" sz="3200" dirty="0" err="1">
                <a:latin typeface="Courier" charset="0"/>
                <a:ea typeface="Courier" charset="0"/>
                <a:cs typeface="Courier" charset="0"/>
              </a:rPr>
              <a:t>mapspushd</a:t>
            </a:r>
            <a:endParaRPr lang="da-DK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  244 ??         0:00.79 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usr</a:t>
            </a: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libexec</a:t>
            </a: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fmfd</a:t>
            </a:r>
            <a:endParaRPr lang="nl-NL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  246 ??         0:00.09 /System/Library/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PrivateFrameworks</a:t>
            </a: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AskPermission.framework</a:t>
            </a: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/Versions/A/Resources/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askpermissiond</a:t>
            </a:r>
            <a:endParaRPr lang="nl-NL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  248 ??         0:01.03 /System/Library/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PrivateFrameworks</a:t>
            </a: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CloudDocsDaemon.framework</a:t>
            </a: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/Versions/A/Support/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bird</a:t>
            </a:r>
            <a:endParaRPr lang="nl-NL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  249 ??         0:02.50 /System/Library/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PrivateFrameworks</a:t>
            </a: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IDS.framework</a:t>
            </a: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identityservicesd.app</a:t>
            </a: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/Contents/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MacOS</a:t>
            </a: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identityservicesd</a:t>
            </a:r>
            <a:endParaRPr lang="nl-NL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  250 ??         0:04.81 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usr</a:t>
            </a: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libexec</a:t>
            </a: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secd</a:t>
            </a:r>
            <a:endParaRPr lang="nl-NL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  254 ??         0:24.01 /System/Library/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PrivateFrameworks</a:t>
            </a: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CloudKitDaemon.framework</a:t>
            </a: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/Support/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cloudd</a:t>
            </a:r>
            <a:endParaRPr lang="nl-NL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  258 ??         0:04.73 /System/Library/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PrivateFrameworks</a:t>
            </a: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TelephonyUtilities.framework</a:t>
            </a: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callservicesd</a:t>
            </a:r>
            <a:endParaRPr lang="nl-NL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  267 ??         0:02.15 /System/Library/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CoreServices</a:t>
            </a: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AirPlayUIAgent.app</a:t>
            </a: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/Contents/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MacOS</a:t>
            </a: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AirPlayUIAgent</a:t>
            </a:r>
            <a:r>
              <a:rPr lang="nl-NL" sz="3200" dirty="0">
                <a:latin typeface="Courier" charset="0"/>
                <a:ea typeface="Courier" charset="0"/>
                <a:cs typeface="Courier" charset="0"/>
              </a:rPr>
              <a:t> --</a:t>
            </a:r>
            <a:r>
              <a:rPr lang="nl-NL" sz="3200" dirty="0" err="1">
                <a:latin typeface="Courier" charset="0"/>
                <a:ea typeface="Courier" charset="0"/>
                <a:cs typeface="Courier" charset="0"/>
              </a:rPr>
              <a:t>launchd</a:t>
            </a:r>
            <a:endParaRPr lang="nl-NL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sv-SE" sz="3200" dirty="0">
                <a:latin typeface="Courier" charset="0"/>
                <a:ea typeface="Courier" charset="0"/>
                <a:cs typeface="Courier" charset="0"/>
              </a:rPr>
              <a:t>  271 ??         0:03.91 /</a:t>
            </a:r>
            <a:r>
              <a:rPr lang="sv-SE" sz="3200" dirty="0" err="1">
                <a:latin typeface="Courier" charset="0"/>
                <a:ea typeface="Courier" charset="0"/>
                <a:cs typeface="Courier" charset="0"/>
              </a:rPr>
              <a:t>usr</a:t>
            </a:r>
            <a:r>
              <a:rPr lang="sv-SE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sv-SE" sz="3200" dirty="0" err="1">
                <a:latin typeface="Courier" charset="0"/>
                <a:ea typeface="Courier" charset="0"/>
                <a:cs typeface="Courier" charset="0"/>
              </a:rPr>
              <a:t>libexec</a:t>
            </a:r>
            <a:r>
              <a:rPr lang="sv-SE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sv-SE" sz="3200" dirty="0" err="1">
                <a:latin typeface="Courier" charset="0"/>
                <a:ea typeface="Courier" charset="0"/>
                <a:cs typeface="Courier" charset="0"/>
              </a:rPr>
              <a:t>nsurlstoraged</a:t>
            </a:r>
            <a:endParaRPr lang="sv-SE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sv-SE" sz="3200" dirty="0">
                <a:latin typeface="Courier" charset="0"/>
                <a:ea typeface="Courier" charset="0"/>
                <a:cs typeface="Courier" charset="0"/>
              </a:rPr>
              <a:t>  274 ??         0:00.90 /System/</a:t>
            </a:r>
            <a:r>
              <a:rPr lang="sv-SE" sz="3200" dirty="0" err="1">
                <a:latin typeface="Courier" charset="0"/>
                <a:ea typeface="Courier" charset="0"/>
                <a:cs typeface="Courier" charset="0"/>
              </a:rPr>
              <a:t>Library</a:t>
            </a:r>
            <a:r>
              <a:rPr lang="sv-SE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sv-SE" sz="3200" dirty="0" err="1">
                <a:latin typeface="Courier" charset="0"/>
                <a:ea typeface="Courier" charset="0"/>
                <a:cs typeface="Courier" charset="0"/>
              </a:rPr>
              <a:t>PrivateFrameworks</a:t>
            </a:r>
            <a:r>
              <a:rPr lang="sv-SE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sv-SE" sz="3200" dirty="0" err="1">
                <a:latin typeface="Courier" charset="0"/>
                <a:ea typeface="Courier" charset="0"/>
                <a:cs typeface="Courier" charset="0"/>
              </a:rPr>
              <a:t>CommerceKit.framework</a:t>
            </a:r>
            <a:r>
              <a:rPr lang="sv-SE" sz="3200" dirty="0">
                <a:latin typeface="Courier" charset="0"/>
                <a:ea typeface="Courier" charset="0"/>
                <a:cs typeface="Courier" charset="0"/>
              </a:rPr>
              <a:t>/Versions/A/Resources/</a:t>
            </a:r>
            <a:r>
              <a:rPr lang="sv-SE" sz="3200" dirty="0" err="1">
                <a:latin typeface="Courier" charset="0"/>
                <a:ea typeface="Courier" charset="0"/>
                <a:cs typeface="Courier" charset="0"/>
              </a:rPr>
              <a:t>storeaccountd</a:t>
            </a:r>
            <a:endParaRPr lang="sv-SE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  282 ??         0:00.09 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usr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sbin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pboard</a:t>
            </a:r>
            <a:endParaRPr lang="ro-RO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  283 ??         0:00.90 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System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Library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PrivateFrameworks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InternetAccounts.framework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Versions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/A/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XPCServices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com.apple.internetaccounts.xpc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Contents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MacOS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com.apple.internetaccounts</a:t>
            </a:r>
            <a:endParaRPr lang="ro-RO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  285 ??         0:04.72 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System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Library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Frameworks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ApplicationServices.framework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Frameworks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ATS.framework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Support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fontd</a:t>
            </a:r>
            <a:endParaRPr lang="ro-RO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  291 ??         0:00.25 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System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Library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Frameworks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Security.framework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Versions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/A/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Resources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CloudKeychainProxy.bundle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Contents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MacOS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CloudKeychainProxy</a:t>
            </a:r>
            <a:endParaRPr lang="ro-RO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  292 ??         0:09.54 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System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Library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CoreServices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CoreServicesUIAgent.app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Contents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MacOS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CoreServicesUIAgent</a:t>
            </a:r>
            <a:endParaRPr lang="ro-RO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  293 ??         0:00.29 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System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Library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PrivateFrameworks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CloudPhotoServices.framework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Versions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/A/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Frameworks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CloudPhotoServicesConfiguration.framework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Versions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/A/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XPCServices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com.apple.CloudPhotosConfiguration.xpc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Contents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MacOS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com.apple.CloudPhotosConfiguration</a:t>
            </a:r>
            <a:endParaRPr lang="ro-RO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  297 ??         0:00.84 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System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Library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PrivateFrameworks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CloudServices.framework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Resources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com.apple.sbd</a:t>
            </a:r>
            <a:endParaRPr lang="ro-RO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  302 ??         0:26.11 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System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Library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CoreServices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Dock.app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Contents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MacOS</a:t>
            </a: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>
                <a:latin typeface="Courier" charset="0"/>
                <a:ea typeface="Courier" charset="0"/>
                <a:cs typeface="Courier" charset="0"/>
              </a:rPr>
              <a:t>Dock</a:t>
            </a:r>
            <a:endParaRPr lang="ro-RO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o-RO" sz="3200" dirty="0">
                <a:latin typeface="Courier" charset="0"/>
                <a:ea typeface="Courier" charset="0"/>
                <a:cs typeface="Courier" charset="0"/>
              </a:rPr>
              <a:t>  303 ??         0:09.55 /</a:t>
            </a:r>
            <a:r>
              <a:rPr lang="ro-RO" sz="3200" dirty="0" err="1" smtClean="0">
                <a:latin typeface="Courier" charset="0"/>
                <a:ea typeface="Courier" charset="0"/>
                <a:cs typeface="Courier" charset="0"/>
              </a:rPr>
              <a:t>System</a:t>
            </a:r>
            <a:r>
              <a:rPr lang="ro-RO" sz="3200" dirty="0" smtClean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 smtClean="0">
                <a:latin typeface="Courier" charset="0"/>
                <a:ea typeface="Courier" charset="0"/>
                <a:cs typeface="Courier" charset="0"/>
              </a:rPr>
              <a:t>Library</a:t>
            </a:r>
            <a:r>
              <a:rPr lang="ro-RO" sz="3200" dirty="0" smtClean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 smtClean="0">
                <a:latin typeface="Courier" charset="0"/>
                <a:ea typeface="Courier" charset="0"/>
                <a:cs typeface="Courier" charset="0"/>
              </a:rPr>
              <a:t>CoreServices</a:t>
            </a:r>
            <a:r>
              <a:rPr lang="ro-RO" sz="3200" dirty="0" smtClean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 smtClean="0">
                <a:latin typeface="Courier" charset="0"/>
                <a:ea typeface="Courier" charset="0"/>
                <a:cs typeface="Courier" charset="0"/>
              </a:rPr>
              <a:t>SystemUIServer.app</a:t>
            </a:r>
            <a:r>
              <a:rPr lang="ro-RO" sz="3200" dirty="0" smtClean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 smtClean="0">
                <a:latin typeface="Courier" charset="0"/>
                <a:ea typeface="Courier" charset="0"/>
                <a:cs typeface="Courier" charset="0"/>
              </a:rPr>
              <a:t>Contents</a:t>
            </a:r>
            <a:r>
              <a:rPr lang="ro-RO" sz="3200" dirty="0" smtClean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 smtClean="0">
                <a:latin typeface="Courier" charset="0"/>
                <a:ea typeface="Courier" charset="0"/>
                <a:cs typeface="Courier" charset="0"/>
              </a:rPr>
              <a:t>MacOS</a:t>
            </a:r>
            <a:r>
              <a:rPr lang="ro-RO" sz="3200" dirty="0" smtClean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ro-RO" sz="3200" dirty="0" err="1" smtClean="0">
                <a:latin typeface="Courier" charset="0"/>
                <a:ea typeface="Courier" charset="0"/>
                <a:cs typeface="Courier" charset="0"/>
              </a:rPr>
              <a:t>SystemUIServer</a:t>
            </a:r>
            <a:endParaRPr lang="ro-RO" sz="3200" dirty="0" smtClean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o-RO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dirty="0">
              <a:latin typeface="Courier" charset="0"/>
              <a:ea typeface="Courier" charset="0"/>
              <a:cs typeface="Courier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7200" dirty="0">
                <a:ea typeface="Courier" charset="0"/>
                <a:cs typeface="Courier" charset="0"/>
              </a:rPr>
              <a:t>… 156 </a:t>
            </a:r>
            <a:r>
              <a:rPr lang="cs-CZ" sz="7200" dirty="0" err="1">
                <a:ea typeface="Courier" charset="0"/>
                <a:cs typeface="Courier" charset="0"/>
              </a:rPr>
              <a:t>total</a:t>
            </a:r>
            <a:r>
              <a:rPr lang="cs-CZ" sz="7200" dirty="0">
                <a:ea typeface="Courier" charset="0"/>
                <a:cs typeface="Courier" charset="0"/>
              </a:rPr>
              <a:t> </a:t>
            </a:r>
            <a:r>
              <a:rPr lang="cs-CZ" sz="7200" dirty="0" err="1">
                <a:ea typeface="Courier" charset="0"/>
                <a:cs typeface="Courier" charset="0"/>
              </a:rPr>
              <a:t>at</a:t>
            </a:r>
            <a:r>
              <a:rPr lang="cs-CZ" sz="7200" dirty="0">
                <a:ea typeface="Courier" charset="0"/>
                <a:cs typeface="Courier" charset="0"/>
              </a:rPr>
              <a:t> </a:t>
            </a:r>
            <a:r>
              <a:rPr lang="cs-CZ" sz="7200" dirty="0" err="1">
                <a:ea typeface="Courier" charset="0"/>
                <a:cs typeface="Courier" charset="0"/>
              </a:rPr>
              <a:t>this</a:t>
            </a:r>
            <a:r>
              <a:rPr lang="cs-CZ" sz="7200" dirty="0">
                <a:ea typeface="Courier" charset="0"/>
                <a:cs typeface="Courier" charset="0"/>
              </a:rPr>
              <a:t> moment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7200" dirty="0" err="1">
                <a:ea typeface="Courier" charset="0"/>
                <a:cs typeface="Courier" charset="0"/>
              </a:rPr>
              <a:t>How</a:t>
            </a:r>
            <a:r>
              <a:rPr lang="cs-CZ" sz="7200" dirty="0">
                <a:ea typeface="Courier" charset="0"/>
                <a:cs typeface="Courier" charset="0"/>
              </a:rPr>
              <a:t> </a:t>
            </a:r>
            <a:r>
              <a:rPr lang="cs-CZ" sz="7200" dirty="0" err="1">
                <a:ea typeface="Courier" charset="0"/>
                <a:cs typeface="Courier" charset="0"/>
              </a:rPr>
              <a:t>does</a:t>
            </a:r>
            <a:r>
              <a:rPr lang="cs-CZ" sz="7200" dirty="0">
                <a:ea typeface="Courier" charset="0"/>
                <a:cs typeface="Courier" charset="0"/>
              </a:rPr>
              <a:t> my laptop do </a:t>
            </a:r>
            <a:r>
              <a:rPr lang="cs-CZ" sz="7200" dirty="0" err="1">
                <a:ea typeface="Courier" charset="0"/>
                <a:cs typeface="Courier" charset="0"/>
              </a:rPr>
              <a:t>this</a:t>
            </a:r>
            <a:r>
              <a:rPr lang="cs-CZ" sz="7200" dirty="0">
                <a:ea typeface="Courier" charset="0"/>
                <a:cs typeface="Courier" charset="0"/>
              </a:rPr>
              <a:t>?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7200" dirty="0" err="1">
                <a:ea typeface="Courier" charset="0"/>
                <a:cs typeface="Courier" charset="0"/>
              </a:rPr>
              <a:t>Imagine</a:t>
            </a:r>
            <a:r>
              <a:rPr lang="cs-CZ" sz="7200" dirty="0">
                <a:ea typeface="Courier" charset="0"/>
                <a:cs typeface="Courier" charset="0"/>
              </a:rPr>
              <a:t> </a:t>
            </a:r>
            <a:r>
              <a:rPr lang="cs-CZ" sz="7200" dirty="0" err="1">
                <a:ea typeface="Courier" charset="0"/>
                <a:cs typeface="Courier" charset="0"/>
              </a:rPr>
              <a:t>doing</a:t>
            </a:r>
            <a:r>
              <a:rPr lang="cs-CZ" sz="7200" dirty="0">
                <a:ea typeface="Courier" charset="0"/>
                <a:cs typeface="Courier" charset="0"/>
              </a:rPr>
              <a:t> 156 </a:t>
            </a:r>
            <a:r>
              <a:rPr lang="cs-CZ" sz="7200" dirty="0" err="1">
                <a:ea typeface="Courier" charset="0"/>
                <a:cs typeface="Courier" charset="0"/>
              </a:rPr>
              <a:t>assignments</a:t>
            </a:r>
            <a:r>
              <a:rPr lang="cs-CZ" sz="7200" dirty="0">
                <a:ea typeface="Courier" charset="0"/>
                <a:cs typeface="Courier" charset="0"/>
              </a:rPr>
              <a:t> </a:t>
            </a:r>
            <a:r>
              <a:rPr lang="cs-CZ" sz="7200" dirty="0" err="1">
                <a:ea typeface="Courier" charset="0"/>
                <a:cs typeface="Courier" charset="0"/>
              </a:rPr>
              <a:t>all</a:t>
            </a:r>
            <a:r>
              <a:rPr lang="cs-CZ" sz="7200" dirty="0">
                <a:ea typeface="Courier" charset="0"/>
                <a:cs typeface="Courier" charset="0"/>
              </a:rPr>
              <a:t> </a:t>
            </a:r>
            <a:r>
              <a:rPr lang="cs-CZ" sz="7200" dirty="0" err="1">
                <a:ea typeface="Courier" charset="0"/>
                <a:cs typeface="Courier" charset="0"/>
              </a:rPr>
              <a:t>at</a:t>
            </a:r>
            <a:r>
              <a:rPr lang="cs-CZ" sz="7200" dirty="0">
                <a:ea typeface="Courier" charset="0"/>
                <a:cs typeface="Courier" charset="0"/>
              </a:rPr>
              <a:t> </a:t>
            </a:r>
            <a:r>
              <a:rPr lang="cs-CZ" sz="7200" dirty="0" err="1">
                <a:ea typeface="Courier" charset="0"/>
                <a:cs typeface="Courier" charset="0"/>
              </a:rPr>
              <a:t>the</a:t>
            </a:r>
            <a:r>
              <a:rPr lang="cs-CZ" sz="7200" dirty="0">
                <a:ea typeface="Courier" charset="0"/>
                <a:cs typeface="Courier" charset="0"/>
              </a:rPr>
              <a:t> </a:t>
            </a:r>
            <a:r>
              <a:rPr lang="cs-CZ" sz="7200" dirty="0" err="1">
                <a:ea typeface="Courier" charset="0"/>
                <a:cs typeface="Courier" charset="0"/>
              </a:rPr>
              <a:t>same</a:t>
            </a:r>
            <a:r>
              <a:rPr lang="cs-CZ" sz="7200" dirty="0">
                <a:ea typeface="Courier" charset="0"/>
                <a:cs typeface="Courier" charset="0"/>
              </a:rPr>
              <a:t> </a:t>
            </a:r>
            <a:r>
              <a:rPr lang="cs-CZ" sz="7200" dirty="0" err="1">
                <a:ea typeface="Courier" charset="0"/>
                <a:cs typeface="Courier" charset="0"/>
              </a:rPr>
              <a:t>time</a:t>
            </a:r>
            <a:r>
              <a:rPr lang="cs-CZ" sz="7200" dirty="0">
                <a:ea typeface="Courier" charset="0"/>
                <a:cs typeface="Courier" charset="0"/>
              </a:rPr>
              <a:t>!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7200" dirty="0">
                <a:latin typeface="Courier" charset="0"/>
                <a:ea typeface="Courier" charset="0"/>
                <a:cs typeface="Courier" charset="0"/>
              </a:rPr>
              <a:t>  </a:t>
            </a:r>
            <a:endParaRPr lang="en-US" sz="72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73BF3-BF90-A242-AE2B-3BB0B9F82DEA}" type="slidenum">
              <a:rPr lang="en-US" smtClean="0"/>
              <a:t>17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082007" y="1503336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-x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72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b="1" dirty="0" smtClean="0"/>
              <a:t>Threads</a:t>
            </a:r>
            <a:endParaRPr lang="en-US" b="1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67560" y="1083130"/>
            <a:ext cx="11051626" cy="5372100"/>
          </a:xfrm>
        </p:spPr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dirty="0" smtClean="0"/>
              <a:t>equential flow of instructions that performs some task</a:t>
            </a:r>
          </a:p>
          <a:p>
            <a:pPr lvl="1"/>
            <a:r>
              <a:rPr lang="en-US" dirty="0" smtClean="0"/>
              <a:t>Up to now we just called this a “program”</a:t>
            </a:r>
          </a:p>
          <a:p>
            <a:r>
              <a:rPr lang="en-US" dirty="0" smtClean="0"/>
              <a:t>Each thread has:  </a:t>
            </a:r>
          </a:p>
          <a:p>
            <a:pPr lvl="1"/>
            <a:r>
              <a:rPr lang="en-US" dirty="0" smtClean="0"/>
              <a:t>Dedicated PC (program counter)</a:t>
            </a:r>
          </a:p>
          <a:p>
            <a:pPr lvl="1"/>
            <a:r>
              <a:rPr lang="en-US" dirty="0" smtClean="0"/>
              <a:t>Separate registers </a:t>
            </a:r>
          </a:p>
          <a:p>
            <a:pPr lvl="1"/>
            <a:r>
              <a:rPr lang="en-US" dirty="0" smtClean="0"/>
              <a:t>Accesses the shared memory</a:t>
            </a:r>
          </a:p>
          <a:p>
            <a:r>
              <a:rPr lang="en-US" dirty="0" smtClean="0"/>
              <a:t>Each physical core provides one (or more) </a:t>
            </a:r>
          </a:p>
          <a:p>
            <a:pPr lvl="1">
              <a:buClr>
                <a:schemeClr val="tx1"/>
              </a:buClr>
            </a:pPr>
            <a:r>
              <a:rPr lang="en-US" i="1" dirty="0">
                <a:solidFill>
                  <a:srgbClr val="FF0000"/>
                </a:solidFill>
              </a:rPr>
              <a:t>H</a:t>
            </a:r>
            <a:r>
              <a:rPr lang="en-US" i="1" dirty="0" smtClean="0">
                <a:solidFill>
                  <a:srgbClr val="FF0000"/>
                </a:solidFill>
              </a:rPr>
              <a:t>ardware </a:t>
            </a:r>
            <a:r>
              <a:rPr lang="en-US" dirty="0" smtClean="0">
                <a:solidFill>
                  <a:srgbClr val="FF0000"/>
                </a:solidFill>
              </a:rPr>
              <a:t>threads</a:t>
            </a:r>
            <a:r>
              <a:rPr lang="en-US" dirty="0" smtClean="0"/>
              <a:t> that actively execute instructions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Each executes one “</a:t>
            </a:r>
            <a:r>
              <a:rPr lang="en-US" i="1" dirty="0"/>
              <a:t>hardware </a:t>
            </a:r>
            <a:r>
              <a:rPr lang="en-US" dirty="0"/>
              <a:t>thread</a:t>
            </a:r>
            <a:r>
              <a:rPr lang="en-US" dirty="0" smtClean="0"/>
              <a:t>”</a:t>
            </a:r>
          </a:p>
          <a:p>
            <a:r>
              <a:rPr lang="en-US" dirty="0"/>
              <a:t>O</a:t>
            </a:r>
            <a:r>
              <a:rPr lang="en-US" dirty="0" smtClean="0"/>
              <a:t>perating system multiplexes multiple </a:t>
            </a:r>
          </a:p>
          <a:p>
            <a:pPr lvl="1">
              <a:buClr>
                <a:schemeClr val="tx1"/>
              </a:buClr>
            </a:pPr>
            <a:r>
              <a:rPr lang="en-US" i="1" dirty="0">
                <a:solidFill>
                  <a:srgbClr val="FF0000"/>
                </a:solidFill>
              </a:rPr>
              <a:t>S</a:t>
            </a:r>
            <a:r>
              <a:rPr lang="en-US" i="1" dirty="0" smtClean="0">
                <a:solidFill>
                  <a:srgbClr val="FF0000"/>
                </a:solidFill>
              </a:rPr>
              <a:t>oftware </a:t>
            </a:r>
            <a:r>
              <a:rPr lang="en-US" dirty="0" smtClean="0">
                <a:solidFill>
                  <a:srgbClr val="FF0000"/>
                </a:solidFill>
              </a:rPr>
              <a:t>threads</a:t>
            </a:r>
            <a:r>
              <a:rPr lang="en-US" dirty="0" smtClean="0"/>
              <a:t> onto the available hardware threads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dirty="0" smtClean="0"/>
              <a:t>ll threads except those mapped to hardware threads are waiting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12808-D571-DA4C-A529-C6A7F142E4BB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Operating System Threads</a:t>
            </a:r>
            <a:endParaRPr lang="en-US" b="1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83324" y="1406769"/>
            <a:ext cx="11217907" cy="47701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 smtClean="0"/>
              <a:t>Give illusion of many “simultaneously” active threads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Multiplex software threads onto hardware threads: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Switch out blocked threads (e.g</a:t>
            </a:r>
            <a:r>
              <a:rPr lang="en-US" dirty="0" smtClean="0"/>
              <a:t>., </a:t>
            </a:r>
            <a:r>
              <a:rPr lang="en-US" dirty="0"/>
              <a:t>cache miss, user input, network access)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Timer (e.g</a:t>
            </a:r>
            <a:r>
              <a:rPr lang="en-US" dirty="0" smtClean="0"/>
              <a:t>., </a:t>
            </a:r>
            <a:r>
              <a:rPr lang="en-US" dirty="0"/>
              <a:t>switch active thread every </a:t>
            </a:r>
            <a:r>
              <a:rPr lang="en-US" dirty="0" smtClean="0"/>
              <a:t>1 </a:t>
            </a:r>
            <a:r>
              <a:rPr lang="en-US" dirty="0" err="1" smtClean="0"/>
              <a:t>ms</a:t>
            </a:r>
            <a:r>
              <a:rPr lang="en-US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Remove a software thread from a hardware thread </a:t>
            </a:r>
            <a:r>
              <a:rPr lang="en-US" dirty="0" smtClean="0"/>
              <a:t>by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Interrupting its execution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Saving </a:t>
            </a:r>
            <a:r>
              <a:rPr lang="en-US" dirty="0"/>
              <a:t>its registers and PC to memory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Start executing a different software thread by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L</a:t>
            </a:r>
            <a:r>
              <a:rPr lang="en-US" dirty="0" smtClean="0"/>
              <a:t>oading </a:t>
            </a:r>
            <a:r>
              <a:rPr lang="en-US" dirty="0"/>
              <a:t>its previously saved registers into a hardware thread’s registers 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J</a:t>
            </a:r>
            <a:r>
              <a:rPr lang="en-US" dirty="0" smtClean="0"/>
              <a:t>umping </a:t>
            </a:r>
            <a:r>
              <a:rPr lang="en-US" dirty="0"/>
              <a:t>to its saved PC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9F027-DC66-9F4B-8A6A-22437FE2E91C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Agenda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559" y="1406769"/>
            <a:ext cx="11233672" cy="4770194"/>
          </a:xfrm>
        </p:spPr>
        <p:txBody>
          <a:bodyPr/>
          <a:lstStyle/>
          <a:p>
            <a:r>
              <a:rPr lang="en-US" b="1" dirty="0" smtClean="0"/>
              <a:t>MIMD - multiple programs simultaneously</a:t>
            </a:r>
          </a:p>
          <a:p>
            <a:r>
              <a:rPr lang="en-US" dirty="0" smtClean="0"/>
              <a:t>Threads </a:t>
            </a:r>
          </a:p>
          <a:p>
            <a:r>
              <a:rPr lang="en-US" dirty="0" smtClean="0"/>
              <a:t>Parallel programming: OpenMP</a:t>
            </a:r>
          </a:p>
          <a:p>
            <a:r>
              <a:rPr lang="en-US" dirty="0" smtClean="0"/>
              <a:t>Synchronization primitives</a:t>
            </a:r>
          </a:p>
          <a:p>
            <a:r>
              <a:rPr lang="en-US" dirty="0" smtClean="0"/>
              <a:t>Synchronization in OpenMP</a:t>
            </a:r>
          </a:p>
          <a:p>
            <a:r>
              <a:rPr lang="en-US" dirty="0" smtClean="0"/>
              <a:t>And, in Conclusion </a:t>
            </a:r>
            <a:r>
              <a:rPr lang="is-IS" dirty="0" smtClean="0"/>
              <a:t>…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174C3-F911-1445-B4AC-612A11D167A1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2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Example: Four Cores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231" y="1334250"/>
            <a:ext cx="3192085" cy="18723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718311" y="1224643"/>
            <a:ext cx="52021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Thread pool</a:t>
            </a:r>
            <a:r>
              <a:rPr lang="en-US" sz="2400" dirty="0"/>
              <a:t>:</a:t>
            </a:r>
          </a:p>
          <a:p>
            <a:r>
              <a:rPr lang="en-US" sz="2400" dirty="0"/>
              <a:t>List of threads competing for processor</a:t>
            </a:r>
          </a:p>
          <a:p>
            <a:endParaRPr lang="en-US" sz="2400" dirty="0"/>
          </a:p>
          <a:p>
            <a:r>
              <a:rPr lang="en-US" sz="2400" dirty="0"/>
              <a:t>OS maps threads to cores and schedules</a:t>
            </a:r>
          </a:p>
          <a:p>
            <a:r>
              <a:rPr lang="en-US" sz="2400" dirty="0"/>
              <a:t>logical (software) threads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4125686" y="4275825"/>
            <a:ext cx="1430216" cy="919844"/>
            <a:chOff x="1043355" y="3907971"/>
            <a:chExt cx="1430216" cy="2220686"/>
          </a:xfrm>
        </p:grpSpPr>
        <p:sp>
          <p:nvSpPr>
            <p:cNvPr id="51" name="Rectangle 50"/>
            <p:cNvSpPr/>
            <p:nvPr/>
          </p:nvSpPr>
          <p:spPr>
            <a:xfrm>
              <a:off x="1043355" y="3907971"/>
              <a:ext cx="1430216" cy="2220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361235" y="4440780"/>
              <a:ext cx="794448" cy="891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Core 2</a:t>
              </a:r>
            </a:p>
          </p:txBody>
        </p:sp>
      </p:grpSp>
      <p:cxnSp>
        <p:nvCxnSpPr>
          <p:cNvPr id="58" name="Straight Arrow Connector 57"/>
          <p:cNvCxnSpPr>
            <a:endCxn id="59" idx="0"/>
          </p:cNvCxnSpPr>
          <p:nvPr/>
        </p:nvCxnSpPr>
        <p:spPr>
          <a:xfrm flipH="1">
            <a:off x="2750319" y="3214927"/>
            <a:ext cx="520839" cy="1060899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911646" y="5690845"/>
            <a:ext cx="565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Each “Core” actively runs </a:t>
            </a:r>
            <a:r>
              <a:rPr lang="en-US" b="1" dirty="0" smtClean="0">
                <a:solidFill>
                  <a:srgbClr val="92D050"/>
                </a:solidFill>
              </a:rPr>
              <a:t>one instruction stream at </a:t>
            </a:r>
            <a:r>
              <a:rPr lang="en-US" b="1" dirty="0">
                <a:solidFill>
                  <a:srgbClr val="92D050"/>
                </a:solidFill>
              </a:rPr>
              <a:t>a time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2035210" y="4275825"/>
            <a:ext cx="1430216" cy="919844"/>
            <a:chOff x="1043355" y="3907971"/>
            <a:chExt cx="1430216" cy="2220686"/>
          </a:xfrm>
        </p:grpSpPr>
        <p:sp>
          <p:nvSpPr>
            <p:cNvPr id="59" name="Rectangle 58"/>
            <p:cNvSpPr/>
            <p:nvPr/>
          </p:nvSpPr>
          <p:spPr>
            <a:xfrm>
              <a:off x="1043355" y="3907971"/>
              <a:ext cx="1430216" cy="2220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361235" y="4440780"/>
              <a:ext cx="794448" cy="891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Core 1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216162" y="4275825"/>
            <a:ext cx="1430216" cy="919844"/>
            <a:chOff x="1043355" y="3907971"/>
            <a:chExt cx="1430216" cy="2220686"/>
          </a:xfrm>
        </p:grpSpPr>
        <p:sp>
          <p:nvSpPr>
            <p:cNvPr id="63" name="Rectangle 62"/>
            <p:cNvSpPr/>
            <p:nvPr/>
          </p:nvSpPr>
          <p:spPr>
            <a:xfrm>
              <a:off x="1043355" y="3907971"/>
              <a:ext cx="1430216" cy="2220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361235" y="4440780"/>
              <a:ext cx="794448" cy="891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Core 3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306637" y="4275825"/>
            <a:ext cx="1430216" cy="919844"/>
            <a:chOff x="1043355" y="3907971"/>
            <a:chExt cx="1430216" cy="2220686"/>
          </a:xfrm>
        </p:grpSpPr>
        <p:sp>
          <p:nvSpPr>
            <p:cNvPr id="66" name="Rectangle 65"/>
            <p:cNvSpPr/>
            <p:nvPr/>
          </p:nvSpPr>
          <p:spPr>
            <a:xfrm>
              <a:off x="1043355" y="3907971"/>
              <a:ext cx="1430216" cy="2220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361235" y="4440780"/>
              <a:ext cx="794448" cy="891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Core 4</a:t>
              </a:r>
            </a:p>
          </p:txBody>
        </p:sp>
      </p:grpSp>
      <p:cxnSp>
        <p:nvCxnSpPr>
          <p:cNvPr id="68" name="Straight Arrow Connector 67"/>
          <p:cNvCxnSpPr/>
          <p:nvPr/>
        </p:nvCxnSpPr>
        <p:spPr>
          <a:xfrm>
            <a:off x="4116368" y="3215129"/>
            <a:ext cx="366872" cy="1060697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4543799" y="3218627"/>
            <a:ext cx="2080158" cy="1057199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5328452" y="3218627"/>
            <a:ext cx="3254935" cy="1057199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F79E7-865A-5E40-B41E-9E05B5A46069}" type="slidenum">
              <a:rPr lang="en-US" smtClean="0"/>
              <a:t>20</a:t>
            </a:fld>
            <a:endParaRPr lang="en-US" dirty="0"/>
          </a:p>
        </p:txBody>
      </p:sp>
      <p:sp>
        <p:nvSpPr>
          <p:cNvPr id="27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28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79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Multithreading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323" y="1371600"/>
            <a:ext cx="11020097" cy="5088466"/>
          </a:xfrm>
        </p:spPr>
        <p:txBody>
          <a:bodyPr>
            <a:normAutofit/>
          </a:bodyPr>
          <a:lstStyle/>
          <a:p>
            <a:r>
              <a:rPr lang="en-US" dirty="0" smtClean="0"/>
              <a:t>Typical scenario:</a:t>
            </a:r>
          </a:p>
          <a:p>
            <a:pPr lvl="1"/>
            <a:r>
              <a:rPr lang="en-US" dirty="0" smtClean="0"/>
              <a:t>Active thread encounters cache miss</a:t>
            </a:r>
          </a:p>
          <a:p>
            <a:pPr lvl="1"/>
            <a:r>
              <a:rPr lang="en-US" dirty="0" smtClean="0"/>
              <a:t>Active thread waits ～ 1000 cycles for data from DRAM</a:t>
            </a:r>
          </a:p>
          <a:p>
            <a:pPr lvl="1"/>
            <a:r>
              <a:rPr lang="en-US" dirty="0" smtClean="0">
                <a:sym typeface="Wingdings"/>
              </a:rPr>
              <a:t> switch out and run different thread until data available</a:t>
            </a:r>
          </a:p>
          <a:p>
            <a:r>
              <a:rPr lang="en-US" dirty="0" smtClean="0">
                <a:sym typeface="Wingdings"/>
              </a:rPr>
              <a:t>Problem</a:t>
            </a:r>
          </a:p>
          <a:p>
            <a:pPr lvl="1"/>
            <a:r>
              <a:rPr lang="en-US" dirty="0" smtClean="0">
                <a:sym typeface="Wingdings"/>
              </a:rPr>
              <a:t>Must save current thread state and load new thread state</a:t>
            </a:r>
          </a:p>
          <a:p>
            <a:pPr lvl="2"/>
            <a:r>
              <a:rPr lang="en-US" dirty="0" smtClean="0">
                <a:sym typeface="Wingdings"/>
              </a:rPr>
              <a:t>PC, all registers (could be many, e.g. AVX)</a:t>
            </a:r>
          </a:p>
          <a:p>
            <a:pPr lvl="1"/>
            <a:r>
              <a:rPr lang="en-US" dirty="0" smtClean="0">
                <a:sym typeface="Wingdings"/>
              </a:rPr>
              <a:t> must perform switch in ≪1000 cycles</a:t>
            </a:r>
          </a:p>
          <a:p>
            <a:r>
              <a:rPr lang="en-US" dirty="0" smtClean="0">
                <a:sym typeface="Wingdings"/>
              </a:rPr>
              <a:t>Can hardware help?</a:t>
            </a:r>
          </a:p>
          <a:p>
            <a:pPr lvl="1"/>
            <a:r>
              <a:rPr lang="en-US" dirty="0" smtClean="0">
                <a:sym typeface="Wingdings"/>
              </a:rPr>
              <a:t>Moore’s Law: transistors are plenty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A9E59-D770-9648-B36B-055646D4F2F4}" type="slidenum">
              <a:rPr lang="en-US" smtClean="0"/>
              <a:t>21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xtBox 311"/>
          <p:cNvSpPr txBox="1"/>
          <p:nvPr/>
        </p:nvSpPr>
        <p:spPr>
          <a:xfrm>
            <a:off x="361950" y="3862532"/>
            <a:ext cx="638579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7338" indent="-287338">
              <a:buFont typeface="Arial"/>
              <a:buChar char="•"/>
            </a:pPr>
            <a:r>
              <a:rPr lang="en-US" sz="2400" dirty="0"/>
              <a:t>Two copies of PC and Registers inside processor hardware</a:t>
            </a:r>
          </a:p>
          <a:p>
            <a:pPr marL="287338" indent="-287338">
              <a:buFont typeface="Arial"/>
              <a:buChar char="•"/>
            </a:pPr>
            <a:r>
              <a:rPr lang="en-US" sz="2400" dirty="0"/>
              <a:t>Looks </a:t>
            </a:r>
            <a:r>
              <a:rPr lang="en-US" sz="2400" dirty="0" smtClean="0"/>
              <a:t>identical to two </a:t>
            </a:r>
            <a:r>
              <a:rPr lang="en-US" sz="2400" dirty="0"/>
              <a:t>processors to software (hardware thread 0, hardware thread 1)</a:t>
            </a:r>
          </a:p>
          <a:p>
            <a:pPr marL="287338" indent="-287338">
              <a:buFont typeface="Arial"/>
              <a:buChar char="•"/>
            </a:pPr>
            <a:r>
              <a:rPr lang="en-US" sz="2400" dirty="0" err="1"/>
              <a:t>Hyperthreading</a:t>
            </a:r>
            <a:r>
              <a:rPr lang="en-US" sz="2400" dirty="0"/>
              <a:t>:</a:t>
            </a:r>
          </a:p>
          <a:p>
            <a:pPr marL="744538" lvl="1" indent="-287338">
              <a:buFont typeface="Arial"/>
              <a:buChar char="•"/>
            </a:pPr>
            <a:r>
              <a:rPr lang="en-US" sz="2400" dirty="0"/>
              <a:t>Both threads </a:t>
            </a:r>
            <a:r>
              <a:rPr lang="en-US" sz="2400" dirty="0" smtClean="0"/>
              <a:t>can be </a:t>
            </a:r>
            <a:r>
              <a:rPr lang="en-US" sz="2400" dirty="0"/>
              <a:t>active simultaneously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Hardware Assisted Software Multithreading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63E4C-4642-794D-A2FD-70F6B81535F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957298" y="1295400"/>
            <a:ext cx="1905000" cy="4114800"/>
          </a:xfrm>
          <a:prstGeom prst="rect">
            <a:avLst/>
          </a:prstGeom>
          <a:solidFill>
            <a:srgbClr val="95B3D7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tx1"/>
                </a:solidFill>
              </a:rPr>
              <a:t>Memory</a:t>
            </a:r>
          </a:p>
        </p:txBody>
      </p:sp>
      <p:grpSp>
        <p:nvGrpSpPr>
          <p:cNvPr id="27" name="Group 272"/>
          <p:cNvGrpSpPr/>
          <p:nvPr/>
        </p:nvGrpSpPr>
        <p:grpSpPr>
          <a:xfrm>
            <a:off x="8862298" y="1447800"/>
            <a:ext cx="1524000" cy="762000"/>
            <a:chOff x="6705600" y="1676400"/>
            <a:chExt cx="1524000" cy="762000"/>
          </a:xfrm>
        </p:grpSpPr>
        <p:sp>
          <p:nvSpPr>
            <p:cNvPr id="51" name="Rectangle 50"/>
            <p:cNvSpPr/>
            <p:nvPr/>
          </p:nvSpPr>
          <p:spPr>
            <a:xfrm>
              <a:off x="7315200" y="1676400"/>
              <a:ext cx="914400" cy="762000"/>
            </a:xfrm>
            <a:prstGeom prst="rect">
              <a:avLst/>
            </a:prstGeom>
            <a:solidFill>
              <a:srgbClr val="95B3D7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b="1" dirty="0">
                  <a:solidFill>
                    <a:schemeClr val="tx1"/>
                  </a:solidFill>
                </a:rPr>
                <a:t>Input</a:t>
              </a: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rot="10800000">
              <a:off x="6705600" y="1981200"/>
              <a:ext cx="609600" cy="1588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273"/>
          <p:cNvGrpSpPr/>
          <p:nvPr/>
        </p:nvGrpSpPr>
        <p:grpSpPr>
          <a:xfrm>
            <a:off x="8862298" y="4572000"/>
            <a:ext cx="1524000" cy="762000"/>
            <a:chOff x="6705600" y="4800600"/>
            <a:chExt cx="1524000" cy="762000"/>
          </a:xfrm>
        </p:grpSpPr>
        <p:sp>
          <p:nvSpPr>
            <p:cNvPr id="55" name="Rectangle 54"/>
            <p:cNvSpPr/>
            <p:nvPr/>
          </p:nvSpPr>
          <p:spPr>
            <a:xfrm>
              <a:off x="7315200" y="4800600"/>
              <a:ext cx="914400" cy="762000"/>
            </a:xfrm>
            <a:prstGeom prst="rect">
              <a:avLst/>
            </a:prstGeom>
            <a:solidFill>
              <a:srgbClr val="95B3D7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b="1" dirty="0">
                  <a:solidFill>
                    <a:schemeClr val="tx1"/>
                  </a:solidFill>
                </a:rPr>
                <a:t>Output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rot="10800000" flipH="1">
              <a:off x="6705600" y="5181600"/>
              <a:ext cx="609600" cy="1588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6" name="Group 270"/>
          <p:cNvGrpSpPr/>
          <p:nvPr/>
        </p:nvGrpSpPr>
        <p:grpSpPr>
          <a:xfrm>
            <a:off x="7109698" y="1752600"/>
            <a:ext cx="1524000" cy="3429000"/>
            <a:chOff x="4953000" y="1981200"/>
            <a:chExt cx="1524000" cy="3429000"/>
          </a:xfrm>
        </p:grpSpPr>
        <p:grpSp>
          <p:nvGrpSpPr>
            <p:cNvPr id="236" name="Group 74"/>
            <p:cNvGrpSpPr/>
            <p:nvPr/>
          </p:nvGrpSpPr>
          <p:grpSpPr>
            <a:xfrm>
              <a:off x="4953000" y="40386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65" name="Rectangle 64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6" name="Group 75"/>
            <p:cNvGrpSpPr/>
            <p:nvPr/>
          </p:nvGrpSpPr>
          <p:grpSpPr>
            <a:xfrm>
              <a:off x="5334000" y="40386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77" name="Rectangle 7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56" name="Group 85"/>
            <p:cNvGrpSpPr/>
            <p:nvPr/>
          </p:nvGrpSpPr>
          <p:grpSpPr>
            <a:xfrm>
              <a:off x="5715000" y="40386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87" name="Rectangle 8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6" name="Group 95"/>
            <p:cNvGrpSpPr/>
            <p:nvPr/>
          </p:nvGrpSpPr>
          <p:grpSpPr>
            <a:xfrm>
              <a:off x="6096000" y="40386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7" name="Group 105"/>
            <p:cNvGrpSpPr/>
            <p:nvPr/>
          </p:nvGrpSpPr>
          <p:grpSpPr>
            <a:xfrm>
              <a:off x="4953000" y="47244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107" name="Rectangle 10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8" name="Group 115"/>
            <p:cNvGrpSpPr/>
            <p:nvPr/>
          </p:nvGrpSpPr>
          <p:grpSpPr>
            <a:xfrm>
              <a:off x="5334000" y="47244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117" name="Rectangle 11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9" name="Group 125"/>
            <p:cNvGrpSpPr/>
            <p:nvPr/>
          </p:nvGrpSpPr>
          <p:grpSpPr>
            <a:xfrm>
              <a:off x="5715000" y="47244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127" name="Rectangle 12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0" name="Group 135"/>
            <p:cNvGrpSpPr/>
            <p:nvPr/>
          </p:nvGrpSpPr>
          <p:grpSpPr>
            <a:xfrm>
              <a:off x="6096000" y="47244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137" name="Rectangle 13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1" name="Group 145"/>
            <p:cNvGrpSpPr/>
            <p:nvPr/>
          </p:nvGrpSpPr>
          <p:grpSpPr>
            <a:xfrm>
              <a:off x="4953000" y="3352800"/>
              <a:ext cx="381000" cy="685800"/>
              <a:chOff x="7543800" y="3581400"/>
              <a:chExt cx="2362200" cy="685800"/>
            </a:xfrm>
            <a:solidFill>
              <a:srgbClr val="9BBB59"/>
            </a:solidFill>
          </p:grpSpPr>
          <p:sp>
            <p:nvSpPr>
              <p:cNvPr id="147" name="Rectangle 14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2" name="Group 155"/>
            <p:cNvGrpSpPr/>
            <p:nvPr/>
          </p:nvGrpSpPr>
          <p:grpSpPr>
            <a:xfrm>
              <a:off x="5334000" y="33528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157" name="Rectangle 15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3" name="Group 165"/>
            <p:cNvGrpSpPr/>
            <p:nvPr/>
          </p:nvGrpSpPr>
          <p:grpSpPr>
            <a:xfrm>
              <a:off x="5715000" y="33528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167" name="Rectangle 16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4" name="Group 175"/>
            <p:cNvGrpSpPr/>
            <p:nvPr/>
          </p:nvGrpSpPr>
          <p:grpSpPr>
            <a:xfrm>
              <a:off x="6096000" y="33528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177" name="Rectangle 17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5" name="Group 185"/>
            <p:cNvGrpSpPr/>
            <p:nvPr/>
          </p:nvGrpSpPr>
          <p:grpSpPr>
            <a:xfrm>
              <a:off x="4953000" y="26670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187" name="Rectangle 18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8" name="Rectangle 18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Rectangle 18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1" name="Rectangle 19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2" name="Rectangle 19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Rectangle 19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5" name="Rectangle 19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6" name="Group 195"/>
            <p:cNvGrpSpPr/>
            <p:nvPr/>
          </p:nvGrpSpPr>
          <p:grpSpPr>
            <a:xfrm>
              <a:off x="5334000" y="26670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197" name="Rectangle 19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Rectangle 19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Rectangle 20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3" name="Rectangle 20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4" name="Rectangle 20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Rectangle 20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7" name="Group 205"/>
            <p:cNvGrpSpPr/>
            <p:nvPr/>
          </p:nvGrpSpPr>
          <p:grpSpPr>
            <a:xfrm>
              <a:off x="5715000" y="26670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207" name="Rectangle 20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9" name="Rectangle 20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0" name="Rectangle 20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1" name="Rectangle 21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Rectangle 21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4" name="Rectangle 21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Rectangle 21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8" name="Group 215"/>
            <p:cNvGrpSpPr/>
            <p:nvPr/>
          </p:nvGrpSpPr>
          <p:grpSpPr>
            <a:xfrm>
              <a:off x="6096000" y="26670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217" name="Rectangle 21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8" name="Rectangle 21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9" name="Rectangle 21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0" name="Rectangle 21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1" name="Rectangle 22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2" name="Rectangle 22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3" name="Rectangle 22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4" name="Rectangle 22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5" name="Rectangle 22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9" name="Group 225"/>
            <p:cNvGrpSpPr/>
            <p:nvPr/>
          </p:nvGrpSpPr>
          <p:grpSpPr>
            <a:xfrm>
              <a:off x="4953000" y="19812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227" name="Rectangle 22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8" name="Rectangle 22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9" name="Rectangle 22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0" name="Rectangle 22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1" name="Rectangle 23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2" name="Rectangle 23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3" name="Rectangle 23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4" name="Rectangle 23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5" name="Rectangle 23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0" name="Group 235"/>
            <p:cNvGrpSpPr/>
            <p:nvPr/>
          </p:nvGrpSpPr>
          <p:grpSpPr>
            <a:xfrm>
              <a:off x="5334000" y="19812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237" name="Rectangle 23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8" name="Rectangle 23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0" name="Rectangle 23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1" name="Rectangle 24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2" name="Rectangle 24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3" name="Rectangle 24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4" name="Rectangle 24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5" name="Rectangle 24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1" name="Group 245"/>
            <p:cNvGrpSpPr/>
            <p:nvPr/>
          </p:nvGrpSpPr>
          <p:grpSpPr>
            <a:xfrm>
              <a:off x="5715000" y="19812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247" name="Rectangle 24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9" name="Rectangle 24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0" name="Rectangle 24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1" name="Rectangle 25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2" name="Rectangle 25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4" name="Rectangle 25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5" name="Rectangle 25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2" name="Group 255"/>
            <p:cNvGrpSpPr/>
            <p:nvPr/>
          </p:nvGrpSpPr>
          <p:grpSpPr>
            <a:xfrm>
              <a:off x="6096000" y="19812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257" name="Rectangle 25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8" name="Rectangle 25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9" name="Rectangle 25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0" name="Rectangle 25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1" name="Rectangle 26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2" name="Rectangle 26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3" name="Rectangle 26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4" name="Rectangle 26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5" name="Rectangle 26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5181600" y="3352800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effectLst>
                    <a:glow rad="228600">
                      <a:schemeClr val="bg1">
                        <a:alpha val="75000"/>
                      </a:schemeClr>
                    </a:glow>
                  </a:effectLst>
                </a:rPr>
                <a:t>Bytes</a:t>
              </a:r>
            </a:p>
          </p:txBody>
        </p:sp>
      </p:grpSp>
      <p:grpSp>
        <p:nvGrpSpPr>
          <p:cNvPr id="285" name="Group 284"/>
          <p:cNvGrpSpPr/>
          <p:nvPr/>
        </p:nvGrpSpPr>
        <p:grpSpPr>
          <a:xfrm>
            <a:off x="8077200" y="5562600"/>
            <a:ext cx="2339102" cy="674132"/>
            <a:chOff x="5920502" y="5791200"/>
            <a:chExt cx="2339102" cy="674132"/>
          </a:xfrm>
        </p:grpSpPr>
        <p:sp>
          <p:nvSpPr>
            <p:cNvPr id="283" name="Left Brace 282"/>
            <p:cNvSpPr/>
            <p:nvPr/>
          </p:nvSpPr>
          <p:spPr>
            <a:xfrm rot="16200000">
              <a:off x="6934200" y="5410200"/>
              <a:ext cx="381000" cy="1143000"/>
            </a:xfrm>
            <a:prstGeom prst="leftBrac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5920502" y="6096000"/>
              <a:ext cx="2339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I/O-Memory Interfaces</a:t>
              </a:r>
            </a:p>
          </p:txBody>
        </p:sp>
      </p:grpSp>
      <p:grpSp>
        <p:nvGrpSpPr>
          <p:cNvPr id="290" name="Group 289"/>
          <p:cNvGrpSpPr/>
          <p:nvPr/>
        </p:nvGrpSpPr>
        <p:grpSpPr>
          <a:xfrm>
            <a:off x="1524000" y="1066800"/>
            <a:ext cx="3886200" cy="2674620"/>
            <a:chOff x="990600" y="1066800"/>
            <a:chExt cx="3886200" cy="2674620"/>
          </a:xfrm>
        </p:grpSpPr>
        <p:sp>
          <p:nvSpPr>
            <p:cNvPr id="11" name="Rectangle 10"/>
            <p:cNvSpPr/>
            <p:nvPr/>
          </p:nvSpPr>
          <p:spPr>
            <a:xfrm>
              <a:off x="990600" y="1066800"/>
              <a:ext cx="3886200" cy="26746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chemeClr val="tx1"/>
                  </a:solidFill>
                </a:rPr>
                <a:t>Processor (</a:t>
              </a:r>
              <a:r>
                <a:rPr lang="en-US" b="1" u="sng" dirty="0">
                  <a:solidFill>
                    <a:srgbClr val="FF0000"/>
                  </a:solidFill>
                </a:rPr>
                <a:t>1</a:t>
              </a:r>
              <a:r>
                <a:rPr lang="en-US" dirty="0">
                  <a:solidFill>
                    <a:schemeClr val="tx1"/>
                  </a:solidFill>
                </a:rPr>
                <a:t> Core, 2 Threads)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4904" y="1478280"/>
              <a:ext cx="3503296" cy="360045"/>
            </a:xfrm>
            <a:prstGeom prst="rect">
              <a:avLst/>
            </a:prstGeom>
            <a:solidFill>
              <a:srgbClr val="95B3D7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b="1" dirty="0">
                  <a:solidFill>
                    <a:schemeClr val="tx1"/>
                  </a:solidFill>
                </a:rPr>
                <a:t>Control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4904" y="1992630"/>
              <a:ext cx="3427096" cy="159448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b="1" dirty="0">
                  <a:solidFill>
                    <a:schemeClr val="tx1"/>
                  </a:solidFill>
                </a:rPr>
                <a:t>Datapath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rot="5400000">
              <a:off x="1530668" y="1915478"/>
              <a:ext cx="154305" cy="1072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16200000" flipV="1">
              <a:off x="2302728" y="1914942"/>
              <a:ext cx="154305" cy="1072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269"/>
            <p:cNvGrpSpPr/>
            <p:nvPr/>
          </p:nvGrpSpPr>
          <p:grpSpPr>
            <a:xfrm>
              <a:off x="1196339" y="2301240"/>
              <a:ext cx="2459076" cy="1234440"/>
              <a:chOff x="914399" y="3505200"/>
              <a:chExt cx="3643076" cy="182880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914400" y="3505200"/>
                <a:ext cx="2362200" cy="228600"/>
              </a:xfrm>
              <a:prstGeom prst="rect">
                <a:avLst/>
              </a:prstGeom>
              <a:solidFill>
                <a:schemeClr val="accent3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PC 0</a:t>
                </a:r>
              </a:p>
            </p:txBody>
          </p:sp>
          <p:grpSp>
            <p:nvGrpSpPr>
              <p:cNvPr id="25" name="Group 25"/>
              <p:cNvGrpSpPr/>
              <p:nvPr/>
            </p:nvGrpSpPr>
            <p:grpSpPr>
              <a:xfrm>
                <a:off x="914399" y="3886200"/>
                <a:ext cx="2362202" cy="685800"/>
                <a:chOff x="1600199" y="3962400"/>
                <a:chExt cx="1600201" cy="685800"/>
              </a:xfrm>
              <a:solidFill>
                <a:srgbClr val="9BBB59"/>
              </a:solidFill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1600200" y="3962400"/>
                  <a:ext cx="1600200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1600199" y="4038600"/>
                  <a:ext cx="1600199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1600200" y="4114800"/>
                  <a:ext cx="1600200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1600200" y="4191000"/>
                  <a:ext cx="1600200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endParaRPr>
                </a:p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1600200" y="4267200"/>
                  <a:ext cx="1600200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1600200" y="4343400"/>
                  <a:ext cx="1600200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1600200" y="4419600"/>
                  <a:ext cx="1600200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1600199" y="4495800"/>
                  <a:ext cx="1600199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1600200" y="4572000"/>
                  <a:ext cx="1600200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776087" y="4010378"/>
                  <a:ext cx="1377074" cy="592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effectLst>
                        <a:glow rad="254000">
                          <a:schemeClr val="bg1">
                            <a:alpha val="75000"/>
                          </a:schemeClr>
                        </a:glow>
                      </a:effectLst>
                    </a:rPr>
                    <a:t>Registers 0</a:t>
                  </a:r>
                </a:p>
              </p:txBody>
            </p:sp>
          </p:grpSp>
          <p:grpSp>
            <p:nvGrpSpPr>
              <p:cNvPr id="26" name="Group 24"/>
              <p:cNvGrpSpPr/>
              <p:nvPr/>
            </p:nvGrpSpPr>
            <p:grpSpPr>
              <a:xfrm>
                <a:off x="2077156" y="4724400"/>
                <a:ext cx="2480319" cy="609600"/>
                <a:chOff x="5734756" y="3429000"/>
                <a:chExt cx="2480319" cy="609600"/>
              </a:xfrm>
            </p:grpSpPr>
            <p:sp>
              <p:nvSpPr>
                <p:cNvPr id="23" name="Trapezoid 22"/>
                <p:cNvSpPr/>
                <p:nvPr/>
              </p:nvSpPr>
              <p:spPr>
                <a:xfrm flipV="1">
                  <a:off x="5734756" y="3429000"/>
                  <a:ext cx="2362200" cy="609600"/>
                </a:xfrm>
                <a:prstGeom prst="trapezoid">
                  <a:avLst>
                    <a:gd name="adj" fmla="val 25000"/>
                  </a:avLst>
                </a:prstGeom>
                <a:solidFill>
                  <a:srgbClr val="C0504D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5847645" y="3429000"/>
                  <a:ext cx="2367430" cy="54716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dirty="0">
                      <a:effectLst>
                        <a:glow rad="152400">
                          <a:schemeClr val="bg1">
                            <a:alpha val="75000"/>
                          </a:schemeClr>
                        </a:glow>
                      </a:effectLst>
                    </a:rPr>
                    <a:t>(ALU)</a:t>
                  </a:r>
                </a:p>
              </p:txBody>
            </p:sp>
          </p:grpSp>
        </p:grpSp>
        <p:sp>
          <p:nvSpPr>
            <p:cNvPr id="292" name="Rectangle 291"/>
            <p:cNvSpPr/>
            <p:nvPr/>
          </p:nvSpPr>
          <p:spPr>
            <a:xfrm>
              <a:off x="2895600" y="2286000"/>
              <a:ext cx="1594485" cy="154305"/>
            </a:xfrm>
            <a:prstGeom prst="rect">
              <a:avLst/>
            </a:prstGeom>
            <a:solidFill>
              <a:schemeClr val="accent3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PC 1</a:t>
              </a:r>
            </a:p>
          </p:txBody>
        </p:sp>
        <p:grpSp>
          <p:nvGrpSpPr>
            <p:cNvPr id="33" name="Group 25"/>
            <p:cNvGrpSpPr/>
            <p:nvPr/>
          </p:nvGrpSpPr>
          <p:grpSpPr>
            <a:xfrm>
              <a:off x="2895599" y="2543175"/>
              <a:ext cx="1594486" cy="462915"/>
              <a:chOff x="1600199" y="3962400"/>
              <a:chExt cx="1600201" cy="685800"/>
            </a:xfrm>
            <a:solidFill>
              <a:srgbClr val="9BBB59"/>
            </a:solidFill>
          </p:grpSpPr>
          <p:sp>
            <p:nvSpPr>
              <p:cNvPr id="297" name="Rectangle 296"/>
              <p:cNvSpPr/>
              <p:nvPr/>
            </p:nvSpPr>
            <p:spPr>
              <a:xfrm>
                <a:off x="1600200" y="3962400"/>
                <a:ext cx="1600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8" name="Rectangle 297"/>
              <p:cNvSpPr/>
              <p:nvPr/>
            </p:nvSpPr>
            <p:spPr>
              <a:xfrm>
                <a:off x="1600199" y="4038600"/>
                <a:ext cx="1600199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9" name="Rectangle 298"/>
              <p:cNvSpPr/>
              <p:nvPr/>
            </p:nvSpPr>
            <p:spPr>
              <a:xfrm>
                <a:off x="1600200" y="4114800"/>
                <a:ext cx="1600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1600200" y="4191000"/>
                <a:ext cx="1600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1" name="Rectangle 300"/>
              <p:cNvSpPr/>
              <p:nvPr/>
            </p:nvSpPr>
            <p:spPr>
              <a:xfrm>
                <a:off x="1600200" y="4267200"/>
                <a:ext cx="1600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2" name="Rectangle 301"/>
              <p:cNvSpPr/>
              <p:nvPr/>
            </p:nvSpPr>
            <p:spPr>
              <a:xfrm>
                <a:off x="1600200" y="4343400"/>
                <a:ext cx="1600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3" name="Rectangle 302"/>
              <p:cNvSpPr/>
              <p:nvPr/>
            </p:nvSpPr>
            <p:spPr>
              <a:xfrm>
                <a:off x="1600200" y="4419600"/>
                <a:ext cx="1600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4" name="Rectangle 303"/>
              <p:cNvSpPr/>
              <p:nvPr/>
            </p:nvSpPr>
            <p:spPr>
              <a:xfrm>
                <a:off x="1600199" y="4495800"/>
                <a:ext cx="1600199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5" name="Rectangle 304"/>
              <p:cNvSpPr/>
              <p:nvPr/>
            </p:nvSpPr>
            <p:spPr>
              <a:xfrm>
                <a:off x="1600200" y="4572000"/>
                <a:ext cx="1600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6" name="TextBox 305"/>
              <p:cNvSpPr txBox="1"/>
              <p:nvPr/>
            </p:nvSpPr>
            <p:spPr>
              <a:xfrm>
                <a:off x="1776087" y="4010378"/>
                <a:ext cx="1377074" cy="592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effectLst>
                      <a:glow rad="254000">
                        <a:schemeClr val="bg1">
                          <a:alpha val="75000"/>
                        </a:schemeClr>
                      </a:glow>
                    </a:effectLst>
                  </a:rPr>
                  <a:t>Registers 1</a:t>
                </a:r>
              </a:p>
            </p:txBody>
          </p: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CS 61c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19: Thread Level Parallel Processing</a:t>
            </a:r>
            <a:endParaRPr lang="en-US"/>
          </a:p>
        </p:txBody>
      </p:sp>
      <p:cxnSp>
        <p:nvCxnSpPr>
          <p:cNvPr id="6" name="Straight Arrow Connector 5"/>
          <p:cNvCxnSpPr>
            <a:stCxn id="11" idx="3"/>
            <a:endCxn id="30" idx="1"/>
          </p:cNvCxnSpPr>
          <p:nvPr/>
        </p:nvCxnSpPr>
        <p:spPr>
          <a:xfrm>
            <a:off x="5410200" y="2404110"/>
            <a:ext cx="1547098" cy="94869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42389"/>
            <a:ext cx="9144000" cy="1053366"/>
          </a:xfrm>
        </p:spPr>
        <p:txBody>
          <a:bodyPr>
            <a:normAutofit/>
          </a:bodyPr>
          <a:lstStyle/>
          <a:p>
            <a:r>
              <a:rPr lang="en-US" b="1" dirty="0" smtClean="0"/>
              <a:t>Multithreading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38" y="1481667"/>
            <a:ext cx="10139362" cy="5088466"/>
          </a:xfrm>
        </p:spPr>
        <p:txBody>
          <a:bodyPr>
            <a:normAutofit/>
          </a:bodyPr>
          <a:lstStyle/>
          <a:p>
            <a:r>
              <a:rPr lang="en-US" dirty="0" smtClean="0"/>
              <a:t>Logical threads</a:t>
            </a:r>
          </a:p>
          <a:p>
            <a:pPr lvl="1"/>
            <a:r>
              <a:rPr lang="en-US" dirty="0" smtClean="0"/>
              <a:t>≈ 1% more hardware</a:t>
            </a:r>
            <a:r>
              <a:rPr lang="en-US" dirty="0"/>
              <a:t>, ≈ 10</a:t>
            </a:r>
            <a:r>
              <a:rPr lang="en-US" dirty="0" smtClean="0"/>
              <a:t>% (?) better performance</a:t>
            </a:r>
          </a:p>
          <a:p>
            <a:pPr lvl="2"/>
            <a:r>
              <a:rPr lang="en-US" dirty="0" smtClean="0"/>
              <a:t>Separate registers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hare datapath, ALU(s), caches</a:t>
            </a:r>
          </a:p>
          <a:p>
            <a:r>
              <a:rPr lang="en-US" dirty="0" smtClean="0"/>
              <a:t>Multicore</a:t>
            </a:r>
          </a:p>
          <a:p>
            <a:pPr lvl="1"/>
            <a:r>
              <a:rPr lang="en-US" dirty="0" smtClean="0"/>
              <a:t>=&gt; Duplicate Processors</a:t>
            </a:r>
          </a:p>
          <a:p>
            <a:pPr lvl="1"/>
            <a:r>
              <a:rPr lang="en-US" dirty="0" smtClean="0"/>
              <a:t>≈50% more hardware, ≈2X better performance?</a:t>
            </a:r>
          </a:p>
          <a:p>
            <a:r>
              <a:rPr lang="en-US" dirty="0" smtClean="0"/>
              <a:t>Modern machines do both</a:t>
            </a:r>
          </a:p>
          <a:p>
            <a:pPr lvl="1"/>
            <a:r>
              <a:rPr lang="en-US" dirty="0" smtClean="0"/>
              <a:t>Multiple cores with multiple threads</a:t>
            </a:r>
            <a:r>
              <a:rPr lang="en-US" dirty="0"/>
              <a:t> </a:t>
            </a:r>
            <a:r>
              <a:rPr lang="en-US" dirty="0" smtClean="0"/>
              <a:t>per core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5CB68-0CCB-844F-8AFD-4B28390778B1}" type="slidenum">
              <a:rPr lang="en-US" smtClean="0"/>
              <a:t>23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Randy’s Laptop</a:t>
            </a:r>
            <a:endParaRPr lang="en-US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367643" y="1406769"/>
            <a:ext cx="8007280" cy="4949581"/>
          </a:xfrm>
        </p:spPr>
        <p:txBody>
          <a:bodyPr>
            <a:normAutofit fontScale="62500" lnSpcReduction="20000"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sz="4000" dirty="0">
                <a:latin typeface="Courier" charset="0"/>
                <a:ea typeface="Courier" charset="0"/>
                <a:cs typeface="Courier" charset="0"/>
              </a:rPr>
              <a:t>$ </a:t>
            </a:r>
            <a:r>
              <a:rPr lang="en-US" sz="4000" b="1" dirty="0" err="1">
                <a:latin typeface="Courier" charset="0"/>
                <a:ea typeface="Courier" charset="0"/>
                <a:cs typeface="Courier" charset="0"/>
              </a:rPr>
              <a:t>sysctl</a:t>
            </a:r>
            <a:r>
              <a:rPr lang="en-US" sz="4000" b="1" dirty="0">
                <a:latin typeface="Courier" charset="0"/>
                <a:ea typeface="Courier" charset="0"/>
                <a:cs typeface="Courier" charset="0"/>
              </a:rPr>
              <a:t> -a | grep </a:t>
            </a:r>
            <a:r>
              <a:rPr lang="en-US" sz="4000" b="1" dirty="0" err="1">
                <a:latin typeface="Courier" charset="0"/>
                <a:ea typeface="Courier" charset="0"/>
                <a:cs typeface="Courier" charset="0"/>
              </a:rPr>
              <a:t>hw</a:t>
            </a:r>
            <a:endParaRPr lang="en-US" sz="4000" b="1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spcBef>
                <a:spcPts val="400"/>
              </a:spcBef>
              <a:buNone/>
              <a:tabLst>
                <a:tab pos="6397625" algn="r"/>
              </a:tabLst>
            </a:pPr>
            <a:endParaRPr lang="en-US" sz="40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  <a:tabLst>
                <a:tab pos="6397625" algn="r"/>
              </a:tabLst>
            </a:pPr>
            <a:r>
              <a:rPr lang="en-US" sz="4600" dirty="0" err="1">
                <a:latin typeface="Courier" charset="0"/>
                <a:ea typeface="Courier" charset="0"/>
                <a:cs typeface="Courier" charset="0"/>
              </a:rPr>
              <a:t>hw.physicalcpu</a:t>
            </a:r>
            <a:r>
              <a:rPr lang="en-US" sz="4600" dirty="0">
                <a:latin typeface="Courier" charset="0"/>
                <a:ea typeface="Courier" charset="0"/>
                <a:cs typeface="Courier" charset="0"/>
              </a:rPr>
              <a:t>: 	2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  <a:tabLst>
                <a:tab pos="6397625" algn="r"/>
              </a:tabLst>
            </a:pPr>
            <a:r>
              <a:rPr lang="en-US" sz="4600" dirty="0" err="1">
                <a:latin typeface="Courier" charset="0"/>
                <a:ea typeface="Courier" charset="0"/>
                <a:cs typeface="Courier" charset="0"/>
              </a:rPr>
              <a:t>hw.logicalcpu</a:t>
            </a:r>
            <a:r>
              <a:rPr lang="en-US" sz="4600" dirty="0">
                <a:latin typeface="Courier" charset="0"/>
                <a:ea typeface="Courier" charset="0"/>
                <a:cs typeface="Courier" charset="0"/>
              </a:rPr>
              <a:t>: 	4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  <a:tabLst>
                <a:tab pos="6397625" algn="r"/>
              </a:tabLst>
            </a:pPr>
            <a:r>
              <a:rPr lang="en-US" sz="4600" dirty="0">
                <a:latin typeface="Courier" charset="0"/>
                <a:ea typeface="Courier" charset="0"/>
                <a:cs typeface="Courier" charset="0"/>
              </a:rPr>
              <a:t>hw.l1icachesize: 	32,768 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  <a:tabLst>
                <a:tab pos="6397625" algn="r"/>
              </a:tabLst>
            </a:pPr>
            <a:r>
              <a:rPr lang="en-US" sz="4600" dirty="0">
                <a:latin typeface="Courier" charset="0"/>
                <a:ea typeface="Courier" charset="0"/>
                <a:cs typeface="Courier" charset="0"/>
              </a:rPr>
              <a:t>hw.l1dcachesize: 	32,768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  <a:tabLst>
                <a:tab pos="6397625" algn="r"/>
              </a:tabLst>
            </a:pPr>
            <a:r>
              <a:rPr lang="en-US" sz="4600" dirty="0">
                <a:latin typeface="Courier" charset="0"/>
                <a:ea typeface="Courier" charset="0"/>
                <a:cs typeface="Courier" charset="0"/>
              </a:rPr>
              <a:t>hw.l2cachesize: 	262,144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None/>
              <a:tabLst>
                <a:tab pos="6397625" algn="r"/>
              </a:tabLst>
            </a:pPr>
            <a:r>
              <a:rPr lang="pl-PL" sz="4600" dirty="0">
                <a:latin typeface="Courier" charset="0"/>
                <a:ea typeface="Courier" charset="0"/>
                <a:cs typeface="Courier" charset="0"/>
              </a:rPr>
              <a:t>hw.l3cachesize: 	</a:t>
            </a:r>
            <a:r>
              <a:rPr lang="pl-PL" sz="4600" dirty="0" smtClean="0">
                <a:latin typeface="Courier" charset="0"/>
                <a:ea typeface="Courier" charset="0"/>
                <a:cs typeface="Courier" charset="0"/>
              </a:rPr>
              <a:t>4,194,</a:t>
            </a:r>
            <a:r>
              <a:rPr lang="en-US" sz="4600" dirty="0" smtClean="0">
                <a:latin typeface="Courier" charset="0"/>
                <a:ea typeface="Courier" charset="0"/>
                <a:cs typeface="Courier" charset="0"/>
              </a:rPr>
              <a:t>304</a:t>
            </a:r>
            <a:endParaRPr lang="en-US" sz="46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spcBef>
                <a:spcPts val="400"/>
              </a:spcBef>
              <a:buNone/>
            </a:pPr>
            <a:endParaRPr lang="en-US" sz="40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spcBef>
                <a:spcPts val="400"/>
              </a:spcBef>
              <a:buNone/>
            </a:pPr>
            <a:endParaRPr lang="en-US" sz="4000" dirty="0">
              <a:latin typeface="Courier" charset="0"/>
              <a:ea typeface="Courier" charset="0"/>
              <a:cs typeface="Courier" charset="0"/>
            </a:endParaRPr>
          </a:p>
          <a:p>
            <a:pPr>
              <a:spcBef>
                <a:spcPts val="400"/>
              </a:spcBef>
            </a:pPr>
            <a:r>
              <a:rPr lang="en-US" sz="5100" dirty="0">
                <a:ea typeface="Courier" charset="0"/>
                <a:cs typeface="Courier" charset="0"/>
              </a:rPr>
              <a:t>2 Cores</a:t>
            </a:r>
          </a:p>
          <a:p>
            <a:pPr>
              <a:spcBef>
                <a:spcPts val="400"/>
              </a:spcBef>
            </a:pPr>
            <a:r>
              <a:rPr lang="en-US" sz="5100" dirty="0">
                <a:ea typeface="Courier" charset="0"/>
                <a:cs typeface="Courier" charset="0"/>
              </a:rPr>
              <a:t>4 Threads total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CB207-E58B-6B47-93EB-8BB8FF0B64F9}" type="slidenum">
              <a:rPr lang="en-US" smtClean="0"/>
              <a:t>24</a:t>
            </a:fld>
            <a:endParaRPr lang="en-US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69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Example: 6 Cores, 24 Logical Threads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231" y="1334250"/>
            <a:ext cx="3192085" cy="18723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718311" y="1319893"/>
            <a:ext cx="52021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Thread pool</a:t>
            </a:r>
            <a:r>
              <a:rPr lang="en-US" sz="2400" dirty="0"/>
              <a:t>:</a:t>
            </a:r>
          </a:p>
          <a:p>
            <a:r>
              <a:rPr lang="en-US" sz="2400" dirty="0"/>
              <a:t>List of threads competing for processor</a:t>
            </a:r>
          </a:p>
          <a:p>
            <a:endParaRPr lang="en-US" sz="2400" dirty="0"/>
          </a:p>
          <a:p>
            <a:r>
              <a:rPr lang="en-US" sz="2400" dirty="0"/>
              <a:t>OS maps threads to cores and schedules</a:t>
            </a:r>
          </a:p>
          <a:p>
            <a:r>
              <a:rPr lang="en-US" sz="2400" dirty="0"/>
              <a:t>logical (software) threads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086551" y="3652156"/>
            <a:ext cx="1430216" cy="2220686"/>
            <a:chOff x="1043355" y="3907971"/>
            <a:chExt cx="1430216" cy="2220686"/>
          </a:xfrm>
        </p:grpSpPr>
        <p:sp>
          <p:nvSpPr>
            <p:cNvPr id="12" name="Rectangle 11"/>
            <p:cNvSpPr/>
            <p:nvPr/>
          </p:nvSpPr>
          <p:spPr>
            <a:xfrm>
              <a:off x="1043355" y="3907971"/>
              <a:ext cx="1430216" cy="2220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03745" y="4277303"/>
              <a:ext cx="1109435" cy="310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Thread 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61239" y="3907971"/>
              <a:ext cx="794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Core 2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203744" y="4737620"/>
              <a:ext cx="1109435" cy="310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Thread 2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203744" y="5197937"/>
              <a:ext cx="1109435" cy="310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Thread 3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203743" y="5658254"/>
              <a:ext cx="1109435" cy="310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Thread 4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164255" y="3652156"/>
            <a:ext cx="1430216" cy="2220686"/>
            <a:chOff x="1043355" y="3907971"/>
            <a:chExt cx="1430216" cy="2220686"/>
          </a:xfrm>
        </p:grpSpPr>
        <p:sp>
          <p:nvSpPr>
            <p:cNvPr id="23" name="Rectangle 22"/>
            <p:cNvSpPr/>
            <p:nvPr/>
          </p:nvSpPr>
          <p:spPr>
            <a:xfrm>
              <a:off x="1043355" y="3907971"/>
              <a:ext cx="1430216" cy="2220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203745" y="4277303"/>
              <a:ext cx="1109435" cy="310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Thread 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61239" y="3907971"/>
              <a:ext cx="794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Core 6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203744" y="4737620"/>
              <a:ext cx="1109435" cy="310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Thread 2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203744" y="5197937"/>
              <a:ext cx="1109435" cy="310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Thread 3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203743" y="5658254"/>
              <a:ext cx="1109435" cy="310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Thread 4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125403" y="3652156"/>
            <a:ext cx="1430216" cy="2220686"/>
            <a:chOff x="1043355" y="3907971"/>
            <a:chExt cx="1430216" cy="2220686"/>
          </a:xfrm>
        </p:grpSpPr>
        <p:sp>
          <p:nvSpPr>
            <p:cNvPr id="30" name="Rectangle 29"/>
            <p:cNvSpPr/>
            <p:nvPr/>
          </p:nvSpPr>
          <p:spPr>
            <a:xfrm>
              <a:off x="1043355" y="3907971"/>
              <a:ext cx="1430216" cy="2220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203745" y="4277303"/>
              <a:ext cx="1109435" cy="310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Thread 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61239" y="3907971"/>
              <a:ext cx="794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Core 4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203744" y="4737620"/>
              <a:ext cx="1109435" cy="310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Thread 2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203744" y="5197937"/>
              <a:ext cx="1109435" cy="310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Thread 3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203743" y="5658254"/>
              <a:ext cx="1109435" cy="310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Thread 4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644829" y="3652156"/>
            <a:ext cx="1430216" cy="2220686"/>
            <a:chOff x="1043355" y="3907971"/>
            <a:chExt cx="1430216" cy="2220686"/>
          </a:xfrm>
        </p:grpSpPr>
        <p:sp>
          <p:nvSpPr>
            <p:cNvPr id="37" name="Rectangle 36"/>
            <p:cNvSpPr/>
            <p:nvPr/>
          </p:nvSpPr>
          <p:spPr>
            <a:xfrm>
              <a:off x="1043355" y="3907971"/>
              <a:ext cx="1430216" cy="2220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203745" y="4277303"/>
              <a:ext cx="1109435" cy="310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Thread 1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61239" y="3907971"/>
              <a:ext cx="794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Core 5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203744" y="4737620"/>
              <a:ext cx="1109435" cy="310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Thread 2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203744" y="5197937"/>
              <a:ext cx="1109435" cy="310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Thread 3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203743" y="5658254"/>
              <a:ext cx="1109435" cy="310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Thread 4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605977" y="3652156"/>
            <a:ext cx="1430216" cy="2220686"/>
            <a:chOff x="1043355" y="3907971"/>
            <a:chExt cx="1430216" cy="2220686"/>
          </a:xfrm>
        </p:grpSpPr>
        <p:sp>
          <p:nvSpPr>
            <p:cNvPr id="44" name="Rectangle 43"/>
            <p:cNvSpPr/>
            <p:nvPr/>
          </p:nvSpPr>
          <p:spPr>
            <a:xfrm>
              <a:off x="1043355" y="3907971"/>
              <a:ext cx="1430216" cy="2220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203745" y="4277303"/>
              <a:ext cx="1109435" cy="310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Thread 1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61239" y="3907971"/>
              <a:ext cx="794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Core 3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203744" y="4737620"/>
              <a:ext cx="1109435" cy="310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Thread 2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203744" y="5197937"/>
              <a:ext cx="1109435" cy="310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Thread 3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203743" y="5658254"/>
              <a:ext cx="1109435" cy="310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Thread 4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567125" y="3652156"/>
            <a:ext cx="1430216" cy="2220686"/>
            <a:chOff x="1043355" y="3907971"/>
            <a:chExt cx="1430216" cy="2220686"/>
          </a:xfrm>
        </p:grpSpPr>
        <p:sp>
          <p:nvSpPr>
            <p:cNvPr id="51" name="Rectangle 50"/>
            <p:cNvSpPr/>
            <p:nvPr/>
          </p:nvSpPr>
          <p:spPr>
            <a:xfrm>
              <a:off x="1043355" y="3907971"/>
              <a:ext cx="1430216" cy="2220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203745" y="4277303"/>
              <a:ext cx="1109435" cy="310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Thread 1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361239" y="3907971"/>
              <a:ext cx="794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Core 1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203744" y="4737620"/>
              <a:ext cx="1109435" cy="310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Thread 2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203744" y="5197937"/>
              <a:ext cx="1109435" cy="310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Thread 3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203743" y="5658254"/>
              <a:ext cx="1109435" cy="3102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Thread 4</a:t>
              </a:r>
            </a:p>
          </p:txBody>
        </p:sp>
      </p:grpSp>
      <p:cxnSp>
        <p:nvCxnSpPr>
          <p:cNvPr id="58" name="Straight Arrow Connector 57"/>
          <p:cNvCxnSpPr>
            <a:endCxn id="56" idx="2"/>
          </p:cNvCxnSpPr>
          <p:nvPr/>
        </p:nvCxnSpPr>
        <p:spPr>
          <a:xfrm flipH="1" flipV="1">
            <a:off x="2282232" y="5712680"/>
            <a:ext cx="488581" cy="529495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770812" y="6057508"/>
            <a:ext cx="442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4 Logical threads per core (hardware) thread</a:t>
            </a:r>
          </a:p>
        </p:txBody>
      </p:sp>
      <p:sp>
        <p:nvSpPr>
          <p:cNvPr id="5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956C2-7214-E24B-8A92-A60D8FD0D157}" type="slidenum">
              <a:rPr lang="en-US" smtClean="0"/>
              <a:t>25</a:t>
            </a:fld>
            <a:endParaRPr lang="en-US" dirty="0"/>
          </a:p>
        </p:txBody>
      </p:sp>
      <p:sp>
        <p:nvSpPr>
          <p:cNvPr id="59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60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5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Break!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>
                <a:latin typeface="+mn-lt"/>
              </a:rPr>
              <a:pPr/>
              <a:t>26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5334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 dirty="0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</a:t>
            </a:r>
            <a:r>
              <a:rPr lang="uk-UA" dirty="0" smtClean="0"/>
              <a:t>#</a:t>
            </a:r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1276353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Agenda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38" y="1406769"/>
            <a:ext cx="11272593" cy="4770194"/>
          </a:xfrm>
        </p:spPr>
        <p:txBody>
          <a:bodyPr/>
          <a:lstStyle/>
          <a:p>
            <a:r>
              <a:rPr lang="en-US" dirty="0" smtClean="0"/>
              <a:t>MIMD - multiple programs simultaneously</a:t>
            </a:r>
          </a:p>
          <a:p>
            <a:r>
              <a:rPr lang="en-US" dirty="0" smtClean="0"/>
              <a:t>Threads </a:t>
            </a:r>
          </a:p>
          <a:p>
            <a:r>
              <a:rPr lang="en-US" b="1" dirty="0" smtClean="0"/>
              <a:t>Parallel programming: OpenMP</a:t>
            </a:r>
          </a:p>
          <a:p>
            <a:r>
              <a:rPr lang="en-US" dirty="0" smtClean="0"/>
              <a:t>Synchronization primitives</a:t>
            </a:r>
          </a:p>
          <a:p>
            <a:r>
              <a:rPr lang="en-US" dirty="0" smtClean="0"/>
              <a:t>Synchronization in OpenMP</a:t>
            </a:r>
          </a:p>
          <a:p>
            <a:r>
              <a:rPr lang="en-US" dirty="0" smtClean="0"/>
              <a:t>And, in Conclusion </a:t>
            </a:r>
            <a:r>
              <a:rPr lang="is-IS" dirty="0" smtClean="0"/>
              <a:t>…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62C9B-4DE3-BE41-9393-AEAA1DA583F8}" type="slidenum">
              <a:rPr lang="en-US" smtClean="0"/>
              <a:t>27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98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42389"/>
            <a:ext cx="9144000" cy="105336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Languages Supporting Parallel Programming</a:t>
            </a:r>
            <a:endParaRPr lang="en-US" b="1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4906593"/>
              </p:ext>
            </p:extLst>
          </p:nvPr>
        </p:nvGraphicFramePr>
        <p:xfrm>
          <a:off x="1946031" y="1346200"/>
          <a:ext cx="8229600" cy="44500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28800"/>
                <a:gridCol w="2590800"/>
                <a:gridCol w="1574800"/>
                <a:gridCol w="2235200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latin typeface="Verdana"/>
                        </a:rPr>
                        <a:t>ActorScript</a:t>
                      </a:r>
                      <a:endParaRPr lang="en-US" sz="20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Concurrent Pascal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JoCaml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Orc</a:t>
                      </a: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latin typeface="Verdana"/>
                        </a:rPr>
                        <a:t>Ada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latin typeface="Verdana"/>
                        </a:rPr>
                        <a:t>Concurrent ML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Join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Oz</a:t>
                      </a: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Afnix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latin typeface="Verdana"/>
                        </a:rPr>
                        <a:t>Concurrent Haskell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Java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Pict</a:t>
                      </a: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Alef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latin typeface="Verdana"/>
                        </a:rPr>
                        <a:t>Curry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Joule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Reia</a:t>
                      </a: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Alice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CUDA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latin typeface="Verdana"/>
                        </a:rPr>
                        <a:t>Joyce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SALSA</a:t>
                      </a: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APL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latin typeface="Verdana"/>
                        </a:rPr>
                        <a:t>LabVIEW</a:t>
                      </a:r>
                      <a:endParaRPr lang="en-US" sz="20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Scala</a:t>
                      </a: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Axum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Eiffel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Limbo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latin typeface="Verdana"/>
                        </a:rPr>
                        <a:t>SISAL</a:t>
                      </a: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Chapel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Erlang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Linda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SR</a:t>
                      </a: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Cilk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Fortan 90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latin typeface="Verdana"/>
                        </a:rPr>
                        <a:t>MultiLisp</a:t>
                      </a:r>
                      <a:endParaRPr lang="en-US" sz="20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latin typeface="Verdana"/>
                        </a:rPr>
                        <a:t>Stackless</a:t>
                      </a:r>
                      <a:r>
                        <a:rPr lang="en-US" sz="2000" b="0" i="0" u="none" strike="noStrike" dirty="0">
                          <a:latin typeface="Verdana"/>
                        </a:rPr>
                        <a:t> Python</a:t>
                      </a: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Clean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Go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Modula-3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latin typeface="Verdana"/>
                        </a:rPr>
                        <a:t>SuperPascal</a:t>
                      </a:r>
                      <a:endParaRPr lang="en-US" sz="20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Clojure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Io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latin typeface="Verdana"/>
                        </a:rPr>
                        <a:t>Occam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latin typeface="Verdana"/>
                        </a:rPr>
                        <a:t>VHDL</a:t>
                      </a: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Concurrent C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Janus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latin typeface="Verdana"/>
                        </a:rPr>
                        <a:t>occam-π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latin typeface="Verdana"/>
                        </a:rPr>
                        <a:t>XC</a:t>
                      </a: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77670" y="5956240"/>
            <a:ext cx="2189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>
                <a:solidFill>
                  <a:srgbClr val="FF0000"/>
                </a:solidFill>
              </a:rPr>
              <a:t>Which one to pick?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E3DC1-2E42-6F4F-AA87-6349A6268944}" type="slidenum">
              <a:rPr lang="en-US" smtClean="0"/>
              <a:t>28</a:t>
            </a:fld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42389"/>
            <a:ext cx="9144000" cy="1053366"/>
          </a:xfrm>
        </p:spPr>
        <p:txBody>
          <a:bodyPr>
            <a:noAutofit/>
          </a:bodyPr>
          <a:lstStyle/>
          <a:p>
            <a:r>
              <a:rPr lang="en-US" sz="3600" b="1" dirty="0"/>
              <a:t>Why </a:t>
            </a:r>
            <a:r>
              <a:rPr lang="en-US" sz="3600" b="1" dirty="0" smtClean="0"/>
              <a:t>So Many Parallel Programming Languages</a:t>
            </a:r>
            <a:r>
              <a:rPr lang="en-US" sz="3600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38" y="1406769"/>
            <a:ext cx="11272593" cy="4770194"/>
          </a:xfrm>
        </p:spPr>
        <p:txBody>
          <a:bodyPr>
            <a:normAutofit/>
          </a:bodyPr>
          <a:lstStyle/>
          <a:p>
            <a:r>
              <a:rPr lang="en-US" dirty="0" smtClean="0"/>
              <a:t>Why “</a:t>
            </a:r>
            <a:r>
              <a:rPr lang="en-US" dirty="0" err="1" smtClean="0"/>
              <a:t>intrinsics</a:t>
            </a:r>
            <a:r>
              <a:rPr lang="en-US" dirty="0" smtClean="0"/>
              <a:t>”?</a:t>
            </a:r>
          </a:p>
          <a:p>
            <a:pPr lvl="1"/>
            <a:r>
              <a:rPr lang="en-US" dirty="0" smtClean="0"/>
              <a:t>TO Intel: fix your #()&amp;$! Compiler!</a:t>
            </a:r>
          </a:p>
          <a:p>
            <a:r>
              <a:rPr lang="en-US" dirty="0" smtClean="0"/>
              <a:t>It’s happening ... but</a:t>
            </a:r>
          </a:p>
          <a:p>
            <a:pPr lvl="1"/>
            <a:r>
              <a:rPr lang="en-US" dirty="0" smtClean="0"/>
              <a:t>SIMD features are continually added to compilers (Intel, </a:t>
            </a:r>
            <a:r>
              <a:rPr lang="en-US" dirty="0" err="1" smtClean="0"/>
              <a:t>gcc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Intense area of research</a:t>
            </a:r>
          </a:p>
          <a:p>
            <a:pPr lvl="1"/>
            <a:r>
              <a:rPr lang="en-US" dirty="0" smtClean="0"/>
              <a:t>Research progress:</a:t>
            </a:r>
          </a:p>
          <a:p>
            <a:pPr lvl="2"/>
            <a:r>
              <a:rPr lang="en-US" dirty="0" smtClean="0"/>
              <a:t>20+ years to translate C into good (fast!) assembly</a:t>
            </a:r>
          </a:p>
          <a:p>
            <a:pPr lvl="2"/>
            <a:r>
              <a:rPr lang="en-US" dirty="0" smtClean="0"/>
              <a:t>How long to translate C into good (fast!) parallel code?</a:t>
            </a:r>
          </a:p>
          <a:p>
            <a:pPr lvl="3"/>
            <a:r>
              <a:rPr lang="en-US" dirty="0" smtClean="0"/>
              <a:t>General problem is very hard to solve</a:t>
            </a:r>
          </a:p>
          <a:p>
            <a:pPr lvl="3"/>
            <a:r>
              <a:rPr lang="en-US" dirty="0" smtClean="0"/>
              <a:t>Present state: specialized solutions for specific cases</a:t>
            </a:r>
          </a:p>
          <a:p>
            <a:pPr lvl="3"/>
            <a:r>
              <a:rPr lang="en-US" b="1" dirty="0" smtClean="0">
                <a:solidFill>
                  <a:srgbClr val="FF0000"/>
                </a:solidFill>
              </a:rPr>
              <a:t>Your opportunity to become famous!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E1868-F7C8-8E42-B38B-367EC7476936}" type="slidenum">
              <a:rPr lang="en-US" smtClean="0"/>
              <a:t>29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61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Improving Performance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99090" y="1235529"/>
            <a:ext cx="11020096" cy="519680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Increase clock rate </a:t>
            </a:r>
            <a:r>
              <a:rPr lang="en-US" i="1" dirty="0" smtClean="0"/>
              <a:t>f</a:t>
            </a:r>
            <a:r>
              <a:rPr lang="en-US" i="1" baseline="-25000" dirty="0" smtClean="0"/>
              <a:t>s</a:t>
            </a:r>
          </a:p>
          <a:p>
            <a:pPr lvl="1"/>
            <a:r>
              <a:rPr lang="en-US" dirty="0" smtClean="0"/>
              <a:t>Reached practical maximum for today’s technology</a:t>
            </a:r>
          </a:p>
          <a:p>
            <a:pPr lvl="1"/>
            <a:r>
              <a:rPr lang="en-US" dirty="0" smtClean="0"/>
              <a:t>&lt; 5GHz for general purpose computers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Lower CPI (cycles per instruction)</a:t>
            </a:r>
          </a:p>
          <a:p>
            <a:pPr lvl="1"/>
            <a:r>
              <a:rPr lang="en-US" dirty="0" smtClean="0"/>
              <a:t>SIMD, “instruction level parallelism”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Perform multiple tasks simultaneously</a:t>
            </a:r>
          </a:p>
          <a:p>
            <a:pPr lvl="1"/>
            <a:r>
              <a:rPr lang="en-US" dirty="0" smtClean="0"/>
              <a:t>Multiple CPUs, each executing different program</a:t>
            </a:r>
          </a:p>
          <a:p>
            <a:pPr lvl="1"/>
            <a:r>
              <a:rPr lang="en-US" dirty="0" smtClean="0"/>
              <a:t>Tasks may be related</a:t>
            </a:r>
          </a:p>
          <a:p>
            <a:pPr lvl="2"/>
            <a:r>
              <a:rPr lang="en-US" dirty="0" smtClean="0"/>
              <a:t>E.g. each CPU performs part of a big matrix multiplication</a:t>
            </a:r>
          </a:p>
          <a:p>
            <a:pPr lvl="1"/>
            <a:r>
              <a:rPr lang="en-US" dirty="0" smtClean="0"/>
              <a:t>or unrelated</a:t>
            </a:r>
          </a:p>
          <a:p>
            <a:pPr lvl="2"/>
            <a:r>
              <a:rPr lang="en-US" dirty="0" smtClean="0"/>
              <a:t>E.g. distribute different web http requests over different computers</a:t>
            </a:r>
          </a:p>
          <a:p>
            <a:pPr lvl="2"/>
            <a:r>
              <a:rPr lang="en-US" dirty="0" smtClean="0"/>
              <a:t>E.g. run </a:t>
            </a:r>
            <a:r>
              <a:rPr lang="en-US" dirty="0" err="1" smtClean="0"/>
              <a:t>pptx</a:t>
            </a:r>
            <a:r>
              <a:rPr lang="en-US" dirty="0" smtClean="0"/>
              <a:t> (view lecture slides) and browser (</a:t>
            </a:r>
            <a:r>
              <a:rPr lang="en-US" dirty="0" err="1" smtClean="0"/>
              <a:t>youtube</a:t>
            </a:r>
            <a:r>
              <a:rPr lang="en-US" dirty="0" smtClean="0"/>
              <a:t>) simultaneously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 all of the above:</a:t>
            </a:r>
          </a:p>
          <a:p>
            <a:pPr lvl="1"/>
            <a:r>
              <a:rPr lang="en-US" dirty="0" smtClean="0"/>
              <a:t>High </a:t>
            </a:r>
            <a:r>
              <a:rPr lang="en-US" i="1" dirty="0" smtClean="0"/>
              <a:t>f</a:t>
            </a:r>
            <a:r>
              <a:rPr lang="en-US" i="1" baseline="-25000" dirty="0" smtClean="0"/>
              <a:t>s</a:t>
            </a:r>
            <a:r>
              <a:rPr lang="en-US" dirty="0" smtClean="0"/>
              <a:t>, SIMD, multiple parallel tasks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592190" y="3121385"/>
            <a:ext cx="6978113" cy="13578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921781" y="3011662"/>
            <a:ext cx="1129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Today’s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lecture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A4F88-1EA6-B040-BA37-714B3B440059}" type="slidenum">
              <a:rPr lang="en-US" smtClean="0"/>
              <a:t>3</a:t>
            </a:fld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48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4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Parallel Programming Languages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38" y="1406769"/>
            <a:ext cx="11272593" cy="477019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Number of choices is indication of</a:t>
            </a:r>
          </a:p>
          <a:p>
            <a:pPr lvl="1"/>
            <a:r>
              <a:rPr lang="en-US" dirty="0" smtClean="0"/>
              <a:t>No universal solution</a:t>
            </a:r>
          </a:p>
          <a:p>
            <a:pPr lvl="2"/>
            <a:r>
              <a:rPr lang="en-US" dirty="0" smtClean="0"/>
              <a:t>Needs are very problem specific</a:t>
            </a:r>
          </a:p>
          <a:p>
            <a:pPr lvl="1"/>
            <a:r>
              <a:rPr lang="en-US" dirty="0" smtClean="0"/>
              <a:t>E.g.,</a:t>
            </a:r>
          </a:p>
          <a:p>
            <a:pPr lvl="2"/>
            <a:r>
              <a:rPr lang="en-US" dirty="0" smtClean="0"/>
              <a:t>Scientific computing/machine learning (matrix multiply)</a:t>
            </a:r>
          </a:p>
          <a:p>
            <a:pPr lvl="2"/>
            <a:r>
              <a:rPr lang="en-US" dirty="0" smtClean="0"/>
              <a:t>Webserver: handle many unrelated requests simultaneously</a:t>
            </a:r>
          </a:p>
          <a:p>
            <a:pPr lvl="2"/>
            <a:r>
              <a:rPr lang="en-US" dirty="0" smtClean="0"/>
              <a:t>Input / output: it’s all happening simultaneously!</a:t>
            </a:r>
          </a:p>
          <a:p>
            <a:r>
              <a:rPr lang="en-US" dirty="0" smtClean="0"/>
              <a:t>Specialized languages for different tasks</a:t>
            </a:r>
          </a:p>
          <a:p>
            <a:pPr lvl="1"/>
            <a:r>
              <a:rPr lang="en-US" dirty="0" smtClean="0"/>
              <a:t>Some are easier to use (for some problems)</a:t>
            </a:r>
          </a:p>
          <a:p>
            <a:pPr lvl="1"/>
            <a:r>
              <a:rPr lang="en-US" dirty="0" smtClean="0"/>
              <a:t>None is particularly ”easy” to use</a:t>
            </a:r>
          </a:p>
          <a:p>
            <a:r>
              <a:rPr lang="en-US" dirty="0" smtClean="0"/>
              <a:t>61C</a:t>
            </a:r>
          </a:p>
          <a:p>
            <a:pPr lvl="1"/>
            <a:r>
              <a:rPr lang="en-US" dirty="0" smtClean="0"/>
              <a:t>Parallel language examples for high-performance computing</a:t>
            </a:r>
          </a:p>
          <a:p>
            <a:pPr lvl="1"/>
            <a:r>
              <a:rPr lang="en-US" dirty="0" smtClean="0"/>
              <a:t>OpenMP</a:t>
            </a:r>
          </a:p>
          <a:p>
            <a:endParaRPr lang="en-US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EB3C-06BC-1147-9CB1-DC06EA94AD26}" type="slidenum">
              <a:rPr lang="en-US" smtClean="0"/>
              <a:t>30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14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Parallel Loops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45432" y="1406769"/>
            <a:ext cx="11255799" cy="4770194"/>
          </a:xfrm>
        </p:spPr>
        <p:txBody>
          <a:bodyPr>
            <a:normAutofit/>
          </a:bodyPr>
          <a:lstStyle/>
          <a:p>
            <a:r>
              <a:rPr lang="en-US" dirty="0" smtClean="0"/>
              <a:t>Serial execution:</a:t>
            </a:r>
          </a:p>
          <a:p>
            <a:pPr marL="801688" indent="0">
              <a:buNone/>
            </a:pP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for (</a:t>
            </a:r>
            <a:r>
              <a:rPr lang="en-US" b="1" dirty="0" err="1" smtClean="0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 smtClean="0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=0; </a:t>
            </a:r>
            <a:r>
              <a:rPr lang="en-US" b="1" dirty="0" err="1" smtClean="0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&lt;100; </a:t>
            </a:r>
            <a:r>
              <a:rPr lang="en-US" b="1" dirty="0" err="1" smtClean="0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++) { </a:t>
            </a:r>
          </a:p>
          <a:p>
            <a:pPr marL="801688" indent="0">
              <a:buNone/>
            </a:pP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     …</a:t>
            </a:r>
          </a:p>
          <a:p>
            <a:pPr marL="801688" indent="0">
              <a:buNone/>
            </a:pP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}</a:t>
            </a:r>
          </a:p>
          <a:p>
            <a:pPr marL="801688" indent="0">
              <a:buNone/>
            </a:pP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pPr marL="233363" indent="-233363"/>
            <a:r>
              <a:rPr lang="en-US" dirty="0" smtClean="0">
                <a:ea typeface="Courier" charset="0"/>
                <a:cs typeface="Courier" charset="0"/>
              </a:rPr>
              <a:t>Parallel Execution:</a:t>
            </a:r>
          </a:p>
          <a:p>
            <a:pPr marL="0" indent="0" algn="ctr">
              <a:buNone/>
            </a:pP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pPr marL="0" indent="0" algn="ctr">
              <a:buNone/>
            </a:pPr>
            <a:endParaRPr lang="en-US" b="1" dirty="0" smtClean="0">
              <a:latin typeface="Courier" charset="0"/>
              <a:ea typeface="Courier" charset="0"/>
              <a:cs typeface="Courier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760347"/>
              </p:ext>
            </p:extLst>
          </p:nvPr>
        </p:nvGraphicFramePr>
        <p:xfrm>
          <a:off x="1551423" y="4869543"/>
          <a:ext cx="9018816" cy="8915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4704"/>
                <a:gridCol w="2254704"/>
                <a:gridCol w="2254704"/>
                <a:gridCol w="2254704"/>
              </a:tblGrid>
              <a:tr h="370840">
                <a:tc>
                  <a:txBody>
                    <a:bodyPr/>
                    <a:lstStyle/>
                    <a:p>
                      <a:pPr marL="4763" indent="0">
                        <a:buNone/>
                        <a:tabLst/>
                      </a:pPr>
                      <a:r>
                        <a:rPr lang="en-US" sz="105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for (</a:t>
                      </a:r>
                      <a:r>
                        <a:rPr lang="en-US" sz="1050" b="1" dirty="0" err="1" smtClean="0">
                          <a:latin typeface="Courier" charset="0"/>
                          <a:ea typeface="Courier" charset="0"/>
                          <a:cs typeface="Courier" charset="0"/>
                        </a:rPr>
                        <a:t>int</a:t>
                      </a:r>
                      <a:r>
                        <a:rPr lang="en-US" sz="105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</a:t>
                      </a:r>
                      <a:r>
                        <a:rPr lang="en-US" sz="1050" b="1" dirty="0" err="1" smtClean="0">
                          <a:solidFill>
                            <a:srgbClr val="FF0000"/>
                          </a:solidFill>
                          <a:latin typeface="Courier" charset="0"/>
                          <a:ea typeface="Courier" charset="0"/>
                          <a:cs typeface="Courier" charset="0"/>
                        </a:rPr>
                        <a:t>i</a:t>
                      </a:r>
                      <a:r>
                        <a:rPr lang="en-US" sz="1050" b="1" dirty="0" smtClean="0">
                          <a:solidFill>
                            <a:srgbClr val="FF0000"/>
                          </a:solidFill>
                          <a:latin typeface="Courier" charset="0"/>
                          <a:ea typeface="Courier" charset="0"/>
                          <a:cs typeface="Courier" charset="0"/>
                        </a:rPr>
                        <a:t>=0; </a:t>
                      </a:r>
                      <a:r>
                        <a:rPr lang="en-US" sz="1050" b="1" dirty="0" err="1" smtClean="0">
                          <a:solidFill>
                            <a:srgbClr val="FF0000"/>
                          </a:solidFill>
                          <a:latin typeface="Courier" charset="0"/>
                          <a:ea typeface="Courier" charset="0"/>
                          <a:cs typeface="Courier" charset="0"/>
                        </a:rPr>
                        <a:t>i</a:t>
                      </a:r>
                      <a:r>
                        <a:rPr lang="en-US" sz="1050" b="1" dirty="0" smtClean="0">
                          <a:solidFill>
                            <a:srgbClr val="FF0000"/>
                          </a:solidFill>
                          <a:latin typeface="Courier" charset="0"/>
                          <a:ea typeface="Courier" charset="0"/>
                          <a:cs typeface="Courier" charset="0"/>
                        </a:rPr>
                        <a:t>&lt;25;</a:t>
                      </a:r>
                      <a:r>
                        <a:rPr lang="en-US" sz="105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</a:t>
                      </a:r>
                      <a:r>
                        <a:rPr lang="en-US" sz="1050" b="1" dirty="0" err="1" smtClean="0">
                          <a:latin typeface="Courier" charset="0"/>
                          <a:ea typeface="Courier" charset="0"/>
                          <a:cs typeface="Courier" charset="0"/>
                        </a:rPr>
                        <a:t>i</a:t>
                      </a:r>
                      <a:r>
                        <a:rPr lang="en-US" sz="105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++) { </a:t>
                      </a:r>
                    </a:p>
                    <a:p>
                      <a:pPr marL="4763" indent="0">
                        <a:buNone/>
                        <a:tabLst/>
                      </a:pPr>
                      <a:r>
                        <a:rPr lang="en-US" sz="105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    …</a:t>
                      </a:r>
                    </a:p>
                    <a:p>
                      <a:pPr marL="4763" indent="0">
                        <a:buNone/>
                        <a:tabLst/>
                      </a:pPr>
                      <a:r>
                        <a:rPr lang="en-US" sz="105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}</a:t>
                      </a:r>
                    </a:p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763" indent="0">
                        <a:buNone/>
                        <a:tabLst/>
                      </a:pPr>
                      <a:r>
                        <a:rPr lang="en-US" sz="105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for (</a:t>
                      </a:r>
                      <a:r>
                        <a:rPr lang="en-US" sz="1050" b="1" dirty="0" err="1" smtClean="0">
                          <a:latin typeface="Courier" charset="0"/>
                          <a:ea typeface="Courier" charset="0"/>
                          <a:cs typeface="Courier" charset="0"/>
                        </a:rPr>
                        <a:t>int</a:t>
                      </a:r>
                      <a:r>
                        <a:rPr lang="en-US" sz="105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</a:t>
                      </a:r>
                      <a:r>
                        <a:rPr lang="en-US" sz="1050" b="1" dirty="0" err="1" smtClean="0">
                          <a:solidFill>
                            <a:srgbClr val="FF0000"/>
                          </a:solidFill>
                          <a:latin typeface="Courier" charset="0"/>
                          <a:ea typeface="Courier" charset="0"/>
                          <a:cs typeface="Courier" charset="0"/>
                        </a:rPr>
                        <a:t>i</a:t>
                      </a:r>
                      <a:r>
                        <a:rPr lang="en-US" sz="1050" b="1" dirty="0" smtClean="0">
                          <a:solidFill>
                            <a:srgbClr val="FF0000"/>
                          </a:solidFill>
                          <a:latin typeface="Courier" charset="0"/>
                          <a:ea typeface="Courier" charset="0"/>
                          <a:cs typeface="Courier" charset="0"/>
                        </a:rPr>
                        <a:t>=25; </a:t>
                      </a:r>
                      <a:r>
                        <a:rPr lang="en-US" sz="1050" b="1" dirty="0" err="1" smtClean="0">
                          <a:solidFill>
                            <a:srgbClr val="FF0000"/>
                          </a:solidFill>
                          <a:latin typeface="Courier" charset="0"/>
                          <a:ea typeface="Courier" charset="0"/>
                          <a:cs typeface="Courier" charset="0"/>
                        </a:rPr>
                        <a:t>i</a:t>
                      </a:r>
                      <a:r>
                        <a:rPr lang="en-US" sz="1050" b="1" dirty="0" smtClean="0">
                          <a:solidFill>
                            <a:srgbClr val="FF0000"/>
                          </a:solidFill>
                          <a:latin typeface="Courier" charset="0"/>
                          <a:ea typeface="Courier" charset="0"/>
                          <a:cs typeface="Courier" charset="0"/>
                        </a:rPr>
                        <a:t>&lt;50;</a:t>
                      </a:r>
                      <a:r>
                        <a:rPr lang="en-US" sz="105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</a:t>
                      </a:r>
                      <a:r>
                        <a:rPr lang="en-US" sz="1050" b="1" dirty="0" err="1" smtClean="0">
                          <a:latin typeface="Courier" charset="0"/>
                          <a:ea typeface="Courier" charset="0"/>
                          <a:cs typeface="Courier" charset="0"/>
                        </a:rPr>
                        <a:t>i</a:t>
                      </a:r>
                      <a:r>
                        <a:rPr lang="en-US" sz="105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++) { </a:t>
                      </a:r>
                    </a:p>
                    <a:p>
                      <a:pPr marL="4763" indent="0">
                        <a:buNone/>
                        <a:tabLst/>
                      </a:pPr>
                      <a:r>
                        <a:rPr lang="en-US" sz="105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    …</a:t>
                      </a:r>
                    </a:p>
                    <a:p>
                      <a:pPr marL="4763" indent="0">
                        <a:buNone/>
                        <a:tabLst/>
                      </a:pPr>
                      <a:r>
                        <a:rPr lang="en-US" sz="105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}</a:t>
                      </a:r>
                    </a:p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763" indent="0">
                        <a:buNone/>
                        <a:tabLst/>
                      </a:pPr>
                      <a:r>
                        <a:rPr lang="en-US" sz="105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for (</a:t>
                      </a:r>
                      <a:r>
                        <a:rPr lang="en-US" sz="1050" b="1" dirty="0" err="1" smtClean="0">
                          <a:latin typeface="Courier" charset="0"/>
                          <a:ea typeface="Courier" charset="0"/>
                          <a:cs typeface="Courier" charset="0"/>
                        </a:rPr>
                        <a:t>int</a:t>
                      </a:r>
                      <a:r>
                        <a:rPr lang="en-US" sz="105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</a:t>
                      </a:r>
                      <a:r>
                        <a:rPr lang="en-US" sz="1050" b="1" dirty="0" err="1" smtClean="0">
                          <a:solidFill>
                            <a:srgbClr val="FF0000"/>
                          </a:solidFill>
                          <a:latin typeface="Courier" charset="0"/>
                          <a:ea typeface="Courier" charset="0"/>
                          <a:cs typeface="Courier" charset="0"/>
                        </a:rPr>
                        <a:t>i</a:t>
                      </a:r>
                      <a:r>
                        <a:rPr lang="en-US" sz="1050" b="1" dirty="0" smtClean="0">
                          <a:solidFill>
                            <a:srgbClr val="FF0000"/>
                          </a:solidFill>
                          <a:latin typeface="Courier" charset="0"/>
                          <a:ea typeface="Courier" charset="0"/>
                          <a:cs typeface="Courier" charset="0"/>
                        </a:rPr>
                        <a:t>=50; </a:t>
                      </a:r>
                      <a:r>
                        <a:rPr lang="en-US" sz="1050" b="1" dirty="0" err="1" smtClean="0">
                          <a:solidFill>
                            <a:srgbClr val="FF0000"/>
                          </a:solidFill>
                          <a:latin typeface="Courier" charset="0"/>
                          <a:ea typeface="Courier" charset="0"/>
                          <a:cs typeface="Courier" charset="0"/>
                        </a:rPr>
                        <a:t>i</a:t>
                      </a:r>
                      <a:r>
                        <a:rPr lang="en-US" sz="1050" b="1" dirty="0" smtClean="0">
                          <a:solidFill>
                            <a:srgbClr val="FF0000"/>
                          </a:solidFill>
                          <a:latin typeface="Courier" charset="0"/>
                          <a:ea typeface="Courier" charset="0"/>
                          <a:cs typeface="Courier" charset="0"/>
                        </a:rPr>
                        <a:t>&lt;75;</a:t>
                      </a:r>
                      <a:r>
                        <a:rPr lang="en-US" sz="105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</a:t>
                      </a:r>
                      <a:r>
                        <a:rPr lang="en-US" sz="1050" b="1" dirty="0" err="1" smtClean="0">
                          <a:latin typeface="Courier" charset="0"/>
                          <a:ea typeface="Courier" charset="0"/>
                          <a:cs typeface="Courier" charset="0"/>
                        </a:rPr>
                        <a:t>i</a:t>
                      </a:r>
                      <a:r>
                        <a:rPr lang="en-US" sz="105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++) { </a:t>
                      </a:r>
                    </a:p>
                    <a:p>
                      <a:pPr marL="4763" indent="0">
                        <a:buNone/>
                        <a:tabLst/>
                      </a:pPr>
                      <a:r>
                        <a:rPr lang="en-US" sz="105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    …</a:t>
                      </a:r>
                    </a:p>
                    <a:p>
                      <a:pPr marL="4763" indent="0">
                        <a:buNone/>
                        <a:tabLst/>
                      </a:pPr>
                      <a:r>
                        <a:rPr lang="en-US" sz="105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}</a:t>
                      </a:r>
                    </a:p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763" indent="0">
                        <a:buNone/>
                        <a:tabLst/>
                      </a:pPr>
                      <a:r>
                        <a:rPr lang="en-US" sz="105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for (</a:t>
                      </a:r>
                      <a:r>
                        <a:rPr lang="en-US" sz="1050" b="1" dirty="0" err="1" smtClean="0">
                          <a:latin typeface="Courier" charset="0"/>
                          <a:ea typeface="Courier" charset="0"/>
                          <a:cs typeface="Courier" charset="0"/>
                        </a:rPr>
                        <a:t>int</a:t>
                      </a:r>
                      <a:r>
                        <a:rPr lang="en-US" sz="105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</a:t>
                      </a:r>
                      <a:r>
                        <a:rPr lang="en-US" sz="1050" b="1" dirty="0" err="1" smtClean="0">
                          <a:solidFill>
                            <a:srgbClr val="FF0000"/>
                          </a:solidFill>
                          <a:latin typeface="Courier" charset="0"/>
                          <a:ea typeface="Courier" charset="0"/>
                          <a:cs typeface="Courier" charset="0"/>
                        </a:rPr>
                        <a:t>i</a:t>
                      </a:r>
                      <a:r>
                        <a:rPr lang="en-US" sz="1050" b="1" dirty="0" smtClean="0">
                          <a:solidFill>
                            <a:srgbClr val="FF0000"/>
                          </a:solidFill>
                          <a:latin typeface="Courier" charset="0"/>
                          <a:ea typeface="Courier" charset="0"/>
                          <a:cs typeface="Courier" charset="0"/>
                        </a:rPr>
                        <a:t>=75; </a:t>
                      </a:r>
                      <a:r>
                        <a:rPr lang="en-US" sz="1050" b="1" dirty="0" err="1" smtClean="0">
                          <a:solidFill>
                            <a:srgbClr val="FF0000"/>
                          </a:solidFill>
                          <a:latin typeface="Courier" charset="0"/>
                          <a:ea typeface="Courier" charset="0"/>
                          <a:cs typeface="Courier" charset="0"/>
                        </a:rPr>
                        <a:t>i</a:t>
                      </a:r>
                      <a:r>
                        <a:rPr lang="en-US" sz="1050" b="1" dirty="0" smtClean="0">
                          <a:solidFill>
                            <a:srgbClr val="FF0000"/>
                          </a:solidFill>
                          <a:latin typeface="Courier" charset="0"/>
                          <a:ea typeface="Courier" charset="0"/>
                          <a:cs typeface="Courier" charset="0"/>
                        </a:rPr>
                        <a:t>&lt;100;</a:t>
                      </a:r>
                      <a:r>
                        <a:rPr lang="en-US" sz="105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</a:t>
                      </a:r>
                      <a:r>
                        <a:rPr lang="en-US" sz="1050" b="1" dirty="0" err="1" smtClean="0">
                          <a:latin typeface="Courier" charset="0"/>
                          <a:ea typeface="Courier" charset="0"/>
                          <a:cs typeface="Courier" charset="0"/>
                        </a:rPr>
                        <a:t>i</a:t>
                      </a:r>
                      <a:r>
                        <a:rPr lang="en-US" sz="105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++) { </a:t>
                      </a:r>
                    </a:p>
                    <a:p>
                      <a:pPr marL="4763" indent="0">
                        <a:buNone/>
                        <a:tabLst/>
                      </a:pPr>
                      <a:r>
                        <a:rPr lang="en-US" sz="105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     …</a:t>
                      </a:r>
                    </a:p>
                    <a:p>
                      <a:pPr marL="4763" indent="0">
                        <a:buNone/>
                        <a:tabLst/>
                      </a:pPr>
                      <a:r>
                        <a:rPr lang="en-US" sz="105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}</a:t>
                      </a:r>
                    </a:p>
                    <a:p>
                      <a:endParaRPr lang="en-US" sz="105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68FB-65D4-BE4F-8B33-074249AAF8DE}" type="slidenum">
              <a:rPr lang="en-US" smtClean="0"/>
              <a:t>31</a:t>
            </a:fld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2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Parallel 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for</a:t>
            </a:r>
            <a:r>
              <a:rPr lang="en-US" b="1" dirty="0" smtClean="0"/>
              <a:t> in OpenMP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01688" indent="0">
              <a:buNone/>
            </a:pP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#include &lt;</a:t>
            </a:r>
            <a:r>
              <a:rPr lang="en-US" b="1" dirty="0" err="1" smtClean="0">
                <a:latin typeface="Courier" charset="0"/>
                <a:ea typeface="Courier" charset="0"/>
                <a:cs typeface="Courier" charset="0"/>
              </a:rPr>
              <a:t>omp.h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&gt;</a:t>
            </a:r>
          </a:p>
          <a:p>
            <a:pPr marL="801688" indent="0">
              <a:buNone/>
            </a:pP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pPr marL="801688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#pragma </a:t>
            </a:r>
            <a:r>
              <a:rPr lang="en-US" b="1" dirty="0" err="1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omp</a:t>
            </a:r>
            <a:r>
              <a:rPr lang="en-US" b="1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parallel for</a:t>
            </a:r>
          </a:p>
          <a:p>
            <a:pPr marL="863600" indent="0">
              <a:buNone/>
            </a:pP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for 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=0;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&lt;100;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++) { </a:t>
            </a:r>
          </a:p>
          <a:p>
            <a:pPr marL="863600" indent="0">
              <a:buNone/>
            </a:pP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     …</a:t>
            </a:r>
          </a:p>
          <a:p>
            <a:pPr marL="863600" indent="0">
              <a:buNone/>
            </a:pP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}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459A9-4F9A-2E40-8985-35F41159D39D}" type="slidenum">
              <a:rPr lang="en-US" smtClean="0"/>
              <a:t>32</a:t>
            </a:fld>
            <a:endParaRPr lang="en-US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6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OpenMP Example</a:t>
            </a:r>
            <a:endParaRPr lang="en-US" b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2699" y="1474984"/>
            <a:ext cx="5092601" cy="4188877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820793" y="1453663"/>
            <a:ext cx="4847209" cy="472330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$ gcc-5 -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fopenmp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for.c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;./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a.out</a:t>
            </a:r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thread </a:t>
            </a:r>
            <a:r>
              <a:rPr lang="en-US" dirty="0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0, </a:t>
            </a:r>
            <a:r>
              <a:rPr lang="en-US" dirty="0" err="1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 =  </a:t>
            </a:r>
            <a:r>
              <a:rPr lang="en-US" dirty="0" smtClean="0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0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thread </a:t>
            </a:r>
            <a:r>
              <a:rPr lang="en-US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1, </a:t>
            </a:r>
            <a:r>
              <a:rPr lang="en-US" dirty="0" err="1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 =  </a:t>
            </a:r>
            <a:r>
              <a:rPr lang="en-US" dirty="0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3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thread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2, </a:t>
            </a:r>
            <a:r>
              <a:rPr lang="en-US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=  </a:t>
            </a:r>
            <a:r>
              <a:rPr lang="en-US" dirty="0" smtClean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6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thread </a:t>
            </a:r>
            <a:r>
              <a:rPr lang="en-US" dirty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3, </a:t>
            </a:r>
            <a:r>
              <a:rPr lang="en-US" dirty="0" err="1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 =  </a:t>
            </a:r>
            <a:r>
              <a:rPr lang="en-US" dirty="0" smtClean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8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thread </a:t>
            </a:r>
            <a:r>
              <a:rPr lang="en-US" dirty="0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0, </a:t>
            </a:r>
            <a:r>
              <a:rPr lang="en-US" dirty="0" err="1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 =  </a:t>
            </a:r>
            <a:r>
              <a:rPr lang="en-US" dirty="0" smtClean="0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1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thread </a:t>
            </a:r>
            <a:r>
              <a:rPr lang="en-US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1, </a:t>
            </a:r>
            <a:r>
              <a:rPr lang="en-US" dirty="0" err="1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 =  </a:t>
            </a:r>
            <a:r>
              <a:rPr lang="en-US" dirty="0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4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thread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2, </a:t>
            </a:r>
            <a:r>
              <a:rPr lang="en-US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=  </a:t>
            </a:r>
            <a:r>
              <a:rPr lang="en-US" dirty="0" smtClean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7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thread </a:t>
            </a:r>
            <a:r>
              <a:rPr lang="en-US" dirty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3, </a:t>
            </a:r>
            <a:r>
              <a:rPr lang="en-US" dirty="0" err="1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 =  </a:t>
            </a:r>
            <a:r>
              <a:rPr lang="en-US" dirty="0" smtClean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9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thread </a:t>
            </a:r>
            <a:r>
              <a:rPr lang="en-US" dirty="0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0, </a:t>
            </a:r>
            <a:r>
              <a:rPr lang="en-US" dirty="0" err="1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 =  </a:t>
            </a:r>
            <a:r>
              <a:rPr lang="en-US" dirty="0" smtClean="0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2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thread </a:t>
            </a:r>
            <a:r>
              <a:rPr lang="en-US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1, </a:t>
            </a:r>
            <a:r>
              <a:rPr lang="en-US" dirty="0" err="1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 =  </a:t>
            </a:r>
            <a:r>
              <a:rPr lang="en-US" dirty="0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5</a:t>
            </a:r>
          </a:p>
          <a:p>
            <a:pPr marL="0" indent="0">
              <a:buNone/>
            </a:pPr>
            <a:r>
              <a:rPr lang="de-DE" dirty="0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01 02 03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dirty="0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14 15 16</a:t>
            </a:r>
            <a:r>
              <a:rPr lang="de-DE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27 28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dirty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39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de-DE" dirty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40</a:t>
            </a:r>
            <a:r>
              <a:rPr lang="de-DE" dirty="0">
                <a:latin typeface="Courier" charset="0"/>
                <a:ea typeface="Courier" charset="0"/>
                <a:cs typeface="Courier" charset="0"/>
              </a:rPr>
              <a:t> 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CE3C5-7C90-B042-887D-46F4CC8B58F8}" type="slidenum">
              <a:rPr lang="en-US" smtClean="0"/>
              <a:t>33</a:t>
            </a:fld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305532" y="4392066"/>
            <a:ext cx="78237" cy="226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4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OpenMP</a:t>
            </a:r>
            <a:endParaRPr lang="en-US" b="1" dirty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548640" y="1406769"/>
            <a:ext cx="9826283" cy="4770194"/>
          </a:xfrm>
        </p:spPr>
        <p:txBody>
          <a:bodyPr>
            <a:normAutofit/>
          </a:bodyPr>
          <a:lstStyle/>
          <a:p>
            <a:r>
              <a:rPr lang="en-US" dirty="0" smtClean="0"/>
              <a:t>C extension: no new language to learn</a:t>
            </a:r>
          </a:p>
          <a:p>
            <a:r>
              <a:rPr lang="en-US" dirty="0"/>
              <a:t>M</a:t>
            </a:r>
            <a:r>
              <a:rPr lang="en-US" dirty="0" smtClean="0"/>
              <a:t>ulti-threaded, shared-memory parallelism</a:t>
            </a:r>
          </a:p>
          <a:p>
            <a:pPr lvl="1"/>
            <a:r>
              <a:rPr lang="en-US" dirty="0" smtClean="0"/>
              <a:t>Compiler Directives, 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#pragma</a:t>
            </a:r>
          </a:p>
          <a:p>
            <a:pPr lvl="1"/>
            <a:r>
              <a:rPr lang="en-US" dirty="0" smtClean="0"/>
              <a:t>Runtime Library Routines, 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#include &lt;</a:t>
            </a:r>
            <a:r>
              <a:rPr lang="en-US" b="1" dirty="0" err="1" smtClean="0">
                <a:latin typeface="Courier" charset="0"/>
                <a:ea typeface="Courier" charset="0"/>
                <a:cs typeface="Courier" charset="0"/>
              </a:rPr>
              <a:t>omp.h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&gt;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#pragma</a:t>
            </a:r>
          </a:p>
          <a:p>
            <a:pPr lvl="1"/>
            <a:r>
              <a:rPr lang="en-US" dirty="0" smtClean="0"/>
              <a:t>Ignored by compilers unaware of OpenMP</a:t>
            </a:r>
          </a:p>
          <a:p>
            <a:pPr lvl="1"/>
            <a:r>
              <a:rPr lang="en-US" dirty="0" smtClean="0"/>
              <a:t>Same source for multiple architectures</a:t>
            </a:r>
          </a:p>
          <a:p>
            <a:pPr lvl="2"/>
            <a:r>
              <a:rPr lang="en-US" dirty="0" smtClean="0"/>
              <a:t>E.g., same program for 1 &amp; 16 cores</a:t>
            </a:r>
          </a:p>
          <a:p>
            <a:r>
              <a:rPr lang="en-US" dirty="0" smtClean="0"/>
              <a:t>Only works with shared memory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40491-7D84-9F4E-B277-BD914A8C9E63}" type="slidenum">
              <a:rPr lang="en-US" smtClean="0"/>
              <a:t>34</a:t>
            </a:fld>
            <a:endParaRPr lang="en-US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64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3681" y="1630222"/>
            <a:ext cx="6023726" cy="203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OpenMP Programming Model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9045" y="1195756"/>
            <a:ext cx="9662160" cy="5342205"/>
          </a:xfrm>
        </p:spPr>
        <p:txBody>
          <a:bodyPr>
            <a:normAutofit fontScale="85000" lnSpcReduction="20000"/>
          </a:bodyPr>
          <a:lstStyle/>
          <a:p>
            <a:r>
              <a:rPr lang="en-US" sz="3600" b="1" dirty="0"/>
              <a:t>Fork - Join Model: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OpenMP programs begin as single process (</a:t>
            </a:r>
            <a:r>
              <a:rPr lang="en-US" i="1" dirty="0" smtClean="0">
                <a:solidFill>
                  <a:srgbClr val="FF0000"/>
                </a:solidFill>
              </a:rPr>
              <a:t>master thread</a:t>
            </a:r>
            <a:r>
              <a:rPr lang="en-US" dirty="0" smtClean="0"/>
              <a:t>)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Sequential execution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When parallel region is encountered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Master thread </a:t>
            </a:r>
            <a:r>
              <a:rPr lang="en-US" dirty="0" smtClean="0">
                <a:solidFill>
                  <a:srgbClr val="FF0000"/>
                </a:solidFill>
              </a:rPr>
              <a:t>“forks”</a:t>
            </a:r>
            <a:r>
              <a:rPr lang="en-US" dirty="0" smtClean="0"/>
              <a:t> into team of parallel threads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Executed simultaneously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At end of parallel region, parallel threads ”join”, leaving only master thread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Process repeats for each parallel region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Amdahl’s Law?</a:t>
            </a:r>
          </a:p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95DEB-398F-1C49-B119-1A569851E26A}" type="slidenum">
              <a:rPr lang="en-US" smtClean="0"/>
              <a:t>35</a:t>
            </a:fld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65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Kind of Threads?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600201"/>
            <a:ext cx="1103376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OpenMP threads are operating system (software) threads</a:t>
            </a:r>
          </a:p>
          <a:p>
            <a:r>
              <a:rPr lang="en-US" dirty="0" smtClean="0"/>
              <a:t>OS will multiplex requested OpenMP threads onto available hardware threads</a:t>
            </a:r>
          </a:p>
          <a:p>
            <a:r>
              <a:rPr lang="en-US" dirty="0" smtClean="0"/>
              <a:t>Hopefully each gets a real hardware thread to run on, so no OS-level time-multiplexing</a:t>
            </a:r>
          </a:p>
          <a:p>
            <a:r>
              <a:rPr lang="en-US" dirty="0" smtClean="0"/>
              <a:t>But other tasks on machine compete for hardware threads!</a:t>
            </a:r>
          </a:p>
          <a:p>
            <a:r>
              <a:rPr lang="en-US" dirty="0" smtClean="0"/>
              <a:t>Be “careful” (?) when timing results for Project 3!</a:t>
            </a:r>
          </a:p>
          <a:p>
            <a:pPr lvl="1"/>
            <a:r>
              <a:rPr lang="en-US" dirty="0" smtClean="0"/>
              <a:t>5AM?</a:t>
            </a:r>
          </a:p>
          <a:p>
            <a:pPr lvl="1"/>
            <a:r>
              <a:rPr lang="en-US" dirty="0" smtClean="0"/>
              <a:t>Job queue?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4F9F2-0D18-2A40-A02E-D982881F93EB}" type="slidenum">
              <a:rPr lang="en-US" smtClean="0"/>
              <a:t>36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68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Example 2: Computing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endParaRPr lang="en-US" b="1" dirty="0"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973" y="993069"/>
            <a:ext cx="7785717" cy="51275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97661" y="6086138"/>
            <a:ext cx="65263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http://openmp.org/mp-documents/omp-hands-on-SC08.pdf</a:t>
            </a:r>
            <a:r>
              <a:rPr lang="en-US" dirty="0"/>
              <a:t>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BA824-E879-1646-9068-0723F5E1EA76}" type="slidenum">
              <a:rPr lang="en-US" smtClean="0"/>
              <a:t>37</a:t>
            </a:fld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11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Sequential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endParaRPr lang="en-US" b="1" dirty="0"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913" y="1503756"/>
            <a:ext cx="5071231" cy="30078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86951" y="4780347"/>
            <a:ext cx="2803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Courier" charset="0"/>
                <a:ea typeface="Courier" charset="0"/>
                <a:cs typeface="Courier" charset="0"/>
              </a:rPr>
              <a:t>pi = 3.142425985001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27448" y="5430328"/>
            <a:ext cx="57571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Resembles 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dirty="0"/>
              <a:t>, but not very accurate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Let’s increase </a:t>
            </a:r>
            <a:r>
              <a:rPr lang="en-US" sz="2400" b="1" dirty="0" err="1">
                <a:latin typeface="Courier" charset="0"/>
                <a:ea typeface="Courier" charset="0"/>
                <a:cs typeface="Courier" charset="0"/>
              </a:rPr>
              <a:t>num_steps</a:t>
            </a:r>
            <a:r>
              <a:rPr lang="en-US" sz="2400" dirty="0"/>
              <a:t> and parallelize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BFC1B-28B9-6B42-A663-738E3EAB254D}" type="slidenum">
              <a:rPr lang="en-US" smtClean="0"/>
              <a:t>38</a:t>
            </a:fld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78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Parallelize (1) </a:t>
            </a:r>
            <a:r>
              <a:rPr lang="is-IS" b="1" dirty="0" smtClean="0"/>
              <a:t>…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914" y="1808377"/>
            <a:ext cx="5632526" cy="359152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7183392" y="3521675"/>
            <a:ext cx="21624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183392" y="4380470"/>
            <a:ext cx="21624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83392" y="4633517"/>
            <a:ext cx="2947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u="sng" dirty="0">
                <a:solidFill>
                  <a:srgbClr val="FF0000"/>
                </a:solidFill>
              </a:rPr>
              <a:t>Problem</a:t>
            </a:r>
            <a:r>
              <a:rPr lang="en-US" dirty="0">
                <a:solidFill>
                  <a:srgbClr val="FF0000"/>
                </a:solidFill>
              </a:rPr>
              <a:t>: each threads needs access to the shared variable </a:t>
            </a:r>
            <a:r>
              <a:rPr lang="en-US" b="1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sum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Code runs sequentially </a:t>
            </a:r>
            <a:r>
              <a:rPr lang="is-IS" dirty="0">
                <a:solidFill>
                  <a:srgbClr val="FF0000"/>
                </a:solidFill>
              </a:rPr>
              <a:t>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81AFF-D88B-4542-8632-E4C3EEC4C8C3}" type="slidenum">
              <a:rPr lang="en-US" smtClean="0"/>
              <a:t>39</a:t>
            </a:fld>
            <a:endParaRPr lang="en-US" dirty="0"/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82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58670" y="2214862"/>
            <a:ext cx="1023734" cy="709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7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37576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5000"/>
              </a:lnSpc>
            </a:pPr>
            <a:r>
              <a:rPr lang="en-US" b="1" dirty="0" smtClean="0"/>
              <a:t>New-School Machine Structures</a:t>
            </a:r>
            <a:br>
              <a:rPr lang="en-US" b="1" dirty="0" smtClean="0"/>
            </a:br>
            <a:r>
              <a:rPr lang="en-US" b="1" dirty="0" smtClean="0"/>
              <a:t>(It’s a bit more complicated!)</a:t>
            </a:r>
            <a:endParaRPr lang="en-US" b="1" dirty="0"/>
          </a:p>
        </p:txBody>
      </p:sp>
      <p:sp>
        <p:nvSpPr>
          <p:cNvPr id="43" name="Content Placeholder 42"/>
          <p:cNvSpPr>
            <a:spLocks noGrp="1"/>
          </p:cNvSpPr>
          <p:nvPr>
            <p:ph sz="half" idx="1"/>
          </p:nvPr>
        </p:nvSpPr>
        <p:spPr>
          <a:xfrm>
            <a:off x="578064" y="1387066"/>
            <a:ext cx="3421902" cy="523782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Parallel Requests</a:t>
            </a:r>
          </a:p>
          <a:p>
            <a:pPr lvl="1">
              <a:lnSpc>
                <a:spcPct val="80000"/>
              </a:lnSpc>
              <a:buNone/>
            </a:pPr>
            <a:r>
              <a:rPr lang="en-US" sz="1800" dirty="0"/>
              <a:t>Assigned to computer</a:t>
            </a:r>
          </a:p>
          <a:p>
            <a:pPr lvl="1">
              <a:lnSpc>
                <a:spcPct val="80000"/>
              </a:lnSpc>
              <a:buNone/>
            </a:pPr>
            <a:r>
              <a:rPr lang="en-US" sz="1800" dirty="0"/>
              <a:t>e.g., Search “Katz”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Parallel Threads</a:t>
            </a:r>
          </a:p>
          <a:p>
            <a:pPr lvl="1">
              <a:lnSpc>
                <a:spcPct val="80000"/>
              </a:lnSpc>
              <a:buNone/>
            </a:pPr>
            <a:r>
              <a:rPr lang="en-US" sz="1800" dirty="0"/>
              <a:t>Assigned to core</a:t>
            </a:r>
          </a:p>
          <a:p>
            <a:pPr lvl="1">
              <a:lnSpc>
                <a:spcPct val="80000"/>
              </a:lnSpc>
              <a:buNone/>
            </a:pPr>
            <a:r>
              <a:rPr lang="en-US" sz="1800" dirty="0"/>
              <a:t>e.g., Lookup, Ads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Parallel Instructions</a:t>
            </a:r>
          </a:p>
          <a:p>
            <a:pPr lvl="1">
              <a:lnSpc>
                <a:spcPct val="80000"/>
              </a:lnSpc>
              <a:buNone/>
            </a:pPr>
            <a:r>
              <a:rPr lang="en-US" sz="1800" dirty="0"/>
              <a:t>&gt;1 instruction @ one time</a:t>
            </a:r>
          </a:p>
          <a:p>
            <a:pPr lvl="1">
              <a:lnSpc>
                <a:spcPct val="80000"/>
              </a:lnSpc>
              <a:buNone/>
            </a:pPr>
            <a:r>
              <a:rPr lang="en-US" sz="1800" dirty="0"/>
              <a:t>e.g., 5 pipelined instructions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Parallel Data</a:t>
            </a:r>
          </a:p>
          <a:p>
            <a:pPr lvl="1">
              <a:lnSpc>
                <a:spcPct val="80000"/>
              </a:lnSpc>
              <a:buNone/>
            </a:pPr>
            <a:r>
              <a:rPr lang="en-US" sz="1800" dirty="0"/>
              <a:t>&gt;1 data item @ one time</a:t>
            </a:r>
          </a:p>
          <a:p>
            <a:pPr lvl="1">
              <a:lnSpc>
                <a:spcPct val="80000"/>
              </a:lnSpc>
              <a:buNone/>
            </a:pPr>
            <a:r>
              <a:rPr lang="en-US" sz="1800" dirty="0"/>
              <a:t>e.g., Add of 4 pairs of words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Hardware descriptions</a:t>
            </a:r>
          </a:p>
          <a:p>
            <a:pPr lvl="1">
              <a:lnSpc>
                <a:spcPct val="80000"/>
              </a:lnSpc>
              <a:buNone/>
            </a:pPr>
            <a:r>
              <a:rPr lang="en-US" sz="1800" dirty="0"/>
              <a:t>All gates @ one time</a:t>
            </a:r>
          </a:p>
          <a:p>
            <a:pPr>
              <a:lnSpc>
                <a:spcPct val="80000"/>
              </a:lnSpc>
            </a:pPr>
            <a:r>
              <a:rPr lang="en-US" sz="2200" dirty="0"/>
              <a:t>Programming Languages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0608747" y="1665639"/>
            <a:ext cx="787395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dirty="0"/>
              <a:t>Smart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354883" y="1665944"/>
            <a:ext cx="1305493" cy="76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dirty="0"/>
              <a:t>Warehouse Scale Computer</a:t>
            </a:r>
          </a:p>
        </p:txBody>
      </p:sp>
      <p:cxnSp>
        <p:nvCxnSpPr>
          <p:cNvPr id="168" name="Straight Connector 167"/>
          <p:cNvCxnSpPr/>
          <p:nvPr/>
        </p:nvCxnSpPr>
        <p:spPr>
          <a:xfrm rot="5400000">
            <a:off x="2244948" y="3834054"/>
            <a:ext cx="5250171" cy="1588"/>
          </a:xfrm>
          <a:prstGeom prst="line">
            <a:avLst/>
          </a:prstGeom>
          <a:ln w="152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TextBox 168"/>
          <p:cNvSpPr txBox="1"/>
          <p:nvPr/>
        </p:nvSpPr>
        <p:spPr>
          <a:xfrm>
            <a:off x="3393900" y="1062861"/>
            <a:ext cx="3176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Software        Hardware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083950" y="2275669"/>
            <a:ext cx="1619354" cy="120545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i="1" dirty="0"/>
              <a:t>Harness</a:t>
            </a:r>
            <a:br>
              <a:rPr lang="en-US" sz="2000" i="1" dirty="0"/>
            </a:br>
            <a:r>
              <a:rPr lang="en-US" sz="2000" i="1" dirty="0"/>
              <a:t>Parallelism &amp;</a:t>
            </a:r>
          </a:p>
          <a:p>
            <a:pPr algn="ctr">
              <a:lnSpc>
                <a:spcPct val="90000"/>
              </a:lnSpc>
            </a:pPr>
            <a:r>
              <a:rPr lang="en-US" sz="2000" i="1" dirty="0"/>
              <a:t>Achieve High</a:t>
            </a:r>
            <a:br>
              <a:rPr lang="en-US" sz="2000" i="1" dirty="0"/>
            </a:br>
            <a:r>
              <a:rPr lang="en-US" sz="2000" i="1" dirty="0"/>
              <a:t>Performance</a:t>
            </a:r>
          </a:p>
        </p:txBody>
      </p:sp>
      <p:grpSp>
        <p:nvGrpSpPr>
          <p:cNvPr id="2" name="Group 50"/>
          <p:cNvGrpSpPr/>
          <p:nvPr/>
        </p:nvGrpSpPr>
        <p:grpSpPr>
          <a:xfrm>
            <a:off x="8269692" y="5537201"/>
            <a:ext cx="3360062" cy="1289819"/>
            <a:chOff x="5831288" y="5537201"/>
            <a:chExt cx="3360062" cy="1289819"/>
          </a:xfrm>
        </p:grpSpPr>
        <p:sp>
          <p:nvSpPr>
            <p:cNvPr id="166" name="TextBox 165"/>
            <p:cNvSpPr txBox="1"/>
            <p:nvPr/>
          </p:nvSpPr>
          <p:spPr>
            <a:xfrm>
              <a:off x="7942290" y="5985754"/>
              <a:ext cx="1249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Logic Gates</a:t>
              </a:r>
            </a:p>
          </p:txBody>
        </p:sp>
        <p:cxnSp>
          <p:nvCxnSpPr>
            <p:cNvPr id="172" name="Straight Connector 171"/>
            <p:cNvCxnSpPr>
              <a:stCxn id="104" idx="2"/>
              <a:endCxn id="177" idx="3"/>
            </p:cNvCxnSpPr>
            <p:nvPr/>
          </p:nvCxnSpPr>
          <p:spPr>
            <a:xfrm flipH="1">
              <a:off x="7920438" y="5537201"/>
              <a:ext cx="54947" cy="581172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>
              <a:stCxn id="104" idx="1"/>
              <a:endCxn id="177" idx="0"/>
            </p:cNvCxnSpPr>
            <p:nvPr/>
          </p:nvCxnSpPr>
          <p:spPr>
            <a:xfrm flipH="1">
              <a:off x="6543773" y="5537201"/>
              <a:ext cx="955786" cy="581172"/>
            </a:xfrm>
            <a:prstGeom prst="line">
              <a:avLst/>
            </a:prstGeom>
            <a:ln w="25400" cap="flat" cmpd="sng" algn="ctr">
              <a:solidFill>
                <a:schemeClr val="accent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177"/>
            <p:cNvGrpSpPr/>
            <p:nvPr/>
          </p:nvGrpSpPr>
          <p:grpSpPr>
            <a:xfrm>
              <a:off x="5831288" y="6109003"/>
              <a:ext cx="2089150" cy="718017"/>
              <a:chOff x="5831288" y="6139983"/>
              <a:chExt cx="2089150" cy="718017"/>
            </a:xfrm>
          </p:grpSpPr>
          <p:graphicFrame>
            <p:nvGraphicFramePr>
              <p:cNvPr id="93186" name="Object 2"/>
              <p:cNvGraphicFramePr>
                <a:graphicFrameLocks noChangeAspect="1"/>
              </p:cNvGraphicFramePr>
              <p:nvPr/>
            </p:nvGraphicFramePr>
            <p:xfrm>
              <a:off x="6560469" y="6139983"/>
              <a:ext cx="1044389" cy="71801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0" name="Image" r:id="rId5" imgW="3492063" imgH="2400000" progId="">
                      <p:embed/>
                    </p:oleObj>
                  </mc:Choice>
                  <mc:Fallback>
                    <p:oleObj name="Image" r:id="rId5" imgW="3492063" imgH="24000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60469" y="6139983"/>
                            <a:ext cx="1044389" cy="71801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7" name="Freeform 176"/>
              <p:cNvSpPr/>
              <p:nvPr/>
            </p:nvSpPr>
            <p:spPr>
              <a:xfrm>
                <a:off x="5831288" y="6149353"/>
                <a:ext cx="2089150" cy="708647"/>
              </a:xfrm>
              <a:custGeom>
                <a:avLst/>
                <a:gdLst>
                  <a:gd name="connsiteX0" fmla="*/ 749300 w 2197100"/>
                  <a:gd name="connsiteY0" fmla="*/ 0 h 603250"/>
                  <a:gd name="connsiteX1" fmla="*/ 0 w 2197100"/>
                  <a:gd name="connsiteY1" fmla="*/ 603250 h 603250"/>
                  <a:gd name="connsiteX2" fmla="*/ 1568450 w 2197100"/>
                  <a:gd name="connsiteY2" fmla="*/ 603250 h 603250"/>
                  <a:gd name="connsiteX3" fmla="*/ 2197100 w 2197100"/>
                  <a:gd name="connsiteY3" fmla="*/ 0 h 603250"/>
                  <a:gd name="connsiteX4" fmla="*/ 749300 w 2197100"/>
                  <a:gd name="connsiteY4" fmla="*/ 0 h 60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7100" h="603250">
                    <a:moveTo>
                      <a:pt x="749300" y="0"/>
                    </a:moveTo>
                    <a:lnTo>
                      <a:pt x="0" y="603250"/>
                    </a:lnTo>
                    <a:lnTo>
                      <a:pt x="1568450" y="603250"/>
                    </a:lnTo>
                    <a:lnTo>
                      <a:pt x="2197100" y="0"/>
                    </a:lnTo>
                    <a:lnTo>
                      <a:pt x="749300" y="0"/>
                    </a:lnTo>
                    <a:close/>
                  </a:path>
                </a:pathLst>
              </a:cu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rgbClr val="000000"/>
                    </a:solidFill>
                  </a:rPr>
                  <a:t>    </a:t>
                </a:r>
              </a:p>
            </p:txBody>
          </p:sp>
        </p:grpSp>
      </p:grpSp>
      <p:pic>
        <p:nvPicPr>
          <p:cNvPr id="117" name="Picture 116" descr="cern-rack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2061" y="1334878"/>
            <a:ext cx="2859651" cy="1667628"/>
          </a:xfrm>
          <a:prstGeom prst="rect">
            <a:avLst/>
          </a:prstGeom>
        </p:spPr>
      </p:pic>
      <p:grpSp>
        <p:nvGrpSpPr>
          <p:cNvPr id="4" name="Group 55"/>
          <p:cNvGrpSpPr/>
          <p:nvPr/>
        </p:nvGrpSpPr>
        <p:grpSpPr>
          <a:xfrm>
            <a:off x="5880421" y="2980267"/>
            <a:ext cx="5143176" cy="1625601"/>
            <a:chOff x="3442017" y="2980266"/>
            <a:chExt cx="5143176" cy="1625601"/>
          </a:xfrm>
        </p:grpSpPr>
        <p:grpSp>
          <p:nvGrpSpPr>
            <p:cNvPr id="5" name="Group 53"/>
            <p:cNvGrpSpPr/>
            <p:nvPr/>
          </p:nvGrpSpPr>
          <p:grpSpPr>
            <a:xfrm>
              <a:off x="3442017" y="2980266"/>
              <a:ext cx="5143176" cy="1625601"/>
              <a:chOff x="3442017" y="2980266"/>
              <a:chExt cx="5143176" cy="1625601"/>
            </a:xfrm>
          </p:grpSpPr>
          <p:pic>
            <p:nvPicPr>
              <p:cNvPr id="48" name="Picture 5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442017" y="3451864"/>
                <a:ext cx="1792390" cy="8568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35" name="Straight Connector 134"/>
              <p:cNvCxnSpPr>
                <a:endCxn id="98" idx="1"/>
              </p:cNvCxnSpPr>
              <p:nvPr/>
            </p:nvCxnSpPr>
            <p:spPr>
              <a:xfrm rot="10800000" flipV="1">
                <a:off x="5432954" y="2980266"/>
                <a:ext cx="1729843" cy="389478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>
                <a:endCxn id="98" idx="0"/>
              </p:cNvCxnSpPr>
              <p:nvPr/>
            </p:nvCxnSpPr>
            <p:spPr>
              <a:xfrm>
                <a:off x="7501460" y="2980267"/>
                <a:ext cx="1083733" cy="389477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oup 144"/>
              <p:cNvGrpSpPr/>
              <p:nvPr/>
            </p:nvGrpSpPr>
            <p:grpSpPr>
              <a:xfrm>
                <a:off x="3894659" y="3369744"/>
                <a:ext cx="4690534" cy="1236123"/>
                <a:chOff x="3539066" y="3369744"/>
                <a:chExt cx="4690534" cy="1236123"/>
              </a:xfrm>
            </p:grpSpPr>
            <p:sp>
              <p:nvSpPr>
                <p:cNvPr id="98" name="Freeform 97"/>
                <p:cNvSpPr/>
                <p:nvPr/>
              </p:nvSpPr>
              <p:spPr>
                <a:xfrm>
                  <a:off x="3539066" y="3369744"/>
                  <a:ext cx="4690534" cy="1236123"/>
                </a:xfrm>
                <a:custGeom>
                  <a:avLst/>
                  <a:gdLst>
                    <a:gd name="connsiteX0" fmla="*/ 3149600 w 3149600"/>
                    <a:gd name="connsiteY0" fmla="*/ 0 h 948267"/>
                    <a:gd name="connsiteX1" fmla="*/ 1032934 w 3149600"/>
                    <a:gd name="connsiteY1" fmla="*/ 0 h 948267"/>
                    <a:gd name="connsiteX2" fmla="*/ 0 w 3149600"/>
                    <a:gd name="connsiteY2" fmla="*/ 948267 h 948267"/>
                    <a:gd name="connsiteX3" fmla="*/ 2252134 w 3149600"/>
                    <a:gd name="connsiteY3" fmla="*/ 948267 h 948267"/>
                    <a:gd name="connsiteX4" fmla="*/ 3149600 w 3149600"/>
                    <a:gd name="connsiteY4" fmla="*/ 0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9600" h="948267">
                      <a:moveTo>
                        <a:pt x="3149600" y="0"/>
                      </a:moveTo>
                      <a:lnTo>
                        <a:pt x="1032934" y="0"/>
                      </a:lnTo>
                      <a:lnTo>
                        <a:pt x="0" y="948267"/>
                      </a:lnTo>
                      <a:lnTo>
                        <a:pt x="2252134" y="948267"/>
                      </a:lnTo>
                      <a:lnTo>
                        <a:pt x="3149600" y="0"/>
                      </a:lnTo>
                      <a:close/>
                    </a:path>
                  </a:pathLst>
                </a:cu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Freeform 131"/>
                <p:cNvSpPr/>
                <p:nvPr/>
              </p:nvSpPr>
              <p:spPr>
                <a:xfrm>
                  <a:off x="4758265" y="3454411"/>
                  <a:ext cx="1185333" cy="314727"/>
                </a:xfrm>
                <a:custGeom>
                  <a:avLst/>
                  <a:gdLst>
                    <a:gd name="connsiteX0" fmla="*/ 3149600 w 3149600"/>
                    <a:gd name="connsiteY0" fmla="*/ 0 h 948267"/>
                    <a:gd name="connsiteX1" fmla="*/ 1032934 w 3149600"/>
                    <a:gd name="connsiteY1" fmla="*/ 0 h 948267"/>
                    <a:gd name="connsiteX2" fmla="*/ 0 w 3149600"/>
                    <a:gd name="connsiteY2" fmla="*/ 948267 h 948267"/>
                    <a:gd name="connsiteX3" fmla="*/ 2252134 w 3149600"/>
                    <a:gd name="connsiteY3" fmla="*/ 948267 h 948267"/>
                    <a:gd name="connsiteX4" fmla="*/ 3149600 w 3149600"/>
                    <a:gd name="connsiteY4" fmla="*/ 0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9600" h="948267">
                      <a:moveTo>
                        <a:pt x="3149600" y="0"/>
                      </a:moveTo>
                      <a:lnTo>
                        <a:pt x="1032934" y="0"/>
                      </a:lnTo>
                      <a:lnTo>
                        <a:pt x="0" y="948267"/>
                      </a:lnTo>
                      <a:lnTo>
                        <a:pt x="2252134" y="948267"/>
                      </a:lnTo>
                      <a:lnTo>
                        <a:pt x="3149600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Core</a:t>
                  </a:r>
                </a:p>
              </p:txBody>
            </p:sp>
            <p:sp>
              <p:nvSpPr>
                <p:cNvPr id="133" name="Freeform 132"/>
                <p:cNvSpPr/>
                <p:nvPr/>
              </p:nvSpPr>
              <p:spPr>
                <a:xfrm>
                  <a:off x="6790242" y="3454411"/>
                  <a:ext cx="1185333" cy="314727"/>
                </a:xfrm>
                <a:custGeom>
                  <a:avLst/>
                  <a:gdLst>
                    <a:gd name="connsiteX0" fmla="*/ 3149600 w 3149600"/>
                    <a:gd name="connsiteY0" fmla="*/ 0 h 948267"/>
                    <a:gd name="connsiteX1" fmla="*/ 1032934 w 3149600"/>
                    <a:gd name="connsiteY1" fmla="*/ 0 h 948267"/>
                    <a:gd name="connsiteX2" fmla="*/ 0 w 3149600"/>
                    <a:gd name="connsiteY2" fmla="*/ 948267 h 948267"/>
                    <a:gd name="connsiteX3" fmla="*/ 2252134 w 3149600"/>
                    <a:gd name="connsiteY3" fmla="*/ 948267 h 948267"/>
                    <a:gd name="connsiteX4" fmla="*/ 3149600 w 3149600"/>
                    <a:gd name="connsiteY4" fmla="*/ 0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9600" h="948267">
                      <a:moveTo>
                        <a:pt x="3149600" y="0"/>
                      </a:moveTo>
                      <a:lnTo>
                        <a:pt x="1032934" y="0"/>
                      </a:lnTo>
                      <a:lnTo>
                        <a:pt x="0" y="948267"/>
                      </a:lnTo>
                      <a:lnTo>
                        <a:pt x="2252134" y="948267"/>
                      </a:lnTo>
                      <a:lnTo>
                        <a:pt x="3149600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Core</a:t>
                  </a:r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6242320" y="3413668"/>
                  <a:ext cx="34403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…</a:t>
                  </a:r>
                </a:p>
              </p:txBody>
            </p:sp>
            <p:sp>
              <p:nvSpPr>
                <p:cNvPr id="140" name="Freeform 139"/>
                <p:cNvSpPr/>
                <p:nvPr/>
              </p:nvSpPr>
              <p:spPr>
                <a:xfrm>
                  <a:off x="4284134" y="3810000"/>
                  <a:ext cx="3302000" cy="355600"/>
                </a:xfrm>
                <a:custGeom>
                  <a:avLst/>
                  <a:gdLst>
                    <a:gd name="connsiteX0" fmla="*/ 423334 w 3302000"/>
                    <a:gd name="connsiteY0" fmla="*/ 0 h 355600"/>
                    <a:gd name="connsiteX1" fmla="*/ 3302000 w 3302000"/>
                    <a:gd name="connsiteY1" fmla="*/ 0 h 355600"/>
                    <a:gd name="connsiteX2" fmla="*/ 2895600 w 3302000"/>
                    <a:gd name="connsiteY2" fmla="*/ 355600 h 355600"/>
                    <a:gd name="connsiteX3" fmla="*/ 0 w 3302000"/>
                    <a:gd name="connsiteY3" fmla="*/ 338666 h 355600"/>
                    <a:gd name="connsiteX4" fmla="*/ 423334 w 3302000"/>
                    <a:gd name="connsiteY4" fmla="*/ 0 h 355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02000" h="355600">
                      <a:moveTo>
                        <a:pt x="423334" y="0"/>
                      </a:moveTo>
                      <a:lnTo>
                        <a:pt x="3302000" y="0"/>
                      </a:lnTo>
                      <a:lnTo>
                        <a:pt x="2895600" y="355600"/>
                      </a:lnTo>
                      <a:lnTo>
                        <a:pt x="0" y="338666"/>
                      </a:lnTo>
                      <a:lnTo>
                        <a:pt x="423334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rgbClr val="000000"/>
                      </a:solidFill>
                    </a:rPr>
                    <a:t>     Memory               (Cache)</a:t>
                  </a:r>
                </a:p>
              </p:txBody>
            </p:sp>
            <p:sp>
              <p:nvSpPr>
                <p:cNvPr id="144" name="Freeform 143"/>
                <p:cNvSpPr/>
                <p:nvPr/>
              </p:nvSpPr>
              <p:spPr>
                <a:xfrm>
                  <a:off x="3826935" y="4199466"/>
                  <a:ext cx="3302000" cy="355600"/>
                </a:xfrm>
                <a:custGeom>
                  <a:avLst/>
                  <a:gdLst>
                    <a:gd name="connsiteX0" fmla="*/ 423334 w 3302000"/>
                    <a:gd name="connsiteY0" fmla="*/ 0 h 355600"/>
                    <a:gd name="connsiteX1" fmla="*/ 3302000 w 3302000"/>
                    <a:gd name="connsiteY1" fmla="*/ 0 h 355600"/>
                    <a:gd name="connsiteX2" fmla="*/ 2895600 w 3302000"/>
                    <a:gd name="connsiteY2" fmla="*/ 355600 h 355600"/>
                    <a:gd name="connsiteX3" fmla="*/ 0 w 3302000"/>
                    <a:gd name="connsiteY3" fmla="*/ 338666 h 355600"/>
                    <a:gd name="connsiteX4" fmla="*/ 423334 w 3302000"/>
                    <a:gd name="connsiteY4" fmla="*/ 0 h 355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02000" h="355600">
                      <a:moveTo>
                        <a:pt x="423334" y="0"/>
                      </a:moveTo>
                      <a:lnTo>
                        <a:pt x="3302000" y="0"/>
                      </a:lnTo>
                      <a:lnTo>
                        <a:pt x="2895600" y="355600"/>
                      </a:lnTo>
                      <a:lnTo>
                        <a:pt x="0" y="338666"/>
                      </a:lnTo>
                      <a:lnTo>
                        <a:pt x="423334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rgbClr val="000000"/>
                      </a:solidFill>
                    </a:rPr>
                    <a:t>Input/Output</a:t>
                  </a:r>
                </a:p>
              </p:txBody>
            </p:sp>
          </p:grpSp>
        </p:grpSp>
        <p:sp>
          <p:nvSpPr>
            <p:cNvPr id="55" name="TextBox 54"/>
            <p:cNvSpPr txBox="1"/>
            <p:nvPr/>
          </p:nvSpPr>
          <p:spPr>
            <a:xfrm>
              <a:off x="6760107" y="3049938"/>
              <a:ext cx="11265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dirty="0"/>
                <a:t>Computer</a:t>
              </a:r>
            </a:p>
          </p:txBody>
        </p:sp>
      </p:grpSp>
      <p:grpSp>
        <p:nvGrpSpPr>
          <p:cNvPr id="7" name="Group 90"/>
          <p:cNvGrpSpPr/>
          <p:nvPr/>
        </p:nvGrpSpPr>
        <p:grpSpPr>
          <a:xfrm>
            <a:off x="5804266" y="3454412"/>
            <a:ext cx="5625738" cy="2622539"/>
            <a:chOff x="3365862" y="3454411"/>
            <a:chExt cx="5625738" cy="2622539"/>
          </a:xfrm>
        </p:grpSpPr>
        <p:sp>
          <p:nvSpPr>
            <p:cNvPr id="151" name="Freeform 150"/>
            <p:cNvSpPr/>
            <p:nvPr/>
          </p:nvSpPr>
          <p:spPr>
            <a:xfrm>
              <a:off x="3971023" y="5625230"/>
              <a:ext cx="3626511" cy="341684"/>
            </a:xfrm>
            <a:custGeom>
              <a:avLst/>
              <a:gdLst>
                <a:gd name="connsiteX0" fmla="*/ 423334 w 3302000"/>
                <a:gd name="connsiteY0" fmla="*/ 0 h 355600"/>
                <a:gd name="connsiteX1" fmla="*/ 3302000 w 3302000"/>
                <a:gd name="connsiteY1" fmla="*/ 0 h 355600"/>
                <a:gd name="connsiteX2" fmla="*/ 2895600 w 3302000"/>
                <a:gd name="connsiteY2" fmla="*/ 355600 h 355600"/>
                <a:gd name="connsiteX3" fmla="*/ 0 w 3302000"/>
                <a:gd name="connsiteY3" fmla="*/ 338666 h 355600"/>
                <a:gd name="connsiteX4" fmla="*/ 423334 w 3302000"/>
                <a:gd name="connsiteY4" fmla="*/ 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2000" h="355600">
                  <a:moveTo>
                    <a:pt x="423334" y="0"/>
                  </a:moveTo>
                  <a:lnTo>
                    <a:pt x="3302000" y="0"/>
                  </a:lnTo>
                  <a:lnTo>
                    <a:pt x="2895600" y="355600"/>
                  </a:lnTo>
                  <a:lnTo>
                    <a:pt x="0" y="338666"/>
                  </a:lnTo>
                  <a:lnTo>
                    <a:pt x="423334" y="0"/>
                  </a:lnTo>
                  <a:close/>
                </a:path>
              </a:pathLst>
            </a:cu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Cache Memory</a:t>
              </a:r>
            </a:p>
          </p:txBody>
        </p:sp>
        <p:grpSp>
          <p:nvGrpSpPr>
            <p:cNvPr id="8" name="Group 89"/>
            <p:cNvGrpSpPr/>
            <p:nvPr/>
          </p:nvGrpSpPr>
          <p:grpSpPr>
            <a:xfrm>
              <a:off x="3365862" y="3454411"/>
              <a:ext cx="5625738" cy="2622539"/>
              <a:chOff x="3365862" y="3454411"/>
              <a:chExt cx="5625738" cy="2622539"/>
            </a:xfrm>
          </p:grpSpPr>
          <p:grpSp>
            <p:nvGrpSpPr>
              <p:cNvPr id="9" name="Group 48"/>
              <p:cNvGrpSpPr/>
              <p:nvPr/>
            </p:nvGrpSpPr>
            <p:grpSpPr>
              <a:xfrm>
                <a:off x="3365862" y="3454411"/>
                <a:ext cx="5625738" cy="2622539"/>
                <a:chOff x="3365862" y="3454411"/>
                <a:chExt cx="5454288" cy="2850775"/>
              </a:xfrm>
            </p:grpSpPr>
            <p:sp>
              <p:nvSpPr>
                <p:cNvPr id="147" name="Freeform 146"/>
                <p:cNvSpPr/>
                <p:nvPr/>
              </p:nvSpPr>
              <p:spPr>
                <a:xfrm>
                  <a:off x="3365862" y="4775213"/>
                  <a:ext cx="5454288" cy="1529973"/>
                </a:xfrm>
                <a:custGeom>
                  <a:avLst/>
                  <a:gdLst>
                    <a:gd name="connsiteX0" fmla="*/ 3149600 w 3149600"/>
                    <a:gd name="connsiteY0" fmla="*/ 0 h 948267"/>
                    <a:gd name="connsiteX1" fmla="*/ 1032934 w 3149600"/>
                    <a:gd name="connsiteY1" fmla="*/ 0 h 948267"/>
                    <a:gd name="connsiteX2" fmla="*/ 0 w 3149600"/>
                    <a:gd name="connsiteY2" fmla="*/ 948267 h 948267"/>
                    <a:gd name="connsiteX3" fmla="*/ 2252134 w 3149600"/>
                    <a:gd name="connsiteY3" fmla="*/ 948267 h 948267"/>
                    <a:gd name="connsiteX4" fmla="*/ 3149600 w 3149600"/>
                    <a:gd name="connsiteY4" fmla="*/ 0 h 948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9600" h="948267">
                      <a:moveTo>
                        <a:pt x="3149600" y="0"/>
                      </a:moveTo>
                      <a:lnTo>
                        <a:pt x="1032934" y="0"/>
                      </a:lnTo>
                      <a:lnTo>
                        <a:pt x="0" y="948267"/>
                      </a:lnTo>
                      <a:lnTo>
                        <a:pt x="2252134" y="948267"/>
                      </a:lnTo>
                      <a:lnTo>
                        <a:pt x="3149600" y="0"/>
                      </a:lnTo>
                      <a:close/>
                    </a:path>
                  </a:pathLst>
                </a:cu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6" name="Straight Connector 155"/>
                <p:cNvCxnSpPr>
                  <a:stCxn id="133" idx="1"/>
                  <a:endCxn id="147" idx="1"/>
                </p:cNvCxnSpPr>
                <p:nvPr/>
              </p:nvCxnSpPr>
              <p:spPr>
                <a:xfrm flipH="1">
                  <a:off x="5154635" y="3454411"/>
                  <a:ext cx="2344603" cy="1320802"/>
                </a:xfrm>
                <a:prstGeom prst="line">
                  <a:avLst/>
                </a:prstGeom>
                <a:ln w="25400" cap="flat" cmpd="sng" algn="ctr">
                  <a:solidFill>
                    <a:schemeClr val="accent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>
                  <a:stCxn id="133" idx="0"/>
                  <a:endCxn id="147" idx="0"/>
                </p:cNvCxnSpPr>
                <p:nvPr/>
              </p:nvCxnSpPr>
              <p:spPr>
                <a:xfrm>
                  <a:off x="8271556" y="3454411"/>
                  <a:ext cx="548594" cy="1320802"/>
                </a:xfrm>
                <a:prstGeom prst="line">
                  <a:avLst/>
                </a:prstGeom>
                <a:ln w="25400" cap="flat" cmpd="sng" algn="ctr">
                  <a:solidFill>
                    <a:schemeClr val="accent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2" name="TextBox 161"/>
              <p:cNvSpPr txBox="1"/>
              <p:nvPr/>
            </p:nvSpPr>
            <p:spPr>
              <a:xfrm>
                <a:off x="7515253" y="4306692"/>
                <a:ext cx="6413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Core</a:t>
                </a:r>
              </a:p>
            </p:txBody>
          </p:sp>
          <p:sp>
            <p:nvSpPr>
              <p:cNvPr id="163" name="Freeform 162"/>
              <p:cNvSpPr/>
              <p:nvPr/>
            </p:nvSpPr>
            <p:spPr>
              <a:xfrm>
                <a:off x="4108450" y="4718050"/>
                <a:ext cx="2705100" cy="850900"/>
              </a:xfrm>
              <a:custGeom>
                <a:avLst/>
                <a:gdLst>
                  <a:gd name="connsiteX0" fmla="*/ 749300 w 2197100"/>
                  <a:gd name="connsiteY0" fmla="*/ 0 h 603250"/>
                  <a:gd name="connsiteX1" fmla="*/ 0 w 2197100"/>
                  <a:gd name="connsiteY1" fmla="*/ 603250 h 603250"/>
                  <a:gd name="connsiteX2" fmla="*/ 1568450 w 2197100"/>
                  <a:gd name="connsiteY2" fmla="*/ 603250 h 603250"/>
                  <a:gd name="connsiteX3" fmla="*/ 2197100 w 2197100"/>
                  <a:gd name="connsiteY3" fmla="*/ 0 h 603250"/>
                  <a:gd name="connsiteX4" fmla="*/ 749300 w 2197100"/>
                  <a:gd name="connsiteY4" fmla="*/ 0 h 60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7100" h="603250">
                    <a:moveTo>
                      <a:pt x="749300" y="0"/>
                    </a:moveTo>
                    <a:lnTo>
                      <a:pt x="0" y="603250"/>
                    </a:lnTo>
                    <a:lnTo>
                      <a:pt x="1568450" y="603250"/>
                    </a:lnTo>
                    <a:lnTo>
                      <a:pt x="2197100" y="0"/>
                    </a:lnTo>
                    <a:lnTo>
                      <a:pt x="749300" y="0"/>
                    </a:lnTo>
                    <a:close/>
                  </a:path>
                </a:pathLst>
              </a:cu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rgbClr val="000000"/>
                    </a:solidFill>
                  </a:rPr>
                  <a:t>         Instruction </a:t>
                </a:r>
                <a:r>
                  <a:rPr lang="en-US" dirty="0" err="1">
                    <a:solidFill>
                      <a:srgbClr val="000000"/>
                    </a:solidFill>
                  </a:rPr>
                  <a:t>Unit(s</a:t>
                </a:r>
                <a:r>
                  <a:rPr lang="en-US" dirty="0">
                    <a:solidFill>
                      <a:srgbClr val="000000"/>
                    </a:solidFill>
                  </a:rPr>
                  <a:t>)</a:t>
                </a:r>
              </a:p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rgbClr val="000000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164"/>
              <p:cNvSpPr/>
              <p:nvPr/>
            </p:nvSpPr>
            <p:spPr>
              <a:xfrm>
                <a:off x="6438900" y="4686300"/>
                <a:ext cx="2362199" cy="488950"/>
              </a:xfrm>
              <a:custGeom>
                <a:avLst/>
                <a:gdLst>
                  <a:gd name="connsiteX0" fmla="*/ 749300 w 2197100"/>
                  <a:gd name="connsiteY0" fmla="*/ 0 h 603250"/>
                  <a:gd name="connsiteX1" fmla="*/ 0 w 2197100"/>
                  <a:gd name="connsiteY1" fmla="*/ 603250 h 603250"/>
                  <a:gd name="connsiteX2" fmla="*/ 1568450 w 2197100"/>
                  <a:gd name="connsiteY2" fmla="*/ 603250 h 603250"/>
                  <a:gd name="connsiteX3" fmla="*/ 2197100 w 2197100"/>
                  <a:gd name="connsiteY3" fmla="*/ 0 h 603250"/>
                  <a:gd name="connsiteX4" fmla="*/ 749300 w 2197100"/>
                  <a:gd name="connsiteY4" fmla="*/ 0 h 603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7100" h="603250">
                    <a:moveTo>
                      <a:pt x="749300" y="0"/>
                    </a:moveTo>
                    <a:lnTo>
                      <a:pt x="0" y="603250"/>
                    </a:lnTo>
                    <a:lnTo>
                      <a:pt x="1568450" y="603250"/>
                    </a:lnTo>
                    <a:lnTo>
                      <a:pt x="2197100" y="0"/>
                    </a:lnTo>
                    <a:lnTo>
                      <a:pt x="749300" y="0"/>
                    </a:lnTo>
                    <a:close/>
                  </a:path>
                </a:pathLst>
              </a:cu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rgbClr val="000000"/>
                    </a:solidFill>
                  </a:rPr>
                  <a:t>       Functional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dirty="0" err="1">
                    <a:solidFill>
                      <a:srgbClr val="000000"/>
                    </a:solidFill>
                  </a:rPr>
                  <a:t>Unit(s</a:t>
                </a:r>
                <a:r>
                  <a:rPr lang="en-US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p:grpSp>
        <p:pic>
          <p:nvPicPr>
            <p:cNvPr id="57" name="Picture 56" descr="600px-Pipeline_5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75262" y="4921249"/>
              <a:ext cx="908064" cy="654673"/>
            </a:xfrm>
            <a:prstGeom prst="rect">
              <a:avLst/>
            </a:prstGeom>
          </p:spPr>
        </p:pic>
        <p:grpSp>
          <p:nvGrpSpPr>
            <p:cNvPr id="10" name="Group 88"/>
            <p:cNvGrpSpPr/>
            <p:nvPr/>
          </p:nvGrpSpPr>
          <p:grpSpPr>
            <a:xfrm>
              <a:off x="6108909" y="5194300"/>
              <a:ext cx="2127517" cy="361950"/>
              <a:chOff x="6108909" y="5194300"/>
              <a:chExt cx="2127517" cy="361950"/>
            </a:xfrm>
          </p:grpSpPr>
          <p:grpSp>
            <p:nvGrpSpPr>
              <p:cNvPr id="11" name="Group 68"/>
              <p:cNvGrpSpPr/>
              <p:nvPr/>
            </p:nvGrpSpPr>
            <p:grpSpPr>
              <a:xfrm>
                <a:off x="7499559" y="5194300"/>
                <a:ext cx="736867" cy="342900"/>
                <a:chOff x="7499559" y="5194300"/>
                <a:chExt cx="736867" cy="342900"/>
              </a:xfrm>
            </p:grpSpPr>
            <p:sp>
              <p:nvSpPr>
                <p:cNvPr id="114" name="TextBox 113"/>
                <p:cNvSpPr txBox="1"/>
                <p:nvPr/>
              </p:nvSpPr>
              <p:spPr>
                <a:xfrm>
                  <a:off x="7532797" y="5196494"/>
                  <a:ext cx="70362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A</a:t>
                  </a:r>
                  <a:r>
                    <a:rPr lang="en-US" sz="1400" baseline="-25000" dirty="0"/>
                    <a:t>3</a:t>
                  </a:r>
                  <a:r>
                    <a:rPr lang="en-US" sz="1400" dirty="0"/>
                    <a:t>+B</a:t>
                  </a:r>
                  <a:r>
                    <a:rPr lang="en-US" sz="1400" baseline="-25000" dirty="0"/>
                    <a:t>3</a:t>
                  </a:r>
                  <a:endParaRPr lang="en-US" sz="1400" dirty="0"/>
                </a:p>
              </p:txBody>
            </p:sp>
            <p:sp>
              <p:nvSpPr>
                <p:cNvPr id="104" name="Freeform 103"/>
                <p:cNvSpPr/>
                <p:nvPr/>
              </p:nvSpPr>
              <p:spPr>
                <a:xfrm>
                  <a:off x="7499559" y="5194300"/>
                  <a:ext cx="666541" cy="342900"/>
                </a:xfrm>
                <a:custGeom>
                  <a:avLst/>
                  <a:gdLst>
                    <a:gd name="connsiteX0" fmla="*/ 749300 w 2197100"/>
                    <a:gd name="connsiteY0" fmla="*/ 0 h 603250"/>
                    <a:gd name="connsiteX1" fmla="*/ 0 w 2197100"/>
                    <a:gd name="connsiteY1" fmla="*/ 603250 h 603250"/>
                    <a:gd name="connsiteX2" fmla="*/ 1568450 w 2197100"/>
                    <a:gd name="connsiteY2" fmla="*/ 603250 h 603250"/>
                    <a:gd name="connsiteX3" fmla="*/ 2197100 w 2197100"/>
                    <a:gd name="connsiteY3" fmla="*/ 0 h 603250"/>
                    <a:gd name="connsiteX4" fmla="*/ 749300 w 2197100"/>
                    <a:gd name="connsiteY4" fmla="*/ 0 h 60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7100" h="603250">
                      <a:moveTo>
                        <a:pt x="749300" y="0"/>
                      </a:moveTo>
                      <a:lnTo>
                        <a:pt x="0" y="603250"/>
                      </a:lnTo>
                      <a:lnTo>
                        <a:pt x="1568450" y="603250"/>
                      </a:lnTo>
                      <a:lnTo>
                        <a:pt x="2197100" y="0"/>
                      </a:lnTo>
                      <a:lnTo>
                        <a:pt x="749300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2" name="Group 79"/>
              <p:cNvGrpSpPr/>
              <p:nvPr/>
            </p:nvGrpSpPr>
            <p:grpSpPr>
              <a:xfrm>
                <a:off x="7036009" y="5200650"/>
                <a:ext cx="736867" cy="342900"/>
                <a:chOff x="7499559" y="5194300"/>
                <a:chExt cx="736867" cy="342900"/>
              </a:xfrm>
            </p:grpSpPr>
            <p:sp>
              <p:nvSpPr>
                <p:cNvPr id="81" name="TextBox 80"/>
                <p:cNvSpPr txBox="1"/>
                <p:nvPr/>
              </p:nvSpPr>
              <p:spPr>
                <a:xfrm>
                  <a:off x="7532797" y="5196494"/>
                  <a:ext cx="70362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A</a:t>
                  </a:r>
                  <a:r>
                    <a:rPr lang="en-US" sz="1400" baseline="-25000" dirty="0"/>
                    <a:t>2</a:t>
                  </a:r>
                  <a:r>
                    <a:rPr lang="en-US" sz="1400" dirty="0"/>
                    <a:t>+B</a:t>
                  </a:r>
                  <a:r>
                    <a:rPr lang="en-US" sz="1400" baseline="-25000" dirty="0"/>
                    <a:t>2</a:t>
                  </a:r>
                  <a:endParaRPr lang="en-US" sz="1400" dirty="0"/>
                </a:p>
              </p:txBody>
            </p:sp>
            <p:sp>
              <p:nvSpPr>
                <p:cNvPr id="82" name="Freeform 81"/>
                <p:cNvSpPr/>
                <p:nvPr/>
              </p:nvSpPr>
              <p:spPr>
                <a:xfrm>
                  <a:off x="7499559" y="5194300"/>
                  <a:ext cx="666541" cy="342900"/>
                </a:xfrm>
                <a:custGeom>
                  <a:avLst/>
                  <a:gdLst>
                    <a:gd name="connsiteX0" fmla="*/ 749300 w 2197100"/>
                    <a:gd name="connsiteY0" fmla="*/ 0 h 603250"/>
                    <a:gd name="connsiteX1" fmla="*/ 0 w 2197100"/>
                    <a:gd name="connsiteY1" fmla="*/ 603250 h 603250"/>
                    <a:gd name="connsiteX2" fmla="*/ 1568450 w 2197100"/>
                    <a:gd name="connsiteY2" fmla="*/ 603250 h 603250"/>
                    <a:gd name="connsiteX3" fmla="*/ 2197100 w 2197100"/>
                    <a:gd name="connsiteY3" fmla="*/ 0 h 603250"/>
                    <a:gd name="connsiteX4" fmla="*/ 749300 w 2197100"/>
                    <a:gd name="connsiteY4" fmla="*/ 0 h 60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7100" h="603250">
                      <a:moveTo>
                        <a:pt x="749300" y="0"/>
                      </a:moveTo>
                      <a:lnTo>
                        <a:pt x="0" y="603250"/>
                      </a:lnTo>
                      <a:lnTo>
                        <a:pt x="1568450" y="603250"/>
                      </a:lnTo>
                      <a:lnTo>
                        <a:pt x="2197100" y="0"/>
                      </a:lnTo>
                      <a:lnTo>
                        <a:pt x="749300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3" name="Group 82"/>
              <p:cNvGrpSpPr/>
              <p:nvPr/>
            </p:nvGrpSpPr>
            <p:grpSpPr>
              <a:xfrm>
                <a:off x="6572459" y="5207000"/>
                <a:ext cx="736867" cy="342900"/>
                <a:chOff x="7499559" y="5194300"/>
                <a:chExt cx="736867" cy="342900"/>
              </a:xfrm>
            </p:grpSpPr>
            <p:sp>
              <p:nvSpPr>
                <p:cNvPr id="84" name="TextBox 83"/>
                <p:cNvSpPr txBox="1"/>
                <p:nvPr/>
              </p:nvSpPr>
              <p:spPr>
                <a:xfrm>
                  <a:off x="7532797" y="5196494"/>
                  <a:ext cx="70362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A</a:t>
                  </a:r>
                  <a:r>
                    <a:rPr lang="en-US" sz="1400" baseline="-25000" dirty="0"/>
                    <a:t>1</a:t>
                  </a:r>
                  <a:r>
                    <a:rPr lang="en-US" sz="1400" dirty="0"/>
                    <a:t>+B</a:t>
                  </a:r>
                  <a:r>
                    <a:rPr lang="en-US" sz="1400" baseline="-25000" dirty="0"/>
                    <a:t>1</a:t>
                  </a:r>
                  <a:endParaRPr lang="en-US" sz="1400" dirty="0"/>
                </a:p>
              </p:txBody>
            </p:sp>
            <p:sp>
              <p:nvSpPr>
                <p:cNvPr id="85" name="Freeform 84"/>
                <p:cNvSpPr/>
                <p:nvPr/>
              </p:nvSpPr>
              <p:spPr>
                <a:xfrm>
                  <a:off x="7499559" y="5194300"/>
                  <a:ext cx="666541" cy="342900"/>
                </a:xfrm>
                <a:custGeom>
                  <a:avLst/>
                  <a:gdLst>
                    <a:gd name="connsiteX0" fmla="*/ 749300 w 2197100"/>
                    <a:gd name="connsiteY0" fmla="*/ 0 h 603250"/>
                    <a:gd name="connsiteX1" fmla="*/ 0 w 2197100"/>
                    <a:gd name="connsiteY1" fmla="*/ 603250 h 603250"/>
                    <a:gd name="connsiteX2" fmla="*/ 1568450 w 2197100"/>
                    <a:gd name="connsiteY2" fmla="*/ 603250 h 603250"/>
                    <a:gd name="connsiteX3" fmla="*/ 2197100 w 2197100"/>
                    <a:gd name="connsiteY3" fmla="*/ 0 h 603250"/>
                    <a:gd name="connsiteX4" fmla="*/ 749300 w 2197100"/>
                    <a:gd name="connsiteY4" fmla="*/ 0 h 60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7100" h="603250">
                      <a:moveTo>
                        <a:pt x="749300" y="0"/>
                      </a:moveTo>
                      <a:lnTo>
                        <a:pt x="0" y="603250"/>
                      </a:lnTo>
                      <a:lnTo>
                        <a:pt x="1568450" y="603250"/>
                      </a:lnTo>
                      <a:lnTo>
                        <a:pt x="2197100" y="0"/>
                      </a:lnTo>
                      <a:lnTo>
                        <a:pt x="749300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4" name="Group 85"/>
              <p:cNvGrpSpPr/>
              <p:nvPr/>
            </p:nvGrpSpPr>
            <p:grpSpPr>
              <a:xfrm>
                <a:off x="6108909" y="5213350"/>
                <a:ext cx="736867" cy="342900"/>
                <a:chOff x="7499559" y="5194300"/>
                <a:chExt cx="736867" cy="342900"/>
              </a:xfrm>
            </p:grpSpPr>
            <p:sp>
              <p:nvSpPr>
                <p:cNvPr id="87" name="TextBox 86"/>
                <p:cNvSpPr txBox="1"/>
                <p:nvPr/>
              </p:nvSpPr>
              <p:spPr>
                <a:xfrm>
                  <a:off x="7532797" y="5196494"/>
                  <a:ext cx="70362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A</a:t>
                  </a:r>
                  <a:r>
                    <a:rPr lang="en-US" sz="1400" baseline="-25000" dirty="0"/>
                    <a:t>0</a:t>
                  </a:r>
                  <a:r>
                    <a:rPr lang="en-US" sz="1400" dirty="0"/>
                    <a:t>+B</a:t>
                  </a:r>
                  <a:r>
                    <a:rPr lang="en-US" sz="1400" baseline="-25000" dirty="0"/>
                    <a:t>0</a:t>
                  </a:r>
                  <a:endParaRPr lang="en-US" sz="1400" dirty="0"/>
                </a:p>
              </p:txBody>
            </p:sp>
            <p:sp>
              <p:nvSpPr>
                <p:cNvPr id="88" name="Freeform 87"/>
                <p:cNvSpPr/>
                <p:nvPr/>
              </p:nvSpPr>
              <p:spPr>
                <a:xfrm>
                  <a:off x="7499559" y="5194300"/>
                  <a:ext cx="666541" cy="342900"/>
                </a:xfrm>
                <a:custGeom>
                  <a:avLst/>
                  <a:gdLst>
                    <a:gd name="connsiteX0" fmla="*/ 749300 w 2197100"/>
                    <a:gd name="connsiteY0" fmla="*/ 0 h 603250"/>
                    <a:gd name="connsiteX1" fmla="*/ 0 w 2197100"/>
                    <a:gd name="connsiteY1" fmla="*/ 603250 h 603250"/>
                    <a:gd name="connsiteX2" fmla="*/ 1568450 w 2197100"/>
                    <a:gd name="connsiteY2" fmla="*/ 603250 h 603250"/>
                    <a:gd name="connsiteX3" fmla="*/ 2197100 w 2197100"/>
                    <a:gd name="connsiteY3" fmla="*/ 0 h 603250"/>
                    <a:gd name="connsiteX4" fmla="*/ 749300 w 2197100"/>
                    <a:gd name="connsiteY4" fmla="*/ 0 h 603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7100" h="603250">
                      <a:moveTo>
                        <a:pt x="749300" y="0"/>
                      </a:moveTo>
                      <a:lnTo>
                        <a:pt x="0" y="603250"/>
                      </a:lnTo>
                      <a:lnTo>
                        <a:pt x="1568450" y="603250"/>
                      </a:lnTo>
                      <a:lnTo>
                        <a:pt x="2197100" y="0"/>
                      </a:lnTo>
                      <a:lnTo>
                        <a:pt x="749300" y="0"/>
                      </a:lnTo>
                      <a:close/>
                    </a:path>
                  </a:pathLst>
                </a:custGeom>
                <a:noFill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64" name="Group 91"/>
          <p:cNvGrpSpPr/>
          <p:nvPr/>
        </p:nvGrpSpPr>
        <p:grpSpPr>
          <a:xfrm>
            <a:off x="514995" y="2391283"/>
            <a:ext cx="10508603" cy="3621546"/>
            <a:chOff x="0" y="2391282"/>
            <a:chExt cx="10508603" cy="3621546"/>
          </a:xfrm>
        </p:grpSpPr>
        <p:grpSp>
          <p:nvGrpSpPr>
            <p:cNvPr id="65" name="Group 64"/>
            <p:cNvGrpSpPr/>
            <p:nvPr/>
          </p:nvGrpSpPr>
          <p:grpSpPr>
            <a:xfrm>
              <a:off x="4462545" y="3330124"/>
              <a:ext cx="6046058" cy="2682704"/>
              <a:chOff x="-13381" y="1454805"/>
              <a:chExt cx="13289261" cy="1945805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-13381" y="2423045"/>
                <a:ext cx="3202167" cy="602734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rgbClr val="FF0000"/>
                    </a:solidFill>
                  </a:rPr>
                  <a:t>Projects 3 and 5!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4795852" y="1454805"/>
                <a:ext cx="8480028" cy="1945805"/>
              </a:xfrm>
              <a:prstGeom prst="rect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0" y="2391282"/>
              <a:ext cx="2556675" cy="92559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2F783-EF5F-F545-ACD9-704F30017D27}" type="slidenum">
              <a:rPr lang="en-US" smtClean="0"/>
              <a:t>4</a:t>
            </a:fld>
            <a:endParaRPr lang="en-US" dirty="0"/>
          </a:p>
        </p:txBody>
      </p:sp>
      <p:sp>
        <p:nvSpPr>
          <p:cNvPr id="66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70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Parallelize (2) </a:t>
            </a:r>
            <a:r>
              <a:rPr lang="is-IS" b="1" dirty="0" smtClean="0"/>
              <a:t>…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620" y="1490054"/>
            <a:ext cx="3359945" cy="416422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890142" y="1692876"/>
            <a:ext cx="1011815" cy="4255702"/>
            <a:chOff x="1860411" y="1692876"/>
            <a:chExt cx="1011815" cy="4255702"/>
          </a:xfrm>
        </p:grpSpPr>
        <p:sp>
          <p:nvSpPr>
            <p:cNvPr id="8" name="Rectangle 7"/>
            <p:cNvSpPr/>
            <p:nvPr/>
          </p:nvSpPr>
          <p:spPr>
            <a:xfrm>
              <a:off x="1970902" y="1692876"/>
              <a:ext cx="901323" cy="3546389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60411" y="5579246"/>
              <a:ext cx="1011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Courier" charset="0"/>
                  <a:ea typeface="Courier" charset="0"/>
                  <a:cs typeface="Courier" charset="0"/>
                </a:rPr>
                <a:t>sum[0]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49727" y="1692876"/>
            <a:ext cx="1011815" cy="4255702"/>
            <a:chOff x="1860411" y="1692876"/>
            <a:chExt cx="1011815" cy="4255702"/>
          </a:xfrm>
        </p:grpSpPr>
        <p:sp>
          <p:nvSpPr>
            <p:cNvPr id="12" name="Rectangle 11"/>
            <p:cNvSpPr/>
            <p:nvPr/>
          </p:nvSpPr>
          <p:spPr>
            <a:xfrm>
              <a:off x="1860411" y="1692876"/>
              <a:ext cx="901324" cy="3546389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60411" y="5579246"/>
              <a:ext cx="101181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  <a:latin typeface="Courier" charset="0"/>
                  <a:ea typeface="Courier" charset="0"/>
                  <a:cs typeface="Courier" charset="0"/>
                </a:rPr>
                <a:t>sum[1]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89402" y="2064643"/>
            <a:ext cx="433965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Compute </a:t>
            </a:r>
          </a:p>
          <a:p>
            <a:pPr lvl="2"/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sum[0]</a:t>
            </a:r>
            <a:r>
              <a:rPr lang="en-US" sz="2000" dirty="0"/>
              <a:t>and </a:t>
            </a:r>
            <a:r>
              <a:rPr lang="en-US" sz="2000" b="1" dirty="0" smtClean="0">
                <a:latin typeface="Courier" charset="0"/>
                <a:ea typeface="Courier" charset="0"/>
                <a:cs typeface="Courier" charset="0"/>
              </a:rPr>
              <a:t>sum[1]</a:t>
            </a:r>
            <a:r>
              <a:rPr lang="en-US" sz="2000" dirty="0" smtClean="0"/>
              <a:t> </a:t>
            </a:r>
            <a:endParaRPr lang="en-US" sz="2000" dirty="0"/>
          </a:p>
          <a:p>
            <a:pPr lvl="1"/>
            <a:r>
              <a:rPr lang="en-US" sz="2000" dirty="0"/>
              <a:t>in parallel</a:t>
            </a:r>
          </a:p>
          <a:p>
            <a:pPr lvl="1"/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Compute</a:t>
            </a:r>
          </a:p>
          <a:p>
            <a:pPr lvl="2"/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sum = sum[0] + sum[1]</a:t>
            </a:r>
          </a:p>
          <a:p>
            <a:pPr lvl="1"/>
            <a:r>
              <a:rPr lang="en-US" sz="2000" dirty="0"/>
              <a:t>sequentially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1A855-13AA-1A4D-A9B0-6CA358C34CAC}" type="slidenum">
              <a:rPr lang="en-US" smtClean="0"/>
              <a:t>40</a:t>
            </a:fld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30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Parallel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endParaRPr lang="en-US" b="1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B6807-028B-394F-BAE3-A47E17D3CC74}" type="slidenum">
              <a:rPr lang="en-US" smtClean="0"/>
              <a:t>41</a:t>
            </a:fld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12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6441" y="952500"/>
            <a:ext cx="6400189" cy="576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9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Trial Run</a:t>
            </a:r>
            <a:endParaRPr lang="en-US" b="1" dirty="0"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6441" y="952500"/>
            <a:ext cx="6400189" cy="5768976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233684" y="1453663"/>
            <a:ext cx="4567845" cy="47233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o-RO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i =  1,  </a:t>
            </a:r>
            <a:r>
              <a:rPr lang="ro-RO" b="1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ro-RO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=  </a:t>
            </a:r>
            <a:r>
              <a:rPr lang="ro-RO" b="1" dirty="0" smtClean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1</a:t>
            </a:r>
          </a:p>
          <a:p>
            <a:pPr marL="0" indent="0">
              <a:buNone/>
            </a:pPr>
            <a:r>
              <a:rPr lang="ro-RO" b="1" dirty="0" smtClean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i </a:t>
            </a:r>
            <a:r>
              <a:rPr lang="ro-RO" b="1" dirty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=  0,  </a:t>
            </a:r>
            <a:r>
              <a:rPr lang="ro-RO" b="1" dirty="0" err="1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ro-RO" b="1" dirty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 =  </a:t>
            </a:r>
            <a:r>
              <a:rPr lang="ro-RO" b="1" dirty="0" smtClean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0</a:t>
            </a:r>
          </a:p>
          <a:p>
            <a:pPr marL="0" indent="0">
              <a:buNone/>
            </a:pPr>
            <a:r>
              <a:rPr lang="ro-RO" b="1" dirty="0" smtClean="0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i </a:t>
            </a:r>
            <a:r>
              <a:rPr lang="ro-RO" b="1" dirty="0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=  2,  </a:t>
            </a:r>
            <a:r>
              <a:rPr lang="ro-RO" b="1" dirty="0" err="1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ro-RO" b="1" dirty="0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 =  </a:t>
            </a:r>
            <a:r>
              <a:rPr lang="ro-RO" b="1" dirty="0" smtClean="0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2</a:t>
            </a:r>
          </a:p>
          <a:p>
            <a:pPr marL="0" indent="0">
              <a:buNone/>
            </a:pPr>
            <a:r>
              <a:rPr lang="ro-RO" b="1" dirty="0" smtClean="0">
                <a:solidFill>
                  <a:srgbClr val="00B0F0"/>
                </a:solidFill>
                <a:latin typeface="Courier" charset="0"/>
                <a:ea typeface="Courier" charset="0"/>
                <a:cs typeface="Courier" charset="0"/>
              </a:rPr>
              <a:t>i </a:t>
            </a:r>
            <a:r>
              <a:rPr lang="ro-RO" b="1" dirty="0">
                <a:solidFill>
                  <a:srgbClr val="00B0F0"/>
                </a:solidFill>
                <a:latin typeface="Courier" charset="0"/>
                <a:ea typeface="Courier" charset="0"/>
                <a:cs typeface="Courier" charset="0"/>
              </a:rPr>
              <a:t>=  3,  </a:t>
            </a:r>
            <a:r>
              <a:rPr lang="ro-RO" b="1" dirty="0" err="1">
                <a:solidFill>
                  <a:srgbClr val="00B0F0"/>
                </a:solidFill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ro-RO" b="1" dirty="0">
                <a:solidFill>
                  <a:srgbClr val="00B0F0"/>
                </a:solidFill>
                <a:latin typeface="Courier" charset="0"/>
                <a:ea typeface="Courier" charset="0"/>
                <a:cs typeface="Courier" charset="0"/>
              </a:rPr>
              <a:t> =  </a:t>
            </a:r>
            <a:r>
              <a:rPr lang="ro-RO" b="1" dirty="0" smtClean="0">
                <a:solidFill>
                  <a:srgbClr val="00B0F0"/>
                </a:solidFill>
                <a:latin typeface="Courier" charset="0"/>
                <a:ea typeface="Courier" charset="0"/>
                <a:cs typeface="Courier" charset="0"/>
              </a:rPr>
              <a:t>3</a:t>
            </a:r>
          </a:p>
          <a:p>
            <a:pPr marL="0" indent="0">
              <a:buNone/>
            </a:pPr>
            <a:r>
              <a:rPr lang="ro-RO" b="1" dirty="0" smtClean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i </a:t>
            </a:r>
            <a:r>
              <a:rPr lang="ro-RO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=  5,  </a:t>
            </a:r>
            <a:r>
              <a:rPr lang="ro-RO" b="1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ro-RO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=  </a:t>
            </a:r>
            <a:r>
              <a:rPr lang="ro-RO" b="1" dirty="0" smtClean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1</a:t>
            </a:r>
          </a:p>
          <a:p>
            <a:pPr marL="0" indent="0">
              <a:buNone/>
            </a:pPr>
            <a:r>
              <a:rPr lang="ro-RO" b="1" dirty="0" smtClean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i </a:t>
            </a:r>
            <a:r>
              <a:rPr lang="ro-RO" b="1" dirty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=  4,  </a:t>
            </a:r>
            <a:r>
              <a:rPr lang="ro-RO" b="1" dirty="0" err="1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ro-RO" b="1" dirty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 =  </a:t>
            </a:r>
            <a:r>
              <a:rPr lang="ro-RO" b="1" dirty="0" smtClean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0</a:t>
            </a:r>
          </a:p>
          <a:p>
            <a:pPr marL="0" indent="0">
              <a:buNone/>
            </a:pPr>
            <a:r>
              <a:rPr lang="ro-RO" b="1" dirty="0" smtClean="0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i </a:t>
            </a:r>
            <a:r>
              <a:rPr lang="ro-RO" b="1" dirty="0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=  6,  </a:t>
            </a:r>
            <a:r>
              <a:rPr lang="ro-RO" b="1" dirty="0" err="1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ro-RO" b="1" dirty="0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 =  </a:t>
            </a:r>
            <a:r>
              <a:rPr lang="ro-RO" b="1" dirty="0" smtClean="0">
                <a:solidFill>
                  <a:srgbClr val="FFC000"/>
                </a:solidFill>
                <a:latin typeface="Courier" charset="0"/>
                <a:ea typeface="Courier" charset="0"/>
                <a:cs typeface="Courier" charset="0"/>
              </a:rPr>
              <a:t>2</a:t>
            </a:r>
          </a:p>
          <a:p>
            <a:pPr marL="0" indent="0">
              <a:buNone/>
            </a:pPr>
            <a:r>
              <a:rPr lang="ro-RO" b="1" dirty="0" smtClean="0">
                <a:solidFill>
                  <a:srgbClr val="00B0F0"/>
                </a:solidFill>
                <a:latin typeface="Courier" charset="0"/>
                <a:ea typeface="Courier" charset="0"/>
                <a:cs typeface="Courier" charset="0"/>
              </a:rPr>
              <a:t>i </a:t>
            </a:r>
            <a:r>
              <a:rPr lang="ro-RO" b="1" dirty="0">
                <a:solidFill>
                  <a:srgbClr val="00B0F0"/>
                </a:solidFill>
                <a:latin typeface="Courier" charset="0"/>
                <a:ea typeface="Courier" charset="0"/>
                <a:cs typeface="Courier" charset="0"/>
              </a:rPr>
              <a:t>=  7,  </a:t>
            </a:r>
            <a:r>
              <a:rPr lang="ro-RO" b="1" dirty="0" err="1">
                <a:solidFill>
                  <a:srgbClr val="00B0F0"/>
                </a:solidFill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ro-RO" b="1" dirty="0">
                <a:solidFill>
                  <a:srgbClr val="00B0F0"/>
                </a:solidFill>
                <a:latin typeface="Courier" charset="0"/>
                <a:ea typeface="Courier" charset="0"/>
                <a:cs typeface="Courier" charset="0"/>
              </a:rPr>
              <a:t> =  </a:t>
            </a:r>
            <a:r>
              <a:rPr lang="ro-RO" b="1" dirty="0" smtClean="0">
                <a:solidFill>
                  <a:srgbClr val="00B0F0"/>
                </a:solidFill>
                <a:latin typeface="Courier" charset="0"/>
                <a:ea typeface="Courier" charset="0"/>
                <a:cs typeface="Courier" charset="0"/>
              </a:rPr>
              <a:t>3</a:t>
            </a:r>
          </a:p>
          <a:p>
            <a:pPr marL="0" indent="0">
              <a:buNone/>
            </a:pPr>
            <a:r>
              <a:rPr lang="ro-RO" b="1" dirty="0" smtClean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i </a:t>
            </a:r>
            <a:r>
              <a:rPr lang="ro-RO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=  9,  </a:t>
            </a:r>
            <a:r>
              <a:rPr lang="ro-RO" b="1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ro-RO" b="1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=  </a:t>
            </a:r>
            <a:r>
              <a:rPr lang="ro-RO" b="1" dirty="0" smtClean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1</a:t>
            </a:r>
          </a:p>
          <a:p>
            <a:pPr marL="0" indent="0">
              <a:buNone/>
            </a:pPr>
            <a:r>
              <a:rPr lang="ro-RO" b="1" dirty="0" smtClean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i </a:t>
            </a:r>
            <a:r>
              <a:rPr lang="ro-RO" b="1" dirty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=  8,  </a:t>
            </a:r>
            <a:r>
              <a:rPr lang="ro-RO" b="1" dirty="0" err="1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ro-RO" b="1" dirty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 =  </a:t>
            </a:r>
            <a:r>
              <a:rPr lang="ro-RO" b="1" dirty="0" smtClean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0</a:t>
            </a:r>
          </a:p>
          <a:p>
            <a:pPr marL="0" indent="0">
              <a:buNone/>
            </a:pPr>
            <a:r>
              <a:rPr lang="ro-RO" b="1" dirty="0" smtClean="0">
                <a:latin typeface="Courier" charset="0"/>
                <a:ea typeface="Courier" charset="0"/>
                <a:cs typeface="Courier" charset="0"/>
              </a:rPr>
              <a:t>pi </a:t>
            </a:r>
            <a:r>
              <a:rPr lang="ro-RO" b="1" dirty="0">
                <a:latin typeface="Courier" charset="0"/>
                <a:ea typeface="Courier" charset="0"/>
                <a:cs typeface="Courier" charset="0"/>
              </a:rPr>
              <a:t>= 3.142425985001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B9F64-4FEE-104B-93E7-A2F1CC80FFA8}" type="slidenum">
              <a:rPr lang="en-US" smtClean="0"/>
              <a:t>42</a:t>
            </a:fld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99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Scale up: </a:t>
            </a:r>
            <a:r>
              <a:rPr lang="en-US" b="1" dirty="0" err="1" smtClean="0">
                <a:latin typeface="Courier" charset="0"/>
                <a:ea typeface="Courier" charset="0"/>
                <a:cs typeface="Courier" charset="0"/>
              </a:rPr>
              <a:t>num_steps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 = 10</a:t>
            </a:r>
            <a:r>
              <a:rPr lang="en-US" b="1" baseline="30000" dirty="0" smtClean="0">
                <a:latin typeface="Courier" charset="0"/>
                <a:ea typeface="Courier" charset="0"/>
                <a:cs typeface="Courier" charset="0"/>
              </a:rPr>
              <a:t>6</a:t>
            </a:r>
            <a:endParaRPr lang="en-US" b="1" baseline="300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267581" y="2492680"/>
            <a:ext cx="4364539" cy="3684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b="1" dirty="0" smtClean="0">
                <a:latin typeface="Courier" charset="0"/>
                <a:ea typeface="Courier" charset="0"/>
                <a:cs typeface="Courier" charset="0"/>
              </a:rPr>
              <a:t>pi </a:t>
            </a:r>
            <a:r>
              <a:rPr lang="ro-RO" b="1" dirty="0">
                <a:latin typeface="Courier" charset="0"/>
                <a:ea typeface="Courier" charset="0"/>
                <a:cs typeface="Courier" charset="0"/>
              </a:rPr>
              <a:t>= </a:t>
            </a:r>
            <a:r>
              <a:rPr lang="hr-HR" b="1" dirty="0" smtClean="0">
                <a:latin typeface="Courier" charset="0"/>
                <a:ea typeface="Courier" charset="0"/>
                <a:cs typeface="Courier" charset="0"/>
              </a:rPr>
              <a:t>3.141592653590</a:t>
            </a:r>
          </a:p>
          <a:p>
            <a:pPr marL="0" indent="0">
              <a:buNone/>
            </a:pPr>
            <a:endParaRPr lang="hr-HR" b="1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endParaRPr lang="hr-HR" b="1" dirty="0" smtClean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hr-HR" dirty="0">
                <a:ea typeface="Courier" charset="0"/>
                <a:cs typeface="Courier" charset="0"/>
              </a:rPr>
              <a:t>Y</a:t>
            </a:r>
            <a:r>
              <a:rPr lang="hr-HR" dirty="0" smtClean="0">
                <a:ea typeface="Courier" charset="0"/>
                <a:cs typeface="Courier" charset="0"/>
              </a:rPr>
              <a:t>ou </a:t>
            </a:r>
            <a:r>
              <a:rPr lang="hr-HR" dirty="0" err="1" smtClean="0">
                <a:ea typeface="Courier" charset="0"/>
                <a:cs typeface="Courier" charset="0"/>
              </a:rPr>
              <a:t>verify</a:t>
            </a:r>
            <a:r>
              <a:rPr lang="hr-HR" dirty="0" smtClean="0">
                <a:ea typeface="Courier" charset="0"/>
                <a:cs typeface="Courier" charset="0"/>
              </a:rPr>
              <a:t> how </a:t>
            </a:r>
            <a:r>
              <a:rPr lang="hr-HR" dirty="0" err="1" smtClean="0">
                <a:ea typeface="Courier" charset="0"/>
                <a:cs typeface="Courier" charset="0"/>
              </a:rPr>
              <a:t>many</a:t>
            </a:r>
            <a:r>
              <a:rPr lang="hr-HR" dirty="0" smtClean="0">
                <a:ea typeface="Courier" charset="0"/>
                <a:cs typeface="Courier" charset="0"/>
              </a:rPr>
              <a:t> </a:t>
            </a:r>
            <a:r>
              <a:rPr lang="hr-HR" dirty="0" err="1" smtClean="0">
                <a:ea typeface="Courier" charset="0"/>
                <a:cs typeface="Courier" charset="0"/>
              </a:rPr>
              <a:t>digits</a:t>
            </a:r>
            <a:r>
              <a:rPr lang="hr-HR" dirty="0" smtClean="0">
                <a:ea typeface="Courier" charset="0"/>
                <a:cs typeface="Courier" charset="0"/>
              </a:rPr>
              <a:t> are </a:t>
            </a:r>
            <a:r>
              <a:rPr lang="hr-HR" dirty="0" err="1" smtClean="0">
                <a:ea typeface="Courier" charset="0"/>
                <a:cs typeface="Courier" charset="0"/>
              </a:rPr>
              <a:t>correct</a:t>
            </a:r>
            <a:r>
              <a:rPr lang="hr-HR" dirty="0" smtClean="0">
                <a:ea typeface="Courier" charset="0"/>
                <a:cs typeface="Courier" charset="0"/>
              </a:rPr>
              <a:t> </a:t>
            </a:r>
            <a:r>
              <a:rPr lang="is-IS" dirty="0" smtClean="0">
                <a:ea typeface="Courier" charset="0"/>
                <a:cs typeface="Courier" charset="0"/>
              </a:rPr>
              <a:t>…</a:t>
            </a:r>
            <a:endParaRPr lang="en-US" dirty="0">
              <a:ea typeface="Courier" charset="0"/>
              <a:cs typeface="Courier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4562" y="962612"/>
            <a:ext cx="6372755" cy="575886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821B4-7C50-2F44-87CC-65CDFDF7F6B0}" type="slidenum">
              <a:rPr lang="en-US" smtClean="0"/>
              <a:t>43</a:t>
            </a:fld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52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Can We Parallelize </a:t>
            </a:r>
            <a:r>
              <a:rPr lang="en-US" b="1" dirty="0"/>
              <a:t>C</a:t>
            </a:r>
            <a:r>
              <a:rPr lang="en-US" b="1" dirty="0" smtClean="0"/>
              <a:t>omputing 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sum</a:t>
            </a:r>
            <a:r>
              <a:rPr lang="en-US" b="1" dirty="0" smtClean="0">
                <a:latin typeface="+mn-lt"/>
                <a:ea typeface="Courier" charset="0"/>
                <a:cs typeface="Courier" charset="0"/>
              </a:rPr>
              <a:t>?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8872" y="1088212"/>
            <a:ext cx="6765879" cy="563326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3092824" y="5799773"/>
            <a:ext cx="375366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46486" y="4572685"/>
            <a:ext cx="50818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Summation inside parallel section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Insignificant speedup in this example, but </a:t>
            </a:r>
            <a:r>
              <a:rPr lang="is-IS" sz="2000" dirty="0"/>
              <a:t>…</a:t>
            </a:r>
          </a:p>
          <a:p>
            <a:pPr marL="342900" indent="-342900">
              <a:buFont typeface="Arial" charset="0"/>
              <a:buChar char="•"/>
            </a:pPr>
            <a:r>
              <a:rPr lang="is-IS" sz="2000" b="1" dirty="0">
                <a:latin typeface="Courier" charset="0"/>
                <a:ea typeface="Courier" charset="0"/>
                <a:cs typeface="Courier" charset="0"/>
              </a:rPr>
              <a:t>pi = </a:t>
            </a:r>
            <a:r>
              <a:rPr lang="hr-HR" sz="2000" b="1" dirty="0">
                <a:latin typeface="Courier" charset="0"/>
                <a:ea typeface="Courier" charset="0"/>
                <a:cs typeface="Courier" charset="0"/>
              </a:rPr>
              <a:t>3.138450662641</a:t>
            </a:r>
          </a:p>
          <a:p>
            <a:pPr marL="342900" indent="-342900">
              <a:buFont typeface="Arial" charset="0"/>
              <a:buChar char="•"/>
            </a:pPr>
            <a:r>
              <a:rPr lang="hr-HR" sz="2000" dirty="0" err="1"/>
              <a:t>Wrong</a:t>
            </a:r>
            <a:r>
              <a:rPr lang="hr-HR" sz="2000" dirty="0"/>
              <a:t>! </a:t>
            </a:r>
            <a:r>
              <a:rPr lang="hr-HR" sz="2000" dirty="0" err="1"/>
              <a:t>And</a:t>
            </a:r>
            <a:r>
              <a:rPr lang="hr-HR" sz="2000" dirty="0"/>
              <a:t> </a:t>
            </a:r>
            <a:r>
              <a:rPr lang="hr-HR" sz="2000" dirty="0" err="1"/>
              <a:t>value</a:t>
            </a:r>
            <a:r>
              <a:rPr lang="hr-HR" sz="2000" dirty="0"/>
              <a:t> </a:t>
            </a:r>
            <a:r>
              <a:rPr lang="hr-HR" sz="2000" dirty="0" err="1"/>
              <a:t>changes</a:t>
            </a:r>
            <a:r>
              <a:rPr lang="hr-HR" sz="2000" dirty="0"/>
              <a:t> </a:t>
            </a:r>
            <a:r>
              <a:rPr lang="hr-HR" sz="2000" dirty="0" err="1"/>
              <a:t>between</a:t>
            </a:r>
            <a:r>
              <a:rPr lang="hr-HR" sz="2000" dirty="0"/>
              <a:t> </a:t>
            </a:r>
            <a:r>
              <a:rPr lang="hr-HR" sz="2000" dirty="0" err="1"/>
              <a:t>runs</a:t>
            </a:r>
            <a:r>
              <a:rPr lang="hr-HR" sz="2000" dirty="0"/>
              <a:t>?!</a:t>
            </a:r>
          </a:p>
          <a:p>
            <a:pPr marL="342900" indent="-342900">
              <a:buFont typeface="Arial" charset="0"/>
              <a:buChar char="•"/>
            </a:pPr>
            <a:r>
              <a:rPr lang="hr-HR" sz="2000" dirty="0" err="1"/>
              <a:t>What’s</a:t>
            </a:r>
            <a:r>
              <a:rPr lang="hr-HR" sz="2000" dirty="0"/>
              <a:t> </a:t>
            </a:r>
            <a:r>
              <a:rPr lang="hr-HR" sz="2000" dirty="0" err="1"/>
              <a:t>going</a:t>
            </a:r>
            <a:r>
              <a:rPr lang="hr-HR" sz="2000" dirty="0"/>
              <a:t> on?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411098" y="1348204"/>
            <a:ext cx="3206578" cy="70788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Always looking for ways to beat Amdahl’s Law </a:t>
            </a:r>
            <a:r>
              <a:rPr lang="is-IS" sz="2000" dirty="0">
                <a:solidFill>
                  <a:srgbClr val="00B050"/>
                </a:solidFill>
              </a:rPr>
              <a:t>…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38B00-7736-6044-BCD7-BC8E892C2E4F}" type="slidenum">
              <a:rPr lang="en-US" smtClean="0"/>
              <a:t>44</a:t>
            </a:fld>
            <a:endParaRPr lang="en-US" dirty="0"/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2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Peer Instruction</a:t>
            </a:r>
            <a:endParaRPr lang="en-US" b="1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96986" y="1148865"/>
            <a:ext cx="5722815" cy="472330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What are the possible values of 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*(x1)</a:t>
            </a:r>
            <a:r>
              <a:rPr lang="en-US" dirty="0" smtClean="0"/>
              <a:t> after executing this code by two </a:t>
            </a:r>
            <a:r>
              <a:rPr lang="en-US" b="1" i="1" dirty="0" smtClean="0"/>
              <a:t>concurrent</a:t>
            </a:r>
            <a:r>
              <a:rPr lang="en-US" dirty="0" smtClean="0"/>
              <a:t> threads?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172199" y="1148865"/>
            <a:ext cx="5629031" cy="4723301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None/>
            </a:pPr>
            <a:r>
              <a:rPr lang="en-US" sz="3200" b="1" dirty="0">
                <a:latin typeface="Courier" charset="0"/>
                <a:ea typeface="Courier" charset="0"/>
                <a:cs typeface="Courier" charset="0"/>
              </a:rPr>
              <a:t># </a:t>
            </a:r>
            <a:r>
              <a:rPr lang="en-US" sz="3200" b="1" dirty="0" smtClean="0">
                <a:latin typeface="Courier" charset="0"/>
                <a:ea typeface="Courier" charset="0"/>
                <a:cs typeface="Courier" charset="0"/>
              </a:rPr>
              <a:t>*(x1) </a:t>
            </a:r>
            <a:r>
              <a:rPr lang="en-US" sz="3200" b="1" dirty="0">
                <a:latin typeface="Courier" charset="0"/>
                <a:ea typeface="Courier" charset="0"/>
                <a:cs typeface="Courier" charset="0"/>
              </a:rPr>
              <a:t>= 100</a:t>
            </a:r>
          </a:p>
          <a:p>
            <a:pPr>
              <a:buNone/>
            </a:pPr>
            <a:r>
              <a:rPr lang="en-US" sz="3200" b="1" dirty="0" err="1">
                <a:latin typeface="Courier" charset="0"/>
                <a:ea typeface="Courier" charset="0"/>
                <a:cs typeface="Courier" charset="0"/>
              </a:rPr>
              <a:t>lw</a:t>
            </a:r>
            <a:r>
              <a:rPr lang="en-US" sz="3200" b="1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sz="3200" b="1" dirty="0" smtClean="0">
                <a:latin typeface="Courier" charset="0"/>
                <a:ea typeface="Courier" charset="0"/>
                <a:cs typeface="Courier" charset="0"/>
              </a:rPr>
              <a:t>x2,0(x1)</a:t>
            </a:r>
            <a:endParaRPr lang="en-US" sz="3200" b="1" dirty="0">
              <a:latin typeface="Courier" charset="0"/>
              <a:ea typeface="Courier" charset="0"/>
              <a:cs typeface="Courier" charset="0"/>
            </a:endParaRPr>
          </a:p>
          <a:p>
            <a:pPr>
              <a:buNone/>
            </a:pPr>
            <a:r>
              <a:rPr lang="en-US" sz="3200" b="1" dirty="0" err="1">
                <a:latin typeface="Courier" charset="0"/>
                <a:ea typeface="Courier" charset="0"/>
                <a:cs typeface="Courier" charset="0"/>
              </a:rPr>
              <a:t>addi</a:t>
            </a:r>
            <a:r>
              <a:rPr lang="en-US" sz="3200" b="1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3200" b="1" dirty="0" smtClean="0">
                <a:latin typeface="Courier" charset="0"/>
                <a:ea typeface="Courier" charset="0"/>
                <a:cs typeface="Courier" charset="0"/>
              </a:rPr>
              <a:t>x2,x2,1</a:t>
            </a:r>
            <a:endParaRPr lang="en-US" sz="3200" b="1" dirty="0">
              <a:latin typeface="Courier" charset="0"/>
              <a:ea typeface="Courier" charset="0"/>
              <a:cs typeface="Courier" charset="0"/>
            </a:endParaRPr>
          </a:p>
          <a:p>
            <a:pPr>
              <a:buNone/>
            </a:pPr>
            <a:r>
              <a:rPr lang="en-US" sz="3200" b="1" dirty="0" err="1">
                <a:latin typeface="Courier" charset="0"/>
                <a:ea typeface="Courier" charset="0"/>
                <a:cs typeface="Courier" charset="0"/>
              </a:rPr>
              <a:t>sw</a:t>
            </a:r>
            <a:r>
              <a:rPr lang="en-US" sz="3200" b="1" dirty="0">
                <a:latin typeface="Courier" charset="0"/>
                <a:ea typeface="Courier" charset="0"/>
                <a:cs typeface="Courier" charset="0"/>
              </a:rPr>
              <a:t>   </a:t>
            </a:r>
            <a:r>
              <a:rPr lang="en-US" sz="3200" b="1" dirty="0" smtClean="0">
                <a:latin typeface="Courier" charset="0"/>
                <a:ea typeface="Courier" charset="0"/>
                <a:cs typeface="Courier" charset="0"/>
              </a:rPr>
              <a:t>x2,0(x1)</a:t>
            </a:r>
            <a:endParaRPr lang="en-US" sz="3200" b="1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endParaRPr lang="en-US" sz="3200" b="1" dirty="0">
              <a:latin typeface="Courier" charset="0"/>
              <a:ea typeface="Courier" charset="0"/>
              <a:cs typeface="Courier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616119"/>
              </p:ext>
            </p:extLst>
          </p:nvPr>
        </p:nvGraphicFramePr>
        <p:xfrm>
          <a:off x="3724018" y="3519295"/>
          <a:ext cx="4629665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623"/>
                <a:gridCol w="3254042"/>
              </a:tblGrid>
              <a:tr h="39214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Answer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Courier" charset="0"/>
                          <a:ea typeface="Courier" charset="0"/>
                          <a:cs typeface="Courier" charset="0"/>
                        </a:rPr>
                        <a:t>*(x1)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39214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RED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100</a:t>
                      </a:r>
                      <a:r>
                        <a:rPr lang="en-US" sz="2400" baseline="0" dirty="0" smtClean="0"/>
                        <a:t> or 101</a:t>
                      </a:r>
                    </a:p>
                  </a:txBody>
                  <a:tcPr/>
                </a:tc>
              </a:tr>
              <a:tr h="39214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92D050"/>
                          </a:solidFill>
                        </a:rPr>
                        <a:t>GREEN</a:t>
                      </a:r>
                      <a:endParaRPr lang="en-US" sz="2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101</a:t>
                      </a:r>
                    </a:p>
                  </a:txBody>
                  <a:tcPr/>
                </a:tc>
              </a:tr>
              <a:tr h="39214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C000"/>
                          </a:solidFill>
                        </a:rPr>
                        <a:t>ORANGE</a:t>
                      </a: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101 or 102</a:t>
                      </a:r>
                    </a:p>
                  </a:txBody>
                  <a:tcPr/>
                </a:tc>
              </a:tr>
              <a:tr h="39214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YELLOW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/>
                        <a:t>100 or 101 or 102</a:t>
                      </a:r>
                    </a:p>
                  </a:txBody>
                  <a:tcPr/>
                </a:tc>
              </a:tr>
              <a:tr h="392145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aseline="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599C4-8826-284E-8875-D74ED68F446D}" type="slidenum">
              <a:rPr lang="en-US" smtClean="0"/>
              <a:t>45</a:t>
            </a:fld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57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273" y="1088212"/>
            <a:ext cx="6765879" cy="563326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2928931" y="5802342"/>
            <a:ext cx="407279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001721" y="3531683"/>
            <a:ext cx="4799509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Operation is really </a:t>
            </a:r>
          </a:p>
          <a:p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      pi = pi + sum[id]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What if &gt;1 threads reads current (same) value of </a:t>
            </a:r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pi</a:t>
            </a:r>
            <a:r>
              <a:rPr lang="en-US" sz="2000" dirty="0"/>
              <a:t>, computes the sum, </a:t>
            </a:r>
            <a:r>
              <a:rPr lang="en-US" sz="2000" dirty="0" smtClean="0"/>
              <a:t>stores </a:t>
            </a:r>
            <a:r>
              <a:rPr lang="en-US" sz="2000" dirty="0"/>
              <a:t>the result back to </a:t>
            </a:r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pi</a:t>
            </a:r>
            <a:r>
              <a:rPr lang="en-US" sz="2000" dirty="0"/>
              <a:t>?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Each processor reads same intermediate value of </a:t>
            </a:r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pi</a:t>
            </a:r>
            <a:r>
              <a:rPr lang="en-US" sz="2000" dirty="0">
                <a:ea typeface="Courier" charset="0"/>
                <a:cs typeface="Courier" charset="0"/>
              </a:rPr>
              <a:t>!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ea typeface="Courier" charset="0"/>
                <a:cs typeface="Courier" charset="0"/>
              </a:rPr>
              <a:t>Result depends on who gets there when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  <a:ea typeface="Courier" charset="0"/>
                <a:cs typeface="Courier" charset="0"/>
              </a:rPr>
              <a:t>A “race” </a:t>
            </a:r>
            <a:r>
              <a:rPr lang="en-US" sz="2000" dirty="0">
                <a:solidFill>
                  <a:srgbClr val="FF0000"/>
                </a:solidFill>
                <a:ea typeface="Courier" charset="0"/>
                <a:cs typeface="Courier" charset="0"/>
                <a:sym typeface="Wingdings"/>
              </a:rPr>
              <a:t> result is </a:t>
            </a:r>
            <a:r>
              <a:rPr lang="en-US" sz="2000" b="1" u="sng" dirty="0">
                <a:solidFill>
                  <a:srgbClr val="FF0000"/>
                </a:solidFill>
                <a:ea typeface="Courier" charset="0"/>
                <a:cs typeface="Courier" charset="0"/>
                <a:sym typeface="Wingdings"/>
              </a:rPr>
              <a:t>not deterministic</a:t>
            </a:r>
            <a:endParaRPr lang="en-US" sz="2000" b="1" u="sng" dirty="0">
              <a:solidFill>
                <a:srgbClr val="FF0000"/>
              </a:solidFill>
              <a:ea typeface="Courier" charset="0"/>
              <a:cs typeface="Courie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What’s Going On?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3B58F-BD10-EF45-A775-096003143C6D}" type="slidenum">
              <a:rPr lang="en-US" smtClean="0"/>
              <a:t>46</a:t>
            </a:fld>
            <a:endParaRPr lang="en-US" dirty="0"/>
          </a:p>
        </p:txBody>
      </p:sp>
      <p:sp>
        <p:nvSpPr>
          <p:cNvPr id="13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92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Administrivia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06769"/>
            <a:ext cx="11267831" cy="4770194"/>
          </a:xfrm>
        </p:spPr>
        <p:txBody>
          <a:bodyPr/>
          <a:lstStyle/>
          <a:p>
            <a:r>
              <a:rPr lang="en-US" dirty="0" smtClean="0"/>
              <a:t>Homework 4 (Caches, Floating Point) due </a:t>
            </a:r>
            <a:r>
              <a:rPr lang="en-US" b="1" dirty="0" smtClean="0"/>
              <a:t>tomorrow</a:t>
            </a:r>
            <a:r>
              <a:rPr lang="en-US" dirty="0" smtClean="0"/>
              <a:t> at 11:59pm</a:t>
            </a:r>
          </a:p>
          <a:p>
            <a:r>
              <a:rPr lang="en-US" dirty="0" smtClean="0"/>
              <a:t>Project 2-2 due Monday</a:t>
            </a:r>
          </a:p>
          <a:p>
            <a:pPr lvl="1"/>
            <a:r>
              <a:rPr lang="en-US" dirty="0" smtClean="0"/>
              <a:t>Project Office hours that Monday will be well staffed!</a:t>
            </a:r>
          </a:p>
          <a:p>
            <a:pPr lvl="1"/>
            <a:r>
              <a:rPr lang="en-US" dirty="0" smtClean="0"/>
              <a:t>Test your CPU thoroughly! </a:t>
            </a:r>
          </a:p>
          <a:p>
            <a:pPr lvl="2"/>
            <a:r>
              <a:rPr lang="en-US" dirty="0" smtClean="0"/>
              <a:t>Write programs with Venus and load them into your circuit</a:t>
            </a:r>
          </a:p>
          <a:p>
            <a:r>
              <a:rPr lang="en-US" dirty="0" smtClean="0"/>
              <a:t>Project 3 will be released Monday night</a:t>
            </a:r>
          </a:p>
          <a:p>
            <a:pPr lvl="1"/>
            <a:r>
              <a:rPr lang="en-US" dirty="0" smtClean="0"/>
              <a:t>A two-week performance project</a:t>
            </a:r>
          </a:p>
          <a:p>
            <a:pPr lvl="1"/>
            <a:r>
              <a:rPr lang="en-US" dirty="0" smtClean="0"/>
              <a:t>Can earn extra credit from the performance contest (Project 5)</a:t>
            </a:r>
          </a:p>
          <a:p>
            <a:r>
              <a:rPr lang="en-US" dirty="0" smtClean="0"/>
              <a:t>Midterm scores will be released before Tuesday on </a:t>
            </a:r>
            <a:r>
              <a:rPr lang="en-US" dirty="0" err="1" smtClean="0"/>
              <a:t>Gradescope</a:t>
            </a:r>
            <a:endParaRPr lang="en-US" dirty="0" smtClean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>
                <a:latin typeface="+mn-lt"/>
              </a:rPr>
              <a:pPr/>
              <a:t>47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5334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 dirty="0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</a:t>
            </a:r>
            <a:r>
              <a:rPr lang="uk-UA" dirty="0" smtClean="0"/>
              <a:t>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35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Break!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63E4C-4642-794D-A2FD-70F6B81535F5}" type="slidenum">
              <a:rPr lang="en-US" smtClean="0">
                <a:latin typeface="+mn-lt"/>
              </a:rPr>
              <a:pPr/>
              <a:t>48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5334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 dirty="0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</a:t>
            </a:r>
            <a:r>
              <a:rPr lang="uk-UA" dirty="0" smtClean="0"/>
              <a:t>#</a:t>
            </a:r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1276353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6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Agenda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928" y="1406769"/>
            <a:ext cx="11234303" cy="4770194"/>
          </a:xfrm>
        </p:spPr>
        <p:txBody>
          <a:bodyPr/>
          <a:lstStyle/>
          <a:p>
            <a:r>
              <a:rPr lang="en-US" dirty="0" smtClean="0"/>
              <a:t>MIMD - multiple programs simultaneously</a:t>
            </a:r>
          </a:p>
          <a:p>
            <a:r>
              <a:rPr lang="en-US" dirty="0" smtClean="0"/>
              <a:t>Threads </a:t>
            </a:r>
          </a:p>
          <a:p>
            <a:r>
              <a:rPr lang="en-US" dirty="0" smtClean="0"/>
              <a:t>Parallel programming: OpenMP</a:t>
            </a:r>
          </a:p>
          <a:p>
            <a:r>
              <a:rPr lang="en-US" b="1" dirty="0" smtClean="0"/>
              <a:t>Synchronization primitives</a:t>
            </a:r>
          </a:p>
          <a:p>
            <a:r>
              <a:rPr lang="en-US" dirty="0" smtClean="0"/>
              <a:t>Synchronization in OpenMP</a:t>
            </a:r>
          </a:p>
          <a:p>
            <a:r>
              <a:rPr lang="en-US" dirty="0" smtClean="0"/>
              <a:t>And, in Conclusion </a:t>
            </a:r>
            <a:r>
              <a:rPr lang="is-IS" dirty="0" smtClean="0"/>
              <a:t>…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5D487-9D8E-F347-9E43-732B35915279}" type="slidenum">
              <a:rPr lang="en-US"/>
              <a:t>49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10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Parallel Computer Architectures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964" y="1240972"/>
            <a:ext cx="1958448" cy="26125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6852" y="3853542"/>
            <a:ext cx="25699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Several separate computers,</a:t>
            </a:r>
          </a:p>
          <a:p>
            <a:r>
              <a:rPr lang="en-US" sz="1400" dirty="0"/>
              <a:t>some means for communication </a:t>
            </a:r>
          </a:p>
          <a:p>
            <a:r>
              <a:rPr lang="en-US" sz="1400" dirty="0"/>
              <a:t>(e.g</a:t>
            </a:r>
            <a:r>
              <a:rPr lang="en-US" sz="1400" dirty="0" smtClean="0"/>
              <a:t>., </a:t>
            </a:r>
            <a:r>
              <a:rPr lang="en-US" sz="1400" dirty="0"/>
              <a:t>Ethernet)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649" y="1240972"/>
            <a:ext cx="3208205" cy="21254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12951" y="3366408"/>
            <a:ext cx="3132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Massive array of computers,</a:t>
            </a:r>
          </a:p>
          <a:p>
            <a:r>
              <a:rPr lang="en-US" sz="1400" dirty="0"/>
              <a:t>fast communication between processors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209" y="4116930"/>
            <a:ext cx="5170714" cy="25681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10270" y="5365436"/>
            <a:ext cx="28503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Multi-core CPU:</a:t>
            </a:r>
          </a:p>
          <a:p>
            <a:pPr algn="r"/>
            <a:r>
              <a:rPr lang="en-US" sz="1400" dirty="0"/>
              <a:t>1 datapath in single chip</a:t>
            </a:r>
          </a:p>
          <a:p>
            <a:pPr algn="r"/>
            <a:r>
              <a:rPr lang="en-US" sz="1400" dirty="0"/>
              <a:t>share L3 cache, memory, peripherals</a:t>
            </a:r>
          </a:p>
          <a:p>
            <a:pPr algn="r"/>
            <a:r>
              <a:rPr lang="en-US" sz="1400" u="sng" dirty="0"/>
              <a:t>Example</a:t>
            </a:r>
            <a:r>
              <a:rPr lang="en-US" sz="1400" dirty="0"/>
              <a:t>: Hive machines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588329" y="4996543"/>
            <a:ext cx="615880" cy="114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58425" y="4824863"/>
            <a:ext cx="2442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0070C0"/>
                </a:solidFill>
              </a:rPr>
              <a:t>GPU </a:t>
            </a:r>
            <a:r>
              <a:rPr lang="en-US" sz="1400">
                <a:solidFill>
                  <a:srgbClr val="0070C0"/>
                </a:solidFill>
              </a:rPr>
              <a:t>“graphics processing unit”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4CFD8-6C29-A447-A89F-0D79C48546C2}" type="slidenum">
              <a:rPr lang="en-US" smtClean="0"/>
              <a:t>5</a:t>
            </a:fld>
            <a:endParaRPr lang="en-US" dirty="0"/>
          </a:p>
        </p:txBody>
      </p:sp>
      <p:sp>
        <p:nvSpPr>
          <p:cNvPr id="15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6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99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284" y="3625050"/>
            <a:ext cx="3252573" cy="23789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Synchronization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Problem:</a:t>
            </a:r>
          </a:p>
          <a:p>
            <a:pPr lvl="1"/>
            <a:r>
              <a:rPr lang="en-US" dirty="0" smtClean="0"/>
              <a:t>Limit access to shared resource to 1 actor at a time</a:t>
            </a:r>
          </a:p>
          <a:p>
            <a:pPr lvl="1"/>
            <a:r>
              <a:rPr lang="en-US" dirty="0" smtClean="0"/>
              <a:t>E.g. only 1 person permitted to edit a file at a time</a:t>
            </a:r>
          </a:p>
          <a:p>
            <a:pPr lvl="2"/>
            <a:r>
              <a:rPr lang="en-US" dirty="0" smtClean="0"/>
              <a:t>otherwise changes by several people get all mixed up</a:t>
            </a:r>
          </a:p>
          <a:p>
            <a:pPr lvl="2"/>
            <a:endParaRPr lang="en-US" dirty="0"/>
          </a:p>
          <a:p>
            <a:r>
              <a:rPr lang="en-US" dirty="0" smtClean="0"/>
              <a:t>Solution: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60832" y="3893084"/>
            <a:ext cx="40782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Take turns: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Only one person get’s the microphone &amp; talks at a time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Also good practice for classrooms, btw </a:t>
            </a:r>
            <a:r>
              <a:rPr lang="is-IS" sz="2000" dirty="0"/>
              <a:t>…</a:t>
            </a:r>
            <a:endParaRPr lang="en-US" sz="200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D1C95-EAF9-9049-AB42-E41F7583774E}" type="slidenum">
              <a:rPr lang="en-US" smtClean="0"/>
              <a:t>50</a:t>
            </a:fld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4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Locks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6" y="1406769"/>
            <a:ext cx="11216015" cy="4770194"/>
          </a:xfrm>
        </p:spPr>
        <p:txBody>
          <a:bodyPr/>
          <a:lstStyle/>
          <a:p>
            <a:r>
              <a:rPr lang="en-US" dirty="0" smtClean="0"/>
              <a:t>Computers use locks to control access to shared resources</a:t>
            </a:r>
          </a:p>
          <a:p>
            <a:pPr lvl="1"/>
            <a:r>
              <a:rPr lang="en-US" dirty="0" smtClean="0"/>
              <a:t>Serves purpose of microphone in example</a:t>
            </a:r>
          </a:p>
          <a:p>
            <a:pPr lvl="1"/>
            <a:r>
              <a:rPr lang="en-US" dirty="0" smtClean="0"/>
              <a:t>Also referred to as “semaphore”</a:t>
            </a:r>
          </a:p>
          <a:p>
            <a:pPr lvl="1"/>
            <a:endParaRPr lang="en-US" dirty="0"/>
          </a:p>
          <a:p>
            <a:r>
              <a:rPr lang="en-US" dirty="0" smtClean="0"/>
              <a:t>Usually implemented with a variable</a:t>
            </a:r>
          </a:p>
          <a:p>
            <a:pPr lvl="1"/>
            <a:r>
              <a:rPr lang="en-US" b="1" dirty="0" err="1" smtClean="0">
                <a:latin typeface="Courier" charset="0"/>
                <a:ea typeface="Courier" charset="0"/>
                <a:cs typeface="Courier" charset="0"/>
              </a:rPr>
              <a:t>int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 lock;</a:t>
            </a:r>
          </a:p>
          <a:p>
            <a:pPr lvl="2"/>
            <a:r>
              <a:rPr lang="en-US" dirty="0" smtClean="0"/>
              <a:t>0 for unlocked</a:t>
            </a:r>
          </a:p>
          <a:p>
            <a:pPr lvl="2"/>
            <a:r>
              <a:rPr lang="en-US" dirty="0" smtClean="0"/>
              <a:t>1 for locked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BD601-E571-794C-91D6-F31EE8D61226}" type="slidenum">
              <a:rPr lang="en-US" smtClean="0"/>
              <a:t>51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18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Synchronization with Locks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406769"/>
            <a:ext cx="8165123" cy="477019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// wait for lock 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released</a:t>
            </a:r>
          </a:p>
          <a:p>
            <a:pPr marL="0" indent="0">
              <a:buNone/>
            </a:pP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while (lock != 0) ;</a:t>
            </a:r>
          </a:p>
          <a:p>
            <a:pPr marL="0" indent="0">
              <a:buNone/>
            </a:pP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// lock == 0 now (unlocked)</a:t>
            </a:r>
          </a:p>
          <a:p>
            <a:pPr marL="0" indent="0">
              <a:buNone/>
            </a:pPr>
            <a:endParaRPr lang="en-US" b="1" dirty="0" smtClean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// set lock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	</a:t>
            </a:r>
          </a:p>
          <a:p>
            <a:pPr marL="0" indent="0">
              <a:buNone/>
            </a:pP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lock = 1; </a:t>
            </a:r>
          </a:p>
          <a:p>
            <a:pPr marL="0" indent="0">
              <a:buNone/>
            </a:pP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pPr marL="0" indent="0">
              <a:buNone/>
            </a:pP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    </a:t>
            </a:r>
            <a:r>
              <a:rPr lang="en-US" b="1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// </a:t>
            </a:r>
            <a:r>
              <a:rPr lang="is-IS" b="1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access shared resource ... </a:t>
            </a:r>
          </a:p>
          <a:p>
            <a:pPr marL="0" indent="0">
              <a:buNone/>
            </a:pPr>
            <a:r>
              <a:rPr lang="is-IS" b="1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is-IS" b="1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   // e.g. pi</a:t>
            </a:r>
          </a:p>
          <a:p>
            <a:pPr marL="0" indent="0">
              <a:buNone/>
            </a:pPr>
            <a:r>
              <a:rPr lang="is-IS" b="1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is-IS" b="1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   // </a:t>
            </a:r>
            <a:r>
              <a:rPr lang="is-IS" b="1" u="sng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sequential</a:t>
            </a:r>
            <a:r>
              <a:rPr lang="is-IS" b="1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execution! (Amdahl ...)</a:t>
            </a:r>
          </a:p>
          <a:p>
            <a:pPr marL="0" indent="0">
              <a:buNone/>
            </a:pPr>
            <a:endParaRPr lang="is-IS" b="1" dirty="0" smtClean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is-IS" b="1" dirty="0">
                <a:latin typeface="Courier" charset="0"/>
                <a:ea typeface="Courier" charset="0"/>
                <a:cs typeface="Courier" charset="0"/>
              </a:rPr>
              <a:t>// release lock</a:t>
            </a:r>
            <a:endParaRPr lang="is-IS" b="1" dirty="0" smtClean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is-IS" b="1" dirty="0" smtClean="0">
                <a:latin typeface="Courier" charset="0"/>
                <a:ea typeface="Courier" charset="0"/>
                <a:cs typeface="Courier" charset="0"/>
              </a:rPr>
              <a:t>lock = 0; 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03CBD-252E-D343-A674-3C4EB1CCA29F}" type="slidenum">
              <a:rPr lang="en-US" smtClean="0"/>
              <a:t>52</a:t>
            </a:fld>
            <a:endParaRPr lang="en-US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82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Lock Synchronization</a:t>
            </a:r>
            <a:endParaRPr lang="en-US" b="1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Thread 1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while (lock != 0) ;</a:t>
            </a:r>
          </a:p>
          <a:p>
            <a:pPr marL="0" indent="0">
              <a:buNone/>
            </a:pPr>
            <a:endParaRPr lang="en-US" sz="2000" b="1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endParaRPr lang="en-US" sz="2000" b="1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lock = 1; </a:t>
            </a:r>
          </a:p>
          <a:p>
            <a:pPr marL="0" indent="0">
              <a:buNone/>
            </a:pPr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// </a:t>
            </a:r>
            <a:r>
              <a:rPr lang="is-IS" sz="2000" b="1" dirty="0">
                <a:latin typeface="Courier" charset="0"/>
                <a:ea typeface="Courier" charset="0"/>
                <a:cs typeface="Courier" charset="0"/>
              </a:rPr>
              <a:t>critical section</a:t>
            </a:r>
          </a:p>
          <a:p>
            <a:pPr marL="0" indent="0">
              <a:buNone/>
            </a:pPr>
            <a:r>
              <a:rPr lang="is-IS" sz="2000" b="1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    </a:t>
            </a:r>
            <a:endParaRPr lang="is-IS" sz="2000" b="1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is-IS" sz="2000" b="1" dirty="0">
                <a:latin typeface="Courier" charset="0"/>
                <a:ea typeface="Courier" charset="0"/>
                <a:cs typeface="Courier" charset="0"/>
              </a:rPr>
              <a:t>lock = 0; </a:t>
            </a:r>
            <a:endParaRPr lang="en-US" sz="2000" b="1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Thread 2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000" b="1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while (lock != 0) ;</a:t>
            </a:r>
          </a:p>
          <a:p>
            <a:pPr marL="0" indent="0">
              <a:buNone/>
            </a:pPr>
            <a:endParaRPr lang="en-US" sz="2000" b="1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endParaRPr lang="en-US" sz="2000" b="1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endParaRPr lang="en-US" sz="2000" b="1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endParaRPr lang="en-US" sz="2000" b="1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endParaRPr lang="en-US" sz="2000" b="1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lock = 1; </a:t>
            </a:r>
          </a:p>
          <a:p>
            <a:pPr marL="0" indent="0">
              <a:buNone/>
            </a:pPr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// </a:t>
            </a:r>
            <a:r>
              <a:rPr lang="is-IS" sz="2000" b="1" dirty="0">
                <a:latin typeface="Courier" charset="0"/>
                <a:ea typeface="Courier" charset="0"/>
                <a:cs typeface="Courier" charset="0"/>
              </a:rPr>
              <a:t>critical section</a:t>
            </a:r>
          </a:p>
          <a:p>
            <a:pPr marL="0" indent="0">
              <a:buNone/>
            </a:pPr>
            <a:r>
              <a:rPr lang="is-IS" sz="2000" b="1" dirty="0">
                <a:latin typeface="Courier" charset="0"/>
                <a:ea typeface="Courier" charset="0"/>
                <a:cs typeface="Courier" charset="0"/>
              </a:rPr>
              <a:t>lock = 0; </a:t>
            </a:r>
            <a:endParaRPr lang="en-US" sz="2000" b="1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538152" y="2879124"/>
            <a:ext cx="2484031" cy="7846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60409" y="3192746"/>
            <a:ext cx="4335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Thread 2 finds lock not set, before thread 1 sets it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Both threads believe they got and set the lock!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313" y="1313217"/>
            <a:ext cx="4224706" cy="318897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69848" y="4863602"/>
            <a:ext cx="6981964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Try as you </a:t>
            </a:r>
            <a:r>
              <a:rPr lang="en-US" sz="2800" b="1" dirty="0" smtClean="0">
                <a:solidFill>
                  <a:srgbClr val="0070C0"/>
                </a:solidFill>
              </a:rPr>
              <a:t>like, </a:t>
            </a:r>
            <a:r>
              <a:rPr lang="en-US" sz="2800" b="1" dirty="0">
                <a:solidFill>
                  <a:srgbClr val="0070C0"/>
                </a:solidFill>
              </a:rPr>
              <a:t>this problem has no solution, not even at the assembly level.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Unless we introduce new instructions, that is!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C0906-7571-C44F-AB1C-4C6CFD5F528B}" type="slidenum">
              <a:rPr lang="en-US" smtClean="0"/>
              <a:t>53</a:t>
            </a:fld>
            <a:endParaRPr lang="en-US" dirty="0"/>
          </a:p>
        </p:txBody>
      </p:sp>
      <p:sp>
        <p:nvSpPr>
          <p:cNvPr id="1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17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/>
              <a:t>Hardware Synchronization</a:t>
            </a:r>
            <a:endParaRPr lang="en-AU" b="1" dirty="0"/>
          </a:p>
        </p:txBody>
      </p:sp>
      <p:sp>
        <p:nvSpPr>
          <p:cNvPr id="418819" name="Rectangle 3"/>
          <p:cNvSpPr>
            <a:spLocks noGrp="1" noChangeArrowheads="1"/>
          </p:cNvSpPr>
          <p:nvPr>
            <p:ph idx="1"/>
          </p:nvPr>
        </p:nvSpPr>
        <p:spPr>
          <a:xfrm>
            <a:off x="485825" y="1381537"/>
            <a:ext cx="11606785" cy="5121278"/>
          </a:xfrm>
        </p:spPr>
        <p:txBody>
          <a:bodyPr>
            <a:normAutofit lnSpcReduction="10000"/>
          </a:bodyPr>
          <a:lstStyle/>
          <a:p>
            <a:r>
              <a:rPr lang="en-AU" sz="3200" dirty="0" smtClean="0"/>
              <a:t>Solution: </a:t>
            </a:r>
          </a:p>
          <a:p>
            <a:pPr lvl="1"/>
            <a:r>
              <a:rPr lang="en-AU" sz="2800" dirty="0" smtClean="0"/>
              <a:t>Atomic read/write </a:t>
            </a:r>
          </a:p>
          <a:p>
            <a:pPr lvl="1"/>
            <a:r>
              <a:rPr lang="en-AU" sz="2800" dirty="0" smtClean="0"/>
              <a:t>Read &amp; write in single instruction</a:t>
            </a:r>
          </a:p>
          <a:p>
            <a:pPr lvl="2"/>
            <a:r>
              <a:rPr lang="en-AU" sz="2400" dirty="0" smtClean="0"/>
              <a:t>No other access permitted between read and write</a:t>
            </a:r>
          </a:p>
          <a:p>
            <a:pPr lvl="1"/>
            <a:r>
              <a:rPr lang="en-AU" sz="2800" dirty="0" smtClean="0"/>
              <a:t>Note:</a:t>
            </a:r>
          </a:p>
          <a:p>
            <a:pPr lvl="2"/>
            <a:r>
              <a:rPr lang="en-AU" sz="2400" dirty="0" smtClean="0"/>
              <a:t>Must use </a:t>
            </a:r>
            <a:r>
              <a:rPr lang="en-AU" sz="2400" i="1" dirty="0" smtClean="0"/>
              <a:t>shared memory</a:t>
            </a:r>
            <a:r>
              <a:rPr lang="en-AU" sz="2400" dirty="0" smtClean="0"/>
              <a:t> (</a:t>
            </a:r>
            <a:r>
              <a:rPr lang="en-AU" sz="2400" u="sng" dirty="0" smtClean="0"/>
              <a:t>multi</a:t>
            </a:r>
            <a:r>
              <a:rPr lang="en-AU" sz="2400" dirty="0" smtClean="0"/>
              <a:t>processing)</a:t>
            </a:r>
          </a:p>
          <a:p>
            <a:r>
              <a:rPr lang="en-AU" sz="3200" dirty="0" smtClean="0"/>
              <a:t>Common implementations:</a:t>
            </a:r>
          </a:p>
          <a:p>
            <a:pPr lvl="1">
              <a:buClr>
                <a:schemeClr val="tx1"/>
              </a:buClr>
            </a:pPr>
            <a:r>
              <a:rPr lang="en-AU" sz="2800" dirty="0" smtClean="0"/>
              <a:t>Atomic swap </a:t>
            </a:r>
            <a:r>
              <a:rPr lang="en-AU" sz="2800" dirty="0"/>
              <a:t>of register </a:t>
            </a:r>
            <a:r>
              <a:rPr lang="en-AU" sz="2800" dirty="0">
                <a:ea typeface="Arial" charset="0"/>
                <a:cs typeface="Arial" charset="0"/>
              </a:rPr>
              <a:t>↔ </a:t>
            </a:r>
            <a:r>
              <a:rPr lang="en-AU" sz="2800" dirty="0" smtClean="0">
                <a:ea typeface="Arial" charset="0"/>
                <a:cs typeface="Arial" charset="0"/>
              </a:rPr>
              <a:t>memory</a:t>
            </a:r>
          </a:p>
          <a:p>
            <a:pPr lvl="1"/>
            <a:r>
              <a:rPr lang="en-AU" sz="2800" dirty="0" smtClean="0">
                <a:ea typeface="Arial" charset="0"/>
                <a:cs typeface="Arial" charset="0"/>
              </a:rPr>
              <a:t>Pair of instructions for “linked” read and write</a:t>
            </a:r>
          </a:p>
          <a:p>
            <a:pPr lvl="2"/>
            <a:r>
              <a:rPr lang="en-AU" sz="2400" dirty="0" smtClean="0">
                <a:ea typeface="Arial" charset="0"/>
                <a:cs typeface="Arial" charset="0"/>
              </a:rPr>
              <a:t>write fails if memory location has been “tampered” with after linked read</a:t>
            </a:r>
          </a:p>
          <a:p>
            <a:r>
              <a:rPr lang="en-AU" sz="3200" dirty="0" smtClean="0">
                <a:ea typeface="Arial" charset="0"/>
                <a:cs typeface="Arial" charset="0"/>
              </a:rPr>
              <a:t>RISCV has variations of both, but for simplicity we will focus on the former</a:t>
            </a:r>
            <a:endParaRPr lang="en-AU" sz="3200" dirty="0" smtClean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6295C-B6A5-5047-BD1B-DAB14606C120}" type="slidenum">
              <a:rPr lang="en-US" smtClean="0"/>
              <a:t>54</a:t>
            </a:fld>
            <a:endParaRPr lang="en-US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37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19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46" y="2822083"/>
            <a:ext cx="11061907" cy="1855320"/>
          </a:xfrm>
          <a:prstGeom prst="rect">
            <a:avLst/>
          </a:prstGeom>
        </p:spPr>
      </p:pic>
      <p:sp>
        <p:nvSpPr>
          <p:cNvPr id="450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/>
              <a:t>RISCV Atomic Memory Operations (AMOs)</a:t>
            </a:r>
            <a:endParaRPr lang="en-AU" b="1" dirty="0"/>
          </a:p>
        </p:txBody>
      </p:sp>
      <p:sp>
        <p:nvSpPr>
          <p:cNvPr id="450563" name="Rectangle 3"/>
          <p:cNvSpPr>
            <a:spLocks noGrp="1" noChangeArrowheads="1"/>
          </p:cNvSpPr>
          <p:nvPr>
            <p:ph idx="1"/>
          </p:nvPr>
        </p:nvSpPr>
        <p:spPr>
          <a:xfrm>
            <a:off x="616226" y="1315995"/>
            <a:ext cx="10966174" cy="49427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 smtClean="0">
                <a:cs typeface="Courier New"/>
              </a:rPr>
              <a:t>AMOs atomically perform an operation on an operand in memory and set the destination register to the original memory value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dirty="0" smtClean="0">
                <a:cs typeface="Courier New"/>
              </a:rPr>
              <a:t>R-Type Instruction Format: </a:t>
            </a:r>
            <a:r>
              <a:rPr lang="en-AU" dirty="0" smtClean="0">
                <a:latin typeface="Courier" charset="0"/>
                <a:ea typeface="Courier" charset="0"/>
                <a:cs typeface="Courier" charset="0"/>
              </a:rPr>
              <a:t>Add</a:t>
            </a:r>
            <a:r>
              <a:rPr lang="en-AU" dirty="0" smtClean="0">
                <a:cs typeface="Courier New"/>
              </a:rPr>
              <a:t>, </a:t>
            </a:r>
            <a:r>
              <a:rPr lang="en-AU" dirty="0" smtClean="0">
                <a:latin typeface="Courier" charset="0"/>
                <a:ea typeface="Courier" charset="0"/>
                <a:cs typeface="Courier" charset="0"/>
              </a:rPr>
              <a:t>And</a:t>
            </a:r>
            <a:r>
              <a:rPr lang="en-AU" dirty="0" smtClean="0">
                <a:cs typeface="Courier New"/>
              </a:rPr>
              <a:t>, </a:t>
            </a:r>
            <a:r>
              <a:rPr lang="en-AU" dirty="0" smtClean="0">
                <a:latin typeface="Courier" charset="0"/>
                <a:ea typeface="Courier" charset="0"/>
                <a:cs typeface="Courier" charset="0"/>
              </a:rPr>
              <a:t>Or</a:t>
            </a:r>
            <a:r>
              <a:rPr lang="en-AU" dirty="0" smtClean="0">
                <a:cs typeface="Courier New"/>
              </a:rPr>
              <a:t>, </a:t>
            </a:r>
            <a:r>
              <a:rPr lang="en-AU" dirty="0" smtClean="0">
                <a:latin typeface="Courier" charset="0"/>
                <a:ea typeface="Courier" charset="0"/>
                <a:cs typeface="Courier" charset="0"/>
              </a:rPr>
              <a:t>Swap</a:t>
            </a:r>
            <a:r>
              <a:rPr lang="en-AU" dirty="0" smtClean="0">
                <a:cs typeface="Courier New"/>
              </a:rPr>
              <a:t>, </a:t>
            </a:r>
            <a:r>
              <a:rPr lang="en-AU" dirty="0" err="1" smtClean="0">
                <a:latin typeface="Courier" charset="0"/>
                <a:ea typeface="Courier" charset="0"/>
                <a:cs typeface="Courier" charset="0"/>
              </a:rPr>
              <a:t>Xor</a:t>
            </a:r>
            <a:r>
              <a:rPr lang="en-AU" dirty="0" smtClean="0">
                <a:cs typeface="Courier New"/>
              </a:rPr>
              <a:t>, </a:t>
            </a:r>
            <a:r>
              <a:rPr lang="en-AU" dirty="0" smtClean="0">
                <a:latin typeface="Courier" charset="0"/>
                <a:ea typeface="Courier" charset="0"/>
                <a:cs typeface="Courier" charset="0"/>
              </a:rPr>
              <a:t>Max</a:t>
            </a:r>
            <a:r>
              <a:rPr lang="en-AU" dirty="0" smtClean="0">
                <a:cs typeface="Courier New"/>
              </a:rPr>
              <a:t>, </a:t>
            </a:r>
            <a:r>
              <a:rPr lang="en-AU" dirty="0" smtClean="0">
                <a:latin typeface="Courier" charset="0"/>
                <a:ea typeface="Courier" charset="0"/>
                <a:cs typeface="Courier" charset="0"/>
              </a:rPr>
              <a:t>Max Unsigned</a:t>
            </a:r>
            <a:r>
              <a:rPr lang="en-AU" dirty="0" smtClean="0">
                <a:cs typeface="Courier New"/>
              </a:rPr>
              <a:t>, </a:t>
            </a:r>
            <a:r>
              <a:rPr lang="en-AU" dirty="0" smtClean="0">
                <a:latin typeface="Courier" charset="0"/>
                <a:ea typeface="Courier" charset="0"/>
                <a:cs typeface="Courier" charset="0"/>
              </a:rPr>
              <a:t>Min</a:t>
            </a:r>
            <a:r>
              <a:rPr lang="en-AU" dirty="0" smtClean="0">
                <a:cs typeface="Courier New"/>
              </a:rPr>
              <a:t>, </a:t>
            </a:r>
            <a:r>
              <a:rPr lang="en-AU" dirty="0" smtClean="0">
                <a:latin typeface="Courier" charset="0"/>
                <a:ea typeface="Courier" charset="0"/>
                <a:cs typeface="Courier" charset="0"/>
              </a:rPr>
              <a:t>Min Unsigned</a:t>
            </a:r>
            <a:endParaRPr lang="en-AU" dirty="0">
              <a:latin typeface="Courier" charset="0"/>
              <a:ea typeface="Courier" charset="0"/>
              <a:cs typeface="Courier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AU" dirty="0" smtClean="0">
              <a:ea typeface="Courier" charset="0"/>
              <a:cs typeface="Courier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AU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3B9A1-9D7B-9B46-A949-21285DB79908}" type="slidenum">
              <a:rPr lang="en-US" smtClean="0"/>
              <a:t>55</a:t>
            </a:fld>
            <a:endParaRPr lang="en-US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7218" y="4813498"/>
            <a:ext cx="73352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Load from address in rs1 to “t”</a:t>
            </a:r>
          </a:p>
          <a:p>
            <a:r>
              <a:rPr lang="en-US" sz="2400" dirty="0" err="1" smtClean="0"/>
              <a:t>rd</a:t>
            </a:r>
            <a:r>
              <a:rPr lang="en-US" sz="2400" dirty="0" smtClean="0"/>
              <a:t> = ”t”, i.e., the value in memory</a:t>
            </a:r>
          </a:p>
          <a:p>
            <a:r>
              <a:rPr lang="en-US" sz="2400" dirty="0" smtClean="0"/>
              <a:t>Store at address in rs1 the calculation “t” &lt;operation&gt; rs2</a:t>
            </a:r>
          </a:p>
          <a:p>
            <a:r>
              <a:rPr lang="en-US" sz="2400" dirty="0" err="1" smtClean="0"/>
              <a:t>aq</a:t>
            </a:r>
            <a:r>
              <a:rPr lang="en-US" sz="2400" dirty="0" smtClean="0"/>
              <a:t> and </a:t>
            </a:r>
            <a:r>
              <a:rPr lang="en-US" sz="2400" dirty="0" err="1" smtClean="0"/>
              <a:t>rl</a:t>
            </a:r>
            <a:r>
              <a:rPr lang="en-US" sz="2400" dirty="0" smtClean="0"/>
              <a:t> insure </a:t>
            </a:r>
            <a:r>
              <a:rPr lang="en-US" sz="2400" i="1" dirty="0" smtClean="0"/>
              <a:t>in order </a:t>
            </a:r>
            <a:r>
              <a:rPr lang="en-US" sz="2400" dirty="0" smtClean="0"/>
              <a:t>execution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83046" y="4737865"/>
            <a:ext cx="46089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amoadd.w</a:t>
            </a:r>
            <a:r>
              <a:rPr lang="en-US" sz="2400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rd,rs2,(rs1):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 t = M[x[rs1]];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 x[</a:t>
            </a:r>
            <a:r>
              <a:rPr lang="en-US" sz="2400" dirty="0" err="1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rd</a:t>
            </a:r>
            <a:r>
              <a:rPr lang="en-US" sz="2400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] = t; </a:t>
            </a:r>
            <a:br>
              <a:rPr lang="en-US" sz="2400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 M[x[rs1]] = t + x[rs2]</a:t>
            </a:r>
          </a:p>
        </p:txBody>
      </p:sp>
    </p:spTree>
    <p:extLst>
      <p:ext uri="{BB962C8B-B14F-4D97-AF65-F5344CB8AC3E}">
        <p14:creationId xmlns:p14="http://schemas.microsoft.com/office/powerpoint/2010/main" val="189555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/>
              <a:t>RISCV Critical Section</a:t>
            </a:r>
            <a:endParaRPr lang="en-AU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6986" y="1406769"/>
            <a:ext cx="12419554" cy="494958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Assume that the lock is in memory location stored in register a0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The lock is “set” if it is 1; it is “free” if it is 0 (it’s initial value)</a:t>
            </a:r>
          </a:p>
          <a:p>
            <a:pPr marL="0" indent="0">
              <a:buNone/>
            </a:pPr>
            <a:endParaRPr lang="en-US" sz="2600" dirty="0" smtClean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sz="2600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    li</a:t>
            </a:r>
            <a:r>
              <a:rPr lang="en-US" sz="2600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sz="2600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		t0</a:t>
            </a:r>
            <a:r>
              <a:rPr lang="en-US" sz="2600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sz="2600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1        # Get 1 to set lock</a:t>
            </a:r>
            <a:endParaRPr lang="en-US" sz="2600" dirty="0">
              <a:solidFill>
                <a:srgbClr val="FF0000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Try:  </a:t>
            </a:r>
            <a:r>
              <a:rPr lang="en-US" sz="2600" dirty="0" err="1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amoswap.w.aq</a:t>
            </a:r>
            <a:r>
              <a:rPr lang="en-US" sz="2600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	t1</a:t>
            </a:r>
            <a:r>
              <a:rPr lang="en-US" sz="2600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, t0, (</a:t>
            </a:r>
            <a:r>
              <a:rPr lang="en-US" sz="2600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a0) # t1 gets old lock value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                               # while we set it to 1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	 </a:t>
            </a:r>
            <a:r>
              <a:rPr lang="en-US" sz="2600" dirty="0" err="1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bnez</a:t>
            </a:r>
            <a:r>
              <a:rPr lang="en-US" sz="2600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		t1</a:t>
            </a:r>
            <a:r>
              <a:rPr lang="en-US" sz="2600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sz="2600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Try      # if it was already 1, another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sz="2600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					   # thread has the lock,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sz="2600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					   # so we need to try again</a:t>
            </a:r>
            <a:endParaRPr lang="en-US" sz="2600" dirty="0">
              <a:solidFill>
                <a:srgbClr val="FF0000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sz="2600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sz="2600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mr-IN" sz="2600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…</a:t>
            </a:r>
            <a:r>
              <a:rPr lang="en-US" sz="2600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critical section goes here </a:t>
            </a:r>
            <a:r>
              <a:rPr lang="mr-IN" sz="2600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…</a:t>
            </a:r>
            <a:endParaRPr lang="en-US" sz="2600" dirty="0">
              <a:solidFill>
                <a:srgbClr val="FF0000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sz="2600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	 </a:t>
            </a:r>
            <a:r>
              <a:rPr lang="en-US" sz="2600" dirty="0" err="1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amoswap.w.rl</a:t>
            </a:r>
            <a:r>
              <a:rPr lang="en-US" sz="2600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	x0, x0, (</a:t>
            </a:r>
            <a:r>
              <a:rPr lang="en-US" sz="2600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a0</a:t>
            </a:r>
            <a:r>
              <a:rPr lang="en-US" sz="2600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) # store 0 in lock to release</a:t>
            </a:r>
            <a:endParaRPr lang="en-US" sz="2600" dirty="0">
              <a:solidFill>
                <a:srgbClr val="FF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3B9A1-9D7B-9B46-A949-21285DB79908}" type="slidenum">
              <a:rPr lang="en-US" smtClean="0"/>
              <a:t>56</a:t>
            </a:fld>
            <a:endParaRPr lang="en-US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38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Lock Synchronization</a:t>
            </a:r>
            <a:endParaRPr lang="en-US" b="1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Broken Synchronization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09686" y="2099835"/>
            <a:ext cx="5700591" cy="39247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while (lock != 0) ;</a:t>
            </a:r>
          </a:p>
          <a:p>
            <a:pPr marL="0" indent="0">
              <a:buNone/>
            </a:pPr>
            <a:endParaRPr lang="en-US" sz="2400" b="1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endParaRPr lang="en-US" sz="2400" b="1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lock = 1; </a:t>
            </a:r>
          </a:p>
          <a:p>
            <a:pPr marL="0" indent="0">
              <a:buNone/>
            </a:pP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// </a:t>
            </a:r>
            <a:r>
              <a:rPr lang="is-IS" sz="2400" b="1" dirty="0">
                <a:latin typeface="Courier" charset="0"/>
                <a:ea typeface="Courier" charset="0"/>
                <a:cs typeface="Courier" charset="0"/>
              </a:rPr>
              <a:t>critical section</a:t>
            </a:r>
          </a:p>
          <a:p>
            <a:pPr marL="0" indent="0">
              <a:buNone/>
            </a:pPr>
            <a:endParaRPr lang="is-IS" sz="2400" b="1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is-IS" sz="2400" b="1" dirty="0">
                <a:latin typeface="Courier" charset="0"/>
                <a:ea typeface="Courier" charset="0"/>
                <a:cs typeface="Courier" charset="0"/>
              </a:rPr>
              <a:t>lock = 0; </a:t>
            </a:r>
            <a:endParaRPr lang="en-US" sz="2400" b="1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Fix (lock is at location </a:t>
            </a:r>
            <a:r>
              <a:rPr lang="en-US" dirty="0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(a0)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6010277" y="2099835"/>
            <a:ext cx="6194423" cy="3924728"/>
          </a:xfrm>
        </p:spPr>
        <p:txBody>
          <a:bodyPr>
            <a:noAutofit/>
          </a:bodyPr>
          <a:lstStyle/>
          <a:p>
            <a:pPr marL="800100" lvl="1" indent="-795338">
              <a:buNone/>
            </a:pPr>
            <a:r>
              <a:rPr lang="en-US" b="1" dirty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li        		t0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, 1</a:t>
            </a:r>
            <a:endParaRPr lang="en-AU" b="1" dirty="0">
              <a:latin typeface="Courier" charset="0"/>
              <a:ea typeface="Courier" charset="0"/>
              <a:cs typeface="Courier" charset="0"/>
            </a:endParaRPr>
          </a:p>
          <a:p>
            <a:pPr marL="800100" lvl="1" indent="-795338">
              <a:buNone/>
            </a:pPr>
            <a:r>
              <a:rPr lang="en-AU" b="1" dirty="0" smtClean="0">
                <a:latin typeface="Courier" charset="0"/>
                <a:ea typeface="Courier" charset="0"/>
                <a:cs typeface="Courier" charset="0"/>
              </a:rPr>
              <a:t>Try	</a:t>
            </a:r>
            <a:r>
              <a:rPr lang="en-US" b="1" dirty="0" err="1" smtClean="0">
                <a:latin typeface="Courier" charset="0"/>
                <a:ea typeface="Courier" charset="0"/>
                <a:cs typeface="Courier" charset="0"/>
              </a:rPr>
              <a:t>amoswap.w.aq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t1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, t0, (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a0)</a:t>
            </a:r>
            <a:endParaRPr lang="en-AU" b="1" dirty="0">
              <a:latin typeface="Courier" charset="0"/>
              <a:ea typeface="Courier" charset="0"/>
              <a:cs typeface="Courier" charset="0"/>
            </a:endParaRPr>
          </a:p>
          <a:p>
            <a:pPr marL="800100" lvl="1" indent="-795338">
              <a:buNone/>
            </a:pPr>
            <a:r>
              <a:rPr lang="en-AU" b="1" dirty="0" smtClean="0">
                <a:latin typeface="Courier" charset="0"/>
                <a:ea typeface="Courier" charset="0"/>
                <a:cs typeface="Courier" charset="0"/>
              </a:rPr>
              <a:t>     </a:t>
            </a:r>
            <a:r>
              <a:rPr lang="en-US" b="1" dirty="0" err="1" smtClean="0">
                <a:latin typeface="Courier" charset="0"/>
                <a:ea typeface="Courier" charset="0"/>
                <a:cs typeface="Courier" charset="0"/>
              </a:rPr>
              <a:t>bnez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	t1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, T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ry</a:t>
            </a:r>
            <a:endParaRPr lang="en-AU" b="1" dirty="0">
              <a:latin typeface="Courier" charset="0"/>
              <a:ea typeface="Courier" charset="0"/>
              <a:cs typeface="Courier" charset="0"/>
            </a:endParaRPr>
          </a:p>
          <a:p>
            <a:pPr marL="800100" lvl="1" indent="-795338">
              <a:buNone/>
            </a:pPr>
            <a:r>
              <a:rPr lang="en-AU" b="1" dirty="0" smtClean="0">
                <a:latin typeface="Courier" charset="0"/>
                <a:ea typeface="Courier" charset="0"/>
                <a:cs typeface="Courier" charset="0"/>
              </a:rPr>
              <a:t>Locked</a:t>
            </a:r>
            <a:r>
              <a:rPr lang="en-AU" b="1" dirty="0">
                <a:latin typeface="Courier" charset="0"/>
                <a:ea typeface="Courier" charset="0"/>
                <a:cs typeface="Courier" charset="0"/>
              </a:rPr>
              <a:t>:</a:t>
            </a:r>
          </a:p>
          <a:p>
            <a:pPr marL="800100" lvl="1" indent="-795338">
              <a:spcBef>
                <a:spcPts val="1800"/>
              </a:spcBef>
              <a:buNone/>
            </a:pPr>
            <a:r>
              <a:rPr lang="en-AU" b="1" dirty="0">
                <a:latin typeface="Courier" charset="0"/>
                <a:ea typeface="Courier" charset="0"/>
                <a:cs typeface="Courier" charset="0"/>
              </a:rPr>
              <a:t>     </a:t>
            </a:r>
            <a:endParaRPr lang="en-AU" b="1" dirty="0" smtClean="0">
              <a:latin typeface="Courier" charset="0"/>
              <a:ea typeface="Courier" charset="0"/>
              <a:cs typeface="Courier" charset="0"/>
            </a:endParaRPr>
          </a:p>
          <a:p>
            <a:pPr marL="800100" lvl="1" indent="-795338">
              <a:spcBef>
                <a:spcPts val="1800"/>
              </a:spcBef>
              <a:buNone/>
            </a:pPr>
            <a:r>
              <a:rPr lang="en-AU" b="1" dirty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AU" b="1" dirty="0" smtClean="0">
                <a:latin typeface="Courier" charset="0"/>
                <a:ea typeface="Courier" charset="0"/>
                <a:cs typeface="Courier" charset="0"/>
              </a:rPr>
              <a:t># </a:t>
            </a:r>
            <a:r>
              <a:rPr lang="en-AU" b="1" dirty="0">
                <a:latin typeface="Courier" charset="0"/>
                <a:ea typeface="Courier" charset="0"/>
                <a:cs typeface="Courier" charset="0"/>
              </a:rPr>
              <a:t>critical section</a:t>
            </a:r>
          </a:p>
          <a:p>
            <a:pPr marL="800100" lvl="1" indent="-795338">
              <a:spcBef>
                <a:spcPts val="1800"/>
              </a:spcBef>
              <a:buNone/>
            </a:pPr>
            <a:endParaRPr lang="en-AU" b="1" dirty="0">
              <a:latin typeface="Courier" charset="0"/>
              <a:ea typeface="Courier" charset="0"/>
              <a:cs typeface="Courier" charset="0"/>
            </a:endParaRPr>
          </a:p>
          <a:p>
            <a:pPr marL="800100" lvl="1" indent="-795338">
              <a:spcBef>
                <a:spcPts val="1800"/>
              </a:spcBef>
              <a:buNone/>
            </a:pPr>
            <a:r>
              <a:rPr lang="en-AU" b="1" dirty="0" smtClean="0">
                <a:latin typeface="Courier" charset="0"/>
                <a:ea typeface="Courier" charset="0"/>
                <a:cs typeface="Courier" charset="0"/>
              </a:rPr>
              <a:t>Unlock</a:t>
            </a:r>
            <a:r>
              <a:rPr lang="en-AU" b="1" dirty="0">
                <a:latin typeface="Courier" charset="0"/>
                <a:ea typeface="Courier" charset="0"/>
                <a:cs typeface="Courier" charset="0"/>
              </a:rPr>
              <a:t>:</a:t>
            </a:r>
          </a:p>
          <a:p>
            <a:pPr marL="800100" lvl="1" indent="-795338">
              <a:buNone/>
            </a:pP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b="1" dirty="0" err="1" smtClean="0">
                <a:latin typeface="Courier" charset="0"/>
                <a:ea typeface="Courier" charset="0"/>
                <a:cs typeface="Courier" charset="0"/>
              </a:rPr>
              <a:t>amoswap.w.rl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	x0, x0, (a0)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7A66A-639F-BE44-90A5-97ABD0202EB7}" type="slidenum">
              <a:rPr lang="en-US" smtClean="0"/>
              <a:t>57</a:t>
            </a:fld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6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Agenda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6" y="1406769"/>
            <a:ext cx="11216015" cy="4770194"/>
          </a:xfrm>
        </p:spPr>
        <p:txBody>
          <a:bodyPr/>
          <a:lstStyle/>
          <a:p>
            <a:r>
              <a:rPr lang="en-US" dirty="0" smtClean="0"/>
              <a:t>MIMD - multiple programs simultaneously</a:t>
            </a:r>
          </a:p>
          <a:p>
            <a:r>
              <a:rPr lang="en-US" dirty="0" smtClean="0"/>
              <a:t>Threads </a:t>
            </a:r>
          </a:p>
          <a:p>
            <a:r>
              <a:rPr lang="en-US" dirty="0" smtClean="0"/>
              <a:t>Parallel programming: OpenMP</a:t>
            </a:r>
          </a:p>
          <a:p>
            <a:r>
              <a:rPr lang="en-US" dirty="0" smtClean="0"/>
              <a:t>Synchronization primitives</a:t>
            </a:r>
          </a:p>
          <a:p>
            <a:r>
              <a:rPr lang="en-US" b="1" dirty="0" smtClean="0"/>
              <a:t>Synchronization in OpenMP</a:t>
            </a:r>
          </a:p>
          <a:p>
            <a:r>
              <a:rPr lang="en-US" dirty="0" smtClean="0"/>
              <a:t>And, in Conclusion </a:t>
            </a:r>
            <a:r>
              <a:rPr lang="is-IS" dirty="0" smtClean="0"/>
              <a:t>…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7F9FE-A15E-F34C-B2B8-619D149CE050}" type="slidenum">
              <a:rPr lang="en-US" smtClean="0"/>
              <a:t>58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91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0044" y="1390833"/>
            <a:ext cx="3183497" cy="4770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OpenMP Locks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330776" y="2261286"/>
            <a:ext cx="21624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330776" y="3416644"/>
            <a:ext cx="21624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330776" y="3917092"/>
            <a:ext cx="21624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330776" y="4726459"/>
            <a:ext cx="21624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330776" y="5196017"/>
            <a:ext cx="21624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330776" y="5844746"/>
            <a:ext cx="21624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59682-E7D8-244B-BBC7-B7AEB62D5298}" type="slidenum">
              <a:rPr lang="en-US" smtClean="0"/>
              <a:t>59</a:t>
            </a:fld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7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34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Example: CPU with Two Cores</a:t>
            </a:r>
            <a:endParaRPr lang="en-US" b="1" dirty="0"/>
          </a:p>
        </p:txBody>
      </p:sp>
      <p:grpSp>
        <p:nvGrpSpPr>
          <p:cNvPr id="288" name="Group 287"/>
          <p:cNvGrpSpPr/>
          <p:nvPr/>
        </p:nvGrpSpPr>
        <p:grpSpPr>
          <a:xfrm>
            <a:off x="2514600" y="1066800"/>
            <a:ext cx="2057400" cy="2674620"/>
            <a:chOff x="609600" y="1676400"/>
            <a:chExt cx="3048000" cy="3962400"/>
          </a:xfrm>
        </p:grpSpPr>
        <p:grpSp>
          <p:nvGrpSpPr>
            <p:cNvPr id="2" name="Group 268"/>
            <p:cNvGrpSpPr/>
            <p:nvPr/>
          </p:nvGrpSpPr>
          <p:grpSpPr>
            <a:xfrm>
              <a:off x="609600" y="1676400"/>
              <a:ext cx="3048000" cy="3962400"/>
              <a:chOff x="609600" y="1676400"/>
              <a:chExt cx="3048000" cy="396240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609600" y="1676400"/>
                <a:ext cx="3048000" cy="3962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Processor “Core” 1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838200" y="2286000"/>
                <a:ext cx="2590800" cy="533400"/>
              </a:xfrm>
              <a:prstGeom prst="rect">
                <a:avLst/>
              </a:prstGeom>
              <a:solidFill>
                <a:srgbClr val="95B3D7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b="1" dirty="0">
                    <a:solidFill>
                      <a:schemeClr val="tx1"/>
                    </a:solidFill>
                  </a:rPr>
                  <a:t>Control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838200" y="3048000"/>
                <a:ext cx="2590800" cy="23622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b="1" dirty="0">
                    <a:solidFill>
                      <a:schemeClr val="tx1"/>
                    </a:solidFill>
                  </a:rPr>
                  <a:t>Datapath</a:t>
                </a:r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 rot="5400000">
                <a:off x="1409700" y="2933700"/>
                <a:ext cx="228600" cy="1588"/>
              </a:xfrm>
              <a:prstGeom prst="straightConnector1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rot="16200000" flipV="1">
                <a:off x="2553494" y="2932906"/>
                <a:ext cx="228600" cy="1588"/>
              </a:xfrm>
              <a:prstGeom prst="straightConnector1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269"/>
            <p:cNvGrpSpPr/>
            <p:nvPr/>
          </p:nvGrpSpPr>
          <p:grpSpPr>
            <a:xfrm>
              <a:off x="914399" y="3505200"/>
              <a:ext cx="2367431" cy="1828800"/>
              <a:chOff x="914399" y="3505200"/>
              <a:chExt cx="2367431" cy="182880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914400" y="3505200"/>
                <a:ext cx="2362200" cy="228600"/>
              </a:xfrm>
              <a:prstGeom prst="rect">
                <a:avLst/>
              </a:prstGeom>
              <a:solidFill>
                <a:schemeClr val="accent3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PC</a:t>
                </a:r>
              </a:p>
            </p:txBody>
          </p:sp>
          <p:grpSp>
            <p:nvGrpSpPr>
              <p:cNvPr id="4" name="Group 25"/>
              <p:cNvGrpSpPr/>
              <p:nvPr/>
            </p:nvGrpSpPr>
            <p:grpSpPr>
              <a:xfrm>
                <a:off x="914399" y="3886200"/>
                <a:ext cx="2362202" cy="731926"/>
                <a:chOff x="1600199" y="3962400"/>
                <a:chExt cx="1600201" cy="731926"/>
              </a:xfrm>
              <a:solidFill>
                <a:srgbClr val="9BBB59"/>
              </a:solidFill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1600200" y="3962400"/>
                  <a:ext cx="1600200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1600199" y="4038600"/>
                  <a:ext cx="1600199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1600200" y="4114800"/>
                  <a:ext cx="1600200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1600200" y="4191000"/>
                  <a:ext cx="1600200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endParaRPr>
                </a:p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1600200" y="4267200"/>
                  <a:ext cx="1600200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1600200" y="4343400"/>
                  <a:ext cx="1600200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1600200" y="4419600"/>
                  <a:ext cx="1600200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1600199" y="4495800"/>
                  <a:ext cx="1600199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1600200" y="4572000"/>
                  <a:ext cx="1600200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776087" y="4010378"/>
                  <a:ext cx="1377074" cy="6839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effectLst>
                        <a:glow rad="254000">
                          <a:schemeClr val="bg1">
                            <a:alpha val="75000"/>
                          </a:schemeClr>
                        </a:glow>
                      </a:effectLst>
                    </a:rPr>
                    <a:t>Registers</a:t>
                  </a:r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914400" y="4697787"/>
                <a:ext cx="2367430" cy="636213"/>
                <a:chOff x="4572000" y="3402387"/>
                <a:chExt cx="2367430" cy="636213"/>
              </a:xfrm>
            </p:grpSpPr>
            <p:sp>
              <p:nvSpPr>
                <p:cNvPr id="23" name="Trapezoid 22"/>
                <p:cNvSpPr/>
                <p:nvPr/>
              </p:nvSpPr>
              <p:spPr>
                <a:xfrm flipV="1">
                  <a:off x="4572000" y="3429000"/>
                  <a:ext cx="2362200" cy="609600"/>
                </a:xfrm>
                <a:prstGeom prst="trapezoid">
                  <a:avLst>
                    <a:gd name="adj" fmla="val 25000"/>
                  </a:avLst>
                </a:prstGeom>
                <a:solidFill>
                  <a:srgbClr val="C0504D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4572000" y="3402387"/>
                  <a:ext cx="2367430" cy="54715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dirty="0">
                      <a:effectLst>
                        <a:glow rad="152400">
                          <a:schemeClr val="bg1">
                            <a:alpha val="75000"/>
                          </a:schemeClr>
                        </a:glow>
                      </a:effectLst>
                    </a:rPr>
                    <a:t>(ALU)</a:t>
                  </a:r>
                </a:p>
              </p:txBody>
            </p:sp>
          </p:grpSp>
        </p:grpSp>
      </p:grpSp>
      <p:sp>
        <p:nvSpPr>
          <p:cNvPr id="30" name="Rectangle 29"/>
          <p:cNvSpPr/>
          <p:nvPr/>
        </p:nvSpPr>
        <p:spPr>
          <a:xfrm>
            <a:off x="6324600" y="1524000"/>
            <a:ext cx="1905000" cy="4114800"/>
          </a:xfrm>
          <a:prstGeom prst="rect">
            <a:avLst/>
          </a:prstGeom>
          <a:solidFill>
            <a:srgbClr val="95B3D7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tx1"/>
                </a:solidFill>
              </a:rPr>
              <a:t>Memory</a:t>
            </a:r>
          </a:p>
        </p:txBody>
      </p:sp>
      <p:grpSp>
        <p:nvGrpSpPr>
          <p:cNvPr id="26" name="Group 272"/>
          <p:cNvGrpSpPr/>
          <p:nvPr/>
        </p:nvGrpSpPr>
        <p:grpSpPr>
          <a:xfrm>
            <a:off x="8229600" y="1676400"/>
            <a:ext cx="1524000" cy="762000"/>
            <a:chOff x="6705600" y="1676400"/>
            <a:chExt cx="1524000" cy="762000"/>
          </a:xfrm>
        </p:grpSpPr>
        <p:sp>
          <p:nvSpPr>
            <p:cNvPr id="51" name="Rectangle 50"/>
            <p:cNvSpPr/>
            <p:nvPr/>
          </p:nvSpPr>
          <p:spPr>
            <a:xfrm>
              <a:off x="7315200" y="1676400"/>
              <a:ext cx="914400" cy="762000"/>
            </a:xfrm>
            <a:prstGeom prst="rect">
              <a:avLst/>
            </a:prstGeom>
            <a:solidFill>
              <a:srgbClr val="95B3D7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b="1" dirty="0">
                  <a:solidFill>
                    <a:schemeClr val="tx1"/>
                  </a:solidFill>
                </a:rPr>
                <a:t>Input</a:t>
              </a: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rot="10800000">
              <a:off x="6705600" y="1981200"/>
              <a:ext cx="609600" cy="1588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73"/>
          <p:cNvGrpSpPr/>
          <p:nvPr/>
        </p:nvGrpSpPr>
        <p:grpSpPr>
          <a:xfrm>
            <a:off x="8229600" y="4800600"/>
            <a:ext cx="1524000" cy="762000"/>
            <a:chOff x="6705600" y="4800600"/>
            <a:chExt cx="1524000" cy="762000"/>
          </a:xfrm>
        </p:grpSpPr>
        <p:sp>
          <p:nvSpPr>
            <p:cNvPr id="55" name="Rectangle 54"/>
            <p:cNvSpPr/>
            <p:nvPr/>
          </p:nvSpPr>
          <p:spPr>
            <a:xfrm>
              <a:off x="7315200" y="4800600"/>
              <a:ext cx="914400" cy="762000"/>
            </a:xfrm>
            <a:prstGeom prst="rect">
              <a:avLst/>
            </a:prstGeom>
            <a:solidFill>
              <a:srgbClr val="95B3D7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b="1" dirty="0">
                  <a:solidFill>
                    <a:schemeClr val="tx1"/>
                  </a:solidFill>
                </a:rPr>
                <a:t>Output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rot="10800000" flipH="1">
              <a:off x="6705600" y="5181600"/>
              <a:ext cx="609600" cy="1588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6" name="Group 270"/>
          <p:cNvGrpSpPr/>
          <p:nvPr/>
        </p:nvGrpSpPr>
        <p:grpSpPr>
          <a:xfrm>
            <a:off x="6477000" y="1981200"/>
            <a:ext cx="1524000" cy="3429000"/>
            <a:chOff x="4953000" y="1981200"/>
            <a:chExt cx="1524000" cy="3429000"/>
          </a:xfrm>
        </p:grpSpPr>
        <p:grpSp>
          <p:nvGrpSpPr>
            <p:cNvPr id="236" name="Group 74"/>
            <p:cNvGrpSpPr/>
            <p:nvPr/>
          </p:nvGrpSpPr>
          <p:grpSpPr>
            <a:xfrm>
              <a:off x="4953000" y="40386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65" name="Rectangle 64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6" name="Group 75"/>
            <p:cNvGrpSpPr/>
            <p:nvPr/>
          </p:nvGrpSpPr>
          <p:grpSpPr>
            <a:xfrm>
              <a:off x="5334000" y="40386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77" name="Rectangle 7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56" name="Group 85"/>
            <p:cNvGrpSpPr/>
            <p:nvPr/>
          </p:nvGrpSpPr>
          <p:grpSpPr>
            <a:xfrm>
              <a:off x="5715000" y="40386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87" name="Rectangle 8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6" name="Group 95"/>
            <p:cNvGrpSpPr/>
            <p:nvPr/>
          </p:nvGrpSpPr>
          <p:grpSpPr>
            <a:xfrm>
              <a:off x="6096000" y="40386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7" name="Group 105"/>
            <p:cNvGrpSpPr/>
            <p:nvPr/>
          </p:nvGrpSpPr>
          <p:grpSpPr>
            <a:xfrm>
              <a:off x="4953000" y="47244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107" name="Rectangle 10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8" name="Group 115"/>
            <p:cNvGrpSpPr/>
            <p:nvPr/>
          </p:nvGrpSpPr>
          <p:grpSpPr>
            <a:xfrm>
              <a:off x="5334000" y="47244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117" name="Rectangle 11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9" name="Group 125"/>
            <p:cNvGrpSpPr/>
            <p:nvPr/>
          </p:nvGrpSpPr>
          <p:grpSpPr>
            <a:xfrm>
              <a:off x="5715000" y="47244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127" name="Rectangle 12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0" name="Group 135"/>
            <p:cNvGrpSpPr/>
            <p:nvPr/>
          </p:nvGrpSpPr>
          <p:grpSpPr>
            <a:xfrm>
              <a:off x="6096000" y="47244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137" name="Rectangle 13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1" name="Group 145"/>
            <p:cNvGrpSpPr/>
            <p:nvPr/>
          </p:nvGrpSpPr>
          <p:grpSpPr>
            <a:xfrm>
              <a:off x="4953000" y="3352800"/>
              <a:ext cx="381000" cy="685800"/>
              <a:chOff x="7543800" y="3581400"/>
              <a:chExt cx="2362200" cy="685800"/>
            </a:xfrm>
            <a:solidFill>
              <a:srgbClr val="9BBB59"/>
            </a:solidFill>
          </p:grpSpPr>
          <p:sp>
            <p:nvSpPr>
              <p:cNvPr id="147" name="Rectangle 14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2" name="Group 155"/>
            <p:cNvGrpSpPr/>
            <p:nvPr/>
          </p:nvGrpSpPr>
          <p:grpSpPr>
            <a:xfrm>
              <a:off x="5334000" y="33528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157" name="Rectangle 15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3" name="Group 165"/>
            <p:cNvGrpSpPr/>
            <p:nvPr/>
          </p:nvGrpSpPr>
          <p:grpSpPr>
            <a:xfrm>
              <a:off x="5715000" y="33528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167" name="Rectangle 16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4" name="Group 175"/>
            <p:cNvGrpSpPr/>
            <p:nvPr/>
          </p:nvGrpSpPr>
          <p:grpSpPr>
            <a:xfrm>
              <a:off x="6096000" y="33528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177" name="Rectangle 17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5" name="Group 185"/>
            <p:cNvGrpSpPr/>
            <p:nvPr/>
          </p:nvGrpSpPr>
          <p:grpSpPr>
            <a:xfrm>
              <a:off x="4953000" y="26670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187" name="Rectangle 18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8" name="Rectangle 18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Rectangle 18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1" name="Rectangle 19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2" name="Rectangle 19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4" name="Rectangle 19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5" name="Rectangle 19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8" name="Group 195"/>
            <p:cNvGrpSpPr/>
            <p:nvPr/>
          </p:nvGrpSpPr>
          <p:grpSpPr>
            <a:xfrm>
              <a:off x="5334000" y="26670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197" name="Rectangle 19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Rectangle 19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Rectangle 20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3" name="Rectangle 20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4" name="Rectangle 20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Rectangle 20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9" name="Group 205"/>
            <p:cNvGrpSpPr/>
            <p:nvPr/>
          </p:nvGrpSpPr>
          <p:grpSpPr>
            <a:xfrm>
              <a:off x="5715000" y="26670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207" name="Rectangle 20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9" name="Rectangle 20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0" name="Rectangle 20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1" name="Rectangle 21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Rectangle 21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4" name="Rectangle 21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Rectangle 21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0" name="Group 215"/>
            <p:cNvGrpSpPr/>
            <p:nvPr/>
          </p:nvGrpSpPr>
          <p:grpSpPr>
            <a:xfrm>
              <a:off x="6096000" y="26670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217" name="Rectangle 21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8" name="Rectangle 21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9" name="Rectangle 21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0" name="Rectangle 21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1" name="Rectangle 22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2" name="Rectangle 22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3" name="Rectangle 22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4" name="Rectangle 22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5" name="Rectangle 22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1" name="Group 225"/>
            <p:cNvGrpSpPr/>
            <p:nvPr/>
          </p:nvGrpSpPr>
          <p:grpSpPr>
            <a:xfrm>
              <a:off x="4953000" y="19812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227" name="Rectangle 22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8" name="Rectangle 22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9" name="Rectangle 22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0" name="Rectangle 22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1" name="Rectangle 23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2" name="Rectangle 23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3" name="Rectangle 23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4" name="Rectangle 23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5" name="Rectangle 23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2" name="Group 235"/>
            <p:cNvGrpSpPr/>
            <p:nvPr/>
          </p:nvGrpSpPr>
          <p:grpSpPr>
            <a:xfrm>
              <a:off x="5334000" y="19812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237" name="Rectangle 23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8" name="Rectangle 23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0" name="Rectangle 23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1" name="Rectangle 24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2" name="Rectangle 24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3" name="Rectangle 24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4" name="Rectangle 24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5" name="Rectangle 24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5" name="Group 245"/>
            <p:cNvGrpSpPr/>
            <p:nvPr/>
          </p:nvGrpSpPr>
          <p:grpSpPr>
            <a:xfrm>
              <a:off x="5715000" y="19812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247" name="Rectangle 24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9" name="Rectangle 24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0" name="Rectangle 24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1" name="Rectangle 25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2" name="Rectangle 25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4" name="Rectangle 25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5" name="Rectangle 25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6" name="Group 255"/>
            <p:cNvGrpSpPr/>
            <p:nvPr/>
          </p:nvGrpSpPr>
          <p:grpSpPr>
            <a:xfrm>
              <a:off x="6096000" y="1981200"/>
              <a:ext cx="381000" cy="685800"/>
              <a:chOff x="7543800" y="3581400"/>
              <a:chExt cx="2362200" cy="685800"/>
            </a:xfrm>
            <a:solidFill>
              <a:schemeClr val="accent3"/>
            </a:solidFill>
          </p:grpSpPr>
          <p:sp>
            <p:nvSpPr>
              <p:cNvPr id="257" name="Rectangle 256"/>
              <p:cNvSpPr/>
              <p:nvPr/>
            </p:nvSpPr>
            <p:spPr>
              <a:xfrm>
                <a:off x="7543800" y="3581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8" name="Rectangle 257"/>
              <p:cNvSpPr/>
              <p:nvPr/>
            </p:nvSpPr>
            <p:spPr>
              <a:xfrm>
                <a:off x="7543800" y="3657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9" name="Rectangle 258"/>
              <p:cNvSpPr/>
              <p:nvPr/>
            </p:nvSpPr>
            <p:spPr>
              <a:xfrm>
                <a:off x="7543800" y="3733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0" name="Rectangle 259"/>
              <p:cNvSpPr/>
              <p:nvPr/>
            </p:nvSpPr>
            <p:spPr>
              <a:xfrm>
                <a:off x="7543800" y="3810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1" name="Rectangle 260"/>
              <p:cNvSpPr/>
              <p:nvPr/>
            </p:nvSpPr>
            <p:spPr>
              <a:xfrm>
                <a:off x="7543800" y="38862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2" name="Rectangle 261"/>
              <p:cNvSpPr/>
              <p:nvPr/>
            </p:nvSpPr>
            <p:spPr>
              <a:xfrm>
                <a:off x="7543800" y="39624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3" name="Rectangle 262"/>
              <p:cNvSpPr/>
              <p:nvPr/>
            </p:nvSpPr>
            <p:spPr>
              <a:xfrm>
                <a:off x="7543800" y="40386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4" name="Rectangle 263"/>
              <p:cNvSpPr/>
              <p:nvPr/>
            </p:nvSpPr>
            <p:spPr>
              <a:xfrm>
                <a:off x="7543800" y="41148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5" name="Rectangle 264"/>
              <p:cNvSpPr/>
              <p:nvPr/>
            </p:nvSpPr>
            <p:spPr>
              <a:xfrm>
                <a:off x="7543800" y="4191000"/>
                <a:ext cx="2362200" cy="7620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5181600" y="3352800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effectLst>
                    <a:glow rad="228600">
                      <a:schemeClr val="bg1">
                        <a:alpha val="75000"/>
                      </a:schemeClr>
                    </a:glow>
                  </a:effectLst>
                </a:rPr>
                <a:t>Bytes</a:t>
              </a:r>
            </a:p>
          </p:txBody>
        </p:sp>
      </p:grpSp>
      <p:grpSp>
        <p:nvGrpSpPr>
          <p:cNvPr id="34" name="Group 284"/>
          <p:cNvGrpSpPr/>
          <p:nvPr/>
        </p:nvGrpSpPr>
        <p:grpSpPr>
          <a:xfrm>
            <a:off x="7848600" y="5791200"/>
            <a:ext cx="2339102" cy="674132"/>
            <a:chOff x="6324600" y="5791200"/>
            <a:chExt cx="2339102" cy="674132"/>
          </a:xfrm>
        </p:grpSpPr>
        <p:sp>
          <p:nvSpPr>
            <p:cNvPr id="283" name="Left Brace 282"/>
            <p:cNvSpPr/>
            <p:nvPr/>
          </p:nvSpPr>
          <p:spPr>
            <a:xfrm rot="16200000">
              <a:off x="6934200" y="5410200"/>
              <a:ext cx="381000" cy="1143000"/>
            </a:xfrm>
            <a:prstGeom prst="leftBrac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6324600" y="6096000"/>
              <a:ext cx="2339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I/O-Memory Interfaces</a:t>
              </a:r>
            </a:p>
          </p:txBody>
        </p:sp>
      </p:grpSp>
      <p:cxnSp>
        <p:nvCxnSpPr>
          <p:cNvPr id="313" name="Straight Arrow Connector 312"/>
          <p:cNvCxnSpPr>
            <a:stCxn id="11" idx="3"/>
          </p:cNvCxnSpPr>
          <p:nvPr/>
        </p:nvCxnSpPr>
        <p:spPr>
          <a:xfrm>
            <a:off x="4572000" y="2404110"/>
            <a:ext cx="1752600" cy="64389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4" name="TextBox 313"/>
          <p:cNvSpPr txBox="1"/>
          <p:nvPr/>
        </p:nvSpPr>
        <p:spPr>
          <a:xfrm>
            <a:off x="4876800" y="16764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Processor 0 Memory Accesses</a:t>
            </a:r>
          </a:p>
        </p:txBody>
      </p:sp>
      <p:grpSp>
        <p:nvGrpSpPr>
          <p:cNvPr id="320" name="Group 319"/>
          <p:cNvGrpSpPr/>
          <p:nvPr/>
        </p:nvGrpSpPr>
        <p:grpSpPr>
          <a:xfrm>
            <a:off x="2971800" y="3962400"/>
            <a:ext cx="3352800" cy="2674620"/>
            <a:chOff x="1447800" y="3962400"/>
            <a:chExt cx="3352800" cy="2674620"/>
          </a:xfrm>
        </p:grpSpPr>
        <p:grpSp>
          <p:nvGrpSpPr>
            <p:cNvPr id="290" name="Group 268"/>
            <p:cNvGrpSpPr/>
            <p:nvPr/>
          </p:nvGrpSpPr>
          <p:grpSpPr>
            <a:xfrm>
              <a:off x="1447800" y="3962400"/>
              <a:ext cx="2057400" cy="2674620"/>
              <a:chOff x="609600" y="1676400"/>
              <a:chExt cx="3048000" cy="3962400"/>
            </a:xfrm>
          </p:grpSpPr>
          <p:sp>
            <p:nvSpPr>
              <p:cNvPr id="307" name="Rectangle 306"/>
              <p:cNvSpPr/>
              <p:nvPr/>
            </p:nvSpPr>
            <p:spPr>
              <a:xfrm>
                <a:off x="609600" y="1676400"/>
                <a:ext cx="3048000" cy="3962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Processor “Core” 2</a:t>
                </a:r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838200" y="2286000"/>
                <a:ext cx="2590800" cy="533400"/>
              </a:xfrm>
              <a:prstGeom prst="rect">
                <a:avLst/>
              </a:prstGeom>
              <a:solidFill>
                <a:srgbClr val="95B3D7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b="1" dirty="0">
                    <a:solidFill>
                      <a:schemeClr val="tx1"/>
                    </a:solidFill>
                  </a:rPr>
                  <a:t>Control</a:t>
                </a:r>
              </a:p>
            </p:txBody>
          </p:sp>
          <p:sp>
            <p:nvSpPr>
              <p:cNvPr id="309" name="Rectangle 308"/>
              <p:cNvSpPr/>
              <p:nvPr/>
            </p:nvSpPr>
            <p:spPr>
              <a:xfrm>
                <a:off x="838200" y="3048000"/>
                <a:ext cx="2590800" cy="23622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b="1" dirty="0">
                    <a:solidFill>
                      <a:schemeClr val="tx1"/>
                    </a:solidFill>
                  </a:rPr>
                  <a:t>Datapath</a:t>
                </a:r>
              </a:p>
            </p:txBody>
          </p:sp>
          <p:cxnSp>
            <p:nvCxnSpPr>
              <p:cNvPr id="310" name="Straight Arrow Connector 309"/>
              <p:cNvCxnSpPr/>
              <p:nvPr/>
            </p:nvCxnSpPr>
            <p:spPr>
              <a:xfrm rot="5400000">
                <a:off x="1409700" y="2933700"/>
                <a:ext cx="228600" cy="1588"/>
              </a:xfrm>
              <a:prstGeom prst="straightConnector1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Arrow Connector 310"/>
              <p:cNvCxnSpPr/>
              <p:nvPr/>
            </p:nvCxnSpPr>
            <p:spPr>
              <a:xfrm rot="16200000" flipV="1">
                <a:off x="2553494" y="2932906"/>
                <a:ext cx="228600" cy="1588"/>
              </a:xfrm>
              <a:prstGeom prst="straightConnector1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1" name="Group 269"/>
            <p:cNvGrpSpPr/>
            <p:nvPr/>
          </p:nvGrpSpPr>
          <p:grpSpPr>
            <a:xfrm>
              <a:off x="1653539" y="5196840"/>
              <a:ext cx="1598016" cy="1234440"/>
              <a:chOff x="914399" y="3505200"/>
              <a:chExt cx="2367431" cy="1828800"/>
            </a:xfrm>
          </p:grpSpPr>
          <p:sp>
            <p:nvSpPr>
              <p:cNvPr id="292" name="Rectangle 291"/>
              <p:cNvSpPr/>
              <p:nvPr/>
            </p:nvSpPr>
            <p:spPr>
              <a:xfrm>
                <a:off x="914400" y="3505200"/>
                <a:ext cx="2362200" cy="228600"/>
              </a:xfrm>
              <a:prstGeom prst="rect">
                <a:avLst/>
              </a:prstGeom>
              <a:solidFill>
                <a:schemeClr val="accent3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PC</a:t>
                </a:r>
              </a:p>
            </p:txBody>
          </p:sp>
          <p:grpSp>
            <p:nvGrpSpPr>
              <p:cNvPr id="293" name="Group 25"/>
              <p:cNvGrpSpPr/>
              <p:nvPr/>
            </p:nvGrpSpPr>
            <p:grpSpPr>
              <a:xfrm>
                <a:off x="914399" y="3886200"/>
                <a:ext cx="2362202" cy="731926"/>
                <a:chOff x="1600199" y="3962400"/>
                <a:chExt cx="1600201" cy="731926"/>
              </a:xfrm>
              <a:solidFill>
                <a:srgbClr val="9BBB59"/>
              </a:solidFill>
            </p:grpSpPr>
            <p:sp>
              <p:nvSpPr>
                <p:cNvPr id="297" name="Rectangle 296"/>
                <p:cNvSpPr/>
                <p:nvPr/>
              </p:nvSpPr>
              <p:spPr>
                <a:xfrm>
                  <a:off x="1600200" y="3962400"/>
                  <a:ext cx="1600200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8" name="Rectangle 297"/>
                <p:cNvSpPr/>
                <p:nvPr/>
              </p:nvSpPr>
              <p:spPr>
                <a:xfrm>
                  <a:off x="1600199" y="4038600"/>
                  <a:ext cx="1600199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9" name="Rectangle 298"/>
                <p:cNvSpPr/>
                <p:nvPr/>
              </p:nvSpPr>
              <p:spPr>
                <a:xfrm>
                  <a:off x="1600200" y="4114800"/>
                  <a:ext cx="1600200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0" name="Rectangle 299"/>
                <p:cNvSpPr/>
                <p:nvPr/>
              </p:nvSpPr>
              <p:spPr>
                <a:xfrm>
                  <a:off x="1600200" y="4191000"/>
                  <a:ext cx="1600200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endParaRPr>
                </a:p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1" name="Rectangle 300"/>
                <p:cNvSpPr/>
                <p:nvPr/>
              </p:nvSpPr>
              <p:spPr>
                <a:xfrm>
                  <a:off x="1600200" y="4267200"/>
                  <a:ext cx="1600200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2" name="Rectangle 301"/>
                <p:cNvSpPr/>
                <p:nvPr/>
              </p:nvSpPr>
              <p:spPr>
                <a:xfrm>
                  <a:off x="1600200" y="4343400"/>
                  <a:ext cx="1600200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3" name="Rectangle 302"/>
                <p:cNvSpPr/>
                <p:nvPr/>
              </p:nvSpPr>
              <p:spPr>
                <a:xfrm>
                  <a:off x="1600200" y="4419600"/>
                  <a:ext cx="1600200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4" name="Rectangle 303"/>
                <p:cNvSpPr/>
                <p:nvPr/>
              </p:nvSpPr>
              <p:spPr>
                <a:xfrm>
                  <a:off x="1600199" y="4495800"/>
                  <a:ext cx="1600199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5" name="Rectangle 304"/>
                <p:cNvSpPr/>
                <p:nvPr/>
              </p:nvSpPr>
              <p:spPr>
                <a:xfrm>
                  <a:off x="1600200" y="4572000"/>
                  <a:ext cx="1600200" cy="76200"/>
                </a:xfrm>
                <a:prstGeom prst="rect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6" name="TextBox 305"/>
                <p:cNvSpPr txBox="1"/>
                <p:nvPr/>
              </p:nvSpPr>
              <p:spPr>
                <a:xfrm>
                  <a:off x="1776087" y="4010378"/>
                  <a:ext cx="1377074" cy="6839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effectLst>
                        <a:glow rad="254000">
                          <a:schemeClr val="bg1">
                            <a:alpha val="75000"/>
                          </a:schemeClr>
                        </a:glow>
                      </a:effectLst>
                    </a:rPr>
                    <a:t>Registers</a:t>
                  </a:r>
                </a:p>
              </p:txBody>
            </p:sp>
          </p:grpSp>
          <p:grpSp>
            <p:nvGrpSpPr>
              <p:cNvPr id="294" name="Group 293"/>
              <p:cNvGrpSpPr/>
              <p:nvPr/>
            </p:nvGrpSpPr>
            <p:grpSpPr>
              <a:xfrm>
                <a:off x="914400" y="4697787"/>
                <a:ext cx="2367430" cy="636213"/>
                <a:chOff x="4572000" y="3402387"/>
                <a:chExt cx="2367430" cy="636213"/>
              </a:xfrm>
            </p:grpSpPr>
            <p:sp>
              <p:nvSpPr>
                <p:cNvPr id="295" name="Trapezoid 294"/>
                <p:cNvSpPr/>
                <p:nvPr/>
              </p:nvSpPr>
              <p:spPr>
                <a:xfrm flipV="1">
                  <a:off x="4572000" y="3429000"/>
                  <a:ext cx="2362200" cy="609600"/>
                </a:xfrm>
                <a:prstGeom prst="trapezoid">
                  <a:avLst>
                    <a:gd name="adj" fmla="val 25000"/>
                  </a:avLst>
                </a:prstGeom>
                <a:solidFill>
                  <a:srgbClr val="C0504D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6" name="TextBox 295"/>
                <p:cNvSpPr txBox="1"/>
                <p:nvPr/>
              </p:nvSpPr>
              <p:spPr>
                <a:xfrm>
                  <a:off x="4572000" y="3402387"/>
                  <a:ext cx="2367430" cy="54715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dirty="0">
                      <a:effectLst>
                        <a:glow rad="152400">
                          <a:schemeClr val="bg1">
                            <a:alpha val="75000"/>
                          </a:schemeClr>
                        </a:glow>
                      </a:effectLst>
                    </a:rPr>
                    <a:t>(ALU)</a:t>
                  </a:r>
                </a:p>
              </p:txBody>
            </p:sp>
          </p:grpSp>
        </p:grpSp>
        <p:cxnSp>
          <p:nvCxnSpPr>
            <p:cNvPr id="315" name="Straight Arrow Connector 314"/>
            <p:cNvCxnSpPr/>
            <p:nvPr/>
          </p:nvCxnSpPr>
          <p:spPr>
            <a:xfrm flipV="1">
              <a:off x="3505200" y="4953000"/>
              <a:ext cx="1295400" cy="76200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6" name="TextBox 315"/>
            <p:cNvSpPr txBox="1"/>
            <p:nvPr/>
          </p:nvSpPr>
          <p:spPr>
            <a:xfrm>
              <a:off x="3505200" y="4343400"/>
              <a:ext cx="1295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Processor 1 Memory Accesses</a:t>
              </a:r>
            </a:p>
          </p:txBody>
        </p:sp>
      </p:grpSp>
      <p:sp>
        <p:nvSpPr>
          <p:cNvPr id="27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BA1CE-7F97-1249-B665-A448E55C491C}" type="slidenum">
              <a:rPr lang="en-US" smtClean="0"/>
              <a:t>6</a:t>
            </a:fld>
            <a:endParaRPr lang="en-US" dirty="0"/>
          </a:p>
        </p:txBody>
      </p:sp>
      <p:sp>
        <p:nvSpPr>
          <p:cNvPr id="277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287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Synchronization in OpenMP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Typically are used in libraries of higher level parallel programming constructs</a:t>
            </a:r>
          </a:p>
          <a:p>
            <a:r>
              <a:rPr lang="en-US" dirty="0" smtClean="0"/>
              <a:t>E.g. OpenMP offers 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$pragma</a:t>
            </a:r>
            <a:r>
              <a:rPr lang="en-US" dirty="0" smtClean="0"/>
              <a:t>s for common cases:</a:t>
            </a:r>
          </a:p>
          <a:p>
            <a:pPr lvl="1"/>
            <a:r>
              <a:rPr lang="en-US" dirty="0" smtClean="0"/>
              <a:t>critical</a:t>
            </a:r>
          </a:p>
          <a:p>
            <a:pPr lvl="1"/>
            <a:r>
              <a:rPr lang="en-US" dirty="0" smtClean="0"/>
              <a:t>atomic</a:t>
            </a:r>
          </a:p>
          <a:p>
            <a:pPr lvl="1"/>
            <a:r>
              <a:rPr lang="en-US" dirty="0" smtClean="0"/>
              <a:t>barrier</a:t>
            </a:r>
          </a:p>
          <a:p>
            <a:pPr lvl="1"/>
            <a:r>
              <a:rPr lang="en-US" dirty="0" smtClean="0"/>
              <a:t>ordered</a:t>
            </a:r>
          </a:p>
          <a:p>
            <a:r>
              <a:rPr lang="en-US" dirty="0" smtClean="0"/>
              <a:t>OpenMP offers many more features</a:t>
            </a:r>
          </a:p>
          <a:p>
            <a:pPr lvl="1"/>
            <a:r>
              <a:rPr lang="en-US" dirty="0" smtClean="0"/>
              <a:t>See online documentation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r tutorial at  </a:t>
            </a:r>
          </a:p>
          <a:p>
            <a:pPr lvl="2"/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openmp.org/mp-documents/omp-hands-on-SC08.pdf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5DAEF-51A5-9547-9113-82091A03917F}" type="slidenum">
              <a:rPr lang="en-US" smtClean="0"/>
              <a:t>60</a:t>
            </a:fld>
            <a:endParaRPr lang="en-US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9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OpenMP</a:t>
            </a:r>
            <a:r>
              <a:rPr lang="en-US" b="1" dirty="0" smtClean="0"/>
              <a:t> Critical Section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6496" y="1040526"/>
            <a:ext cx="5788042" cy="531582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490517" y="5293841"/>
            <a:ext cx="216243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4645-8311-1F4D-9F7B-0B4DA57E0B64}" type="slidenum">
              <a:rPr lang="en-US" smtClean="0"/>
              <a:t>61</a:t>
            </a:fld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8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Trouble with Locks </a:t>
            </a:r>
            <a:r>
              <a:rPr lang="is-IS" b="1" dirty="0" smtClean="0"/>
              <a:t>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928" y="1294411"/>
            <a:ext cx="11015472" cy="5061939"/>
          </a:xfrm>
        </p:spPr>
        <p:txBody>
          <a:bodyPr>
            <a:normAutofit lnSpcReduction="10000"/>
          </a:bodyPr>
          <a:lstStyle/>
          <a:p>
            <a:r>
              <a:rPr lang="is-IS" dirty="0" smtClean="0"/>
              <a:t>… is </a:t>
            </a:r>
            <a:r>
              <a:rPr lang="is-IS" b="1" i="1" dirty="0" smtClean="0"/>
              <a:t>dead-locks</a:t>
            </a:r>
          </a:p>
          <a:p>
            <a:r>
              <a:rPr lang="is-IS" dirty="0" smtClean="0"/>
              <a:t>Consider 2 cooks sharing a kitchen</a:t>
            </a:r>
          </a:p>
          <a:p>
            <a:pPr lvl="1"/>
            <a:r>
              <a:rPr lang="en-US" dirty="0" smtClean="0"/>
              <a:t>Each cooks a meal that requires salt and pepper (locks)</a:t>
            </a:r>
          </a:p>
          <a:p>
            <a:pPr lvl="1"/>
            <a:r>
              <a:rPr lang="en-US" dirty="0" smtClean="0"/>
              <a:t>Cook 1 grabs salt</a:t>
            </a:r>
          </a:p>
          <a:p>
            <a:pPr lvl="1"/>
            <a:r>
              <a:rPr lang="en-US" dirty="0" smtClean="0"/>
              <a:t>Cook 2 grabs pepper</a:t>
            </a:r>
          </a:p>
          <a:p>
            <a:pPr lvl="1"/>
            <a:r>
              <a:rPr lang="en-US" dirty="0" smtClean="0"/>
              <a:t>Cook 1 notices s/he needs pepper</a:t>
            </a:r>
          </a:p>
          <a:p>
            <a:pPr lvl="2"/>
            <a:r>
              <a:rPr lang="en-US" dirty="0" smtClean="0"/>
              <a:t>it’s not there, so s/he waits</a:t>
            </a:r>
          </a:p>
          <a:p>
            <a:pPr lvl="1"/>
            <a:r>
              <a:rPr lang="en-US" dirty="0" smtClean="0"/>
              <a:t>Cook 2 realizes s/he needs salt</a:t>
            </a:r>
          </a:p>
          <a:p>
            <a:pPr lvl="2"/>
            <a:r>
              <a:rPr lang="en-US" dirty="0" smtClean="0"/>
              <a:t>it’s not there, so s/he waits</a:t>
            </a:r>
          </a:p>
          <a:p>
            <a:r>
              <a:rPr lang="en-US" dirty="0" smtClean="0"/>
              <a:t>A not so common cause of cook starvation</a:t>
            </a:r>
          </a:p>
          <a:p>
            <a:pPr lvl="1"/>
            <a:r>
              <a:rPr lang="en-US" dirty="0" smtClean="0"/>
              <a:t>But deadlocks are possible in parallel programs</a:t>
            </a:r>
          </a:p>
          <a:p>
            <a:pPr lvl="1"/>
            <a:r>
              <a:rPr lang="en-US" dirty="0" smtClean="0"/>
              <a:t>Very difficult to debug</a:t>
            </a:r>
          </a:p>
          <a:p>
            <a:pPr lvl="2"/>
            <a:r>
              <a:rPr lang="en-US" b="1" dirty="0" err="1" smtClean="0">
                <a:latin typeface="Courier" charset="0"/>
                <a:ea typeface="Courier" charset="0"/>
                <a:cs typeface="Courier" charset="0"/>
              </a:rPr>
              <a:t>malloc</a:t>
            </a:r>
            <a:r>
              <a:rPr lang="en-US" b="1" dirty="0" smtClean="0">
                <a:latin typeface="Courier" charset="0"/>
                <a:ea typeface="Courier" charset="0"/>
                <a:cs typeface="Courier" charset="0"/>
              </a:rPr>
              <a:t>/free </a:t>
            </a:r>
            <a:r>
              <a:rPr lang="en-US" dirty="0" smtClean="0"/>
              <a:t>is easy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537BA-05A1-7E4D-8E78-A3B23E89C23F}" type="slidenum">
              <a:rPr lang="en-US" smtClean="0"/>
              <a:t>62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09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Agenda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928" y="1406769"/>
            <a:ext cx="11234303" cy="4770194"/>
          </a:xfrm>
        </p:spPr>
        <p:txBody>
          <a:bodyPr/>
          <a:lstStyle/>
          <a:p>
            <a:r>
              <a:rPr lang="en-US" dirty="0" smtClean="0"/>
              <a:t>MIMD - multiple programs simultaneously</a:t>
            </a:r>
          </a:p>
          <a:p>
            <a:r>
              <a:rPr lang="en-US" dirty="0" smtClean="0"/>
              <a:t>Threads </a:t>
            </a:r>
          </a:p>
          <a:p>
            <a:r>
              <a:rPr lang="en-US" dirty="0" smtClean="0"/>
              <a:t>Parallel programming: OpenMP</a:t>
            </a:r>
          </a:p>
          <a:p>
            <a:r>
              <a:rPr lang="en-US" dirty="0" smtClean="0"/>
              <a:t>Synchronization primitives</a:t>
            </a:r>
          </a:p>
          <a:p>
            <a:r>
              <a:rPr lang="en-US" dirty="0" smtClean="0"/>
              <a:t>Synchronization in OpenMP</a:t>
            </a:r>
          </a:p>
          <a:p>
            <a:r>
              <a:rPr lang="en-US" b="1" dirty="0" smtClean="0"/>
              <a:t>And, in Conclusion </a:t>
            </a:r>
            <a:r>
              <a:rPr lang="is-IS" b="1" dirty="0" smtClean="0"/>
              <a:t>…</a:t>
            </a:r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E75B8-6FBB-3740-9503-C298ED80F0D1}" type="slidenum">
              <a:rPr lang="en-US" smtClean="0"/>
              <a:t>63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61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And, in Conclusion, 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550" y="1195755"/>
            <a:ext cx="11010900" cy="508651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Sequential software execution speed is limited</a:t>
            </a:r>
          </a:p>
          <a:p>
            <a:r>
              <a:rPr lang="en-US" dirty="0" smtClean="0"/>
              <a:t>Parallel processing is the only path to higher performance</a:t>
            </a:r>
          </a:p>
          <a:p>
            <a:pPr lvl="1"/>
            <a:r>
              <a:rPr lang="en-US" dirty="0" smtClean="0"/>
              <a:t>SIMD: instruction level parallelism</a:t>
            </a:r>
          </a:p>
          <a:p>
            <a:pPr lvl="2"/>
            <a:r>
              <a:rPr lang="en-US" dirty="0" smtClean="0"/>
              <a:t>Implemented in all high performance CPUs today (x86, ARM, </a:t>
            </a:r>
            <a:r>
              <a:rPr lang="is-IS" dirty="0" smtClean="0"/>
              <a:t>…)</a:t>
            </a:r>
            <a:endParaRPr lang="en-US" dirty="0" smtClean="0"/>
          </a:p>
          <a:p>
            <a:pPr lvl="2"/>
            <a:r>
              <a:rPr lang="en-US" dirty="0" smtClean="0"/>
              <a:t>Partially supported by compilers</a:t>
            </a:r>
          </a:p>
          <a:p>
            <a:pPr lvl="1"/>
            <a:r>
              <a:rPr lang="en-US" dirty="0" smtClean="0"/>
              <a:t>MIMD: thread level parallelism</a:t>
            </a:r>
          </a:p>
          <a:p>
            <a:pPr lvl="2"/>
            <a:r>
              <a:rPr lang="en-US" dirty="0" smtClean="0"/>
              <a:t>Multicore processors</a:t>
            </a:r>
          </a:p>
          <a:p>
            <a:pPr lvl="2"/>
            <a:r>
              <a:rPr lang="en-US" dirty="0" smtClean="0"/>
              <a:t>Supported by Operating Systems (OS)</a:t>
            </a:r>
          </a:p>
          <a:p>
            <a:pPr lvl="2"/>
            <a:r>
              <a:rPr lang="en-US" dirty="0" smtClean="0"/>
              <a:t>Requires programmer intervention to exploit at single program level</a:t>
            </a:r>
          </a:p>
          <a:p>
            <a:pPr lvl="3"/>
            <a:r>
              <a:rPr lang="en-US" dirty="0" smtClean="0"/>
              <a:t>E.g. OpenMP</a:t>
            </a:r>
          </a:p>
          <a:p>
            <a:pPr lvl="1"/>
            <a:r>
              <a:rPr lang="en-US" dirty="0" smtClean="0"/>
              <a:t>SIMD &amp; MIMD for maximum performance</a:t>
            </a:r>
          </a:p>
          <a:p>
            <a:r>
              <a:rPr lang="en-US" dirty="0" smtClean="0"/>
              <a:t>Synchronization</a:t>
            </a:r>
          </a:p>
          <a:p>
            <a:pPr lvl="1"/>
            <a:r>
              <a:rPr lang="en-US" dirty="0" smtClean="0"/>
              <a:t>Requires hardware support: specialized assembly instructions</a:t>
            </a:r>
          </a:p>
          <a:p>
            <a:pPr lvl="1"/>
            <a:r>
              <a:rPr lang="en-US" dirty="0" smtClean="0"/>
              <a:t>Typically use higher-level support</a:t>
            </a:r>
          </a:p>
          <a:p>
            <a:pPr lvl="1"/>
            <a:r>
              <a:rPr lang="en-US" dirty="0" smtClean="0"/>
              <a:t>Beware of deadlocks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A3A6C-EBCF-E948-B844-196F369D027E}" type="slidenum">
              <a:rPr lang="en-US" smtClean="0"/>
              <a:t>64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72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Multiprocessor Execution Model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324" y="1406769"/>
            <a:ext cx="10999076" cy="509200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Each processor (core) executes its own instructions</a:t>
            </a:r>
          </a:p>
          <a:p>
            <a:pPr>
              <a:buClr>
                <a:schemeClr val="tx1"/>
              </a:buClr>
            </a:pPr>
            <a:r>
              <a:rPr lang="en-US" b="1" i="1" u="sng" dirty="0" smtClean="0">
                <a:solidFill>
                  <a:srgbClr val="FF0000"/>
                </a:solidFill>
              </a:rPr>
              <a:t>Separate</a:t>
            </a:r>
            <a:r>
              <a:rPr lang="en-US" dirty="0" smtClean="0"/>
              <a:t> resources (not shared)</a:t>
            </a:r>
          </a:p>
          <a:p>
            <a:pPr lvl="1"/>
            <a:r>
              <a:rPr lang="en-US" dirty="0" smtClean="0"/>
              <a:t>Datapath (PC, registers, ALU)</a:t>
            </a:r>
          </a:p>
          <a:p>
            <a:pPr lvl="1"/>
            <a:r>
              <a:rPr lang="en-US" dirty="0" smtClean="0"/>
              <a:t>Highest level caches (e.g., 1</a:t>
            </a:r>
            <a:r>
              <a:rPr lang="en-US" baseline="30000" dirty="0" smtClean="0"/>
              <a:t>st</a:t>
            </a:r>
            <a:r>
              <a:rPr lang="en-US" dirty="0" smtClean="0"/>
              <a:t> and 2</a:t>
            </a:r>
            <a:r>
              <a:rPr lang="en-US" baseline="30000" dirty="0" smtClean="0"/>
              <a:t>nd</a:t>
            </a:r>
            <a:r>
              <a:rPr lang="en-US" dirty="0" smtClean="0"/>
              <a:t>)</a:t>
            </a:r>
          </a:p>
          <a:p>
            <a:pPr>
              <a:buClr>
                <a:schemeClr val="tx1"/>
              </a:buClr>
            </a:pPr>
            <a:r>
              <a:rPr lang="en-US" b="1" i="1" u="sng" dirty="0" smtClean="0">
                <a:solidFill>
                  <a:srgbClr val="FF0000"/>
                </a:solidFill>
              </a:rPr>
              <a:t>Shared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resources</a:t>
            </a:r>
          </a:p>
          <a:p>
            <a:pPr lvl="1"/>
            <a:r>
              <a:rPr lang="en-US" dirty="0" smtClean="0"/>
              <a:t>Memory (DRAM)</a:t>
            </a:r>
          </a:p>
          <a:p>
            <a:pPr lvl="1"/>
            <a:r>
              <a:rPr lang="en-US" dirty="0" smtClean="0"/>
              <a:t>Often 3</a:t>
            </a:r>
            <a:r>
              <a:rPr lang="en-US" baseline="30000" dirty="0" smtClean="0"/>
              <a:t>rd</a:t>
            </a:r>
            <a:r>
              <a:rPr lang="en-US" dirty="0" smtClean="0"/>
              <a:t> level cache</a:t>
            </a:r>
          </a:p>
          <a:p>
            <a:pPr lvl="2"/>
            <a:r>
              <a:rPr lang="en-US" dirty="0" smtClean="0"/>
              <a:t>Often on same silicon chip</a:t>
            </a:r>
          </a:p>
          <a:p>
            <a:pPr lvl="2"/>
            <a:r>
              <a:rPr lang="en-US" dirty="0" smtClean="0"/>
              <a:t>But not a requirement</a:t>
            </a:r>
          </a:p>
          <a:p>
            <a:r>
              <a:rPr lang="en-US" dirty="0" smtClean="0"/>
              <a:t>Nomenclature</a:t>
            </a:r>
          </a:p>
          <a:p>
            <a:pPr lvl="1"/>
            <a:r>
              <a:rPr lang="en-US" dirty="0" smtClean="0"/>
              <a:t>“Multiprocessor Microprocessor”</a:t>
            </a:r>
          </a:p>
          <a:p>
            <a:pPr lvl="1"/>
            <a:r>
              <a:rPr lang="en-US" dirty="0" smtClean="0"/>
              <a:t>Multicore processor</a:t>
            </a:r>
          </a:p>
          <a:p>
            <a:pPr lvl="2"/>
            <a:r>
              <a:rPr lang="en-US" dirty="0" smtClean="0"/>
              <a:t>E.g., four core CPU (central processing unit)</a:t>
            </a:r>
          </a:p>
          <a:p>
            <a:pPr lvl="2"/>
            <a:r>
              <a:rPr lang="en-US" dirty="0" smtClean="0"/>
              <a:t>Executes four different instruction streams simultaneously</a:t>
            </a:r>
          </a:p>
          <a:p>
            <a:pPr marL="571500" indent="-514350">
              <a:buNone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3EB73-0E9A-D74E-B844-2CB0602C60DF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8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998133" y="0"/>
            <a:ext cx="8229600" cy="1143000"/>
          </a:xfrm>
        </p:spPr>
        <p:txBody>
          <a:bodyPr/>
          <a:lstStyle/>
          <a:p>
            <a:r>
              <a:rPr lang="en-US" b="1" dirty="0" smtClean="0"/>
              <a:t>Transition to Multicore</a:t>
            </a:r>
            <a:endParaRPr lang="en-US" b="1" dirty="0"/>
          </a:p>
        </p:txBody>
      </p:sp>
      <p:pic>
        <p:nvPicPr>
          <p:cNvPr id="10244" name="Picture 3"/>
          <p:cNvPicPr>
            <a:picLocks noChangeAspect="1"/>
          </p:cNvPicPr>
          <p:nvPr/>
        </p:nvPicPr>
        <p:blipFill>
          <a:blip r:embed="rId2"/>
          <a:srcRect t="11171"/>
          <a:stretch>
            <a:fillRect/>
          </a:stretch>
        </p:blipFill>
        <p:spPr bwMode="auto">
          <a:xfrm>
            <a:off x="1752601" y="844272"/>
            <a:ext cx="8601969" cy="593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8690787" y="2485299"/>
            <a:ext cx="197721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700" b="1" dirty="0">
                <a:solidFill>
                  <a:srgbClr val="3064C0"/>
                </a:solidFill>
                <a:latin typeface="Tahoma" charset="0"/>
                <a:ea typeface="Tahoma" charset="0"/>
                <a:cs typeface="Tahoma" charset="0"/>
              </a:rPr>
              <a:t>Sequential App Performance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4882242" y="1456568"/>
            <a:ext cx="3875314" cy="3075214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9291994">
            <a:off x="3984353" y="2456793"/>
            <a:ext cx="517167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C000"/>
                </a:solidFill>
              </a:rPr>
              <a:t>+50% per year, ~ 100x per decade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AAA2A-38BE-C449-A4D1-E1B80C5732EB}" type="slidenum">
              <a:rPr lang="en-US" smtClean="0"/>
              <a:t>8</a:t>
            </a:fld>
            <a:endParaRPr lang="en-US" dirty="0"/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Pixel 2 vs. iPhone 8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A7D19-1543-9D43-8E34-A1A22C576D8B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795329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FCE6CE-22EA-C947-BA59-D740F91D2B06}" type="datetime1">
              <a:rPr lang="en-US"/>
              <a:pPr/>
              <a:t>11/2/17</a:t>
            </a:fld>
            <a:endParaRPr lang="en-US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4648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Fall </a:t>
            </a:r>
            <a:r>
              <a:rPr lang="is-IS" dirty="0" smtClean="0"/>
              <a:t>2017</a:t>
            </a:r>
            <a:r>
              <a:rPr lang="en-US" dirty="0" smtClean="0"/>
              <a:t> </a:t>
            </a:r>
            <a:r>
              <a:rPr lang="en-US" dirty="0"/>
              <a:t>- Lecture #</a:t>
            </a:r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8989371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00200" y="4648200"/>
            <a:ext cx="8989371" cy="55245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2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61c" id="{3D438229-7FE9-D54F-B5B6-0AB840F958BF}" vid="{E8C94A1B-47C3-B341-AD26-AD62246F1A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61c</Template>
  <TotalTime>20487</TotalTime>
  <Words>3865</Words>
  <Application>Microsoft Macintosh PowerPoint</Application>
  <PresentationFormat>Widescreen</PresentationFormat>
  <Paragraphs>1030</Paragraphs>
  <Slides>64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6" baseType="lpstr">
      <vt:lpstr>AmericanTypewriter-Condensed</vt:lpstr>
      <vt:lpstr>Calibri</vt:lpstr>
      <vt:lpstr>Calibri Light</vt:lpstr>
      <vt:lpstr>Courier</vt:lpstr>
      <vt:lpstr>Courier New</vt:lpstr>
      <vt:lpstr>Symbol</vt:lpstr>
      <vt:lpstr>Tahoma</vt:lpstr>
      <vt:lpstr>Verdana</vt:lpstr>
      <vt:lpstr>Wingdings</vt:lpstr>
      <vt:lpstr>Arial</vt:lpstr>
      <vt:lpstr>Office Theme</vt:lpstr>
      <vt:lpstr>Image</vt:lpstr>
      <vt:lpstr>CS 61C:  Great Ideas in Computer Architecture   Lecture 19:  Thread-Level Parallel Processing</vt:lpstr>
      <vt:lpstr>Agenda</vt:lpstr>
      <vt:lpstr>Improving Performance</vt:lpstr>
      <vt:lpstr>New-School Machine Structures (It’s a bit more complicated!)</vt:lpstr>
      <vt:lpstr>Parallel Computer Architectures</vt:lpstr>
      <vt:lpstr>Example: CPU with Two Cores</vt:lpstr>
      <vt:lpstr>Multiprocessor Execution Model</vt:lpstr>
      <vt:lpstr>Transition to Multicore</vt:lpstr>
      <vt:lpstr>Pixel 2 vs. iPhone 8</vt:lpstr>
      <vt:lpstr>Pixel 2 vs. iPhone 8</vt:lpstr>
      <vt:lpstr>Pixel 2 vs. iPhone 8</vt:lpstr>
      <vt:lpstr>Pixel 2 vs. iPhone 8</vt:lpstr>
      <vt:lpstr>Multiprocessor Execution Model</vt:lpstr>
      <vt:lpstr>Parallel Processing</vt:lpstr>
      <vt:lpstr>Potential Parallel Performance  (assuming software can use it)</vt:lpstr>
      <vt:lpstr>Agenda</vt:lpstr>
      <vt:lpstr>Programs Running on my Computer</vt:lpstr>
      <vt:lpstr>Threads</vt:lpstr>
      <vt:lpstr>Operating System Threads</vt:lpstr>
      <vt:lpstr>Example: Four Cores</vt:lpstr>
      <vt:lpstr>Multithreading</vt:lpstr>
      <vt:lpstr>Hardware Assisted Software Multithreading</vt:lpstr>
      <vt:lpstr>Multithreading</vt:lpstr>
      <vt:lpstr>Randy’s Laptop</vt:lpstr>
      <vt:lpstr>Example: 6 Cores, 24 Logical Threads</vt:lpstr>
      <vt:lpstr>Break!</vt:lpstr>
      <vt:lpstr>Agenda</vt:lpstr>
      <vt:lpstr>Languages Supporting Parallel Programming</vt:lpstr>
      <vt:lpstr>Why So Many Parallel Programming Languages?</vt:lpstr>
      <vt:lpstr>Parallel Programming Languages</vt:lpstr>
      <vt:lpstr>Parallel Loops</vt:lpstr>
      <vt:lpstr>Parallel for in OpenMP</vt:lpstr>
      <vt:lpstr>OpenMP Example</vt:lpstr>
      <vt:lpstr>OpenMP</vt:lpstr>
      <vt:lpstr>OpenMP Programming Model</vt:lpstr>
      <vt:lpstr>What Kind of Threads?</vt:lpstr>
      <vt:lpstr>Example 2: Computing p</vt:lpstr>
      <vt:lpstr>Sequential p</vt:lpstr>
      <vt:lpstr>Parallelize (1) …</vt:lpstr>
      <vt:lpstr>Parallelize (2) …</vt:lpstr>
      <vt:lpstr>Parallel p</vt:lpstr>
      <vt:lpstr>Trial Run</vt:lpstr>
      <vt:lpstr>Scale up: num_steps = 106</vt:lpstr>
      <vt:lpstr>Can We Parallelize Computing sum?</vt:lpstr>
      <vt:lpstr>Peer Instruction</vt:lpstr>
      <vt:lpstr>What’s Going On?</vt:lpstr>
      <vt:lpstr>Administrivia</vt:lpstr>
      <vt:lpstr>Break!</vt:lpstr>
      <vt:lpstr>Agenda</vt:lpstr>
      <vt:lpstr>Synchronization</vt:lpstr>
      <vt:lpstr>Locks</vt:lpstr>
      <vt:lpstr>Synchronization with Locks</vt:lpstr>
      <vt:lpstr>Lock Synchronization</vt:lpstr>
      <vt:lpstr>Hardware Synchronization</vt:lpstr>
      <vt:lpstr>RISCV Atomic Memory Operations (AMOs)</vt:lpstr>
      <vt:lpstr>RISCV Critical Section</vt:lpstr>
      <vt:lpstr>Lock Synchronization</vt:lpstr>
      <vt:lpstr>Agenda</vt:lpstr>
      <vt:lpstr>OpenMP Locks</vt:lpstr>
      <vt:lpstr>Synchronization in OpenMP</vt:lpstr>
      <vt:lpstr>OpenMP Critical Section</vt:lpstr>
      <vt:lpstr>The Trouble with Locks …</vt:lpstr>
      <vt:lpstr>Agenda</vt:lpstr>
      <vt:lpstr>And, in Conclusion, …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61C:  Great Ideas in Computer Architecture   Lecture 1: Introduction</dc:title>
  <dc:subject/>
  <dc:creator>Bernhard E. Boser</dc:creator>
  <cp:keywords/>
  <dc:description/>
  <cp:lastModifiedBy>Steven Ho</cp:lastModifiedBy>
  <cp:revision>922</cp:revision>
  <dcterms:created xsi:type="dcterms:W3CDTF">2016-08-05T18:45:47Z</dcterms:created>
  <dcterms:modified xsi:type="dcterms:W3CDTF">2017-11-02T07:26:03Z</dcterms:modified>
  <cp:category/>
</cp:coreProperties>
</file>