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96" r:id="rId2"/>
  </p:sldMasterIdLst>
  <p:notesMasterIdLst>
    <p:notesMasterId r:id="rId86"/>
  </p:notesMasterIdLst>
  <p:handoutMasterIdLst>
    <p:handoutMasterId r:id="rId87"/>
  </p:handoutMasterIdLst>
  <p:sldIdLst>
    <p:sldId id="366" r:id="rId3"/>
    <p:sldId id="374" r:id="rId4"/>
    <p:sldId id="375" r:id="rId5"/>
    <p:sldId id="425" r:id="rId6"/>
    <p:sldId id="426" r:id="rId7"/>
    <p:sldId id="421" r:id="rId8"/>
    <p:sldId id="422" r:id="rId9"/>
    <p:sldId id="423" r:id="rId10"/>
    <p:sldId id="424" r:id="rId11"/>
    <p:sldId id="388" r:id="rId12"/>
    <p:sldId id="376" r:id="rId13"/>
    <p:sldId id="367" r:id="rId14"/>
    <p:sldId id="396" r:id="rId15"/>
    <p:sldId id="397" r:id="rId16"/>
    <p:sldId id="398" r:id="rId17"/>
    <p:sldId id="399" r:id="rId18"/>
    <p:sldId id="400" r:id="rId19"/>
    <p:sldId id="368" r:id="rId20"/>
    <p:sldId id="401" r:id="rId21"/>
    <p:sldId id="369" r:id="rId22"/>
    <p:sldId id="415" r:id="rId23"/>
    <p:sldId id="370" r:id="rId24"/>
    <p:sldId id="404" r:id="rId25"/>
    <p:sldId id="410" r:id="rId26"/>
    <p:sldId id="405" r:id="rId27"/>
    <p:sldId id="406" r:id="rId28"/>
    <p:sldId id="407" r:id="rId29"/>
    <p:sldId id="408" r:id="rId30"/>
    <p:sldId id="371" r:id="rId31"/>
    <p:sldId id="455" r:id="rId32"/>
    <p:sldId id="456" r:id="rId33"/>
    <p:sldId id="457" r:id="rId34"/>
    <p:sldId id="377" r:id="rId35"/>
    <p:sldId id="363" r:id="rId36"/>
    <p:sldId id="282" r:id="rId37"/>
    <p:sldId id="283" r:id="rId38"/>
    <p:sldId id="284" r:id="rId39"/>
    <p:sldId id="286" r:id="rId40"/>
    <p:sldId id="287" r:id="rId41"/>
    <p:sldId id="288" r:id="rId42"/>
    <p:sldId id="289" r:id="rId43"/>
    <p:sldId id="290" r:id="rId44"/>
    <p:sldId id="378" r:id="rId45"/>
    <p:sldId id="292" r:id="rId46"/>
    <p:sldId id="293" r:id="rId47"/>
    <p:sldId id="294" r:id="rId48"/>
    <p:sldId id="380" r:id="rId49"/>
    <p:sldId id="418" r:id="rId50"/>
    <p:sldId id="420" r:id="rId51"/>
    <p:sldId id="383" r:id="rId52"/>
    <p:sldId id="296" r:id="rId53"/>
    <p:sldId id="297" r:id="rId54"/>
    <p:sldId id="298" r:id="rId55"/>
    <p:sldId id="299" r:id="rId56"/>
    <p:sldId id="300" r:id="rId57"/>
    <p:sldId id="301" r:id="rId58"/>
    <p:sldId id="379" r:id="rId59"/>
    <p:sldId id="355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459" r:id="rId68"/>
    <p:sldId id="458" r:id="rId69"/>
    <p:sldId id="381" r:id="rId70"/>
    <p:sldId id="356" r:id="rId71"/>
    <p:sldId id="330" r:id="rId72"/>
    <p:sldId id="331" r:id="rId73"/>
    <p:sldId id="354" r:id="rId74"/>
    <p:sldId id="428" r:id="rId75"/>
    <p:sldId id="450" r:id="rId76"/>
    <p:sldId id="430" r:id="rId77"/>
    <p:sldId id="431" r:id="rId78"/>
    <p:sldId id="432" r:id="rId79"/>
    <p:sldId id="454" r:id="rId80"/>
    <p:sldId id="451" r:id="rId81"/>
    <p:sldId id="452" r:id="rId82"/>
    <p:sldId id="453" r:id="rId83"/>
    <p:sldId id="382" r:id="rId84"/>
    <p:sldId id="357" r:id="rId85"/>
  </p:sldIdLst>
  <p:sldSz cx="12192000" cy="6858000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5600" kern="1200">
        <a:solidFill>
          <a:schemeClr val="accent1"/>
        </a:solidFill>
        <a:latin typeface="Helvetica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9B3"/>
    <a:srgbClr val="67AEBD"/>
    <a:srgbClr val="91A8BE"/>
    <a:srgbClr val="FFFF2F"/>
    <a:srgbClr val="32415C"/>
    <a:srgbClr val="FB0A10"/>
    <a:srgbClr val="94F0E4"/>
    <a:srgbClr val="5771A0"/>
    <a:srgbClr val="80008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06"/>
    <p:restoredTop sz="92605" autoAdjust="0"/>
  </p:normalViewPr>
  <p:slideViewPr>
    <p:cSldViewPr>
      <p:cViewPr>
        <p:scale>
          <a:sx n="76" d="100"/>
          <a:sy n="76" d="100"/>
        </p:scale>
        <p:origin x="576" y="584"/>
      </p:cViewPr>
      <p:guideLst>
        <p:guide orient="horz" pos="216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568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accent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Python program: </a:t>
          </a:r>
          <a:r>
            <a:rPr lang="en-US" b="1" dirty="0" err="1" smtClean="0">
              <a:latin typeface="Courier"/>
              <a:cs typeface="Courier"/>
            </a:rPr>
            <a:t>foo.py</a:t>
          </a:r>
          <a:endParaRPr lang="en-US" b="1" dirty="0">
            <a:latin typeface="Courier"/>
            <a:cs typeface="Courier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Python interpreter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05132-4001-BF40-9280-2D430287E957}" type="pres">
      <dgm:prSet presAssocID="{0D15FB73-0BBB-714B-9BB0-C2B2726CD3E1}" presName="boxAndChildren" presStyleCnt="0"/>
      <dgm:spPr/>
    </dgm:pt>
    <dgm:pt modelId="{76707CBE-9804-AA4C-98A7-3E0FBB233CC8}" type="pres">
      <dgm:prSet presAssocID="{0D15FB73-0BBB-714B-9BB0-C2B2726CD3E1}" presName="parentTextBox" presStyleLbl="node1" presStyleIdx="0" presStyleCnt="2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1" presStyleCnt="2" custLinFactNeighborY="-1749"/>
      <dgm:spPr/>
      <dgm:t>
        <a:bodyPr/>
        <a:lstStyle/>
        <a:p>
          <a:endParaRPr lang="en-US"/>
        </a:p>
      </dgm:t>
    </dgm:pt>
  </dgm:ptLst>
  <dgm:cxnLst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CE303B91-CFD7-4647-B1D4-159CE98D233C}" type="presOf" srcId="{6874B277-C05A-F04C-81F1-AFE82E7C694D}" destId="{B7F0B060-9CB7-7E41-B723-A4CFD981EC89}" srcOrd="0" destOrd="0" presId="urn:microsoft.com/office/officeart/2005/8/layout/process4"/>
    <dgm:cxn modelId="{24933698-2A28-7446-8678-F362697FAAE7}" type="presOf" srcId="{E6A2FABE-CA65-FF46-827D-F94953C1F6DD}" destId="{0F6727B6-DD01-E94D-A473-7A95C2277833}" srcOrd="0" destOrd="0" presId="urn:microsoft.com/office/officeart/2005/8/layout/process4"/>
    <dgm:cxn modelId="{5C2D26C5-E1F0-2B42-B954-77EF68D1249A}" type="presOf" srcId="{0D15FB73-0BBB-714B-9BB0-C2B2726CD3E1}" destId="{76707CBE-9804-AA4C-98A7-3E0FBB233CC8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299B03F1-ED89-E74A-B839-A142C97C5DE3}" type="presParOf" srcId="{B7F0B060-9CB7-7E41-B723-A4CFD981EC89}" destId="{7A005132-4001-BF40-9280-2D430287E957}" srcOrd="0" destOrd="0" presId="urn:microsoft.com/office/officeart/2005/8/layout/process4"/>
    <dgm:cxn modelId="{095592B9-E25F-D947-99EA-611994B6A5ED}" type="presParOf" srcId="{7A005132-4001-BF40-9280-2D430287E957}" destId="{76707CBE-9804-AA4C-98A7-3E0FBB233CC8}" srcOrd="0" destOrd="0" presId="urn:microsoft.com/office/officeart/2005/8/layout/process4"/>
    <dgm:cxn modelId="{DC8C4CC6-0283-4E45-89C4-BC5A7001F055}" type="presParOf" srcId="{B7F0B060-9CB7-7E41-B723-A4CFD981EC89}" destId="{1447AF3E-E6DA-5D45-8B21-A21A1207AEB5}" srcOrd="1" destOrd="0" presId="urn:microsoft.com/office/officeart/2005/8/layout/process4"/>
    <dgm:cxn modelId="{7461673F-5AD9-D746-BD43-194D631912E2}" type="presParOf" srcId="{B7F0B060-9CB7-7E41-B723-A4CFD981EC89}" destId="{56CB6B94-7E70-C043-ADBF-B3C931176F34}" srcOrd="2" destOrd="0" presId="urn:microsoft.com/office/officeart/2005/8/layout/process4"/>
    <dgm:cxn modelId="{76090B7B-5AAC-9D4D-85EE-BB389DD95453}" type="presParOf" srcId="{56CB6B94-7E70-C043-ADBF-B3C931176F34}" destId="{0F6727B6-DD01-E94D-A473-7A95C2277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"/>
              <a:cs typeface="Courier"/>
            </a:rPr>
            <a:t>foo.c</a:t>
          </a:r>
          <a:endParaRPr lang="en-US" b="1" dirty="0">
            <a:latin typeface="Courier"/>
            <a:cs typeface="Courier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"/>
              <a:cs typeface="Courier"/>
            </a:rPr>
            <a:t>a.out</a:t>
          </a:r>
          <a:endParaRPr lang="en-US" b="1" dirty="0">
            <a:latin typeface="Courier"/>
            <a:cs typeface="Courier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"/>
              <a:cs typeface="Courier"/>
            </a:rPr>
            <a:t>foo.s</a:t>
          </a:r>
          <a:endParaRPr lang="en-US" b="1" dirty="0">
            <a:latin typeface="Courier"/>
            <a:cs typeface="Courier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"/>
              <a:cs typeface="Courier"/>
            </a:rPr>
            <a:t>foo.o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 custLinFactNeighborX="1852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E756708E-C1D7-6943-9C4C-2A526A3CE5B6}" type="presOf" srcId="{0D15FB73-0BBB-714B-9BB0-C2B2726CD3E1}" destId="{8E8E96C2-4F36-1749-BDB3-46131329B4B5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775672CA-62E8-1A4A-BC9A-EA18C1779DF4}" type="presOf" srcId="{7B490873-3F8C-6C47-BCCE-B410429C0291}" destId="{8861396F-4F80-1949-97A7-CA9286FE350B}" srcOrd="0" destOrd="0" presId="urn:microsoft.com/office/officeart/2005/8/layout/process4"/>
    <dgm:cxn modelId="{8A58101C-F2C5-C64F-A776-EAE622D3F606}" type="presOf" srcId="{9EEDC6EE-0E75-AD42-9AD4-6A3E98423EF6}" destId="{9C8D402F-1368-C044-A738-2DA9F17F3CC6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61BCF69A-E2CE-E34C-B2CA-E778563D21FC}" type="presOf" srcId="{E6A2FABE-CA65-FF46-827D-F94953C1F6DD}" destId="{0F6727B6-DD01-E94D-A473-7A95C2277833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EF43B50D-571A-0940-9544-3DEF4F828FF7}" type="presOf" srcId="{7A703120-5E94-4E43-AFCE-8826D79E0752}" destId="{6CF617F3-BDBA-D747-8539-E57CDB546D4C}" srcOrd="0" destOrd="0" presId="urn:microsoft.com/office/officeart/2005/8/layout/process4"/>
    <dgm:cxn modelId="{0007DA88-1706-3A4E-A43A-E54665D18D83}" type="presOf" srcId="{3D3E9305-B39C-9E47-8B0E-704DE21276A2}" destId="{0BF3E98C-8570-8B42-AC81-4CC700DE9808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AA40538C-76C6-DA47-B535-40CB21BE67D5}" type="presOf" srcId="{6874B277-C05A-F04C-81F1-AFE82E7C694D}" destId="{B7F0B060-9CB7-7E41-B723-A4CFD981EC89}" srcOrd="0" destOrd="0" presId="urn:microsoft.com/office/officeart/2005/8/layout/process4"/>
    <dgm:cxn modelId="{755DAAA3-5248-6747-B260-D51D506DA8C4}" type="presOf" srcId="{AAECF816-E805-754C-9D44-383350129CB4}" destId="{7B12BA32-5DB0-C047-A0D4-1650BF6FB212}" srcOrd="0" destOrd="0" presId="urn:microsoft.com/office/officeart/2005/8/layout/process4"/>
    <dgm:cxn modelId="{D0E2AE6E-10BD-8141-BCAF-C89EF3B98EEE}" type="presOf" srcId="{6B03903D-2083-194D-BF86-7D5912BBB1D7}" destId="{9BE3E724-A622-1F42-8344-499FE3CB1213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38E088D0-0787-7E43-AAC3-516AAAF216B9}" type="presOf" srcId="{F7CF5AB1-071E-E84C-B329-5536FFDCB271}" destId="{7AE1C772-9DBB-6441-BE15-0E1D3D6FE59C}" srcOrd="0" destOrd="0" presId="urn:microsoft.com/office/officeart/2005/8/layout/process4"/>
    <dgm:cxn modelId="{23F17D08-FFC0-C24E-9370-915172A110BC}" type="presParOf" srcId="{B7F0B060-9CB7-7E41-B723-A4CFD981EC89}" destId="{B0D0E4A9-CEEB-6746-9751-6C5AC61544C0}" srcOrd="0" destOrd="0" presId="urn:microsoft.com/office/officeart/2005/8/layout/process4"/>
    <dgm:cxn modelId="{0C4F65AE-38D8-7C44-881F-A22AC00A62C7}" type="presParOf" srcId="{B0D0E4A9-CEEB-6746-9751-6C5AC61544C0}" destId="{9C8D402F-1368-C044-A738-2DA9F17F3CC6}" srcOrd="0" destOrd="0" presId="urn:microsoft.com/office/officeart/2005/8/layout/process4"/>
    <dgm:cxn modelId="{8685BCDB-D13B-3249-8240-CA2F217DA7D5}" type="presParOf" srcId="{B7F0B060-9CB7-7E41-B723-A4CFD981EC89}" destId="{71A0E934-7612-6845-8F99-DAFB9FA1977C}" srcOrd="1" destOrd="0" presId="urn:microsoft.com/office/officeart/2005/8/layout/process4"/>
    <dgm:cxn modelId="{0DE45C3B-F343-CD49-A0FC-595B8F9A5D55}" type="presParOf" srcId="{B7F0B060-9CB7-7E41-B723-A4CFD981EC89}" destId="{AEACEC9F-8E0C-314B-846C-60AB9667B250}" srcOrd="2" destOrd="0" presId="urn:microsoft.com/office/officeart/2005/8/layout/process4"/>
    <dgm:cxn modelId="{421C1E36-FB47-5D45-BB17-D93776ED0D56}" type="presParOf" srcId="{AEACEC9F-8E0C-314B-846C-60AB9667B250}" destId="{7B12BA32-5DB0-C047-A0D4-1650BF6FB212}" srcOrd="0" destOrd="0" presId="urn:microsoft.com/office/officeart/2005/8/layout/process4"/>
    <dgm:cxn modelId="{4555A622-3077-E649-B57F-A05755871519}" type="presParOf" srcId="{B7F0B060-9CB7-7E41-B723-A4CFD981EC89}" destId="{8E0656CC-EAD5-064F-B087-AAD2461BB8B3}" srcOrd="3" destOrd="0" presId="urn:microsoft.com/office/officeart/2005/8/layout/process4"/>
    <dgm:cxn modelId="{20D85948-C11E-BB45-8D74-C1242EB914DF}" type="presParOf" srcId="{B7F0B060-9CB7-7E41-B723-A4CFD981EC89}" destId="{8D394CE5-702C-124D-8669-24721F7FC071}" srcOrd="4" destOrd="0" presId="urn:microsoft.com/office/officeart/2005/8/layout/process4"/>
    <dgm:cxn modelId="{C9FDDCAB-7E47-7447-88CF-4E70CA96969D}" type="presParOf" srcId="{8D394CE5-702C-124D-8669-24721F7FC071}" destId="{0BF3E98C-8570-8B42-AC81-4CC700DE9808}" srcOrd="0" destOrd="0" presId="urn:microsoft.com/office/officeart/2005/8/layout/process4"/>
    <dgm:cxn modelId="{559FEACD-B807-DA45-9930-642A55A9ACA1}" type="presParOf" srcId="{B7F0B060-9CB7-7E41-B723-A4CFD981EC89}" destId="{965CCB3D-734A-E140-9CC4-28A7D8FC2BB1}" srcOrd="5" destOrd="0" presId="urn:microsoft.com/office/officeart/2005/8/layout/process4"/>
    <dgm:cxn modelId="{7A9D2365-BBF5-D141-81C2-4A5F78AF26CF}" type="presParOf" srcId="{B7F0B060-9CB7-7E41-B723-A4CFD981EC89}" destId="{06147846-209D-B742-B056-CDEABBF24055}" srcOrd="6" destOrd="0" presId="urn:microsoft.com/office/officeart/2005/8/layout/process4"/>
    <dgm:cxn modelId="{4602792D-B603-9449-8949-0F62C66E74D9}" type="presParOf" srcId="{06147846-209D-B742-B056-CDEABBF24055}" destId="{7AE1C772-9DBB-6441-BE15-0E1D3D6FE59C}" srcOrd="0" destOrd="0" presId="urn:microsoft.com/office/officeart/2005/8/layout/process4"/>
    <dgm:cxn modelId="{4D93BC27-4613-3547-A978-49535FBCCA12}" type="presParOf" srcId="{B7F0B060-9CB7-7E41-B723-A4CFD981EC89}" destId="{979A61D6-0C81-FE40-A5AE-EED2D9248FDA}" srcOrd="7" destOrd="0" presId="urn:microsoft.com/office/officeart/2005/8/layout/process4"/>
    <dgm:cxn modelId="{8C68D564-3FCE-474F-AF40-1D39E123154C}" type="presParOf" srcId="{B7F0B060-9CB7-7E41-B723-A4CFD981EC89}" destId="{71F1C9E9-2347-E547-849F-4421607881AC}" srcOrd="8" destOrd="0" presId="urn:microsoft.com/office/officeart/2005/8/layout/process4"/>
    <dgm:cxn modelId="{143CE951-ACFD-8244-A722-C11417DF1717}" type="presParOf" srcId="{71F1C9E9-2347-E547-849F-4421607881AC}" destId="{9BE3E724-A622-1F42-8344-499FE3CB1213}" srcOrd="0" destOrd="0" presId="urn:microsoft.com/office/officeart/2005/8/layout/process4"/>
    <dgm:cxn modelId="{3D9D3955-441F-E94F-9A95-48909E2C250A}" type="presParOf" srcId="{B7F0B060-9CB7-7E41-B723-A4CFD981EC89}" destId="{C493CD63-1571-9E43-BF69-41F258302629}" srcOrd="9" destOrd="0" presId="urn:microsoft.com/office/officeart/2005/8/layout/process4"/>
    <dgm:cxn modelId="{6AED7092-808E-5348-9C31-50168EBE6874}" type="presParOf" srcId="{B7F0B060-9CB7-7E41-B723-A4CFD981EC89}" destId="{97001315-234F-A54F-AC68-B6F97AD7D208}" srcOrd="10" destOrd="0" presId="urn:microsoft.com/office/officeart/2005/8/layout/process4"/>
    <dgm:cxn modelId="{38E40117-571D-C54D-ADE3-5A90837A3C6A}" type="presParOf" srcId="{97001315-234F-A54F-AC68-B6F97AD7D208}" destId="{6CF617F3-BDBA-D747-8539-E57CDB546D4C}" srcOrd="0" destOrd="0" presId="urn:microsoft.com/office/officeart/2005/8/layout/process4"/>
    <dgm:cxn modelId="{23FEDE29-C7CE-9B46-AD1F-6070B50A19F9}" type="presParOf" srcId="{B7F0B060-9CB7-7E41-B723-A4CFD981EC89}" destId="{168654CF-17DC-EB42-A308-BCC6A9B24CEA}" srcOrd="11" destOrd="0" presId="urn:microsoft.com/office/officeart/2005/8/layout/process4"/>
    <dgm:cxn modelId="{CB3B89E6-9D7E-5B46-9ECB-A96DE4B63EF7}" type="presParOf" srcId="{B7F0B060-9CB7-7E41-B723-A4CFD981EC89}" destId="{73505428-7FB4-9445-A8EC-9E53F8051833}" srcOrd="12" destOrd="0" presId="urn:microsoft.com/office/officeart/2005/8/layout/process4"/>
    <dgm:cxn modelId="{C479BB50-78F3-A248-95C8-CF823BF032E0}" type="presParOf" srcId="{73505428-7FB4-9445-A8EC-9E53F8051833}" destId="{8861396F-4F80-1949-97A7-CA9286FE350B}" srcOrd="0" destOrd="0" presId="urn:microsoft.com/office/officeart/2005/8/layout/process4"/>
    <dgm:cxn modelId="{8E9F1D6F-C906-C546-8752-992D91916159}" type="presParOf" srcId="{B7F0B060-9CB7-7E41-B723-A4CFD981EC89}" destId="{B7612272-CD93-E04E-AC1D-B68F207428B7}" srcOrd="13" destOrd="0" presId="urn:microsoft.com/office/officeart/2005/8/layout/process4"/>
    <dgm:cxn modelId="{3CDC953C-7F57-FF41-A97E-B2F316C5EFF6}" type="presParOf" srcId="{B7F0B060-9CB7-7E41-B723-A4CFD981EC89}" destId="{86CB7E37-0270-FA45-8B24-A03586F19ACE}" srcOrd="14" destOrd="0" presId="urn:microsoft.com/office/officeart/2005/8/layout/process4"/>
    <dgm:cxn modelId="{302EB0CA-F39B-7440-AA3D-3FBEBF3FAD32}" type="presParOf" srcId="{86CB7E37-0270-FA45-8B24-A03586F19ACE}" destId="{8E8E96C2-4F36-1749-BDB3-46131329B4B5}" srcOrd="0" destOrd="0" presId="urn:microsoft.com/office/officeart/2005/8/layout/process4"/>
    <dgm:cxn modelId="{91E28482-3F50-554A-8168-EA6C6D7ED6F3}" type="presParOf" srcId="{B7F0B060-9CB7-7E41-B723-A4CFD981EC89}" destId="{1447AF3E-E6DA-5D45-8B21-A21A1207AEB5}" srcOrd="15" destOrd="0" presId="urn:microsoft.com/office/officeart/2005/8/layout/process4"/>
    <dgm:cxn modelId="{E16694C6-569E-0449-B16F-F70177D524F8}" type="presParOf" srcId="{B7F0B060-9CB7-7E41-B723-A4CFD981EC89}" destId="{56CB6B94-7E70-C043-ADBF-B3C931176F34}" srcOrd="16" destOrd="0" presId="urn:microsoft.com/office/officeart/2005/8/layout/process4"/>
    <dgm:cxn modelId="{48805016-C9EF-614D-8AD4-AECFED32DA77}" type="presParOf" srcId="{56CB6B94-7E70-C043-ADBF-B3C931176F34}" destId="{0F6727B6-DD01-E94D-A473-7A95C2277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4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"/>
              <a:cs typeface="Courier"/>
            </a:rPr>
            <a:t>lib.o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 custLinFactNeighborX="5000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FAB13916-A243-4D4C-A7FC-A95FA394A413}" type="presOf" srcId="{6B03903D-2083-194D-BF86-7D5912BBB1D7}" destId="{E469AF61-9493-3B46-82D0-8B07D495B049}" srcOrd="0" destOrd="0" presId="urn:microsoft.com/office/officeart/2005/8/layout/process4"/>
    <dgm:cxn modelId="{4850C363-A1A9-0642-A532-CB16535E4A46}" type="presOf" srcId="{6874B277-C05A-F04C-81F1-AFE82E7C694D}" destId="{B7F0B060-9CB7-7E41-B723-A4CFD981EC89}" srcOrd="0" destOrd="0" presId="urn:microsoft.com/office/officeart/2005/8/layout/process4"/>
    <dgm:cxn modelId="{3D00B0C4-E92F-594F-A7CC-5F90A4434396}" type="presParOf" srcId="{B7F0B060-9CB7-7E41-B723-A4CFD981EC89}" destId="{D8650F80-DA51-1045-90D9-0B85668D54A1}" srcOrd="0" destOrd="0" presId="urn:microsoft.com/office/officeart/2005/8/layout/process4"/>
    <dgm:cxn modelId="{1B9F2142-ED58-9046-A90B-8C07D2AA2256}" type="presParOf" srcId="{D8650F80-DA51-1045-90D9-0B85668D54A1}" destId="{E469AF61-9493-3B46-82D0-8B07D495B0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"/>
              <a:cs typeface="Courier"/>
            </a:rPr>
            <a:t>foo.c</a:t>
          </a:r>
          <a:endParaRPr lang="en-US" b="1" dirty="0">
            <a:latin typeface="Courier"/>
            <a:cs typeface="Courier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"/>
              <a:cs typeface="Courier"/>
            </a:rPr>
            <a:t>a.out</a:t>
          </a:r>
          <a:endParaRPr lang="en-US" b="1" dirty="0">
            <a:latin typeface="Courier"/>
            <a:cs typeface="Courier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"/>
              <a:cs typeface="Courier"/>
            </a:rPr>
            <a:t>foo.s</a:t>
          </a:r>
          <a:endParaRPr lang="en-US" b="1" dirty="0">
            <a:latin typeface="Courier"/>
            <a:cs typeface="Courier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"/>
              <a:cs typeface="Courier"/>
            </a:rPr>
            <a:t>foo.o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7540F751-0668-1942-A48D-98D79D497EEF}" type="presOf" srcId="{AAECF816-E805-754C-9D44-383350129CB4}" destId="{7B12BA32-5DB0-C047-A0D4-1650BF6FB212}" srcOrd="0" destOrd="0" presId="urn:microsoft.com/office/officeart/2005/8/layout/process4"/>
    <dgm:cxn modelId="{74436321-CC5F-2340-90B6-42E585E9D638}" type="presOf" srcId="{9EEDC6EE-0E75-AD42-9AD4-6A3E98423EF6}" destId="{9C8D402F-1368-C044-A738-2DA9F17F3CC6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E3AA9E87-6FFD-834E-9B36-C7FF06960F2D}" type="presOf" srcId="{E6A2FABE-CA65-FF46-827D-F94953C1F6DD}" destId="{0F6727B6-DD01-E94D-A473-7A95C2277833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F9C7CF4A-8E03-C243-99BB-7BA0F8F4FFC4}" type="presOf" srcId="{6874B277-C05A-F04C-81F1-AFE82E7C694D}" destId="{B7F0B060-9CB7-7E41-B723-A4CFD981EC89}" srcOrd="0" destOrd="0" presId="urn:microsoft.com/office/officeart/2005/8/layout/process4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201A724A-7FC2-0643-B295-A25BB9298E58}" type="presOf" srcId="{7B490873-3F8C-6C47-BCCE-B410429C0291}" destId="{8861396F-4F80-1949-97A7-CA9286FE350B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CDB6B960-A572-7B42-99F5-615D50566AF3}" type="presOf" srcId="{6B03903D-2083-194D-BF86-7D5912BBB1D7}" destId="{9BE3E724-A622-1F42-8344-499FE3CB1213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93E8FAAC-4EEC-A04C-AC4E-CCB057BD6204}" type="presOf" srcId="{7A703120-5E94-4E43-AFCE-8826D79E0752}" destId="{6CF617F3-BDBA-D747-8539-E57CDB546D4C}" srcOrd="0" destOrd="0" presId="urn:microsoft.com/office/officeart/2005/8/layout/process4"/>
    <dgm:cxn modelId="{D98A8B6D-9FEB-334C-86CC-19A83D8AF58B}" type="presOf" srcId="{0D15FB73-0BBB-714B-9BB0-C2B2726CD3E1}" destId="{8E8E96C2-4F36-1749-BDB3-46131329B4B5}" srcOrd="0" destOrd="0" presId="urn:microsoft.com/office/officeart/2005/8/layout/process4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9EC60755-FE0B-C44E-A68B-977B9B771E03}" type="presOf" srcId="{3D3E9305-B39C-9E47-8B0E-704DE21276A2}" destId="{0BF3E98C-8570-8B42-AC81-4CC700DE9808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9E613341-6625-A248-A19B-125B93FC5C09}" type="presOf" srcId="{F7CF5AB1-071E-E84C-B329-5536FFDCB271}" destId="{7AE1C772-9DBB-6441-BE15-0E1D3D6FE59C}" srcOrd="0" destOrd="0" presId="urn:microsoft.com/office/officeart/2005/8/layout/process4"/>
    <dgm:cxn modelId="{3789AC62-2B6F-5D4D-85E4-3AE309D9A50D}" type="presParOf" srcId="{B7F0B060-9CB7-7E41-B723-A4CFD981EC89}" destId="{B0D0E4A9-CEEB-6746-9751-6C5AC61544C0}" srcOrd="0" destOrd="0" presId="urn:microsoft.com/office/officeart/2005/8/layout/process4"/>
    <dgm:cxn modelId="{FA4918CD-DE98-744A-8755-2847B50521FD}" type="presParOf" srcId="{B0D0E4A9-CEEB-6746-9751-6C5AC61544C0}" destId="{9C8D402F-1368-C044-A738-2DA9F17F3CC6}" srcOrd="0" destOrd="0" presId="urn:microsoft.com/office/officeart/2005/8/layout/process4"/>
    <dgm:cxn modelId="{8F42D8D3-5E5D-4549-B7E4-3A92F85F5F71}" type="presParOf" srcId="{B7F0B060-9CB7-7E41-B723-A4CFD981EC89}" destId="{71A0E934-7612-6845-8F99-DAFB9FA1977C}" srcOrd="1" destOrd="0" presId="urn:microsoft.com/office/officeart/2005/8/layout/process4"/>
    <dgm:cxn modelId="{FF2AE708-048F-A04F-9BFB-5544EA3A9385}" type="presParOf" srcId="{B7F0B060-9CB7-7E41-B723-A4CFD981EC89}" destId="{AEACEC9F-8E0C-314B-846C-60AB9667B250}" srcOrd="2" destOrd="0" presId="urn:microsoft.com/office/officeart/2005/8/layout/process4"/>
    <dgm:cxn modelId="{495B2A6D-0F18-634D-ABF6-3E391DD216A9}" type="presParOf" srcId="{AEACEC9F-8E0C-314B-846C-60AB9667B250}" destId="{7B12BA32-5DB0-C047-A0D4-1650BF6FB212}" srcOrd="0" destOrd="0" presId="urn:microsoft.com/office/officeart/2005/8/layout/process4"/>
    <dgm:cxn modelId="{14E61C73-BE9E-D848-A7B1-9EBC94CDE2ED}" type="presParOf" srcId="{B7F0B060-9CB7-7E41-B723-A4CFD981EC89}" destId="{8E0656CC-EAD5-064F-B087-AAD2461BB8B3}" srcOrd="3" destOrd="0" presId="urn:microsoft.com/office/officeart/2005/8/layout/process4"/>
    <dgm:cxn modelId="{252E40CB-F96E-FC41-8FD9-C1ADE7FD15FD}" type="presParOf" srcId="{B7F0B060-9CB7-7E41-B723-A4CFD981EC89}" destId="{8D394CE5-702C-124D-8669-24721F7FC071}" srcOrd="4" destOrd="0" presId="urn:microsoft.com/office/officeart/2005/8/layout/process4"/>
    <dgm:cxn modelId="{1EF161B6-033E-3E4C-91F7-AA549101DCC9}" type="presParOf" srcId="{8D394CE5-702C-124D-8669-24721F7FC071}" destId="{0BF3E98C-8570-8B42-AC81-4CC700DE9808}" srcOrd="0" destOrd="0" presId="urn:microsoft.com/office/officeart/2005/8/layout/process4"/>
    <dgm:cxn modelId="{8653DAD2-93D0-7242-AEA4-058874CB4716}" type="presParOf" srcId="{B7F0B060-9CB7-7E41-B723-A4CFD981EC89}" destId="{965CCB3D-734A-E140-9CC4-28A7D8FC2BB1}" srcOrd="5" destOrd="0" presId="urn:microsoft.com/office/officeart/2005/8/layout/process4"/>
    <dgm:cxn modelId="{5A0592D9-E68E-D84A-8DA5-E65EA4B1A806}" type="presParOf" srcId="{B7F0B060-9CB7-7E41-B723-A4CFD981EC89}" destId="{06147846-209D-B742-B056-CDEABBF24055}" srcOrd="6" destOrd="0" presId="urn:microsoft.com/office/officeart/2005/8/layout/process4"/>
    <dgm:cxn modelId="{A175FD52-3A4B-A44D-B3B0-32345157B362}" type="presParOf" srcId="{06147846-209D-B742-B056-CDEABBF24055}" destId="{7AE1C772-9DBB-6441-BE15-0E1D3D6FE59C}" srcOrd="0" destOrd="0" presId="urn:microsoft.com/office/officeart/2005/8/layout/process4"/>
    <dgm:cxn modelId="{F09E83E8-2697-484D-9A82-1AD5DD9632C9}" type="presParOf" srcId="{B7F0B060-9CB7-7E41-B723-A4CFD981EC89}" destId="{979A61D6-0C81-FE40-A5AE-EED2D9248FDA}" srcOrd="7" destOrd="0" presId="urn:microsoft.com/office/officeart/2005/8/layout/process4"/>
    <dgm:cxn modelId="{71D320EE-1C12-3946-930D-8D62EA246EB3}" type="presParOf" srcId="{B7F0B060-9CB7-7E41-B723-A4CFD981EC89}" destId="{71F1C9E9-2347-E547-849F-4421607881AC}" srcOrd="8" destOrd="0" presId="urn:microsoft.com/office/officeart/2005/8/layout/process4"/>
    <dgm:cxn modelId="{7F4D4A00-02D4-9445-ADBD-95B76304D11F}" type="presParOf" srcId="{71F1C9E9-2347-E547-849F-4421607881AC}" destId="{9BE3E724-A622-1F42-8344-499FE3CB1213}" srcOrd="0" destOrd="0" presId="urn:microsoft.com/office/officeart/2005/8/layout/process4"/>
    <dgm:cxn modelId="{D9CA9009-A2D2-614A-84FD-F641D8BE40CC}" type="presParOf" srcId="{B7F0B060-9CB7-7E41-B723-A4CFD981EC89}" destId="{C493CD63-1571-9E43-BF69-41F258302629}" srcOrd="9" destOrd="0" presId="urn:microsoft.com/office/officeart/2005/8/layout/process4"/>
    <dgm:cxn modelId="{89863CEF-C8EB-7D43-8007-03D23806405B}" type="presParOf" srcId="{B7F0B060-9CB7-7E41-B723-A4CFD981EC89}" destId="{97001315-234F-A54F-AC68-B6F97AD7D208}" srcOrd="10" destOrd="0" presId="urn:microsoft.com/office/officeart/2005/8/layout/process4"/>
    <dgm:cxn modelId="{38CA5FAA-EDF8-EB4B-8B93-B9CDF7CEA1E6}" type="presParOf" srcId="{97001315-234F-A54F-AC68-B6F97AD7D208}" destId="{6CF617F3-BDBA-D747-8539-E57CDB546D4C}" srcOrd="0" destOrd="0" presId="urn:microsoft.com/office/officeart/2005/8/layout/process4"/>
    <dgm:cxn modelId="{8F8D2338-EDFD-0649-8F0D-69DC82A9409B}" type="presParOf" srcId="{B7F0B060-9CB7-7E41-B723-A4CFD981EC89}" destId="{168654CF-17DC-EB42-A308-BCC6A9B24CEA}" srcOrd="11" destOrd="0" presId="urn:microsoft.com/office/officeart/2005/8/layout/process4"/>
    <dgm:cxn modelId="{FB9F563E-EDD1-D440-85BC-EA5632B3EBEB}" type="presParOf" srcId="{B7F0B060-9CB7-7E41-B723-A4CFD981EC89}" destId="{73505428-7FB4-9445-A8EC-9E53F8051833}" srcOrd="12" destOrd="0" presId="urn:microsoft.com/office/officeart/2005/8/layout/process4"/>
    <dgm:cxn modelId="{DA26EB7A-BF79-9C41-AC6E-703D6302318B}" type="presParOf" srcId="{73505428-7FB4-9445-A8EC-9E53F8051833}" destId="{8861396F-4F80-1949-97A7-CA9286FE350B}" srcOrd="0" destOrd="0" presId="urn:microsoft.com/office/officeart/2005/8/layout/process4"/>
    <dgm:cxn modelId="{CE98C143-3FCB-9A47-A2A2-43694B5AE799}" type="presParOf" srcId="{B7F0B060-9CB7-7E41-B723-A4CFD981EC89}" destId="{B7612272-CD93-E04E-AC1D-B68F207428B7}" srcOrd="13" destOrd="0" presId="urn:microsoft.com/office/officeart/2005/8/layout/process4"/>
    <dgm:cxn modelId="{EF2A208B-3D2C-E946-9373-DEDFFE252676}" type="presParOf" srcId="{B7F0B060-9CB7-7E41-B723-A4CFD981EC89}" destId="{86CB7E37-0270-FA45-8B24-A03586F19ACE}" srcOrd="14" destOrd="0" presId="urn:microsoft.com/office/officeart/2005/8/layout/process4"/>
    <dgm:cxn modelId="{F4D19003-FF0E-4D4C-915E-2A00032A471B}" type="presParOf" srcId="{86CB7E37-0270-FA45-8B24-A03586F19ACE}" destId="{8E8E96C2-4F36-1749-BDB3-46131329B4B5}" srcOrd="0" destOrd="0" presId="urn:microsoft.com/office/officeart/2005/8/layout/process4"/>
    <dgm:cxn modelId="{E6406DC7-02B8-6142-8238-77336AAD9864}" type="presParOf" srcId="{B7F0B060-9CB7-7E41-B723-A4CFD981EC89}" destId="{1447AF3E-E6DA-5D45-8B21-A21A1207AEB5}" srcOrd="15" destOrd="0" presId="urn:microsoft.com/office/officeart/2005/8/layout/process4"/>
    <dgm:cxn modelId="{6462335D-D69B-424F-BB4B-D3D72DA4A910}" type="presParOf" srcId="{B7F0B060-9CB7-7E41-B723-A4CFD981EC89}" destId="{56CB6B94-7E70-C043-ADBF-B3C931176F34}" srcOrd="16" destOrd="0" presId="urn:microsoft.com/office/officeart/2005/8/layout/process4"/>
    <dgm:cxn modelId="{BC92A98B-F1A0-6149-95E9-8FA78E0C4293}" type="presParOf" srcId="{56CB6B94-7E70-C043-ADBF-B3C931176F34}" destId="{0F6727B6-DD01-E94D-A473-7A95C2277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4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"/>
              <a:cs typeface="Courier"/>
            </a:rPr>
            <a:t>lib.o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1A9C0982-0752-7545-BEAB-66D557CB8221}" type="presOf" srcId="{6B03903D-2083-194D-BF86-7D5912BBB1D7}" destId="{E469AF61-9493-3B46-82D0-8B07D495B049}" srcOrd="0" destOrd="0" presId="urn:microsoft.com/office/officeart/2005/8/layout/process4"/>
    <dgm:cxn modelId="{AE34CF29-4E41-BC4B-A6CB-0454E4A26090}" type="presOf" srcId="{6874B277-C05A-F04C-81F1-AFE82E7C694D}" destId="{B7F0B060-9CB7-7E41-B723-A4CFD981EC89}" srcOrd="0" destOrd="0" presId="urn:microsoft.com/office/officeart/2005/8/layout/process4"/>
    <dgm:cxn modelId="{77BCF435-02BA-3F4F-B6A3-9AA657125231}" type="presParOf" srcId="{B7F0B060-9CB7-7E41-B723-A4CFD981EC89}" destId="{D8650F80-DA51-1045-90D9-0B85668D54A1}" srcOrd="0" destOrd="0" presId="urn:microsoft.com/office/officeart/2005/8/layout/process4"/>
    <dgm:cxn modelId="{7E72AD6D-267A-004D-97AB-4885BC18188B}" type="presParOf" srcId="{D8650F80-DA51-1045-90D9-0B85668D54A1}" destId="{E469AF61-9493-3B46-82D0-8B07D495B0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"/>
              <a:cs typeface="Courier"/>
            </a:rPr>
            <a:t>foo.c</a:t>
          </a:r>
          <a:endParaRPr lang="en-US" b="1" dirty="0">
            <a:latin typeface="Courier"/>
            <a:cs typeface="Courier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tx1"/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"/>
              <a:cs typeface="Courier"/>
            </a:rPr>
            <a:t>a.out</a:t>
          </a:r>
          <a:endParaRPr lang="en-US" b="1" dirty="0">
            <a:latin typeface="Courier"/>
            <a:cs typeface="Courier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"/>
              <a:cs typeface="Courier"/>
            </a:rPr>
            <a:t>foo.s</a:t>
          </a:r>
          <a:endParaRPr lang="en-US" b="1" dirty="0">
            <a:latin typeface="Courier"/>
            <a:cs typeface="Courier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"/>
              <a:cs typeface="Courier"/>
            </a:rPr>
            <a:t>foo.o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27A74FE9-C408-AA4E-8F97-203D3A636231}" type="presOf" srcId="{9EEDC6EE-0E75-AD42-9AD4-6A3E98423EF6}" destId="{9C8D402F-1368-C044-A738-2DA9F17F3CC6}" srcOrd="0" destOrd="0" presId="urn:microsoft.com/office/officeart/2005/8/layout/process4"/>
    <dgm:cxn modelId="{9AD7316B-3A80-B244-9346-DCA141546CBB}" type="presOf" srcId="{6B03903D-2083-194D-BF86-7D5912BBB1D7}" destId="{9BE3E724-A622-1F42-8344-499FE3CB1213}" srcOrd="0" destOrd="0" presId="urn:microsoft.com/office/officeart/2005/8/layout/process4"/>
    <dgm:cxn modelId="{B78027B6-D733-2041-95FE-9203440805CA}" type="presOf" srcId="{E6A2FABE-CA65-FF46-827D-F94953C1F6DD}" destId="{0F6727B6-DD01-E94D-A473-7A95C2277833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884D5153-E035-8846-A7F9-EF264067D0BE}" type="presOf" srcId="{AAECF816-E805-754C-9D44-383350129CB4}" destId="{7B12BA32-5DB0-C047-A0D4-1650BF6FB212}" srcOrd="0" destOrd="0" presId="urn:microsoft.com/office/officeart/2005/8/layout/process4"/>
    <dgm:cxn modelId="{4ECA7F23-01EA-D245-A75C-DC00D8B08DB5}" type="presOf" srcId="{7A703120-5E94-4E43-AFCE-8826D79E0752}" destId="{6CF617F3-BDBA-D747-8539-E57CDB546D4C}" srcOrd="0" destOrd="0" presId="urn:microsoft.com/office/officeart/2005/8/layout/process4"/>
    <dgm:cxn modelId="{DA4C414A-B71B-AF48-B3FA-B8A645FA0490}" type="presOf" srcId="{7B490873-3F8C-6C47-BCCE-B410429C0291}" destId="{8861396F-4F80-1949-97A7-CA9286FE350B}" srcOrd="0" destOrd="0" presId="urn:microsoft.com/office/officeart/2005/8/layout/process4"/>
    <dgm:cxn modelId="{40D0BAD4-FAB9-634D-8E34-2CD83AF55296}" type="presOf" srcId="{F7CF5AB1-071E-E84C-B329-5536FFDCB271}" destId="{7AE1C772-9DBB-6441-BE15-0E1D3D6FE59C}" srcOrd="0" destOrd="0" presId="urn:microsoft.com/office/officeart/2005/8/layout/process4"/>
    <dgm:cxn modelId="{6F58515B-4B89-6E4B-AD07-DB9A0CA24405}" type="presOf" srcId="{6874B277-C05A-F04C-81F1-AFE82E7C694D}" destId="{B7F0B060-9CB7-7E41-B723-A4CFD981EC89}" srcOrd="0" destOrd="0" presId="urn:microsoft.com/office/officeart/2005/8/layout/process4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AE470BD7-BA1C-E94E-8F51-D7203DF33FCB}" type="presOf" srcId="{3D3E9305-B39C-9E47-8B0E-704DE21276A2}" destId="{0BF3E98C-8570-8B42-AC81-4CC700DE9808}" srcOrd="0" destOrd="0" presId="urn:microsoft.com/office/officeart/2005/8/layout/process4"/>
    <dgm:cxn modelId="{83AA79F5-0323-0B4C-9C0C-45468910D403}" type="presOf" srcId="{0D15FB73-0BBB-714B-9BB0-C2B2726CD3E1}" destId="{8E8E96C2-4F36-1749-BDB3-46131329B4B5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F83EF3F7-0AD7-6846-A377-A6EF7039CA29}" type="presParOf" srcId="{B7F0B060-9CB7-7E41-B723-A4CFD981EC89}" destId="{B0D0E4A9-CEEB-6746-9751-6C5AC61544C0}" srcOrd="0" destOrd="0" presId="urn:microsoft.com/office/officeart/2005/8/layout/process4"/>
    <dgm:cxn modelId="{021C71E9-1BCB-7640-B16E-06DF6E1E1489}" type="presParOf" srcId="{B0D0E4A9-CEEB-6746-9751-6C5AC61544C0}" destId="{9C8D402F-1368-C044-A738-2DA9F17F3CC6}" srcOrd="0" destOrd="0" presId="urn:microsoft.com/office/officeart/2005/8/layout/process4"/>
    <dgm:cxn modelId="{BEE9BDDF-3984-E54C-BF22-3FF66409A73C}" type="presParOf" srcId="{B7F0B060-9CB7-7E41-B723-A4CFD981EC89}" destId="{71A0E934-7612-6845-8F99-DAFB9FA1977C}" srcOrd="1" destOrd="0" presId="urn:microsoft.com/office/officeart/2005/8/layout/process4"/>
    <dgm:cxn modelId="{1BD55DC8-36B0-BF4C-8233-6AB9D75F48F5}" type="presParOf" srcId="{B7F0B060-9CB7-7E41-B723-A4CFD981EC89}" destId="{AEACEC9F-8E0C-314B-846C-60AB9667B250}" srcOrd="2" destOrd="0" presId="urn:microsoft.com/office/officeart/2005/8/layout/process4"/>
    <dgm:cxn modelId="{BEA0AE20-CD34-4141-AFFC-0469E7C2C6ED}" type="presParOf" srcId="{AEACEC9F-8E0C-314B-846C-60AB9667B250}" destId="{7B12BA32-5DB0-C047-A0D4-1650BF6FB212}" srcOrd="0" destOrd="0" presId="urn:microsoft.com/office/officeart/2005/8/layout/process4"/>
    <dgm:cxn modelId="{D16A3539-64D3-B443-BAAF-67425B796434}" type="presParOf" srcId="{B7F0B060-9CB7-7E41-B723-A4CFD981EC89}" destId="{8E0656CC-EAD5-064F-B087-AAD2461BB8B3}" srcOrd="3" destOrd="0" presId="urn:microsoft.com/office/officeart/2005/8/layout/process4"/>
    <dgm:cxn modelId="{63365305-BCDB-6340-97AC-5EC0172D9BA7}" type="presParOf" srcId="{B7F0B060-9CB7-7E41-B723-A4CFD981EC89}" destId="{8D394CE5-702C-124D-8669-24721F7FC071}" srcOrd="4" destOrd="0" presId="urn:microsoft.com/office/officeart/2005/8/layout/process4"/>
    <dgm:cxn modelId="{C63BCAD0-7CFC-2746-B46D-939D7CA6155A}" type="presParOf" srcId="{8D394CE5-702C-124D-8669-24721F7FC071}" destId="{0BF3E98C-8570-8B42-AC81-4CC700DE9808}" srcOrd="0" destOrd="0" presId="urn:microsoft.com/office/officeart/2005/8/layout/process4"/>
    <dgm:cxn modelId="{2773C855-9335-8E45-AE21-40182C67898C}" type="presParOf" srcId="{B7F0B060-9CB7-7E41-B723-A4CFD981EC89}" destId="{965CCB3D-734A-E140-9CC4-28A7D8FC2BB1}" srcOrd="5" destOrd="0" presId="urn:microsoft.com/office/officeart/2005/8/layout/process4"/>
    <dgm:cxn modelId="{70842360-0C94-9E4A-B6CB-92658F42638B}" type="presParOf" srcId="{B7F0B060-9CB7-7E41-B723-A4CFD981EC89}" destId="{06147846-209D-B742-B056-CDEABBF24055}" srcOrd="6" destOrd="0" presId="urn:microsoft.com/office/officeart/2005/8/layout/process4"/>
    <dgm:cxn modelId="{E8DAEFFC-4E96-EB44-84B7-46C829D3C8EA}" type="presParOf" srcId="{06147846-209D-B742-B056-CDEABBF24055}" destId="{7AE1C772-9DBB-6441-BE15-0E1D3D6FE59C}" srcOrd="0" destOrd="0" presId="urn:microsoft.com/office/officeart/2005/8/layout/process4"/>
    <dgm:cxn modelId="{09E288A5-2D23-D840-828B-E00DF989795F}" type="presParOf" srcId="{B7F0B060-9CB7-7E41-B723-A4CFD981EC89}" destId="{979A61D6-0C81-FE40-A5AE-EED2D9248FDA}" srcOrd="7" destOrd="0" presId="urn:microsoft.com/office/officeart/2005/8/layout/process4"/>
    <dgm:cxn modelId="{54AC2BDF-02AC-3A44-BD02-64F85F1E0F1F}" type="presParOf" srcId="{B7F0B060-9CB7-7E41-B723-A4CFD981EC89}" destId="{71F1C9E9-2347-E547-849F-4421607881AC}" srcOrd="8" destOrd="0" presId="urn:microsoft.com/office/officeart/2005/8/layout/process4"/>
    <dgm:cxn modelId="{7FF49BE7-DF86-4849-B98C-07B788D89AF2}" type="presParOf" srcId="{71F1C9E9-2347-E547-849F-4421607881AC}" destId="{9BE3E724-A622-1F42-8344-499FE3CB1213}" srcOrd="0" destOrd="0" presId="urn:microsoft.com/office/officeart/2005/8/layout/process4"/>
    <dgm:cxn modelId="{E623E16B-E753-2C40-8400-4A892E762CDA}" type="presParOf" srcId="{B7F0B060-9CB7-7E41-B723-A4CFD981EC89}" destId="{C493CD63-1571-9E43-BF69-41F258302629}" srcOrd="9" destOrd="0" presId="urn:microsoft.com/office/officeart/2005/8/layout/process4"/>
    <dgm:cxn modelId="{C49071B1-C42F-D84D-B4E8-AFAEF4491270}" type="presParOf" srcId="{B7F0B060-9CB7-7E41-B723-A4CFD981EC89}" destId="{97001315-234F-A54F-AC68-B6F97AD7D208}" srcOrd="10" destOrd="0" presId="urn:microsoft.com/office/officeart/2005/8/layout/process4"/>
    <dgm:cxn modelId="{17CBFBEC-6360-F342-BDF5-2909CDD22887}" type="presParOf" srcId="{97001315-234F-A54F-AC68-B6F97AD7D208}" destId="{6CF617F3-BDBA-D747-8539-E57CDB546D4C}" srcOrd="0" destOrd="0" presId="urn:microsoft.com/office/officeart/2005/8/layout/process4"/>
    <dgm:cxn modelId="{31C26D1E-DE08-584F-8D34-46BEF0C87CDA}" type="presParOf" srcId="{B7F0B060-9CB7-7E41-B723-A4CFD981EC89}" destId="{168654CF-17DC-EB42-A308-BCC6A9B24CEA}" srcOrd="11" destOrd="0" presId="urn:microsoft.com/office/officeart/2005/8/layout/process4"/>
    <dgm:cxn modelId="{DE6218B3-85D3-794A-9063-1D961105B7CE}" type="presParOf" srcId="{B7F0B060-9CB7-7E41-B723-A4CFD981EC89}" destId="{73505428-7FB4-9445-A8EC-9E53F8051833}" srcOrd="12" destOrd="0" presId="urn:microsoft.com/office/officeart/2005/8/layout/process4"/>
    <dgm:cxn modelId="{F3F4ADF9-37AA-4041-A7B6-5EE5DDAFC041}" type="presParOf" srcId="{73505428-7FB4-9445-A8EC-9E53F8051833}" destId="{8861396F-4F80-1949-97A7-CA9286FE350B}" srcOrd="0" destOrd="0" presId="urn:microsoft.com/office/officeart/2005/8/layout/process4"/>
    <dgm:cxn modelId="{A863F386-F65B-D140-A0D3-2B5A2B722261}" type="presParOf" srcId="{B7F0B060-9CB7-7E41-B723-A4CFD981EC89}" destId="{B7612272-CD93-E04E-AC1D-B68F207428B7}" srcOrd="13" destOrd="0" presId="urn:microsoft.com/office/officeart/2005/8/layout/process4"/>
    <dgm:cxn modelId="{893ED516-3547-624B-B321-8D70EB955224}" type="presParOf" srcId="{B7F0B060-9CB7-7E41-B723-A4CFD981EC89}" destId="{86CB7E37-0270-FA45-8B24-A03586F19ACE}" srcOrd="14" destOrd="0" presId="urn:microsoft.com/office/officeart/2005/8/layout/process4"/>
    <dgm:cxn modelId="{18AD3DA5-0C67-CE47-92C9-39EE59165B41}" type="presParOf" srcId="{86CB7E37-0270-FA45-8B24-A03586F19ACE}" destId="{8E8E96C2-4F36-1749-BDB3-46131329B4B5}" srcOrd="0" destOrd="0" presId="urn:microsoft.com/office/officeart/2005/8/layout/process4"/>
    <dgm:cxn modelId="{9A44C587-E657-3345-9FBA-47C641019EC6}" type="presParOf" srcId="{B7F0B060-9CB7-7E41-B723-A4CFD981EC89}" destId="{1447AF3E-E6DA-5D45-8B21-A21A1207AEB5}" srcOrd="15" destOrd="0" presId="urn:microsoft.com/office/officeart/2005/8/layout/process4"/>
    <dgm:cxn modelId="{403626D0-5F3A-6747-B0B0-AF3012DC0078}" type="presParOf" srcId="{B7F0B060-9CB7-7E41-B723-A4CFD981EC89}" destId="{56CB6B94-7E70-C043-ADBF-B3C931176F34}" srcOrd="16" destOrd="0" presId="urn:microsoft.com/office/officeart/2005/8/layout/process4"/>
    <dgm:cxn modelId="{62B9AD26-E209-EB45-BCA5-056AC460629C}" type="presParOf" srcId="{56CB6B94-7E70-C043-ADBF-B3C931176F34}" destId="{0F6727B6-DD01-E94D-A473-7A95C2277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6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"/>
              <a:cs typeface="Courier"/>
            </a:rPr>
            <a:t>lib.o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1114C160-B950-2048-92C9-BF0EFF0E439F}" type="presOf" srcId="{6874B277-C05A-F04C-81F1-AFE82E7C694D}" destId="{B7F0B060-9CB7-7E41-B723-A4CFD981EC89}" srcOrd="0" destOrd="0" presId="urn:microsoft.com/office/officeart/2005/8/layout/process4"/>
    <dgm:cxn modelId="{63EB7ED9-E1FC-FE4A-8644-F61B086E7B32}" type="presOf" srcId="{6B03903D-2083-194D-BF86-7D5912BBB1D7}" destId="{E469AF61-9493-3B46-82D0-8B07D495B049}" srcOrd="0" destOrd="0" presId="urn:microsoft.com/office/officeart/2005/8/layout/process4"/>
    <dgm:cxn modelId="{B6EE7A6D-BE60-1441-A5A4-9917C73132A6}" type="presParOf" srcId="{B7F0B060-9CB7-7E41-B723-A4CFD981EC89}" destId="{D8650F80-DA51-1045-90D9-0B85668D54A1}" srcOrd="0" destOrd="0" presId="urn:microsoft.com/office/officeart/2005/8/layout/process4"/>
    <dgm:cxn modelId="{01E42C30-FFF8-B44B-9EBC-A11F2F6D47B2}" type="presParOf" srcId="{D8650F80-DA51-1045-90D9-0B85668D54A1}" destId="{E469AF61-9493-3B46-82D0-8B07D495B0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"/>
              <a:cs typeface="Courier"/>
            </a:rPr>
            <a:t>foo.c</a:t>
          </a:r>
          <a:endParaRPr lang="en-US" b="1" dirty="0">
            <a:latin typeface="Courier"/>
            <a:cs typeface="Courier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tx1"/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"/>
              <a:cs typeface="Courier"/>
            </a:rPr>
            <a:t>a.out</a:t>
          </a:r>
          <a:endParaRPr lang="en-US" b="1" dirty="0">
            <a:latin typeface="Courier"/>
            <a:cs typeface="Courier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"/>
              <a:cs typeface="Courier"/>
            </a:rPr>
            <a:t>foo.s</a:t>
          </a:r>
          <a:endParaRPr lang="en-US" b="1" dirty="0">
            <a:latin typeface="Courier"/>
            <a:cs typeface="Courier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"/>
              <a:cs typeface="Courier"/>
            </a:rPr>
            <a:t>foo.o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74D5D32D-D8D4-4945-9F7F-5A0EC5563461}" type="presOf" srcId="{E6A2FABE-CA65-FF46-827D-F94953C1F6DD}" destId="{0F6727B6-DD01-E94D-A473-7A95C2277833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16E32366-56C6-4845-9D74-D64059E8F759}" type="presOf" srcId="{AAECF816-E805-754C-9D44-383350129CB4}" destId="{7B12BA32-5DB0-C047-A0D4-1650BF6FB212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FD24ED30-491B-AF45-B27F-3D96EAA06525}" type="presOf" srcId="{9EEDC6EE-0E75-AD42-9AD4-6A3E98423EF6}" destId="{9C8D402F-1368-C044-A738-2DA9F17F3CC6}" srcOrd="0" destOrd="0" presId="urn:microsoft.com/office/officeart/2005/8/layout/process4"/>
    <dgm:cxn modelId="{C3FDE536-3316-2941-86E6-4CD4DF7927C5}" type="presOf" srcId="{F7CF5AB1-071E-E84C-B329-5536FFDCB271}" destId="{7AE1C772-9DBB-6441-BE15-0E1D3D6FE59C}" srcOrd="0" destOrd="0" presId="urn:microsoft.com/office/officeart/2005/8/layout/process4"/>
    <dgm:cxn modelId="{71BB33F1-4498-9E4F-B5DB-E668FE7EE8CC}" type="presOf" srcId="{7B490873-3F8C-6C47-BCCE-B410429C0291}" destId="{8861396F-4F80-1949-97A7-CA9286FE350B}" srcOrd="0" destOrd="0" presId="urn:microsoft.com/office/officeart/2005/8/layout/process4"/>
    <dgm:cxn modelId="{6A2A96EA-A4BF-6149-8449-48855F4C9CB4}" type="presOf" srcId="{3D3E9305-B39C-9E47-8B0E-704DE21276A2}" destId="{0BF3E98C-8570-8B42-AC81-4CC700DE9808}" srcOrd="0" destOrd="0" presId="urn:microsoft.com/office/officeart/2005/8/layout/process4"/>
    <dgm:cxn modelId="{5E880FCE-B679-0441-AC7C-047EF0602B8D}" type="presOf" srcId="{6874B277-C05A-F04C-81F1-AFE82E7C694D}" destId="{B7F0B060-9CB7-7E41-B723-A4CFD981EC89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3C184536-1FBF-A042-8151-3C24730AACAD}" type="presOf" srcId="{6B03903D-2083-194D-BF86-7D5912BBB1D7}" destId="{9BE3E724-A622-1F42-8344-499FE3CB1213}" srcOrd="0" destOrd="0" presId="urn:microsoft.com/office/officeart/2005/8/layout/process4"/>
    <dgm:cxn modelId="{05EF1C21-CECA-C747-9454-CA88EDA08E78}" type="presOf" srcId="{7A703120-5E94-4E43-AFCE-8826D79E0752}" destId="{6CF617F3-BDBA-D747-8539-E57CDB546D4C}" srcOrd="0" destOrd="0" presId="urn:microsoft.com/office/officeart/2005/8/layout/process4"/>
    <dgm:cxn modelId="{7285521C-B569-B546-BF7B-B77A84F930BF}" type="presOf" srcId="{0D15FB73-0BBB-714B-9BB0-C2B2726CD3E1}" destId="{8E8E96C2-4F36-1749-BDB3-46131329B4B5}" srcOrd="0" destOrd="0" presId="urn:microsoft.com/office/officeart/2005/8/layout/process4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0CF3E60E-1D9F-FC4F-B152-156A7F1A9753}" type="presParOf" srcId="{B7F0B060-9CB7-7E41-B723-A4CFD981EC89}" destId="{B0D0E4A9-CEEB-6746-9751-6C5AC61544C0}" srcOrd="0" destOrd="0" presId="urn:microsoft.com/office/officeart/2005/8/layout/process4"/>
    <dgm:cxn modelId="{001F671E-8CCC-A04C-8D87-AA5A873FFB85}" type="presParOf" srcId="{B0D0E4A9-CEEB-6746-9751-6C5AC61544C0}" destId="{9C8D402F-1368-C044-A738-2DA9F17F3CC6}" srcOrd="0" destOrd="0" presId="urn:microsoft.com/office/officeart/2005/8/layout/process4"/>
    <dgm:cxn modelId="{3B0165D5-C9C0-7A49-88EF-264C034C1144}" type="presParOf" srcId="{B7F0B060-9CB7-7E41-B723-A4CFD981EC89}" destId="{71A0E934-7612-6845-8F99-DAFB9FA1977C}" srcOrd="1" destOrd="0" presId="urn:microsoft.com/office/officeart/2005/8/layout/process4"/>
    <dgm:cxn modelId="{6ECCE58E-6501-B047-BA54-3EC07E467DB5}" type="presParOf" srcId="{B7F0B060-9CB7-7E41-B723-A4CFD981EC89}" destId="{AEACEC9F-8E0C-314B-846C-60AB9667B250}" srcOrd="2" destOrd="0" presId="urn:microsoft.com/office/officeart/2005/8/layout/process4"/>
    <dgm:cxn modelId="{D7259703-BA12-9143-AC82-21F25CE04AB6}" type="presParOf" srcId="{AEACEC9F-8E0C-314B-846C-60AB9667B250}" destId="{7B12BA32-5DB0-C047-A0D4-1650BF6FB212}" srcOrd="0" destOrd="0" presId="urn:microsoft.com/office/officeart/2005/8/layout/process4"/>
    <dgm:cxn modelId="{30753220-7522-BC44-A45F-044BC7F30A40}" type="presParOf" srcId="{B7F0B060-9CB7-7E41-B723-A4CFD981EC89}" destId="{8E0656CC-EAD5-064F-B087-AAD2461BB8B3}" srcOrd="3" destOrd="0" presId="urn:microsoft.com/office/officeart/2005/8/layout/process4"/>
    <dgm:cxn modelId="{C6E6152D-608F-D54F-9945-DF1AFA2174AF}" type="presParOf" srcId="{B7F0B060-9CB7-7E41-B723-A4CFD981EC89}" destId="{8D394CE5-702C-124D-8669-24721F7FC071}" srcOrd="4" destOrd="0" presId="urn:microsoft.com/office/officeart/2005/8/layout/process4"/>
    <dgm:cxn modelId="{7D8A2403-8EEA-C34C-9275-7BA28DC3BE91}" type="presParOf" srcId="{8D394CE5-702C-124D-8669-24721F7FC071}" destId="{0BF3E98C-8570-8B42-AC81-4CC700DE9808}" srcOrd="0" destOrd="0" presId="urn:microsoft.com/office/officeart/2005/8/layout/process4"/>
    <dgm:cxn modelId="{D666E3BD-8D39-7B45-B474-2098AE69830C}" type="presParOf" srcId="{B7F0B060-9CB7-7E41-B723-A4CFD981EC89}" destId="{965CCB3D-734A-E140-9CC4-28A7D8FC2BB1}" srcOrd="5" destOrd="0" presId="urn:microsoft.com/office/officeart/2005/8/layout/process4"/>
    <dgm:cxn modelId="{28EACA80-A85F-E14B-AA40-884D2D468191}" type="presParOf" srcId="{B7F0B060-9CB7-7E41-B723-A4CFD981EC89}" destId="{06147846-209D-B742-B056-CDEABBF24055}" srcOrd="6" destOrd="0" presId="urn:microsoft.com/office/officeart/2005/8/layout/process4"/>
    <dgm:cxn modelId="{B5934736-1962-F949-881E-901C6E13EFFA}" type="presParOf" srcId="{06147846-209D-B742-B056-CDEABBF24055}" destId="{7AE1C772-9DBB-6441-BE15-0E1D3D6FE59C}" srcOrd="0" destOrd="0" presId="urn:microsoft.com/office/officeart/2005/8/layout/process4"/>
    <dgm:cxn modelId="{5C5FAB08-CEAA-D54D-876B-5985F55F2ED0}" type="presParOf" srcId="{B7F0B060-9CB7-7E41-B723-A4CFD981EC89}" destId="{979A61D6-0C81-FE40-A5AE-EED2D9248FDA}" srcOrd="7" destOrd="0" presId="urn:microsoft.com/office/officeart/2005/8/layout/process4"/>
    <dgm:cxn modelId="{D5EBA980-9CCF-454D-86FB-A990680C2AF1}" type="presParOf" srcId="{B7F0B060-9CB7-7E41-B723-A4CFD981EC89}" destId="{71F1C9E9-2347-E547-849F-4421607881AC}" srcOrd="8" destOrd="0" presId="urn:microsoft.com/office/officeart/2005/8/layout/process4"/>
    <dgm:cxn modelId="{1C20B570-EB82-5948-A3A2-802193DE1E9C}" type="presParOf" srcId="{71F1C9E9-2347-E547-849F-4421607881AC}" destId="{9BE3E724-A622-1F42-8344-499FE3CB1213}" srcOrd="0" destOrd="0" presId="urn:microsoft.com/office/officeart/2005/8/layout/process4"/>
    <dgm:cxn modelId="{1ACA4647-BFBE-4249-8DC4-55BC3F988559}" type="presParOf" srcId="{B7F0B060-9CB7-7E41-B723-A4CFD981EC89}" destId="{C493CD63-1571-9E43-BF69-41F258302629}" srcOrd="9" destOrd="0" presId="urn:microsoft.com/office/officeart/2005/8/layout/process4"/>
    <dgm:cxn modelId="{28639E03-0596-6442-BB78-8645FB99266A}" type="presParOf" srcId="{B7F0B060-9CB7-7E41-B723-A4CFD981EC89}" destId="{97001315-234F-A54F-AC68-B6F97AD7D208}" srcOrd="10" destOrd="0" presId="urn:microsoft.com/office/officeart/2005/8/layout/process4"/>
    <dgm:cxn modelId="{5D2DD71D-405D-8A46-B4BD-2973E35B17CC}" type="presParOf" srcId="{97001315-234F-A54F-AC68-B6F97AD7D208}" destId="{6CF617F3-BDBA-D747-8539-E57CDB546D4C}" srcOrd="0" destOrd="0" presId="urn:microsoft.com/office/officeart/2005/8/layout/process4"/>
    <dgm:cxn modelId="{93F78870-4DB3-4146-8E7E-86629E5FEE86}" type="presParOf" srcId="{B7F0B060-9CB7-7E41-B723-A4CFD981EC89}" destId="{168654CF-17DC-EB42-A308-BCC6A9B24CEA}" srcOrd="11" destOrd="0" presId="urn:microsoft.com/office/officeart/2005/8/layout/process4"/>
    <dgm:cxn modelId="{51261347-DC2A-7A45-A367-9BEA6C852DF8}" type="presParOf" srcId="{B7F0B060-9CB7-7E41-B723-A4CFD981EC89}" destId="{73505428-7FB4-9445-A8EC-9E53F8051833}" srcOrd="12" destOrd="0" presId="urn:microsoft.com/office/officeart/2005/8/layout/process4"/>
    <dgm:cxn modelId="{4044E49B-817F-2948-BD10-CE55CF8A7AB8}" type="presParOf" srcId="{73505428-7FB4-9445-A8EC-9E53F8051833}" destId="{8861396F-4F80-1949-97A7-CA9286FE350B}" srcOrd="0" destOrd="0" presId="urn:microsoft.com/office/officeart/2005/8/layout/process4"/>
    <dgm:cxn modelId="{50146966-53F5-8544-B0E1-B3E8BE25B86E}" type="presParOf" srcId="{B7F0B060-9CB7-7E41-B723-A4CFD981EC89}" destId="{B7612272-CD93-E04E-AC1D-B68F207428B7}" srcOrd="13" destOrd="0" presId="urn:microsoft.com/office/officeart/2005/8/layout/process4"/>
    <dgm:cxn modelId="{1F6D115B-3479-D048-A3FB-31B9F54ADEF5}" type="presParOf" srcId="{B7F0B060-9CB7-7E41-B723-A4CFD981EC89}" destId="{86CB7E37-0270-FA45-8B24-A03586F19ACE}" srcOrd="14" destOrd="0" presId="urn:microsoft.com/office/officeart/2005/8/layout/process4"/>
    <dgm:cxn modelId="{FC7DCB9D-931F-C443-B070-D247EE45C059}" type="presParOf" srcId="{86CB7E37-0270-FA45-8B24-A03586F19ACE}" destId="{8E8E96C2-4F36-1749-BDB3-46131329B4B5}" srcOrd="0" destOrd="0" presId="urn:microsoft.com/office/officeart/2005/8/layout/process4"/>
    <dgm:cxn modelId="{76E454ED-9AF0-A147-9081-70F0388980DC}" type="presParOf" srcId="{B7F0B060-9CB7-7E41-B723-A4CFD981EC89}" destId="{1447AF3E-E6DA-5D45-8B21-A21A1207AEB5}" srcOrd="15" destOrd="0" presId="urn:microsoft.com/office/officeart/2005/8/layout/process4"/>
    <dgm:cxn modelId="{1AA8BF3A-D076-9941-8DFD-E53C22EF8E21}" type="presParOf" srcId="{B7F0B060-9CB7-7E41-B723-A4CFD981EC89}" destId="{56CB6B94-7E70-C043-ADBF-B3C931176F34}" srcOrd="16" destOrd="0" presId="urn:microsoft.com/office/officeart/2005/8/layout/process4"/>
    <dgm:cxn modelId="{A1EB8EAB-5912-A34A-966B-11B75183D8E7}" type="presParOf" srcId="{56CB6B94-7E70-C043-ADBF-B3C931176F34}" destId="{0F6727B6-DD01-E94D-A473-7A95C2277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6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accent6">
            <a:lumMod val="75000"/>
          </a:schemeClr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"/>
              <a:cs typeface="Courier"/>
            </a:rPr>
            <a:t>lib.o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724F30C7-67EC-4E4A-B113-83D704179CC4}" type="presOf" srcId="{6B03903D-2083-194D-BF86-7D5912BBB1D7}" destId="{E469AF61-9493-3B46-82D0-8B07D495B049}" srcOrd="0" destOrd="0" presId="urn:microsoft.com/office/officeart/2005/8/layout/process4"/>
    <dgm:cxn modelId="{1449E499-DDB0-FE46-8C64-B5F8DE3372BB}" type="presOf" srcId="{6874B277-C05A-F04C-81F1-AFE82E7C694D}" destId="{B7F0B060-9CB7-7E41-B723-A4CFD981EC89}" srcOrd="0" destOrd="0" presId="urn:microsoft.com/office/officeart/2005/8/layout/process4"/>
    <dgm:cxn modelId="{7E960C66-706F-4C41-A489-2AA8FA6B180D}" type="presParOf" srcId="{B7F0B060-9CB7-7E41-B723-A4CFD981EC89}" destId="{D8650F80-DA51-1045-90D9-0B85668D54A1}" srcOrd="0" destOrd="0" presId="urn:microsoft.com/office/officeart/2005/8/layout/process4"/>
    <dgm:cxn modelId="{F6A0A5E4-EA64-4549-80C9-3FC23D24D955}" type="presParOf" srcId="{D8650F80-DA51-1045-90D9-0B85668D54A1}" destId="{E469AF61-9493-3B46-82D0-8B07D495B0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"/>
              <a:cs typeface="Courier"/>
            </a:rPr>
            <a:t>foo.c</a:t>
          </a:r>
          <a:endParaRPr lang="en-US" b="1" dirty="0">
            <a:latin typeface="Courier"/>
            <a:cs typeface="Courier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tx1"/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"/>
              <a:cs typeface="Courier"/>
            </a:rPr>
            <a:t>a.out</a:t>
          </a:r>
          <a:endParaRPr lang="en-US" b="1" dirty="0">
            <a:latin typeface="Courier"/>
            <a:cs typeface="Courier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"/>
              <a:cs typeface="Courier"/>
            </a:rPr>
            <a:t>foo.s</a:t>
          </a:r>
          <a:endParaRPr lang="en-US" b="1" dirty="0">
            <a:latin typeface="Courier"/>
            <a:cs typeface="Courier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"/>
              <a:cs typeface="Courier"/>
            </a:rPr>
            <a:t>foo.o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tx1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3D2E65AD-1641-FF44-A201-FFD198237DEC}" type="presOf" srcId="{E6A2FABE-CA65-FF46-827D-F94953C1F6DD}" destId="{0F6727B6-DD01-E94D-A473-7A95C2277833}" srcOrd="0" destOrd="0" presId="urn:microsoft.com/office/officeart/2005/8/layout/process4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314C272A-3C78-874C-85F7-BFDB7D645200}" type="presOf" srcId="{6874B277-C05A-F04C-81F1-AFE82E7C694D}" destId="{B7F0B060-9CB7-7E41-B723-A4CFD981EC89}" srcOrd="0" destOrd="0" presId="urn:microsoft.com/office/officeart/2005/8/layout/process4"/>
    <dgm:cxn modelId="{2C9CAAD6-65D0-3A41-B4AD-A0E022C41C91}" type="presOf" srcId="{F7CF5AB1-071E-E84C-B329-5536FFDCB271}" destId="{7AE1C772-9DBB-6441-BE15-0E1D3D6FE59C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4447EFA0-4453-C547-B4B9-14F25A9A3A2C}" type="presOf" srcId="{7A703120-5E94-4E43-AFCE-8826D79E0752}" destId="{6CF617F3-BDBA-D747-8539-E57CDB546D4C}" srcOrd="0" destOrd="0" presId="urn:microsoft.com/office/officeart/2005/8/layout/process4"/>
    <dgm:cxn modelId="{108BE0D4-86D5-AC49-879E-CA6D42605DAB}" type="presOf" srcId="{6B03903D-2083-194D-BF86-7D5912BBB1D7}" destId="{9BE3E724-A622-1F42-8344-499FE3CB1213}" srcOrd="0" destOrd="0" presId="urn:microsoft.com/office/officeart/2005/8/layout/process4"/>
    <dgm:cxn modelId="{197AE8BA-FFC9-0E49-BDF0-A269DDDCB680}" type="presOf" srcId="{3D3E9305-B39C-9E47-8B0E-704DE21276A2}" destId="{0BF3E98C-8570-8B42-AC81-4CC700DE9808}" srcOrd="0" destOrd="0" presId="urn:microsoft.com/office/officeart/2005/8/layout/process4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506BEEC8-4195-2344-AF5F-16C23F5CBF39}" type="presOf" srcId="{0D15FB73-0BBB-714B-9BB0-C2B2726CD3E1}" destId="{8E8E96C2-4F36-1749-BDB3-46131329B4B5}" srcOrd="0" destOrd="0" presId="urn:microsoft.com/office/officeart/2005/8/layout/process4"/>
    <dgm:cxn modelId="{467051CB-096D-FB4F-9276-B914827034F1}" type="presOf" srcId="{9EEDC6EE-0E75-AD42-9AD4-6A3E98423EF6}" destId="{9C8D402F-1368-C044-A738-2DA9F17F3CC6}" srcOrd="0" destOrd="0" presId="urn:microsoft.com/office/officeart/2005/8/layout/process4"/>
    <dgm:cxn modelId="{F2044E83-CC9B-0545-BF99-07346496A191}" type="presOf" srcId="{AAECF816-E805-754C-9D44-383350129CB4}" destId="{7B12BA32-5DB0-C047-A0D4-1650BF6FB212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6FC60A3F-36B8-374B-9B18-F15C394D4A5A}" type="presOf" srcId="{7B490873-3F8C-6C47-BCCE-B410429C0291}" destId="{8861396F-4F80-1949-97A7-CA9286FE350B}" srcOrd="0" destOrd="0" presId="urn:microsoft.com/office/officeart/2005/8/layout/process4"/>
    <dgm:cxn modelId="{843E928E-E5F2-AC45-B0AD-4731FEFF74F5}" type="presParOf" srcId="{B7F0B060-9CB7-7E41-B723-A4CFD981EC89}" destId="{B0D0E4A9-CEEB-6746-9751-6C5AC61544C0}" srcOrd="0" destOrd="0" presId="urn:microsoft.com/office/officeart/2005/8/layout/process4"/>
    <dgm:cxn modelId="{F85C78A7-20A2-804B-B6B1-67A8E1E6742A}" type="presParOf" srcId="{B0D0E4A9-CEEB-6746-9751-6C5AC61544C0}" destId="{9C8D402F-1368-C044-A738-2DA9F17F3CC6}" srcOrd="0" destOrd="0" presId="urn:microsoft.com/office/officeart/2005/8/layout/process4"/>
    <dgm:cxn modelId="{AF9DEF9E-CF06-F44C-AF44-3C8B56CD14CB}" type="presParOf" srcId="{B7F0B060-9CB7-7E41-B723-A4CFD981EC89}" destId="{71A0E934-7612-6845-8F99-DAFB9FA1977C}" srcOrd="1" destOrd="0" presId="urn:microsoft.com/office/officeart/2005/8/layout/process4"/>
    <dgm:cxn modelId="{0AF9A7E2-B009-3B43-B062-90C580515955}" type="presParOf" srcId="{B7F0B060-9CB7-7E41-B723-A4CFD981EC89}" destId="{AEACEC9F-8E0C-314B-846C-60AB9667B250}" srcOrd="2" destOrd="0" presId="urn:microsoft.com/office/officeart/2005/8/layout/process4"/>
    <dgm:cxn modelId="{77A2EE17-FE6F-D349-A840-8BE11DFB6BCD}" type="presParOf" srcId="{AEACEC9F-8E0C-314B-846C-60AB9667B250}" destId="{7B12BA32-5DB0-C047-A0D4-1650BF6FB212}" srcOrd="0" destOrd="0" presId="urn:microsoft.com/office/officeart/2005/8/layout/process4"/>
    <dgm:cxn modelId="{C941D18D-5A1E-294A-B285-4BCE62ACDD88}" type="presParOf" srcId="{B7F0B060-9CB7-7E41-B723-A4CFD981EC89}" destId="{8E0656CC-EAD5-064F-B087-AAD2461BB8B3}" srcOrd="3" destOrd="0" presId="urn:microsoft.com/office/officeart/2005/8/layout/process4"/>
    <dgm:cxn modelId="{9066D5AA-3B4C-D944-8A69-774D21AD5B08}" type="presParOf" srcId="{B7F0B060-9CB7-7E41-B723-A4CFD981EC89}" destId="{8D394CE5-702C-124D-8669-24721F7FC071}" srcOrd="4" destOrd="0" presId="urn:microsoft.com/office/officeart/2005/8/layout/process4"/>
    <dgm:cxn modelId="{32DDC065-CE68-BE4F-ADBA-12A1C5CDCAC4}" type="presParOf" srcId="{8D394CE5-702C-124D-8669-24721F7FC071}" destId="{0BF3E98C-8570-8B42-AC81-4CC700DE9808}" srcOrd="0" destOrd="0" presId="urn:microsoft.com/office/officeart/2005/8/layout/process4"/>
    <dgm:cxn modelId="{D5A798F4-5D7A-F146-9412-F547CCAED0D6}" type="presParOf" srcId="{B7F0B060-9CB7-7E41-B723-A4CFD981EC89}" destId="{965CCB3D-734A-E140-9CC4-28A7D8FC2BB1}" srcOrd="5" destOrd="0" presId="urn:microsoft.com/office/officeart/2005/8/layout/process4"/>
    <dgm:cxn modelId="{1AAD7238-2EF5-CD49-8ACF-0611DAEB6B03}" type="presParOf" srcId="{B7F0B060-9CB7-7E41-B723-A4CFD981EC89}" destId="{06147846-209D-B742-B056-CDEABBF24055}" srcOrd="6" destOrd="0" presId="urn:microsoft.com/office/officeart/2005/8/layout/process4"/>
    <dgm:cxn modelId="{4DE5609E-3B7A-B44A-B6D1-9065BB23B8EE}" type="presParOf" srcId="{06147846-209D-B742-B056-CDEABBF24055}" destId="{7AE1C772-9DBB-6441-BE15-0E1D3D6FE59C}" srcOrd="0" destOrd="0" presId="urn:microsoft.com/office/officeart/2005/8/layout/process4"/>
    <dgm:cxn modelId="{7D1DBEFF-1CD1-CD45-B136-6C63E37F55CD}" type="presParOf" srcId="{B7F0B060-9CB7-7E41-B723-A4CFD981EC89}" destId="{979A61D6-0C81-FE40-A5AE-EED2D9248FDA}" srcOrd="7" destOrd="0" presId="urn:microsoft.com/office/officeart/2005/8/layout/process4"/>
    <dgm:cxn modelId="{B2ACCA38-F9D5-A543-8D09-CEB5A467D328}" type="presParOf" srcId="{B7F0B060-9CB7-7E41-B723-A4CFD981EC89}" destId="{71F1C9E9-2347-E547-849F-4421607881AC}" srcOrd="8" destOrd="0" presId="urn:microsoft.com/office/officeart/2005/8/layout/process4"/>
    <dgm:cxn modelId="{0AE217E0-67D8-0640-AEB8-A9DA124E9D41}" type="presParOf" srcId="{71F1C9E9-2347-E547-849F-4421607881AC}" destId="{9BE3E724-A622-1F42-8344-499FE3CB1213}" srcOrd="0" destOrd="0" presId="urn:microsoft.com/office/officeart/2005/8/layout/process4"/>
    <dgm:cxn modelId="{7BBED143-B8B1-F34A-B27F-0BDCD3184427}" type="presParOf" srcId="{B7F0B060-9CB7-7E41-B723-A4CFD981EC89}" destId="{C493CD63-1571-9E43-BF69-41F258302629}" srcOrd="9" destOrd="0" presId="urn:microsoft.com/office/officeart/2005/8/layout/process4"/>
    <dgm:cxn modelId="{090C35B7-A1DC-ED41-B057-F611EF2F28D9}" type="presParOf" srcId="{B7F0B060-9CB7-7E41-B723-A4CFD981EC89}" destId="{97001315-234F-A54F-AC68-B6F97AD7D208}" srcOrd="10" destOrd="0" presId="urn:microsoft.com/office/officeart/2005/8/layout/process4"/>
    <dgm:cxn modelId="{26E61BC4-A24C-1744-A95E-09E39A410D47}" type="presParOf" srcId="{97001315-234F-A54F-AC68-B6F97AD7D208}" destId="{6CF617F3-BDBA-D747-8539-E57CDB546D4C}" srcOrd="0" destOrd="0" presId="urn:microsoft.com/office/officeart/2005/8/layout/process4"/>
    <dgm:cxn modelId="{61A5A967-19F6-E048-B054-68C153788DA8}" type="presParOf" srcId="{B7F0B060-9CB7-7E41-B723-A4CFD981EC89}" destId="{168654CF-17DC-EB42-A308-BCC6A9B24CEA}" srcOrd="11" destOrd="0" presId="urn:microsoft.com/office/officeart/2005/8/layout/process4"/>
    <dgm:cxn modelId="{0A2C2A0D-B529-BB45-B3B1-4B866868CB3C}" type="presParOf" srcId="{B7F0B060-9CB7-7E41-B723-A4CFD981EC89}" destId="{73505428-7FB4-9445-A8EC-9E53F8051833}" srcOrd="12" destOrd="0" presId="urn:microsoft.com/office/officeart/2005/8/layout/process4"/>
    <dgm:cxn modelId="{D7DDBFDD-B09B-3643-82DE-2BBB4F03715C}" type="presParOf" srcId="{73505428-7FB4-9445-A8EC-9E53F8051833}" destId="{8861396F-4F80-1949-97A7-CA9286FE350B}" srcOrd="0" destOrd="0" presId="urn:microsoft.com/office/officeart/2005/8/layout/process4"/>
    <dgm:cxn modelId="{A3528BC2-BA8F-9D4D-9FB3-E2869B3660CB}" type="presParOf" srcId="{B7F0B060-9CB7-7E41-B723-A4CFD981EC89}" destId="{B7612272-CD93-E04E-AC1D-B68F207428B7}" srcOrd="13" destOrd="0" presId="urn:microsoft.com/office/officeart/2005/8/layout/process4"/>
    <dgm:cxn modelId="{DE63C75C-1E55-DC40-A806-EFC40E0A6344}" type="presParOf" srcId="{B7F0B060-9CB7-7E41-B723-A4CFD981EC89}" destId="{86CB7E37-0270-FA45-8B24-A03586F19ACE}" srcOrd="14" destOrd="0" presId="urn:microsoft.com/office/officeart/2005/8/layout/process4"/>
    <dgm:cxn modelId="{FD3A30F7-F169-B443-8B46-F21985ED1A0E}" type="presParOf" srcId="{86CB7E37-0270-FA45-8B24-A03586F19ACE}" destId="{8E8E96C2-4F36-1749-BDB3-46131329B4B5}" srcOrd="0" destOrd="0" presId="urn:microsoft.com/office/officeart/2005/8/layout/process4"/>
    <dgm:cxn modelId="{BB75DEC0-46E1-4D45-A478-2156FB384F1C}" type="presParOf" srcId="{B7F0B060-9CB7-7E41-B723-A4CFD981EC89}" destId="{1447AF3E-E6DA-5D45-8B21-A21A1207AEB5}" srcOrd="15" destOrd="0" presId="urn:microsoft.com/office/officeart/2005/8/layout/process4"/>
    <dgm:cxn modelId="{B191CD71-4747-B248-8B90-6705B7595DB5}" type="presParOf" srcId="{B7F0B060-9CB7-7E41-B723-A4CFD981EC89}" destId="{56CB6B94-7E70-C043-ADBF-B3C931176F34}" srcOrd="16" destOrd="0" presId="urn:microsoft.com/office/officeart/2005/8/layout/process4"/>
    <dgm:cxn modelId="{158AB794-B4FC-0640-996A-85343D878A0C}" type="presParOf" srcId="{56CB6B94-7E70-C043-ADBF-B3C931176F34}" destId="{0F6727B6-DD01-E94D-A473-7A95C22778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#16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tx1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"/>
              <a:cs typeface="Courier"/>
            </a:rPr>
            <a:t>lib.o</a:t>
          </a:r>
          <a:endParaRPr lang="en-US" b="1" dirty="0">
            <a:latin typeface="Courier"/>
            <a:cs typeface="Courier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52429D55-5B70-044C-A0C5-5092F210E34E}" type="presOf" srcId="{6B03903D-2083-194D-BF86-7D5912BBB1D7}" destId="{E469AF61-9493-3B46-82D0-8B07D495B049}" srcOrd="0" destOrd="0" presId="urn:microsoft.com/office/officeart/2005/8/layout/process4"/>
    <dgm:cxn modelId="{1E0EB4BB-BB55-CA43-A7D8-EEC1E53D3E3C}" type="presOf" srcId="{6874B277-C05A-F04C-81F1-AFE82E7C694D}" destId="{B7F0B060-9CB7-7E41-B723-A4CFD981EC89}" srcOrd="0" destOrd="0" presId="urn:microsoft.com/office/officeart/2005/8/layout/process4"/>
    <dgm:cxn modelId="{20168E8A-F1F2-4A4E-8A10-A5F3DABD75D9}" type="presParOf" srcId="{B7F0B060-9CB7-7E41-B723-A4CFD981EC89}" destId="{D8650F80-DA51-1045-90D9-0B85668D54A1}" srcOrd="0" destOrd="0" presId="urn:microsoft.com/office/officeart/2005/8/layout/process4"/>
    <dgm:cxn modelId="{F6D86EAA-A39B-DE4E-A6C7-968A08FD60B7}" type="presParOf" srcId="{D8650F80-DA51-1045-90D9-0B85668D54A1}" destId="{E469AF61-9493-3B46-82D0-8B07D495B0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07CBE-9804-AA4C-98A7-3E0FBB233CC8}">
      <dsp:nvSpPr>
        <dsp:cNvPr id="0" name=""/>
        <dsp:cNvSpPr/>
      </dsp:nvSpPr>
      <dsp:spPr>
        <a:xfrm>
          <a:off x="0" y="1502364"/>
          <a:ext cx="6096000" cy="985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18 VAG Rounded Bold   07390"/>
              <a:cs typeface="18 vag rounded bold"/>
            </a:rPr>
            <a:t>Python interpreter</a:t>
          </a:r>
          <a:endParaRPr lang="en-US" sz="3500" kern="1200" dirty="0">
            <a:latin typeface="18 VAG Rounded Bold   07390"/>
            <a:cs typeface="18 vag rounded bold"/>
          </a:endParaRPr>
        </a:p>
      </dsp:txBody>
      <dsp:txXfrm>
        <a:off x="0" y="1502364"/>
        <a:ext cx="6096000" cy="985713"/>
      </dsp:txXfrm>
    </dsp:sp>
    <dsp:sp modelId="{0F6727B6-DD01-E94D-A473-7A95C2277833}">
      <dsp:nvSpPr>
        <dsp:cNvPr id="0" name=""/>
        <dsp:cNvSpPr/>
      </dsp:nvSpPr>
      <dsp:spPr>
        <a:xfrm rot="10800000">
          <a:off x="0" y="0"/>
          <a:ext cx="6096000" cy="1516027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18 VAG Rounded Bold   07390"/>
              <a:cs typeface="07390"/>
            </a:rPr>
            <a:t>Python program: </a:t>
          </a:r>
          <a:r>
            <a:rPr lang="en-US" sz="3500" b="1" kern="1200" dirty="0" err="1" smtClean="0">
              <a:latin typeface="Courier"/>
              <a:cs typeface="Courier"/>
            </a:rPr>
            <a:t>foo.py</a:t>
          </a:r>
          <a:endParaRPr lang="en-US" sz="3500" b="1" kern="1200" dirty="0">
            <a:latin typeface="Courier"/>
            <a:cs typeface="Courier"/>
          </a:endParaRPr>
        </a:p>
      </dsp:txBody>
      <dsp:txXfrm rot="10800000">
        <a:off x="0" y="0"/>
        <a:ext cx="6096000" cy="9850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402F-1368-C044-A738-2DA9F17F3CC6}">
      <dsp:nvSpPr>
        <dsp:cNvPr id="0" name=""/>
        <dsp:cNvSpPr/>
      </dsp:nvSpPr>
      <dsp:spPr>
        <a:xfrm>
          <a:off x="0" y="6054536"/>
          <a:ext cx="4114800" cy="49676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Memory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>
        <a:off x="0" y="6054536"/>
        <a:ext cx="4114800" cy="496769"/>
      </dsp:txXfrm>
    </dsp:sp>
    <dsp:sp modelId="{7B12BA32-5DB0-C047-A0D4-1650BF6FB212}">
      <dsp:nvSpPr>
        <dsp:cNvPr id="0" name=""/>
        <dsp:cNvSpPr/>
      </dsp:nvSpPr>
      <dsp:spPr>
        <a:xfrm rot="10800000">
          <a:off x="0" y="5297955"/>
          <a:ext cx="4114800" cy="764031"/>
        </a:xfrm>
        <a:prstGeom prst="upArrowCallou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Loader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5297955"/>
        <a:ext cx="4114800" cy="496444"/>
      </dsp:txXfrm>
    </dsp:sp>
    <dsp:sp modelId="{0BF3E98C-8570-8B42-AC81-4CC700DE9808}">
      <dsp:nvSpPr>
        <dsp:cNvPr id="0" name=""/>
        <dsp:cNvSpPr/>
      </dsp:nvSpPr>
      <dsp:spPr>
        <a:xfrm rot="10800000">
          <a:off x="0" y="454137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Executable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pgm</a:t>
          </a:r>
          <a:r>
            <a:rPr lang="en-US" sz="1700" kern="1200" dirty="0" smtClean="0">
              <a:latin typeface="18 VAG Rounded Bold   07390"/>
              <a:cs typeface="18 vag rounded bold"/>
            </a:rPr>
            <a:t>): </a:t>
          </a:r>
          <a:r>
            <a:rPr lang="en-US" sz="1700" b="1" kern="1200" dirty="0" err="1" smtClean="0">
              <a:latin typeface="Courier"/>
              <a:cs typeface="Courier"/>
            </a:rPr>
            <a:t>a.out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4541375"/>
        <a:ext cx="4114800" cy="496444"/>
      </dsp:txXfrm>
    </dsp:sp>
    <dsp:sp modelId="{7AE1C772-9DBB-6441-BE15-0E1D3D6FE59C}">
      <dsp:nvSpPr>
        <dsp:cNvPr id="0" name=""/>
        <dsp:cNvSpPr/>
      </dsp:nvSpPr>
      <dsp:spPr>
        <a:xfrm rot="10800000">
          <a:off x="0" y="3784795"/>
          <a:ext cx="4114800" cy="764031"/>
        </a:xfrm>
        <a:prstGeom prst="upArrowCallout">
          <a:avLst/>
        </a:prstGeom>
        <a:solidFill>
          <a:schemeClr val="accent6"/>
        </a:solidFill>
        <a:ln>
          <a:noFill/>
        </a:ln>
        <a:effectLst>
          <a:glow rad="101600">
            <a:schemeClr val="accent6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Linker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3784795"/>
        <a:ext cx="4114800" cy="496444"/>
      </dsp:txXfrm>
    </dsp:sp>
    <dsp:sp modelId="{9BE3E724-A622-1F42-8344-499FE3CB1213}">
      <dsp:nvSpPr>
        <dsp:cNvPr id="0" name=""/>
        <dsp:cNvSpPr/>
      </dsp:nvSpPr>
      <dsp:spPr>
        <a:xfrm rot="10800000">
          <a:off x="0" y="302821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Object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module): </a:t>
          </a:r>
          <a:r>
            <a:rPr lang="en-US" sz="1700" b="1" kern="1200" dirty="0" err="1" smtClean="0">
              <a:latin typeface="Courier"/>
              <a:cs typeface="Courier"/>
            </a:rPr>
            <a:t>foo.o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3028215"/>
        <a:ext cx="4114800" cy="496444"/>
      </dsp:txXfrm>
    </dsp:sp>
    <dsp:sp modelId="{6CF617F3-BDBA-D747-8539-E57CDB546D4C}">
      <dsp:nvSpPr>
        <dsp:cNvPr id="0" name=""/>
        <dsp:cNvSpPr/>
      </dsp:nvSpPr>
      <dsp:spPr>
        <a:xfrm rot="10800000">
          <a:off x="0" y="2271634"/>
          <a:ext cx="4114800" cy="764031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2271634"/>
        <a:ext cx="4114800" cy="496444"/>
      </dsp:txXfrm>
    </dsp:sp>
    <dsp:sp modelId="{8861396F-4F80-1949-97A7-CA9286FE350B}">
      <dsp:nvSpPr>
        <dsp:cNvPr id="0" name=""/>
        <dsp:cNvSpPr/>
      </dsp:nvSpPr>
      <dsp:spPr>
        <a:xfrm rot="10800000">
          <a:off x="0" y="1515054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Assembly program: </a:t>
          </a:r>
          <a:r>
            <a:rPr lang="en-US" sz="1700" b="1" kern="1200" dirty="0" err="1" smtClean="0">
              <a:latin typeface="Courier"/>
              <a:cs typeface="Courier"/>
            </a:rPr>
            <a:t>foo.s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515054"/>
        <a:ext cx="4114800" cy="496444"/>
      </dsp:txXfrm>
    </dsp:sp>
    <dsp:sp modelId="{8E8E96C2-4F36-1749-BDB3-46131329B4B5}">
      <dsp:nvSpPr>
        <dsp:cNvPr id="0" name=""/>
        <dsp:cNvSpPr/>
      </dsp:nvSpPr>
      <dsp:spPr>
        <a:xfrm rot="10800000">
          <a:off x="0" y="758474"/>
          <a:ext cx="4114800" cy="76403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Compiler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758474"/>
        <a:ext cx="4114800" cy="496444"/>
      </dsp:txXfrm>
    </dsp:sp>
    <dsp:sp modelId="{0F6727B6-DD01-E94D-A473-7A95C2277833}">
      <dsp:nvSpPr>
        <dsp:cNvPr id="0" name=""/>
        <dsp:cNvSpPr/>
      </dsp:nvSpPr>
      <dsp:spPr>
        <a:xfrm rot="10800000">
          <a:off x="0" y="1894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07390"/>
            </a:rPr>
            <a:t>C program: </a:t>
          </a:r>
          <a:r>
            <a:rPr lang="en-US" sz="1700" b="1" kern="1200" dirty="0" err="1" smtClean="0">
              <a:latin typeface="Courier"/>
              <a:cs typeface="Courier"/>
            </a:rPr>
            <a:t>foo.c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894"/>
        <a:ext cx="4114800" cy="4964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9AF61-9493-3B46-82D0-8B07D495B049}">
      <dsp:nvSpPr>
        <dsp:cNvPr id="0" name=""/>
        <dsp:cNvSpPr/>
      </dsp:nvSpPr>
      <dsp:spPr>
        <a:xfrm>
          <a:off x="0" y="0"/>
          <a:ext cx="1219200" cy="609600"/>
        </a:xfrm>
        <a:prstGeom prst="left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ourier"/>
              <a:cs typeface="Courier"/>
            </a:rPr>
            <a:t>lib.o</a:t>
          </a:r>
          <a:endParaRPr lang="en-US" sz="1500" b="1" kern="1200" dirty="0">
            <a:latin typeface="Courier"/>
            <a:cs typeface="Courier"/>
          </a:endParaRPr>
        </a:p>
      </dsp:txBody>
      <dsp:txXfrm>
        <a:off x="427000" y="0"/>
        <a:ext cx="792200" cy="60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402F-1368-C044-A738-2DA9F17F3CC6}">
      <dsp:nvSpPr>
        <dsp:cNvPr id="0" name=""/>
        <dsp:cNvSpPr/>
      </dsp:nvSpPr>
      <dsp:spPr>
        <a:xfrm>
          <a:off x="0" y="6054536"/>
          <a:ext cx="4114800" cy="49676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Memory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>
        <a:off x="0" y="6054536"/>
        <a:ext cx="4114800" cy="496769"/>
      </dsp:txXfrm>
    </dsp:sp>
    <dsp:sp modelId="{7B12BA32-5DB0-C047-A0D4-1650BF6FB212}">
      <dsp:nvSpPr>
        <dsp:cNvPr id="0" name=""/>
        <dsp:cNvSpPr/>
      </dsp:nvSpPr>
      <dsp:spPr>
        <a:xfrm rot="10800000">
          <a:off x="0" y="5297955"/>
          <a:ext cx="4114800" cy="764031"/>
        </a:xfrm>
        <a:prstGeom prst="upArrowCallou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Loader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5297955"/>
        <a:ext cx="4114800" cy="496444"/>
      </dsp:txXfrm>
    </dsp:sp>
    <dsp:sp modelId="{0BF3E98C-8570-8B42-AC81-4CC700DE9808}">
      <dsp:nvSpPr>
        <dsp:cNvPr id="0" name=""/>
        <dsp:cNvSpPr/>
      </dsp:nvSpPr>
      <dsp:spPr>
        <a:xfrm rot="10800000">
          <a:off x="0" y="454137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Executable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pgm</a:t>
          </a:r>
          <a:r>
            <a:rPr lang="en-US" sz="1700" kern="1200" dirty="0" smtClean="0">
              <a:latin typeface="18 VAG Rounded Bold   07390"/>
              <a:cs typeface="18 vag rounded bold"/>
            </a:rPr>
            <a:t>): </a:t>
          </a:r>
          <a:r>
            <a:rPr lang="en-US" sz="1700" b="1" kern="1200" dirty="0" err="1" smtClean="0">
              <a:latin typeface="Courier"/>
              <a:cs typeface="Courier"/>
            </a:rPr>
            <a:t>a.out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4541375"/>
        <a:ext cx="4114800" cy="496444"/>
      </dsp:txXfrm>
    </dsp:sp>
    <dsp:sp modelId="{7AE1C772-9DBB-6441-BE15-0E1D3D6FE59C}">
      <dsp:nvSpPr>
        <dsp:cNvPr id="0" name=""/>
        <dsp:cNvSpPr/>
      </dsp:nvSpPr>
      <dsp:spPr>
        <a:xfrm rot="10800000">
          <a:off x="0" y="3784795"/>
          <a:ext cx="4114800" cy="764031"/>
        </a:xfrm>
        <a:prstGeom prst="upArrowCallout">
          <a:avLst/>
        </a:prstGeom>
        <a:solidFill>
          <a:schemeClr val="accent6"/>
        </a:solidFill>
        <a:ln>
          <a:noFill/>
        </a:ln>
        <a:effectLst>
          <a:glow rad="101600">
            <a:schemeClr val="accent6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Linker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3784795"/>
        <a:ext cx="4114800" cy="496444"/>
      </dsp:txXfrm>
    </dsp:sp>
    <dsp:sp modelId="{9BE3E724-A622-1F42-8344-499FE3CB1213}">
      <dsp:nvSpPr>
        <dsp:cNvPr id="0" name=""/>
        <dsp:cNvSpPr/>
      </dsp:nvSpPr>
      <dsp:spPr>
        <a:xfrm rot="10800000">
          <a:off x="0" y="302821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Object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module): </a:t>
          </a:r>
          <a:r>
            <a:rPr lang="en-US" sz="1700" b="1" kern="1200" dirty="0" err="1" smtClean="0">
              <a:latin typeface="Courier"/>
              <a:cs typeface="Courier"/>
            </a:rPr>
            <a:t>foo.o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3028215"/>
        <a:ext cx="4114800" cy="496444"/>
      </dsp:txXfrm>
    </dsp:sp>
    <dsp:sp modelId="{6CF617F3-BDBA-D747-8539-E57CDB546D4C}">
      <dsp:nvSpPr>
        <dsp:cNvPr id="0" name=""/>
        <dsp:cNvSpPr/>
      </dsp:nvSpPr>
      <dsp:spPr>
        <a:xfrm rot="10800000">
          <a:off x="0" y="2271634"/>
          <a:ext cx="4114800" cy="764031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2271634"/>
        <a:ext cx="4114800" cy="496444"/>
      </dsp:txXfrm>
    </dsp:sp>
    <dsp:sp modelId="{8861396F-4F80-1949-97A7-CA9286FE350B}">
      <dsp:nvSpPr>
        <dsp:cNvPr id="0" name=""/>
        <dsp:cNvSpPr/>
      </dsp:nvSpPr>
      <dsp:spPr>
        <a:xfrm rot="10800000">
          <a:off x="0" y="1515054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Assembly program: </a:t>
          </a:r>
          <a:r>
            <a:rPr lang="en-US" sz="1700" b="1" kern="1200" dirty="0" err="1" smtClean="0">
              <a:latin typeface="Courier"/>
              <a:cs typeface="Courier"/>
            </a:rPr>
            <a:t>foo.s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515054"/>
        <a:ext cx="4114800" cy="496444"/>
      </dsp:txXfrm>
    </dsp:sp>
    <dsp:sp modelId="{8E8E96C2-4F36-1749-BDB3-46131329B4B5}">
      <dsp:nvSpPr>
        <dsp:cNvPr id="0" name=""/>
        <dsp:cNvSpPr/>
      </dsp:nvSpPr>
      <dsp:spPr>
        <a:xfrm rot="10800000">
          <a:off x="0" y="758474"/>
          <a:ext cx="4114800" cy="76403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Compiler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758474"/>
        <a:ext cx="4114800" cy="496444"/>
      </dsp:txXfrm>
    </dsp:sp>
    <dsp:sp modelId="{0F6727B6-DD01-E94D-A473-7A95C2277833}">
      <dsp:nvSpPr>
        <dsp:cNvPr id="0" name=""/>
        <dsp:cNvSpPr/>
      </dsp:nvSpPr>
      <dsp:spPr>
        <a:xfrm rot="10800000">
          <a:off x="0" y="1894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07390"/>
            </a:rPr>
            <a:t>C program: </a:t>
          </a:r>
          <a:r>
            <a:rPr lang="en-US" sz="1700" b="1" kern="1200" dirty="0" err="1" smtClean="0">
              <a:latin typeface="Courier"/>
              <a:cs typeface="Courier"/>
            </a:rPr>
            <a:t>foo.c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894"/>
        <a:ext cx="4114800" cy="496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9AF61-9493-3B46-82D0-8B07D495B049}">
      <dsp:nvSpPr>
        <dsp:cNvPr id="0" name=""/>
        <dsp:cNvSpPr/>
      </dsp:nvSpPr>
      <dsp:spPr>
        <a:xfrm>
          <a:off x="0" y="0"/>
          <a:ext cx="1524000" cy="609600"/>
        </a:xfrm>
        <a:prstGeom prst="left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urier"/>
              <a:cs typeface="Courier"/>
            </a:rPr>
            <a:t>lib.o</a:t>
          </a:r>
          <a:endParaRPr lang="en-US" sz="1800" b="1" kern="1200" dirty="0">
            <a:latin typeface="Courier"/>
            <a:cs typeface="Courier"/>
          </a:endParaRPr>
        </a:p>
      </dsp:txBody>
      <dsp:txXfrm>
        <a:off x="533751" y="0"/>
        <a:ext cx="990249" cy="60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402F-1368-C044-A738-2DA9F17F3CC6}">
      <dsp:nvSpPr>
        <dsp:cNvPr id="0" name=""/>
        <dsp:cNvSpPr/>
      </dsp:nvSpPr>
      <dsp:spPr>
        <a:xfrm>
          <a:off x="0" y="6054536"/>
          <a:ext cx="4114800" cy="49676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Memory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>
        <a:off x="0" y="6054536"/>
        <a:ext cx="4114800" cy="496769"/>
      </dsp:txXfrm>
    </dsp:sp>
    <dsp:sp modelId="{7B12BA32-5DB0-C047-A0D4-1650BF6FB212}">
      <dsp:nvSpPr>
        <dsp:cNvPr id="0" name=""/>
        <dsp:cNvSpPr/>
      </dsp:nvSpPr>
      <dsp:spPr>
        <a:xfrm rot="10800000">
          <a:off x="0" y="5297955"/>
          <a:ext cx="4114800" cy="764031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Loader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5297955"/>
        <a:ext cx="4114800" cy="496444"/>
      </dsp:txXfrm>
    </dsp:sp>
    <dsp:sp modelId="{0BF3E98C-8570-8B42-AC81-4CC700DE9808}">
      <dsp:nvSpPr>
        <dsp:cNvPr id="0" name=""/>
        <dsp:cNvSpPr/>
      </dsp:nvSpPr>
      <dsp:spPr>
        <a:xfrm rot="10800000">
          <a:off x="0" y="454137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Executable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pgm</a:t>
          </a:r>
          <a:r>
            <a:rPr lang="en-US" sz="1700" kern="1200" dirty="0" smtClean="0">
              <a:latin typeface="18 VAG Rounded Bold   07390"/>
              <a:cs typeface="18 vag rounded bold"/>
            </a:rPr>
            <a:t>): </a:t>
          </a:r>
          <a:r>
            <a:rPr lang="en-US" sz="1700" b="1" kern="1200" dirty="0" err="1" smtClean="0">
              <a:latin typeface="Courier"/>
              <a:cs typeface="Courier"/>
            </a:rPr>
            <a:t>a.out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4541375"/>
        <a:ext cx="4114800" cy="496444"/>
      </dsp:txXfrm>
    </dsp:sp>
    <dsp:sp modelId="{7AE1C772-9DBB-6441-BE15-0E1D3D6FE59C}">
      <dsp:nvSpPr>
        <dsp:cNvPr id="0" name=""/>
        <dsp:cNvSpPr/>
      </dsp:nvSpPr>
      <dsp:spPr>
        <a:xfrm rot="10800000">
          <a:off x="0" y="3784795"/>
          <a:ext cx="4114800" cy="764031"/>
        </a:xfrm>
        <a:prstGeom prst="upArrowCallout">
          <a:avLst/>
        </a:prstGeom>
        <a:solidFill>
          <a:schemeClr val="accent6"/>
        </a:solidFill>
        <a:ln>
          <a:noFill/>
        </a:ln>
        <a:effectLst>
          <a:glow rad="101600">
            <a:schemeClr val="accent6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Linker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3784795"/>
        <a:ext cx="4114800" cy="496444"/>
      </dsp:txXfrm>
    </dsp:sp>
    <dsp:sp modelId="{9BE3E724-A622-1F42-8344-499FE3CB1213}">
      <dsp:nvSpPr>
        <dsp:cNvPr id="0" name=""/>
        <dsp:cNvSpPr/>
      </dsp:nvSpPr>
      <dsp:spPr>
        <a:xfrm rot="10800000">
          <a:off x="0" y="302821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Object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module): </a:t>
          </a:r>
          <a:r>
            <a:rPr lang="en-US" sz="1700" b="1" kern="1200" dirty="0" err="1" smtClean="0">
              <a:latin typeface="Courier"/>
              <a:cs typeface="Courier"/>
            </a:rPr>
            <a:t>foo.o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3028215"/>
        <a:ext cx="4114800" cy="496444"/>
      </dsp:txXfrm>
    </dsp:sp>
    <dsp:sp modelId="{6CF617F3-BDBA-D747-8539-E57CDB546D4C}">
      <dsp:nvSpPr>
        <dsp:cNvPr id="0" name=""/>
        <dsp:cNvSpPr/>
      </dsp:nvSpPr>
      <dsp:spPr>
        <a:xfrm rot="10800000">
          <a:off x="0" y="2271634"/>
          <a:ext cx="4114800" cy="764031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2271634"/>
        <a:ext cx="4114800" cy="496444"/>
      </dsp:txXfrm>
    </dsp:sp>
    <dsp:sp modelId="{8861396F-4F80-1949-97A7-CA9286FE350B}">
      <dsp:nvSpPr>
        <dsp:cNvPr id="0" name=""/>
        <dsp:cNvSpPr/>
      </dsp:nvSpPr>
      <dsp:spPr>
        <a:xfrm rot="10800000">
          <a:off x="0" y="151505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Assembly program: </a:t>
          </a:r>
          <a:r>
            <a:rPr lang="en-US" sz="1700" b="1" kern="1200" dirty="0" err="1" smtClean="0">
              <a:latin typeface="Courier"/>
              <a:cs typeface="Courier"/>
            </a:rPr>
            <a:t>foo.s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515054"/>
        <a:ext cx="4114800" cy="496444"/>
      </dsp:txXfrm>
    </dsp:sp>
    <dsp:sp modelId="{8E8E96C2-4F36-1749-BDB3-46131329B4B5}">
      <dsp:nvSpPr>
        <dsp:cNvPr id="0" name=""/>
        <dsp:cNvSpPr/>
      </dsp:nvSpPr>
      <dsp:spPr>
        <a:xfrm rot="10800000">
          <a:off x="0" y="75847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Compiler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758474"/>
        <a:ext cx="4114800" cy="496444"/>
      </dsp:txXfrm>
    </dsp:sp>
    <dsp:sp modelId="{0F6727B6-DD01-E94D-A473-7A95C2277833}">
      <dsp:nvSpPr>
        <dsp:cNvPr id="0" name=""/>
        <dsp:cNvSpPr/>
      </dsp:nvSpPr>
      <dsp:spPr>
        <a:xfrm rot="10800000">
          <a:off x="0" y="189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07390"/>
            </a:rPr>
            <a:t>C program: </a:t>
          </a:r>
          <a:r>
            <a:rPr lang="en-US" sz="1700" b="1" kern="1200" dirty="0" err="1" smtClean="0">
              <a:latin typeface="Courier"/>
              <a:cs typeface="Courier"/>
            </a:rPr>
            <a:t>foo.c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894"/>
        <a:ext cx="4114800" cy="496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9AF61-9493-3B46-82D0-8B07D495B049}">
      <dsp:nvSpPr>
        <dsp:cNvPr id="0" name=""/>
        <dsp:cNvSpPr/>
      </dsp:nvSpPr>
      <dsp:spPr>
        <a:xfrm>
          <a:off x="0" y="0"/>
          <a:ext cx="1524000" cy="609600"/>
        </a:xfrm>
        <a:prstGeom prst="left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urier"/>
              <a:cs typeface="Courier"/>
            </a:rPr>
            <a:t>lib.o</a:t>
          </a:r>
          <a:endParaRPr lang="en-US" sz="1800" b="1" kern="1200" dirty="0">
            <a:latin typeface="Courier"/>
            <a:cs typeface="Courier"/>
          </a:endParaRPr>
        </a:p>
      </dsp:txBody>
      <dsp:txXfrm>
        <a:off x="533751" y="0"/>
        <a:ext cx="990249" cy="609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402F-1368-C044-A738-2DA9F17F3CC6}">
      <dsp:nvSpPr>
        <dsp:cNvPr id="0" name=""/>
        <dsp:cNvSpPr/>
      </dsp:nvSpPr>
      <dsp:spPr>
        <a:xfrm>
          <a:off x="0" y="6054536"/>
          <a:ext cx="4114800" cy="49676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Memory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>
        <a:off x="0" y="6054536"/>
        <a:ext cx="4114800" cy="496769"/>
      </dsp:txXfrm>
    </dsp:sp>
    <dsp:sp modelId="{7B12BA32-5DB0-C047-A0D4-1650BF6FB212}">
      <dsp:nvSpPr>
        <dsp:cNvPr id="0" name=""/>
        <dsp:cNvSpPr/>
      </dsp:nvSpPr>
      <dsp:spPr>
        <a:xfrm rot="10800000">
          <a:off x="0" y="5297955"/>
          <a:ext cx="4114800" cy="764031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Loader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5297955"/>
        <a:ext cx="4114800" cy="496444"/>
      </dsp:txXfrm>
    </dsp:sp>
    <dsp:sp modelId="{0BF3E98C-8570-8B42-AC81-4CC700DE9808}">
      <dsp:nvSpPr>
        <dsp:cNvPr id="0" name=""/>
        <dsp:cNvSpPr/>
      </dsp:nvSpPr>
      <dsp:spPr>
        <a:xfrm rot="10800000">
          <a:off x="0" y="4541375"/>
          <a:ext cx="4114800" cy="764031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Executable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pgm</a:t>
          </a:r>
          <a:r>
            <a:rPr lang="en-US" sz="1700" kern="1200" dirty="0" smtClean="0">
              <a:latin typeface="18 VAG Rounded Bold   07390"/>
              <a:cs typeface="18 vag rounded bold"/>
            </a:rPr>
            <a:t>): </a:t>
          </a:r>
          <a:r>
            <a:rPr lang="en-US" sz="1700" b="1" kern="1200" dirty="0" err="1" smtClean="0">
              <a:latin typeface="Courier"/>
              <a:cs typeface="Courier"/>
            </a:rPr>
            <a:t>a.out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4541375"/>
        <a:ext cx="4114800" cy="496444"/>
      </dsp:txXfrm>
    </dsp:sp>
    <dsp:sp modelId="{7AE1C772-9DBB-6441-BE15-0E1D3D6FE59C}">
      <dsp:nvSpPr>
        <dsp:cNvPr id="0" name=""/>
        <dsp:cNvSpPr/>
      </dsp:nvSpPr>
      <dsp:spPr>
        <a:xfrm rot="10800000">
          <a:off x="0" y="3784795"/>
          <a:ext cx="4114800" cy="764031"/>
        </a:xfrm>
        <a:prstGeom prst="upArrowCallout">
          <a:avLst/>
        </a:prstGeom>
        <a:solidFill>
          <a:schemeClr val="accent6"/>
        </a:solidFill>
        <a:ln>
          <a:noFill/>
        </a:ln>
        <a:effectLst>
          <a:glow rad="101600">
            <a:schemeClr val="accent6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Linker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3784795"/>
        <a:ext cx="4114800" cy="496444"/>
      </dsp:txXfrm>
    </dsp:sp>
    <dsp:sp modelId="{9BE3E724-A622-1F42-8344-499FE3CB1213}">
      <dsp:nvSpPr>
        <dsp:cNvPr id="0" name=""/>
        <dsp:cNvSpPr/>
      </dsp:nvSpPr>
      <dsp:spPr>
        <a:xfrm rot="10800000">
          <a:off x="0" y="3028215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Object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module): </a:t>
          </a:r>
          <a:r>
            <a:rPr lang="en-US" sz="1700" b="1" kern="1200" dirty="0" err="1" smtClean="0">
              <a:latin typeface="Courier"/>
              <a:cs typeface="Courier"/>
            </a:rPr>
            <a:t>foo.o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3028215"/>
        <a:ext cx="4114800" cy="496444"/>
      </dsp:txXfrm>
    </dsp:sp>
    <dsp:sp modelId="{6CF617F3-BDBA-D747-8539-E57CDB546D4C}">
      <dsp:nvSpPr>
        <dsp:cNvPr id="0" name=""/>
        <dsp:cNvSpPr/>
      </dsp:nvSpPr>
      <dsp:spPr>
        <a:xfrm rot="10800000">
          <a:off x="0" y="227163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2271634"/>
        <a:ext cx="4114800" cy="496444"/>
      </dsp:txXfrm>
    </dsp:sp>
    <dsp:sp modelId="{8861396F-4F80-1949-97A7-CA9286FE350B}">
      <dsp:nvSpPr>
        <dsp:cNvPr id="0" name=""/>
        <dsp:cNvSpPr/>
      </dsp:nvSpPr>
      <dsp:spPr>
        <a:xfrm rot="10800000">
          <a:off x="0" y="151505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Assembly program: </a:t>
          </a:r>
          <a:r>
            <a:rPr lang="en-US" sz="1700" b="1" kern="1200" dirty="0" err="1" smtClean="0">
              <a:latin typeface="Courier"/>
              <a:cs typeface="Courier"/>
            </a:rPr>
            <a:t>foo.s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515054"/>
        <a:ext cx="4114800" cy="496444"/>
      </dsp:txXfrm>
    </dsp:sp>
    <dsp:sp modelId="{8E8E96C2-4F36-1749-BDB3-46131329B4B5}">
      <dsp:nvSpPr>
        <dsp:cNvPr id="0" name=""/>
        <dsp:cNvSpPr/>
      </dsp:nvSpPr>
      <dsp:spPr>
        <a:xfrm rot="10800000">
          <a:off x="0" y="75847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Compiler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758474"/>
        <a:ext cx="4114800" cy="496444"/>
      </dsp:txXfrm>
    </dsp:sp>
    <dsp:sp modelId="{0F6727B6-DD01-E94D-A473-7A95C2277833}">
      <dsp:nvSpPr>
        <dsp:cNvPr id="0" name=""/>
        <dsp:cNvSpPr/>
      </dsp:nvSpPr>
      <dsp:spPr>
        <a:xfrm rot="10800000">
          <a:off x="0" y="189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07390"/>
            </a:rPr>
            <a:t>C program: </a:t>
          </a:r>
          <a:r>
            <a:rPr lang="en-US" sz="1700" b="1" kern="1200" dirty="0" err="1" smtClean="0">
              <a:latin typeface="Courier"/>
              <a:cs typeface="Courier"/>
            </a:rPr>
            <a:t>foo.c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894"/>
        <a:ext cx="4114800" cy="496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9AF61-9493-3B46-82D0-8B07D495B049}">
      <dsp:nvSpPr>
        <dsp:cNvPr id="0" name=""/>
        <dsp:cNvSpPr/>
      </dsp:nvSpPr>
      <dsp:spPr>
        <a:xfrm>
          <a:off x="0" y="0"/>
          <a:ext cx="1524000" cy="609600"/>
        </a:xfrm>
        <a:prstGeom prst="left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urier"/>
              <a:cs typeface="Courier"/>
            </a:rPr>
            <a:t>lib.o</a:t>
          </a:r>
          <a:endParaRPr lang="en-US" sz="1800" b="1" kern="1200" dirty="0">
            <a:latin typeface="Courier"/>
            <a:cs typeface="Courier"/>
          </a:endParaRPr>
        </a:p>
      </dsp:txBody>
      <dsp:txXfrm>
        <a:off x="533751" y="0"/>
        <a:ext cx="990249" cy="609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D402F-1368-C044-A738-2DA9F17F3CC6}">
      <dsp:nvSpPr>
        <dsp:cNvPr id="0" name=""/>
        <dsp:cNvSpPr/>
      </dsp:nvSpPr>
      <dsp:spPr>
        <a:xfrm>
          <a:off x="0" y="6054536"/>
          <a:ext cx="4114800" cy="49676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Memory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>
        <a:off x="0" y="6054536"/>
        <a:ext cx="4114800" cy="496769"/>
      </dsp:txXfrm>
    </dsp:sp>
    <dsp:sp modelId="{7B12BA32-5DB0-C047-A0D4-1650BF6FB212}">
      <dsp:nvSpPr>
        <dsp:cNvPr id="0" name=""/>
        <dsp:cNvSpPr/>
      </dsp:nvSpPr>
      <dsp:spPr>
        <a:xfrm rot="10800000">
          <a:off x="0" y="5297955"/>
          <a:ext cx="4114800" cy="764031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Loader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5297955"/>
        <a:ext cx="4114800" cy="496444"/>
      </dsp:txXfrm>
    </dsp:sp>
    <dsp:sp modelId="{0BF3E98C-8570-8B42-AC81-4CC700DE9808}">
      <dsp:nvSpPr>
        <dsp:cNvPr id="0" name=""/>
        <dsp:cNvSpPr/>
      </dsp:nvSpPr>
      <dsp:spPr>
        <a:xfrm rot="10800000">
          <a:off x="0" y="4541375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Executable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pgm</a:t>
          </a:r>
          <a:r>
            <a:rPr lang="en-US" sz="1700" kern="1200" dirty="0" smtClean="0">
              <a:latin typeface="18 VAG Rounded Bold   07390"/>
              <a:cs typeface="18 vag rounded bold"/>
            </a:rPr>
            <a:t>): </a:t>
          </a:r>
          <a:r>
            <a:rPr lang="en-US" sz="1700" b="1" kern="1200" dirty="0" err="1" smtClean="0">
              <a:latin typeface="Courier"/>
              <a:cs typeface="Courier"/>
            </a:rPr>
            <a:t>a.out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4541375"/>
        <a:ext cx="4114800" cy="496444"/>
      </dsp:txXfrm>
    </dsp:sp>
    <dsp:sp modelId="{7AE1C772-9DBB-6441-BE15-0E1D3D6FE59C}">
      <dsp:nvSpPr>
        <dsp:cNvPr id="0" name=""/>
        <dsp:cNvSpPr/>
      </dsp:nvSpPr>
      <dsp:spPr>
        <a:xfrm rot="10800000">
          <a:off x="0" y="3784795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Linker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3784795"/>
        <a:ext cx="4114800" cy="496444"/>
      </dsp:txXfrm>
    </dsp:sp>
    <dsp:sp modelId="{9BE3E724-A622-1F42-8344-499FE3CB1213}">
      <dsp:nvSpPr>
        <dsp:cNvPr id="0" name=""/>
        <dsp:cNvSpPr/>
      </dsp:nvSpPr>
      <dsp:spPr>
        <a:xfrm rot="10800000">
          <a:off x="0" y="3028215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Object (mach </a:t>
          </a:r>
          <a:r>
            <a:rPr lang="en-US" sz="1700" kern="1200" dirty="0" err="1" smtClean="0">
              <a:latin typeface="18 VAG Rounded Bold   07390"/>
              <a:cs typeface="18 vag rounded bold"/>
            </a:rPr>
            <a:t>lang</a:t>
          </a:r>
          <a:r>
            <a:rPr lang="en-US" sz="1700" kern="1200" dirty="0" smtClean="0">
              <a:latin typeface="18 VAG Rounded Bold   07390"/>
              <a:cs typeface="18 vag rounded bold"/>
            </a:rPr>
            <a:t> module): </a:t>
          </a:r>
          <a:r>
            <a:rPr lang="en-US" sz="1700" b="1" kern="1200" dirty="0" err="1" smtClean="0">
              <a:latin typeface="Courier"/>
              <a:cs typeface="Courier"/>
            </a:rPr>
            <a:t>foo.o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3028215"/>
        <a:ext cx="4114800" cy="496444"/>
      </dsp:txXfrm>
    </dsp:sp>
    <dsp:sp modelId="{6CF617F3-BDBA-D747-8539-E57CDB546D4C}">
      <dsp:nvSpPr>
        <dsp:cNvPr id="0" name=""/>
        <dsp:cNvSpPr/>
      </dsp:nvSpPr>
      <dsp:spPr>
        <a:xfrm rot="10800000">
          <a:off x="0" y="227163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2271634"/>
        <a:ext cx="4114800" cy="496444"/>
      </dsp:txXfrm>
    </dsp:sp>
    <dsp:sp modelId="{8861396F-4F80-1949-97A7-CA9286FE350B}">
      <dsp:nvSpPr>
        <dsp:cNvPr id="0" name=""/>
        <dsp:cNvSpPr/>
      </dsp:nvSpPr>
      <dsp:spPr>
        <a:xfrm rot="10800000">
          <a:off x="0" y="151505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Assembly program: </a:t>
          </a:r>
          <a:r>
            <a:rPr lang="en-US" sz="1700" b="1" kern="1200" dirty="0" err="1" smtClean="0">
              <a:latin typeface="Courier"/>
              <a:cs typeface="Courier"/>
            </a:rPr>
            <a:t>foo.s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515054"/>
        <a:ext cx="4114800" cy="496444"/>
      </dsp:txXfrm>
    </dsp:sp>
    <dsp:sp modelId="{8E8E96C2-4F36-1749-BDB3-46131329B4B5}">
      <dsp:nvSpPr>
        <dsp:cNvPr id="0" name=""/>
        <dsp:cNvSpPr/>
      </dsp:nvSpPr>
      <dsp:spPr>
        <a:xfrm rot="10800000">
          <a:off x="0" y="75847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18 vag rounded bold"/>
            </a:rPr>
            <a:t>Compiler</a:t>
          </a:r>
          <a:endParaRPr lang="en-US" sz="1700" kern="1200" dirty="0">
            <a:latin typeface="18 VAG Rounded Bold   07390"/>
            <a:cs typeface="18 vag rounded bold"/>
          </a:endParaRPr>
        </a:p>
      </dsp:txBody>
      <dsp:txXfrm rot="10800000">
        <a:off x="0" y="758474"/>
        <a:ext cx="4114800" cy="496444"/>
      </dsp:txXfrm>
    </dsp:sp>
    <dsp:sp modelId="{0F6727B6-DD01-E94D-A473-7A95C2277833}">
      <dsp:nvSpPr>
        <dsp:cNvPr id="0" name=""/>
        <dsp:cNvSpPr/>
      </dsp:nvSpPr>
      <dsp:spPr>
        <a:xfrm rot="10800000">
          <a:off x="0" y="1894"/>
          <a:ext cx="4114800" cy="764031"/>
        </a:xfrm>
        <a:prstGeom prst="upArrowCallout">
          <a:avLst/>
        </a:prstGeom>
        <a:solidFill>
          <a:schemeClr val="tx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18 VAG Rounded Bold   07390"/>
              <a:cs typeface="07390"/>
            </a:rPr>
            <a:t>C program: </a:t>
          </a:r>
          <a:r>
            <a:rPr lang="en-US" sz="1700" b="1" kern="1200" dirty="0" err="1" smtClean="0">
              <a:latin typeface="Courier"/>
              <a:cs typeface="Courier"/>
            </a:rPr>
            <a:t>foo.c</a:t>
          </a:r>
          <a:endParaRPr lang="en-US" sz="1700" b="1" kern="1200" dirty="0">
            <a:latin typeface="Courier"/>
            <a:cs typeface="Courier"/>
          </a:endParaRPr>
        </a:p>
      </dsp:txBody>
      <dsp:txXfrm rot="10800000">
        <a:off x="0" y="1894"/>
        <a:ext cx="4114800" cy="4964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9AF61-9493-3B46-82D0-8B07D495B049}">
      <dsp:nvSpPr>
        <dsp:cNvPr id="0" name=""/>
        <dsp:cNvSpPr/>
      </dsp:nvSpPr>
      <dsp:spPr>
        <a:xfrm>
          <a:off x="0" y="0"/>
          <a:ext cx="1524000" cy="609600"/>
        </a:xfrm>
        <a:prstGeom prst="leftArrowCallout">
          <a:avLst/>
        </a:prstGeom>
        <a:solidFill>
          <a:schemeClr val="tx1"/>
        </a:solidFill>
        <a:ln>
          <a:noFill/>
        </a:ln>
        <a:effectLst/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urier"/>
              <a:cs typeface="Courier"/>
            </a:rPr>
            <a:t>lib.o</a:t>
          </a:r>
          <a:endParaRPr lang="en-US" sz="1800" b="1" kern="1200" dirty="0">
            <a:latin typeface="Courier"/>
            <a:cs typeface="Courier"/>
          </a:endParaRPr>
        </a:p>
      </dsp:txBody>
      <dsp:txXfrm>
        <a:off x="533751" y="0"/>
        <a:ext cx="990249" cy="60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66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5959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97FDFF-7B9F-7D4D-BFC0-AAD1F3D3D3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6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39975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09" y="3339086"/>
            <a:ext cx="8023417" cy="3158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39975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09" y="3339086"/>
            <a:ext cx="8023417" cy="3158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39975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09" y="3339086"/>
            <a:ext cx="8023417" cy="3158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auipc</a:t>
            </a:r>
            <a:r>
              <a:rPr lang="en-US" dirty="0" smtClean="0"/>
              <a:t>: add upper immediate to PC R[</a:t>
            </a:r>
            <a:r>
              <a:rPr lang="en-US" dirty="0" err="1" smtClean="0"/>
              <a:t>rd</a:t>
            </a:r>
            <a:r>
              <a:rPr lang="en-US" dirty="0" smtClean="0"/>
              <a:t>] = PC + {</a:t>
            </a:r>
            <a:r>
              <a:rPr lang="en-US" dirty="0" err="1" smtClean="0"/>
              <a:t>imm</a:t>
            </a:r>
            <a:r>
              <a:rPr lang="en-US" dirty="0" smtClean="0"/>
              <a:t>, 12’b0}</a:t>
            </a:r>
          </a:p>
          <a:p>
            <a:r>
              <a:rPr lang="en-US" dirty="0" err="1" smtClean="0"/>
              <a:t>Lui</a:t>
            </a:r>
            <a:r>
              <a:rPr lang="en-US" dirty="0" smtClean="0"/>
              <a:t>: load upper immediate R[</a:t>
            </a:r>
            <a:r>
              <a:rPr lang="en-US" dirty="0" err="1" smtClean="0"/>
              <a:t>rd</a:t>
            </a:r>
            <a:r>
              <a:rPr lang="en-US" dirty="0" smtClean="0"/>
              <a:t>] = </a:t>
            </a:r>
            <a:r>
              <a:rPr lang="en-US" dirty="0" err="1" smtClean="0"/>
              <a:t>imm</a:t>
            </a:r>
            <a:r>
              <a:rPr lang="en-US" dirty="0" smtClean="0"/>
              <a:t> + 12’b0</a:t>
            </a:r>
          </a:p>
          <a:p>
            <a:r>
              <a:rPr lang="en-US" dirty="0" smtClean="0"/>
              <a:t>Ori:</a:t>
            </a:r>
            <a:r>
              <a:rPr lang="en-US" baseline="0" dirty="0" smtClean="0"/>
              <a:t> inclusive OR immediate R[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] = R[rs1] ^ </a:t>
            </a:r>
            <a:r>
              <a:rPr lang="en-US" baseline="0" dirty="0" err="1" smtClean="0"/>
              <a:t>imm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4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39975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09" y="3339086"/>
            <a:ext cx="8023417" cy="3158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4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0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05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11" y="3335044"/>
            <a:ext cx="8022229" cy="3160860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332038" y="450850"/>
            <a:ext cx="4662487" cy="2624138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2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8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7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1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3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0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7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0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8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1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1520= 0x5F0</a:t>
            </a:r>
          </a:p>
          <a:p>
            <a:r>
              <a:rPr lang="en-US" dirty="0" smtClean="0"/>
              <a:t>-0x5F0 = 0xFFFFFA10</a:t>
            </a:r>
          </a:p>
          <a:p>
            <a:r>
              <a:rPr lang="en-US" dirty="0" smtClean="0"/>
              <a:t>0x00020A10 </a:t>
            </a:r>
            <a:r>
              <a:rPr lang="mr-IN" dirty="0" smtClean="0"/>
              <a:t>–</a:t>
            </a:r>
            <a:r>
              <a:rPr lang="en-US" baseline="0" dirty="0" smtClean="0"/>
              <a:t> X + 0xFFFFFA10</a:t>
            </a:r>
          </a:p>
          <a:p>
            <a:r>
              <a:rPr lang="en-US" baseline="0" dirty="0" smtClean="0"/>
              <a:t>X = 0x00020A10 </a:t>
            </a:r>
            <a:r>
              <a:rPr lang="mr-IN" baseline="0" dirty="0" smtClean="0"/>
              <a:t>–</a:t>
            </a:r>
            <a:r>
              <a:rPr lang="en-US" baseline="0" dirty="0" smtClean="0"/>
              <a:t> 0xFFFFFA10</a:t>
            </a:r>
          </a:p>
          <a:p>
            <a:r>
              <a:rPr lang="en-US" baseline="0" dirty="0" smtClean="0"/>
              <a:t>X[32:12] = 0x00020 </a:t>
            </a:r>
            <a:r>
              <a:rPr lang="mr-IN" baseline="0" dirty="0" smtClean="0"/>
              <a:t>–</a:t>
            </a:r>
            <a:r>
              <a:rPr lang="en-US" baseline="0" dirty="0" smtClean="0"/>
              <a:t> 0xFFFFF = 0x00020 + 1 = 0x21</a:t>
            </a:r>
          </a:p>
          <a:p>
            <a:endParaRPr lang="en-US" baseline="0" dirty="0" smtClean="0"/>
          </a:p>
          <a:p>
            <a:r>
              <a:rPr lang="en-US" baseline="0" dirty="0" smtClean="0"/>
              <a:t>0x20a10 = 0x00020000 + 0x00000a10 = 0x00020000 + 0xfffffa10 </a:t>
            </a:r>
            <a:r>
              <a:rPr lang="mr-IN" baseline="0" dirty="0" smtClean="0"/>
              <a:t>–</a:t>
            </a:r>
            <a:r>
              <a:rPr lang="en-US" baseline="0" dirty="0" smtClean="0"/>
              <a:t> 0xfffff000 = 0x00020000 + 0xfffffa10 + 0x00001000 (</a:t>
            </a:r>
            <a:r>
              <a:rPr lang="en-US" baseline="0" smtClean="0"/>
              <a:t>twos complement of 0xfffff000)</a:t>
            </a:r>
            <a:endParaRPr lang="en-US" baseline="0" dirty="0" smtClean="0"/>
          </a:p>
          <a:p>
            <a:r>
              <a:rPr lang="en-US" baseline="0" dirty="0" smtClean="0"/>
              <a:t>Note: there is NO </a:t>
            </a:r>
            <a:r>
              <a:rPr lang="en-US" baseline="0" dirty="0" err="1" smtClean="0"/>
              <a:t>subi</a:t>
            </a:r>
            <a:r>
              <a:rPr lang="en-US" baseline="0" dirty="0" smtClean="0"/>
              <a:t> in RISC-V</a:t>
            </a:r>
          </a:p>
        </p:txBody>
      </p:sp>
    </p:spTree>
    <p:extLst>
      <p:ext uri="{BB962C8B-B14F-4D97-AF65-F5344CB8AC3E}">
        <p14:creationId xmlns:p14="http://schemas.microsoft.com/office/powerpoint/2010/main" val="1524516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7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55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4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2038" y="450850"/>
            <a:ext cx="466248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38388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39975" y="450850"/>
            <a:ext cx="4664075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17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09" y="3339086"/>
            <a:ext cx="8023417" cy="3158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815" tIns="45907" rIns="91815" bIns="45907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529E-B9E9-4D07-A8F2-BB09529B1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C601-209F-40D3-98BC-20DD772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B9-D70F-48A7-BBA6-8132AA7C5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990601"/>
            <a:ext cx="53848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990600"/>
            <a:ext cx="5375275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charset="0"/>
              </a:defRPr>
            </a:lvl1pPr>
          </a:lstStyle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charset="0"/>
              </a:defRPr>
            </a:lvl1pPr>
          </a:lstStyle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charset="0"/>
              </a:defRPr>
            </a:lvl1pPr>
          </a:lstStyle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4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0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9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AFF-E97A-4074-8EFC-88FBCCD94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1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5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1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8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52401"/>
            <a:ext cx="7636933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143001"/>
            <a:ext cx="51308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143000"/>
            <a:ext cx="51308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2287589"/>
            <a:ext cx="51308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67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27AD-C49C-4753-9BED-CCFF787B3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B8B-C785-3D4D-869E-34278DEA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432A-154C-4E40-895D-64BA64933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7C3D-B081-48CC-B1A5-7AD3CD21A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5629-1446-4C33-BC73-B73CD3C3B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539-8C0D-4B78-9F60-8CEDDE9CE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2032-9C79-42F6-B9B6-45455687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B8B-C785-3D4D-869E-34278DEA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CC63E4C-4642-794D-A2FD-70F6B81535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66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Relationship Id="rId3" Type="http://schemas.openxmlformats.org/officeDocument/2006/relationships/image" Target="../media/image9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169" y="1295400"/>
            <a:ext cx="8510631" cy="20256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/>
              <a:t>Running a Program </a:t>
            </a:r>
            <a:r>
              <a:rPr lang="en-US" i="1" dirty="0" smtClean="0"/>
              <a:t> - CALL</a:t>
            </a:r>
            <a:br>
              <a:rPr lang="en-US" i="1" dirty="0" smtClean="0"/>
            </a:br>
            <a:r>
              <a:rPr lang="en-US" i="1" dirty="0" smtClean="0"/>
              <a:t>(Compiling</a:t>
            </a:r>
            <a:r>
              <a:rPr lang="en-US" i="1" dirty="0"/>
              <a:t>, Assembling, </a:t>
            </a:r>
            <a:br>
              <a:rPr lang="en-US" i="1" dirty="0"/>
            </a:br>
            <a:r>
              <a:rPr lang="en-US" i="1" dirty="0"/>
              <a:t>Linking, and Loading)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40000" y="3886200"/>
            <a:ext cx="721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Asanović</a:t>
            </a:r>
            <a:r>
              <a:rPr lang="en-US" dirty="0" smtClean="0"/>
              <a:t> &amp; Randy H. Katz</a:t>
            </a:r>
          </a:p>
          <a:p>
            <a:r>
              <a:rPr lang="en-US" dirty="0" smtClean="0"/>
              <a:t>http://inst.eecs.Berkeley.edu/~cs61c/fa17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72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6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/>
          <a:stretch/>
        </p:blipFill>
        <p:spPr>
          <a:xfrm>
            <a:off x="1363538" y="1100898"/>
            <a:ext cx="9464924" cy="4770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Pseudo Instructions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96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1" y="5867400"/>
            <a:ext cx="715035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Valid in assembly language but not in machine language</a:t>
            </a:r>
          </a:p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(i.e., maps to multiple machine language instructions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3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Instruction Formats + J/JAL</a:t>
            </a:r>
          </a:p>
          <a:p>
            <a:r>
              <a:rPr lang="en-US" dirty="0" smtClean="0"/>
              <a:t>Multiply and Divide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Interpretation vs. Translation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Assembler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Linker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Loader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72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	 </a:t>
            </a:r>
            <a:r>
              <a:rPr lang="en-US" sz="5700" dirty="0" smtClean="0">
                <a:latin typeface="Courier"/>
              </a:rPr>
              <a:t>Multiplicand  1000</a:t>
            </a:r>
            <a:r>
              <a:rPr lang="en-US" sz="5700" dirty="0">
                <a:latin typeface="Courier"/>
              </a:rPr>
              <a:t>		8	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 Multiplier  </a:t>
            </a:r>
            <a:r>
              <a:rPr lang="en-US" sz="5700" u="sng" dirty="0" smtClean="0">
                <a:latin typeface="Courier"/>
              </a:rPr>
              <a:t>x 1001</a:t>
            </a:r>
            <a:r>
              <a:rPr lang="en-US" sz="5700" dirty="0">
                <a:latin typeface="Courier"/>
              </a:rPr>
              <a:t>		9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 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</a:t>
            </a:r>
            <a:r>
              <a:rPr lang="en-US" sz="5700" u="sng" dirty="0">
                <a:latin typeface="Courier"/>
              </a:rPr>
              <a:t> </a:t>
            </a:r>
            <a:br>
              <a:rPr lang="en-US" sz="5700" u="sng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 	</a:t>
            </a:r>
            <a:r>
              <a:rPr lang="en-US" sz="6300" dirty="0">
                <a:latin typeface="Courier"/>
              </a:rPr>
              <a:t>	</a:t>
            </a:r>
            <a:r>
              <a:rPr lang="en-US" sz="5700" dirty="0">
                <a:latin typeface="Courier"/>
              </a:rPr>
              <a:t>72</a:t>
            </a:r>
            <a:endParaRPr lang="en-US" sz="5700" dirty="0"/>
          </a:p>
          <a:p>
            <a:r>
              <a:rPr lang="en-US" sz="4600" dirty="0" err="1"/>
              <a:t>m</a:t>
            </a:r>
            <a:r>
              <a:rPr lang="en-US" sz="4600" dirty="0"/>
              <a:t> bits </a:t>
            </a:r>
            <a:r>
              <a:rPr lang="en-US" sz="4600" dirty="0" err="1"/>
              <a:t>x</a:t>
            </a:r>
            <a:r>
              <a:rPr lang="en-US" sz="4600" dirty="0"/>
              <a:t> </a:t>
            </a:r>
            <a:r>
              <a:rPr lang="en-US" sz="4600" dirty="0" err="1"/>
              <a:t>n</a:t>
            </a:r>
            <a:r>
              <a:rPr lang="en-US" sz="4600" dirty="0"/>
              <a:t> bits = </a:t>
            </a:r>
            <a:r>
              <a:rPr lang="en-US" sz="4600" dirty="0" err="1"/>
              <a:t>m</a:t>
            </a:r>
            <a:r>
              <a:rPr lang="en-US" sz="4600" dirty="0"/>
              <a:t> + </a:t>
            </a:r>
            <a:r>
              <a:rPr lang="en-US" sz="4600" dirty="0" err="1"/>
              <a:t>n</a:t>
            </a:r>
            <a:r>
              <a:rPr lang="en-US" sz="4600" dirty="0"/>
              <a:t> bit product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164706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	 </a:t>
            </a:r>
            <a:r>
              <a:rPr lang="en-US" sz="5700" dirty="0" smtClean="0">
                <a:latin typeface="Courier"/>
              </a:rPr>
              <a:t>Multiplicand  1000</a:t>
            </a:r>
            <a:r>
              <a:rPr lang="en-US" sz="5700" dirty="0">
                <a:latin typeface="Courier"/>
              </a:rPr>
              <a:t>		8	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 Multiplier  </a:t>
            </a:r>
            <a:r>
              <a:rPr lang="en-US" sz="5700" u="sng" dirty="0" smtClean="0">
                <a:latin typeface="Courier"/>
              </a:rPr>
              <a:t>x 1001</a:t>
            </a:r>
            <a:r>
              <a:rPr lang="en-US" sz="5700" dirty="0">
                <a:latin typeface="Courier"/>
              </a:rPr>
              <a:t>		9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1000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</a:t>
            </a:r>
            <a:r>
              <a:rPr lang="en-US" sz="5700" u="sng" dirty="0">
                <a:latin typeface="Courier"/>
              </a:rPr>
              <a:t> </a:t>
            </a:r>
            <a:br>
              <a:rPr lang="en-US" sz="5700" u="sng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 	</a:t>
            </a:r>
            <a:r>
              <a:rPr lang="en-US" sz="6300" dirty="0">
                <a:latin typeface="Courier"/>
              </a:rPr>
              <a:t>	</a:t>
            </a:r>
            <a:r>
              <a:rPr lang="en-US" sz="5700" dirty="0">
                <a:latin typeface="Courier"/>
              </a:rPr>
              <a:t>72</a:t>
            </a:r>
            <a:endParaRPr lang="en-US" sz="5700" dirty="0"/>
          </a:p>
          <a:p>
            <a:r>
              <a:rPr lang="en-US" sz="4600" dirty="0" err="1"/>
              <a:t>m</a:t>
            </a:r>
            <a:r>
              <a:rPr lang="en-US" sz="4600" dirty="0"/>
              <a:t> bits </a:t>
            </a:r>
            <a:r>
              <a:rPr lang="en-US" sz="4600" dirty="0" err="1"/>
              <a:t>x</a:t>
            </a:r>
            <a:r>
              <a:rPr lang="en-US" sz="4600" dirty="0"/>
              <a:t> </a:t>
            </a:r>
            <a:r>
              <a:rPr lang="en-US" sz="4600" dirty="0" err="1"/>
              <a:t>n</a:t>
            </a:r>
            <a:r>
              <a:rPr lang="en-US" sz="4600" dirty="0"/>
              <a:t> bits = </a:t>
            </a:r>
            <a:r>
              <a:rPr lang="en-US" sz="4600" dirty="0" err="1"/>
              <a:t>m</a:t>
            </a:r>
            <a:r>
              <a:rPr lang="en-US" sz="4600" dirty="0"/>
              <a:t> + </a:t>
            </a:r>
            <a:r>
              <a:rPr lang="en-US" sz="4600" dirty="0" err="1"/>
              <a:t>n</a:t>
            </a:r>
            <a:r>
              <a:rPr lang="en-US" sz="4600" dirty="0"/>
              <a:t> bit product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86714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	 </a:t>
            </a:r>
            <a:r>
              <a:rPr lang="en-US" sz="5700" dirty="0" smtClean="0">
                <a:latin typeface="Courier"/>
              </a:rPr>
              <a:t>Multiplicand  1000</a:t>
            </a:r>
            <a:r>
              <a:rPr lang="en-US" sz="5700" dirty="0">
                <a:latin typeface="Courier"/>
              </a:rPr>
              <a:t>		8	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 Multiplier  </a:t>
            </a:r>
            <a:r>
              <a:rPr lang="en-US" sz="5700" u="sng" dirty="0" smtClean="0">
                <a:latin typeface="Courier"/>
              </a:rPr>
              <a:t>x 1001</a:t>
            </a:r>
            <a:r>
              <a:rPr lang="en-US" sz="5700" dirty="0">
                <a:latin typeface="Courier"/>
              </a:rPr>
              <a:t>		9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1000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</a:t>
            </a:r>
            <a:r>
              <a:rPr lang="en-US" sz="5700" u="sng" dirty="0">
                <a:latin typeface="Courier"/>
              </a:rPr>
              <a:t> </a:t>
            </a:r>
            <a:br>
              <a:rPr lang="en-US" sz="5700" u="sng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 	</a:t>
            </a:r>
            <a:r>
              <a:rPr lang="en-US" sz="6300" dirty="0">
                <a:latin typeface="Courier"/>
              </a:rPr>
              <a:t>	</a:t>
            </a:r>
            <a:r>
              <a:rPr lang="en-US" sz="5700" dirty="0">
                <a:latin typeface="Courier"/>
              </a:rPr>
              <a:t>72</a:t>
            </a:r>
            <a:endParaRPr lang="en-US" sz="5700" dirty="0"/>
          </a:p>
          <a:p>
            <a:r>
              <a:rPr lang="en-US" sz="4600" dirty="0" err="1"/>
              <a:t>m</a:t>
            </a:r>
            <a:r>
              <a:rPr lang="en-US" sz="4600" dirty="0"/>
              <a:t> bits </a:t>
            </a:r>
            <a:r>
              <a:rPr lang="en-US" sz="4600" dirty="0" err="1"/>
              <a:t>x</a:t>
            </a:r>
            <a:r>
              <a:rPr lang="en-US" sz="4600" dirty="0"/>
              <a:t> </a:t>
            </a:r>
            <a:r>
              <a:rPr lang="en-US" sz="4600" dirty="0" err="1"/>
              <a:t>n</a:t>
            </a:r>
            <a:r>
              <a:rPr lang="en-US" sz="4600" dirty="0"/>
              <a:t> bits = </a:t>
            </a:r>
            <a:r>
              <a:rPr lang="en-US" sz="4600" dirty="0" err="1"/>
              <a:t>m</a:t>
            </a:r>
            <a:r>
              <a:rPr lang="en-US" sz="4600" dirty="0"/>
              <a:t> + </a:t>
            </a:r>
            <a:r>
              <a:rPr lang="en-US" sz="4600" dirty="0" err="1"/>
              <a:t>n</a:t>
            </a:r>
            <a:r>
              <a:rPr lang="en-US" sz="4600" dirty="0"/>
              <a:t> bit product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87833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	 </a:t>
            </a:r>
            <a:r>
              <a:rPr lang="en-US" sz="5700" dirty="0" smtClean="0">
                <a:latin typeface="Courier"/>
              </a:rPr>
              <a:t>Multiplicand  1000</a:t>
            </a:r>
            <a:r>
              <a:rPr lang="en-US" sz="5700" dirty="0">
                <a:latin typeface="Courier"/>
              </a:rPr>
              <a:t>		8	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 Multiplier  </a:t>
            </a:r>
            <a:r>
              <a:rPr lang="en-US" sz="5700" u="sng" dirty="0" smtClean="0">
                <a:latin typeface="Courier"/>
              </a:rPr>
              <a:t>x 1001</a:t>
            </a:r>
            <a:r>
              <a:rPr lang="en-US" sz="5700" dirty="0">
                <a:latin typeface="Courier"/>
              </a:rPr>
              <a:t>		9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1000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</a:t>
            </a:r>
            <a:r>
              <a:rPr lang="en-US" sz="5700" u="sng" dirty="0">
                <a:latin typeface="Courier"/>
              </a:rPr>
              <a:t> </a:t>
            </a:r>
            <a:br>
              <a:rPr lang="en-US" sz="5700" u="sng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 	</a:t>
            </a:r>
            <a:r>
              <a:rPr lang="en-US" sz="6300" dirty="0">
                <a:latin typeface="Courier"/>
              </a:rPr>
              <a:t>	</a:t>
            </a:r>
            <a:r>
              <a:rPr lang="en-US" sz="5700" dirty="0">
                <a:latin typeface="Courier"/>
              </a:rPr>
              <a:t>72</a:t>
            </a:r>
            <a:endParaRPr lang="en-US" sz="5700" dirty="0"/>
          </a:p>
          <a:p>
            <a:r>
              <a:rPr lang="en-US" sz="4600" dirty="0" err="1"/>
              <a:t>m</a:t>
            </a:r>
            <a:r>
              <a:rPr lang="en-US" sz="4600" dirty="0"/>
              <a:t> bits </a:t>
            </a:r>
            <a:r>
              <a:rPr lang="en-US" sz="4600" dirty="0" err="1"/>
              <a:t>x</a:t>
            </a:r>
            <a:r>
              <a:rPr lang="en-US" sz="4600" dirty="0"/>
              <a:t> </a:t>
            </a:r>
            <a:r>
              <a:rPr lang="en-US" sz="4600" dirty="0" err="1"/>
              <a:t>n</a:t>
            </a:r>
            <a:r>
              <a:rPr lang="en-US" sz="4600" dirty="0"/>
              <a:t> bits = </a:t>
            </a:r>
            <a:r>
              <a:rPr lang="en-US" sz="4600" dirty="0" err="1"/>
              <a:t>m</a:t>
            </a:r>
            <a:r>
              <a:rPr lang="en-US" sz="4600" dirty="0"/>
              <a:t> + </a:t>
            </a:r>
            <a:r>
              <a:rPr lang="en-US" sz="4600" dirty="0" err="1"/>
              <a:t>n</a:t>
            </a:r>
            <a:r>
              <a:rPr lang="en-US" sz="4600" dirty="0"/>
              <a:t> bit product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4340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	 </a:t>
            </a:r>
            <a:r>
              <a:rPr lang="en-US" sz="5700" dirty="0" smtClean="0">
                <a:latin typeface="Courier"/>
              </a:rPr>
              <a:t>Multiplicand  1000</a:t>
            </a:r>
            <a:r>
              <a:rPr lang="en-US" sz="5700" dirty="0">
                <a:latin typeface="Courier"/>
              </a:rPr>
              <a:t>		8	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 Multiplier  </a:t>
            </a:r>
            <a:r>
              <a:rPr lang="en-US" sz="5700" u="sng" dirty="0" smtClean="0">
                <a:latin typeface="Courier"/>
              </a:rPr>
              <a:t>x 1001</a:t>
            </a:r>
            <a:r>
              <a:rPr lang="en-US" sz="5700" dirty="0">
                <a:latin typeface="Courier"/>
              </a:rPr>
              <a:t>		9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1000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</a:t>
            </a:r>
            <a:r>
              <a:rPr lang="en-US" sz="5700" u="sng" dirty="0" smtClean="0">
                <a:latin typeface="Courier"/>
              </a:rPr>
              <a:t>+ 1000</a:t>
            </a:r>
            <a:r>
              <a:rPr lang="en-US" sz="5700" u="sng" dirty="0">
                <a:latin typeface="Courier"/>
              </a:rPr>
              <a:t>    </a:t>
            </a:r>
            <a:br>
              <a:rPr lang="en-US" sz="5700" u="sng" dirty="0">
                <a:latin typeface="Courier"/>
              </a:rPr>
            </a:br>
            <a:r>
              <a:rPr lang="en-US" sz="5700" dirty="0">
                <a:latin typeface="Courier"/>
              </a:rPr>
              <a:t>                   	</a:t>
            </a:r>
            <a:r>
              <a:rPr lang="en-US" sz="6300" dirty="0">
                <a:latin typeface="Courier"/>
              </a:rPr>
              <a:t>	</a:t>
            </a:r>
            <a:r>
              <a:rPr lang="en-US" sz="5700" dirty="0">
                <a:latin typeface="Courier"/>
              </a:rPr>
              <a:t>72</a:t>
            </a:r>
            <a:endParaRPr lang="en-US" sz="5700" dirty="0"/>
          </a:p>
          <a:p>
            <a:r>
              <a:rPr lang="en-US" sz="4600" dirty="0" err="1"/>
              <a:t>m</a:t>
            </a:r>
            <a:r>
              <a:rPr lang="en-US" sz="4600" dirty="0"/>
              <a:t> bits </a:t>
            </a:r>
            <a:r>
              <a:rPr lang="en-US" sz="4600" dirty="0" err="1"/>
              <a:t>x</a:t>
            </a:r>
            <a:r>
              <a:rPr lang="en-US" sz="4600" dirty="0"/>
              <a:t> </a:t>
            </a:r>
            <a:r>
              <a:rPr lang="en-US" sz="4600" dirty="0" err="1"/>
              <a:t>n</a:t>
            </a:r>
            <a:r>
              <a:rPr lang="en-US" sz="4600" dirty="0"/>
              <a:t> bits = </a:t>
            </a:r>
            <a:r>
              <a:rPr lang="en-US" sz="4600" dirty="0" err="1"/>
              <a:t>m</a:t>
            </a:r>
            <a:r>
              <a:rPr lang="en-US" sz="4600" dirty="0"/>
              <a:t> + </a:t>
            </a:r>
            <a:r>
              <a:rPr lang="en-US" sz="4600" dirty="0" err="1"/>
              <a:t>n</a:t>
            </a:r>
            <a:r>
              <a:rPr lang="en-US" sz="4600" dirty="0"/>
              <a:t> bit product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16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86632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	 </a:t>
            </a:r>
            <a:r>
              <a:rPr lang="en-US" sz="5700" dirty="0" smtClean="0">
                <a:latin typeface="Courier"/>
              </a:rPr>
              <a:t>Multiplicand  1000</a:t>
            </a:r>
            <a:r>
              <a:rPr lang="en-US" sz="5700" dirty="0">
                <a:latin typeface="Courier"/>
              </a:rPr>
              <a:t>		8	</a:t>
            </a:r>
          </a:p>
          <a:p>
            <a:pPr marL="463550" lvl="1" indent="-6350">
              <a:buNone/>
            </a:pPr>
            <a:r>
              <a:rPr lang="en-US" sz="5700" dirty="0">
                <a:latin typeface="Courier"/>
              </a:rPr>
              <a:t> Multiplier  </a:t>
            </a:r>
            <a:r>
              <a:rPr lang="en-US" sz="5700" u="sng" dirty="0" smtClean="0">
                <a:latin typeface="Courier"/>
              </a:rPr>
              <a:t>x 1001</a:t>
            </a:r>
            <a:r>
              <a:rPr lang="en-US" sz="5700" dirty="0">
                <a:latin typeface="Courier"/>
              </a:rPr>
              <a:t>		9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 1000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   0000</a:t>
            </a:r>
            <a:br>
              <a:rPr lang="en-US" sz="5700" dirty="0">
                <a:latin typeface="Courier"/>
              </a:rPr>
            </a:br>
            <a:r>
              <a:rPr lang="en-US" sz="5700" dirty="0">
                <a:latin typeface="Courier"/>
              </a:rPr>
              <a:t>          </a:t>
            </a:r>
            <a:r>
              <a:rPr lang="en-US" sz="5700" u="sng" dirty="0" smtClean="0">
                <a:latin typeface="Courier"/>
              </a:rPr>
              <a:t>+ 1000</a:t>
            </a:r>
            <a:r>
              <a:rPr lang="en-US" sz="5700" u="sng" dirty="0">
                <a:latin typeface="Courier"/>
              </a:rPr>
              <a:t>    </a:t>
            </a:r>
            <a:br>
              <a:rPr lang="en-US" sz="5700" u="sng" dirty="0">
                <a:latin typeface="Courier"/>
              </a:rPr>
            </a:br>
            <a:r>
              <a:rPr lang="en-US" sz="5700" dirty="0">
                <a:latin typeface="Courier"/>
              </a:rPr>
              <a:t>           01001000	</a:t>
            </a:r>
            <a:r>
              <a:rPr lang="en-US" sz="6300" dirty="0">
                <a:latin typeface="Courier"/>
              </a:rPr>
              <a:t>	</a:t>
            </a:r>
            <a:r>
              <a:rPr lang="en-US" sz="5700" dirty="0">
                <a:latin typeface="Courier"/>
              </a:rPr>
              <a:t>72</a:t>
            </a:r>
            <a:endParaRPr lang="en-US" sz="5700" dirty="0"/>
          </a:p>
          <a:p>
            <a:r>
              <a:rPr lang="en-US" sz="4600" dirty="0" err="1"/>
              <a:t>m</a:t>
            </a:r>
            <a:r>
              <a:rPr lang="en-US" sz="4600" dirty="0"/>
              <a:t> bits </a:t>
            </a:r>
            <a:r>
              <a:rPr lang="en-US" sz="4600" dirty="0" err="1"/>
              <a:t>x</a:t>
            </a:r>
            <a:r>
              <a:rPr lang="en-US" sz="4600" dirty="0"/>
              <a:t> </a:t>
            </a:r>
            <a:r>
              <a:rPr lang="en-US" sz="4600" dirty="0" err="1"/>
              <a:t>n</a:t>
            </a:r>
            <a:r>
              <a:rPr lang="en-US" sz="4600" dirty="0"/>
              <a:t> bits = </a:t>
            </a:r>
            <a:r>
              <a:rPr lang="en-US" sz="4600" dirty="0" err="1"/>
              <a:t>m</a:t>
            </a:r>
            <a:r>
              <a:rPr lang="en-US" sz="4600" dirty="0"/>
              <a:t> + </a:t>
            </a:r>
            <a:r>
              <a:rPr lang="en-US" sz="4600" dirty="0" err="1"/>
              <a:t>n</a:t>
            </a:r>
            <a:r>
              <a:rPr lang="en-US" sz="4600" dirty="0"/>
              <a:t> bit product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17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86632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6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63360" tIns="25560" rIns="63360" bIns="2556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(2/3)</a:t>
            </a:r>
          </a:p>
        </p:txBody>
      </p:sp>
      <p:sp>
        <p:nvSpPr>
          <p:cNvPr id="229069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63360" tIns="25560" rIns="63360" bIns="25560" rtlCol="0">
            <a:normAutofit fontScale="92500" lnSpcReduction="20000"/>
          </a:bodyPr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In RISC-V, </a:t>
            </a:r>
            <a:r>
              <a:rPr lang="en-GB" dirty="0"/>
              <a:t>we multiply registers, so: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32-bit value </a:t>
            </a:r>
            <a:r>
              <a:rPr lang="en-GB" dirty="0" err="1"/>
              <a:t>x</a:t>
            </a:r>
            <a:r>
              <a:rPr lang="en-GB" dirty="0"/>
              <a:t> 32-bit value = 64-bit value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Syntax </a:t>
            </a:r>
            <a:r>
              <a:rPr lang="en-GB" dirty="0"/>
              <a:t>of Multiplication (signed):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Courier" charset="0"/>
                <a:ea typeface="Courier" charset="0"/>
                <a:cs typeface="Courier" charset="0"/>
              </a:rPr>
              <a:t>MUL</a:t>
            </a:r>
            <a:r>
              <a:rPr lang="en-GB" dirty="0"/>
              <a:t> performs an </a:t>
            </a:r>
            <a:r>
              <a:rPr lang="en-GB" dirty="0" smtClean="0"/>
              <a:t>32-bit×32-bit </a:t>
            </a:r>
            <a:r>
              <a:rPr lang="en-GB" dirty="0"/>
              <a:t>multiplication and places the lower </a:t>
            </a:r>
            <a:r>
              <a:rPr lang="en-GB" dirty="0" smtClean="0"/>
              <a:t>32 bits </a:t>
            </a:r>
            <a:r>
              <a:rPr lang="en-GB" dirty="0"/>
              <a:t>in the destination </a:t>
            </a:r>
            <a:r>
              <a:rPr lang="en-GB" dirty="0" smtClean="0"/>
              <a:t>register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MULH</a:t>
            </a:r>
            <a:r>
              <a:rPr lang="en-GB" dirty="0" smtClean="0"/>
              <a:t> performs </a:t>
            </a:r>
            <a:r>
              <a:rPr lang="en-GB" dirty="0"/>
              <a:t>the same multiplication but </a:t>
            </a:r>
            <a:r>
              <a:rPr lang="en-GB" dirty="0" smtClean="0"/>
              <a:t>returns </a:t>
            </a:r>
            <a:r>
              <a:rPr lang="en-GB" dirty="0"/>
              <a:t>the upper </a:t>
            </a:r>
            <a:r>
              <a:rPr lang="en-GB" dirty="0" smtClean="0"/>
              <a:t>32 bits </a:t>
            </a:r>
            <a:r>
              <a:rPr lang="en-GB" dirty="0"/>
              <a:t>of the full </a:t>
            </a:r>
            <a:r>
              <a:rPr lang="en-GB" dirty="0" smtClean="0"/>
              <a:t>2×32-bit product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If </a:t>
            </a:r>
            <a:r>
              <a:rPr lang="en-GB" dirty="0" smtClean="0"/>
              <a:t>64-bit product is required</a:t>
            </a:r>
            <a:r>
              <a:rPr lang="en-GB" dirty="0"/>
              <a:t>, then the recommended code sequence is: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MULH </a:t>
            </a:r>
            <a:r>
              <a:rPr lang="en-GB" dirty="0" err="1">
                <a:latin typeface="Courier" charset="0"/>
                <a:ea typeface="Courier" charset="0"/>
                <a:cs typeface="Courier" charset="0"/>
              </a:rPr>
              <a:t>rdh</a:t>
            </a:r>
            <a:r>
              <a:rPr lang="en-GB" dirty="0">
                <a:latin typeface="Courier" charset="0"/>
                <a:ea typeface="Courier" charset="0"/>
                <a:cs typeface="Courier" charset="0"/>
              </a:rPr>
              <a:t>, rs1,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rs2</a:t>
            </a:r>
            <a:br>
              <a:rPr lang="en-GB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MUL  </a:t>
            </a:r>
            <a:r>
              <a:rPr lang="en-GB" dirty="0" err="1" smtClean="0">
                <a:latin typeface="Courier" charset="0"/>
                <a:ea typeface="Courier" charset="0"/>
                <a:cs typeface="Courier" charset="0"/>
              </a:rPr>
              <a:t>rdl</a:t>
            </a:r>
            <a:r>
              <a:rPr lang="en-GB" dirty="0">
                <a:latin typeface="Courier" charset="0"/>
                <a:ea typeface="Courier" charset="0"/>
                <a:cs typeface="Courier" charset="0"/>
              </a:rPr>
              <a:t>, rs1, rs2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GB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GB" dirty="0" smtClean="0"/>
              <a:t>(</a:t>
            </a:r>
            <a:r>
              <a:rPr lang="en-GB" dirty="0"/>
              <a:t>source register specifiers must be in same order and </a:t>
            </a:r>
            <a:r>
              <a:rPr lang="en-GB" dirty="0" err="1">
                <a:latin typeface="Courier" charset="0"/>
                <a:ea typeface="Courier" charset="0"/>
                <a:cs typeface="Courier" charset="0"/>
              </a:rPr>
              <a:t>rdh</a:t>
            </a:r>
            <a:r>
              <a:rPr lang="en-GB" dirty="0"/>
              <a:t> cannot be the same as </a:t>
            </a:r>
            <a:r>
              <a:rPr lang="en-GB" dirty="0">
                <a:latin typeface="Courier" charset="0"/>
                <a:ea typeface="Courier" charset="0"/>
                <a:cs typeface="Courier" charset="0"/>
              </a:rPr>
              <a:t>rs1</a:t>
            </a:r>
            <a:r>
              <a:rPr lang="en-GB" dirty="0"/>
              <a:t> or </a:t>
            </a:r>
            <a:r>
              <a:rPr lang="en-GB" dirty="0">
                <a:latin typeface="Courier" charset="0"/>
                <a:ea typeface="Courier" charset="0"/>
                <a:cs typeface="Courier" charset="0"/>
              </a:rPr>
              <a:t>rs2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617078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63360" tIns="25560" rIns="63360" bIns="2556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(3/3)</a:t>
            </a:r>
          </a:p>
        </p:txBody>
      </p:sp>
      <p:sp>
        <p:nvSpPr>
          <p:cNvPr id="22927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1277600" cy="4525963"/>
          </a:xfrm>
          <a:ln/>
        </p:spPr>
        <p:txBody>
          <a:bodyPr vert="horz" lIns="63360" tIns="25560" rIns="63360" bIns="25560" rtlCol="0">
            <a:normAutofit fontScale="92500" lnSpcReduction="10000"/>
          </a:bodyPr>
          <a:lstStyle/>
          <a:p>
            <a:pPr marL="201613" indent="-2016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Example</a:t>
            </a:r>
            <a:r>
              <a:rPr lang="en-GB" dirty="0"/>
              <a:t>: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C:	</a:t>
            </a:r>
            <a:r>
              <a:rPr lang="en-GB" dirty="0">
                <a:latin typeface="Courier"/>
              </a:rPr>
              <a:t>a = b * c</a:t>
            </a:r>
            <a:r>
              <a:rPr lang="en-GB" dirty="0" smtClean="0">
                <a:latin typeface="Courier"/>
              </a:rPr>
              <a:t>;	# </a:t>
            </a:r>
            <a:r>
              <a:rPr lang="en-GB" dirty="0">
                <a:latin typeface="Courier"/>
              </a:rPr>
              <a:t>a should be declared long long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</a:t>
            </a:r>
            <a:r>
              <a:rPr lang="en-GB" dirty="0" smtClean="0"/>
              <a:t>RISC-V:</a:t>
            </a:r>
            <a:endParaRPr lang="en-GB" dirty="0"/>
          </a:p>
          <a:p>
            <a:pPr marL="1255713" lvl="2" indent="-3413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</a:t>
            </a:r>
            <a:r>
              <a:rPr lang="en-GB" dirty="0" smtClean="0"/>
              <a:t>et </a:t>
            </a:r>
            <a:r>
              <a:rPr lang="en-GB" dirty="0">
                <a:latin typeface="Courier"/>
                <a:cs typeface="Courier"/>
              </a:rPr>
              <a:t>b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2</a:t>
            </a:r>
            <a:r>
              <a:rPr lang="en-GB" dirty="0"/>
              <a:t>; let </a:t>
            </a:r>
            <a:r>
              <a:rPr lang="en-GB" dirty="0">
                <a:latin typeface="Courier"/>
                <a:cs typeface="Courier"/>
              </a:rPr>
              <a:t>c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3</a:t>
            </a:r>
            <a:r>
              <a:rPr lang="en-GB" dirty="0"/>
              <a:t>; and let </a:t>
            </a:r>
            <a:r>
              <a:rPr lang="en-GB" dirty="0">
                <a:latin typeface="Courier"/>
                <a:cs typeface="Courier"/>
              </a:rPr>
              <a:t>a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0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1</a:t>
            </a:r>
            <a:r>
              <a:rPr lang="en-GB" dirty="0" smtClean="0"/>
              <a:t> </a:t>
            </a:r>
            <a:r>
              <a:rPr lang="en-GB" dirty="0"/>
              <a:t>(since it may be up to 64 bits)</a:t>
            </a:r>
          </a:p>
          <a:p>
            <a:pPr marL="463550" lvl="1" indent="-635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Courier"/>
                <a:cs typeface="Courier"/>
              </a:rPr>
              <a:t>				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upper half 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of</a:t>
            </a:r>
            <a:b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GB" dirty="0" smtClean="0">
                <a:solidFill>
                  <a:schemeClr val="bg2"/>
                </a:solidFill>
                <a:latin typeface="Courier"/>
                <a:cs typeface="Courier"/>
              </a:rPr>
              <a:t>          	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product into $s0</a:t>
            </a:r>
            <a:r>
              <a:rPr lang="en-GB" dirty="0">
                <a:latin typeface="Courier"/>
                <a:cs typeface="Courier"/>
              </a:rPr>
              <a:t/>
            </a:r>
            <a:br>
              <a:rPr lang="en-GB" dirty="0">
                <a:latin typeface="Courier"/>
                <a:cs typeface="Courier"/>
              </a:rPr>
            </a:br>
            <a:r>
              <a:rPr lang="en-GB" dirty="0" smtClean="0">
                <a:latin typeface="Courier"/>
                <a:cs typeface="Courier"/>
              </a:rPr>
              <a:t> 		</a:t>
            </a:r>
            <a:r>
              <a:rPr lang="en-GB" dirty="0">
                <a:latin typeface="Courier"/>
                <a:cs typeface="Courier"/>
              </a:rPr>
              <a:t>	</a:t>
            </a:r>
            <a:r>
              <a:rPr lang="en-GB" dirty="0" smtClean="0">
                <a:latin typeface="Courier"/>
                <a:cs typeface="Courier"/>
              </a:rPr>
              <a:t>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lower half of</a:t>
            </a:r>
            <a:br>
              <a:rPr lang="en-GB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          </a:t>
            </a:r>
            <a:r>
              <a:rPr lang="en-GB" dirty="0" smtClean="0">
                <a:latin typeface="Courier"/>
                <a:cs typeface="Courier"/>
              </a:rPr>
              <a:t> 	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product into $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s1</a:t>
            </a:r>
          </a:p>
          <a:p>
            <a:pPr marL="0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400050" lvl="1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endParaRPr lang="en-GB" dirty="0">
              <a:solidFill>
                <a:srgbClr val="FFE39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19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316998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Instruction Formats + J/JAL</a:t>
            </a:r>
          </a:p>
          <a:p>
            <a:r>
              <a:rPr lang="en-US" dirty="0" smtClean="0"/>
              <a:t>Multiply and Divide</a:t>
            </a:r>
          </a:p>
          <a:p>
            <a:r>
              <a:rPr lang="en-US" dirty="0" smtClean="0"/>
              <a:t>Interpretation vs. Translation</a:t>
            </a:r>
          </a:p>
          <a:p>
            <a:r>
              <a:rPr lang="en-US" dirty="0" smtClean="0"/>
              <a:t>Assembler</a:t>
            </a:r>
          </a:p>
          <a:p>
            <a:r>
              <a:rPr lang="en-US" dirty="0" smtClean="0"/>
              <a:t>Linker</a:t>
            </a:r>
          </a:p>
          <a:p>
            <a:r>
              <a:rPr lang="en-US" dirty="0" smtClean="0"/>
              <a:t>Loader</a:t>
            </a:r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63360" tIns="25560" rIns="63360" bIns="2556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(3/3)</a:t>
            </a:r>
          </a:p>
        </p:txBody>
      </p:sp>
      <p:sp>
        <p:nvSpPr>
          <p:cNvPr id="22927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1277600" cy="4525963"/>
          </a:xfrm>
          <a:ln/>
        </p:spPr>
        <p:txBody>
          <a:bodyPr vert="horz" lIns="63360" tIns="25560" rIns="63360" bIns="25560" rtlCol="0">
            <a:normAutofit fontScale="92500" lnSpcReduction="10000"/>
          </a:bodyPr>
          <a:lstStyle/>
          <a:p>
            <a:pPr marL="201613" indent="-2016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Example</a:t>
            </a:r>
            <a:r>
              <a:rPr lang="en-GB" dirty="0"/>
              <a:t>: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C:	</a:t>
            </a:r>
            <a:r>
              <a:rPr lang="en-GB" dirty="0">
                <a:latin typeface="Courier"/>
              </a:rPr>
              <a:t>a = b * c; </a:t>
            </a:r>
            <a:r>
              <a:rPr lang="en-GB" dirty="0" smtClean="0">
                <a:latin typeface="Courier"/>
              </a:rPr>
              <a:t>	# </a:t>
            </a:r>
            <a:r>
              <a:rPr lang="en-GB" dirty="0">
                <a:latin typeface="Courier"/>
              </a:rPr>
              <a:t>a should be declared long long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</a:t>
            </a:r>
            <a:r>
              <a:rPr lang="en-GB" dirty="0" smtClean="0"/>
              <a:t>RISC-V:</a:t>
            </a:r>
            <a:endParaRPr lang="en-GB" dirty="0"/>
          </a:p>
          <a:p>
            <a:pPr marL="1255713" lvl="2" indent="-3413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</a:t>
            </a:r>
            <a:r>
              <a:rPr lang="en-GB" dirty="0" smtClean="0"/>
              <a:t>et </a:t>
            </a:r>
            <a:r>
              <a:rPr lang="en-GB" dirty="0">
                <a:latin typeface="Courier"/>
                <a:cs typeface="Courier"/>
              </a:rPr>
              <a:t>b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2</a:t>
            </a:r>
            <a:r>
              <a:rPr lang="en-GB" dirty="0"/>
              <a:t>; let </a:t>
            </a:r>
            <a:r>
              <a:rPr lang="en-GB" dirty="0">
                <a:latin typeface="Courier"/>
                <a:cs typeface="Courier"/>
              </a:rPr>
              <a:t>c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3</a:t>
            </a:r>
            <a:r>
              <a:rPr lang="en-GB" dirty="0"/>
              <a:t>; and let </a:t>
            </a:r>
            <a:r>
              <a:rPr lang="en-GB" dirty="0">
                <a:latin typeface="Courier"/>
                <a:cs typeface="Courier"/>
              </a:rPr>
              <a:t>a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0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1</a:t>
            </a:r>
            <a:r>
              <a:rPr lang="en-GB" dirty="0" smtClean="0"/>
              <a:t> </a:t>
            </a:r>
            <a:r>
              <a:rPr lang="en-GB" dirty="0"/>
              <a:t>(since it may be up to 64 bits)</a:t>
            </a:r>
          </a:p>
          <a:p>
            <a:pPr marL="463550" lvl="1" indent="-635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 smtClean="0">
                <a:latin typeface="Courier"/>
                <a:cs typeface="Courier"/>
              </a:rPr>
              <a:t>mulh</a:t>
            </a:r>
            <a:r>
              <a:rPr lang="en-GB" dirty="0" smtClean="0">
                <a:latin typeface="Courier"/>
                <a:cs typeface="Courier"/>
              </a:rPr>
              <a:t> t0,t2,t3</a:t>
            </a:r>
            <a:r>
              <a:rPr lang="en-GB" dirty="0">
                <a:latin typeface="Courier"/>
                <a:cs typeface="Courier"/>
              </a:rPr>
              <a:t>	</a:t>
            </a:r>
            <a:r>
              <a:rPr lang="en-GB" dirty="0" smtClean="0">
                <a:latin typeface="Courier"/>
                <a:cs typeface="Courier"/>
              </a:rPr>
              <a:t>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upper half 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of</a:t>
            </a:r>
            <a:b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GB" dirty="0" smtClean="0">
                <a:solidFill>
                  <a:schemeClr val="bg2"/>
                </a:solidFill>
                <a:latin typeface="Courier"/>
                <a:cs typeface="Courier"/>
              </a:rPr>
              <a:t>                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product into $s0</a:t>
            </a:r>
            <a:r>
              <a:rPr lang="en-GB" dirty="0">
                <a:latin typeface="Courier"/>
                <a:cs typeface="Courier"/>
              </a:rPr>
              <a:t/>
            </a:r>
            <a:br>
              <a:rPr lang="en-GB" dirty="0">
                <a:latin typeface="Courier"/>
                <a:cs typeface="Courier"/>
              </a:rPr>
            </a:br>
            <a:r>
              <a:rPr lang="en-GB" dirty="0" smtClean="0">
                <a:latin typeface="Courier"/>
                <a:cs typeface="Courier"/>
              </a:rPr>
              <a:t>         </a:t>
            </a:r>
            <a:r>
              <a:rPr lang="en-GB" dirty="0">
                <a:latin typeface="Courier"/>
                <a:cs typeface="Courier"/>
              </a:rPr>
              <a:t>		</a:t>
            </a:r>
            <a:r>
              <a:rPr lang="en-GB" dirty="0" smtClean="0">
                <a:latin typeface="Courier"/>
                <a:cs typeface="Courier"/>
              </a:rPr>
              <a:t>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lower half of</a:t>
            </a:r>
            <a:br>
              <a:rPr lang="en-GB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          </a:t>
            </a:r>
            <a:r>
              <a:rPr lang="en-GB" dirty="0" smtClean="0">
                <a:latin typeface="Courier"/>
                <a:cs typeface="Courier"/>
              </a:rPr>
              <a:t>      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product into $s1</a:t>
            </a:r>
          </a:p>
          <a:p>
            <a:pPr marL="0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endParaRPr lang="en-GB" dirty="0"/>
          </a:p>
          <a:p>
            <a:pPr marL="400050" lvl="1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endParaRPr lang="en-GB" dirty="0">
              <a:solidFill>
                <a:srgbClr val="FFE39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20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44285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63360" tIns="25560" rIns="63360" bIns="2556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(3/3)</a:t>
            </a:r>
          </a:p>
        </p:txBody>
      </p:sp>
      <p:sp>
        <p:nvSpPr>
          <p:cNvPr id="22927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1353800" cy="4525963"/>
          </a:xfrm>
          <a:ln/>
        </p:spPr>
        <p:txBody>
          <a:bodyPr vert="horz" lIns="63360" tIns="25560" rIns="63360" bIns="25560" rtlCol="0">
            <a:normAutofit fontScale="92500" lnSpcReduction="10000"/>
          </a:bodyPr>
          <a:lstStyle/>
          <a:p>
            <a:pPr marL="201613" indent="-2016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Example</a:t>
            </a:r>
            <a:r>
              <a:rPr lang="en-GB" dirty="0"/>
              <a:t>: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C:	</a:t>
            </a:r>
            <a:r>
              <a:rPr lang="en-GB" dirty="0">
                <a:latin typeface="Courier"/>
              </a:rPr>
              <a:t>a = b * c</a:t>
            </a:r>
            <a:r>
              <a:rPr lang="en-GB" dirty="0" smtClean="0">
                <a:latin typeface="Courier"/>
              </a:rPr>
              <a:t>; 	# a should be declared long long</a:t>
            </a:r>
            <a:endParaRPr lang="en-GB" dirty="0">
              <a:latin typeface="Courier"/>
            </a:endParaRP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</a:t>
            </a:r>
            <a:r>
              <a:rPr lang="en-GB" dirty="0" smtClean="0"/>
              <a:t>RISC-V:</a:t>
            </a:r>
            <a:endParaRPr lang="en-GB" dirty="0"/>
          </a:p>
          <a:p>
            <a:pPr marL="1255713" lvl="2" indent="-34131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</a:t>
            </a:r>
            <a:r>
              <a:rPr lang="en-GB" dirty="0" smtClean="0"/>
              <a:t>et </a:t>
            </a:r>
            <a:r>
              <a:rPr lang="en-GB" dirty="0">
                <a:latin typeface="Courier"/>
                <a:cs typeface="Courier"/>
              </a:rPr>
              <a:t>b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2</a:t>
            </a:r>
            <a:r>
              <a:rPr lang="en-GB" dirty="0"/>
              <a:t>; let </a:t>
            </a:r>
            <a:r>
              <a:rPr lang="en-GB" dirty="0">
                <a:latin typeface="Courier"/>
                <a:cs typeface="Courier"/>
              </a:rPr>
              <a:t>c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3</a:t>
            </a:r>
            <a:r>
              <a:rPr lang="en-GB" dirty="0"/>
              <a:t>; and let </a:t>
            </a:r>
            <a:r>
              <a:rPr lang="en-GB" dirty="0">
                <a:latin typeface="Courier"/>
                <a:cs typeface="Courier"/>
              </a:rPr>
              <a:t>a</a:t>
            </a:r>
            <a:r>
              <a:rPr lang="en-GB" dirty="0"/>
              <a:t> be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0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latin typeface="Courier"/>
                <a:cs typeface="Courier"/>
              </a:rPr>
              <a:t>t</a:t>
            </a:r>
            <a:r>
              <a:rPr lang="en-GB" dirty="0" smtClean="0">
                <a:latin typeface="Courier"/>
                <a:cs typeface="Courier"/>
              </a:rPr>
              <a:t>1</a:t>
            </a:r>
            <a:r>
              <a:rPr lang="en-GB" dirty="0" smtClean="0"/>
              <a:t> </a:t>
            </a:r>
            <a:r>
              <a:rPr lang="en-GB" dirty="0"/>
              <a:t>(since it may be up to 64 bits)</a:t>
            </a:r>
          </a:p>
          <a:p>
            <a:pPr marL="463550" lvl="1" indent="-635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 smtClean="0">
                <a:latin typeface="Courier"/>
                <a:cs typeface="Courier"/>
              </a:rPr>
              <a:t>mulh</a:t>
            </a:r>
            <a:r>
              <a:rPr lang="en-GB" dirty="0" smtClean="0">
                <a:latin typeface="Courier"/>
                <a:cs typeface="Courier"/>
              </a:rPr>
              <a:t> t0,t2,t3</a:t>
            </a:r>
            <a:r>
              <a:rPr lang="en-GB" dirty="0">
                <a:latin typeface="Courier"/>
                <a:cs typeface="Courier"/>
              </a:rPr>
              <a:t>	</a:t>
            </a:r>
            <a:r>
              <a:rPr lang="en-GB" dirty="0" smtClean="0">
                <a:latin typeface="Courier"/>
                <a:cs typeface="Courier"/>
              </a:rPr>
              <a:t>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upper half 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of</a:t>
            </a:r>
            <a:b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GB" dirty="0" smtClean="0">
                <a:solidFill>
                  <a:schemeClr val="bg2"/>
                </a:solidFill>
                <a:latin typeface="Courier"/>
                <a:cs typeface="Courier"/>
              </a:rPr>
              <a:t>                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product into $s0</a:t>
            </a:r>
            <a:r>
              <a:rPr lang="en-GB" dirty="0">
                <a:latin typeface="Courier"/>
                <a:cs typeface="Courier"/>
              </a:rPr>
              <a:t/>
            </a:r>
            <a:br>
              <a:rPr lang="en-GB" dirty="0">
                <a:latin typeface="Courier"/>
                <a:cs typeface="Courier"/>
              </a:rPr>
            </a:br>
            <a:r>
              <a:rPr lang="en-GB" dirty="0" smtClean="0">
                <a:latin typeface="Courier"/>
                <a:cs typeface="Courier"/>
              </a:rPr>
              <a:t> </a:t>
            </a:r>
            <a:r>
              <a:rPr lang="en-GB" dirty="0" err="1" smtClean="0">
                <a:latin typeface="Courier"/>
                <a:cs typeface="Courier"/>
              </a:rPr>
              <a:t>mul</a:t>
            </a:r>
            <a:r>
              <a:rPr lang="en-GB" dirty="0" smtClean="0">
                <a:latin typeface="Courier"/>
                <a:cs typeface="Courier"/>
              </a:rPr>
              <a:t>  t1,t2,t3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lower half of</a:t>
            </a:r>
            <a:br>
              <a:rPr lang="en-GB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          </a:t>
            </a:r>
            <a:r>
              <a:rPr lang="en-GB" dirty="0" smtClean="0">
                <a:latin typeface="Courier"/>
                <a:cs typeface="Courier"/>
              </a:rPr>
              <a:t>      		</a:t>
            </a:r>
            <a:r>
              <a:rPr lang="en-GB" dirty="0" smtClean="0">
                <a:solidFill>
                  <a:srgbClr val="7F7F7F"/>
                </a:solidFill>
                <a:latin typeface="Courier"/>
                <a:cs typeface="Courier"/>
              </a:rPr>
              <a:t># </a:t>
            </a:r>
            <a:r>
              <a:rPr lang="en-GB" dirty="0">
                <a:solidFill>
                  <a:srgbClr val="7F7F7F"/>
                </a:solidFill>
                <a:latin typeface="Courier"/>
                <a:cs typeface="Courier"/>
              </a:rPr>
              <a:t>product into $s1</a:t>
            </a:r>
          </a:p>
          <a:p>
            <a:pPr marL="0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endParaRPr lang="en-GB" dirty="0"/>
          </a:p>
          <a:p>
            <a:pPr marL="400050" lvl="1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endParaRPr lang="en-GB" dirty="0">
              <a:solidFill>
                <a:srgbClr val="FFE39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21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114498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22</a:t>
            </a:fld>
            <a:endParaRPr lang="en-US" dirty="0">
              <a:latin typeface="+mj-lt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    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</a:t>
            </a:r>
            <a:r>
              <a:rPr lang="en-US" dirty="0" smtClean="0">
                <a:latin typeface="Courier"/>
              </a:rPr>
              <a:t>Divisor 1000|1001010</a:t>
            </a:r>
            <a:r>
              <a:rPr lang="en-US" dirty="0">
                <a:latin typeface="Courier"/>
              </a:rPr>
              <a:t>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</a:t>
            </a:r>
            <a:r>
              <a:rPr lang="en-US" u="sng" dirty="0" smtClean="0">
                <a:latin typeface="Courier"/>
              </a:rPr>
              <a:t>    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</a:t>
            </a:r>
            <a:r>
              <a:rPr lang="en-US" u="sng" dirty="0" smtClean="0">
                <a:latin typeface="Courier"/>
              </a:rPr>
              <a:t>    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465658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Courier" charset="0"/>
                <a:ea typeface="Courier" charset="0"/>
                <a:cs typeface="Courier" charset="0"/>
              </a:rPr>
              <a:pPr/>
              <a:t>23</a:t>
            </a:fld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1   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Divisor 1000|1001010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</a:t>
            </a:r>
            <a:r>
              <a:rPr lang="en-US" u="sng" dirty="0" smtClean="0">
                <a:latin typeface="Courier"/>
              </a:rPr>
              <a:t>    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090406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  <a:ea typeface="Courier" charset="0"/>
                <a:cs typeface="Courier" charset="0"/>
              </a:rPr>
              <a:pPr/>
              <a:t>24</a:t>
            </a:fld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10  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Divisor 1000|1001010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</a:t>
            </a:r>
            <a:r>
              <a:rPr lang="en-US" u="sng" dirty="0" smtClean="0">
                <a:latin typeface="Courier"/>
              </a:rPr>
              <a:t>    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63221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  <a:ea typeface="Courier" charset="0"/>
                <a:cs typeface="Courier" charset="0"/>
              </a:rPr>
              <a:pPr/>
              <a:t>25</a:t>
            </a:fld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100 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Divisor 1000|1001010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</a:t>
            </a:r>
            <a:r>
              <a:rPr lang="en-US" u="sng" dirty="0" smtClean="0">
                <a:latin typeface="Courier"/>
              </a:rPr>
              <a:t>    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3621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26</a:t>
            </a:fld>
            <a:endParaRPr lang="en-US" dirty="0">
              <a:latin typeface="+mn-lt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1001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Divisor 1000|1001010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</a:t>
            </a:r>
            <a:r>
              <a:rPr lang="en-US" u="sng" dirty="0" smtClean="0">
                <a:latin typeface="Courier"/>
              </a:rPr>
              <a:t>    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111832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27</a:t>
            </a:fld>
            <a:endParaRPr lang="en-US" dirty="0">
              <a:latin typeface="+mn-lt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1001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Divisor 1000|1001010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    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277856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Division (1/2)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28</a:t>
            </a:fld>
            <a:endParaRPr lang="en-US" dirty="0">
              <a:latin typeface="+mn-lt"/>
            </a:endParaRPr>
          </a:p>
        </p:txBody>
      </p:sp>
      <p:sp>
        <p:nvSpPr>
          <p:cNvPr id="2294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Paper and pencil example (unsigned):</a:t>
            </a:r>
          </a:p>
          <a:p>
            <a:pPr marL="463550" lvl="1" indent="-6350">
              <a:buNone/>
            </a:pPr>
            <a:r>
              <a:rPr lang="en-US" dirty="0">
                <a:latin typeface="Courier"/>
              </a:rPr>
              <a:t>				   </a:t>
            </a:r>
            <a:r>
              <a:rPr lang="en-US" dirty="0" smtClean="0">
                <a:latin typeface="Courier"/>
              </a:rPr>
              <a:t>   </a:t>
            </a:r>
            <a:r>
              <a:rPr lang="en-US" u="sng" dirty="0" smtClean="0">
                <a:latin typeface="Courier"/>
              </a:rPr>
              <a:t>    1001  </a:t>
            </a:r>
            <a:r>
              <a:rPr lang="en-US" dirty="0" smtClean="0">
                <a:latin typeface="Courier"/>
              </a:rPr>
              <a:t> </a:t>
            </a:r>
            <a:r>
              <a:rPr lang="en-US" dirty="0">
                <a:latin typeface="Courier"/>
              </a:rPr>
              <a:t>Quotient Divisor 1000|1001010	</a:t>
            </a:r>
            <a:r>
              <a:rPr lang="en-US" dirty="0" smtClean="0">
                <a:latin typeface="Courier"/>
              </a:rPr>
              <a:t>  Dividend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1010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-</a:t>
            </a:r>
            <a:r>
              <a:rPr lang="en-US" u="sng" dirty="0" smtClean="0">
                <a:latin typeface="Courier"/>
              </a:rPr>
              <a:t>1000</a:t>
            </a:r>
            <a:br>
              <a:rPr lang="en-US" u="sng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   10 Remainder</a:t>
            </a:r>
            <a:br>
              <a:rPr lang="en-US" dirty="0" smtClean="0">
                <a:latin typeface="Courier"/>
              </a:rPr>
            </a:br>
            <a:r>
              <a:rPr lang="en-US" dirty="0" smtClean="0">
                <a:latin typeface="Courier"/>
              </a:rPr>
              <a:t>               (</a:t>
            </a:r>
            <a:r>
              <a:rPr lang="en-US" dirty="0">
                <a:latin typeface="Courier"/>
              </a:rPr>
              <a:t>or Modulo result)</a:t>
            </a:r>
            <a:endParaRPr lang="en-US" u="sng" dirty="0">
              <a:latin typeface="Courier"/>
            </a:endParaRPr>
          </a:p>
          <a:p>
            <a:r>
              <a:rPr lang="en-US" dirty="0"/>
              <a:t>Dividend = Quotient </a:t>
            </a:r>
            <a:r>
              <a:rPr lang="en-US" dirty="0" err="1"/>
              <a:t>x</a:t>
            </a:r>
            <a:r>
              <a:rPr lang="en-US" dirty="0"/>
              <a:t> Divisor + Remainder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53811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Integer Division (2/2)</a:t>
            </a:r>
            <a:endParaRPr lang="en-US" dirty="0"/>
          </a:p>
        </p:txBody>
      </p:sp>
      <p:sp>
        <p:nvSpPr>
          <p:cNvPr id="22968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876799"/>
          </a:xfrm>
          <a:ln/>
        </p:spPr>
        <p:txBody>
          <a:bodyPr vert="horz" lIns="63360" tIns="25560" rIns="63360" bIns="25560" rtlCol="0">
            <a:normAutofit fontScale="77500" lnSpcReduction="20000"/>
          </a:bodyPr>
          <a:lstStyle/>
          <a:p>
            <a:pPr marL="201613" indent="-201613" defTabSz="449263">
              <a:spcBef>
                <a:spcPts val="2263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 </a:t>
            </a:r>
            <a:r>
              <a:rPr lang="en-GB" sz="3400" dirty="0"/>
              <a:t>Syntax of Division (signed):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 smtClean="0">
                <a:latin typeface="Courier" charset="0"/>
                <a:ea typeface="Courier" charset="0"/>
                <a:cs typeface="Courier" charset="0"/>
              </a:rPr>
              <a:t>DIV</a:t>
            </a:r>
            <a:r>
              <a:rPr lang="en-GB" sz="2600" dirty="0" smtClean="0">
                <a:latin typeface="+mj-lt"/>
              </a:rPr>
              <a:t> performs </a:t>
            </a:r>
            <a:r>
              <a:rPr lang="en-GB" sz="2600" dirty="0">
                <a:latin typeface="+mj-lt"/>
              </a:rPr>
              <a:t>signed </a:t>
            </a:r>
            <a:r>
              <a:rPr lang="en-GB" sz="2600" dirty="0" smtClean="0">
                <a:latin typeface="+mj-lt"/>
              </a:rPr>
              <a:t>integer </a:t>
            </a:r>
            <a:r>
              <a:rPr lang="en-GB" sz="2600" dirty="0">
                <a:latin typeface="+mj-lt"/>
              </a:rPr>
              <a:t>division of </a:t>
            </a:r>
            <a:r>
              <a:rPr lang="en-GB" sz="2600" dirty="0" smtClean="0">
                <a:latin typeface="+mj-lt"/>
              </a:rPr>
              <a:t>32 bits </a:t>
            </a:r>
            <a:r>
              <a:rPr lang="en-GB" sz="2600" dirty="0">
                <a:latin typeface="+mj-lt"/>
              </a:rPr>
              <a:t>by </a:t>
            </a:r>
            <a:r>
              <a:rPr lang="en-GB" sz="2600" dirty="0" smtClean="0">
                <a:latin typeface="+mj-lt"/>
              </a:rPr>
              <a:t>32 bits</a:t>
            </a:r>
            <a:r>
              <a:rPr lang="en-GB" sz="2600" dirty="0">
                <a:latin typeface="+mj-lt"/>
              </a:rPr>
              <a:t>. REM </a:t>
            </a:r>
            <a:r>
              <a:rPr lang="en-GB" sz="2600" dirty="0" smtClean="0">
                <a:latin typeface="+mj-lt"/>
              </a:rPr>
              <a:t>provides </a:t>
            </a:r>
            <a:r>
              <a:rPr lang="en-GB" sz="2600" dirty="0">
                <a:latin typeface="+mj-lt"/>
              </a:rPr>
              <a:t>the remainder of the corresponding division </a:t>
            </a:r>
            <a:r>
              <a:rPr lang="en-GB" sz="2600" dirty="0" smtClean="0">
                <a:latin typeface="+mj-lt"/>
              </a:rPr>
              <a:t>operation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>
                <a:latin typeface="+mj-lt"/>
              </a:rPr>
              <a:t>If </a:t>
            </a:r>
            <a:r>
              <a:rPr lang="en-GB" sz="2600" dirty="0" smtClean="0">
                <a:latin typeface="+mj-lt"/>
              </a:rPr>
              <a:t>the </a:t>
            </a:r>
            <a:r>
              <a:rPr lang="en-GB" sz="2600" dirty="0">
                <a:latin typeface="+mj-lt"/>
              </a:rPr>
              <a:t>quotient and remainder are required from the same division, the recommended code sequence is: </a:t>
            </a:r>
            <a:r>
              <a:rPr lang="en-GB" sz="2600" dirty="0" smtClean="0">
                <a:latin typeface="+mj-lt"/>
              </a:rPr>
              <a:t/>
            </a:r>
            <a:br>
              <a:rPr lang="en-GB" sz="2600" dirty="0" smtClean="0">
                <a:latin typeface="+mj-lt"/>
              </a:rPr>
            </a:br>
            <a:r>
              <a:rPr lang="en-GB" sz="2600" dirty="0" smtClean="0">
                <a:latin typeface="+mj-lt"/>
              </a:rPr>
              <a:t>	</a:t>
            </a:r>
            <a:r>
              <a:rPr lang="en-GB" sz="2600" dirty="0" smtClean="0">
                <a:latin typeface="Courier" charset="0"/>
                <a:ea typeface="Courier" charset="0"/>
                <a:cs typeface="Courier" charset="0"/>
              </a:rPr>
              <a:t>DIV 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rdq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, rs1, </a:t>
            </a:r>
            <a:r>
              <a:rPr lang="en-GB" sz="2600" dirty="0" smtClean="0">
                <a:latin typeface="Courier" charset="0"/>
                <a:ea typeface="Courier" charset="0"/>
                <a:cs typeface="Courier" charset="0"/>
              </a:rPr>
              <a:t>rs2</a:t>
            </a:r>
            <a:br>
              <a:rPr lang="en-GB" sz="26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GB" sz="2600" dirty="0" smtClean="0">
                <a:latin typeface="Courier" charset="0"/>
                <a:ea typeface="Courier" charset="0"/>
                <a:cs typeface="Courier" charset="0"/>
              </a:rPr>
              <a:t>	REM </a:t>
            </a:r>
            <a:r>
              <a:rPr lang="en-GB" sz="2600" dirty="0" err="1">
                <a:latin typeface="Courier" charset="0"/>
                <a:ea typeface="Courier" charset="0"/>
                <a:cs typeface="Courier" charset="0"/>
              </a:rPr>
              <a:t>rdr</a:t>
            </a:r>
            <a:r>
              <a:rPr lang="en-GB" sz="2600" dirty="0">
                <a:latin typeface="Courier" charset="0"/>
                <a:ea typeface="Courier" charset="0"/>
                <a:cs typeface="Courier" charset="0"/>
              </a:rPr>
              <a:t>, rs1, rs2 </a:t>
            </a:r>
            <a:r>
              <a:rPr lang="en-GB" sz="2600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GB" sz="26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GB" sz="2600" dirty="0" smtClean="0">
                <a:latin typeface="+mj-lt"/>
              </a:rPr>
              <a:t>(</a:t>
            </a:r>
            <a:r>
              <a:rPr lang="en-GB" sz="2600" dirty="0" err="1">
                <a:latin typeface="+mj-lt"/>
              </a:rPr>
              <a:t>rdq</a:t>
            </a:r>
            <a:r>
              <a:rPr lang="en-GB" sz="2600" dirty="0">
                <a:latin typeface="+mj-lt"/>
              </a:rPr>
              <a:t> cannot be the same as rs1 or rs2</a:t>
            </a:r>
            <a:r>
              <a:rPr lang="en-GB" sz="2600" dirty="0" smtClean="0">
                <a:latin typeface="+mj-lt"/>
              </a:rPr>
              <a:t>)</a:t>
            </a:r>
          </a:p>
          <a:p>
            <a:pPr marL="295275" indent="-295275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/>
              <a:t>Implements </a:t>
            </a:r>
            <a:r>
              <a:rPr lang="en-GB" sz="3200" dirty="0"/>
              <a:t>C division (</a:t>
            </a:r>
            <a:r>
              <a:rPr lang="en-GB" sz="3200" dirty="0">
                <a:latin typeface="Courier"/>
              </a:rPr>
              <a:t>/</a:t>
            </a:r>
            <a:r>
              <a:rPr lang="en-GB" sz="3200" dirty="0"/>
              <a:t>) and modulo (</a:t>
            </a:r>
            <a:r>
              <a:rPr lang="en-GB" sz="3200" dirty="0">
                <a:latin typeface="Courier"/>
              </a:rPr>
              <a:t>%</a:t>
            </a:r>
            <a:r>
              <a:rPr lang="en-GB" sz="3200" dirty="0"/>
              <a:t>)</a:t>
            </a:r>
          </a:p>
          <a:p>
            <a:pPr marL="295275" indent="-295275" defTabSz="449263">
              <a:spcBef>
                <a:spcPts val="19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400" dirty="0" smtClean="0"/>
              <a:t>Example </a:t>
            </a:r>
            <a:r>
              <a:rPr lang="en-GB" sz="3400" dirty="0"/>
              <a:t>in C:	</a:t>
            </a:r>
            <a:r>
              <a:rPr lang="en-GB" sz="3400" dirty="0">
                <a:solidFill>
                  <a:srgbClr val="FF0000"/>
                </a:solidFill>
                <a:latin typeface="Courier"/>
              </a:rPr>
              <a:t>a = c / d;    b = c % d;</a:t>
            </a:r>
          </a:p>
          <a:p>
            <a:pPr marL="295275" indent="-295275" defTabSz="449263">
              <a:spcBef>
                <a:spcPts val="19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400" dirty="0" smtClean="0"/>
              <a:t>In RISC-V: 		</a:t>
            </a:r>
            <a:r>
              <a:rPr lang="en-GB" sz="3400" dirty="0" smtClean="0">
                <a:latin typeface="Courier New"/>
                <a:cs typeface="Courier New"/>
              </a:rPr>
              <a:t>a↔</a:t>
            </a:r>
            <a:r>
              <a:rPr lang="en-GB" sz="3400" dirty="0">
                <a:latin typeface="Courier New"/>
                <a:cs typeface="Courier New"/>
              </a:rPr>
              <a:t>t</a:t>
            </a:r>
            <a:r>
              <a:rPr lang="en-GB" sz="3400" dirty="0" smtClean="0">
                <a:latin typeface="Courier New"/>
                <a:cs typeface="Courier New"/>
              </a:rPr>
              <a:t>0</a:t>
            </a:r>
            <a:r>
              <a:rPr lang="en-GB" sz="3400" dirty="0">
                <a:latin typeface="Courier New"/>
                <a:cs typeface="Courier New"/>
              </a:rPr>
              <a:t>; b</a:t>
            </a:r>
            <a:r>
              <a:rPr lang="en-GB" sz="3400" dirty="0" smtClean="0">
                <a:latin typeface="Courier New"/>
                <a:cs typeface="Courier New"/>
              </a:rPr>
              <a:t>↔</a:t>
            </a:r>
            <a:r>
              <a:rPr lang="en-GB" sz="3400" dirty="0">
                <a:latin typeface="Courier New"/>
                <a:cs typeface="Courier New"/>
              </a:rPr>
              <a:t>t</a:t>
            </a:r>
            <a:r>
              <a:rPr lang="en-GB" sz="3400" dirty="0" smtClean="0">
                <a:latin typeface="Courier New"/>
                <a:cs typeface="Courier New"/>
              </a:rPr>
              <a:t>1</a:t>
            </a:r>
            <a:r>
              <a:rPr lang="en-GB" sz="3400" dirty="0">
                <a:latin typeface="Courier New"/>
                <a:cs typeface="Courier New"/>
              </a:rPr>
              <a:t>; c</a:t>
            </a:r>
            <a:r>
              <a:rPr lang="en-GB" sz="3400" dirty="0" smtClean="0">
                <a:latin typeface="Courier New"/>
                <a:cs typeface="Courier New"/>
              </a:rPr>
              <a:t>↔</a:t>
            </a:r>
            <a:r>
              <a:rPr lang="en-GB" sz="3400" dirty="0">
                <a:latin typeface="Courier New"/>
                <a:cs typeface="Courier New"/>
              </a:rPr>
              <a:t>t</a:t>
            </a:r>
            <a:r>
              <a:rPr lang="en-GB" sz="3400" dirty="0" smtClean="0">
                <a:latin typeface="Courier New"/>
                <a:cs typeface="Courier New"/>
              </a:rPr>
              <a:t>2</a:t>
            </a:r>
            <a:r>
              <a:rPr lang="en-GB" sz="3400" dirty="0">
                <a:latin typeface="Courier New"/>
                <a:cs typeface="Courier New"/>
              </a:rPr>
              <a:t>; d</a:t>
            </a:r>
            <a:r>
              <a:rPr lang="en-GB" sz="3400" dirty="0" smtClean="0">
                <a:latin typeface="Courier New"/>
                <a:cs typeface="Courier New"/>
              </a:rPr>
              <a:t>↔</a:t>
            </a:r>
            <a:r>
              <a:rPr lang="en-GB" sz="3400" dirty="0">
                <a:latin typeface="Courier New"/>
                <a:cs typeface="Courier New"/>
              </a:rPr>
              <a:t>t</a:t>
            </a:r>
            <a:r>
              <a:rPr lang="en-GB" sz="3400" dirty="0" smtClean="0">
                <a:latin typeface="Courier New"/>
                <a:cs typeface="Courier New"/>
              </a:rPr>
              <a:t>3</a:t>
            </a:r>
            <a:endParaRPr lang="en-GB" sz="3400" dirty="0">
              <a:latin typeface="Courier New"/>
              <a:cs typeface="Courier New"/>
            </a:endParaRPr>
          </a:p>
          <a:p>
            <a:pPr marL="463550" lvl="1" indent="-6350" defTabSz="449263">
              <a:lnSpc>
                <a:spcPct val="110000"/>
              </a:lnSpc>
              <a:spcBef>
                <a:spcPts val="1188"/>
              </a:spcBef>
              <a:buSzPct val="8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	</a:t>
            </a:r>
            <a:r>
              <a:rPr lang="en-GB" sz="2400" dirty="0" smtClean="0">
                <a:latin typeface="Courier"/>
              </a:rPr>
              <a:t>div t0,t2,t3	</a:t>
            </a:r>
            <a:r>
              <a:rPr lang="en-GB" sz="2400" i="1" dirty="0" smtClean="0">
                <a:solidFill>
                  <a:srgbClr val="919191"/>
                </a:solidFill>
                <a:latin typeface="Courier"/>
              </a:rPr>
              <a:t># a=c/d</a:t>
            </a:r>
          </a:p>
          <a:p>
            <a:pPr marL="463550" lvl="1" indent="-6350" defTabSz="449263">
              <a:lnSpc>
                <a:spcPct val="110000"/>
              </a:lnSpc>
              <a:spcBef>
                <a:spcPts val="1188"/>
              </a:spcBef>
              <a:buSzPct val="8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>
                <a:solidFill>
                  <a:srgbClr val="919191"/>
                </a:solidFill>
                <a:latin typeface="Courier"/>
              </a:rPr>
              <a:t>	</a:t>
            </a:r>
            <a:r>
              <a:rPr lang="en-GB" sz="2400" dirty="0" smtClean="0">
                <a:latin typeface="Courier"/>
              </a:rPr>
              <a:t>rem	 t1,t2,t3	</a:t>
            </a:r>
            <a:r>
              <a:rPr lang="en-GB" sz="2400" i="1" dirty="0" smtClean="0">
                <a:solidFill>
                  <a:srgbClr val="919191"/>
                </a:solidFill>
                <a:latin typeface="Courier"/>
              </a:rPr>
              <a:t># b=</a:t>
            </a:r>
            <a:r>
              <a:rPr lang="en-GB" sz="2400" i="1" dirty="0" err="1" smtClean="0">
                <a:solidFill>
                  <a:srgbClr val="919191"/>
                </a:solidFill>
                <a:latin typeface="Courier"/>
              </a:rPr>
              <a:t>c%d</a:t>
            </a:r>
            <a:r>
              <a:rPr lang="en-GB" sz="2400" dirty="0">
                <a:latin typeface="Courier"/>
              </a:rPr>
              <a:t>	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29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98371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Instruction </a:t>
            </a:r>
            <a:r>
              <a:rPr lang="en-US" dirty="0"/>
              <a:t>Formats + </a:t>
            </a:r>
            <a:r>
              <a:rPr lang="en-US" dirty="0" smtClean="0"/>
              <a:t>J/JAL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Multiply and Divide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Interpretation vs. Translation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Assembler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Linker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Loader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0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places the address of LOOP in </a:t>
            </a:r>
            <a:r>
              <a:rPr lang="en-US" dirty="0"/>
              <a:t>t</a:t>
            </a:r>
            <a:r>
              <a:rPr lang="en-US" dirty="0" smtClean="0"/>
              <a:t>1?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Courier"/>
                <a:cs typeface="Courier"/>
              </a:rPr>
              <a:t>la t</a:t>
            </a:r>
            <a:r>
              <a:rPr lang="en-US" sz="2400" dirty="0" smtClean="0">
                <a:latin typeface="Courier"/>
                <a:cs typeface="Courier"/>
              </a:rPr>
              <a:t>2, </a:t>
            </a:r>
            <a:r>
              <a:rPr lang="en-US" sz="2400" dirty="0"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lw</a:t>
            </a:r>
            <a:r>
              <a:rPr lang="en-US" sz="2400" dirty="0">
                <a:latin typeface="Courier"/>
                <a:cs typeface="Courier"/>
              </a:rPr>
              <a:t> t</a:t>
            </a:r>
            <a:r>
              <a:rPr lang="en-US" sz="2400" dirty="0" smtClean="0">
                <a:latin typeface="Courier"/>
                <a:cs typeface="Courier"/>
              </a:rPr>
              <a:t>1, 0(t2)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2)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dirty="0" err="1" smtClean="0">
                <a:latin typeface="Courier"/>
                <a:cs typeface="Courier"/>
              </a:rPr>
              <a:t>jal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LOOP: </a:t>
            </a:r>
            <a:r>
              <a:rPr lang="en-US" sz="2400" dirty="0" smtClean="0">
                <a:latin typeface="Courier"/>
                <a:cs typeface="Courier"/>
              </a:rPr>
              <a:t>add t1, </a:t>
            </a:r>
            <a:r>
              <a:rPr lang="en-US" sz="2400" dirty="0" err="1" smtClean="0">
                <a:latin typeface="Courier"/>
                <a:cs typeface="Courier"/>
              </a:rPr>
              <a:t>ra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smtClean="0">
                <a:latin typeface="Courier"/>
                <a:cs typeface="Courier"/>
              </a:rPr>
              <a:t>x0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latin typeface="Courier New"/>
              <a:ea typeface="ＭＳ Ｐゴシック" pitchFamily="34" charset="-128"/>
              <a:cs typeface="Courier New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3) la t</a:t>
            </a:r>
            <a:r>
              <a:rPr lang="en-US" sz="2400" dirty="0" smtClean="0">
                <a:latin typeface="Courier"/>
                <a:cs typeface="Courier"/>
              </a:rPr>
              <a:t>1, </a:t>
            </a:r>
            <a:r>
              <a:rPr lang="en-US" sz="2400" dirty="0">
                <a:latin typeface="Courier"/>
                <a:cs typeface="Courier"/>
              </a:rPr>
              <a:t>LOOP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27432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 New"/>
                <a:cs typeface="Courier New"/>
              </a:rPr>
              <a:t>  1  2  </a:t>
            </a:r>
            <a:r>
              <a:rPr lang="en-US" sz="3200" dirty="0" smtClean="0">
                <a:latin typeface="Courier New"/>
                <a:cs typeface="Courier New"/>
              </a:rPr>
              <a:t>3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urier New"/>
                <a:cs typeface="Courier New"/>
              </a:rPr>
              <a:t>T</a:t>
            </a:r>
            <a:r>
              <a:rPr lang="en-US" sz="3200" b="1" dirty="0">
                <a:solidFill>
                  <a:srgbClr val="00B05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solidFill>
                  <a:srgbClr val="00B050"/>
                </a:solidFill>
                <a:latin typeface="Courier New"/>
                <a:cs typeface="Courier New"/>
              </a:rPr>
              <a:t>F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Courier New"/>
                <a:cs typeface="Courier New"/>
              </a:rPr>
              <a:t>F</a:t>
            </a:r>
            <a:r>
              <a:rPr lang="en-US" sz="3200" b="1" dirty="0">
                <a:solidFill>
                  <a:srgbClr val="FFC00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solidFill>
                  <a:srgbClr val="FFC000"/>
                </a:solidFill>
                <a:latin typeface="Courier New"/>
                <a:cs typeface="Courier New"/>
              </a:rPr>
              <a:t>T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urier New"/>
                <a:cs typeface="Courier New"/>
              </a:rPr>
              <a:t>F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30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48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places the address of LOOP in </a:t>
            </a:r>
            <a:r>
              <a:rPr lang="en-US" dirty="0"/>
              <a:t>t</a:t>
            </a:r>
            <a:r>
              <a:rPr lang="en-US" dirty="0" smtClean="0"/>
              <a:t>1?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latin typeface="Courier"/>
                <a:cs typeface="Courier"/>
              </a:rPr>
              <a:t>la t</a:t>
            </a:r>
            <a:r>
              <a:rPr lang="en-US" sz="2400" dirty="0" smtClean="0">
                <a:latin typeface="Courier"/>
                <a:cs typeface="Courier"/>
              </a:rPr>
              <a:t>2, </a:t>
            </a:r>
            <a:r>
              <a:rPr lang="en-US" sz="2400" dirty="0"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err="1">
                <a:latin typeface="Courier"/>
                <a:cs typeface="Courier"/>
              </a:rPr>
              <a:t>lw</a:t>
            </a:r>
            <a:r>
              <a:rPr lang="en-US" sz="2400" dirty="0">
                <a:latin typeface="Courier"/>
                <a:cs typeface="Courier"/>
              </a:rPr>
              <a:t> t</a:t>
            </a:r>
            <a:r>
              <a:rPr lang="en-US" sz="2400" dirty="0" smtClean="0">
                <a:latin typeface="Courier"/>
                <a:cs typeface="Courier"/>
              </a:rPr>
              <a:t>1, 0(t2)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2)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dirty="0" err="1" smtClean="0">
                <a:latin typeface="Courier"/>
                <a:cs typeface="Courier"/>
              </a:rPr>
              <a:t>jal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LOOP: </a:t>
            </a:r>
            <a:r>
              <a:rPr lang="en-US" sz="2400" dirty="0" smtClean="0">
                <a:latin typeface="Courier"/>
                <a:cs typeface="Courier"/>
              </a:rPr>
              <a:t>add t1, </a:t>
            </a:r>
            <a:r>
              <a:rPr lang="en-US" sz="2400" dirty="0" err="1" smtClean="0">
                <a:latin typeface="Courier"/>
                <a:cs typeface="Courier"/>
              </a:rPr>
              <a:t>ra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smtClean="0">
                <a:latin typeface="Courier"/>
                <a:cs typeface="Courier"/>
              </a:rPr>
              <a:t>x0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latin typeface="Courier New"/>
              <a:ea typeface="ＭＳ Ｐゴシック" pitchFamily="34" charset="-128"/>
              <a:cs typeface="Courier New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3) la t</a:t>
            </a:r>
            <a:r>
              <a:rPr lang="en-US" sz="2400" dirty="0" smtClean="0">
                <a:latin typeface="Courier"/>
                <a:cs typeface="Courier"/>
              </a:rPr>
              <a:t>1, </a:t>
            </a:r>
            <a:r>
              <a:rPr lang="en-US" sz="2400" dirty="0">
                <a:latin typeface="Courier"/>
                <a:cs typeface="Courier"/>
              </a:rPr>
              <a:t>LOOP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27432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 New"/>
                <a:cs typeface="Courier New"/>
              </a:rPr>
              <a:t>  1  2  </a:t>
            </a:r>
            <a:r>
              <a:rPr lang="en-US" sz="3200" dirty="0" smtClean="0">
                <a:latin typeface="Courier New"/>
                <a:cs typeface="Courier New"/>
              </a:rPr>
              <a:t>3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urier New"/>
                <a:cs typeface="Courier New"/>
              </a:rPr>
              <a:t>T</a:t>
            </a:r>
            <a:r>
              <a:rPr lang="en-US" sz="3200" b="1" dirty="0">
                <a:solidFill>
                  <a:srgbClr val="00B05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solidFill>
                  <a:srgbClr val="00B050"/>
                </a:solidFill>
                <a:latin typeface="Courier New"/>
                <a:cs typeface="Courier New"/>
              </a:rPr>
              <a:t>F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Courier New"/>
                <a:cs typeface="Courier New"/>
              </a:rPr>
              <a:t>F</a:t>
            </a:r>
            <a:r>
              <a:rPr lang="en-US" sz="3200" b="1" dirty="0">
                <a:solidFill>
                  <a:srgbClr val="FFC00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solidFill>
                  <a:srgbClr val="FFC000"/>
                </a:solidFill>
                <a:latin typeface="Courier New"/>
                <a:cs typeface="Courier New"/>
              </a:rPr>
              <a:t>T</a:t>
            </a:r>
          </a:p>
          <a:p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urier New"/>
                <a:cs typeface="Courier New"/>
              </a:rPr>
              <a:t>F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urier New"/>
                <a:cs typeface="Courier New"/>
              </a:rPr>
              <a:t>, T,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31</a:t>
            </a:fld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2768" y="4267200"/>
            <a:ext cx="2298032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32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276353"/>
            <a:ext cx="50800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04" y="0"/>
            <a:ext cx="695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Instruction Formats + J/JAL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Multiply and Divide</a:t>
            </a:r>
          </a:p>
          <a:p>
            <a:r>
              <a:rPr lang="en-US" dirty="0" smtClean="0"/>
              <a:t>Interpretation vs. Translation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Assembler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Linker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Loader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72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33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03400" y="1295400"/>
            <a:ext cx="8636000" cy="2726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48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1066800" algn="l"/>
              </a:tabLst>
            </a:pPr>
            <a:r>
              <a:rPr lang="en-US" sz="1600" dirty="0" err="1"/>
              <a:t>lw</a:t>
            </a:r>
            <a:r>
              <a:rPr lang="en-US" sz="1600" dirty="0"/>
              <a:t>	  $t0, 0($2)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1066800" algn="l"/>
              </a:tabLst>
            </a:pPr>
            <a:r>
              <a:rPr lang="en-US" sz="1600" dirty="0" err="1"/>
              <a:t>lw</a:t>
            </a:r>
            <a:r>
              <a:rPr lang="en-US" sz="1600" dirty="0"/>
              <a:t>	  $t1, 4($2)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1066800" algn="l"/>
              </a:tabLst>
            </a:pPr>
            <a:r>
              <a:rPr lang="en-US" sz="1600" dirty="0" err="1"/>
              <a:t>sw</a:t>
            </a:r>
            <a:r>
              <a:rPr lang="en-US" sz="1600" dirty="0"/>
              <a:t>	  $t1, 0($2)</a:t>
            </a:r>
          </a:p>
          <a:p>
            <a:pPr>
              <a:spcBef>
                <a:spcPct val="0"/>
              </a:spcBef>
              <a:buNone/>
              <a:tabLst>
                <a:tab pos="1066800" algn="l"/>
              </a:tabLst>
            </a:pPr>
            <a:r>
              <a:rPr lang="en-US" sz="1600" dirty="0" err="1"/>
              <a:t>sw</a:t>
            </a:r>
            <a:r>
              <a:rPr lang="en-US" sz="1600" dirty="0"/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381250" y="1435291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FFFF"/>
                </a:solidFill>
              </a:rPr>
              <a:t>High Level Language</a:t>
            </a:r>
            <a:br>
              <a:rPr lang="en-US" sz="1800" b="1" dirty="0">
                <a:solidFill>
                  <a:srgbClr val="FFFFFF"/>
                </a:solidFill>
              </a:rPr>
            </a:br>
            <a:r>
              <a:rPr lang="en-US" sz="1800" b="1" dirty="0">
                <a:solidFill>
                  <a:srgbClr val="FFFFFF"/>
                </a:solidFill>
              </a:rPr>
              <a:t>Program 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2381250" y="2381441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Language Program (e.g., </a:t>
            </a:r>
            <a:r>
              <a:rPr lang="en-US" sz="1800" b="1" dirty="0" smtClean="0">
                <a:solidFill>
                  <a:schemeClr val="bg1"/>
                </a:solidFill>
              </a:rPr>
              <a:t>RISC-V)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243205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Machine  Language Program </a:t>
            </a:r>
            <a:r>
              <a:rPr lang="en-US" sz="1800" b="1" dirty="0" smtClean="0">
                <a:solidFill>
                  <a:schemeClr val="bg1"/>
                </a:solidFill>
              </a:rPr>
              <a:t>(RISC-V)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828800" y="4667441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Description</a:t>
            </a:r>
            <a:br>
              <a:rPr lang="en-US" sz="1800" b="1" dirty="0">
                <a:solidFill>
                  <a:srgbClr val="3366FF"/>
                </a:solidFill>
              </a:rPr>
            </a:br>
            <a:r>
              <a:rPr lang="en-US" sz="1800" b="1" dirty="0">
                <a:solidFill>
                  <a:srgbClr val="3366FF"/>
                </a:solidFill>
              </a:rPr>
              <a:t>(e.g.,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3581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3721100" y="2076641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3746500" y="2991041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3632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1905000" y="4057841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6148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6148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6148586" y="3125451"/>
            <a:ext cx="447878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chemeClr val="bg1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2368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3606801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3810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1905000" y="5369116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8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7533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67518" y="2184439"/>
            <a:ext cx="280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Anything can be represented</a:t>
            </a:r>
            <a:br>
              <a:rPr lang="en-US" sz="1600" dirty="0"/>
            </a:br>
            <a:r>
              <a:rPr lang="en-US" sz="1600" dirty="0"/>
              <a:t>as a </a:t>
            </a:r>
            <a:r>
              <a:rPr lang="en-US" sz="1600" i="1" dirty="0"/>
              <a:t>number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i.e., data or instructions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48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2133600" y="6070791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4038601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How to take a program and run it </a:t>
            </a: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3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8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Execution Continuum</a:t>
            </a:r>
            <a:endParaRPr lang="en-US" dirty="0"/>
          </a:p>
        </p:txBody>
      </p:sp>
      <p:sp>
        <p:nvSpPr>
          <p:cNvPr id="225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2"/>
                </a:solidFill>
              </a:rPr>
              <a:t>Interpreter </a:t>
            </a:r>
            <a:r>
              <a:rPr lang="en-US" dirty="0" smtClean="0"/>
              <a:t>is a program that executes other programs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Language </a:t>
            </a:r>
            <a:r>
              <a:rPr lang="en-US" dirty="0" smtClean="0">
                <a:solidFill>
                  <a:schemeClr val="accent1"/>
                </a:solidFill>
              </a:rPr>
              <a:t>translation </a:t>
            </a:r>
            <a:r>
              <a:rPr lang="en-US" dirty="0" smtClean="0"/>
              <a:t>gives us another option </a:t>
            </a:r>
          </a:p>
          <a:p>
            <a:r>
              <a:rPr lang="en-US" dirty="0" smtClean="0"/>
              <a:t>In general, we </a:t>
            </a:r>
            <a:r>
              <a:rPr lang="en-US" dirty="0" smtClean="0">
                <a:solidFill>
                  <a:schemeClr val="accent2"/>
                </a:solidFill>
              </a:rPr>
              <a:t>interpret </a:t>
            </a:r>
            <a:r>
              <a:rPr lang="en-US" dirty="0" smtClean="0"/>
              <a:t>a high-level language when efficiency is not critical and </a:t>
            </a:r>
            <a:r>
              <a:rPr lang="en-US" dirty="0" smtClean="0">
                <a:solidFill>
                  <a:schemeClr val="accent1"/>
                </a:solidFill>
              </a:rPr>
              <a:t>translate </a:t>
            </a:r>
            <a:r>
              <a:rPr lang="en-US" dirty="0" smtClean="0"/>
              <a:t>to a lower-level language to increase performance</a:t>
            </a:r>
            <a:endParaRPr lang="en-US" dirty="0"/>
          </a:p>
        </p:txBody>
      </p:sp>
      <p:sp>
        <p:nvSpPr>
          <p:cNvPr id="2259972" name="Line 4"/>
          <p:cNvSpPr>
            <a:spLocks noChangeShapeType="1"/>
          </p:cNvSpPr>
          <p:nvPr/>
        </p:nvSpPr>
        <p:spPr bwMode="auto">
          <a:xfrm>
            <a:off x="1981200" y="3169767"/>
            <a:ext cx="815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259973" name="Text Box 5"/>
          <p:cNvSpPr txBox="1">
            <a:spLocks noChangeArrowheads="1"/>
          </p:cNvSpPr>
          <p:nvPr/>
        </p:nvSpPr>
        <p:spPr bwMode="auto">
          <a:xfrm>
            <a:off x="2133600" y="3261843"/>
            <a:ext cx="2445349" cy="699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Easy to program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Inefficient to interpret</a:t>
            </a:r>
          </a:p>
        </p:txBody>
      </p:sp>
      <p:sp>
        <p:nvSpPr>
          <p:cNvPr id="2259974" name="Text Box 6"/>
          <p:cNvSpPr txBox="1">
            <a:spLocks noChangeArrowheads="1"/>
          </p:cNvSpPr>
          <p:nvPr/>
        </p:nvSpPr>
        <p:spPr bwMode="auto">
          <a:xfrm>
            <a:off x="7744729" y="3261843"/>
            <a:ext cx="2237472" cy="699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Difficult to program</a:t>
            </a:r>
          </a:p>
          <a:p>
            <a:pPr algn="r"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Efficient to interpret</a:t>
            </a:r>
          </a:p>
        </p:txBody>
      </p:sp>
      <p:sp>
        <p:nvSpPr>
          <p:cNvPr id="2259975" name="Text Box 7"/>
          <p:cNvSpPr txBox="1">
            <a:spLocks noChangeArrowheads="1"/>
          </p:cNvSpPr>
          <p:nvPr/>
        </p:nvSpPr>
        <p:spPr bwMode="auto">
          <a:xfrm>
            <a:off x="2133600" y="2803599"/>
            <a:ext cx="25146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Python  Java   C++  </a:t>
            </a:r>
          </a:p>
        </p:txBody>
      </p:sp>
      <p:sp>
        <p:nvSpPr>
          <p:cNvPr id="2259976" name="Text Box 8"/>
          <p:cNvSpPr txBox="1">
            <a:spLocks noChangeArrowheads="1"/>
          </p:cNvSpPr>
          <p:nvPr/>
        </p:nvSpPr>
        <p:spPr bwMode="auto">
          <a:xfrm>
            <a:off x="4648200" y="2039544"/>
            <a:ext cx="264496" cy="108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2259977" name="Text Box 9"/>
          <p:cNvSpPr txBox="1">
            <a:spLocks noChangeArrowheads="1"/>
          </p:cNvSpPr>
          <p:nvPr/>
        </p:nvSpPr>
        <p:spPr bwMode="auto">
          <a:xfrm>
            <a:off x="5715000" y="2041852"/>
            <a:ext cx="1152560" cy="1082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Assembly</a:t>
            </a:r>
          </a:p>
        </p:txBody>
      </p:sp>
      <p:sp>
        <p:nvSpPr>
          <p:cNvPr id="2259978" name="Text Box 10"/>
          <p:cNvSpPr txBox="1">
            <a:spLocks noChangeArrowheads="1"/>
          </p:cNvSpPr>
          <p:nvPr/>
        </p:nvSpPr>
        <p:spPr bwMode="auto">
          <a:xfrm>
            <a:off x="7772400" y="2039544"/>
            <a:ext cx="1599349" cy="108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Machine code</a:t>
            </a:r>
          </a:p>
        </p:txBody>
      </p:sp>
      <p:sp>
        <p:nvSpPr>
          <p:cNvPr id="2259979" name="Text Box 11"/>
          <p:cNvSpPr txBox="1">
            <a:spLocks noChangeArrowheads="1"/>
          </p:cNvSpPr>
          <p:nvPr/>
        </p:nvSpPr>
        <p:spPr bwMode="auto">
          <a:xfrm>
            <a:off x="6400800" y="2423642"/>
            <a:ext cx="1589089" cy="315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Java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bytecode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973" grpId="0"/>
      <p:bldP spid="2259974" grpId="0"/>
      <p:bldP spid="2259975" grpId="0"/>
      <p:bldP spid="2259976" grpId="0"/>
      <p:bldP spid="2259977" grpId="0"/>
      <p:bldP spid="2259978" grpId="0"/>
      <p:bldP spid="22599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 vs Translation</a:t>
            </a:r>
            <a:endParaRPr lang="en-US"/>
          </a:p>
        </p:txBody>
      </p:sp>
      <p:sp>
        <p:nvSpPr>
          <p:cNvPr id="226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run a program written in a source language?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accent2"/>
                </a:solidFill>
              </a:rPr>
              <a:t>Interpreter</a:t>
            </a:r>
            <a:r>
              <a:rPr lang="en-US" dirty="0" smtClean="0"/>
              <a:t>: Directly executes a program in the source language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Translator</a:t>
            </a:r>
            <a:r>
              <a:rPr lang="en-US" dirty="0" smtClean="0"/>
              <a:t>: Converts a program from the source language to an equivalent program in another language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36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example, consider a Python program </a:t>
            </a:r>
            <a:r>
              <a:rPr lang="en-US" b="1" dirty="0" err="1" smtClean="0">
                <a:latin typeface="Courier"/>
                <a:cs typeface="Courier"/>
              </a:rPr>
              <a:t>foo.py</a:t>
            </a:r>
            <a:endParaRPr lang="en-US" b="1" dirty="0" smtClean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dirty="0" smtClean="0"/>
          </a:p>
          <a:p>
            <a:r>
              <a:rPr lang="en-US" dirty="0" smtClean="0"/>
              <a:t>Python interpreter is just a program that reads a python program and performs the functions of that python program</a:t>
            </a:r>
          </a:p>
        </p:txBody>
      </p:sp>
      <p:cxnSp>
        <p:nvCxnSpPr>
          <p:cNvPr id="2262021" name="AutoShape 5"/>
          <p:cNvCxnSpPr>
            <a:cxnSpLocks noChangeShapeType="1"/>
          </p:cNvCxnSpPr>
          <p:nvPr/>
        </p:nvCxnSpPr>
        <p:spPr bwMode="auto">
          <a:xfrm rot="5400000">
            <a:off x="5372894" y="2882106"/>
            <a:ext cx="1447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17051733"/>
              </p:ext>
            </p:extLst>
          </p:nvPr>
        </p:nvGraphicFramePr>
        <p:xfrm>
          <a:off x="3048000" y="2235200"/>
          <a:ext cx="60960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72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</a:t>
            </a:r>
            <a:endParaRPr lang="en-US"/>
          </a:p>
        </p:txBody>
      </p:sp>
      <p:sp>
        <p:nvSpPr>
          <p:cNvPr id="2264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interpret machine language in software?</a:t>
            </a:r>
          </a:p>
          <a:p>
            <a:r>
              <a:rPr lang="en-US" dirty="0" smtClean="0"/>
              <a:t>VENUS (Lab #3), Project #1: RISC-V simulator useful for learning/debugging</a:t>
            </a:r>
          </a:p>
          <a:p>
            <a:r>
              <a:rPr lang="en-US" dirty="0" smtClean="0"/>
              <a:t>E.g., Apple Macintosh conversion</a:t>
            </a:r>
          </a:p>
          <a:p>
            <a:pPr lvl="1"/>
            <a:r>
              <a:rPr lang="en-US" dirty="0" smtClean="0"/>
              <a:t>Switched from Motorola 680x0 instruction architecture to PowerPC (before x86)</a:t>
            </a:r>
          </a:p>
          <a:p>
            <a:pPr lvl="1"/>
            <a:r>
              <a:rPr lang="en-US" dirty="0" smtClean="0"/>
              <a:t>Could require all programs to be re-translated from high level language</a:t>
            </a:r>
          </a:p>
          <a:p>
            <a:pPr lvl="1"/>
            <a:r>
              <a:rPr lang="en-US" dirty="0" smtClean="0"/>
              <a:t>Instead, let executables contain old and/or new machine code, interpret old code in software if necessary (emulation)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38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0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vs. Translation? (1/2)</a:t>
            </a:r>
            <a:endParaRPr lang="en-US" dirty="0"/>
          </a:p>
        </p:txBody>
      </p:sp>
      <p:sp>
        <p:nvSpPr>
          <p:cNvPr id="226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easier to write interpreter</a:t>
            </a:r>
          </a:p>
          <a:p>
            <a:r>
              <a:rPr lang="en-US" dirty="0" smtClean="0"/>
              <a:t>Interpreter closer to high-level, so can give better error messages (e.g., VENUS, Project #1)</a:t>
            </a:r>
          </a:p>
          <a:p>
            <a:pPr lvl="1"/>
            <a:r>
              <a:rPr lang="en-US" dirty="0" smtClean="0"/>
              <a:t>Translator reaction: add extra information to help debugging (line numbers, names)</a:t>
            </a:r>
          </a:p>
          <a:p>
            <a:r>
              <a:rPr lang="en-US" dirty="0" smtClean="0"/>
              <a:t>Interpreter slower (10x?), code smaller (2x?)</a:t>
            </a:r>
          </a:p>
          <a:p>
            <a:r>
              <a:rPr lang="en-US" dirty="0" smtClean="0"/>
              <a:t>Interpreter provides instruction set independence: run on any machine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39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5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Components of a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grpSp>
        <p:nvGrpSpPr>
          <p:cNvPr id="512" name="Group 511"/>
          <p:cNvGrpSpPr/>
          <p:nvPr/>
        </p:nvGrpSpPr>
        <p:grpSpPr>
          <a:xfrm>
            <a:off x="762000" y="1507602"/>
            <a:ext cx="10456960" cy="4886849"/>
            <a:chOff x="386880" y="1143000"/>
            <a:chExt cx="7842720" cy="3665137"/>
          </a:xfrm>
        </p:grpSpPr>
        <p:grpSp>
          <p:nvGrpSpPr>
            <p:cNvPr id="513" name="Group 512"/>
            <p:cNvGrpSpPr/>
            <p:nvPr/>
          </p:nvGrpSpPr>
          <p:grpSpPr>
            <a:xfrm>
              <a:off x="386880" y="1143000"/>
              <a:ext cx="3048000" cy="3077308"/>
              <a:chOff x="609600" y="1676400"/>
              <a:chExt cx="3048000" cy="3962400"/>
            </a:xfrm>
          </p:grpSpPr>
          <p:sp>
            <p:nvSpPr>
              <p:cNvPr id="757" name="Rectangle 756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Processor</a:t>
                </a:r>
              </a:p>
            </p:txBody>
          </p:sp>
          <p:sp>
            <p:nvSpPr>
              <p:cNvPr id="758" name="Rectangle 757"/>
              <p:cNvSpPr/>
              <p:nvPr/>
            </p:nvSpPr>
            <p:spPr>
              <a:xfrm>
                <a:off x="838200" y="2164197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+mj-lt"/>
                  </a:rPr>
                  <a:t>Control</a:t>
                </a:r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800" b="1" err="1">
                    <a:solidFill>
                      <a:schemeClr val="tx1"/>
                    </a:solidFill>
                    <a:latin typeface="+mj-lt"/>
                  </a:rPr>
                  <a:t>Datapath</a:t>
                </a:r>
                <a:endParaRPr lang="en-US" sz="1800" b="1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760" name="Straight Arrow Connector 759"/>
              <p:cNvCxnSpPr/>
              <p:nvPr/>
            </p:nvCxnSpPr>
            <p:spPr>
              <a:xfrm>
                <a:off x="1523206" y="2725783"/>
                <a:ext cx="0" cy="323011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Arrow Connector 760"/>
              <p:cNvCxnSpPr/>
              <p:nvPr/>
            </p:nvCxnSpPr>
            <p:spPr>
              <a:xfrm flipV="1">
                <a:off x="2668588" y="2717104"/>
                <a:ext cx="0" cy="330896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4" name="Group 513"/>
            <p:cNvGrpSpPr/>
            <p:nvPr/>
          </p:nvGrpSpPr>
          <p:grpSpPr>
            <a:xfrm>
              <a:off x="725208" y="2581603"/>
              <a:ext cx="2362202" cy="1389296"/>
              <a:chOff x="914399" y="3505200"/>
              <a:chExt cx="2362202" cy="1852395"/>
            </a:xfrm>
          </p:grpSpPr>
          <p:sp>
            <p:nvSpPr>
              <p:cNvPr id="742" name="Rectangle 74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+mj-lt"/>
                  </a:rPr>
                  <a:t>PC</a:t>
                </a:r>
              </a:p>
            </p:txBody>
          </p:sp>
          <p:grpSp>
            <p:nvGrpSpPr>
              <p:cNvPr id="743" name="Group 742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747" name="Rectangle 74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1600200" y="4038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j-lt"/>
                  </a:endParaRPr>
                </a:p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56" name="TextBox 755"/>
                <p:cNvSpPr txBox="1"/>
                <p:nvPr/>
              </p:nvSpPr>
              <p:spPr>
                <a:xfrm>
                  <a:off x="1650932" y="3990486"/>
                  <a:ext cx="15080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rgbClr val="FF0000"/>
                      </a:solidFill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  <a:latin typeface="+mj-lt"/>
                    </a:rPr>
                    <a:t>Registers</a:t>
                  </a:r>
                </a:p>
              </p:txBody>
            </p:sp>
          </p:grpSp>
          <p:grpSp>
            <p:nvGrpSpPr>
              <p:cNvPr id="744" name="Group 743"/>
              <p:cNvGrpSpPr/>
              <p:nvPr/>
            </p:nvGrpSpPr>
            <p:grpSpPr>
              <a:xfrm>
                <a:off x="914400" y="4711264"/>
                <a:ext cx="2362200" cy="646331"/>
                <a:chOff x="4572000" y="3415864"/>
                <a:chExt cx="2362200" cy="646331"/>
              </a:xfrm>
            </p:grpSpPr>
            <p:sp>
              <p:nvSpPr>
                <p:cNvPr id="745" name="Trapezoid 744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46" name="TextBox 745"/>
                <p:cNvSpPr txBox="1"/>
                <p:nvPr/>
              </p:nvSpPr>
              <p:spPr>
                <a:xfrm>
                  <a:off x="4866961" y="3415864"/>
                  <a:ext cx="1777506" cy="64633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80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  <a:latin typeface="+mj-lt"/>
                    </a:rPr>
                    <a:t>Arithmetic &amp; Logic Unit</a:t>
                  </a:r>
                </a:p>
                <a:p>
                  <a:pPr algn="ctr"/>
                  <a:r>
                    <a:rPr lang="en-US" sz="1800" dirty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  <a:latin typeface="+mj-lt"/>
                    </a:rPr>
                    <a:t>(ALU)</a:t>
                  </a:r>
                </a:p>
              </p:txBody>
            </p:sp>
          </p:grpSp>
        </p:grpSp>
        <p:sp>
          <p:nvSpPr>
            <p:cNvPr id="515" name="Rectangle 514"/>
            <p:cNvSpPr/>
            <p:nvPr/>
          </p:nvSpPr>
          <p:spPr>
            <a:xfrm>
              <a:off x="4800600" y="1143000"/>
              <a:ext cx="1905000" cy="30861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>
                  <a:solidFill>
                    <a:schemeClr val="tx1"/>
                  </a:solidFill>
                  <a:latin typeface="+mj-lt"/>
                </a:rPr>
                <a:t>Memory</a:t>
              </a:r>
            </a:p>
          </p:txBody>
        </p:sp>
        <p:grpSp>
          <p:nvGrpSpPr>
            <p:cNvPr id="516" name="Group 515"/>
            <p:cNvGrpSpPr/>
            <p:nvPr/>
          </p:nvGrpSpPr>
          <p:grpSpPr>
            <a:xfrm>
              <a:off x="6705600" y="1257300"/>
              <a:ext cx="1524000" cy="571500"/>
              <a:chOff x="6705600" y="1676400"/>
              <a:chExt cx="1524000" cy="762000"/>
            </a:xfrm>
          </p:grpSpPr>
          <p:sp>
            <p:nvSpPr>
              <p:cNvPr id="740" name="Rectangle 739"/>
              <p:cNvSpPr/>
              <p:nvPr/>
            </p:nvSpPr>
            <p:spPr>
              <a:xfrm>
                <a:off x="7315200" y="16764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+mj-lt"/>
                  </a:rPr>
                  <a:t>Input</a:t>
                </a:r>
              </a:p>
            </p:txBody>
          </p:sp>
          <p:cxnSp>
            <p:nvCxnSpPr>
              <p:cNvPr id="741" name="Straight Arrow Connector 740"/>
              <p:cNvCxnSpPr/>
              <p:nvPr/>
            </p:nvCxnSpPr>
            <p:spPr>
              <a:xfrm rot="10800000">
                <a:off x="6705600" y="1981200"/>
                <a:ext cx="609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/>
            <p:cNvGrpSpPr/>
            <p:nvPr/>
          </p:nvGrpSpPr>
          <p:grpSpPr>
            <a:xfrm>
              <a:off x="6705600" y="3600450"/>
              <a:ext cx="1524000" cy="571500"/>
              <a:chOff x="6705600" y="4800600"/>
              <a:chExt cx="1524000" cy="762000"/>
            </a:xfrm>
          </p:grpSpPr>
          <p:sp>
            <p:nvSpPr>
              <p:cNvPr id="738" name="Rectangle 737"/>
              <p:cNvSpPr/>
              <p:nvPr/>
            </p:nvSpPr>
            <p:spPr>
              <a:xfrm>
                <a:off x="7315200" y="48006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+mj-lt"/>
                  </a:rPr>
                  <a:t>Output</a:t>
                </a:r>
              </a:p>
            </p:txBody>
          </p:sp>
          <p:cxnSp>
            <p:nvCxnSpPr>
              <p:cNvPr id="739" name="Straight Arrow Connector 738"/>
              <p:cNvCxnSpPr/>
              <p:nvPr/>
            </p:nvCxnSpPr>
            <p:spPr>
              <a:xfrm rot="10800000" flipH="1">
                <a:off x="6705600" y="5181600"/>
                <a:ext cx="609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Group 517"/>
            <p:cNvGrpSpPr/>
            <p:nvPr/>
          </p:nvGrpSpPr>
          <p:grpSpPr>
            <a:xfrm>
              <a:off x="4953000" y="1485900"/>
              <a:ext cx="1524000" cy="2571750"/>
              <a:chOff x="4953000" y="1981200"/>
              <a:chExt cx="1524000" cy="3429000"/>
            </a:xfrm>
          </p:grpSpPr>
          <p:grpSp>
            <p:nvGrpSpPr>
              <p:cNvPr id="537" name="Group 536"/>
              <p:cNvGrpSpPr/>
              <p:nvPr/>
            </p:nvGrpSpPr>
            <p:grpSpPr>
              <a:xfrm>
                <a:off x="4953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729" name="Rectangle 72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38" name="Group 537"/>
              <p:cNvGrpSpPr/>
              <p:nvPr/>
            </p:nvGrpSpPr>
            <p:grpSpPr>
              <a:xfrm>
                <a:off x="5334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720" name="Rectangle 71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39" name="Group 538"/>
              <p:cNvGrpSpPr/>
              <p:nvPr/>
            </p:nvGrpSpPr>
            <p:grpSpPr>
              <a:xfrm>
                <a:off x="5715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711" name="Rectangle 71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0" name="Group 539"/>
              <p:cNvGrpSpPr/>
              <p:nvPr/>
            </p:nvGrpSpPr>
            <p:grpSpPr>
              <a:xfrm>
                <a:off x="6096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702" name="Rectangle 70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>
                <a:off x="4953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93" name="Rectangle 69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2" name="Group 541"/>
              <p:cNvGrpSpPr/>
              <p:nvPr/>
            </p:nvGrpSpPr>
            <p:grpSpPr>
              <a:xfrm>
                <a:off x="5334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84" name="Rectangle 68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5715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75" name="Rectangle 67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4" name="Group 543"/>
              <p:cNvGrpSpPr/>
              <p:nvPr/>
            </p:nvGrpSpPr>
            <p:grpSpPr>
              <a:xfrm>
                <a:off x="6096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66" name="Rectangle 66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4953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657" name="Rectangle 65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5334000" y="33528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48" name="Rectangle 64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5715000" y="33528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39" name="Rectangle 63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8" name="Group 547"/>
              <p:cNvGrpSpPr/>
              <p:nvPr/>
            </p:nvGrpSpPr>
            <p:grpSpPr>
              <a:xfrm>
                <a:off x="6096000" y="33528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30" name="Rectangle 62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49" name="Group 548"/>
              <p:cNvGrpSpPr/>
              <p:nvPr/>
            </p:nvGrpSpPr>
            <p:grpSpPr>
              <a:xfrm>
                <a:off x="4953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21" name="Rectangle 62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0" name="Group 549"/>
              <p:cNvGrpSpPr/>
              <p:nvPr/>
            </p:nvGrpSpPr>
            <p:grpSpPr>
              <a:xfrm>
                <a:off x="5334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12" name="Rectangle 61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1" name="Group 550"/>
              <p:cNvGrpSpPr/>
              <p:nvPr/>
            </p:nvGrpSpPr>
            <p:grpSpPr>
              <a:xfrm>
                <a:off x="5715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03" name="Rectangle 60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2" name="Group 551"/>
              <p:cNvGrpSpPr/>
              <p:nvPr/>
            </p:nvGrpSpPr>
            <p:grpSpPr>
              <a:xfrm>
                <a:off x="6096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594" name="Rectangle 59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3" name="Group 552"/>
              <p:cNvGrpSpPr/>
              <p:nvPr/>
            </p:nvGrpSpPr>
            <p:grpSpPr>
              <a:xfrm>
                <a:off x="4953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585" name="Rectangle 58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4" name="Group 553"/>
              <p:cNvGrpSpPr/>
              <p:nvPr/>
            </p:nvGrpSpPr>
            <p:grpSpPr>
              <a:xfrm>
                <a:off x="5334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576" name="Rectangle 57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5" name="Group 554"/>
              <p:cNvGrpSpPr/>
              <p:nvPr/>
            </p:nvGrpSpPr>
            <p:grpSpPr>
              <a:xfrm>
                <a:off x="5715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567" name="Rectangle 56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56" name="Group 555"/>
              <p:cNvGrpSpPr/>
              <p:nvPr/>
            </p:nvGrpSpPr>
            <p:grpSpPr>
              <a:xfrm>
                <a:off x="6096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66" name="Rectangle 56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57" name="TextBox 556"/>
              <p:cNvSpPr txBox="1"/>
              <p:nvPr/>
            </p:nvSpPr>
            <p:spPr>
              <a:xfrm>
                <a:off x="5181600" y="3606225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effectLst>
                      <a:glow rad="228600">
                        <a:schemeClr val="bg1">
                          <a:alpha val="75000"/>
                        </a:schemeClr>
                      </a:glow>
                    </a:effectLst>
                    <a:latin typeface="+mj-lt"/>
                  </a:rPr>
                  <a:t>Bytes</a:t>
                </a:r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2675688" y="1296769"/>
              <a:ext cx="2141019" cy="3511363"/>
              <a:chOff x="2675688" y="1729025"/>
              <a:chExt cx="2141019" cy="4681817"/>
            </a:xfrm>
          </p:grpSpPr>
          <p:grpSp>
            <p:nvGrpSpPr>
              <p:cNvPr id="525" name="Group 524"/>
              <p:cNvGrpSpPr/>
              <p:nvPr/>
            </p:nvGrpSpPr>
            <p:grpSpPr>
              <a:xfrm>
                <a:off x="3429000" y="1729025"/>
                <a:ext cx="1371600" cy="3611273"/>
                <a:chOff x="3429000" y="1729025"/>
                <a:chExt cx="1371600" cy="3611273"/>
              </a:xfrm>
            </p:grpSpPr>
            <p:cxnSp>
              <p:nvCxnSpPr>
                <p:cNvPr id="529" name="Straight Arrow Connector 528"/>
                <p:cNvCxnSpPr/>
                <p:nvPr/>
              </p:nvCxnSpPr>
              <p:spPr>
                <a:xfrm>
                  <a:off x="3429000" y="2514600"/>
                  <a:ext cx="1371600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Arrow Connector 529"/>
                <p:cNvCxnSpPr>
                  <a:endCxn id="540" idx="1"/>
                </p:cNvCxnSpPr>
                <p:nvPr/>
              </p:nvCxnSpPr>
              <p:spPr>
                <a:xfrm>
                  <a:off x="3429000" y="3581400"/>
                  <a:ext cx="1371600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Arrow Connector 530"/>
                <p:cNvCxnSpPr/>
                <p:nvPr/>
              </p:nvCxnSpPr>
              <p:spPr>
                <a:xfrm>
                  <a:off x="3429000" y="4535269"/>
                  <a:ext cx="1371600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Arrow Connector 531"/>
                <p:cNvCxnSpPr/>
                <p:nvPr/>
              </p:nvCxnSpPr>
              <p:spPr>
                <a:xfrm rot="10800000">
                  <a:off x="3429000" y="4725988"/>
                  <a:ext cx="1371600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3" name="TextBox 532"/>
                <p:cNvSpPr txBox="1"/>
                <p:nvPr/>
              </p:nvSpPr>
              <p:spPr>
                <a:xfrm>
                  <a:off x="3659955" y="1729025"/>
                  <a:ext cx="9487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+mj-lt"/>
                    </a:rPr>
                    <a:t>Enable?</a:t>
                  </a:r>
                </a:p>
                <a:p>
                  <a:pPr algn="ctr"/>
                  <a:r>
                    <a:rPr lang="en-US" sz="1800" dirty="0">
                      <a:latin typeface="+mj-lt"/>
                    </a:rPr>
                    <a:t>Read/Write</a:t>
                  </a:r>
                </a:p>
              </p:txBody>
            </p:sp>
            <p:sp>
              <p:nvSpPr>
                <p:cNvPr id="534" name="TextBox 533"/>
                <p:cNvSpPr txBox="1"/>
                <p:nvPr/>
              </p:nvSpPr>
              <p:spPr>
                <a:xfrm>
                  <a:off x="3784290" y="3146884"/>
                  <a:ext cx="700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+mj-lt"/>
                    </a:rPr>
                    <a:t>Address</a:t>
                  </a:r>
                </a:p>
              </p:txBody>
            </p:sp>
            <p:sp>
              <p:nvSpPr>
                <p:cNvPr id="535" name="TextBox 534"/>
                <p:cNvSpPr txBox="1"/>
                <p:nvPr/>
              </p:nvSpPr>
              <p:spPr>
                <a:xfrm>
                  <a:off x="3753338" y="3760111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+mj-lt"/>
                    </a:rPr>
                    <a:t>Write Data</a:t>
                  </a:r>
                </a:p>
              </p:txBody>
            </p:sp>
            <p:sp>
              <p:nvSpPr>
                <p:cNvPr id="536" name="TextBox 535"/>
                <p:cNvSpPr txBox="1"/>
                <p:nvPr/>
              </p:nvSpPr>
              <p:spPr>
                <a:xfrm>
                  <a:off x="3791439" y="4693967"/>
                  <a:ext cx="6857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 smtClean="0">
                      <a:latin typeface="+mj-lt"/>
                    </a:rPr>
                    <a:t>Read</a:t>
                  </a:r>
                  <a:br>
                    <a:rPr lang="en-US" sz="1800" dirty="0" smtClean="0">
                      <a:latin typeface="+mj-lt"/>
                    </a:rPr>
                  </a:br>
                  <a:r>
                    <a:rPr lang="en-US" sz="1800" dirty="0" smtClean="0">
                      <a:latin typeface="+mj-lt"/>
                    </a:rPr>
                    <a:t>Data</a:t>
                  </a:r>
                  <a:endParaRPr lang="en-US" sz="1800" dirty="0">
                    <a:latin typeface="+mj-lt"/>
                  </a:endParaRPr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2675688" y="5746591"/>
                <a:ext cx="2141019" cy="664251"/>
                <a:chOff x="2751888" y="5822791"/>
                <a:chExt cx="2141019" cy="664251"/>
              </a:xfrm>
            </p:grpSpPr>
            <p:sp>
              <p:nvSpPr>
                <p:cNvPr id="527" name="Left Brace 526"/>
                <p:cNvSpPr/>
                <p:nvPr/>
              </p:nvSpPr>
              <p:spPr>
                <a:xfrm rot="16200000">
                  <a:off x="3988672" y="5441791"/>
                  <a:ext cx="381000" cy="1143000"/>
                </a:xfrm>
                <a:prstGeom prst="leftBrac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+mj-lt"/>
                  </a:endParaRPr>
                </a:p>
              </p:txBody>
            </p:sp>
            <p:sp>
              <p:nvSpPr>
                <p:cNvPr id="528" name="TextBox 527"/>
                <p:cNvSpPr txBox="1"/>
                <p:nvPr/>
              </p:nvSpPr>
              <p:spPr>
                <a:xfrm>
                  <a:off x="2751888" y="6117710"/>
                  <a:ext cx="21410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+mj-lt"/>
                    </a:rPr>
                    <a:t>Processor-Memory Interface</a:t>
                  </a:r>
                </a:p>
              </p:txBody>
            </p:sp>
          </p:grpSp>
        </p:grpSp>
        <p:grpSp>
          <p:nvGrpSpPr>
            <p:cNvPr id="520" name="Group 519"/>
            <p:cNvGrpSpPr/>
            <p:nvPr/>
          </p:nvGrpSpPr>
          <p:grpSpPr>
            <a:xfrm>
              <a:off x="5958498" y="4309950"/>
              <a:ext cx="1754471" cy="498187"/>
              <a:chOff x="5958498" y="5791200"/>
              <a:chExt cx="1754471" cy="664248"/>
            </a:xfrm>
          </p:grpSpPr>
          <p:sp>
            <p:nvSpPr>
              <p:cNvPr id="523" name="Left Brace 522"/>
              <p:cNvSpPr/>
              <p:nvPr/>
            </p:nvSpPr>
            <p:spPr>
              <a:xfrm rot="16200000">
                <a:off x="69342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+mj-lt"/>
                </a:endParaRPr>
              </a:p>
            </p:txBody>
          </p:sp>
          <p:sp>
            <p:nvSpPr>
              <p:cNvPr id="524" name="TextBox 523"/>
              <p:cNvSpPr txBox="1"/>
              <p:nvPr/>
            </p:nvSpPr>
            <p:spPr>
              <a:xfrm>
                <a:off x="5958498" y="6086117"/>
                <a:ext cx="175447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>
                    <a:latin typeface="+mj-lt"/>
                  </a:rPr>
                  <a:t>I/O-Memory Interfaces</a:t>
                </a:r>
              </a:p>
            </p:txBody>
          </p:sp>
        </p:grpSp>
        <p:sp>
          <p:nvSpPr>
            <p:cNvPr id="521" name="Rectangle 520"/>
            <p:cNvSpPr/>
            <p:nvPr/>
          </p:nvSpPr>
          <p:spPr>
            <a:xfrm>
              <a:off x="4965588" y="1951239"/>
              <a:ext cx="1517017" cy="568836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Program</a:t>
              </a: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4941590" y="3315656"/>
              <a:ext cx="1517017" cy="568836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Data</a:t>
              </a:r>
            </a:p>
          </p:txBody>
        </p:sp>
      </p:grpSp>
      <p:sp>
        <p:nvSpPr>
          <p:cNvPr id="762" name="TextBox 761"/>
          <p:cNvSpPr txBox="1"/>
          <p:nvPr/>
        </p:nvSpPr>
        <p:spPr>
          <a:xfrm>
            <a:off x="7239000" y="3059668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Instructions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vs. Translation? (2/2)</a:t>
            </a:r>
          </a:p>
        </p:txBody>
      </p:sp>
      <p:sp>
        <p:nvSpPr>
          <p:cNvPr id="22661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Translated/compiled code almost always more efficient and therefore higher performance:</a:t>
            </a:r>
          </a:p>
          <a:p>
            <a:pPr lvl="1"/>
            <a:r>
              <a:rPr lang="en-US" dirty="0"/>
              <a:t>Important for many applications, particularly operating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/>
              <a:t>Translation/compilation helps “hide” the program “source” from the users:</a:t>
            </a:r>
          </a:p>
          <a:p>
            <a:pPr lvl="1"/>
            <a:r>
              <a:rPr lang="en-US" dirty="0"/>
              <a:t>One model for creating value in the marketplace (</a:t>
            </a:r>
            <a:r>
              <a:rPr lang="en-US" dirty="0" smtClean="0"/>
              <a:t>e.g., </a:t>
            </a:r>
            <a:r>
              <a:rPr lang="en-US" dirty="0"/>
              <a:t>Microsoft keeps all their source code secret)</a:t>
            </a:r>
          </a:p>
          <a:p>
            <a:pPr lvl="1"/>
            <a:r>
              <a:rPr lang="en-US" dirty="0"/>
              <a:t>Alternative model, “open source”, creates value by publishing the source code and fostering a community of developers.</a:t>
            </a:r>
          </a:p>
          <a:p>
            <a:pPr lvl="1"/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40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Steps in Compiling a C Program</a:t>
            </a:r>
            <a:endParaRPr lang="en-US" dirty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103724888"/>
              </p:ext>
            </p:extLst>
          </p:nvPr>
        </p:nvGraphicFramePr>
        <p:xfrm>
          <a:off x="4038600" y="228600"/>
          <a:ext cx="4114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170470945"/>
              </p:ext>
            </p:extLst>
          </p:nvPr>
        </p:nvGraphicFramePr>
        <p:xfrm>
          <a:off x="8001000" y="3810000"/>
          <a:ext cx="1524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41</a:t>
            </a:fld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8600" y="1790700"/>
            <a:ext cx="281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/>
                <a:cs typeface="Courier New"/>
              </a:rPr>
              <a:t>gcc</a:t>
            </a:r>
            <a:r>
              <a:rPr lang="en-US" sz="1800" dirty="0">
                <a:solidFill>
                  <a:schemeClr val="tx1"/>
                </a:solidFill>
                <a:latin typeface="Courier New"/>
                <a:cs typeface="Courier New"/>
              </a:rPr>
              <a:t> -O2 -S -c </a:t>
            </a:r>
            <a:r>
              <a:rPr lang="en-US" sz="1800" dirty="0" err="1">
                <a:solidFill>
                  <a:schemeClr val="tx1"/>
                </a:solidFill>
                <a:latin typeface="Courier New"/>
                <a:cs typeface="Courier New"/>
              </a:rPr>
              <a:t>foo.c</a:t>
            </a:r>
            <a:endParaRPr lang="en-US" sz="1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220200" y="2133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High-Level Language Code </a:t>
            </a:r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b="1" dirty="0" err="1" smtClean="0">
                <a:latin typeface="Courier"/>
              </a:rPr>
              <a:t>foo.c</a:t>
            </a:r>
            <a:r>
              <a:rPr lang="en-US" dirty="0"/>
              <a:t>)</a:t>
            </a:r>
          </a:p>
          <a:p>
            <a:r>
              <a:rPr lang="en-US" dirty="0"/>
              <a:t>Output: Assembly Language Code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latin typeface="Courier"/>
              </a:rPr>
              <a:t>foo.s</a:t>
            </a:r>
            <a:r>
              <a:rPr lang="en-US" dirty="0"/>
              <a:t> for </a:t>
            </a:r>
            <a:r>
              <a:rPr lang="en-US" dirty="0" smtClean="0"/>
              <a:t>RISC-V)</a:t>
            </a:r>
            <a:endParaRPr lang="en-US" dirty="0"/>
          </a:p>
          <a:p>
            <a:r>
              <a:rPr lang="en-US" dirty="0"/>
              <a:t>Note: Output </a:t>
            </a:r>
            <a:r>
              <a:rPr lang="en-US" i="1" dirty="0">
                <a:solidFill>
                  <a:schemeClr val="accent1"/>
                </a:solidFill>
              </a:rPr>
              <a:t>may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contain </a:t>
            </a:r>
            <a:r>
              <a:rPr lang="en-US" dirty="0" smtClean="0"/>
              <a:t>pseudo-instructions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u="sng" dirty="0" smtClean="0">
                <a:solidFill>
                  <a:schemeClr val="accent2"/>
                </a:solidFill>
              </a:rPr>
              <a:t>Pseudo-instructions</a:t>
            </a:r>
            <a:r>
              <a:rPr lang="en-US" dirty="0"/>
              <a:t>: instructions that assembler understands but not in machine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/>
              <a:t>example (move t2 to </a:t>
            </a:r>
            <a:r>
              <a:rPr lang="en-US" dirty="0"/>
              <a:t>t</a:t>
            </a:r>
            <a:r>
              <a:rPr lang="en-US" dirty="0" smtClean="0"/>
              <a:t>1):</a:t>
            </a:r>
            <a:endParaRPr lang="en-US" dirty="0"/>
          </a:p>
          <a:p>
            <a:pPr lvl="1"/>
            <a:r>
              <a:rPr lang="en-US" b="1" dirty="0" smtClean="0">
                <a:latin typeface="Courier"/>
              </a:rPr>
              <a:t>mv t1,t2</a:t>
            </a:r>
            <a:r>
              <a:rPr lang="en-US" b="1" dirty="0" smtClean="0"/>
              <a:t> </a:t>
            </a:r>
            <a:r>
              <a:rPr lang="en-US" dirty="0">
                <a:solidFill>
                  <a:srgbClr val="0000FF"/>
                </a:solidFill>
                <a:latin typeface="Symbol" pitchFamily="-65" charset="2"/>
              </a:rPr>
              <a:t></a:t>
            </a:r>
            <a:r>
              <a:rPr lang="en-US" b="1" dirty="0"/>
              <a:t> </a:t>
            </a:r>
            <a:r>
              <a:rPr lang="en-US" b="1" dirty="0" err="1" smtClean="0">
                <a:latin typeface="Courier"/>
              </a:rPr>
              <a:t>addi</a:t>
            </a:r>
            <a:r>
              <a:rPr lang="en-US" b="1" dirty="0" smtClean="0">
                <a:latin typeface="Courier"/>
              </a:rPr>
              <a:t> t1,t2,0</a:t>
            </a:r>
            <a:endParaRPr lang="en-US" b="1" dirty="0">
              <a:latin typeface="Courier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42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91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Instruction Formats + J/JAL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Multiply and Divide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Interpretation vs. Translation</a:t>
            </a:r>
          </a:p>
          <a:p>
            <a:r>
              <a:rPr lang="en-US" dirty="0" smtClean="0"/>
              <a:t>Assembler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Linker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Loader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43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27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44</a:t>
            </a:fld>
            <a:endParaRPr lang="en-US" dirty="0">
              <a:latin typeface="+mj-lt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4263293453"/>
              </p:ext>
            </p:extLst>
          </p:nvPr>
        </p:nvGraphicFramePr>
        <p:xfrm>
          <a:off x="4038600" y="228600"/>
          <a:ext cx="4114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122158296"/>
              </p:ext>
            </p:extLst>
          </p:nvPr>
        </p:nvGraphicFramePr>
        <p:xfrm>
          <a:off x="8001000" y="3810000"/>
          <a:ext cx="1524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924800" y="17526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18 VAG Rounded Bold   07390"/>
              </a:rPr>
              <a:t>CS164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Assembly Language Code </a:t>
            </a:r>
            <a:r>
              <a:rPr lang="en-US" dirty="0" smtClean="0"/>
              <a:t>(includes pseudo ops)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latin typeface="Courier"/>
              </a:rPr>
              <a:t>foo.s</a:t>
            </a:r>
            <a:r>
              <a:rPr lang="en-US" dirty="0"/>
              <a:t> for </a:t>
            </a:r>
            <a:r>
              <a:rPr lang="en-US" dirty="0" smtClean="0"/>
              <a:t>RISC-V)</a:t>
            </a:r>
            <a:endParaRPr lang="en-US" dirty="0"/>
          </a:p>
          <a:p>
            <a:r>
              <a:rPr lang="en-US" dirty="0"/>
              <a:t>Output: Object Code, information tables </a:t>
            </a:r>
            <a:r>
              <a:rPr lang="en-US" dirty="0" smtClean="0"/>
              <a:t>(true assembly only)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latin typeface="Courier"/>
              </a:rPr>
              <a:t>foo.o</a:t>
            </a:r>
            <a:r>
              <a:rPr lang="en-US" dirty="0"/>
              <a:t> for </a:t>
            </a:r>
            <a:r>
              <a:rPr lang="en-US" dirty="0" smtClean="0"/>
              <a:t>RISC-V)</a:t>
            </a:r>
            <a:endParaRPr lang="en-US" dirty="0"/>
          </a:p>
          <a:p>
            <a:r>
              <a:rPr lang="en-US" dirty="0"/>
              <a:t>Reads and Uses </a:t>
            </a:r>
            <a:r>
              <a:rPr lang="en-US" dirty="0">
                <a:solidFill>
                  <a:schemeClr val="accent1"/>
                </a:solidFill>
              </a:rPr>
              <a:t>Directives</a:t>
            </a:r>
          </a:p>
          <a:p>
            <a:r>
              <a:rPr lang="en-US" dirty="0"/>
              <a:t>Replace </a:t>
            </a:r>
            <a:r>
              <a:rPr lang="en-US" dirty="0" smtClean="0"/>
              <a:t>Pseudo-instructions</a:t>
            </a:r>
            <a:endParaRPr lang="en-US" dirty="0"/>
          </a:p>
          <a:p>
            <a:r>
              <a:rPr lang="en-US" dirty="0"/>
              <a:t>Produce Machine Language</a:t>
            </a:r>
          </a:p>
          <a:p>
            <a:r>
              <a:rPr lang="en-US" dirty="0"/>
              <a:t>Creates </a:t>
            </a:r>
            <a:r>
              <a:rPr lang="en-US" dirty="0">
                <a:solidFill>
                  <a:schemeClr val="accent1"/>
                </a:solidFill>
              </a:rPr>
              <a:t>Object File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45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2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Assembler Directives </a:t>
            </a:r>
            <a:br>
              <a:rPr lang="en-US" dirty="0" smtClean="0"/>
            </a:br>
            <a:r>
              <a:rPr lang="en-US" dirty="0" smtClean="0"/>
              <a:t>(See </a:t>
            </a:r>
            <a:r>
              <a:rPr lang="en-US" i="1" dirty="0" smtClean="0"/>
              <a:t>RISCV Reader, Chapter 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7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115062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Give directions to assembler, but do not produce machine instructions</a:t>
            </a:r>
          </a:p>
          <a:p>
            <a:pPr lvl="1">
              <a:buFontTx/>
              <a:buNone/>
            </a:pPr>
            <a:r>
              <a:rPr lang="en-US" dirty="0">
                <a:latin typeface="Courier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.text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				</a:t>
            </a:r>
            <a:r>
              <a:rPr lang="en-US" dirty="0" smtClean="0"/>
              <a:t>Subsequent </a:t>
            </a:r>
            <a:r>
              <a:rPr lang="en-US" dirty="0"/>
              <a:t>items put in user text segment (machine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code</a:t>
            </a:r>
            <a:r>
              <a:rPr lang="en-US" dirty="0"/>
              <a:t>)</a:t>
            </a:r>
          </a:p>
          <a:p>
            <a:pPr lvl="1">
              <a:buFontTx/>
              <a:buNone/>
            </a:pPr>
            <a:r>
              <a:rPr lang="en-US" dirty="0">
                <a:latin typeface="Courier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.data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				</a:t>
            </a:r>
            <a:r>
              <a:rPr lang="en-US" dirty="0" smtClean="0"/>
              <a:t>Subsequent </a:t>
            </a:r>
            <a:r>
              <a:rPr lang="en-US" dirty="0"/>
              <a:t>items put in user data segment (binary rep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						data in </a:t>
            </a:r>
            <a:r>
              <a:rPr lang="en-US" dirty="0"/>
              <a:t>source file)</a:t>
            </a:r>
          </a:p>
          <a:p>
            <a:pPr lvl="1">
              <a:buFontTx/>
              <a:buNone/>
            </a:pPr>
            <a:r>
              <a:rPr lang="en-US" dirty="0">
                <a:latin typeface="Courier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.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globl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sym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dirty="0" smtClean="0"/>
              <a:t>declares </a:t>
            </a:r>
            <a:r>
              <a:rPr lang="en-US" dirty="0">
                <a:latin typeface="Courier"/>
              </a:rPr>
              <a:t>sym</a:t>
            </a:r>
            <a:r>
              <a:rPr lang="en-US" dirty="0"/>
              <a:t> global and can be referenced from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files</a:t>
            </a:r>
            <a:endParaRPr lang="en-US" dirty="0"/>
          </a:p>
          <a:p>
            <a:pPr lvl="1">
              <a:buFontTx/>
              <a:buNone/>
            </a:pPr>
            <a:r>
              <a:rPr lang="en-US" dirty="0">
                <a:latin typeface="Courier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urier"/>
              </a:rPr>
              <a:t>.string 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str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Store </a:t>
            </a:r>
            <a:r>
              <a:rPr lang="en-US" dirty="0"/>
              <a:t>the string </a:t>
            </a:r>
            <a:r>
              <a:rPr lang="en-US" b="1" dirty="0" err="1">
                <a:latin typeface="Courier"/>
              </a:rPr>
              <a:t>str</a:t>
            </a:r>
            <a:r>
              <a:rPr lang="en-US" dirty="0"/>
              <a:t> in memory and null-terminate </a:t>
            </a:r>
            <a:r>
              <a:rPr lang="en-US" dirty="0" smtClean="0"/>
              <a:t>it</a:t>
            </a:r>
          </a:p>
          <a:p>
            <a:pPr lvl="1"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urier"/>
              </a:rPr>
              <a:t>.word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w1…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wn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Store </a:t>
            </a: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 32-bit quantities in successive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words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46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30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Pseudo-instruction Replacement</a:t>
            </a:r>
            <a:endParaRPr lang="en-US" dirty="0"/>
          </a:p>
        </p:txBody>
      </p:sp>
      <p:sp>
        <p:nvSpPr>
          <p:cNvPr id="22753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2850"/>
            <a:ext cx="9372600" cy="5187950"/>
          </a:xfrm>
        </p:spPr>
        <p:txBody>
          <a:bodyPr>
            <a:normAutofit/>
          </a:bodyPr>
          <a:lstStyle/>
          <a:p>
            <a:pPr>
              <a:tabLst>
                <a:tab pos="4229100" algn="l"/>
              </a:tabLst>
            </a:pPr>
            <a:r>
              <a:rPr lang="en-US" sz="2800" dirty="0"/>
              <a:t>Assembler treats convenient variations of machine language instructions as if real instructions</a:t>
            </a:r>
            <a:br>
              <a:rPr lang="en-US" sz="2800" dirty="0"/>
            </a:br>
            <a:r>
              <a:rPr lang="en-US" sz="2800" dirty="0"/>
              <a:t>Pseudo:	Real:</a:t>
            </a:r>
          </a:p>
          <a:p>
            <a:pPr>
              <a:buNone/>
              <a:tabLst>
                <a:tab pos="4229100" algn="l"/>
              </a:tabLst>
            </a:pPr>
            <a:r>
              <a:rPr lang="en-US" sz="2400" dirty="0">
                <a:latin typeface="Courier"/>
              </a:rPr>
              <a:t>	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mv t0, t1</a:t>
            </a:r>
            <a:r>
              <a:rPr lang="en-US" sz="2400" b="1" dirty="0">
                <a:latin typeface="Courier"/>
              </a:rPr>
              <a:t>	</a:t>
            </a:r>
          </a:p>
          <a:p>
            <a:pPr>
              <a:buNone/>
              <a:tabLst>
                <a:tab pos="4229100" algn="l"/>
              </a:tabLst>
            </a:pPr>
            <a:r>
              <a:rPr lang="en-US" sz="2400" b="1" dirty="0">
                <a:latin typeface="Courier"/>
              </a:rPr>
              <a:t>	</a:t>
            </a:r>
            <a:endParaRPr lang="en-US" sz="2000" b="1" dirty="0">
              <a:latin typeface="Courier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47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99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Pseudo-instruction Replacement</a:t>
            </a:r>
            <a:endParaRPr lang="en-US" dirty="0"/>
          </a:p>
        </p:txBody>
      </p:sp>
      <p:sp>
        <p:nvSpPr>
          <p:cNvPr id="22753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2850"/>
            <a:ext cx="9982200" cy="5187950"/>
          </a:xfrm>
        </p:spPr>
        <p:txBody>
          <a:bodyPr>
            <a:normAutofit/>
          </a:bodyPr>
          <a:lstStyle/>
          <a:p>
            <a:pPr>
              <a:tabLst>
                <a:tab pos="4229100" algn="l"/>
              </a:tabLst>
            </a:pPr>
            <a:r>
              <a:rPr lang="en-US" sz="2800" dirty="0"/>
              <a:t>Assembler treats convenient variations of machine language instructions as if real instructions</a:t>
            </a:r>
            <a:br>
              <a:rPr lang="en-US" sz="2800" dirty="0"/>
            </a:br>
            <a:r>
              <a:rPr lang="en-US" sz="2800" dirty="0"/>
              <a:t>Pseudo:	Real:</a:t>
            </a:r>
          </a:p>
          <a:p>
            <a:pPr>
              <a:buNone/>
              <a:tabLst>
                <a:tab pos="4229100" algn="l"/>
              </a:tabLst>
            </a:pPr>
            <a:r>
              <a:rPr lang="en-US" sz="2400" dirty="0">
                <a:latin typeface="Courier"/>
              </a:rPr>
              <a:t>	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mv t0, t1</a:t>
            </a:r>
            <a:r>
              <a:rPr lang="en-US" sz="2400" b="1" dirty="0">
                <a:latin typeface="Courier"/>
              </a:rPr>
              <a:t>	</a:t>
            </a:r>
            <a:r>
              <a:rPr lang="en-US" sz="2400" b="1" dirty="0" err="1" smtClean="0">
                <a:latin typeface="Courier"/>
              </a:rPr>
              <a:t>addi</a:t>
            </a:r>
            <a:r>
              <a:rPr lang="en-US" sz="2400" b="1" dirty="0" smtClean="0">
                <a:latin typeface="Courier"/>
              </a:rPr>
              <a:t> t0,t1,0 </a:t>
            </a:r>
            <a:endParaRPr lang="en-US" sz="2400" b="1" dirty="0">
              <a:latin typeface="Courier"/>
            </a:endParaRPr>
          </a:p>
          <a:p>
            <a:pPr>
              <a:buNone/>
              <a:tabLst>
                <a:tab pos="4229100" algn="l"/>
              </a:tabLst>
            </a:pPr>
            <a:r>
              <a:rPr lang="en-US" sz="2400" b="1" dirty="0">
                <a:latin typeface="Courier"/>
              </a:rPr>
              <a:t>	 </a:t>
            </a:r>
            <a:r>
              <a:rPr lang="en-US" sz="2400" b="1" dirty="0" err="1" smtClean="0">
                <a:solidFill>
                  <a:srgbClr val="FF0000"/>
                </a:solidFill>
                <a:latin typeface="Courier"/>
              </a:rPr>
              <a:t>neg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 t0, t1</a:t>
            </a:r>
            <a:r>
              <a:rPr lang="en-US" sz="2400" b="1" dirty="0">
                <a:latin typeface="Courier"/>
              </a:rPr>
              <a:t>	</a:t>
            </a:r>
            <a:r>
              <a:rPr lang="en-US" sz="2400" b="1" dirty="0" smtClean="0">
                <a:latin typeface="Courier"/>
              </a:rPr>
              <a:t>sub t0, zero, t1 </a:t>
            </a:r>
          </a:p>
          <a:p>
            <a:pPr>
              <a:buNone/>
              <a:tabLst>
                <a:tab pos="4229100" algn="l"/>
              </a:tabLst>
            </a:pPr>
            <a:r>
              <a:rPr lang="en-US" sz="2400" b="1" dirty="0">
                <a:latin typeface="Courier"/>
              </a:rPr>
              <a:t>	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li t0, </a:t>
            </a:r>
            <a:r>
              <a:rPr lang="en-US" sz="2400" b="1" dirty="0" err="1" smtClean="0">
                <a:solidFill>
                  <a:srgbClr val="FF0000"/>
                </a:solidFill>
                <a:latin typeface="Courier"/>
              </a:rPr>
              <a:t>imm</a:t>
            </a:r>
            <a:r>
              <a:rPr lang="en-US" sz="2400" b="1" dirty="0">
                <a:latin typeface="Courier"/>
              </a:rPr>
              <a:t>	</a:t>
            </a:r>
            <a:r>
              <a:rPr lang="en-US" sz="2400" b="1" dirty="0" err="1" smtClean="0">
                <a:latin typeface="Courier"/>
              </a:rPr>
              <a:t>addi</a:t>
            </a:r>
            <a:r>
              <a:rPr lang="en-US" sz="2400" b="1" dirty="0" smtClean="0">
                <a:latin typeface="Courier"/>
              </a:rPr>
              <a:t> t0, zero, </a:t>
            </a:r>
            <a:r>
              <a:rPr lang="en-US" sz="2400" b="1" dirty="0" err="1" smtClean="0">
                <a:latin typeface="Courier"/>
              </a:rPr>
              <a:t>imm</a:t>
            </a:r>
            <a:endParaRPr lang="en-US" sz="2400" b="1" dirty="0" smtClean="0">
              <a:latin typeface="Courier"/>
            </a:endParaRPr>
          </a:p>
          <a:p>
            <a:pPr>
              <a:buNone/>
              <a:tabLst>
                <a:tab pos="4229100" algn="l"/>
              </a:tabLst>
            </a:pPr>
            <a:r>
              <a:rPr lang="en-US" sz="2400" b="1" dirty="0">
                <a:latin typeface="Courier"/>
              </a:rPr>
              <a:t>	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not t0, t1</a:t>
            </a:r>
            <a:r>
              <a:rPr lang="en-US" sz="2400" b="1" dirty="0">
                <a:latin typeface="Courier"/>
              </a:rPr>
              <a:t>	</a:t>
            </a:r>
            <a:r>
              <a:rPr lang="en-US" sz="2400" b="1" dirty="0" err="1" smtClean="0">
                <a:latin typeface="Courier"/>
              </a:rPr>
              <a:t>xori</a:t>
            </a:r>
            <a:r>
              <a:rPr lang="en-US" sz="2400" b="1" dirty="0" smtClean="0">
                <a:latin typeface="Courier"/>
              </a:rPr>
              <a:t> t0, t1, -1</a:t>
            </a:r>
            <a:endParaRPr lang="en-US" sz="2400" b="1" dirty="0">
              <a:latin typeface="Courier"/>
            </a:endParaRPr>
          </a:p>
          <a:p>
            <a:pPr>
              <a:buNone/>
              <a:tabLst>
                <a:tab pos="4229100" algn="l"/>
              </a:tabLst>
            </a:pPr>
            <a:r>
              <a:rPr lang="en-US" sz="2400" b="1" dirty="0">
                <a:latin typeface="Courier"/>
              </a:rPr>
              <a:t>	 </a:t>
            </a:r>
            <a:r>
              <a:rPr lang="en-US" sz="2400" b="1" dirty="0" err="1" smtClean="0">
                <a:solidFill>
                  <a:srgbClr val="FF0000"/>
                </a:solidFill>
                <a:latin typeface="Courier"/>
              </a:rPr>
              <a:t>beqz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 t0, loop</a:t>
            </a:r>
            <a:r>
              <a:rPr lang="en-US" sz="2400" b="1" dirty="0">
                <a:latin typeface="Courier"/>
              </a:rPr>
              <a:t>	</a:t>
            </a:r>
            <a:r>
              <a:rPr lang="en-US" sz="2400" b="1" dirty="0" err="1" smtClean="0">
                <a:latin typeface="Courier"/>
              </a:rPr>
              <a:t>beq</a:t>
            </a:r>
            <a:r>
              <a:rPr lang="en-US" sz="2400" b="1" dirty="0" smtClean="0">
                <a:latin typeface="Courier"/>
              </a:rPr>
              <a:t> t0, zero, loop</a:t>
            </a:r>
            <a:endParaRPr lang="en-US" sz="2400" b="1" dirty="0">
              <a:latin typeface="Courier"/>
            </a:endParaRPr>
          </a:p>
          <a:p>
            <a:pPr>
              <a:buNone/>
              <a:tabLst>
                <a:tab pos="4229100" algn="l"/>
              </a:tabLst>
            </a:pPr>
            <a:r>
              <a:rPr lang="en-US" sz="2400" b="1" dirty="0">
                <a:latin typeface="Courier"/>
              </a:rPr>
              <a:t>	 </a:t>
            </a:r>
            <a:r>
              <a:rPr lang="en-US" sz="2400" b="1" dirty="0">
                <a:solidFill>
                  <a:srgbClr val="FF0000"/>
                </a:solidFill>
                <a:latin typeface="Courier"/>
              </a:rPr>
              <a:t>la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</a:rPr>
              <a:t>t0, </a:t>
            </a:r>
            <a:r>
              <a:rPr lang="en-US" sz="2400" b="1" dirty="0" err="1">
                <a:solidFill>
                  <a:srgbClr val="FF0000"/>
                </a:solidFill>
                <a:latin typeface="Courier"/>
              </a:rPr>
              <a:t>str</a:t>
            </a:r>
            <a:r>
              <a:rPr lang="en-US" sz="2400" b="1" dirty="0">
                <a:latin typeface="Courier"/>
              </a:rPr>
              <a:t>	</a:t>
            </a:r>
            <a:r>
              <a:rPr lang="en-US" sz="2400" b="1" dirty="0" err="1">
                <a:latin typeface="Courier"/>
              </a:rPr>
              <a:t>lui</a:t>
            </a:r>
            <a:r>
              <a:rPr lang="en-US" sz="2400" b="1" dirty="0">
                <a:latin typeface="Courier"/>
              </a:rPr>
              <a:t> </a:t>
            </a:r>
            <a:r>
              <a:rPr lang="en-US" sz="2400" b="1" dirty="0" smtClean="0">
                <a:latin typeface="Courier"/>
              </a:rPr>
              <a:t>t0, </a:t>
            </a:r>
            <a:r>
              <a:rPr lang="en-US" sz="2400" b="1" dirty="0" err="1" smtClean="0">
                <a:latin typeface="Courier"/>
              </a:rPr>
              <a:t>str</a:t>
            </a:r>
            <a:r>
              <a:rPr lang="en-US" sz="2400" b="1" dirty="0" smtClean="0">
                <a:latin typeface="Courier"/>
              </a:rPr>
              <a:t>[31:12]</a:t>
            </a:r>
            <a:r>
              <a:rPr lang="en-US" sz="2400" b="1" dirty="0">
                <a:latin typeface="Courier"/>
              </a:rPr>
              <a:t/>
            </a:r>
            <a:br>
              <a:rPr lang="en-US" sz="2400" b="1" dirty="0">
                <a:latin typeface="Courier"/>
              </a:rPr>
            </a:br>
            <a:r>
              <a:rPr lang="en-US" sz="2400" b="1" dirty="0">
                <a:latin typeface="Courier"/>
              </a:rPr>
              <a:t> 	</a:t>
            </a:r>
            <a:r>
              <a:rPr lang="en-US" sz="2400" b="1" dirty="0" err="1" smtClean="0">
                <a:latin typeface="Courier"/>
              </a:rPr>
              <a:t>addi</a:t>
            </a:r>
            <a:r>
              <a:rPr lang="en-US" sz="2400" b="1" dirty="0" smtClean="0">
                <a:latin typeface="Courier"/>
              </a:rPr>
              <a:t> t0, t0, </a:t>
            </a:r>
            <a:r>
              <a:rPr lang="en-US" sz="2400" b="1" dirty="0" err="1" smtClean="0">
                <a:latin typeface="Courier"/>
              </a:rPr>
              <a:t>str</a:t>
            </a:r>
            <a:r>
              <a:rPr lang="en-US" sz="2400" b="1" dirty="0" smtClean="0">
                <a:latin typeface="Courier"/>
              </a:rPr>
              <a:t>[11:0] OR</a:t>
            </a:r>
          </a:p>
          <a:p>
            <a:pPr>
              <a:buNone/>
              <a:tabLst>
                <a:tab pos="4229100" algn="l"/>
              </a:tabLst>
            </a:pPr>
            <a:r>
              <a:rPr lang="en-US" sz="2400" b="1" dirty="0" smtClean="0">
                <a:latin typeface="Courier"/>
              </a:rPr>
              <a:t>		</a:t>
            </a:r>
            <a:r>
              <a:rPr lang="en-US" sz="2400" b="1" dirty="0" err="1" smtClean="0">
                <a:latin typeface="Courier"/>
              </a:rPr>
              <a:t>auipc</a:t>
            </a:r>
            <a:r>
              <a:rPr lang="en-US" sz="2400" b="1" dirty="0" smtClean="0">
                <a:latin typeface="Courier"/>
              </a:rPr>
              <a:t> t0</a:t>
            </a:r>
            <a:r>
              <a:rPr lang="en-US" sz="2400" b="1" dirty="0">
                <a:latin typeface="Courier"/>
              </a:rPr>
              <a:t>, </a:t>
            </a:r>
            <a:r>
              <a:rPr lang="en-US" sz="2400" b="1" dirty="0" err="1">
                <a:latin typeface="Courier"/>
              </a:rPr>
              <a:t>str</a:t>
            </a:r>
            <a:r>
              <a:rPr lang="en-US" sz="2400" b="1" dirty="0">
                <a:latin typeface="Courier"/>
              </a:rPr>
              <a:t>[31:12]</a:t>
            </a:r>
            <a:br>
              <a:rPr lang="en-US" sz="2400" b="1" dirty="0">
                <a:latin typeface="Courier"/>
              </a:rPr>
            </a:br>
            <a:r>
              <a:rPr lang="en-US" sz="2400" b="1" dirty="0">
                <a:latin typeface="Courier"/>
              </a:rPr>
              <a:t> 	</a:t>
            </a:r>
            <a:r>
              <a:rPr lang="en-US" sz="2400" b="1" dirty="0" err="1">
                <a:latin typeface="Courier"/>
              </a:rPr>
              <a:t>addi</a:t>
            </a:r>
            <a:r>
              <a:rPr lang="en-US" sz="2400" b="1" dirty="0">
                <a:latin typeface="Courier"/>
              </a:rPr>
              <a:t> </a:t>
            </a:r>
            <a:r>
              <a:rPr lang="en-US" sz="2400" b="1" dirty="0" smtClean="0">
                <a:latin typeface="Courier"/>
              </a:rPr>
              <a:t> t0</a:t>
            </a:r>
            <a:r>
              <a:rPr lang="en-US" sz="2400" b="1" dirty="0">
                <a:latin typeface="Courier"/>
              </a:rPr>
              <a:t>, t0, </a:t>
            </a:r>
            <a:r>
              <a:rPr lang="en-US" sz="2400" b="1" dirty="0" err="1">
                <a:latin typeface="Courier"/>
              </a:rPr>
              <a:t>str</a:t>
            </a:r>
            <a:r>
              <a:rPr lang="en-US" sz="2400" b="1" dirty="0">
                <a:latin typeface="Courier"/>
              </a:rPr>
              <a:t>[11:0]</a:t>
            </a:r>
            <a:endParaRPr lang="en-US" sz="2400" b="1" dirty="0" smtClean="0">
              <a:latin typeface="Courier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48</a:t>
            </a:fld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9686" y="2905108"/>
            <a:ext cx="2579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DON’T </a:t>
            </a:r>
            <a:r>
              <a:rPr lang="en-US" sz="1800" dirty="0">
                <a:solidFill>
                  <a:srgbClr val="FF0000"/>
                </a:solidFill>
              </a:rPr>
              <a:t>FORGET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sign </a:t>
            </a:r>
            <a:r>
              <a:rPr lang="en-US" sz="1800" dirty="0">
                <a:solidFill>
                  <a:schemeClr val="tx1"/>
                </a:solidFill>
              </a:rPr>
              <a:t>extended </a:t>
            </a:r>
            <a:r>
              <a:rPr lang="en-US" sz="1800" dirty="0" err="1" smtClean="0">
                <a:solidFill>
                  <a:schemeClr val="tx1"/>
                </a:solidFill>
              </a:rPr>
              <a:t>immediates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Branch </a:t>
            </a:r>
            <a:r>
              <a:rPr lang="en-US" sz="1800" dirty="0" err="1" smtClean="0">
                <a:solidFill>
                  <a:schemeClr val="tx1"/>
                </a:solidFill>
              </a:rPr>
              <a:t>immediates</a:t>
            </a:r>
            <a:r>
              <a:rPr lang="en-US" sz="1800" dirty="0" smtClean="0">
                <a:solidFill>
                  <a:schemeClr val="tx1"/>
                </a:solidFill>
              </a:rPr>
              <a:t> count </a:t>
            </a:r>
            <a:r>
              <a:rPr lang="en-US" sz="1800" dirty="0" err="1" smtClean="0">
                <a:solidFill>
                  <a:schemeClr val="tx1"/>
                </a:solidFill>
              </a:rPr>
              <a:t>halfwords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800" dirty="0">
              <a:latin typeface="+mn-lt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STATIC Addressing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PC-Relative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Addressing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610601" y="3663950"/>
            <a:ext cx="1219199" cy="69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77946" y="4492642"/>
            <a:ext cx="1099454" cy="69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939893" y="3663950"/>
            <a:ext cx="889908" cy="1518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452760" y="3662785"/>
            <a:ext cx="1377040" cy="4638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127672" y="3698875"/>
            <a:ext cx="702129" cy="233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2487"/>
          </a:xfrm>
        </p:spPr>
        <p:txBody>
          <a:bodyPr>
            <a:normAutofit/>
          </a:bodyPr>
          <a:lstStyle/>
          <a:p>
            <a:r>
              <a:rPr lang="en-US" dirty="0" smtClean="0"/>
              <a:t>Peer </a:t>
            </a:r>
            <a:r>
              <a:rPr lang="en-US" dirty="0"/>
              <a:t>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049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of the following is a correct assembly language sequence sequence for the </a:t>
            </a:r>
            <a:r>
              <a:rPr lang="en-US" dirty="0" err="1" smtClean="0"/>
              <a:t>pseudoinstruction</a:t>
            </a:r>
            <a:r>
              <a:rPr lang="en-US" dirty="0" smtClean="0"/>
              <a:t>: la t1, FOO?*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ori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0xABCD0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0x124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ori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0x124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0xABCD0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0xD0124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ori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0xABC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</a:t>
            </a:r>
            <a:r>
              <a:rPr lang="en-US" dirty="0"/>
              <a:t>: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t1, 0xABCD0</a:t>
            </a:r>
            <a:br>
              <a:rPr lang="en-US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t1, 0x124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3986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Assume the address of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FOO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is 0xABCD0124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RISC-V Instruction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" y="1498600"/>
            <a:ext cx="12131523" cy="3996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419360"/>
            <a:ext cx="12192000" cy="99084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24200"/>
            <a:ext cx="12192000" cy="100947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459" y="2114490"/>
            <a:ext cx="172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= rs1 OP rs2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59" y="2743200"/>
            <a:ext cx="1170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= rs1 OP Immediate; Load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from Memory(rs1 + Immediate);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JALR (</a:t>
            </a:r>
            <a:r>
              <a:rPr lang="en-US" sz="2000" b="1" i="1" dirty="0" err="1">
                <a:solidFill>
                  <a:srgbClr val="FF0000"/>
                </a:solidFill>
                <a:latin typeface="+mn-lt"/>
              </a:rPr>
              <a:t>rd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 = PC + 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</a:rPr>
              <a:t>4, PC  =  rs1 + Immediate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) 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459" y="3409890"/>
            <a:ext cx="426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Store rs2 to Memory(rs1 + Immediate)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59" y="4038600"/>
            <a:ext cx="1012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Branch if (rs1 condition rs2) is true to Memory(PC + Immediate*2), i.e., PC = PC + Immediate*2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59" y="4705290"/>
            <a:ext cx="6753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Upper “Long” Immediate (AUIPC, LUI): PC or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= {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imm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12b’0}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459" y="5334000"/>
            <a:ext cx="819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JAL to Memory (PC + Immediate*2), i.e.,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rd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PC +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4; PC = PC + immediate*2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1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2487"/>
          </a:xfrm>
        </p:spPr>
        <p:txBody>
          <a:bodyPr>
            <a:normAutofit/>
          </a:bodyPr>
          <a:lstStyle/>
          <a:p>
            <a:r>
              <a:rPr lang="en-US" dirty="0" smtClean="0"/>
              <a:t>Peer </a:t>
            </a:r>
            <a:r>
              <a:rPr lang="en-US" dirty="0"/>
              <a:t>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049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of the following is a correct assembly language sequence sequence for the </a:t>
            </a:r>
            <a:r>
              <a:rPr lang="en-US" dirty="0" err="1" smtClean="0"/>
              <a:t>pseudoinstruction</a:t>
            </a:r>
            <a:r>
              <a:rPr lang="en-US" dirty="0" smtClean="0"/>
              <a:t>: la t1, FOO?*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ori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0xABCD0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0x124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ori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0x124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0xABCD0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0xD0124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ori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t1, 0xABC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</a:t>
            </a:r>
            <a:r>
              <a:rPr lang="en-US" dirty="0"/>
              <a:t>: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t1, 0xABCD0</a:t>
            </a:r>
            <a:br>
              <a:rPr lang="en-US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t1, 0x124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3986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Assume the address of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FOO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is 0xABCD0124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7384" y="5486400"/>
            <a:ext cx="4959016" cy="9866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 (1/3)</a:t>
            </a:r>
            <a:endParaRPr lang="en-US" dirty="0"/>
          </a:p>
        </p:txBody>
      </p:sp>
      <p:sp>
        <p:nvSpPr>
          <p:cNvPr id="2276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Case</a:t>
            </a:r>
          </a:p>
          <a:p>
            <a:pPr lvl="1"/>
            <a:r>
              <a:rPr lang="en-US" dirty="0" smtClean="0"/>
              <a:t>Arithmetic, Logical, Shifts, and so on</a:t>
            </a:r>
          </a:p>
          <a:p>
            <a:pPr lvl="1"/>
            <a:r>
              <a:rPr lang="en-US" dirty="0" smtClean="0"/>
              <a:t>All necessary info is within the instruction already</a:t>
            </a:r>
          </a:p>
          <a:p>
            <a:r>
              <a:rPr lang="en-US" dirty="0" smtClean="0"/>
              <a:t>What about Branches and Jumps?</a:t>
            </a:r>
          </a:p>
          <a:p>
            <a:pPr lvl="1"/>
            <a:r>
              <a:rPr lang="en-US" dirty="0" smtClean="0"/>
              <a:t>PC-Relative (e.g.,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beq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bne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jal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 once pseudo-instructions are replaced by real ones, we know by how many instructions to branch/jump over</a:t>
            </a:r>
          </a:p>
          <a:p>
            <a:r>
              <a:rPr lang="en-US" dirty="0" smtClean="0"/>
              <a:t>So these can be handled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51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3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 Machine Language (2/3)</a:t>
            </a:r>
            <a:endParaRPr lang="en-US"/>
          </a:p>
        </p:txBody>
      </p:sp>
      <p:sp>
        <p:nvSpPr>
          <p:cNvPr id="2277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“Forward Reference” problem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Branch instructions can refer to labels that are “forward” in the program:</a:t>
            </a:r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Solved by taking two passes over the program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First pass remembers position of labels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Second pass uses label positions to generate code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52</a:t>
            </a:fld>
            <a:endParaRPr lang="en-US" dirty="0">
              <a:latin typeface="+mj-lt"/>
            </a:endParaRPr>
          </a:p>
        </p:txBody>
      </p:sp>
      <p:sp>
        <p:nvSpPr>
          <p:cNvPr id="2277380" name="Rectangle 4"/>
          <p:cNvSpPr>
            <a:spLocks noChangeArrowheads="1"/>
          </p:cNvSpPr>
          <p:nvPr/>
        </p:nvSpPr>
        <p:spPr bwMode="auto">
          <a:xfrm>
            <a:off x="2819400" y="2590800"/>
            <a:ext cx="9220200" cy="226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65000"/>
              </a:spcBef>
              <a:buSzPct val="100000"/>
            </a:pP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   </a:t>
            </a:r>
            <a:r>
              <a:rPr lang="en-US" sz="2400" b="1" dirty="0" err="1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addi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t2,  zero,  9	# t2 = 9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L1: </a:t>
            </a:r>
            <a:r>
              <a:rPr lang="en-US" sz="2400" b="1" dirty="0" err="1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slt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t1,  zero,  t2	# 0 &lt; t2? Set t1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beq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t1,  zero,  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ea typeface="ＭＳ Ｐゴシック" pitchFamily="-65" charset="-128"/>
              </a:rPr>
              <a:t>L2	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"/>
                <a:ea typeface="ＭＳ Ｐゴシック" pitchFamily="-65" charset="-128"/>
              </a:rPr>
              <a:t># NO! t2 &lt;= 0; Go to L2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addi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t2,  t2, 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1	# YES! t2 &gt; 0; t2--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j  L1			# Go to L1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accent2"/>
                </a:solidFill>
                <a:latin typeface="Courier"/>
                <a:ea typeface="ＭＳ Ｐゴシック" pitchFamily="-65" charset="-128"/>
              </a:rPr>
              <a:t>L2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: </a:t>
            </a:r>
            <a:endParaRPr lang="en-US" sz="24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6002" y="3113380"/>
            <a:ext cx="3419698" cy="1407757"/>
            <a:chOff x="276002" y="3113380"/>
            <a:chExt cx="3419698" cy="1407757"/>
          </a:xfrm>
        </p:grpSpPr>
        <p:sp>
          <p:nvSpPr>
            <p:cNvPr id="2" name="TextBox 1"/>
            <p:cNvSpPr txBox="1"/>
            <p:nvPr/>
          </p:nvSpPr>
          <p:spPr>
            <a:xfrm>
              <a:off x="288917" y="3874806"/>
              <a:ext cx="142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3 words </a:t>
              </a:r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back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en-US" sz="18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(6 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</a:rPr>
                <a:t>halfwords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002" y="3113380"/>
              <a:ext cx="17222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3 words forward</a:t>
              </a:r>
              <a:br>
                <a:rPr lang="en-US" sz="18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(6 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</a:rPr>
                <a:t>halfwords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14500" y="4267200"/>
              <a:ext cx="1981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>
                <a:schemeClr val="accent1"/>
              </a:glow>
              <a:outerShdw blurRad="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676400" y="3581400"/>
              <a:ext cx="1981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>
                <a:schemeClr val="accent1"/>
              </a:glow>
              <a:outerShdw blurRad="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19400" y="2590800"/>
            <a:ext cx="9220200" cy="22672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65000"/>
              </a:spcBef>
              <a:buSzPct val="100000"/>
            </a:pP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   </a:t>
            </a:r>
            <a:r>
              <a:rPr lang="en-US" sz="2400" b="1" dirty="0" err="1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addi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t2,  zero,  9	# t2 = 9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L1: </a:t>
            </a:r>
            <a:r>
              <a:rPr lang="en-US" sz="2400" b="1" dirty="0" err="1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bge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	zero, t2, L2	# 0 &gt;= t2? Exit!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	</a:t>
            </a:r>
            <a:r>
              <a:rPr lang="en-US" sz="2400" b="1" dirty="0" err="1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addi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t2,  t2, 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1	# 0 &lt; t2; t2--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j  L1			# Go to L1</a:t>
            </a:r>
            <a: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</a:br>
            <a:r>
              <a:rPr lang="en-US" sz="2400" b="1" dirty="0">
                <a:solidFill>
                  <a:schemeClr val="accent2"/>
                </a:solidFill>
                <a:latin typeface="Courier"/>
                <a:ea typeface="ＭＳ Ｐゴシック" pitchFamily="-65" charset="-128"/>
              </a:rPr>
              <a:t>L2</a:t>
            </a:r>
            <a:r>
              <a:rPr lang="en-US" sz="2400" b="1" dirty="0" smtClean="0">
                <a:solidFill>
                  <a:schemeClr val="tx2"/>
                </a:solidFill>
                <a:latin typeface="Courier"/>
                <a:ea typeface="ＭＳ Ｐゴシック" pitchFamily="-65" charset="-128"/>
              </a:rPr>
              <a:t>: </a:t>
            </a:r>
            <a:r>
              <a:rPr lang="en-US" sz="2400" b="1" dirty="0">
                <a:solidFill>
                  <a:schemeClr val="tx2"/>
                </a:solidFill>
                <a:ea typeface="ＭＳ Ｐゴシック" pitchFamily="-65" charset="-128"/>
              </a:rPr>
              <a:t/>
            </a:r>
            <a:br>
              <a:rPr lang="en-US" sz="2400" b="1" dirty="0">
                <a:solidFill>
                  <a:schemeClr val="tx2"/>
                </a:solidFill>
                <a:ea typeface="ＭＳ Ｐゴシック" pitchFamily="-65" charset="-128"/>
              </a:rPr>
            </a:br>
            <a:endParaRPr lang="en-US" sz="2400" b="1" dirty="0" smtClean="0">
              <a:solidFill>
                <a:schemeClr val="tx2"/>
              </a:solidFill>
              <a:latin typeface="Courier"/>
              <a:ea typeface="ＭＳ Ｐゴシック" pitchFamily="-65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6002" y="2744348"/>
            <a:ext cx="3419698" cy="1407757"/>
            <a:chOff x="1690437" y="5932260"/>
            <a:chExt cx="3419698" cy="1407757"/>
          </a:xfrm>
        </p:grpSpPr>
        <p:sp>
          <p:nvSpPr>
            <p:cNvPr id="16" name="TextBox 15"/>
            <p:cNvSpPr txBox="1"/>
            <p:nvPr/>
          </p:nvSpPr>
          <p:spPr>
            <a:xfrm>
              <a:off x="1703352" y="6693686"/>
              <a:ext cx="1425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 words </a:t>
              </a:r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back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en-US" sz="18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(4 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</a:rPr>
                <a:t>halfwords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0437" y="5932260"/>
              <a:ext cx="17222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 words forward</a:t>
              </a:r>
              <a:br>
                <a:rPr lang="en-US" sz="18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(4 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</a:rPr>
                <a:t>halfwords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28935" y="7086080"/>
              <a:ext cx="1981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>
                <a:schemeClr val="accent1"/>
              </a:glow>
              <a:outerShdw blurRad="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90835" y="6400280"/>
              <a:ext cx="1981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>
                <a:schemeClr val="accent1"/>
              </a:glow>
              <a:outerShdw blurRad="4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 (3/3)</a:t>
            </a:r>
            <a:endParaRPr lang="en-US" dirty="0"/>
          </a:p>
        </p:txBody>
      </p:sp>
      <p:sp>
        <p:nvSpPr>
          <p:cNvPr id="2278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about </a:t>
            </a:r>
            <a:r>
              <a:rPr lang="en-US" dirty="0" smtClean="0"/>
              <a:t>PC-relative jumps (</a:t>
            </a:r>
            <a:r>
              <a:rPr lang="en-US" b="1" dirty="0" err="1" smtClean="0">
                <a:latin typeface="Courier"/>
              </a:rPr>
              <a:t>jal</a:t>
            </a:r>
            <a:r>
              <a:rPr lang="en-US" dirty="0" smtClean="0"/>
              <a:t>) and branches (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beq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bne</a:t>
            </a:r>
            <a:r>
              <a:rPr lang="en-US" dirty="0" smtClean="0"/>
              <a:t>)?</a:t>
            </a:r>
            <a:endParaRPr lang="en-US" dirty="0"/>
          </a:p>
          <a:p>
            <a:pPr lvl="1"/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offset</a:t>
            </a:r>
            <a:r>
              <a:rPr lang="en-US" b="1" dirty="0" smtClean="0">
                <a:latin typeface="+mj-lt"/>
                <a:ea typeface="Courier" charset="0"/>
                <a:cs typeface="Courier" charset="0"/>
              </a:rPr>
              <a:t> </a:t>
            </a:r>
            <a:r>
              <a:rPr lang="en-US" i="1" dirty="0" smtClean="0">
                <a:latin typeface="+mj-lt"/>
                <a:ea typeface="Courier" charset="0"/>
                <a:cs typeface="Courier" charset="0"/>
              </a:rPr>
              <a:t>pseudo instruction </a:t>
            </a:r>
            <a:r>
              <a:rPr lang="en-US" dirty="0" smtClean="0">
                <a:latin typeface="+mj-lt"/>
              </a:rPr>
              <a:t>expands</a:t>
            </a:r>
            <a:r>
              <a:rPr lang="en-US" dirty="0" smtClean="0"/>
              <a:t> to 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JAL zero, offset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dirty="0" smtClean="0"/>
              <a:t>Just count the number of instruction </a:t>
            </a:r>
            <a:r>
              <a:rPr lang="en-US" i="1" dirty="0" err="1" smtClean="0"/>
              <a:t>halfwords</a:t>
            </a:r>
            <a:r>
              <a:rPr lang="en-US" dirty="0" smtClean="0"/>
              <a:t> between target and jump to determine the offset: </a:t>
            </a:r>
            <a:r>
              <a:rPr lang="en-US" i="1" dirty="0" smtClean="0"/>
              <a:t>position-independent code (PIC)</a:t>
            </a:r>
            <a:endParaRPr lang="en-US" i="1" dirty="0"/>
          </a:p>
          <a:p>
            <a:r>
              <a:rPr lang="en-US" dirty="0"/>
              <a:t>What about references to </a:t>
            </a:r>
            <a:r>
              <a:rPr lang="en-US" dirty="0" smtClean="0"/>
              <a:t>static data</a:t>
            </a:r>
            <a:r>
              <a:rPr lang="en-US" dirty="0"/>
              <a:t>?</a:t>
            </a:r>
          </a:p>
          <a:p>
            <a:pPr lvl="1"/>
            <a:r>
              <a:rPr lang="en-US" b="1" dirty="0">
                <a:latin typeface="Courier"/>
              </a:rPr>
              <a:t>la</a:t>
            </a:r>
            <a:r>
              <a:rPr lang="en-US" dirty="0"/>
              <a:t> gets broken up into </a:t>
            </a:r>
            <a:r>
              <a:rPr lang="en-US" b="1" dirty="0" err="1" smtClean="0">
                <a:latin typeface="Courier"/>
              </a:rPr>
              <a:t>lui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latin typeface="Courier"/>
              </a:rPr>
              <a:t>addi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(use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auipc</a:t>
            </a:r>
            <a:r>
              <a:rPr lang="en-US" b="1" dirty="0" smtClean="0">
                <a:latin typeface="+mj-lt"/>
              </a:rPr>
              <a:t>/</a:t>
            </a:r>
            <a:r>
              <a:rPr lang="en-US" b="1" dirty="0" err="1" smtClean="0">
                <a:latin typeface="+mj-lt"/>
              </a:rPr>
              <a:t>addi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for PIC)</a:t>
            </a:r>
            <a:endParaRPr lang="en-US" dirty="0">
              <a:latin typeface="Courier"/>
            </a:endParaRPr>
          </a:p>
          <a:p>
            <a:pPr lvl="1"/>
            <a:r>
              <a:rPr lang="en-US" dirty="0"/>
              <a:t>These </a:t>
            </a:r>
            <a:r>
              <a:rPr lang="en-US" dirty="0" smtClean="0"/>
              <a:t>require </a:t>
            </a:r>
            <a:r>
              <a:rPr lang="en-US" dirty="0"/>
              <a:t>the full 32-bit address of the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These can’t be determined yet, so we create two </a:t>
            </a:r>
            <a:r>
              <a:rPr lang="en-US" dirty="0" smtClean="0"/>
              <a:t>tables …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53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 Table</a:t>
            </a:r>
            <a:endParaRPr lang="en-US"/>
          </a:p>
        </p:txBody>
      </p:sp>
      <p:sp>
        <p:nvSpPr>
          <p:cNvPr id="227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“items” in this file that may be used by other files</a:t>
            </a:r>
          </a:p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Labels: function calling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ata: anything in the </a:t>
            </a:r>
            <a:r>
              <a:rPr lang="en-US" b="1" dirty="0" smtClean="0">
                <a:solidFill>
                  <a:schemeClr val="accent1"/>
                </a:solidFill>
                <a:latin typeface="Courier"/>
                <a:cs typeface="Courier"/>
              </a:rPr>
              <a:t>.data</a:t>
            </a:r>
            <a:r>
              <a:rPr lang="en-US" dirty="0" smtClean="0"/>
              <a:t> section; variables which may be accessed across files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54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Relocation Table</a:t>
            </a:r>
            <a:endParaRPr lang="en-US" dirty="0"/>
          </a:p>
        </p:txBody>
      </p:sp>
      <p:sp>
        <p:nvSpPr>
          <p:cNvPr id="2280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 of “items” </a:t>
            </a:r>
            <a:r>
              <a:rPr lang="en-US" dirty="0" smtClean="0"/>
              <a:t>whose address this </a:t>
            </a:r>
            <a:r>
              <a:rPr lang="en-US" dirty="0"/>
              <a:t>file </a:t>
            </a:r>
            <a:r>
              <a:rPr lang="en-US" dirty="0" smtClean="0"/>
              <a:t>needs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are they?</a:t>
            </a:r>
          </a:p>
          <a:p>
            <a:pPr lvl="1"/>
            <a:r>
              <a:rPr lang="en-US" dirty="0"/>
              <a:t>Any </a:t>
            </a:r>
            <a:r>
              <a:rPr lang="en-US" dirty="0" smtClean="0"/>
              <a:t>absolute label </a:t>
            </a:r>
            <a:r>
              <a:rPr lang="en-US" dirty="0"/>
              <a:t>jumped to: </a:t>
            </a:r>
            <a:r>
              <a:rPr lang="en-US" b="1" dirty="0" err="1" smtClean="0">
                <a:latin typeface="Courier"/>
              </a:rPr>
              <a:t>jal</a:t>
            </a:r>
            <a:r>
              <a:rPr lang="en-US" b="1" dirty="0" smtClean="0">
                <a:latin typeface="Courier"/>
              </a:rPr>
              <a:t>, </a:t>
            </a:r>
            <a:r>
              <a:rPr lang="en-US" b="1" dirty="0" err="1" smtClean="0">
                <a:latin typeface="Courier"/>
              </a:rPr>
              <a:t>jalr</a:t>
            </a:r>
            <a:r>
              <a:rPr lang="en-US" dirty="0" smtClean="0"/>
              <a:t> </a:t>
            </a:r>
            <a:endParaRPr lang="en-US" dirty="0" smtClean="0">
              <a:latin typeface="+mj-lt"/>
            </a:endParaRPr>
          </a:p>
          <a:p>
            <a:pPr lvl="2"/>
            <a:r>
              <a:rPr lang="en-US" dirty="0" smtClean="0"/>
              <a:t>Internal</a:t>
            </a:r>
          </a:p>
          <a:p>
            <a:pPr lvl="2"/>
            <a:r>
              <a:rPr lang="en-US" dirty="0" smtClean="0"/>
              <a:t>External </a:t>
            </a:r>
            <a:r>
              <a:rPr lang="en-US" dirty="0"/>
              <a:t>(including lib files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Such as the </a:t>
            </a:r>
            <a:r>
              <a:rPr lang="en-US" b="1" dirty="0">
                <a:latin typeface="Courier"/>
              </a:rPr>
              <a:t>la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br>
              <a:rPr lang="en-US" dirty="0" smtClean="0"/>
            </a:br>
            <a:r>
              <a:rPr lang="en-US" dirty="0" smtClean="0"/>
              <a:t>E.g</a:t>
            </a:r>
            <a:r>
              <a:rPr lang="en-US" dirty="0"/>
              <a:t>., for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jalr</a:t>
            </a:r>
            <a:r>
              <a:rPr lang="en-US" dirty="0"/>
              <a:t> base </a:t>
            </a:r>
            <a:r>
              <a:rPr lang="en-US" dirty="0" smtClean="0"/>
              <a:t>register</a:t>
            </a:r>
            <a:endParaRPr lang="en-US" dirty="0"/>
          </a:p>
          <a:p>
            <a:pPr lvl="1"/>
            <a:r>
              <a:rPr lang="en-US" dirty="0"/>
              <a:t>Any piece of </a:t>
            </a:r>
            <a:r>
              <a:rPr lang="en-US" dirty="0" smtClean="0"/>
              <a:t>data in static section</a:t>
            </a: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uch </a:t>
            </a:r>
            <a:r>
              <a:rPr lang="en-US" dirty="0"/>
              <a:t>as the </a:t>
            </a:r>
            <a:r>
              <a:rPr lang="en-US" b="1" dirty="0">
                <a:latin typeface="Courier"/>
              </a:rPr>
              <a:t>la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br>
              <a:rPr lang="en-US" dirty="0" smtClean="0"/>
            </a:br>
            <a:r>
              <a:rPr lang="en-US" dirty="0" smtClean="0"/>
              <a:t>E.g., for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lw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sw</a:t>
            </a:r>
            <a:r>
              <a:rPr lang="en-US" dirty="0" smtClean="0"/>
              <a:t> base register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55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File Format</a:t>
            </a:r>
            <a:endParaRPr lang="en-US" dirty="0"/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2800" u="sng" dirty="0">
                <a:solidFill>
                  <a:schemeClr val="accent1"/>
                </a:solidFill>
              </a:rPr>
              <a:t>object file header</a:t>
            </a:r>
            <a:r>
              <a:rPr lang="en-US" sz="2800" dirty="0"/>
              <a:t>: size and position of the other pieces of the object file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2800" u="sng" dirty="0">
                <a:solidFill>
                  <a:schemeClr val="accent1"/>
                </a:solidFill>
              </a:rPr>
              <a:t>text segment</a:t>
            </a:r>
            <a:r>
              <a:rPr lang="en-US" sz="2800" dirty="0"/>
              <a:t>: the machine code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2800" u="sng" dirty="0">
                <a:solidFill>
                  <a:schemeClr val="accent1"/>
                </a:solidFill>
              </a:rPr>
              <a:t>data segment</a:t>
            </a:r>
            <a:r>
              <a:rPr lang="en-US" sz="2800" dirty="0"/>
              <a:t>: binary representation of the static data in the source file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2800" u="sng" dirty="0">
                <a:solidFill>
                  <a:schemeClr val="accent1"/>
                </a:solidFill>
              </a:rPr>
              <a:t>relocation information</a:t>
            </a:r>
            <a:r>
              <a:rPr lang="en-US" sz="2800" dirty="0"/>
              <a:t>: identifies lines of code that need to be fixed up later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2800" u="sng" dirty="0">
                <a:solidFill>
                  <a:schemeClr val="accent1"/>
                </a:solidFill>
              </a:rPr>
              <a:t>symbol table</a:t>
            </a:r>
            <a:r>
              <a:rPr lang="en-US" sz="2800" dirty="0"/>
              <a:t>: list of this file’s labels and static data that can be referenced</a:t>
            </a:r>
          </a:p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en-US" sz="2800" u="sng" dirty="0">
                <a:solidFill>
                  <a:schemeClr val="accent1"/>
                </a:solidFill>
              </a:rPr>
              <a:t>debugging information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A standard format is ELF (except MS)</a:t>
            </a:r>
            <a:br>
              <a:rPr lang="en-US" sz="2800" dirty="0"/>
            </a:br>
            <a:r>
              <a:rPr lang="en-US" sz="1800" dirty="0">
                <a:latin typeface="Courier"/>
                <a:cs typeface="Courier"/>
              </a:rPr>
              <a:t>http://</a:t>
            </a:r>
            <a:r>
              <a:rPr lang="en-US" sz="1800" dirty="0" err="1">
                <a:latin typeface="Courier"/>
                <a:cs typeface="Courier"/>
              </a:rPr>
              <a:t>www.skyfree.org/linux/references/ELF_Format.pdf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AFF-E97A-4074-8EFC-88FBCCD94078}" type="slidenum">
              <a:rPr lang="en-US" smtClean="0">
                <a:latin typeface="+mj-lt"/>
              </a:rPr>
              <a:pPr/>
              <a:t>56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Instruction Formats + J/JAL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Multiply and Divide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Interpretation vs. Translation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Assembler</a:t>
            </a:r>
          </a:p>
          <a:p>
            <a:r>
              <a:rPr lang="en-US" dirty="0" smtClean="0"/>
              <a:t>Linker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Loader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610876331"/>
              </p:ext>
            </p:extLst>
          </p:nvPr>
        </p:nvGraphicFramePr>
        <p:xfrm>
          <a:off x="4038600" y="228600"/>
          <a:ext cx="4114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19067388"/>
              </p:ext>
            </p:extLst>
          </p:nvPr>
        </p:nvGraphicFramePr>
        <p:xfrm>
          <a:off x="8001000" y="3810000"/>
          <a:ext cx="1524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58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1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(1/3)</a:t>
            </a:r>
            <a:endParaRPr lang="en-US" dirty="0"/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Input: Object code files, information tables (e.g., </a:t>
            </a:r>
            <a:r>
              <a:rPr lang="en-US" sz="2800" dirty="0" err="1">
                <a:latin typeface="Courier"/>
              </a:rPr>
              <a:t>foo.o,libc.o</a:t>
            </a:r>
            <a:r>
              <a:rPr lang="en-US" sz="2800" dirty="0"/>
              <a:t> for </a:t>
            </a:r>
            <a:r>
              <a:rPr lang="en-US" sz="2800" dirty="0" smtClean="0"/>
              <a:t>RISC-V)</a:t>
            </a:r>
            <a:endParaRPr lang="en-US" sz="2800" dirty="0"/>
          </a:p>
          <a:p>
            <a:r>
              <a:rPr lang="en-US" sz="2800" dirty="0"/>
              <a:t>Output: Executable code (e.g., </a:t>
            </a:r>
            <a:r>
              <a:rPr lang="en-US" sz="2800" dirty="0" err="1">
                <a:latin typeface="Courier"/>
              </a:rPr>
              <a:t>a.out</a:t>
            </a:r>
            <a:r>
              <a:rPr lang="en-US" sz="2800" dirty="0"/>
              <a:t> for </a:t>
            </a:r>
            <a:r>
              <a:rPr lang="en-US" sz="2800" dirty="0" smtClean="0"/>
              <a:t>RISC-V)</a:t>
            </a:r>
            <a:endParaRPr lang="en-US" sz="2800" dirty="0"/>
          </a:p>
          <a:p>
            <a:r>
              <a:rPr lang="en-US" sz="2800" dirty="0"/>
              <a:t>Combines several object (</a:t>
            </a:r>
            <a:r>
              <a:rPr lang="en-US" sz="2800" dirty="0">
                <a:latin typeface="Courier"/>
                <a:cs typeface="Courier"/>
              </a:rPr>
              <a:t>.</a:t>
            </a:r>
            <a:r>
              <a:rPr lang="en-US" sz="2800" dirty="0" err="1">
                <a:latin typeface="Courier"/>
                <a:cs typeface="Courier"/>
              </a:rPr>
              <a:t>o</a:t>
            </a:r>
            <a:r>
              <a:rPr lang="en-US" sz="2800" dirty="0"/>
              <a:t>) files into a single executable (“</a:t>
            </a:r>
            <a:r>
              <a:rPr lang="en-US" sz="2800" u="sng" dirty="0">
                <a:solidFill>
                  <a:schemeClr val="accent1"/>
                </a:solidFill>
              </a:rPr>
              <a:t>linking</a:t>
            </a:r>
            <a:r>
              <a:rPr lang="en-US" sz="2800" dirty="0"/>
              <a:t>”) </a:t>
            </a:r>
          </a:p>
          <a:p>
            <a:r>
              <a:rPr lang="en-US" sz="2800" dirty="0"/>
              <a:t>Enable separate compilation of files</a:t>
            </a:r>
          </a:p>
          <a:p>
            <a:pPr lvl="1"/>
            <a:r>
              <a:rPr lang="en-US" sz="2400" dirty="0"/>
              <a:t>Changes to one file do not require recompilation of the whole program</a:t>
            </a:r>
          </a:p>
          <a:p>
            <a:pPr lvl="2"/>
            <a:r>
              <a:rPr lang="en-US" sz="2000" dirty="0" smtClean="0"/>
              <a:t>Linux source &gt; 20 </a:t>
            </a:r>
            <a:r>
              <a:rPr lang="en-US" sz="2000" dirty="0"/>
              <a:t>M lines of code! </a:t>
            </a:r>
          </a:p>
          <a:p>
            <a:pPr lvl="1"/>
            <a:r>
              <a:rPr lang="en-US" sz="2400" dirty="0"/>
              <a:t>Old name “Link Editor” from editing the “links” in jump and link instructions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59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5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J-Format for Jump Instructions (JAL)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11277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JAL saves PC+4 in register </a:t>
            </a:r>
            <a:r>
              <a:rPr lang="en-US" dirty="0" err="1" smtClean="0"/>
              <a:t>rd</a:t>
            </a:r>
            <a:r>
              <a:rPr lang="en-US" dirty="0" smtClean="0"/>
              <a:t> (the return address)</a:t>
            </a:r>
          </a:p>
          <a:p>
            <a:pPr lvl="1"/>
            <a:r>
              <a:rPr lang="en-US" dirty="0"/>
              <a:t>Assembler “</a:t>
            </a:r>
            <a:r>
              <a:rPr lang="en-US" b="1" dirty="0">
                <a:latin typeface="Courier New"/>
                <a:cs typeface="Courier New"/>
              </a:rPr>
              <a:t>j</a:t>
            </a:r>
            <a:r>
              <a:rPr lang="en-US" dirty="0"/>
              <a:t>” jump </a:t>
            </a:r>
            <a:r>
              <a:rPr lang="en-US" dirty="0" smtClean="0"/>
              <a:t>is pseudo</a:t>
            </a:r>
            <a:r>
              <a:rPr lang="en-US" dirty="0"/>
              <a:t>-</a:t>
            </a:r>
            <a:r>
              <a:rPr lang="en-US" dirty="0" smtClean="0"/>
              <a:t>instruction, uses JAL but sets </a:t>
            </a:r>
            <a:r>
              <a:rPr lang="en-US" dirty="0" err="1"/>
              <a:t>rd</a:t>
            </a:r>
            <a:r>
              <a:rPr lang="en-US" dirty="0"/>
              <a:t>=x0 </a:t>
            </a:r>
            <a:r>
              <a:rPr lang="en-US" dirty="0" smtClean="0"/>
              <a:t>to discard </a:t>
            </a:r>
            <a:r>
              <a:rPr lang="en-US" dirty="0"/>
              <a:t>return </a:t>
            </a:r>
            <a:r>
              <a:rPr lang="en-US" dirty="0" smtClean="0"/>
              <a:t>address</a:t>
            </a:r>
          </a:p>
          <a:p>
            <a:r>
              <a:rPr lang="en-US" dirty="0" smtClean="0"/>
              <a:t>Set PC = PC + offset (PC-relative jump: offset = signed immediate * 2)</a:t>
            </a:r>
          </a:p>
          <a:p>
            <a:r>
              <a:rPr lang="en-US" dirty="0" smtClean="0"/>
              <a:t>Target somewhere within  ±2</a:t>
            </a:r>
            <a:r>
              <a:rPr lang="en-US" baseline="30000" dirty="0" smtClean="0"/>
              <a:t>19</a:t>
            </a:r>
            <a:r>
              <a:rPr lang="en-US" dirty="0" smtClean="0"/>
              <a:t> locations, 2 bytes apart</a:t>
            </a:r>
          </a:p>
          <a:p>
            <a:pPr lvl="1"/>
            <a:r>
              <a:rPr lang="en-US" dirty="0"/>
              <a:t> ±</a:t>
            </a:r>
            <a:r>
              <a:rPr lang="en-US" dirty="0" smtClean="0"/>
              <a:t>2</a:t>
            </a:r>
            <a:r>
              <a:rPr lang="en-US" baseline="30000" dirty="0" smtClean="0"/>
              <a:t>18</a:t>
            </a:r>
            <a:r>
              <a:rPr lang="en-US" dirty="0" smtClean="0"/>
              <a:t> 32-bit </a:t>
            </a:r>
            <a:r>
              <a:rPr lang="en-US" dirty="0"/>
              <a:t>instructions, ±</a:t>
            </a:r>
            <a:r>
              <a:rPr lang="en-US" dirty="0" smtClean="0"/>
              <a:t>2</a:t>
            </a:r>
            <a:r>
              <a:rPr lang="en-US" baseline="30000" dirty="0" smtClean="0"/>
              <a:t>20</a:t>
            </a:r>
            <a:r>
              <a:rPr lang="en-US" dirty="0" smtClean="0"/>
              <a:t> bytes</a:t>
            </a:r>
          </a:p>
          <a:p>
            <a:r>
              <a:rPr lang="en-US" dirty="0" smtClean="0"/>
              <a:t>Immediate encoded optimized similarly to branch instruction to reduce hardware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97000"/>
            <a:ext cx="11192933" cy="1405467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315" name="Text Box 3"/>
          <p:cNvSpPr txBox="1">
            <a:spLocks noChangeArrowheads="1"/>
          </p:cNvSpPr>
          <p:nvPr/>
        </p:nvSpPr>
        <p:spPr bwMode="auto">
          <a:xfrm>
            <a:off x="2209800" y="1143001"/>
            <a:ext cx="144943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Thin   55390"/>
                <a:cs typeface="Courier"/>
              </a:rPr>
              <a:t>.</a:t>
            </a:r>
            <a:r>
              <a:rPr lang="en-US" sz="3200" b="1" dirty="0" err="1">
                <a:latin typeface="18 VAG Rounded Thin   55390"/>
                <a:cs typeface="Courier"/>
              </a:rPr>
              <a:t>o</a:t>
            </a:r>
            <a:r>
              <a:rPr lang="en-US" sz="3200" dirty="0">
                <a:latin typeface="18 VAG Rounded Thin   55390"/>
              </a:rPr>
              <a:t> file 1</a:t>
            </a:r>
            <a:endParaRPr lang="en-US" sz="2000" dirty="0">
              <a:latin typeface="18 VAG Rounded Thin   55390"/>
            </a:endParaRPr>
          </a:p>
        </p:txBody>
      </p:sp>
      <p:sp>
        <p:nvSpPr>
          <p:cNvPr id="2317316" name="Text Box 4"/>
          <p:cNvSpPr txBox="1">
            <a:spLocks noChangeArrowheads="1"/>
          </p:cNvSpPr>
          <p:nvPr/>
        </p:nvSpPr>
        <p:spPr bwMode="auto">
          <a:xfrm>
            <a:off x="2514600" y="1744662"/>
            <a:ext cx="1371600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18 VAG Rounded Thin   55390"/>
              </a:rPr>
              <a:t>text 1</a:t>
            </a:r>
            <a:endParaRPr lang="en-US" sz="2000" dirty="0">
              <a:latin typeface="18 VAG Rounded Thin   55390"/>
            </a:endParaRPr>
          </a:p>
        </p:txBody>
      </p:sp>
      <p:sp>
        <p:nvSpPr>
          <p:cNvPr id="2317317" name="Text Box 5"/>
          <p:cNvSpPr txBox="1">
            <a:spLocks noChangeArrowheads="1"/>
          </p:cNvSpPr>
          <p:nvPr/>
        </p:nvSpPr>
        <p:spPr bwMode="auto">
          <a:xfrm>
            <a:off x="2514600" y="2354262"/>
            <a:ext cx="1371600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18 VAG Rounded Thin   55390"/>
              </a:rPr>
              <a:t>data 1</a:t>
            </a:r>
            <a:endParaRPr lang="en-US" sz="2000">
              <a:latin typeface="18 VAG Rounded Thin   55390"/>
            </a:endParaRPr>
          </a:p>
        </p:txBody>
      </p:sp>
      <p:sp>
        <p:nvSpPr>
          <p:cNvPr id="2317318" name="Text Box 6"/>
          <p:cNvSpPr txBox="1">
            <a:spLocks noChangeArrowheads="1"/>
          </p:cNvSpPr>
          <p:nvPr/>
        </p:nvSpPr>
        <p:spPr bwMode="auto">
          <a:xfrm>
            <a:off x="2514600" y="2963862"/>
            <a:ext cx="1371600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18 VAG Rounded Thin   55390"/>
              </a:rPr>
              <a:t>info 1</a:t>
            </a:r>
            <a:endParaRPr lang="en-US" sz="2000" dirty="0">
              <a:latin typeface="18 VAG Rounded Thin   55390"/>
            </a:endParaRPr>
          </a:p>
        </p:txBody>
      </p:sp>
      <p:sp>
        <p:nvSpPr>
          <p:cNvPr id="2317319" name="Text Box 7"/>
          <p:cNvSpPr txBox="1">
            <a:spLocks noChangeArrowheads="1"/>
          </p:cNvSpPr>
          <p:nvPr/>
        </p:nvSpPr>
        <p:spPr bwMode="auto">
          <a:xfrm>
            <a:off x="2286000" y="3810001"/>
            <a:ext cx="144943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18 VAG Rounded Thin   55390"/>
                <a:cs typeface="Courier"/>
              </a:rPr>
              <a:t>.</a:t>
            </a:r>
            <a:r>
              <a:rPr lang="en-US" sz="3200" b="1" dirty="0" err="1">
                <a:solidFill>
                  <a:schemeClr val="accent2"/>
                </a:solidFill>
                <a:latin typeface="18 VAG Rounded Thin   55390"/>
                <a:cs typeface="Courier"/>
              </a:rPr>
              <a:t>o</a:t>
            </a:r>
            <a:r>
              <a:rPr lang="en-US" sz="3200" dirty="0">
                <a:solidFill>
                  <a:schemeClr val="accent2"/>
                </a:solidFill>
                <a:latin typeface="18 VAG Rounded Thin   55390"/>
              </a:rPr>
              <a:t> file 2</a:t>
            </a:r>
            <a:endParaRPr lang="en-US" sz="2000" dirty="0">
              <a:solidFill>
                <a:schemeClr val="accent2"/>
              </a:solidFill>
              <a:latin typeface="18 VAG Rounded Thin   55390"/>
            </a:endParaRPr>
          </a:p>
        </p:txBody>
      </p:sp>
      <p:sp>
        <p:nvSpPr>
          <p:cNvPr id="2317320" name="Text Box 8"/>
          <p:cNvSpPr txBox="1">
            <a:spLocks noChangeArrowheads="1"/>
          </p:cNvSpPr>
          <p:nvPr/>
        </p:nvSpPr>
        <p:spPr bwMode="auto">
          <a:xfrm>
            <a:off x="2514600" y="4411662"/>
            <a:ext cx="1295400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Thin   55390"/>
              </a:rPr>
              <a:t>text 2</a:t>
            </a:r>
            <a:endParaRPr lang="en-US" sz="2000">
              <a:solidFill>
                <a:schemeClr val="accent2"/>
              </a:solidFill>
              <a:latin typeface="18 VAG Rounded Thin   55390"/>
            </a:endParaRPr>
          </a:p>
        </p:txBody>
      </p:sp>
      <p:sp>
        <p:nvSpPr>
          <p:cNvPr id="2317321" name="Text Box 9"/>
          <p:cNvSpPr txBox="1">
            <a:spLocks noChangeArrowheads="1"/>
          </p:cNvSpPr>
          <p:nvPr/>
        </p:nvSpPr>
        <p:spPr bwMode="auto">
          <a:xfrm>
            <a:off x="2514601" y="5021263"/>
            <a:ext cx="1176925" cy="584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Thin   55390"/>
              </a:rPr>
              <a:t>data 2</a:t>
            </a:r>
            <a:endParaRPr lang="en-US" sz="2000">
              <a:solidFill>
                <a:schemeClr val="accent2"/>
              </a:solidFill>
              <a:latin typeface="18 VAG Rounded Thin   55390"/>
            </a:endParaRPr>
          </a:p>
        </p:txBody>
      </p:sp>
      <p:sp>
        <p:nvSpPr>
          <p:cNvPr id="2317322" name="Text Box 10"/>
          <p:cNvSpPr txBox="1">
            <a:spLocks noChangeArrowheads="1"/>
          </p:cNvSpPr>
          <p:nvPr/>
        </p:nvSpPr>
        <p:spPr bwMode="auto">
          <a:xfrm>
            <a:off x="2514600" y="5630862"/>
            <a:ext cx="1295400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Thin   55390"/>
              </a:rPr>
              <a:t>info 2</a:t>
            </a:r>
            <a:endParaRPr lang="en-US" sz="2000">
              <a:solidFill>
                <a:schemeClr val="accent2"/>
              </a:solidFill>
              <a:latin typeface="18 VAG Rounded Thin   55390"/>
            </a:endParaRPr>
          </a:p>
        </p:txBody>
      </p:sp>
      <p:sp>
        <p:nvSpPr>
          <p:cNvPr id="2317323" name="Text Box 11"/>
          <p:cNvSpPr txBox="1">
            <a:spLocks noChangeArrowheads="1"/>
          </p:cNvSpPr>
          <p:nvPr/>
        </p:nvSpPr>
        <p:spPr bwMode="auto">
          <a:xfrm>
            <a:off x="4495800" y="3421062"/>
            <a:ext cx="12906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hlink"/>
                </a:solidFill>
                <a:latin typeface="18 VAG Rounded Bold   07390"/>
              </a:rPr>
              <a:t>Linker</a:t>
            </a:r>
            <a:endParaRPr lang="en-US" sz="2000">
              <a:solidFill>
                <a:schemeClr val="hlink"/>
              </a:solidFill>
              <a:latin typeface="18 VAG Rounded Bold   07390"/>
            </a:endParaRPr>
          </a:p>
        </p:txBody>
      </p:sp>
      <p:sp>
        <p:nvSpPr>
          <p:cNvPr id="2317324" name="Oval 12"/>
          <p:cNvSpPr>
            <a:spLocks noChangeArrowheads="1"/>
          </p:cNvSpPr>
          <p:nvPr/>
        </p:nvSpPr>
        <p:spPr bwMode="auto">
          <a:xfrm>
            <a:off x="4038600" y="3192462"/>
            <a:ext cx="2133600" cy="1143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chemeClr val="hlink"/>
              </a:solidFill>
              <a:latin typeface="18 VAG Rounded Bold   07390"/>
            </a:endParaRPr>
          </a:p>
        </p:txBody>
      </p:sp>
      <p:sp>
        <p:nvSpPr>
          <p:cNvPr id="2317325" name="Text Box 13"/>
          <p:cNvSpPr txBox="1">
            <a:spLocks noChangeArrowheads="1"/>
          </p:cNvSpPr>
          <p:nvPr/>
        </p:nvSpPr>
        <p:spPr bwMode="auto">
          <a:xfrm>
            <a:off x="8077200" y="2143126"/>
            <a:ext cx="141897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Courier"/>
              </a:rPr>
              <a:t>a.out</a:t>
            </a:r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317326" name="Line 14"/>
          <p:cNvSpPr>
            <a:spLocks noChangeShapeType="1"/>
          </p:cNvSpPr>
          <p:nvPr/>
        </p:nvSpPr>
        <p:spPr bwMode="auto">
          <a:xfrm>
            <a:off x="3925481" y="2315537"/>
            <a:ext cx="609600" cy="9064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317327" name="Line 15"/>
          <p:cNvSpPr>
            <a:spLocks noChangeShapeType="1"/>
          </p:cNvSpPr>
          <p:nvPr/>
        </p:nvSpPr>
        <p:spPr bwMode="auto">
          <a:xfrm flipV="1">
            <a:off x="4038600" y="4335462"/>
            <a:ext cx="5334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317328" name="Line 16"/>
          <p:cNvSpPr>
            <a:spLocks noChangeShapeType="1"/>
          </p:cNvSpPr>
          <p:nvPr/>
        </p:nvSpPr>
        <p:spPr bwMode="auto">
          <a:xfrm flipV="1">
            <a:off x="6172200" y="3725862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317329" name="Text Box 17"/>
          <p:cNvSpPr txBox="1">
            <a:spLocks noChangeArrowheads="1"/>
          </p:cNvSpPr>
          <p:nvPr/>
        </p:nvSpPr>
        <p:spPr bwMode="auto">
          <a:xfrm>
            <a:off x="7086600" y="2659062"/>
            <a:ext cx="3429000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18 VAG Rounded Thin   55390"/>
              </a:rPr>
              <a:t>Relocated text 1</a:t>
            </a:r>
            <a:endParaRPr lang="en-US" sz="2000" dirty="0">
              <a:latin typeface="18 VAG Rounded Thin   55390"/>
            </a:endParaRPr>
          </a:p>
        </p:txBody>
      </p:sp>
      <p:sp>
        <p:nvSpPr>
          <p:cNvPr id="2317330" name="Text Box 18"/>
          <p:cNvSpPr txBox="1">
            <a:spLocks noChangeArrowheads="1"/>
          </p:cNvSpPr>
          <p:nvPr/>
        </p:nvSpPr>
        <p:spPr bwMode="auto">
          <a:xfrm>
            <a:off x="7086600" y="3268662"/>
            <a:ext cx="3429000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18 VAG Rounded Thin   55390"/>
              </a:rPr>
              <a:t>Relocated text 2</a:t>
            </a:r>
          </a:p>
        </p:txBody>
      </p:sp>
      <p:sp>
        <p:nvSpPr>
          <p:cNvPr id="2317331" name="Text Box 19"/>
          <p:cNvSpPr txBox="1">
            <a:spLocks noChangeArrowheads="1"/>
          </p:cNvSpPr>
          <p:nvPr/>
        </p:nvSpPr>
        <p:spPr bwMode="auto">
          <a:xfrm>
            <a:off x="7086600" y="3878262"/>
            <a:ext cx="3429000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18 VAG Rounded Thin   55390"/>
              </a:rPr>
              <a:t>Relocated data 1</a:t>
            </a:r>
            <a:endParaRPr lang="en-US" sz="2000" dirty="0">
              <a:latin typeface="18 VAG Rounded Thin   55390"/>
            </a:endParaRPr>
          </a:p>
        </p:txBody>
      </p:sp>
      <p:sp>
        <p:nvSpPr>
          <p:cNvPr id="2317332" name="Text Box 20"/>
          <p:cNvSpPr txBox="1">
            <a:spLocks noChangeArrowheads="1"/>
          </p:cNvSpPr>
          <p:nvPr/>
        </p:nvSpPr>
        <p:spPr bwMode="auto">
          <a:xfrm>
            <a:off x="7086600" y="4487862"/>
            <a:ext cx="3429000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18 VAG Rounded Thin   55390"/>
              </a:rPr>
              <a:t>Relocated data 2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(2/3)</a:t>
            </a:r>
            <a:endParaRPr lang="en-US" dirty="0"/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(3/3)</a:t>
            </a:r>
            <a:endParaRPr lang="en-US" dirty="0"/>
          </a:p>
        </p:txBody>
      </p:sp>
      <p:sp>
        <p:nvSpPr>
          <p:cNvPr id="231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Take text segment from each </a:t>
            </a:r>
            <a:r>
              <a:rPr lang="en-US" dirty="0" smtClean="0">
                <a:latin typeface="Courier"/>
                <a:cs typeface="Courier"/>
              </a:rPr>
              <a:t>.o</a:t>
            </a:r>
            <a:r>
              <a:rPr lang="en-US" dirty="0" smtClean="0"/>
              <a:t> file and put them together</a:t>
            </a:r>
          </a:p>
          <a:p>
            <a:r>
              <a:rPr lang="en-US" dirty="0" smtClean="0"/>
              <a:t>Step 2: Take data segment from each </a:t>
            </a:r>
            <a:r>
              <a:rPr lang="en-US" dirty="0" smtClean="0">
                <a:latin typeface="Courier"/>
                <a:cs typeface="Courier"/>
              </a:rPr>
              <a:t>.o</a:t>
            </a:r>
            <a:r>
              <a:rPr lang="en-US" dirty="0" smtClean="0"/>
              <a:t> file, put them together, and concatenate this onto end of text segments</a:t>
            </a:r>
          </a:p>
          <a:p>
            <a:r>
              <a:rPr lang="en-US" dirty="0" smtClean="0"/>
              <a:t>Step 3: Resolve references</a:t>
            </a:r>
          </a:p>
          <a:p>
            <a:pPr lvl="1"/>
            <a:r>
              <a:rPr lang="en-US" dirty="0" smtClean="0"/>
              <a:t>Go through Relocation Table; handle each entry</a:t>
            </a:r>
          </a:p>
          <a:p>
            <a:pPr lvl="1"/>
            <a:r>
              <a:rPr lang="en-US" dirty="0" smtClean="0"/>
              <a:t>I.e., fill in all </a:t>
            </a:r>
            <a:r>
              <a:rPr lang="en-US" dirty="0" smtClean="0">
                <a:solidFill>
                  <a:schemeClr val="accent1"/>
                </a:solidFill>
              </a:rPr>
              <a:t>absolute addresses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Types of Addresses</a:t>
            </a:r>
            <a:endParaRPr lang="en-US" dirty="0"/>
          </a:p>
        </p:txBody>
      </p:sp>
      <p:sp>
        <p:nvSpPr>
          <p:cNvPr id="2321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PC-Relative Addressing (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beq</a:t>
            </a:r>
            <a:r>
              <a:rPr lang="en-US" dirty="0">
                <a:latin typeface="+mj-lt"/>
                <a:ea typeface="Courier" charset="0"/>
                <a:cs typeface="Courier" charset="0"/>
              </a:rPr>
              <a:t>,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bne</a:t>
            </a:r>
            <a:r>
              <a:rPr lang="en-US" b="1" dirty="0" smtClean="0">
                <a:latin typeface="+mj-lt"/>
                <a:ea typeface="Courier" charset="0"/>
                <a:cs typeface="Courier" charset="0"/>
              </a:rPr>
              <a:t>,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jal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auipc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accent2"/>
                </a:solidFill>
              </a:rPr>
              <a:t>Never need to relocate (PIC: position independent code)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Absolute </a:t>
            </a:r>
            <a:r>
              <a:rPr lang="en-US" dirty="0" smtClean="0"/>
              <a:t>Function Address (</a:t>
            </a:r>
            <a:r>
              <a:rPr lang="en-US" b="1" dirty="0" err="1" smtClean="0">
                <a:latin typeface="Courier"/>
              </a:rPr>
              <a:t>auipc</a:t>
            </a:r>
            <a:r>
              <a:rPr lang="en-US" b="1" dirty="0" smtClean="0">
                <a:latin typeface="Courier"/>
              </a:rPr>
              <a:t>/</a:t>
            </a:r>
            <a:r>
              <a:rPr lang="en-US" b="1" dirty="0" err="1" smtClean="0">
                <a:latin typeface="Courier"/>
              </a:rPr>
              <a:t>jalr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relocate</a:t>
            </a:r>
          </a:p>
          <a:p>
            <a:r>
              <a:rPr lang="en-US" dirty="0"/>
              <a:t>External </a:t>
            </a:r>
            <a:r>
              <a:rPr lang="en-US" dirty="0" smtClean="0"/>
              <a:t>Function Reference (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auipc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jalr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relocate</a:t>
            </a:r>
          </a:p>
          <a:p>
            <a:r>
              <a:rPr lang="en-US" dirty="0" smtClean="0"/>
              <a:t>Static Data </a:t>
            </a:r>
            <a:r>
              <a:rPr lang="en-US" dirty="0"/>
              <a:t>Reference (often </a:t>
            </a:r>
            <a:r>
              <a:rPr lang="en-US" b="1" dirty="0" err="1" smtClean="0">
                <a:latin typeface="Courier"/>
              </a:rPr>
              <a:t>lui</a:t>
            </a:r>
            <a:r>
              <a:rPr lang="en-US" dirty="0"/>
              <a:t>/</a:t>
            </a:r>
            <a:r>
              <a:rPr lang="en-US" b="1" dirty="0" err="1" smtClean="0">
                <a:latin typeface="Courier"/>
              </a:rPr>
              <a:t>addi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relocate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62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141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Addresses in RISC-V</a:t>
            </a:r>
            <a:endParaRPr lang="en-US" dirty="0"/>
          </a:p>
        </p:txBody>
      </p:sp>
      <p:sp>
        <p:nvSpPr>
          <p:cNvPr id="2323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12039600" cy="513715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Which instructions need relocation editing?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J-format: jump/jump and link</a:t>
            </a:r>
          </a:p>
          <a:p>
            <a:pPr lvl="1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I-,S- Format: Loads and stores to variables in static area, relative to global pointer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What about conditional branches?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PC-relative addressing </a:t>
            </a:r>
            <a:r>
              <a:rPr lang="en-US" dirty="0" smtClean="0">
                <a:solidFill>
                  <a:schemeClr val="accent1"/>
                </a:solidFill>
              </a:rPr>
              <a:t>preserved </a:t>
            </a:r>
            <a:r>
              <a:rPr lang="en-US" dirty="0" smtClean="0"/>
              <a:t>even if code moves 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63</a:t>
            </a:fld>
            <a:endParaRPr lang="en-US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2285693"/>
            <a:ext cx="8153400" cy="609906"/>
            <a:chOff x="336" y="1479"/>
            <a:chExt cx="5136" cy="297"/>
          </a:xfrm>
        </p:grpSpPr>
        <p:sp>
          <p:nvSpPr>
            <p:cNvPr id="2323461" name="Text Box 5"/>
            <p:cNvSpPr txBox="1">
              <a:spLocks noChangeArrowheads="1"/>
            </p:cNvSpPr>
            <p:nvPr/>
          </p:nvSpPr>
          <p:spPr bwMode="auto">
            <a:xfrm>
              <a:off x="4854" y="1488"/>
              <a:ext cx="522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Courier"/>
                </a:rPr>
                <a:t>jal</a:t>
              </a:r>
              <a:endParaRPr lang="en-US" sz="2000" dirty="0"/>
            </a:p>
          </p:txBody>
        </p:sp>
        <p:sp>
          <p:nvSpPr>
            <p:cNvPr id="2323462" name="Text Box 6"/>
            <p:cNvSpPr txBox="1">
              <a:spLocks noChangeArrowheads="1"/>
            </p:cNvSpPr>
            <p:nvPr/>
          </p:nvSpPr>
          <p:spPr bwMode="auto">
            <a:xfrm>
              <a:off x="1365" y="1488"/>
              <a:ext cx="79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"/>
                </a:rPr>
                <a:t>xxxxx</a:t>
              </a:r>
              <a:endParaRPr lang="en-US" sz="2000" dirty="0"/>
            </a:p>
          </p:txBody>
        </p:sp>
        <p:sp>
          <p:nvSpPr>
            <p:cNvPr id="2323463" name="Line 7"/>
            <p:cNvSpPr>
              <a:spLocks noChangeShapeType="1"/>
            </p:cNvSpPr>
            <p:nvPr/>
          </p:nvSpPr>
          <p:spPr bwMode="auto">
            <a:xfrm>
              <a:off x="4707" y="147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64" name="Rectangle 8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400" y="3505199"/>
            <a:ext cx="8153400" cy="591424"/>
            <a:chOff x="384" y="2448"/>
            <a:chExt cx="5136" cy="288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036" y="2448"/>
              <a:ext cx="4295" cy="260"/>
              <a:chOff x="872" y="2496"/>
              <a:chExt cx="4295" cy="260"/>
            </a:xfrm>
          </p:grpSpPr>
          <p:sp>
            <p:nvSpPr>
              <p:cNvPr id="2323469" name="Text Box 13"/>
              <p:cNvSpPr txBox="1">
                <a:spLocks noChangeArrowheads="1"/>
              </p:cNvSpPr>
              <p:nvPr/>
            </p:nvSpPr>
            <p:spPr bwMode="auto">
              <a:xfrm>
                <a:off x="4780" y="2496"/>
                <a:ext cx="387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smtClean="0">
                    <a:solidFill>
                      <a:schemeClr val="tx1"/>
                    </a:solidFill>
                    <a:latin typeface="Courier"/>
                  </a:rPr>
                  <a:t>lw</a:t>
                </a:r>
                <a:endParaRPr lang="en-US" sz="2000" dirty="0"/>
              </a:p>
            </p:txBody>
          </p:sp>
          <p:sp>
            <p:nvSpPr>
              <p:cNvPr id="2323470" name="Text Box 14"/>
              <p:cNvSpPr txBox="1">
                <a:spLocks noChangeArrowheads="1"/>
              </p:cNvSpPr>
              <p:nvPr/>
            </p:nvSpPr>
            <p:spPr bwMode="auto">
              <a:xfrm>
                <a:off x="2039" y="2501"/>
                <a:ext cx="629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Courier"/>
                  </a:rPr>
                  <a:t>gp</a:t>
                </a:r>
                <a:endParaRPr lang="en-US" sz="2000" dirty="0"/>
              </a:p>
            </p:txBody>
          </p:sp>
          <p:sp>
            <p:nvSpPr>
              <p:cNvPr id="2323471" name="Text Box 15"/>
              <p:cNvSpPr txBox="1">
                <a:spLocks noChangeArrowheads="1"/>
              </p:cNvSpPr>
              <p:nvPr/>
            </p:nvSpPr>
            <p:spPr bwMode="auto">
              <a:xfrm>
                <a:off x="3997" y="2496"/>
                <a:ext cx="472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Courier"/>
                  </a:rPr>
                  <a:t>rd</a:t>
                </a:r>
                <a:endParaRPr lang="en-US" sz="2000" dirty="0"/>
              </a:p>
            </p:txBody>
          </p:sp>
          <p:sp>
            <p:nvSpPr>
              <p:cNvPr id="2323472" name="Text Box 16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323473" name="Text Box 17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323474" name="Text Box 18"/>
              <p:cNvSpPr txBox="1">
                <a:spLocks noChangeArrowheads="1"/>
              </p:cNvSpPr>
              <p:nvPr/>
            </p:nvSpPr>
            <p:spPr bwMode="auto">
              <a:xfrm>
                <a:off x="872" y="2496"/>
                <a:ext cx="522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xxx</a:t>
                </a:r>
                <a:endParaRPr lang="en-US" sz="2000" dirty="0"/>
              </a:p>
            </p:txBody>
          </p:sp>
        </p:grpSp>
        <p:sp>
          <p:nvSpPr>
            <p:cNvPr id="2323475" name="Rectangle 19"/>
            <p:cNvSpPr>
              <a:spLocks noChangeArrowheads="1"/>
            </p:cNvSpPr>
            <p:nvPr/>
          </p:nvSpPr>
          <p:spPr bwMode="auto">
            <a:xfrm>
              <a:off x="384" y="244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77" name="Line 21"/>
            <p:cNvSpPr>
              <a:spLocks noChangeShapeType="1"/>
            </p:cNvSpPr>
            <p:nvPr/>
          </p:nvSpPr>
          <p:spPr bwMode="auto">
            <a:xfrm>
              <a:off x="2160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78" name="Line 22"/>
            <p:cNvSpPr>
              <a:spLocks noChangeShapeType="1"/>
            </p:cNvSpPr>
            <p:nvPr/>
          </p:nvSpPr>
          <p:spPr bwMode="auto">
            <a:xfrm>
              <a:off x="2928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66925" y="5226684"/>
            <a:ext cx="8153399" cy="712583"/>
            <a:chOff x="384" y="3144"/>
            <a:chExt cx="5136" cy="347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515" y="3144"/>
              <a:ext cx="3855" cy="347"/>
              <a:chOff x="1352" y="2472"/>
              <a:chExt cx="3855" cy="347"/>
            </a:xfrm>
          </p:grpSpPr>
          <p:sp>
            <p:nvSpPr>
              <p:cNvPr id="2323483" name="Text Box 27"/>
              <p:cNvSpPr txBox="1">
                <a:spLocks noChangeArrowheads="1"/>
              </p:cNvSpPr>
              <p:nvPr/>
            </p:nvSpPr>
            <p:spPr bwMode="auto">
              <a:xfrm>
                <a:off x="4685" y="2472"/>
                <a:ext cx="522" cy="3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chemeClr val="tx1"/>
                    </a:solidFill>
                    <a:latin typeface="Courier"/>
                  </a:rPr>
                  <a:t>b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Courier"/>
                  </a:rPr>
                  <a:t>eq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</a:br>
                <a:r>
                  <a:rPr lang="en-US" sz="2800" b="1" dirty="0" err="1" smtClean="0">
                    <a:solidFill>
                      <a:schemeClr val="tx1"/>
                    </a:solidFill>
                    <a:latin typeface="Courier"/>
                  </a:rPr>
                  <a:t>bne</a:t>
                </a:r>
                <a:endParaRPr lang="en-US" sz="2000" dirty="0"/>
              </a:p>
            </p:txBody>
          </p:sp>
          <p:sp>
            <p:nvSpPr>
              <p:cNvPr id="2323484" name="Text Box 28"/>
              <p:cNvSpPr txBox="1">
                <a:spLocks noChangeArrowheads="1"/>
              </p:cNvSpPr>
              <p:nvPr/>
            </p:nvSpPr>
            <p:spPr bwMode="auto">
              <a:xfrm>
                <a:off x="1352" y="2496"/>
                <a:ext cx="522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rs1</a:t>
                </a:r>
                <a:endParaRPr lang="en-US" sz="2000" dirty="0"/>
              </a:p>
            </p:txBody>
          </p:sp>
          <p:sp>
            <p:nvSpPr>
              <p:cNvPr id="2323485" name="Text Box 29"/>
              <p:cNvSpPr txBox="1">
                <a:spLocks noChangeArrowheads="1"/>
              </p:cNvSpPr>
              <p:nvPr/>
            </p:nvSpPr>
            <p:spPr bwMode="auto">
              <a:xfrm>
                <a:off x="2151" y="2496"/>
                <a:ext cx="522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rs2</a:t>
                </a:r>
                <a:endParaRPr lang="en-US" sz="2000" dirty="0"/>
              </a:p>
            </p:txBody>
          </p:sp>
          <p:sp>
            <p:nvSpPr>
              <p:cNvPr id="2323486" name="Text Box 30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2000"/>
              </a:p>
            </p:txBody>
          </p:sp>
          <p:sp>
            <p:nvSpPr>
              <p:cNvPr id="2323487" name="Text Box 31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2000"/>
              </a:p>
            </p:txBody>
          </p:sp>
          <p:sp>
            <p:nvSpPr>
              <p:cNvPr id="2323488" name="Text Box 32"/>
              <p:cNvSpPr txBox="1">
                <a:spLocks noChangeArrowheads="1"/>
              </p:cNvSpPr>
              <p:nvPr/>
            </p:nvSpPr>
            <p:spPr bwMode="auto">
              <a:xfrm>
                <a:off x="4148" y="2492"/>
                <a:ext cx="252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x</a:t>
                </a:r>
                <a:endParaRPr lang="en-US" sz="2000" dirty="0"/>
              </a:p>
            </p:txBody>
          </p:sp>
        </p:grpSp>
        <p:sp>
          <p:nvSpPr>
            <p:cNvPr id="2323489" name="Rectangle 33"/>
            <p:cNvSpPr>
              <a:spLocks noChangeArrowheads="1"/>
            </p:cNvSpPr>
            <p:nvPr/>
          </p:nvSpPr>
          <p:spPr bwMode="auto">
            <a:xfrm>
              <a:off x="384" y="316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2323490" name="Line 34"/>
            <p:cNvSpPr>
              <a:spLocks noChangeShapeType="1"/>
            </p:cNvSpPr>
            <p:nvPr/>
          </p:nvSpPr>
          <p:spPr bwMode="auto">
            <a:xfrm>
              <a:off x="1392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2323491" name="Line 35"/>
            <p:cNvSpPr>
              <a:spLocks noChangeShapeType="1"/>
            </p:cNvSpPr>
            <p:nvPr/>
          </p:nvSpPr>
          <p:spPr bwMode="auto">
            <a:xfrm>
              <a:off x="2160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2323492" name="Line 36"/>
            <p:cNvSpPr>
              <a:spLocks noChangeShapeType="1"/>
            </p:cNvSpPr>
            <p:nvPr/>
          </p:nvSpPr>
          <p:spPr bwMode="auto">
            <a:xfrm>
              <a:off x="4746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</p:grpSp>
      <p:sp>
        <p:nvSpPr>
          <p:cNvPr id="34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848600" y="2303382"/>
            <a:ext cx="1117601" cy="523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urier"/>
              </a:rPr>
              <a:t>rd</a:t>
            </a:r>
            <a:endParaRPr lang="en-US" sz="2000" dirty="0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7867973" y="2326246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8966201" y="3505199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2057400" y="4209176"/>
            <a:ext cx="8153400" cy="591424"/>
            <a:chOff x="384" y="2448"/>
            <a:chExt cx="5136" cy="288"/>
          </a:xfrm>
        </p:grpSpPr>
        <p:grpSp>
          <p:nvGrpSpPr>
            <p:cNvPr id="43" name="Group 12"/>
            <p:cNvGrpSpPr>
              <a:grpSpLocks/>
            </p:cNvGrpSpPr>
            <p:nvPr/>
          </p:nvGrpSpPr>
          <p:grpSpPr bwMode="auto">
            <a:xfrm>
              <a:off x="644" y="2448"/>
              <a:ext cx="4687" cy="255"/>
              <a:chOff x="480" y="2496"/>
              <a:chExt cx="4687" cy="255"/>
            </a:xfrm>
          </p:grpSpPr>
          <p:sp>
            <p:nvSpPr>
              <p:cNvPr id="48" name="Text Box 13"/>
              <p:cNvSpPr txBox="1">
                <a:spLocks noChangeArrowheads="1"/>
              </p:cNvSpPr>
              <p:nvPr/>
            </p:nvSpPr>
            <p:spPr bwMode="auto">
              <a:xfrm>
                <a:off x="4780" y="2496"/>
                <a:ext cx="387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Courier"/>
                  </a:rPr>
                  <a:t>s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Courier"/>
                  </a:rPr>
                  <a:t>w</a:t>
                </a:r>
                <a:endParaRPr lang="en-US" sz="2000" dirty="0"/>
              </a:p>
            </p:txBody>
          </p:sp>
          <p:sp>
            <p:nvSpPr>
              <p:cNvPr id="49" name="Text Box 14"/>
              <p:cNvSpPr txBox="1">
                <a:spLocks noChangeArrowheads="1"/>
              </p:cNvSpPr>
              <p:nvPr/>
            </p:nvSpPr>
            <p:spPr bwMode="auto">
              <a:xfrm>
                <a:off x="1353" y="2496"/>
                <a:ext cx="522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rs1</a:t>
                </a:r>
                <a:endParaRPr lang="en-US" sz="2000" dirty="0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>
                <a:off x="2185" y="2496"/>
                <a:ext cx="387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smtClean="0">
                    <a:solidFill>
                      <a:schemeClr val="tx1"/>
                    </a:solidFill>
                    <a:latin typeface="Courier"/>
                  </a:rPr>
                  <a:t>gp</a:t>
                </a:r>
                <a:endParaRPr lang="en-US" sz="2000" dirty="0"/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480" y="2496"/>
                <a:ext cx="387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xx</a:t>
                </a:r>
                <a:endParaRPr lang="en-US" sz="2000" dirty="0"/>
              </a:p>
            </p:txBody>
          </p:sp>
        </p:grp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384" y="244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1344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2160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2928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8966201" y="4209176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7875722" y="3502473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2438400" y="5257800"/>
            <a:ext cx="61427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smtClean="0">
                <a:solidFill>
                  <a:schemeClr val="tx1"/>
                </a:solidFill>
                <a:latin typeface="Courier"/>
              </a:rPr>
              <a:t>xx</a:t>
            </a:r>
            <a:endParaRPr lang="en-US" sz="2000" dirty="0"/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6120063" y="5257800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7875722" y="5257800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7848600" y="4209176"/>
            <a:ext cx="0" cy="59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8286750" y="4200744"/>
            <a:ext cx="400050" cy="52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x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References (1/2)</a:t>
            </a:r>
            <a:endParaRPr lang="en-US"/>
          </a:p>
        </p:txBody>
      </p:sp>
      <p:sp>
        <p:nvSpPr>
          <p:cNvPr id="2325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Linker </a:t>
            </a:r>
            <a:r>
              <a:rPr lang="en-US" dirty="0" smtClean="0">
                <a:solidFill>
                  <a:schemeClr val="accent1"/>
                </a:solidFill>
              </a:rPr>
              <a:t>assumes </a:t>
            </a:r>
            <a:r>
              <a:rPr lang="en-US" dirty="0" smtClean="0"/>
              <a:t>first word of first text segment is at address </a:t>
            </a:r>
            <a:r>
              <a:rPr lang="en-US" b="1" dirty="0" smtClean="0">
                <a:latin typeface="Courier"/>
                <a:cs typeface="Courier"/>
              </a:rPr>
              <a:t>0x10000</a:t>
            </a:r>
            <a:r>
              <a:rPr lang="en-US" dirty="0" smtClean="0">
                <a:latin typeface="+mj-lt"/>
                <a:cs typeface="Courier"/>
              </a:rPr>
              <a:t> for RV32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(More later when we study “virtual memory”)</a:t>
            </a:r>
          </a:p>
          <a:p>
            <a:r>
              <a:rPr lang="en-US" dirty="0" smtClean="0"/>
              <a:t>Linker knows: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ength of each text and data segment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rdering of text and data segments</a:t>
            </a:r>
          </a:p>
          <a:p>
            <a:r>
              <a:rPr lang="en-US" dirty="0" smtClean="0"/>
              <a:t>Linker calculates: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bsolute address of each label to be jumped to (internal or external) and each piece of data being referenced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64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50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References (2/2)</a:t>
            </a:r>
            <a:endParaRPr lang="en-US"/>
          </a:p>
        </p:txBody>
      </p:sp>
      <p:sp>
        <p:nvSpPr>
          <p:cNvPr id="232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resolve references: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earch for reference (data or label) in all “user” symbol tables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not found, search library files (e.g., for </a:t>
            </a:r>
            <a:r>
              <a:rPr lang="en-US" b="1" dirty="0" err="1" smtClean="0">
                <a:solidFill>
                  <a:srgbClr val="0070C0"/>
                </a:solidFill>
                <a:latin typeface="Courier"/>
                <a:cs typeface="Courier"/>
              </a:rPr>
              <a:t>printf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Once absolute address is determined, fill in the machine code appropriately</a:t>
            </a:r>
          </a:p>
          <a:p>
            <a:r>
              <a:rPr lang="en-US" dirty="0" smtClean="0"/>
              <a:t>Output of linker: executable file containing text and data (plus header)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65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755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4756150"/>
          </a:xfrm>
        </p:spPr>
        <p:txBody>
          <a:bodyPr>
            <a:normAutofit fontScale="92500"/>
          </a:bodyPr>
          <a:lstStyle/>
          <a:p>
            <a:r>
              <a:rPr lang="en-US" dirty="0"/>
              <a:t>Midterm #1 in 1 week: September 26!</a:t>
            </a:r>
          </a:p>
          <a:p>
            <a:pPr lvl="1"/>
            <a:r>
              <a:rPr lang="en-US" dirty="0"/>
              <a:t>IN CLASS! 8-9:30 AM Wheeler Auditorium + five Spill Rooms based on class login</a:t>
            </a:r>
          </a:p>
          <a:p>
            <a:pPr lvl="1"/>
            <a:r>
              <a:rPr lang="en-US" dirty="0"/>
              <a:t>Number Representations, C (pointers, arrays, strings), mapping C to RISC-V Assembly (and vice versa), NO MACHINE LANGUAGE ON THIS EXAM</a:t>
            </a:r>
          </a:p>
          <a:p>
            <a:pPr lvl="1"/>
            <a:r>
              <a:rPr lang="en-US" dirty="0"/>
              <a:t>Single double sided 8.5” x 11” cheat sheet + we give you the RISC-V Green Card</a:t>
            </a:r>
          </a:p>
          <a:p>
            <a:pPr lvl="1"/>
            <a:r>
              <a:rPr lang="en-US" dirty="0"/>
              <a:t>Review session Saturday, September 23: </a:t>
            </a:r>
            <a:r>
              <a:rPr lang="en-US" b="1" dirty="0"/>
              <a:t>Time and place TBD</a:t>
            </a:r>
          </a:p>
          <a:p>
            <a:pPr lvl="1"/>
            <a:r>
              <a:rPr lang="en-US" dirty="0"/>
              <a:t>DSP students: please make sure we know about your special accommodations (contact TA Steven Ho)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66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649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67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276353"/>
            <a:ext cx="5080000" cy="5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52" y="0"/>
            <a:ext cx="6220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Instruction Formats + J/JAL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Multiply and Divide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Interpretation vs. Translation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Assembler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Linker</a:t>
            </a:r>
          </a:p>
          <a:p>
            <a:r>
              <a:rPr lang="en-US" dirty="0" smtClean="0"/>
              <a:t>Loader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68</a:t>
            </a:fld>
            <a:endParaRPr lang="en-US" dirty="0">
              <a:latin typeface="+mj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27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69</a:t>
            </a:fld>
            <a:endParaRPr lang="en-US" dirty="0">
              <a:latin typeface="+mn-lt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963240876"/>
              </p:ext>
            </p:extLst>
          </p:nvPr>
        </p:nvGraphicFramePr>
        <p:xfrm>
          <a:off x="4038600" y="228600"/>
          <a:ext cx="4114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092095201"/>
              </p:ext>
            </p:extLst>
          </p:nvPr>
        </p:nvGraphicFramePr>
        <p:xfrm>
          <a:off x="8001000" y="3810000"/>
          <a:ext cx="1524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4721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# j pseudo-instruction</a:t>
            </a:r>
          </a:p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j Label = </a:t>
            </a:r>
            <a:r>
              <a:rPr lang="en-US" sz="2667" b="1" dirty="0" err="1">
                <a:latin typeface="Courier New"/>
                <a:cs typeface="Courier New"/>
              </a:rPr>
              <a:t>jal</a:t>
            </a:r>
            <a:r>
              <a:rPr lang="en-US" sz="2667" b="1" dirty="0">
                <a:latin typeface="Courier New"/>
                <a:cs typeface="Courier New"/>
              </a:rPr>
              <a:t> x0, Label # Discard return address</a:t>
            </a:r>
          </a:p>
          <a:p>
            <a:pPr marL="0" indent="0">
              <a:buNone/>
            </a:pPr>
            <a:endParaRPr lang="en-US" sz="2667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# Call function within 2</a:t>
            </a:r>
            <a:r>
              <a:rPr lang="en-US" sz="2667" b="1" baseline="30000" dirty="0">
                <a:latin typeface="Courier New"/>
                <a:cs typeface="Courier New"/>
              </a:rPr>
              <a:t>18</a:t>
            </a:r>
            <a:r>
              <a:rPr lang="en-US" sz="2667" b="1" dirty="0">
                <a:latin typeface="Courier New"/>
                <a:cs typeface="Courier New"/>
              </a:rPr>
              <a:t> instructions of PC</a:t>
            </a:r>
          </a:p>
          <a:p>
            <a:pPr marL="0" indent="0">
              <a:buNone/>
            </a:pPr>
            <a:r>
              <a:rPr lang="en-US" sz="2667" b="1" dirty="0" err="1">
                <a:latin typeface="Courier New"/>
                <a:cs typeface="Courier New"/>
              </a:rPr>
              <a:t>jal</a:t>
            </a:r>
            <a:r>
              <a:rPr lang="en-US" sz="2667" b="1" dirty="0">
                <a:latin typeface="Courier New"/>
                <a:cs typeface="Courier New"/>
              </a:rPr>
              <a:t> </a:t>
            </a:r>
            <a:r>
              <a:rPr lang="en-US" sz="2667" b="1" dirty="0" err="1">
                <a:latin typeface="Courier New"/>
                <a:cs typeface="Courier New"/>
              </a:rPr>
              <a:t>ra</a:t>
            </a:r>
            <a:r>
              <a:rPr lang="en-US" sz="2667" b="1" dirty="0">
                <a:latin typeface="Courier New"/>
                <a:cs typeface="Courier New"/>
              </a:rPr>
              <a:t>, </a:t>
            </a:r>
            <a:r>
              <a:rPr lang="en-US" sz="2667" b="1" dirty="0" err="1">
                <a:latin typeface="Courier New"/>
                <a:cs typeface="Courier New"/>
              </a:rPr>
              <a:t>FuncName</a:t>
            </a:r>
            <a:endParaRPr lang="en-US" sz="2667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667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 Basics</a:t>
            </a:r>
            <a:endParaRPr lang="en-US" dirty="0"/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Executable Code (e.g., </a:t>
            </a:r>
            <a:r>
              <a:rPr lang="en-US" b="1" dirty="0" err="1" smtClean="0">
                <a:latin typeface="Courier"/>
                <a:cs typeface="Courier"/>
              </a:rPr>
              <a:t>a.out</a:t>
            </a:r>
            <a:r>
              <a:rPr lang="en-US" dirty="0" smtClean="0"/>
              <a:t> for RISC-V)</a:t>
            </a:r>
          </a:p>
          <a:p>
            <a:r>
              <a:rPr lang="en-US" dirty="0" smtClean="0"/>
              <a:t>Output: (program is run)</a:t>
            </a:r>
          </a:p>
          <a:p>
            <a:r>
              <a:rPr lang="en-US" dirty="0" smtClean="0"/>
              <a:t>Executable files are stored on disk</a:t>
            </a:r>
          </a:p>
          <a:p>
            <a:r>
              <a:rPr lang="en-US" dirty="0" smtClean="0"/>
              <a:t>When one is run, loader’s job is to load it into memory and start it running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In reality, loader is the operating system (OS)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oading is one of the OS tasks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70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81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84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 … What Does It Do?</a:t>
            </a:r>
            <a:endParaRPr lang="en-US" dirty="0"/>
          </a:p>
        </p:txBody>
      </p:sp>
      <p:sp>
        <p:nvSpPr>
          <p:cNvPr id="2341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1353800" cy="452596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800" dirty="0"/>
              <a:t>Reads executable file’s header to determine size of text and data segments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Creates new address space for program large enough to hold text and data segments, along with a stack segment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Copies instructions </a:t>
            </a:r>
            <a:r>
              <a:rPr lang="en-US" sz="2800" dirty="0" smtClean="0"/>
              <a:t>+ data </a:t>
            </a:r>
            <a:r>
              <a:rPr lang="en-US" sz="2800" dirty="0"/>
              <a:t>from executable file into the new address space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Copies arguments passed to the program onto the stack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Initializes machine registers</a:t>
            </a:r>
          </a:p>
          <a:p>
            <a:pPr lvl="1">
              <a:lnSpc>
                <a:spcPct val="95000"/>
              </a:lnSpc>
            </a:pPr>
            <a:r>
              <a:rPr lang="en-US" sz="2400" dirty="0"/>
              <a:t>Most registers cleared, but stack pointer assigned address of 1st free stack location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Jumps to start-up routine that copies program’s arguments from stack to registers &amp; sets the PC</a:t>
            </a:r>
          </a:p>
          <a:p>
            <a:pPr lvl="1">
              <a:lnSpc>
                <a:spcPct val="95000"/>
              </a:lnSpc>
            </a:pPr>
            <a:r>
              <a:rPr lang="en-US" sz="2400" dirty="0"/>
              <a:t>If main routine returns, start-up routine terminates program with the exit system call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71</a:t>
            </a:fld>
            <a:endParaRPr lang="en-US" dirty="0"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Peer Instruction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410200"/>
          </a:xfrm>
        </p:spPr>
        <p:txBody>
          <a:bodyPr>
            <a:normAutofit/>
          </a:bodyPr>
          <a:lstStyle/>
          <a:p>
            <a:pPr marL="68263" indent="0">
              <a:buNone/>
            </a:pPr>
            <a:r>
              <a:rPr lang="en-US" dirty="0" smtClean="0"/>
              <a:t>At what point in process are all the machine code bits determined for the following assembly instructions:</a:t>
            </a:r>
          </a:p>
          <a:p>
            <a:pPr marL="68263" indent="0">
              <a:buNone/>
            </a:pPr>
            <a:r>
              <a:rPr lang="en-US" dirty="0"/>
              <a:t>	</a:t>
            </a:r>
            <a:r>
              <a:rPr lang="en-US" dirty="0" smtClean="0"/>
              <a:t>1) </a:t>
            </a:r>
            <a:r>
              <a:rPr lang="en-US" dirty="0" smtClean="0">
                <a:latin typeface="Courier"/>
                <a:cs typeface="Courier"/>
              </a:rPr>
              <a:t>add x6, x7, x8</a:t>
            </a:r>
          </a:p>
          <a:p>
            <a:pPr marL="68263" indent="0">
              <a:buNone/>
            </a:pPr>
            <a:r>
              <a:rPr lang="en-US" dirty="0"/>
              <a:t>	</a:t>
            </a:r>
            <a:r>
              <a:rPr lang="en-US" dirty="0" smtClean="0"/>
              <a:t>2) </a:t>
            </a:r>
            <a:r>
              <a:rPr lang="en-US" dirty="0" err="1" smtClean="0">
                <a:latin typeface="Courier"/>
                <a:cs typeface="Courier"/>
              </a:rPr>
              <a:t>jal</a:t>
            </a:r>
            <a:r>
              <a:rPr lang="en-US" dirty="0" smtClean="0">
                <a:latin typeface="Courier"/>
                <a:cs typeface="Courier"/>
              </a:rPr>
              <a:t> x1, </a:t>
            </a:r>
            <a:r>
              <a:rPr lang="en-US" dirty="0" err="1" smtClean="0">
                <a:latin typeface="Courier"/>
                <a:cs typeface="Courier"/>
              </a:rPr>
              <a:t>fprintf</a:t>
            </a:r>
            <a:endParaRPr lang="en-US" dirty="0" smtClean="0">
              <a:latin typeface="Courier"/>
              <a:cs typeface="Courier"/>
            </a:endParaRPr>
          </a:p>
          <a:p>
            <a:pPr marL="68263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1) &amp; 2) After compilation</a:t>
            </a:r>
          </a:p>
          <a:p>
            <a:pPr marL="68263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</a:t>
            </a:r>
            <a:r>
              <a:rPr lang="en-US" dirty="0" smtClean="0"/>
              <a:t>: 1) After compilation,  2) After assembly</a:t>
            </a:r>
          </a:p>
          <a:p>
            <a:pPr marL="68263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: 1) After assembly,       2) After linking</a:t>
            </a:r>
          </a:p>
          <a:p>
            <a:pPr marL="68263" indent="0">
              <a:buNone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</a:t>
            </a:r>
            <a:r>
              <a:rPr lang="en-US" dirty="0" smtClean="0"/>
              <a:t>: 1) After assembly,      2) After loading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72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3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Peer Instruction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410200"/>
          </a:xfrm>
        </p:spPr>
        <p:txBody>
          <a:bodyPr>
            <a:normAutofit/>
          </a:bodyPr>
          <a:lstStyle/>
          <a:p>
            <a:pPr marL="68263" indent="0">
              <a:buNone/>
            </a:pPr>
            <a:r>
              <a:rPr lang="en-US" dirty="0" smtClean="0"/>
              <a:t>At what point in process are all the machine code bits determined for the following assembly instructions:</a:t>
            </a:r>
          </a:p>
          <a:p>
            <a:pPr marL="68263" indent="0">
              <a:buNone/>
            </a:pPr>
            <a:r>
              <a:rPr lang="en-US" dirty="0"/>
              <a:t>	</a:t>
            </a:r>
            <a:r>
              <a:rPr lang="en-US" dirty="0" smtClean="0"/>
              <a:t>1) </a:t>
            </a:r>
            <a:r>
              <a:rPr lang="en-US" dirty="0" smtClean="0">
                <a:latin typeface="Courier"/>
                <a:cs typeface="Courier"/>
              </a:rPr>
              <a:t>add x6, x7, x8</a:t>
            </a:r>
          </a:p>
          <a:p>
            <a:pPr marL="68263" indent="0">
              <a:buNone/>
            </a:pPr>
            <a:r>
              <a:rPr lang="en-US" dirty="0"/>
              <a:t>	</a:t>
            </a:r>
            <a:r>
              <a:rPr lang="en-US" dirty="0" smtClean="0"/>
              <a:t>2) </a:t>
            </a:r>
            <a:r>
              <a:rPr lang="en-US" dirty="0" err="1" smtClean="0">
                <a:latin typeface="Courier"/>
                <a:cs typeface="Courier"/>
              </a:rPr>
              <a:t>jal</a:t>
            </a:r>
            <a:r>
              <a:rPr lang="en-US" dirty="0" smtClean="0">
                <a:latin typeface="Courier"/>
                <a:cs typeface="Courier"/>
              </a:rPr>
              <a:t> x1, </a:t>
            </a:r>
            <a:r>
              <a:rPr lang="en-US" dirty="0" err="1" smtClean="0">
                <a:latin typeface="Courier"/>
                <a:cs typeface="Courier"/>
              </a:rPr>
              <a:t>fprintf</a:t>
            </a:r>
            <a:endParaRPr lang="en-US" dirty="0" smtClean="0">
              <a:latin typeface="Courier"/>
              <a:cs typeface="Courier"/>
            </a:endParaRPr>
          </a:p>
          <a:p>
            <a:pPr marL="68263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1) &amp; 2) After compilation</a:t>
            </a:r>
          </a:p>
          <a:p>
            <a:pPr marL="68263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</a:t>
            </a:r>
            <a:r>
              <a:rPr lang="en-US" dirty="0" smtClean="0"/>
              <a:t>: 1) After compilation,  2) After assembly</a:t>
            </a:r>
          </a:p>
          <a:p>
            <a:pPr marL="68263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: 1) After assembly,       2) After linking</a:t>
            </a:r>
          </a:p>
          <a:p>
            <a:pPr marL="68263" indent="0">
              <a:buNone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</a:t>
            </a:r>
            <a:r>
              <a:rPr lang="en-US" dirty="0" smtClean="0"/>
              <a:t>: 1) After assembly,      2) After loading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n-lt"/>
              </a:rPr>
              <a:pPr/>
              <a:t>73</a:t>
            </a:fld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181600"/>
            <a:ext cx="72390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 Program: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Hello.c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#include &lt;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stdio.h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&gt; 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main() 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{ 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("Hello, %s\n", "world"); 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return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0; 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AFF-E97A-4074-8EFC-88FBCCD9407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9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74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Compiled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Hello.c</a:t>
            </a:r>
            <a:r>
              <a:rPr lang="en-US" dirty="0" smtClean="0"/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Hello.s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76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.text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.align 2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globl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main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main: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sp,sp,-16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sw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 ra,12(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a0,%hi(string1)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a0,a0,%lo(string1)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a1,%hi(string2)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a1,a1,%lo(string2)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printf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lw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  ra,12(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sp,sp,16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li   a0,0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ret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.section 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rodata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balign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4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string1: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.string "Hello, %s!\n"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string2: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.string "world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876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enter text section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align code to 2^2 bytes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declare global symbol main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label for start of main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allocate stack frame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save return address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compute address of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  string1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compute address of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  string2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call function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printf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restore return address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deallocate stack frame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load return value 0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return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enter read-only data section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align data section to 4 bytes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label for first string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null-terminated string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label for second string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# Directive: null-terminated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string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AFF-E97A-4074-8EFC-88FBCCD9407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9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75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8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Assembled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Hello.s</a:t>
            </a:r>
            <a:r>
              <a:rPr lang="en-US" dirty="0" smtClean="0">
                <a:ea typeface="Courier" charset="0"/>
                <a:cs typeface="Courier" charset="0"/>
              </a:rPr>
              <a:t>: Linkable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Hello.o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134600" cy="487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latin typeface="Courier" charset="0"/>
                <a:ea typeface="Courier" charset="0"/>
                <a:cs typeface="Courier" charset="0"/>
              </a:rPr>
              <a:t>00000000 &lt;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main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&gt;: 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0:  ff010113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sp,sp,-16 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00112623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sw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ra,12(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sp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) 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8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00000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537 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lui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a0,0x0			#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placeholder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50513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a0,a0,0 		#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placeholder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10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00000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5b7 lui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a1,0x0			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placeholder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14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58593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a1,a1,0			#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placeholder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18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it-IT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00000097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auipc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ra,0x0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placeholder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1c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it-IT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080e7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jalr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ra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				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placeholder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20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00c12083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lw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ra,12(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sp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) 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24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01010113 </a:t>
            </a:r>
            <a:r>
              <a:rPr lang="it-IT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 sp,sp,16 </a:t>
            </a:r>
            <a:endParaRPr lang="it-IT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28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00000513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a0,a0,0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						</a:t>
            </a:r>
          </a:p>
          <a:p>
            <a:pPr marL="0" indent="0">
              <a:buNone/>
            </a:pP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2c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: 00008067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jalr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dirty="0" err="1" smtClean="0">
                <a:latin typeface="Courier" charset="0"/>
                <a:ea typeface="Courier" charset="0"/>
                <a:cs typeface="Courier" charset="0"/>
              </a:rPr>
              <a:t>ra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						</a:t>
            </a:r>
            <a:endParaRPr lang="it-IT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AFF-E97A-4074-8EFC-88FBCCD94078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5600" kern="1200">
                <a:solidFill>
                  <a:schemeClr val="accent1"/>
                </a:solidFill>
                <a:latin typeface="Helvetica" charset="0"/>
                <a:ea typeface="ＭＳ Ｐゴシック" pitchFamily="34" charset="-128"/>
                <a:cs typeface="+mn-cs"/>
              </a:defRPr>
            </a:lvl9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76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4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Hello.o</a:t>
            </a:r>
            <a:r>
              <a:rPr lang="en-US" dirty="0" smtClean="0">
                <a:ea typeface="Courier" charset="0"/>
                <a:cs typeface="Courier" charset="0"/>
              </a:rPr>
              <a:t>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a.out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876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000101b0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main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&gt;: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101b0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ff010113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sp,sp,-16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101b4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00112623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sw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  ra,12(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sp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101b8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00021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537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 a0,0x21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101bc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a10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50513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a0,a0,-1520 # 20a10 &lt;string1&gt;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101c0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00021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5b7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lui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 a1,0x21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101c4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a1c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58593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a1,a1,-1508 # 20a1c &lt;string2&gt;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101c8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28800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0ef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jal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ra,10450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#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101cc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00c12083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lw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  ra,12(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sp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101d0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01010113 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 sp,sp,16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101d4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00000513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addi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 a0,0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,0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				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101d8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: 00008067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jalr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ra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				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AFF-E97A-4074-8EFC-88FBCCD94078}" type="slidenum">
              <a:rPr lang="en-US" smtClean="0">
                <a:latin typeface="+mn-lt"/>
              </a:rPr>
              <a:pPr/>
              <a:t>77</a:t>
            </a:fld>
            <a:endParaRPr lang="en-US" dirty="0">
              <a:latin typeface="+mn-lt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98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LUI/ADDI Address Calculation in RISC-V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Target address of &lt;string1&gt; is </a:t>
            </a:r>
            <a:r>
              <a:rPr 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0x00020 A10</a:t>
            </a:r>
          </a:p>
          <a:p>
            <a:pPr marL="0" indent="0">
              <a:buNone/>
            </a:pPr>
            <a:r>
              <a:rPr lang="en-US" sz="2400" dirty="0" smtClean="0"/>
              <a:t>Instruction sequence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LUI 0x00020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ADDI 0xA10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Courier" charset="0"/>
                <a:cs typeface="Courier" charset="0"/>
              </a:rPr>
              <a:t> </a:t>
            </a:r>
            <a:r>
              <a:rPr lang="en-US" sz="2400" dirty="0" smtClean="0"/>
              <a:t>does not quite work  because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 in RISC-V are sign extended (and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0xA10</a:t>
            </a:r>
            <a:r>
              <a:rPr lang="en-US" sz="2400" dirty="0" smtClean="0"/>
              <a:t> has a 1 in the high order bit)!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0x00020 000 + 0xFFFFF A10 = 0x0001F A10 </a:t>
            </a:r>
            <a:r>
              <a:rPr lang="en-US" sz="2400" dirty="0" smtClean="0">
                <a:latin typeface="+mj-lt"/>
                <a:ea typeface="Courier" charset="0"/>
                <a:cs typeface="Courier" charset="0"/>
              </a:rPr>
              <a:t>(Off by 0x00001 000)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Courier" charset="0"/>
                <a:cs typeface="Courier" charset="0"/>
              </a:rPr>
              <a:t>So we get the right address if we calculate it as follows: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ea typeface="Courier" charset="0"/>
                <a:cs typeface="Courier" charset="0"/>
              </a:rPr>
              <a:t>	</a:t>
            </a:r>
            <a:r>
              <a:rPr lang="en-US" sz="2400" dirty="0" smtClean="0">
                <a:latin typeface="+mj-lt"/>
                <a:ea typeface="Courier" charset="0"/>
                <a:cs typeface="Courier" charset="0"/>
              </a:rPr>
              <a:t>(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0x00020 000 + 0x00001 000) + 0xFFFFF A10 = 0x00020 A10</a:t>
            </a:r>
          </a:p>
          <a:p>
            <a:pPr marL="0" indent="0">
              <a:buNone/>
            </a:pPr>
            <a:r>
              <a:rPr lang="en-US" sz="2400" dirty="0" smtClean="0">
                <a:ea typeface="Courier" charset="0"/>
                <a:cs typeface="Courier" charset="0"/>
              </a:rPr>
              <a:t>What is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0xFFFFF A10</a:t>
            </a:r>
            <a:r>
              <a:rPr lang="en-US" sz="2400" dirty="0" smtClean="0">
                <a:ea typeface="Courier" charset="0"/>
                <a:cs typeface="Courier" charset="0"/>
              </a:rPr>
              <a:t>? </a:t>
            </a:r>
          </a:p>
          <a:p>
            <a:pPr marL="0" indent="0">
              <a:buNone/>
            </a:pPr>
            <a:r>
              <a:rPr lang="en-US" sz="2400" dirty="0"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ea typeface="Courier" charset="0"/>
                <a:cs typeface="Courier" charset="0"/>
              </a:rPr>
              <a:t>Twos complement of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0xFFFFF A10 </a:t>
            </a:r>
            <a:r>
              <a:rPr lang="en-US" sz="2000" dirty="0" smtClean="0">
                <a:ea typeface="Courier" charset="0"/>
                <a:cs typeface="Courier" charset="0"/>
              </a:rPr>
              <a:t>=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0x00000 5EF + 1 </a:t>
            </a:r>
            <a:r>
              <a:rPr lang="en-US" sz="2000" dirty="0" smtClean="0">
                <a:ea typeface="Courier" charset="0"/>
                <a:cs typeface="Courier" charset="0"/>
              </a:rPr>
              <a:t>=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0x00000 5F0 </a:t>
            </a:r>
            <a:r>
              <a:rPr lang="en-US" sz="2000" dirty="0" smtClean="0">
                <a:ea typeface="Courier" charset="0"/>
                <a:cs typeface="Courier" charset="0"/>
              </a:rPr>
              <a:t>= 1520</a:t>
            </a:r>
            <a:r>
              <a:rPr lang="en-US" sz="2000" baseline="-25000" dirty="0" smtClean="0">
                <a:ea typeface="Courier" charset="0"/>
                <a:cs typeface="Courier" charset="0"/>
              </a:rPr>
              <a:t>ten</a:t>
            </a:r>
            <a:endParaRPr lang="en-US" sz="2000" dirty="0" smtClean="0"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ea typeface="Courier" charset="0"/>
                <a:cs typeface="Courier" charset="0"/>
              </a:rPr>
              <a:t>So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0xFFFFF A10 </a:t>
            </a:r>
            <a:r>
              <a:rPr lang="en-US" sz="2000" dirty="0" smtClean="0">
                <a:ea typeface="Courier" charset="0"/>
                <a:cs typeface="Courier" charset="0"/>
              </a:rPr>
              <a:t>= -1520</a:t>
            </a:r>
            <a:r>
              <a:rPr lang="en-US" sz="2000" baseline="-25000" dirty="0" smtClean="0">
                <a:ea typeface="Courier" charset="0"/>
                <a:cs typeface="Courier" charset="0"/>
              </a:rPr>
              <a:t>ten</a:t>
            </a:r>
          </a:p>
          <a:p>
            <a:pPr marL="0" indent="0">
              <a:buNone/>
            </a:pPr>
            <a:r>
              <a:rPr lang="en-US" sz="2400" dirty="0" smtClean="0">
                <a:ea typeface="Courier" charset="0"/>
                <a:cs typeface="Courier" charset="0"/>
              </a:rPr>
              <a:t>Instruction sequence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LUI 0x00021</a:t>
            </a:r>
            <a:r>
              <a:rPr lang="en-US" sz="2400" dirty="0" smtClean="0">
                <a:ea typeface="Courier" charset="0"/>
                <a:cs typeface="Courier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ADDI -1520 </a:t>
            </a:r>
            <a:r>
              <a:rPr lang="en-US" sz="2400" dirty="0" smtClean="0">
                <a:ea typeface="Courier" charset="0"/>
                <a:cs typeface="Courier" charset="0"/>
              </a:rPr>
              <a:t>calculates </a:t>
            </a:r>
            <a:r>
              <a:rPr lang="en-US" sz="24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0x00020 </a:t>
            </a:r>
            <a:r>
              <a:rPr 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A10</a:t>
            </a:r>
            <a:endParaRPr lang="en-US" sz="2400" dirty="0" smtClean="0"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B8B-C785-3D4D-869E-34278DEA6E2C}" type="slidenum">
              <a:rPr lang="en-US" smtClean="0">
                <a:latin typeface="+mj-lt"/>
              </a:rPr>
              <a:t>78</a:t>
            </a:fld>
            <a:endParaRPr lang="en-US" dirty="0">
              <a:latin typeface="+mj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30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Static vs. Dynamically Linked </a:t>
            </a:r>
            <a:r>
              <a:rPr lang="en-US" dirty="0"/>
              <a:t>L</a:t>
            </a:r>
            <a:r>
              <a:rPr lang="en-US" dirty="0" smtClean="0"/>
              <a:t>ibraries</a:t>
            </a:r>
            <a:endParaRPr lang="en-US" dirty="0"/>
          </a:p>
        </p:txBody>
      </p:sp>
      <p:sp>
        <p:nvSpPr>
          <p:cNvPr id="2329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we’ve described is the traditional way: </a:t>
            </a:r>
            <a:r>
              <a:rPr lang="en-US" dirty="0" smtClean="0">
                <a:solidFill>
                  <a:schemeClr val="accent2"/>
                </a:solidFill>
              </a:rPr>
              <a:t>statically-linked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ibrary is now part of the executable, so if the library updates, we don’t get the fix (have to recompile if we have source)</a:t>
            </a:r>
          </a:p>
          <a:p>
            <a:pPr lvl="1"/>
            <a:r>
              <a:rPr lang="en-US" dirty="0" smtClean="0"/>
              <a:t>Includes the </a:t>
            </a:r>
            <a:r>
              <a:rPr lang="en-US" u="sng" dirty="0" smtClean="0"/>
              <a:t>entire</a:t>
            </a:r>
            <a:r>
              <a:rPr lang="en-US" dirty="0" smtClean="0"/>
              <a:t> library even if not all of it will be used</a:t>
            </a:r>
          </a:p>
          <a:p>
            <a:pPr lvl="1"/>
            <a:r>
              <a:rPr lang="en-US" dirty="0" smtClean="0"/>
              <a:t>Executable is self-contained</a:t>
            </a:r>
          </a:p>
          <a:p>
            <a:r>
              <a:rPr lang="en-US" dirty="0" smtClean="0"/>
              <a:t>Alternative is </a:t>
            </a:r>
            <a:r>
              <a:rPr lang="en-US" dirty="0" smtClean="0">
                <a:solidFill>
                  <a:schemeClr val="accent2"/>
                </a:solidFill>
              </a:rPr>
              <a:t>dynamically linked libraries </a:t>
            </a:r>
            <a:r>
              <a:rPr lang="en-US" dirty="0" smtClean="0"/>
              <a:t>(DLL), common on Windows &amp; UNIX platforms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79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958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JALR Instruction (I-Format)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25800"/>
            <a:ext cx="11353800" cy="294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JALR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immediate</a:t>
            </a:r>
          </a:p>
          <a:p>
            <a:pPr lvl="1"/>
            <a:r>
              <a:rPr lang="en-US" dirty="0" smtClean="0"/>
              <a:t>Writes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PC+4</a:t>
            </a:r>
            <a:r>
              <a:rPr lang="en-US" dirty="0" smtClean="0"/>
              <a:t> to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rd</a:t>
            </a:r>
            <a:r>
              <a:rPr lang="en-US" dirty="0" smtClean="0"/>
              <a:t> (return address)</a:t>
            </a:r>
          </a:p>
          <a:p>
            <a:pPr lvl="1"/>
            <a:r>
              <a:rPr lang="en-US" dirty="0" smtClean="0"/>
              <a:t>Sets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PC</a:t>
            </a:r>
            <a:r>
              <a:rPr lang="en-US" dirty="0" smtClean="0"/>
              <a:t> =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rs</a:t>
            </a:r>
            <a:r>
              <a:rPr lang="en-US" dirty="0" smtClean="0"/>
              <a:t> +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immediate</a:t>
            </a:r>
            <a:r>
              <a:rPr lang="en-US" dirty="0" smtClean="0"/>
              <a:t> (12 bit, sign extended)</a:t>
            </a:r>
          </a:p>
          <a:p>
            <a:pPr lvl="1"/>
            <a:r>
              <a:rPr lang="en-US" dirty="0" smtClean="0"/>
              <a:t>Uses same </a:t>
            </a:r>
            <a:r>
              <a:rPr lang="en-US" dirty="0" err="1" smtClean="0"/>
              <a:t>immediates</a:t>
            </a:r>
            <a:r>
              <a:rPr lang="en-US" dirty="0" smtClean="0"/>
              <a:t> as arithmetic and loads</a:t>
            </a:r>
          </a:p>
          <a:p>
            <a:pPr lvl="2">
              <a:buClr>
                <a:schemeClr val="tx1"/>
              </a:buClr>
            </a:pPr>
            <a:r>
              <a:rPr lang="en-US" i="1" dirty="0" smtClean="0"/>
              <a:t>Unlike</a:t>
            </a:r>
            <a:r>
              <a:rPr lang="en-US" dirty="0" smtClean="0"/>
              <a:t> branches</a:t>
            </a:r>
            <a:r>
              <a:rPr lang="en-US" b="1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multiplication by two before adding to </a:t>
            </a:r>
            <a:r>
              <a:rPr lang="en-US" dirty="0" err="1" smtClean="0"/>
              <a:t>rs</a:t>
            </a:r>
            <a:r>
              <a:rPr lang="en-US" dirty="0" smtClean="0"/>
              <a:t> to form the new PC</a:t>
            </a:r>
          </a:p>
          <a:p>
            <a:pPr lvl="2">
              <a:buClr>
                <a:schemeClr val="tx1"/>
              </a:buClr>
            </a:pPr>
            <a:r>
              <a:rPr lang="en-US" i="1" dirty="0" smtClean="0"/>
              <a:t>Byte offset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i="1" dirty="0" smtClean="0"/>
              <a:t> </a:t>
            </a:r>
            <a:r>
              <a:rPr lang="en-US" i="1" dirty="0" err="1" smtClean="0"/>
              <a:t>halfword</a:t>
            </a:r>
            <a:r>
              <a:rPr lang="en-US" i="1" dirty="0" smtClean="0"/>
              <a:t> offset as in branches and JAL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97000"/>
            <a:ext cx="11209867" cy="137160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Linked </a:t>
            </a:r>
            <a:r>
              <a:rPr lang="en-US" dirty="0"/>
              <a:t>L</a:t>
            </a:r>
            <a:r>
              <a:rPr lang="en-US" dirty="0" smtClean="0"/>
              <a:t>ibraries</a:t>
            </a:r>
            <a:endParaRPr lang="en-US" dirty="0"/>
          </a:p>
        </p:txBody>
      </p:sp>
      <p:sp>
        <p:nvSpPr>
          <p:cNvPr id="2331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Space/time issues</a:t>
            </a:r>
          </a:p>
          <a:p>
            <a:pPr marL="457200" lvl="1" indent="0">
              <a:buNone/>
            </a:pPr>
            <a:r>
              <a:rPr lang="en-US" dirty="0" smtClean="0"/>
              <a:t>+ Storing a program requires less disk space</a:t>
            </a:r>
          </a:p>
          <a:p>
            <a:pPr marL="457200" lvl="1" indent="0">
              <a:buNone/>
            </a:pPr>
            <a:r>
              <a:rPr lang="en-US" dirty="0" smtClean="0"/>
              <a:t>+ Sending a program requires less time   </a:t>
            </a:r>
          </a:p>
          <a:p>
            <a:pPr marL="457200" lvl="1" indent="0">
              <a:buNone/>
            </a:pPr>
            <a:r>
              <a:rPr lang="en-US" dirty="0" smtClean="0"/>
              <a:t>+ Executing two programs requires less memory (if they share a library)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– At runtime, there’s time overhead to do link</a:t>
            </a:r>
          </a:p>
          <a:p>
            <a:r>
              <a:rPr lang="en-US" dirty="0" smtClean="0"/>
              <a:t>Upgrades</a:t>
            </a:r>
          </a:p>
          <a:p>
            <a:pPr marL="457200" lvl="1" indent="0">
              <a:buNone/>
            </a:pPr>
            <a:r>
              <a:rPr lang="en-US" dirty="0" smtClean="0"/>
              <a:t>+ Replacing one file (</a:t>
            </a:r>
            <a:r>
              <a:rPr lang="en-US" dirty="0" err="1" smtClean="0">
                <a:latin typeface="Courier"/>
                <a:cs typeface="Courier"/>
              </a:rPr>
              <a:t>libXYZ.so</a:t>
            </a:r>
            <a:r>
              <a:rPr lang="en-US" dirty="0" smtClean="0"/>
              <a:t>) upgrades every program that uses library “XYZ”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– Having the executable isn’t enough anymore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31652" name="Text Box 4"/>
          <p:cNvSpPr txBox="1">
            <a:spLocks noChangeArrowheads="1"/>
          </p:cNvSpPr>
          <p:nvPr/>
        </p:nvSpPr>
        <p:spPr bwMode="auto">
          <a:xfrm>
            <a:off x="1524000" y="5943600"/>
            <a:ext cx="9144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i="1" dirty="0">
                <a:solidFill>
                  <a:srgbClr val="FF0000"/>
                </a:solidFill>
                <a:latin typeface="18 VAG Rounded Thin   55390"/>
              </a:rPr>
              <a:t>Overall, dynamic linking adds quite a bit of complexity to the compiler, linker, and operating system.  However, it provides many benefits that often outweigh these</a:t>
            </a:r>
          </a:p>
        </p:txBody>
      </p:sp>
      <p:sp>
        <p:nvSpPr>
          <p:cNvPr id="2331653" name="Rectangle 5"/>
          <p:cNvSpPr>
            <a:spLocks noChangeArrowheads="1"/>
          </p:cNvSpPr>
          <p:nvPr/>
        </p:nvSpPr>
        <p:spPr bwMode="auto">
          <a:xfrm>
            <a:off x="2616994" y="-76200"/>
            <a:ext cx="6951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  <a:latin typeface="Courier"/>
              </a:rPr>
              <a:t>en.wikipedia.org/wiki/Dynamic_linking</a:t>
            </a:r>
            <a:endParaRPr lang="en-US" sz="2400" b="1" dirty="0">
              <a:solidFill>
                <a:schemeClr val="accent5"/>
              </a:solidFill>
              <a:latin typeface="Courier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80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7417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Linked </a:t>
            </a:r>
            <a:r>
              <a:rPr lang="en-US" dirty="0"/>
              <a:t>L</a:t>
            </a:r>
            <a:r>
              <a:rPr lang="en-US" dirty="0" smtClean="0"/>
              <a:t>ibraries</a:t>
            </a:r>
            <a:endParaRPr lang="en-US" dirty="0"/>
          </a:p>
        </p:txBody>
      </p:sp>
      <p:sp>
        <p:nvSpPr>
          <p:cNvPr id="2333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revailing approach to dynamic linking uses machine code as the “lowest common denominator”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inker does not use information about how the program or library was compiled (i.e., what compiler or language)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described as “linking at the machine code level”</a:t>
            </a:r>
          </a:p>
          <a:p>
            <a:pPr lvl="1"/>
            <a:r>
              <a:rPr lang="en-US" dirty="0" smtClean="0"/>
              <a:t>This isn’t the only way to do it ...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81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389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Instruction Formats + J/JAL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Multiply and Divide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Interpretation vs. Translation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Assembler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Linker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Loader</a:t>
            </a:r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82</a:t>
            </a:fld>
            <a:endParaRPr lang="en-US" dirty="0">
              <a:latin typeface="+mj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</p:spTree>
    <p:extLst>
      <p:ext uri="{BB962C8B-B14F-4D97-AF65-F5344CB8AC3E}">
        <p14:creationId xmlns:p14="http://schemas.microsoft.com/office/powerpoint/2010/main" val="327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458200" cy="914400"/>
          </a:xfrm>
        </p:spPr>
        <p:txBody>
          <a:bodyPr/>
          <a:lstStyle/>
          <a:p>
            <a:r>
              <a:rPr lang="en-US" sz="3600" dirty="0"/>
              <a:t>And In </a:t>
            </a:r>
            <a:r>
              <a:rPr lang="en-US" sz="3600" dirty="0" smtClean="0"/>
              <a:t>Conclusion, …</a:t>
            </a:r>
            <a:endParaRPr lang="en-US" sz="3600" dirty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265022829"/>
              </p:ext>
            </p:extLst>
          </p:nvPr>
        </p:nvGraphicFramePr>
        <p:xfrm>
          <a:off x="6870032" y="148390"/>
          <a:ext cx="4114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119832137"/>
              </p:ext>
            </p:extLst>
          </p:nvPr>
        </p:nvGraphicFramePr>
        <p:xfrm>
          <a:off x="10820400" y="3702891"/>
          <a:ext cx="1219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143000"/>
            <a:ext cx="66294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Compiler converts a single HLL file into a single assembly language file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Assembler removes pseudo-instructions, converts what it can to machine language, and creates a checklist for the linker (relocation table): A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Courier"/>
              </a:rPr>
              <a:t>.s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 file becomes a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Courier"/>
              </a:rPr>
              <a:t>.o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 file</a:t>
            </a:r>
          </a:p>
          <a:p>
            <a:pPr marL="739775" lvl="1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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ＭＳ Ｐゴシック" charset="-128"/>
              </a:rPr>
              <a:t>Does 2 passes to resolve addresses, handling internal forward references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Linker combines several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Courier"/>
              </a:rPr>
              <a:t>.o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 files and resolves absolute addresses</a:t>
            </a:r>
          </a:p>
          <a:p>
            <a:pPr marL="739775" lvl="1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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ＭＳ Ｐゴシック" charset="-128"/>
              </a:rPr>
              <a:t>Enables separate compilation, libraries that need not be compiled, and resolves remaining addresses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Loader loads executable into memory and begins execution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33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</a:t>
            </a:r>
            <a:r>
              <a:rPr lang="uk-UA" dirty="0"/>
              <a:t>#</a:t>
            </a:r>
            <a:r>
              <a:rPr lang="en-US" dirty="0"/>
              <a:t>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>
                <a:latin typeface="+mj-lt"/>
              </a:rPr>
              <a:pPr/>
              <a:t>83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JALR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# ret and </a:t>
            </a:r>
            <a:r>
              <a:rPr lang="en-US" sz="2667" b="1" dirty="0" err="1">
                <a:latin typeface="Courier New"/>
                <a:cs typeface="Courier New"/>
              </a:rPr>
              <a:t>jr</a:t>
            </a:r>
            <a:r>
              <a:rPr lang="en-US" sz="2667" b="1" dirty="0">
                <a:latin typeface="Courier New"/>
                <a:cs typeface="Courier New"/>
              </a:rPr>
              <a:t> </a:t>
            </a:r>
            <a:r>
              <a:rPr lang="en-US" sz="2667" b="1" dirty="0" smtClean="0">
                <a:latin typeface="Courier New"/>
                <a:cs typeface="Courier New"/>
              </a:rPr>
              <a:t>pseudo-instructions</a:t>
            </a:r>
            <a:endParaRPr lang="en-US" sz="2667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ret = </a:t>
            </a:r>
            <a:r>
              <a:rPr lang="en-US" sz="2667" b="1" dirty="0" err="1">
                <a:latin typeface="Courier New"/>
                <a:cs typeface="Courier New"/>
              </a:rPr>
              <a:t>jr</a:t>
            </a:r>
            <a:r>
              <a:rPr lang="en-US" sz="2667" b="1" dirty="0">
                <a:latin typeface="Courier New"/>
                <a:cs typeface="Courier New"/>
              </a:rPr>
              <a:t> </a:t>
            </a:r>
            <a:r>
              <a:rPr lang="en-US" sz="2667" b="1" dirty="0" err="1">
                <a:latin typeface="Courier New"/>
                <a:cs typeface="Courier New"/>
              </a:rPr>
              <a:t>ra</a:t>
            </a:r>
            <a:r>
              <a:rPr lang="en-US" sz="2667" b="1" dirty="0">
                <a:latin typeface="Courier New"/>
                <a:cs typeface="Courier New"/>
              </a:rPr>
              <a:t> = </a:t>
            </a:r>
            <a:r>
              <a:rPr lang="en-US" sz="2667" b="1" dirty="0" err="1">
                <a:latin typeface="Courier New"/>
                <a:cs typeface="Courier New"/>
              </a:rPr>
              <a:t>jalr</a:t>
            </a:r>
            <a:r>
              <a:rPr lang="en-US" sz="2667" b="1" dirty="0">
                <a:latin typeface="Courier New"/>
                <a:cs typeface="Courier New"/>
              </a:rPr>
              <a:t> x0, </a:t>
            </a:r>
            <a:r>
              <a:rPr lang="en-US" sz="2667" b="1" dirty="0" err="1">
                <a:latin typeface="Courier New"/>
                <a:cs typeface="Courier New"/>
              </a:rPr>
              <a:t>ra</a:t>
            </a:r>
            <a:r>
              <a:rPr lang="en-US" sz="2667" b="1" dirty="0">
                <a:latin typeface="Courier New"/>
                <a:cs typeface="Courier New"/>
              </a:rPr>
              <a:t>, </a:t>
            </a:r>
            <a:r>
              <a:rPr lang="en-US" sz="2667" b="1" dirty="0" smtClean="0">
                <a:latin typeface="Courier New"/>
                <a:cs typeface="Courier New"/>
              </a:rPr>
              <a:t>0</a:t>
            </a:r>
            <a:br>
              <a:rPr lang="en-US" sz="2667" b="1" dirty="0" smtClean="0">
                <a:latin typeface="Courier New"/>
                <a:cs typeface="Courier New"/>
              </a:rPr>
            </a:br>
            <a:endParaRPr lang="en-US" sz="2667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# Call function at any 32-bit absolute address</a:t>
            </a:r>
          </a:p>
          <a:p>
            <a:pPr marL="0" indent="0">
              <a:buNone/>
            </a:pPr>
            <a:r>
              <a:rPr lang="en-US" sz="2667" b="1" dirty="0" err="1">
                <a:latin typeface="Courier New"/>
                <a:cs typeface="Courier New"/>
              </a:rPr>
              <a:t>lui</a:t>
            </a:r>
            <a:r>
              <a:rPr lang="en-US" sz="2667" b="1" dirty="0">
                <a:latin typeface="Courier New"/>
                <a:cs typeface="Courier New"/>
              </a:rPr>
              <a:t> x1, &lt;hi20bits&gt;</a:t>
            </a:r>
          </a:p>
          <a:p>
            <a:pPr marL="0" indent="0">
              <a:buNone/>
            </a:pPr>
            <a:r>
              <a:rPr lang="en-US" sz="2667" b="1" dirty="0" err="1">
                <a:latin typeface="Courier New"/>
                <a:cs typeface="Courier New"/>
              </a:rPr>
              <a:t>jalr</a:t>
            </a:r>
            <a:r>
              <a:rPr lang="en-US" sz="2667" b="1" dirty="0">
                <a:latin typeface="Courier New"/>
                <a:cs typeface="Courier New"/>
              </a:rPr>
              <a:t> </a:t>
            </a:r>
            <a:r>
              <a:rPr lang="en-US" sz="2667" b="1" dirty="0" err="1">
                <a:latin typeface="Courier New"/>
                <a:cs typeface="Courier New"/>
              </a:rPr>
              <a:t>ra</a:t>
            </a:r>
            <a:r>
              <a:rPr lang="en-US" sz="2667" b="1" dirty="0">
                <a:latin typeface="Courier New"/>
                <a:cs typeface="Courier New"/>
              </a:rPr>
              <a:t>, x1, &lt;lo12bits</a:t>
            </a:r>
            <a:r>
              <a:rPr lang="en-US" sz="2667" b="1" dirty="0" smtClean="0">
                <a:latin typeface="Courier New"/>
                <a:cs typeface="Courier New"/>
              </a:rPr>
              <a:t>&gt;</a:t>
            </a:r>
            <a:br>
              <a:rPr lang="en-US" sz="2667" b="1" dirty="0" smtClean="0">
                <a:latin typeface="Courier New"/>
                <a:cs typeface="Courier New"/>
              </a:rPr>
            </a:br>
            <a:endParaRPr lang="en-US" sz="2667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667" b="1" dirty="0">
                <a:latin typeface="Courier New"/>
                <a:cs typeface="Courier New"/>
              </a:rPr>
              <a:t># Jump PC-relative with 32-bit offset</a:t>
            </a:r>
          </a:p>
          <a:p>
            <a:pPr marL="0" indent="0">
              <a:buNone/>
            </a:pPr>
            <a:r>
              <a:rPr lang="en-US" sz="2667" b="1" dirty="0" err="1">
                <a:latin typeface="Courier New"/>
                <a:cs typeface="Courier New"/>
              </a:rPr>
              <a:t>auipc</a:t>
            </a:r>
            <a:r>
              <a:rPr lang="en-US" sz="2667" b="1" dirty="0">
                <a:latin typeface="Courier New"/>
                <a:cs typeface="Courier New"/>
              </a:rPr>
              <a:t> x1, &lt;hi20bits&gt;</a:t>
            </a:r>
          </a:p>
          <a:p>
            <a:pPr marL="0" indent="0">
              <a:buNone/>
            </a:pPr>
            <a:r>
              <a:rPr lang="en-US" sz="2667" b="1" dirty="0" err="1">
                <a:latin typeface="Courier New"/>
                <a:cs typeface="Courier New"/>
              </a:rPr>
              <a:t>jalr</a:t>
            </a:r>
            <a:r>
              <a:rPr lang="en-US" sz="2667" b="1" dirty="0">
                <a:latin typeface="Courier New"/>
                <a:cs typeface="Courier New"/>
              </a:rPr>
              <a:t> x0, x1, &lt;lo12bits&gt;</a:t>
            </a:r>
          </a:p>
          <a:p>
            <a:pPr marL="0" indent="0">
              <a:buNone/>
            </a:pPr>
            <a:endParaRPr lang="en-US" sz="2667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- Lecture #8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9/19/17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</a:spPr>
      <a:bodyPr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 w="lg" len="lg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52700</TotalTime>
  <Pages>47</Pages>
  <Words>4338</Words>
  <Application>Microsoft Macintosh PowerPoint</Application>
  <PresentationFormat>Widescreen</PresentationFormat>
  <Paragraphs>995</Paragraphs>
  <Slides>83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07390</vt:lpstr>
      <vt:lpstr>18 vag rounded bold</vt:lpstr>
      <vt:lpstr>18 VAG Rounded Bold   07390</vt:lpstr>
      <vt:lpstr>18 VAG Rounded Thin   55390</vt:lpstr>
      <vt:lpstr>Calibri</vt:lpstr>
      <vt:lpstr>Courier</vt:lpstr>
      <vt:lpstr>Courier New</vt:lpstr>
      <vt:lpstr>Helvetica</vt:lpstr>
      <vt:lpstr>ＭＳ Ｐゴシック</vt:lpstr>
      <vt:lpstr>Symbol</vt:lpstr>
      <vt:lpstr>Wingdings</vt:lpstr>
      <vt:lpstr>Arial</vt:lpstr>
      <vt:lpstr>Office Theme</vt:lpstr>
      <vt:lpstr>1_Office Theme</vt:lpstr>
      <vt:lpstr>Image</vt:lpstr>
      <vt:lpstr>CS 61C:  Great Ideas in Computer Architecture  Running a Program  - CALL (Compiling, Assembling,  Linking, and Loading)</vt:lpstr>
      <vt:lpstr>Outline</vt:lpstr>
      <vt:lpstr>Outline</vt:lpstr>
      <vt:lpstr>Review: Components of a Computer</vt:lpstr>
      <vt:lpstr>Review: RISC-V Instruction Formats</vt:lpstr>
      <vt:lpstr>J-Format for Jump Instructions (JAL)</vt:lpstr>
      <vt:lpstr>Uses of JAL</vt:lpstr>
      <vt:lpstr>JALR Instruction (I-Format)</vt:lpstr>
      <vt:lpstr>Uses of JALR</vt:lpstr>
      <vt:lpstr>Pseudo Instructions</vt:lpstr>
      <vt:lpstr>Outline</vt:lpstr>
      <vt:lpstr>Integer Multiplication (1/3)</vt:lpstr>
      <vt:lpstr>Integer Multiplication (1/3)</vt:lpstr>
      <vt:lpstr>Integer Multiplication (1/3)</vt:lpstr>
      <vt:lpstr>Integer Multiplication (1/3)</vt:lpstr>
      <vt:lpstr>Integer Multiplication (1/3)</vt:lpstr>
      <vt:lpstr>Integer Multiplication (1/3)</vt:lpstr>
      <vt:lpstr>Integer Multiplication (2/3)</vt:lpstr>
      <vt:lpstr>Integer Multiplication (3/3)</vt:lpstr>
      <vt:lpstr>Integer Multiplication (3/3)</vt:lpstr>
      <vt:lpstr>Integer Multiplication (3/3)</vt:lpstr>
      <vt:lpstr>Integer Division (1/2)</vt:lpstr>
      <vt:lpstr>Integer Division (1/2)</vt:lpstr>
      <vt:lpstr>Integer Division (1/2)</vt:lpstr>
      <vt:lpstr>Integer Division (1/2)</vt:lpstr>
      <vt:lpstr>Integer Division (1/2)</vt:lpstr>
      <vt:lpstr>Integer Division (1/2)</vt:lpstr>
      <vt:lpstr>Integer Division (1/2)</vt:lpstr>
      <vt:lpstr>Integer Division (2/2)</vt:lpstr>
      <vt:lpstr>Peer Question</vt:lpstr>
      <vt:lpstr>Peer Question</vt:lpstr>
      <vt:lpstr>Break!</vt:lpstr>
      <vt:lpstr>Outline</vt:lpstr>
      <vt:lpstr>Levels of Representation/Interpretation</vt:lpstr>
      <vt:lpstr>Language Execution Continuum</vt:lpstr>
      <vt:lpstr>Interpretation vs Translation</vt:lpstr>
      <vt:lpstr>Interpretation</vt:lpstr>
      <vt:lpstr>Interpretation</vt:lpstr>
      <vt:lpstr>Interpretation vs. Translation? (1/2)</vt:lpstr>
      <vt:lpstr>Interpretation vs. Translation? (2/2)</vt:lpstr>
      <vt:lpstr>Steps in Compiling a C Program</vt:lpstr>
      <vt:lpstr>Compiler</vt:lpstr>
      <vt:lpstr>Outline</vt:lpstr>
      <vt:lpstr>Where Are We Now?</vt:lpstr>
      <vt:lpstr>Assembler</vt:lpstr>
      <vt:lpstr>Assembler Directives  (See RISCV Reader, Chapter 3)</vt:lpstr>
      <vt:lpstr>Pseudo-instruction Replacement</vt:lpstr>
      <vt:lpstr>Pseudo-instruction Replacement</vt:lpstr>
      <vt:lpstr>Peer Instruction</vt:lpstr>
      <vt:lpstr>Peer Instruction</vt:lpstr>
      <vt:lpstr>Producing Machine Language (1/3)</vt:lpstr>
      <vt:lpstr>Producing Machine Language (2/3)</vt:lpstr>
      <vt:lpstr>Producing Machine Language (3/3)</vt:lpstr>
      <vt:lpstr>Symbol Table</vt:lpstr>
      <vt:lpstr>Relocation Table</vt:lpstr>
      <vt:lpstr>Object File Format</vt:lpstr>
      <vt:lpstr>Outline</vt:lpstr>
      <vt:lpstr>Where Are We Now?</vt:lpstr>
      <vt:lpstr>Linker (1/3)</vt:lpstr>
      <vt:lpstr>Linker (2/3)</vt:lpstr>
      <vt:lpstr>Linker (3/3)</vt:lpstr>
      <vt:lpstr>Four Types of Addresses</vt:lpstr>
      <vt:lpstr>Absolute Addresses in RISC-V</vt:lpstr>
      <vt:lpstr>Resolving References (1/2)</vt:lpstr>
      <vt:lpstr>Resolving References (2/2)</vt:lpstr>
      <vt:lpstr>Administrivia</vt:lpstr>
      <vt:lpstr>Break!</vt:lpstr>
      <vt:lpstr>Outline</vt:lpstr>
      <vt:lpstr>Where Are We Now?</vt:lpstr>
      <vt:lpstr>Loader Basics</vt:lpstr>
      <vt:lpstr>Loader … What Does It Do?</vt:lpstr>
      <vt:lpstr>Peer Instruction</vt:lpstr>
      <vt:lpstr>Peer Instruction</vt:lpstr>
      <vt:lpstr>Example C Program: Hello.c</vt:lpstr>
      <vt:lpstr>Compiled Hello.c: Hello.s</vt:lpstr>
      <vt:lpstr>Assembled Hello.s: Linkable Hello.o</vt:lpstr>
      <vt:lpstr>Linked Hello.o: a.out</vt:lpstr>
      <vt:lpstr>LUI/ADDI Address Calculation in RISC-V</vt:lpstr>
      <vt:lpstr>Static vs. Dynamically Linked Libraries</vt:lpstr>
      <vt:lpstr>Dynamically Linked Libraries</vt:lpstr>
      <vt:lpstr>Dynamically Linked Libraries</vt:lpstr>
      <vt:lpstr>Outline</vt:lpstr>
      <vt:lpstr>And In Conclusion, …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Steven Ho</cp:lastModifiedBy>
  <cp:revision>2790</cp:revision>
  <cp:lastPrinted>2014-10-06T07:08:05Z</cp:lastPrinted>
  <dcterms:created xsi:type="dcterms:W3CDTF">2014-10-06T20:26:05Z</dcterms:created>
  <dcterms:modified xsi:type="dcterms:W3CDTF">2017-09-19T18:26:05Z</dcterms:modified>
</cp:coreProperties>
</file>