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485" r:id="rId2"/>
    <p:sldId id="404" r:id="rId3"/>
    <p:sldId id="581" r:id="rId4"/>
    <p:sldId id="612" r:id="rId5"/>
    <p:sldId id="587" r:id="rId6"/>
    <p:sldId id="522" r:id="rId7"/>
    <p:sldId id="534" r:id="rId8"/>
    <p:sldId id="536" r:id="rId9"/>
    <p:sldId id="537" r:id="rId10"/>
    <p:sldId id="541" r:id="rId11"/>
    <p:sldId id="542" r:id="rId12"/>
    <p:sldId id="613" r:id="rId13"/>
    <p:sldId id="590" r:id="rId14"/>
    <p:sldId id="591" r:id="rId15"/>
    <p:sldId id="592" r:id="rId16"/>
    <p:sldId id="593" r:id="rId17"/>
    <p:sldId id="594" r:id="rId18"/>
    <p:sldId id="595" r:id="rId19"/>
    <p:sldId id="596" r:id="rId20"/>
    <p:sldId id="597" r:id="rId21"/>
    <p:sldId id="598" r:id="rId22"/>
    <p:sldId id="599" r:id="rId23"/>
    <p:sldId id="600" r:id="rId24"/>
    <p:sldId id="601" r:id="rId25"/>
    <p:sldId id="602" r:id="rId26"/>
    <p:sldId id="614" r:id="rId27"/>
    <p:sldId id="610" r:id="rId28"/>
    <p:sldId id="611" r:id="rId29"/>
    <p:sldId id="616" r:id="rId30"/>
    <p:sldId id="617" r:id="rId31"/>
    <p:sldId id="615" r:id="rId32"/>
    <p:sldId id="609" r:id="rId33"/>
    <p:sldId id="603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00" autoAdjust="0"/>
    <p:restoredTop sz="94471" autoAdjust="0"/>
  </p:normalViewPr>
  <p:slideViewPr>
    <p:cSldViewPr>
      <p:cViewPr varScale="1">
        <p:scale>
          <a:sx n="93" d="100"/>
          <a:sy n="93" d="100"/>
        </p:scale>
        <p:origin x="-1128" y="-96"/>
      </p:cViewPr>
      <p:guideLst>
        <p:guide orient="horz" pos="3024"/>
        <p:guide pos="273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136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interSettings" Target="printerSettings/printerSettings1.bin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933265-5E23-BF49-B6BF-1934B9BC786E}" type="datetimeFigureOut">
              <a:rPr lang="en-US" smtClean="0"/>
              <a:pPr/>
              <a:t>12/5/13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4D7F38-D411-9B47-AFF4-70C571B83B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3555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AA1BC7-CCFC-484A-97F3-979F740C57F6}" type="datetimeFigureOut">
              <a:rPr lang="en-US" smtClean="0"/>
              <a:pPr/>
              <a:t>12/5/13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97FDFF-7B9F-7D4D-BFC0-AAD1F3D3D3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86990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16434" y="4342191"/>
            <a:ext cx="5909964" cy="4115405"/>
          </a:xfrm>
          <a:noFill/>
          <a:ln w="9525"/>
        </p:spPr>
        <p:txBody>
          <a:bodyPr lIns="90475" tIns="44444" rIns="90475" bIns="44444"/>
          <a:lstStyle/>
          <a:p>
            <a:endParaRPr lang="en-US"/>
          </a:p>
        </p:txBody>
      </p:sp>
      <p:sp>
        <p:nvSpPr>
          <p:cNvPr id="2765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8875" y="587375"/>
            <a:ext cx="4552950" cy="3416300"/>
          </a:xfr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 is true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D) 1c, 2a, 3b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EBAC9708-6D1F-0440-A7CE-9E7AD0BFE8D2}" type="datetime3">
              <a:rPr lang="en-AU"/>
              <a:pPr/>
              <a:t>5 December 2013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5 — Large and Fast: Exploiting Memory Hierarchy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278F94-190E-8443-A657-FC9B3BE478FA}" type="slidenum">
              <a:rPr lang="en-AU"/>
              <a:pPr/>
              <a:t>21</a:t>
            </a:fld>
            <a:endParaRPr lang="en-AU"/>
          </a:p>
        </p:txBody>
      </p:sp>
      <p:sp>
        <p:nvSpPr>
          <p:cNvPr id="399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A4D100E2-653F-5446-8309-F26AE07EEF77}" type="datetime3">
              <a:rPr lang="en-AU"/>
              <a:pPr/>
              <a:t>5 December 2013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5 — Large and Fast: Exploiting Memory Hierarchy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FFD426-23F4-2F49-BBD4-ADDE3F16D1DC}" type="slidenum">
              <a:rPr lang="en-AU"/>
              <a:pPr/>
              <a:t>22</a:t>
            </a:fld>
            <a:endParaRPr lang="en-AU"/>
          </a:p>
        </p:txBody>
      </p:sp>
      <p:sp>
        <p:nvSpPr>
          <p:cNvPr id="397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7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F28C24F3-D8A2-E64E-B6AB-74F9E851B6E1}" type="datetime3">
              <a:rPr lang="en-AU"/>
              <a:pPr/>
              <a:t>5 December 2013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5 — Large and Fast: Exploiting Memory Hierarchy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390151-9879-1543-B1FF-7819FD251504}" type="slidenum">
              <a:rPr lang="en-AU"/>
              <a:pPr/>
              <a:t>23</a:t>
            </a:fld>
            <a:endParaRPr lang="en-AU"/>
          </a:p>
        </p:txBody>
      </p:sp>
      <p:sp>
        <p:nvSpPr>
          <p:cNvPr id="395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5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1581CE-9B63-394C-9788-06C3A0C4654C}" type="slidenum">
              <a:rPr lang="en-US"/>
              <a:pPr/>
              <a:t>5</a:t>
            </a:fld>
            <a:endParaRPr lang="en-US"/>
          </a:p>
        </p:txBody>
      </p:sp>
      <p:sp>
        <p:nvSpPr>
          <p:cNvPr id="1618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1363" cy="3414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189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318" y="4340679"/>
            <a:ext cx="5031878" cy="411691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Portability on machines with different memory configurations.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C196B9-8D1A-9D48-8B02-CB59335ADCBC}" type="slidenum">
              <a:rPr lang="en-US"/>
              <a:pPr/>
              <a:t>6</a:t>
            </a:fld>
            <a:endParaRPr lang="en-US"/>
          </a:p>
        </p:txBody>
      </p:sp>
      <p:sp>
        <p:nvSpPr>
          <p:cNvPr id="1651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1363" cy="3414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517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318" y="4340679"/>
            <a:ext cx="5031878" cy="411691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Relaxes the contiguous allocation requirement.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8E3698-8743-1846-A4B7-A150278E3AFF}" type="slidenum">
              <a:rPr lang="en-US"/>
              <a:pPr/>
              <a:t>7</a:t>
            </a:fld>
            <a:endParaRPr lang="en-US"/>
          </a:p>
        </p:txBody>
      </p:sp>
      <p:sp>
        <p:nvSpPr>
          <p:cNvPr id="1625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4213"/>
            <a:ext cx="4570412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50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6781" y="4343703"/>
            <a:ext cx="5024438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10387E-7711-D74D-A4E4-064EB5177220}" type="slidenum">
              <a:rPr lang="en-US"/>
              <a:pPr/>
              <a:t>8</a:t>
            </a:fld>
            <a:endParaRPr lang="en-US"/>
          </a:p>
        </p:txBody>
      </p:sp>
      <p:sp>
        <p:nvSpPr>
          <p:cNvPr id="1627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4213"/>
            <a:ext cx="4570412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71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6781" y="4343703"/>
            <a:ext cx="5024438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3AB26A-2B7A-2044-B0C7-5FD4CB773199}" type="slidenum">
              <a:rPr lang="en-US"/>
              <a:pPr/>
              <a:t>9</a:t>
            </a:fld>
            <a:endParaRPr lang="en-US"/>
          </a:p>
        </p:txBody>
      </p:sp>
      <p:sp>
        <p:nvSpPr>
          <p:cNvPr id="1629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1363" cy="3414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91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318" y="4340679"/>
            <a:ext cx="5031878" cy="411691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3 memory references</a:t>
            </a:r>
          </a:p>
          <a:p>
            <a:r>
              <a:rPr lang="en-US" altLang="ko-KR">
                <a:ea typeface="굴림" charset="-127"/>
                <a:cs typeface="굴림" charset="-127"/>
              </a:rPr>
              <a:t>2 page faults (disk accesses) + .. </a:t>
            </a:r>
          </a:p>
          <a:p>
            <a:endParaRPr lang="en-US" altLang="ko-KR">
              <a:ea typeface="굴림" charset="-127"/>
              <a:cs typeface="굴림" charset="-127"/>
            </a:endParaRPr>
          </a:p>
          <a:p>
            <a:r>
              <a:rPr lang="en-US" altLang="ko-KR">
                <a:ea typeface="굴림" charset="-127"/>
                <a:cs typeface="굴림" charset="-127"/>
              </a:rPr>
              <a:t>Actually used in IBM before paged memory.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93DD48-7234-7D49-80D8-2564C3784A37}" type="slidenum">
              <a:rPr lang="en-US"/>
              <a:pPr/>
              <a:t>10</a:t>
            </a:fld>
            <a:endParaRPr lang="en-US"/>
          </a:p>
        </p:txBody>
      </p:sp>
      <p:sp>
        <p:nvSpPr>
          <p:cNvPr id="16926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400175" y="879475"/>
            <a:ext cx="4057650" cy="30432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92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805" y="4342191"/>
            <a:ext cx="5030391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83E16A-0AEB-294F-B3D2-43178AE8E7AA}" type="slidenum">
              <a:rPr lang="en-US"/>
              <a:pPr/>
              <a:t>11</a:t>
            </a:fld>
            <a:endParaRPr lang="en-US"/>
          </a:p>
        </p:txBody>
      </p:sp>
      <p:sp>
        <p:nvSpPr>
          <p:cNvPr id="1643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1363" cy="3414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435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318" y="4340679"/>
            <a:ext cx="5031878" cy="411691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Need to restart instruction.</a:t>
            </a:r>
          </a:p>
          <a:p>
            <a:r>
              <a:rPr lang="en-US" altLang="ko-KR">
                <a:ea typeface="굴림" charset="-127"/>
                <a:cs typeface="굴림" charset="-127"/>
              </a:rPr>
              <a:t>Soft and hard page faults.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F28C24F3-D8A2-E64E-B6AB-74F9E851B6E1}" type="datetime3">
              <a:rPr lang="en-AU"/>
              <a:pPr/>
              <a:t>5 December 2013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5 — Large and Fast: Exploiting Memory Hierarchy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390151-9879-1543-B1FF-7819FD251504}" type="slidenum">
              <a:rPr lang="en-AU"/>
              <a:pPr/>
              <a:t>16</a:t>
            </a:fld>
            <a:endParaRPr lang="en-AU"/>
          </a:p>
        </p:txBody>
      </p:sp>
      <p:sp>
        <p:nvSpPr>
          <p:cNvPr id="395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5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3366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6F90B-3528-D84A-B2E1-FDF487E8F384}" type="datetime1">
              <a:rPr lang="en-US" smtClean="0"/>
              <a:t>12/5/13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2013 -- Lecture #26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7BB17-E487-1F4D-B838-888F06DAAAC6}" type="datetime1">
              <a:rPr lang="en-US" smtClean="0"/>
              <a:t>12/5/13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2013 -- Lecture #26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11585-52B6-0641-8909-3FA37B69B4B1}" type="datetime1">
              <a:rPr lang="en-US" smtClean="0"/>
              <a:t>12/5/13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2013 -- Lecture #26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5727700" cy="4746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143000"/>
            <a:ext cx="3848100" cy="2138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1143000"/>
            <a:ext cx="3848100" cy="9921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86300" y="2287588"/>
            <a:ext cx="3848100" cy="993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1F447-F699-CC4F-BE66-C4DBF42E5A46}" type="datetime1">
              <a:rPr lang="en-US" smtClean="0"/>
              <a:t>12/5/13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2013 -- Lecture #26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231E-954B-7641-91DB-F2FAAF1FFB9F}" type="datetime1">
              <a:rPr lang="en-US" smtClean="0"/>
              <a:t>12/5/13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2013 -- Lecture #26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04974-76E2-EA4F-BF39-E93C6AE44EEE}" type="datetime1">
              <a:rPr lang="en-US" smtClean="0"/>
              <a:t>12/5/13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2013 -- Lecture #26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4581-BACA-1445-B6BB-0BB227790A9F}" type="datetime1">
              <a:rPr lang="en-US" smtClean="0"/>
              <a:t>12/5/13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2013 -- Lecture #26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D091E-464E-B745-A165-5D29CFC35EDC}" type="datetime1">
              <a:rPr lang="en-US" smtClean="0"/>
              <a:t>12/5/13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2013 -- Lecture #26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63332-1204-984D-B5C9-B49830C0711E}" type="datetime1">
              <a:rPr lang="en-US" smtClean="0"/>
              <a:t>12/5/13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2013 -- Lecture #26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E3806-ED96-704D-998F-B6CF996758C5}" type="datetime1">
              <a:rPr lang="en-US" smtClean="0"/>
              <a:t>12/5/13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2013 -- Lecture #26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C8B63-CF89-AA48-BCB5-965D7414154B}" type="datetime1">
              <a:rPr lang="en-US" smtClean="0"/>
              <a:t>12/5/13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2013 -- Lecture #26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CD84C-E90B-474A-8DC5-66A693C77B6F}" type="datetime1">
              <a:rPr lang="en-US" smtClean="0"/>
              <a:t>12/5/13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Fall 2013 -- Lecture #26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image" Target="../media/image2.png"/><Relationship Id="rId5" Type="http://schemas.openxmlformats.org/officeDocument/2006/relationships/oleObject" Target="../embeddings/oleObject1.bin"/><Relationship Id="rId6" Type="http://schemas.openxmlformats.org/officeDocument/2006/relationships/image" Target="../media/image1.png"/><Relationship Id="rId7" Type="http://schemas.openxmlformats.org/officeDocument/2006/relationships/image" Target="../media/image3.jpeg"/><Relationship Id="rId8" Type="http://schemas.openxmlformats.org/officeDocument/2006/relationships/image" Target="../media/image4.png"/><Relationship Id="rId9" Type="http://schemas.openxmlformats.org/officeDocument/2006/relationships/image" Target="../media/image5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74801"/>
            <a:ext cx="8610600" cy="20256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CS 61C: </a:t>
            </a:r>
            <a:br>
              <a:rPr lang="en-US" dirty="0" smtClean="0"/>
            </a:br>
            <a:r>
              <a:rPr lang="en-US" dirty="0" smtClean="0"/>
              <a:t>Great Ideas in Computer Architecture </a:t>
            </a:r>
            <a:br>
              <a:rPr lang="en-US" dirty="0" smtClean="0"/>
            </a:br>
            <a:r>
              <a:rPr lang="en-US" i="1" dirty="0" smtClean="0"/>
              <a:t>Virtual Machines/Programming Contest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6000" y="3886200"/>
            <a:ext cx="6959600" cy="1752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Instructor:</a:t>
            </a:r>
          </a:p>
          <a:p>
            <a:r>
              <a:rPr lang="en-US" dirty="0" smtClean="0"/>
              <a:t>Randy H. Katz</a:t>
            </a:r>
          </a:p>
          <a:p>
            <a:r>
              <a:rPr lang="en-US" dirty="0" smtClean="0"/>
              <a:t>http://inst.eecs.Berkeley.edu/~cs61c/fa13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2A7E-5181-A840-825F-018EFA86BC7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2013 -- Lecture #26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A56208CD-5370-E54A-A727-F6DE71C27A1C}" type="datetime1">
              <a:rPr lang="en-US" smtClean="0"/>
              <a:t>12/5/13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942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39F8F-B68F-E348-AB5E-213A526F8E08}" type="slidenum">
              <a:rPr lang="en-US"/>
              <a:pPr/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91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639175" cy="8318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Page-Based Virtual-Memory </a:t>
            </a:r>
            <a:r>
              <a:rPr lang="en-US" dirty="0"/>
              <a:t>Machine</a:t>
            </a:r>
            <a:br>
              <a:rPr lang="en-US" dirty="0"/>
            </a:br>
            <a:r>
              <a:rPr lang="en-US" sz="2400" dirty="0"/>
              <a:t>(Hardware </a:t>
            </a:r>
            <a:r>
              <a:rPr lang="en-US" sz="2400" dirty="0" smtClean="0"/>
              <a:t>Page-Table </a:t>
            </a:r>
            <a:r>
              <a:rPr lang="en-US" sz="2400" dirty="0"/>
              <a:t>Walk)</a:t>
            </a:r>
            <a:endParaRPr lang="en-US" dirty="0"/>
          </a:p>
        </p:txBody>
      </p:sp>
      <p:sp>
        <p:nvSpPr>
          <p:cNvPr id="1691652" name="Line 4"/>
          <p:cNvSpPr>
            <a:spLocks noChangeShapeType="1"/>
          </p:cNvSpPr>
          <p:nvPr/>
        </p:nvSpPr>
        <p:spPr bwMode="auto">
          <a:xfrm>
            <a:off x="5410200" y="2859087"/>
            <a:ext cx="3352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653" name="Line 5"/>
          <p:cNvSpPr>
            <a:spLocks noChangeShapeType="1"/>
          </p:cNvSpPr>
          <p:nvPr/>
        </p:nvSpPr>
        <p:spPr bwMode="auto">
          <a:xfrm>
            <a:off x="685800" y="2859087"/>
            <a:ext cx="411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81000" y="2249487"/>
            <a:ext cx="304800" cy="1219200"/>
            <a:chOff x="336" y="1200"/>
            <a:chExt cx="144" cy="720"/>
          </a:xfrm>
        </p:grpSpPr>
        <p:sp>
          <p:nvSpPr>
            <p:cNvPr id="1691655" name="Rectangle 7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600" dirty="0"/>
                <a:t>PC</a:t>
              </a:r>
            </a:p>
          </p:txBody>
        </p:sp>
        <p:sp>
          <p:nvSpPr>
            <p:cNvPr id="1691656" name="Freeform 8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91657" name="Rectangle 9"/>
          <p:cNvSpPr>
            <a:spLocks noChangeArrowheads="1"/>
          </p:cNvSpPr>
          <p:nvPr/>
        </p:nvSpPr>
        <p:spPr bwMode="auto">
          <a:xfrm>
            <a:off x="990600" y="2325687"/>
            <a:ext cx="762000" cy="990600"/>
          </a:xfrm>
          <a:prstGeom prst="rect">
            <a:avLst/>
          </a:prstGeom>
          <a:solidFill>
            <a:srgbClr val="FFA74F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/>
              <a:t>Inst. TLB</a:t>
            </a:r>
          </a:p>
        </p:txBody>
      </p:sp>
      <p:sp>
        <p:nvSpPr>
          <p:cNvPr id="1691658" name="Rectangle 10"/>
          <p:cNvSpPr>
            <a:spLocks noChangeArrowheads="1"/>
          </p:cNvSpPr>
          <p:nvPr/>
        </p:nvSpPr>
        <p:spPr bwMode="auto">
          <a:xfrm>
            <a:off x="1981200" y="2478087"/>
            <a:ext cx="9144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/>
              <a:t>Inst. Cache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3048000" y="2249487"/>
            <a:ext cx="304800" cy="1219200"/>
            <a:chOff x="336" y="1200"/>
            <a:chExt cx="144" cy="720"/>
          </a:xfrm>
        </p:grpSpPr>
        <p:sp>
          <p:nvSpPr>
            <p:cNvPr id="1691660" name="Rectangle 12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600"/>
                <a:t>D</a:t>
              </a:r>
            </a:p>
          </p:txBody>
        </p:sp>
        <p:sp>
          <p:nvSpPr>
            <p:cNvPr id="1691661" name="Freeform 13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91662" name="Rectangle 14"/>
          <p:cNvSpPr>
            <a:spLocks noChangeArrowheads="1"/>
          </p:cNvSpPr>
          <p:nvPr/>
        </p:nvSpPr>
        <p:spPr bwMode="auto">
          <a:xfrm>
            <a:off x="3429000" y="2325687"/>
            <a:ext cx="1066800" cy="914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/>
              <a:t>Decode</a:t>
            </a:r>
          </a:p>
        </p:txBody>
      </p: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4572000" y="2249487"/>
            <a:ext cx="304800" cy="1219200"/>
            <a:chOff x="336" y="1200"/>
            <a:chExt cx="144" cy="720"/>
          </a:xfrm>
        </p:grpSpPr>
        <p:sp>
          <p:nvSpPr>
            <p:cNvPr id="1691664" name="Rectangle 16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600"/>
                <a:t>E</a:t>
              </a:r>
            </a:p>
          </p:txBody>
        </p:sp>
        <p:sp>
          <p:nvSpPr>
            <p:cNvPr id="1691665" name="Freeform 17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91666" name="Freeform 18"/>
          <p:cNvSpPr>
            <a:spLocks/>
          </p:cNvSpPr>
          <p:nvPr/>
        </p:nvSpPr>
        <p:spPr bwMode="auto">
          <a:xfrm>
            <a:off x="5029200" y="2325687"/>
            <a:ext cx="381000" cy="1066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8"/>
              </a:cxn>
              <a:cxn ang="0">
                <a:pos x="48" y="336"/>
              </a:cxn>
              <a:cxn ang="0">
                <a:pos x="0" y="384"/>
              </a:cxn>
              <a:cxn ang="0">
                <a:pos x="0" y="672"/>
              </a:cxn>
              <a:cxn ang="0">
                <a:pos x="240" y="480"/>
              </a:cxn>
              <a:cxn ang="0">
                <a:pos x="240" y="144"/>
              </a:cxn>
              <a:cxn ang="0">
                <a:pos x="0" y="0"/>
              </a:cxn>
            </a:cxnLst>
            <a:rect l="0" t="0" r="r" b="b"/>
            <a:pathLst>
              <a:path w="240" h="672">
                <a:moveTo>
                  <a:pt x="0" y="0"/>
                </a:moveTo>
                <a:lnTo>
                  <a:pt x="0" y="288"/>
                </a:lnTo>
                <a:lnTo>
                  <a:pt x="48" y="336"/>
                </a:lnTo>
                <a:lnTo>
                  <a:pt x="0" y="384"/>
                </a:lnTo>
                <a:lnTo>
                  <a:pt x="0" y="672"/>
                </a:lnTo>
                <a:lnTo>
                  <a:pt x="240" y="480"/>
                </a:lnTo>
                <a:lnTo>
                  <a:pt x="240" y="14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5486400" y="2249487"/>
            <a:ext cx="304800" cy="1219200"/>
            <a:chOff x="336" y="1200"/>
            <a:chExt cx="144" cy="720"/>
          </a:xfrm>
        </p:grpSpPr>
        <p:sp>
          <p:nvSpPr>
            <p:cNvPr id="1691668" name="Rectangle 20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600"/>
                <a:t>M</a:t>
              </a:r>
            </a:p>
          </p:txBody>
        </p:sp>
        <p:sp>
          <p:nvSpPr>
            <p:cNvPr id="1691669" name="Freeform 21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91671" name="Rectangle 23"/>
          <p:cNvSpPr>
            <a:spLocks noChangeArrowheads="1"/>
          </p:cNvSpPr>
          <p:nvPr/>
        </p:nvSpPr>
        <p:spPr bwMode="auto">
          <a:xfrm>
            <a:off x="7162800" y="2478087"/>
            <a:ext cx="9144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/>
              <a:t>Data Cache</a:t>
            </a:r>
          </a:p>
        </p:txBody>
      </p: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8229600" y="2249487"/>
            <a:ext cx="304800" cy="1219200"/>
            <a:chOff x="336" y="1200"/>
            <a:chExt cx="144" cy="720"/>
          </a:xfrm>
        </p:grpSpPr>
        <p:sp>
          <p:nvSpPr>
            <p:cNvPr id="1691673" name="Rectangle 25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600" dirty="0"/>
                <a:t>W</a:t>
              </a:r>
            </a:p>
          </p:txBody>
        </p:sp>
        <p:sp>
          <p:nvSpPr>
            <p:cNvPr id="1691674" name="Freeform 26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91675" name="Line 27"/>
          <p:cNvSpPr>
            <a:spLocks noChangeShapeType="1"/>
          </p:cNvSpPr>
          <p:nvPr/>
        </p:nvSpPr>
        <p:spPr bwMode="auto">
          <a:xfrm>
            <a:off x="4876800" y="2554287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676" name="Line 28"/>
          <p:cNvSpPr>
            <a:spLocks noChangeShapeType="1"/>
          </p:cNvSpPr>
          <p:nvPr/>
        </p:nvSpPr>
        <p:spPr bwMode="auto">
          <a:xfrm>
            <a:off x="4876800" y="3163887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677" name="Text Box 29"/>
          <p:cNvSpPr txBox="1">
            <a:spLocks noChangeArrowheads="1"/>
          </p:cNvSpPr>
          <p:nvPr/>
        </p:nvSpPr>
        <p:spPr bwMode="auto">
          <a:xfrm>
            <a:off x="5081588" y="2706687"/>
            <a:ext cx="350837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+</a:t>
            </a:r>
          </a:p>
        </p:txBody>
      </p:sp>
      <p:sp>
        <p:nvSpPr>
          <p:cNvPr id="1691678" name="Line 30"/>
          <p:cNvSpPr>
            <a:spLocks noChangeShapeType="1"/>
          </p:cNvSpPr>
          <p:nvPr/>
        </p:nvSpPr>
        <p:spPr bwMode="auto">
          <a:xfrm flipV="1">
            <a:off x="1295400" y="1716087"/>
            <a:ext cx="0" cy="609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679" name="Line 31"/>
          <p:cNvSpPr>
            <a:spLocks noChangeShapeType="1"/>
          </p:cNvSpPr>
          <p:nvPr/>
        </p:nvSpPr>
        <p:spPr bwMode="auto">
          <a:xfrm flipV="1">
            <a:off x="6477000" y="1716087"/>
            <a:ext cx="0" cy="6508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680" name="Text Box 32"/>
          <p:cNvSpPr txBox="1">
            <a:spLocks noChangeArrowheads="1"/>
          </p:cNvSpPr>
          <p:nvPr/>
        </p:nvSpPr>
        <p:spPr bwMode="auto">
          <a:xfrm>
            <a:off x="304800" y="1106487"/>
            <a:ext cx="2517775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i="1">
                <a:solidFill>
                  <a:srgbClr val="56127A"/>
                </a:solidFill>
              </a:rPr>
              <a:t>Page Fault?</a:t>
            </a:r>
          </a:p>
          <a:p>
            <a:r>
              <a:rPr lang="en-US" i="1">
                <a:solidFill>
                  <a:srgbClr val="56127A"/>
                </a:solidFill>
              </a:rPr>
              <a:t>Protection violation?</a:t>
            </a:r>
            <a:endParaRPr lang="en-US">
              <a:solidFill>
                <a:srgbClr val="56127A"/>
              </a:solidFill>
            </a:endParaRPr>
          </a:p>
        </p:txBody>
      </p:sp>
      <p:sp>
        <p:nvSpPr>
          <p:cNvPr id="1691681" name="Text Box 33"/>
          <p:cNvSpPr txBox="1">
            <a:spLocks noChangeArrowheads="1"/>
          </p:cNvSpPr>
          <p:nvPr/>
        </p:nvSpPr>
        <p:spPr bwMode="auto">
          <a:xfrm>
            <a:off x="5334000" y="1106487"/>
            <a:ext cx="2517775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i="1">
                <a:solidFill>
                  <a:srgbClr val="56127A"/>
                </a:solidFill>
              </a:rPr>
              <a:t>Page Fault?</a:t>
            </a:r>
          </a:p>
          <a:p>
            <a:r>
              <a:rPr lang="en-US" i="1">
                <a:solidFill>
                  <a:srgbClr val="56127A"/>
                </a:solidFill>
              </a:rPr>
              <a:t>Protection violation?</a:t>
            </a:r>
            <a:endParaRPr lang="en-US">
              <a:solidFill>
                <a:srgbClr val="56127A"/>
              </a:solidFill>
            </a:endParaRPr>
          </a:p>
        </p:txBody>
      </p:sp>
      <p:sp>
        <p:nvSpPr>
          <p:cNvPr id="1691682" name="Rectangle 34"/>
          <p:cNvSpPr>
            <a:spLocks noGrp="1" noChangeArrowheads="1"/>
          </p:cNvSpPr>
          <p:nvPr>
            <p:ph type="body" idx="1"/>
          </p:nvPr>
        </p:nvSpPr>
        <p:spPr>
          <a:xfrm>
            <a:off x="1003300" y="5943600"/>
            <a:ext cx="7683500" cy="406400"/>
          </a:xfrm>
        </p:spPr>
        <p:txBody>
          <a:bodyPr/>
          <a:lstStyle/>
          <a:p>
            <a:r>
              <a:rPr lang="en-US" sz="2000" dirty="0"/>
              <a:t>Assumes page tables held in </a:t>
            </a:r>
            <a:r>
              <a:rPr lang="en-US" sz="2000" dirty="0" err="1"/>
              <a:t>untranslated</a:t>
            </a:r>
            <a:r>
              <a:rPr lang="en-US" sz="2000" dirty="0"/>
              <a:t> physical memory</a:t>
            </a:r>
          </a:p>
        </p:txBody>
      </p:sp>
      <p:sp>
        <p:nvSpPr>
          <p:cNvPr id="1691670" name="Rectangle 22"/>
          <p:cNvSpPr>
            <a:spLocks noChangeArrowheads="1"/>
          </p:cNvSpPr>
          <p:nvPr/>
        </p:nvSpPr>
        <p:spPr bwMode="auto">
          <a:xfrm>
            <a:off x="6096000" y="2325687"/>
            <a:ext cx="762000" cy="990600"/>
          </a:xfrm>
          <a:prstGeom prst="rect">
            <a:avLst/>
          </a:prstGeom>
          <a:solidFill>
            <a:srgbClr val="FFA74F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/>
              <a:t>Data TLB</a:t>
            </a:r>
          </a:p>
        </p:txBody>
      </p:sp>
      <p:sp>
        <p:nvSpPr>
          <p:cNvPr id="1691683" name="Rectangle 35"/>
          <p:cNvSpPr>
            <a:spLocks noChangeArrowheads="1"/>
          </p:cNvSpPr>
          <p:nvPr/>
        </p:nvSpPr>
        <p:spPr bwMode="auto">
          <a:xfrm>
            <a:off x="3429000" y="5526087"/>
            <a:ext cx="32766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/>
              <a:t>Main Memory (DRAM)</a:t>
            </a:r>
          </a:p>
        </p:txBody>
      </p:sp>
      <p:sp>
        <p:nvSpPr>
          <p:cNvPr id="1691684" name="Rectangle 36"/>
          <p:cNvSpPr>
            <a:spLocks noChangeArrowheads="1"/>
          </p:cNvSpPr>
          <p:nvPr/>
        </p:nvSpPr>
        <p:spPr bwMode="auto">
          <a:xfrm>
            <a:off x="3733800" y="4459287"/>
            <a:ext cx="2667000" cy="609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/>
              <a:t>Memory Controller</a:t>
            </a:r>
          </a:p>
        </p:txBody>
      </p:sp>
      <p:sp>
        <p:nvSpPr>
          <p:cNvPr id="1691685" name="Freeform 37"/>
          <p:cNvSpPr>
            <a:spLocks/>
          </p:cNvSpPr>
          <p:nvPr/>
        </p:nvSpPr>
        <p:spPr bwMode="auto">
          <a:xfrm>
            <a:off x="6400800" y="3163887"/>
            <a:ext cx="1371600" cy="1600200"/>
          </a:xfrm>
          <a:custGeom>
            <a:avLst/>
            <a:gdLst/>
            <a:ahLst/>
            <a:cxnLst>
              <a:cxn ang="0">
                <a:pos x="816" y="0"/>
              </a:cxn>
              <a:cxn ang="0">
                <a:pos x="816" y="384"/>
              </a:cxn>
              <a:cxn ang="0">
                <a:pos x="0" y="384"/>
              </a:cxn>
            </a:cxnLst>
            <a:rect l="0" t="0" r="r" b="b"/>
            <a:pathLst>
              <a:path w="816" h="384">
                <a:moveTo>
                  <a:pt x="816" y="0"/>
                </a:moveTo>
                <a:lnTo>
                  <a:pt x="816" y="384"/>
                </a:lnTo>
                <a:lnTo>
                  <a:pt x="0" y="384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686" name="Freeform 38"/>
          <p:cNvSpPr>
            <a:spLocks/>
          </p:cNvSpPr>
          <p:nvPr/>
        </p:nvSpPr>
        <p:spPr bwMode="auto">
          <a:xfrm flipH="1">
            <a:off x="2438400" y="3163887"/>
            <a:ext cx="1295400" cy="1600200"/>
          </a:xfrm>
          <a:custGeom>
            <a:avLst/>
            <a:gdLst/>
            <a:ahLst/>
            <a:cxnLst>
              <a:cxn ang="0">
                <a:pos x="816" y="0"/>
              </a:cxn>
              <a:cxn ang="0">
                <a:pos x="816" y="384"/>
              </a:cxn>
              <a:cxn ang="0">
                <a:pos x="0" y="384"/>
              </a:cxn>
            </a:cxnLst>
            <a:rect l="0" t="0" r="r" b="b"/>
            <a:pathLst>
              <a:path w="816" h="384">
                <a:moveTo>
                  <a:pt x="816" y="0"/>
                </a:moveTo>
                <a:lnTo>
                  <a:pt x="816" y="384"/>
                </a:lnTo>
                <a:lnTo>
                  <a:pt x="0" y="384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687" name="Line 39"/>
          <p:cNvSpPr>
            <a:spLocks noChangeShapeType="1"/>
          </p:cNvSpPr>
          <p:nvPr/>
        </p:nvSpPr>
        <p:spPr bwMode="auto">
          <a:xfrm>
            <a:off x="5105400" y="5068887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688" name="Text Box 40"/>
          <p:cNvSpPr txBox="1">
            <a:spLocks noChangeArrowheads="1"/>
          </p:cNvSpPr>
          <p:nvPr/>
        </p:nvSpPr>
        <p:spPr bwMode="auto">
          <a:xfrm>
            <a:off x="7696200" y="4419600"/>
            <a:ext cx="1116013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dirty="0"/>
              <a:t>Physical Address</a:t>
            </a:r>
          </a:p>
        </p:txBody>
      </p:sp>
      <p:sp>
        <p:nvSpPr>
          <p:cNvPr id="1691689" name="Text Box 41"/>
          <p:cNvSpPr txBox="1">
            <a:spLocks noChangeArrowheads="1"/>
          </p:cNvSpPr>
          <p:nvPr/>
        </p:nvSpPr>
        <p:spPr bwMode="auto">
          <a:xfrm>
            <a:off x="1474787" y="4495800"/>
            <a:ext cx="1116013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dirty="0"/>
              <a:t>Physical Address</a:t>
            </a:r>
          </a:p>
        </p:txBody>
      </p:sp>
      <p:sp>
        <p:nvSpPr>
          <p:cNvPr id="1691690" name="Text Box 42"/>
          <p:cNvSpPr txBox="1">
            <a:spLocks noChangeArrowheads="1"/>
          </p:cNvSpPr>
          <p:nvPr/>
        </p:nvSpPr>
        <p:spPr bwMode="auto">
          <a:xfrm>
            <a:off x="5181600" y="5105400"/>
            <a:ext cx="243840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dirty="0"/>
              <a:t>Physical Address</a:t>
            </a:r>
          </a:p>
        </p:txBody>
      </p:sp>
      <p:sp>
        <p:nvSpPr>
          <p:cNvPr id="1691694" name="Text Box 46"/>
          <p:cNvSpPr txBox="1">
            <a:spLocks noChangeArrowheads="1"/>
          </p:cNvSpPr>
          <p:nvPr/>
        </p:nvSpPr>
        <p:spPr bwMode="auto">
          <a:xfrm>
            <a:off x="1676400" y="1944687"/>
            <a:ext cx="1116013" cy="5810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sz="1600"/>
              <a:t>Physical Address</a:t>
            </a:r>
          </a:p>
        </p:txBody>
      </p:sp>
      <p:sp>
        <p:nvSpPr>
          <p:cNvPr id="1691696" name="Rectangle 48"/>
          <p:cNvSpPr>
            <a:spLocks noChangeArrowheads="1"/>
          </p:cNvSpPr>
          <p:nvPr/>
        </p:nvSpPr>
        <p:spPr bwMode="auto">
          <a:xfrm>
            <a:off x="3429000" y="3544887"/>
            <a:ext cx="1635125" cy="457200"/>
          </a:xfrm>
          <a:prstGeom prst="rect">
            <a:avLst/>
          </a:prstGeom>
          <a:solidFill>
            <a:schemeClr val="accent1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>
              <a:lnSpc>
                <a:spcPct val="85000"/>
              </a:lnSpc>
            </a:pPr>
            <a:r>
              <a:rPr lang="en-US" altLang="ko-KR" sz="1600" dirty="0" smtClean="0">
                <a:ea typeface="굴림" charset="-127"/>
                <a:cs typeface="굴림" charset="-127"/>
              </a:rPr>
              <a:t>P</a:t>
            </a:r>
            <a:r>
              <a:rPr lang="en-US" altLang="ko-KR" sz="1600" dirty="0" smtClean="0">
                <a:latin typeface="ヒラギノ角ゴ Pro W3" charset="-128"/>
                <a:ea typeface="굴림" charset="-127"/>
                <a:cs typeface="굴림" charset="-127"/>
              </a:rPr>
              <a:t>age-Table </a:t>
            </a:r>
            <a:r>
              <a:rPr lang="en-US" altLang="ko-KR" sz="1600" dirty="0">
                <a:latin typeface="ヒラギノ角ゴ Pro W3" charset="-128"/>
                <a:ea typeface="굴림" charset="-127"/>
                <a:cs typeface="굴림" charset="-127"/>
              </a:rPr>
              <a:t>Base</a:t>
            </a:r>
            <a:r>
              <a:rPr lang="en-US" altLang="ko-KR" sz="1600" dirty="0">
                <a:ea typeface="굴림" charset="-127"/>
                <a:cs typeface="굴림" charset="-127"/>
              </a:rPr>
              <a:t> Register</a:t>
            </a:r>
            <a:endParaRPr lang="en-US" dirty="0"/>
          </a:p>
        </p:txBody>
      </p:sp>
      <p:sp>
        <p:nvSpPr>
          <p:cNvPr id="1691698" name="Line 50"/>
          <p:cNvSpPr>
            <a:spLocks noChangeShapeType="1"/>
          </p:cNvSpPr>
          <p:nvPr/>
        </p:nvSpPr>
        <p:spPr bwMode="auto">
          <a:xfrm flipH="1">
            <a:off x="1828800" y="2478087"/>
            <a:ext cx="76200" cy="3810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699" name="Text Box 51"/>
          <p:cNvSpPr txBox="1">
            <a:spLocks noChangeArrowheads="1"/>
          </p:cNvSpPr>
          <p:nvPr/>
        </p:nvSpPr>
        <p:spPr bwMode="auto">
          <a:xfrm>
            <a:off x="76200" y="1716087"/>
            <a:ext cx="1116013" cy="5810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sz="1600"/>
              <a:t>Virtual Address</a:t>
            </a:r>
          </a:p>
        </p:txBody>
      </p:sp>
      <p:sp>
        <p:nvSpPr>
          <p:cNvPr id="1691700" name="Line 52"/>
          <p:cNvSpPr>
            <a:spLocks noChangeShapeType="1"/>
          </p:cNvSpPr>
          <p:nvPr/>
        </p:nvSpPr>
        <p:spPr bwMode="auto">
          <a:xfrm flipH="1" flipV="1">
            <a:off x="762000" y="2249487"/>
            <a:ext cx="76200" cy="533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701" name="Text Box 53"/>
          <p:cNvSpPr txBox="1">
            <a:spLocks noChangeArrowheads="1"/>
          </p:cNvSpPr>
          <p:nvPr/>
        </p:nvSpPr>
        <p:spPr bwMode="auto">
          <a:xfrm>
            <a:off x="6781800" y="1944687"/>
            <a:ext cx="1116013" cy="5810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sz="1600"/>
              <a:t>Physical Address</a:t>
            </a:r>
          </a:p>
        </p:txBody>
      </p:sp>
      <p:sp>
        <p:nvSpPr>
          <p:cNvPr id="1691702" name="Line 54"/>
          <p:cNvSpPr>
            <a:spLocks noChangeShapeType="1"/>
          </p:cNvSpPr>
          <p:nvPr/>
        </p:nvSpPr>
        <p:spPr bwMode="auto">
          <a:xfrm flipH="1">
            <a:off x="6961188" y="2478087"/>
            <a:ext cx="49212" cy="4095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703" name="Text Box 55"/>
          <p:cNvSpPr txBox="1">
            <a:spLocks noChangeArrowheads="1"/>
          </p:cNvSpPr>
          <p:nvPr/>
        </p:nvSpPr>
        <p:spPr bwMode="auto">
          <a:xfrm>
            <a:off x="5029200" y="1716087"/>
            <a:ext cx="1116013" cy="5810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sz="1600"/>
              <a:t>Virtual Address</a:t>
            </a:r>
          </a:p>
        </p:txBody>
      </p:sp>
      <p:sp>
        <p:nvSpPr>
          <p:cNvPr id="1691704" name="Line 56"/>
          <p:cNvSpPr>
            <a:spLocks noChangeShapeType="1"/>
          </p:cNvSpPr>
          <p:nvPr/>
        </p:nvSpPr>
        <p:spPr bwMode="auto">
          <a:xfrm flipH="1" flipV="1">
            <a:off x="5867400" y="2173287"/>
            <a:ext cx="76200" cy="609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705" name="Rectangle 57"/>
          <p:cNvSpPr>
            <a:spLocks noChangeArrowheads="1"/>
          </p:cNvSpPr>
          <p:nvPr/>
        </p:nvSpPr>
        <p:spPr bwMode="auto">
          <a:xfrm>
            <a:off x="5257800" y="3621087"/>
            <a:ext cx="20574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/>
              <a:t>Hardware Page Table Walker</a:t>
            </a:r>
          </a:p>
        </p:txBody>
      </p:sp>
      <p:sp>
        <p:nvSpPr>
          <p:cNvPr id="1691706" name="Line 58"/>
          <p:cNvSpPr>
            <a:spLocks noChangeShapeType="1"/>
          </p:cNvSpPr>
          <p:nvPr/>
        </p:nvSpPr>
        <p:spPr bwMode="auto">
          <a:xfrm>
            <a:off x="5029200" y="3697287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707" name="Line 59"/>
          <p:cNvSpPr>
            <a:spLocks noChangeShapeType="1"/>
          </p:cNvSpPr>
          <p:nvPr/>
        </p:nvSpPr>
        <p:spPr bwMode="auto">
          <a:xfrm>
            <a:off x="6629400" y="3316287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708" name="Text Box 60"/>
          <p:cNvSpPr txBox="1">
            <a:spLocks noChangeArrowheads="1"/>
          </p:cNvSpPr>
          <p:nvPr/>
        </p:nvSpPr>
        <p:spPr bwMode="auto">
          <a:xfrm>
            <a:off x="762000" y="3316287"/>
            <a:ext cx="801688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i="1">
                <a:solidFill>
                  <a:srgbClr val="56127A"/>
                </a:solidFill>
              </a:rPr>
              <a:t>Miss?</a:t>
            </a:r>
            <a:endParaRPr lang="en-US"/>
          </a:p>
        </p:txBody>
      </p:sp>
      <p:sp>
        <p:nvSpPr>
          <p:cNvPr id="1691710" name="Freeform 62"/>
          <p:cNvSpPr>
            <a:spLocks/>
          </p:cNvSpPr>
          <p:nvPr/>
        </p:nvSpPr>
        <p:spPr bwMode="auto">
          <a:xfrm>
            <a:off x="7315200" y="3163887"/>
            <a:ext cx="304800" cy="685800"/>
          </a:xfrm>
          <a:custGeom>
            <a:avLst/>
            <a:gdLst/>
            <a:ahLst/>
            <a:cxnLst>
              <a:cxn ang="0">
                <a:pos x="0" y="432"/>
              </a:cxn>
              <a:cxn ang="0">
                <a:pos x="96" y="432"/>
              </a:cxn>
              <a:cxn ang="0">
                <a:pos x="96" y="0"/>
              </a:cxn>
            </a:cxnLst>
            <a:rect l="0" t="0" r="r" b="b"/>
            <a:pathLst>
              <a:path w="96" h="432">
                <a:moveTo>
                  <a:pt x="0" y="432"/>
                </a:moveTo>
                <a:lnTo>
                  <a:pt x="96" y="432"/>
                </a:lnTo>
                <a:lnTo>
                  <a:pt x="96" y="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711" name="Line 63"/>
          <p:cNvSpPr>
            <a:spLocks noChangeShapeType="1"/>
          </p:cNvSpPr>
          <p:nvPr/>
        </p:nvSpPr>
        <p:spPr bwMode="auto">
          <a:xfrm flipV="1">
            <a:off x="6781800" y="3316287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712" name="Freeform 64"/>
          <p:cNvSpPr>
            <a:spLocks/>
          </p:cNvSpPr>
          <p:nvPr/>
        </p:nvSpPr>
        <p:spPr bwMode="auto">
          <a:xfrm>
            <a:off x="1524000" y="3316287"/>
            <a:ext cx="3733800" cy="914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28"/>
              </a:cxn>
              <a:cxn ang="0">
                <a:pos x="2304" y="528"/>
              </a:cxn>
            </a:cxnLst>
            <a:rect l="0" t="0" r="r" b="b"/>
            <a:pathLst>
              <a:path w="2304" h="528">
                <a:moveTo>
                  <a:pt x="0" y="0"/>
                </a:moveTo>
                <a:lnTo>
                  <a:pt x="0" y="528"/>
                </a:lnTo>
                <a:lnTo>
                  <a:pt x="2304" y="528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713" name="Text Box 65"/>
          <p:cNvSpPr txBox="1">
            <a:spLocks noChangeArrowheads="1"/>
          </p:cNvSpPr>
          <p:nvPr/>
        </p:nvSpPr>
        <p:spPr bwMode="auto">
          <a:xfrm>
            <a:off x="5867400" y="3240087"/>
            <a:ext cx="801688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i="1">
                <a:solidFill>
                  <a:srgbClr val="56127A"/>
                </a:solidFill>
              </a:rPr>
              <a:t>Miss?</a:t>
            </a:r>
            <a:endParaRPr lang="en-US"/>
          </a:p>
        </p:txBody>
      </p:sp>
      <p:sp>
        <p:nvSpPr>
          <p:cNvPr id="1691714" name="Freeform 66"/>
          <p:cNvSpPr>
            <a:spLocks/>
          </p:cNvSpPr>
          <p:nvPr/>
        </p:nvSpPr>
        <p:spPr bwMode="auto">
          <a:xfrm>
            <a:off x="1676400" y="3316287"/>
            <a:ext cx="3581400" cy="762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28"/>
              </a:cxn>
              <a:cxn ang="0">
                <a:pos x="2304" y="528"/>
              </a:cxn>
            </a:cxnLst>
            <a:rect l="0" t="0" r="r" b="b"/>
            <a:pathLst>
              <a:path w="2304" h="528">
                <a:moveTo>
                  <a:pt x="0" y="0"/>
                </a:moveTo>
                <a:lnTo>
                  <a:pt x="0" y="528"/>
                </a:lnTo>
                <a:lnTo>
                  <a:pt x="2304" y="528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Line 63"/>
          <p:cNvSpPr>
            <a:spLocks noChangeShapeType="1"/>
          </p:cNvSpPr>
          <p:nvPr/>
        </p:nvSpPr>
        <p:spPr bwMode="auto">
          <a:xfrm flipV="1">
            <a:off x="7010400" y="3124200"/>
            <a:ext cx="3810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Line 54"/>
          <p:cNvSpPr>
            <a:spLocks noChangeShapeType="1"/>
          </p:cNvSpPr>
          <p:nvPr/>
        </p:nvSpPr>
        <p:spPr bwMode="auto">
          <a:xfrm>
            <a:off x="7086600" y="2514600"/>
            <a:ext cx="0" cy="914399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2013 -- Lecture #26</a:t>
            </a:r>
            <a:endParaRPr lang="en-US" dirty="0"/>
          </a:p>
        </p:txBody>
      </p:sp>
      <p:sp>
        <p:nvSpPr>
          <p:cNvPr id="6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A56208CD-5370-E54A-A727-F6DE71C27A1C}" type="datetime1">
              <a:rPr lang="en-US" smtClean="0"/>
              <a:t>12/5/13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038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1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1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1680" grpId="0"/>
      <p:bldP spid="169168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9225A-39C5-FD43-B6C6-B620D9213523}" type="slidenum">
              <a:rPr lang="en-US"/>
              <a:pPr/>
              <a:t>11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42498" name="Line 2"/>
          <p:cNvSpPr>
            <a:spLocks noChangeShapeType="1"/>
          </p:cNvSpPr>
          <p:nvPr/>
        </p:nvSpPr>
        <p:spPr bwMode="auto">
          <a:xfrm>
            <a:off x="2057400" y="5727700"/>
            <a:ext cx="0" cy="4572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2499" name="Freeform 3"/>
          <p:cNvSpPr>
            <a:spLocks/>
          </p:cNvSpPr>
          <p:nvPr/>
        </p:nvSpPr>
        <p:spPr bwMode="auto">
          <a:xfrm>
            <a:off x="1295400" y="5203825"/>
            <a:ext cx="2667000" cy="981075"/>
          </a:xfrm>
          <a:custGeom>
            <a:avLst/>
            <a:gdLst/>
            <a:ahLst/>
            <a:cxnLst>
              <a:cxn ang="0">
                <a:pos x="1860" y="0"/>
              </a:cxn>
              <a:cxn ang="0">
                <a:pos x="1860" y="570"/>
              </a:cxn>
              <a:cxn ang="0">
                <a:pos x="60" y="564"/>
              </a:cxn>
              <a:cxn ang="0">
                <a:pos x="24" y="558"/>
              </a:cxn>
              <a:cxn ang="0">
                <a:pos x="0" y="558"/>
              </a:cxn>
            </a:cxnLst>
            <a:rect l="0" t="0" r="r" b="b"/>
            <a:pathLst>
              <a:path w="1860" h="570">
                <a:moveTo>
                  <a:pt x="1860" y="0"/>
                </a:moveTo>
                <a:lnTo>
                  <a:pt x="1860" y="570"/>
                </a:lnTo>
                <a:lnTo>
                  <a:pt x="60" y="564"/>
                </a:lnTo>
                <a:lnTo>
                  <a:pt x="24" y="558"/>
                </a:lnTo>
                <a:lnTo>
                  <a:pt x="0" y="558"/>
                </a:lnTo>
              </a:path>
            </a:pathLst>
          </a:custGeom>
          <a:noFill/>
          <a:ln w="57150" cap="flat" cmpd="sng">
            <a:solidFill>
              <a:schemeClr val="accent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2500" name="Rectangle 4"/>
          <p:cNvSpPr>
            <a:spLocks noGrp="1" noChangeArrowheads="1"/>
          </p:cNvSpPr>
          <p:nvPr>
            <p:ph type="title"/>
          </p:nvPr>
        </p:nvSpPr>
        <p:spPr>
          <a:xfrm>
            <a:off x="282575" y="14287"/>
            <a:ext cx="8785225" cy="1128713"/>
          </a:xfrm>
          <a:noFill/>
          <a:ln/>
        </p:spPr>
        <p:txBody>
          <a:bodyPr lIns="90488" tIns="44450" rIns="90488" bIns="44450"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altLang="ko-KR" sz="4000" dirty="0">
                <a:ea typeface="굴림" charset="-127"/>
                <a:cs typeface="굴림" charset="-127"/>
              </a:rPr>
              <a:t>Address Translation</a:t>
            </a:r>
            <a:r>
              <a:rPr lang="en-US" altLang="ko-KR" sz="4000" dirty="0" smtClean="0">
                <a:ea typeface="굴림" charset="-127"/>
                <a:cs typeface="굴림" charset="-127"/>
              </a:rPr>
              <a:t>: Putting it All Together</a:t>
            </a:r>
            <a:endParaRPr lang="en-US" altLang="ko-KR" sz="4000" dirty="0">
              <a:ea typeface="굴림" charset="-127"/>
              <a:cs typeface="굴림" charset="-127"/>
            </a:endParaRPr>
          </a:p>
        </p:txBody>
      </p:sp>
      <p:sp>
        <p:nvSpPr>
          <p:cNvPr id="1642501" name="Rectangle 5"/>
          <p:cNvSpPr>
            <a:spLocks noChangeArrowheads="1"/>
          </p:cNvSpPr>
          <p:nvPr/>
        </p:nvSpPr>
        <p:spPr bwMode="auto">
          <a:xfrm>
            <a:off x="3048000" y="1077913"/>
            <a:ext cx="2506663" cy="454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4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Virtual Address</a:t>
            </a:r>
          </a:p>
        </p:txBody>
      </p:sp>
      <p:sp>
        <p:nvSpPr>
          <p:cNvPr id="1642502" name="Rectangle 6"/>
          <p:cNvSpPr>
            <a:spLocks noChangeArrowheads="1"/>
          </p:cNvSpPr>
          <p:nvPr/>
        </p:nvSpPr>
        <p:spPr bwMode="auto">
          <a:xfrm>
            <a:off x="3576638" y="1844675"/>
            <a:ext cx="1309687" cy="84455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400">
                <a:latin typeface="Verdana" charset="0"/>
                <a:ea typeface="굴림" charset="-127"/>
                <a:cs typeface="굴림" charset="-127"/>
              </a:rPr>
              <a:t>TLB</a:t>
            </a:r>
          </a:p>
          <a:p>
            <a:pPr>
              <a:spcBef>
                <a:spcPct val="0"/>
              </a:spcBef>
            </a:pPr>
            <a:r>
              <a:rPr lang="en-US" altLang="ko-KR" sz="2400">
                <a:latin typeface="Verdana" charset="0"/>
                <a:ea typeface="굴림" charset="-127"/>
                <a:cs typeface="굴림" charset="-127"/>
              </a:rPr>
              <a:t>Lookup</a:t>
            </a:r>
          </a:p>
        </p:txBody>
      </p:sp>
      <p:sp>
        <p:nvSpPr>
          <p:cNvPr id="1642503" name="Rectangle 7" descr="90%"/>
          <p:cNvSpPr>
            <a:spLocks noChangeArrowheads="1"/>
          </p:cNvSpPr>
          <p:nvPr/>
        </p:nvSpPr>
        <p:spPr bwMode="auto">
          <a:xfrm>
            <a:off x="1636713" y="3297238"/>
            <a:ext cx="1814512" cy="844550"/>
          </a:xfrm>
          <a:prstGeom prst="rect">
            <a:avLst/>
          </a:prstGeom>
          <a:pattFill prst="pct90">
            <a:fgClr>
              <a:schemeClr val="accent1"/>
            </a:fgClr>
            <a:bgClr>
              <a:srgbClr val="FFFFFF"/>
            </a:bgClr>
          </a:patt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 sz="2400">
                <a:latin typeface="Verdana" charset="0"/>
                <a:ea typeface="굴림" charset="-127"/>
                <a:cs typeface="굴림" charset="-127"/>
              </a:rPr>
              <a:t>Page Table</a:t>
            </a:r>
          </a:p>
          <a:p>
            <a:pPr>
              <a:spcBef>
                <a:spcPct val="0"/>
              </a:spcBef>
            </a:pPr>
            <a:r>
              <a:rPr lang="en-US" altLang="ko-KR" sz="2400">
                <a:latin typeface="Verdana" charset="0"/>
                <a:ea typeface="굴림" charset="-127"/>
                <a:cs typeface="굴림" charset="-127"/>
              </a:rPr>
              <a:t>Walk</a:t>
            </a:r>
          </a:p>
        </p:txBody>
      </p:sp>
      <p:sp>
        <p:nvSpPr>
          <p:cNvPr id="1642504" name="Rectangle 8" descr="90%"/>
          <p:cNvSpPr>
            <a:spLocks noChangeArrowheads="1"/>
          </p:cNvSpPr>
          <p:nvPr/>
        </p:nvSpPr>
        <p:spPr bwMode="auto">
          <a:xfrm>
            <a:off x="3048000" y="5041900"/>
            <a:ext cx="1916113" cy="479425"/>
          </a:xfrm>
          <a:prstGeom prst="rect">
            <a:avLst/>
          </a:prstGeom>
          <a:pattFill prst="pct90">
            <a:fgClr>
              <a:schemeClr val="accent1"/>
            </a:fgClr>
            <a:bgClr>
              <a:srgbClr val="FFFFFF"/>
            </a:bgClr>
          </a:patt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 sz="2400">
                <a:latin typeface="Verdana" charset="0"/>
                <a:ea typeface="굴림" charset="-127"/>
                <a:cs typeface="굴림" charset="-127"/>
              </a:rPr>
              <a:t>Update TLB</a:t>
            </a:r>
          </a:p>
        </p:txBody>
      </p:sp>
      <p:sp>
        <p:nvSpPr>
          <p:cNvPr id="1642505" name="Rectangle 9"/>
          <p:cNvSpPr>
            <a:spLocks noChangeArrowheads="1"/>
          </p:cNvSpPr>
          <p:nvPr/>
        </p:nvSpPr>
        <p:spPr bwMode="auto">
          <a:xfrm>
            <a:off x="609600" y="4965700"/>
            <a:ext cx="2286000" cy="693738"/>
          </a:xfrm>
          <a:prstGeom prst="rect">
            <a:avLst/>
          </a:prstGeom>
          <a:solidFill>
            <a:srgbClr val="FFCC66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000" i="1">
                <a:latin typeface="Verdana" charset="0"/>
                <a:ea typeface="굴림" charset="-127"/>
                <a:cs typeface="굴림" charset="-127"/>
              </a:rPr>
              <a:t>Page Fault</a:t>
            </a:r>
            <a:endParaRPr lang="en-US" altLang="ko-KR" sz="2000">
              <a:latin typeface="Verdana" charset="0"/>
              <a:ea typeface="굴림" charset="-127"/>
              <a:cs typeface="굴림" charset="-127"/>
            </a:endParaRPr>
          </a:p>
          <a:p>
            <a:pPr>
              <a:spcBef>
                <a:spcPct val="0"/>
              </a:spcBef>
            </a:pPr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(OS loads page)</a:t>
            </a:r>
          </a:p>
        </p:txBody>
      </p:sp>
      <p:sp>
        <p:nvSpPr>
          <p:cNvPr id="1642506" name="Rectangle 10"/>
          <p:cNvSpPr>
            <a:spLocks noChangeArrowheads="1"/>
          </p:cNvSpPr>
          <p:nvPr/>
        </p:nvSpPr>
        <p:spPr bwMode="auto">
          <a:xfrm>
            <a:off x="5375275" y="3300413"/>
            <a:ext cx="1490663" cy="7239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000">
                <a:latin typeface="Verdana" charset="0"/>
                <a:ea typeface="굴림" charset="-127"/>
                <a:cs typeface="굴림" charset="-127"/>
              </a:rPr>
              <a:t>Protection</a:t>
            </a:r>
          </a:p>
          <a:p>
            <a:pPr>
              <a:spcBef>
                <a:spcPct val="0"/>
              </a:spcBef>
            </a:pPr>
            <a:r>
              <a:rPr lang="en-US" altLang="ko-KR" sz="2000">
                <a:latin typeface="Verdana" charset="0"/>
                <a:ea typeface="굴림" charset="-127"/>
                <a:cs typeface="굴림" charset="-127"/>
              </a:rPr>
              <a:t>Check</a:t>
            </a:r>
          </a:p>
        </p:txBody>
      </p:sp>
      <p:sp>
        <p:nvSpPr>
          <p:cNvPr id="1642507" name="Rectangle 11"/>
          <p:cNvSpPr>
            <a:spLocks noChangeArrowheads="1"/>
          </p:cNvSpPr>
          <p:nvPr/>
        </p:nvSpPr>
        <p:spPr bwMode="auto">
          <a:xfrm>
            <a:off x="7469188" y="5021263"/>
            <a:ext cx="1354137" cy="9731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Physical</a:t>
            </a:r>
          </a:p>
          <a:p>
            <a:pPr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Address</a:t>
            </a:r>
          </a:p>
          <a:p>
            <a:pPr>
              <a:spcBef>
                <a:spcPct val="0"/>
              </a:spcBef>
            </a:pPr>
            <a:r>
              <a:rPr lang="en-US" altLang="ko-KR" sz="1800" i="1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(to cache)</a:t>
            </a:r>
          </a:p>
        </p:txBody>
      </p:sp>
      <p:sp>
        <p:nvSpPr>
          <p:cNvPr id="1642508" name="Line 12"/>
          <p:cNvSpPr>
            <a:spLocks noChangeShapeType="1"/>
          </p:cNvSpPr>
          <p:nvPr/>
        </p:nvSpPr>
        <p:spPr bwMode="auto">
          <a:xfrm>
            <a:off x="4160838" y="1508125"/>
            <a:ext cx="0" cy="317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2509" name="Freeform 13"/>
          <p:cNvSpPr>
            <a:spLocks/>
          </p:cNvSpPr>
          <p:nvPr/>
        </p:nvSpPr>
        <p:spPr bwMode="auto">
          <a:xfrm>
            <a:off x="2565400" y="2692400"/>
            <a:ext cx="1576388" cy="612775"/>
          </a:xfrm>
          <a:custGeom>
            <a:avLst/>
            <a:gdLst/>
            <a:ahLst/>
            <a:cxnLst>
              <a:cxn ang="0">
                <a:pos x="992" y="0"/>
              </a:cxn>
              <a:cxn ang="0">
                <a:pos x="992" y="136"/>
              </a:cxn>
              <a:cxn ang="0">
                <a:pos x="0" y="369"/>
              </a:cxn>
            </a:cxnLst>
            <a:rect l="0" t="0" r="r" b="b"/>
            <a:pathLst>
              <a:path w="993" h="370">
                <a:moveTo>
                  <a:pt x="992" y="0"/>
                </a:moveTo>
                <a:lnTo>
                  <a:pt x="992" y="136"/>
                </a:lnTo>
                <a:lnTo>
                  <a:pt x="0" y="369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2510" name="Line 14"/>
          <p:cNvSpPr>
            <a:spLocks noChangeShapeType="1"/>
          </p:cNvSpPr>
          <p:nvPr/>
        </p:nvSpPr>
        <p:spPr bwMode="auto">
          <a:xfrm>
            <a:off x="4141788" y="2933700"/>
            <a:ext cx="2024062" cy="3698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2511" name="Rectangle 15"/>
          <p:cNvSpPr>
            <a:spLocks noChangeArrowheads="1"/>
          </p:cNvSpPr>
          <p:nvPr/>
        </p:nvSpPr>
        <p:spPr bwMode="auto">
          <a:xfrm>
            <a:off x="2786063" y="2749550"/>
            <a:ext cx="704850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miss</a:t>
            </a:r>
          </a:p>
        </p:txBody>
      </p:sp>
      <p:sp>
        <p:nvSpPr>
          <p:cNvPr id="1642512" name="Rectangle 16"/>
          <p:cNvSpPr>
            <a:spLocks noChangeArrowheads="1"/>
          </p:cNvSpPr>
          <p:nvPr/>
        </p:nvSpPr>
        <p:spPr bwMode="auto">
          <a:xfrm>
            <a:off x="5008563" y="2760663"/>
            <a:ext cx="477837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hit</a:t>
            </a:r>
          </a:p>
        </p:txBody>
      </p:sp>
      <p:sp>
        <p:nvSpPr>
          <p:cNvPr id="1642513" name="Freeform 17"/>
          <p:cNvSpPr>
            <a:spLocks/>
          </p:cNvSpPr>
          <p:nvPr/>
        </p:nvSpPr>
        <p:spPr bwMode="auto">
          <a:xfrm>
            <a:off x="1606550" y="4149725"/>
            <a:ext cx="890588" cy="835025"/>
          </a:xfrm>
          <a:custGeom>
            <a:avLst/>
            <a:gdLst/>
            <a:ahLst/>
            <a:cxnLst>
              <a:cxn ang="0">
                <a:pos x="560" y="0"/>
              </a:cxn>
              <a:cxn ang="0">
                <a:pos x="560" y="205"/>
              </a:cxn>
              <a:cxn ang="0">
                <a:pos x="0" y="525"/>
              </a:cxn>
            </a:cxnLst>
            <a:rect l="0" t="0" r="r" b="b"/>
            <a:pathLst>
              <a:path w="561" h="526">
                <a:moveTo>
                  <a:pt x="560" y="0"/>
                </a:moveTo>
                <a:lnTo>
                  <a:pt x="560" y="205"/>
                </a:lnTo>
                <a:lnTo>
                  <a:pt x="0" y="525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2514" name="Line 18"/>
          <p:cNvSpPr>
            <a:spLocks noChangeShapeType="1"/>
          </p:cNvSpPr>
          <p:nvPr/>
        </p:nvSpPr>
        <p:spPr bwMode="auto">
          <a:xfrm>
            <a:off x="2503488" y="4497388"/>
            <a:ext cx="1077912" cy="5445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2515" name="Rectangle 19"/>
          <p:cNvSpPr>
            <a:spLocks noChangeArrowheads="1"/>
          </p:cNvSpPr>
          <p:nvPr/>
        </p:nvSpPr>
        <p:spPr bwMode="auto">
          <a:xfrm>
            <a:off x="628650" y="4143375"/>
            <a:ext cx="3962086" cy="64889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altLang="ko-KR" sz="2000" b="1" dirty="0" smtClean="0">
                <a:ea typeface="굴림" charset="-127"/>
                <a:cs typeface="굴림" charset="-127"/>
              </a:rPr>
              <a:t>	</a:t>
            </a:r>
            <a:r>
              <a:rPr lang="ko-KR" altLang="en-US" sz="2000" b="1" dirty="0" smtClean="0">
                <a:ea typeface="굴림" charset="-127"/>
                <a:cs typeface="굴림" charset="-127"/>
              </a:rPr>
              <a:t>      </a:t>
            </a:r>
            <a:r>
              <a:rPr lang="en-US" altLang="ko-KR" sz="18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the  page is </a:t>
            </a: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Symbol" charset="2"/>
                <a:ea typeface="굴림" charset="-127"/>
                <a:cs typeface="굴림" charset="-127"/>
              </a:rPr>
              <a:t>Ï</a:t>
            </a:r>
            <a:r>
              <a:rPr lang="en-US" altLang="ko-KR" sz="1800" dirty="0">
                <a:solidFill>
                  <a:srgbClr val="56127A"/>
                </a:solidFill>
                <a:latin typeface="Symbol" charset="2"/>
                <a:ea typeface="굴림" charset="-127"/>
                <a:cs typeface="굴림" charset="-127"/>
              </a:rPr>
              <a:t> </a:t>
            </a:r>
            <a:r>
              <a:rPr lang="en-US" altLang="ko-KR" sz="18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memory	         </a:t>
            </a:r>
            <a:r>
              <a:rPr lang="en-US" altLang="ko-KR" sz="2000" dirty="0">
                <a:solidFill>
                  <a:srgbClr val="56127A"/>
                </a:solidFill>
                <a:latin typeface="Symbol" charset="2"/>
                <a:ea typeface="굴림" charset="-127"/>
                <a:cs typeface="굴림" charset="-127"/>
              </a:rPr>
              <a:t>Î</a:t>
            </a:r>
            <a:r>
              <a:rPr lang="en-US" altLang="ko-KR" sz="1800" dirty="0">
                <a:solidFill>
                  <a:srgbClr val="56127A"/>
                </a:solidFill>
                <a:latin typeface="Symbol" charset="2"/>
                <a:ea typeface="굴림" charset="-127"/>
                <a:cs typeface="굴림" charset="-127"/>
              </a:rPr>
              <a:t> </a:t>
            </a:r>
            <a:r>
              <a:rPr lang="en-US" altLang="ko-KR" sz="18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memory</a:t>
            </a:r>
          </a:p>
        </p:txBody>
      </p:sp>
      <p:sp>
        <p:nvSpPr>
          <p:cNvPr id="1642516" name="Freeform 20"/>
          <p:cNvSpPr>
            <a:spLocks/>
          </p:cNvSpPr>
          <p:nvPr/>
        </p:nvSpPr>
        <p:spPr bwMode="auto">
          <a:xfrm>
            <a:off x="5584825" y="4141788"/>
            <a:ext cx="530225" cy="842962"/>
          </a:xfrm>
          <a:custGeom>
            <a:avLst/>
            <a:gdLst/>
            <a:ahLst/>
            <a:cxnLst>
              <a:cxn ang="0">
                <a:pos x="333" y="0"/>
              </a:cxn>
              <a:cxn ang="0">
                <a:pos x="333" y="187"/>
              </a:cxn>
              <a:cxn ang="0">
                <a:pos x="0" y="505"/>
              </a:cxn>
            </a:cxnLst>
            <a:rect l="0" t="0" r="r" b="b"/>
            <a:pathLst>
              <a:path w="334" h="506">
                <a:moveTo>
                  <a:pt x="333" y="0"/>
                </a:moveTo>
                <a:lnTo>
                  <a:pt x="333" y="187"/>
                </a:lnTo>
                <a:lnTo>
                  <a:pt x="0" y="505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2517" name="Line 21"/>
          <p:cNvSpPr>
            <a:spLocks noChangeShapeType="1"/>
          </p:cNvSpPr>
          <p:nvPr/>
        </p:nvSpPr>
        <p:spPr bwMode="auto">
          <a:xfrm>
            <a:off x="6113463" y="4468813"/>
            <a:ext cx="1914525" cy="5159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2518" name="Rectangle 22"/>
          <p:cNvSpPr>
            <a:spLocks noChangeArrowheads="1"/>
          </p:cNvSpPr>
          <p:nvPr/>
        </p:nvSpPr>
        <p:spPr bwMode="auto">
          <a:xfrm>
            <a:off x="4876800" y="4356100"/>
            <a:ext cx="946150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denied</a:t>
            </a:r>
          </a:p>
        </p:txBody>
      </p:sp>
      <p:sp>
        <p:nvSpPr>
          <p:cNvPr id="1642519" name="Rectangle 23"/>
          <p:cNvSpPr>
            <a:spLocks noChangeArrowheads="1"/>
          </p:cNvSpPr>
          <p:nvPr/>
        </p:nvSpPr>
        <p:spPr bwMode="auto">
          <a:xfrm>
            <a:off x="7002463" y="4367213"/>
            <a:ext cx="1301750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permitted</a:t>
            </a:r>
          </a:p>
        </p:txBody>
      </p:sp>
      <p:sp>
        <p:nvSpPr>
          <p:cNvPr id="1642520" name="Rectangle 24"/>
          <p:cNvSpPr>
            <a:spLocks noChangeArrowheads="1"/>
          </p:cNvSpPr>
          <p:nvPr/>
        </p:nvSpPr>
        <p:spPr bwMode="auto">
          <a:xfrm>
            <a:off x="5264150" y="4964113"/>
            <a:ext cx="1747838" cy="844550"/>
          </a:xfrm>
          <a:prstGeom prst="rect">
            <a:avLst/>
          </a:prstGeom>
          <a:solidFill>
            <a:srgbClr val="FFCC66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400">
                <a:latin typeface="Verdana" charset="0"/>
                <a:ea typeface="굴림" charset="-127"/>
                <a:cs typeface="굴림" charset="-127"/>
              </a:rPr>
              <a:t>Protection</a:t>
            </a:r>
          </a:p>
          <a:p>
            <a:pPr>
              <a:spcBef>
                <a:spcPct val="0"/>
              </a:spcBef>
            </a:pPr>
            <a:r>
              <a:rPr lang="en-US" altLang="ko-KR" sz="2400">
                <a:latin typeface="Verdana" charset="0"/>
                <a:ea typeface="굴림" charset="-127"/>
                <a:cs typeface="굴림" charset="-127"/>
              </a:rPr>
              <a:t>Fault</a:t>
            </a:r>
          </a:p>
        </p:txBody>
      </p:sp>
      <p:sp>
        <p:nvSpPr>
          <p:cNvPr id="1642521" name="Rectangle 25"/>
          <p:cNvSpPr>
            <a:spLocks noChangeArrowheads="1"/>
          </p:cNvSpPr>
          <p:nvPr/>
        </p:nvSpPr>
        <p:spPr bwMode="auto">
          <a:xfrm>
            <a:off x="5551488" y="1644650"/>
            <a:ext cx="330200" cy="1905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2522" name="Rectangle 26" descr="90%"/>
          <p:cNvSpPr>
            <a:spLocks noChangeArrowheads="1"/>
          </p:cNvSpPr>
          <p:nvPr/>
        </p:nvSpPr>
        <p:spPr bwMode="auto">
          <a:xfrm>
            <a:off x="5551488" y="1936750"/>
            <a:ext cx="330200" cy="190500"/>
          </a:xfrm>
          <a:prstGeom prst="rect">
            <a:avLst/>
          </a:prstGeom>
          <a:pattFill prst="pct90">
            <a:fgClr>
              <a:schemeClr val="accent1"/>
            </a:fgClr>
            <a:bgClr>
              <a:srgbClr val="FFFFFF"/>
            </a:bgClr>
          </a:patt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2523" name="Rectangle 27"/>
          <p:cNvSpPr>
            <a:spLocks noChangeArrowheads="1"/>
          </p:cNvSpPr>
          <p:nvPr/>
        </p:nvSpPr>
        <p:spPr bwMode="auto">
          <a:xfrm>
            <a:off x="5551488" y="2216150"/>
            <a:ext cx="330200" cy="190500"/>
          </a:xfrm>
          <a:prstGeom prst="rect">
            <a:avLst/>
          </a:prstGeom>
          <a:solidFill>
            <a:srgbClr val="FFCC66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2524" name="Rectangle 28"/>
          <p:cNvSpPr>
            <a:spLocks noChangeArrowheads="1"/>
          </p:cNvSpPr>
          <p:nvPr/>
        </p:nvSpPr>
        <p:spPr bwMode="auto">
          <a:xfrm>
            <a:off x="6019800" y="1536700"/>
            <a:ext cx="2644775" cy="912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hardware</a:t>
            </a:r>
          </a:p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hardware or software</a:t>
            </a:r>
          </a:p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software</a:t>
            </a:r>
          </a:p>
        </p:txBody>
      </p:sp>
      <p:sp>
        <p:nvSpPr>
          <p:cNvPr id="1642525" name="Line 29"/>
          <p:cNvSpPr>
            <a:spLocks noChangeShapeType="1"/>
          </p:cNvSpPr>
          <p:nvPr/>
        </p:nvSpPr>
        <p:spPr bwMode="auto">
          <a:xfrm flipH="1">
            <a:off x="6172200" y="5803900"/>
            <a:ext cx="152400" cy="3810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2526" name="Text Box 30"/>
          <p:cNvSpPr txBox="1">
            <a:spLocks noChangeArrowheads="1"/>
          </p:cNvSpPr>
          <p:nvPr/>
        </p:nvSpPr>
        <p:spPr bwMode="auto">
          <a:xfrm>
            <a:off x="4800600" y="6032500"/>
            <a:ext cx="13716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 b="1">
                <a:solidFill>
                  <a:srgbClr val="56127A"/>
                </a:solidFill>
                <a:latin typeface="Courier New" charset="0"/>
                <a:ea typeface="굴림" charset="-127"/>
                <a:cs typeface="굴림" charset="-127"/>
              </a:rPr>
              <a:t>SEGFAULT</a:t>
            </a:r>
          </a:p>
        </p:txBody>
      </p:sp>
      <p:sp>
        <p:nvSpPr>
          <p:cNvPr id="1642527" name="Text Box 31"/>
          <p:cNvSpPr txBox="1">
            <a:spLocks noChangeArrowheads="1"/>
          </p:cNvSpPr>
          <p:nvPr/>
        </p:nvSpPr>
        <p:spPr bwMode="auto">
          <a:xfrm>
            <a:off x="228600" y="5976938"/>
            <a:ext cx="1049338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Where?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2013 -- Lecture #26</a:t>
            </a:r>
            <a:endParaRPr lang="en-US" dirty="0"/>
          </a:p>
        </p:txBody>
      </p:sp>
      <p:sp>
        <p:nvSpPr>
          <p:cNvPr id="3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A56208CD-5370-E54A-A727-F6DE71C27A1C}" type="datetime1">
              <a:rPr lang="en-US" smtClean="0"/>
              <a:t>12/5/13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60906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A6A6A6"/>
                </a:solidFill>
              </a:rPr>
              <a:t>Virtual Memory Review</a:t>
            </a:r>
          </a:p>
          <a:p>
            <a:r>
              <a:rPr lang="en-US" dirty="0" smtClean="0"/>
              <a:t>Virtual Machines</a:t>
            </a:r>
          </a:p>
          <a:p>
            <a:r>
              <a:rPr lang="en-US" dirty="0" err="1" smtClean="0">
                <a:solidFill>
                  <a:srgbClr val="A6A6A6"/>
                </a:solidFill>
              </a:rPr>
              <a:t>Administrivia</a:t>
            </a:r>
            <a:endParaRPr lang="en-US" dirty="0" smtClean="0">
              <a:solidFill>
                <a:srgbClr val="A6A6A6"/>
              </a:solidFill>
            </a:endParaRPr>
          </a:p>
          <a:p>
            <a:r>
              <a:rPr lang="en-US" dirty="0" smtClean="0">
                <a:solidFill>
                  <a:srgbClr val="A6A6A6"/>
                </a:solidFill>
              </a:rPr>
              <a:t>Programming Contest</a:t>
            </a:r>
          </a:p>
          <a:p>
            <a:r>
              <a:rPr lang="en-US" dirty="0" smtClean="0">
                <a:solidFill>
                  <a:srgbClr val="A6A6A6"/>
                </a:solidFill>
              </a:rPr>
              <a:t>And, in Conclusion …</a:t>
            </a:r>
            <a:endParaRPr lang="en-US" dirty="0">
              <a:solidFill>
                <a:srgbClr val="A6A6A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2013 -- Lecture #26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A56208CD-5370-E54A-A727-F6DE71C27A1C}" type="datetime1">
              <a:rPr lang="en-US" smtClean="0"/>
              <a:t>12/5/13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090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A29FB-A129-054B-BCC3-36E53D2E437E}" type="datetime1">
              <a:rPr lang="en-US" smtClean="0"/>
              <a:t>12/5/13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640667" y="6356350"/>
            <a:ext cx="2133600" cy="365125"/>
          </a:xfrm>
        </p:spPr>
        <p:txBody>
          <a:bodyPr/>
          <a:lstStyle/>
          <a:p>
            <a:pPr algn="ctr"/>
            <a:r>
              <a:rPr lang="sv-SE" dirty="0" smtClean="0"/>
              <a:t>Fall 2013</a:t>
            </a:r>
            <a:r>
              <a:rPr lang="en-US" dirty="0" smtClean="0"/>
              <a:t> -- Lecture #26</a:t>
            </a:r>
            <a:endParaRPr lang="en-US" dirty="0"/>
          </a:p>
        </p:txBody>
      </p:sp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Safely Sharing a Machine</a:t>
            </a:r>
            <a:endParaRPr lang="en-US" dirty="0"/>
          </a:p>
        </p:txBody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9633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Amazon Web Services allows independent tasks run on same computer</a:t>
            </a:r>
          </a:p>
          <a:p>
            <a:pPr lvl="1"/>
            <a:r>
              <a:rPr lang="en-US" dirty="0" smtClean="0"/>
              <a:t>Can sell each “instance”</a:t>
            </a:r>
          </a:p>
          <a:p>
            <a:r>
              <a:rPr lang="en-US" dirty="0" smtClean="0"/>
              <a:t>Can </a:t>
            </a:r>
            <a:r>
              <a:rPr lang="en-US" dirty="0"/>
              <a:t>a “small” operating system</a:t>
            </a:r>
            <a:r>
              <a:rPr lang="en-US" dirty="0" smtClean="0"/>
              <a:t> (~10,000 LOC) simulate </a:t>
            </a:r>
            <a:r>
              <a:rPr lang="en-US" dirty="0"/>
              <a:t>the hardware of some </a:t>
            </a:r>
            <a:r>
              <a:rPr lang="en-US" dirty="0" smtClean="0"/>
              <a:t>machine, </a:t>
            </a:r>
            <a:r>
              <a:rPr lang="en-US" dirty="0"/>
              <a:t>so that</a:t>
            </a:r>
          </a:p>
          <a:p>
            <a:pPr lvl="1"/>
            <a:r>
              <a:rPr lang="en-US" dirty="0"/>
              <a:t>Another operating system can run in that simulated hardware?</a:t>
            </a:r>
          </a:p>
          <a:p>
            <a:pPr lvl="1"/>
            <a:r>
              <a:rPr lang="en-US" dirty="0"/>
              <a:t>More than one instance of that operating system run on the same hardware at the same time?</a:t>
            </a:r>
          </a:p>
          <a:p>
            <a:pPr lvl="1"/>
            <a:r>
              <a:rPr lang="en-US" dirty="0"/>
              <a:t>More than one </a:t>
            </a:r>
            <a:r>
              <a:rPr lang="en-US" i="1" dirty="0"/>
              <a:t>different</a:t>
            </a:r>
            <a:r>
              <a:rPr lang="en-US" dirty="0"/>
              <a:t> operating system can share the same hardware at the same time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And none can access each others’ data?</a:t>
            </a:r>
          </a:p>
          <a:p>
            <a:r>
              <a:rPr lang="en-US" dirty="0"/>
              <a:t>Answer: </a:t>
            </a:r>
            <a:r>
              <a:rPr lang="en-US" i="1" dirty="0"/>
              <a:t>Yes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1029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8771" grpId="0" build="p" bldLvl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AAD2B-1CF0-4942-95D4-BF666BC77A5F}" type="datetime1">
              <a:rPr lang="en-US" smtClean="0"/>
              <a:t>12/5/13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640666" y="6356350"/>
            <a:ext cx="2133600" cy="365125"/>
          </a:xfrm>
        </p:spPr>
        <p:txBody>
          <a:bodyPr/>
          <a:lstStyle/>
          <a:p>
            <a:r>
              <a:rPr lang="sv-SE" dirty="0" smtClean="0"/>
              <a:t>Fall 2013</a:t>
            </a:r>
            <a:r>
              <a:rPr lang="en-US" dirty="0" smtClean="0"/>
              <a:t> -- Lecture #26</a:t>
            </a:r>
            <a:endParaRPr lang="en-US" dirty="0"/>
          </a:p>
        </p:txBody>
      </p:sp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Solution – </a:t>
            </a:r>
            <a:r>
              <a:rPr lang="en-US" i="1"/>
              <a:t>Virtual Machine</a:t>
            </a:r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368425"/>
            <a:ext cx="6872287" cy="457041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A </a:t>
            </a:r>
            <a:r>
              <a:rPr lang="en-US" dirty="0">
                <a:solidFill>
                  <a:srgbClr val="0000FF"/>
                </a:solidFill>
              </a:rPr>
              <a:t>virtual machine </a:t>
            </a:r>
            <a:r>
              <a:rPr lang="en-US" dirty="0"/>
              <a:t>provides interface </a:t>
            </a:r>
            <a:r>
              <a:rPr lang="en-US" i="1" dirty="0"/>
              <a:t>identical</a:t>
            </a:r>
            <a:r>
              <a:rPr lang="en-US" dirty="0"/>
              <a:t> to underlying bare hardware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I.e., all devices, interrupts, memory,</a:t>
            </a:r>
            <a:r>
              <a:rPr lang="en-US" dirty="0" smtClean="0"/>
              <a:t> etc.</a:t>
            </a:r>
          </a:p>
          <a:p>
            <a:r>
              <a:rPr lang="en-AU" sz="3027" dirty="0" smtClean="0"/>
              <a:t>Examples</a:t>
            </a:r>
          </a:p>
          <a:p>
            <a:pPr lvl="1"/>
            <a:r>
              <a:rPr lang="en-AU" sz="2595" dirty="0" smtClean="0"/>
              <a:t>IBM VM/370 (1970s technology!)</a:t>
            </a:r>
          </a:p>
          <a:p>
            <a:pPr lvl="1"/>
            <a:r>
              <a:rPr lang="en-AU" sz="2595" dirty="0" err="1" smtClean="0"/>
              <a:t>VMWare</a:t>
            </a:r>
            <a:r>
              <a:rPr lang="en-AU" sz="2595" dirty="0" smtClean="0"/>
              <a:t>  (founded by Mendel &amp; Diane </a:t>
            </a:r>
            <a:r>
              <a:rPr lang="en-AU" sz="2595" dirty="0" err="1" smtClean="0"/>
              <a:t>Rosenblum</a:t>
            </a:r>
            <a:r>
              <a:rPr lang="en-AU" sz="2595" dirty="0" smtClean="0"/>
              <a:t>)</a:t>
            </a:r>
          </a:p>
          <a:p>
            <a:pPr lvl="1"/>
            <a:r>
              <a:rPr lang="en-AU" sz="2595" dirty="0" err="1" smtClean="0"/>
              <a:t>Xen</a:t>
            </a:r>
            <a:r>
              <a:rPr lang="en-AU" sz="2595" dirty="0" smtClean="0"/>
              <a:t> (used by AWS)</a:t>
            </a:r>
          </a:p>
          <a:p>
            <a:pPr lvl="1"/>
            <a:r>
              <a:rPr lang="en-AU" sz="2595" dirty="0" smtClean="0"/>
              <a:t>Microsoft Virtual PC</a:t>
            </a:r>
          </a:p>
          <a:p>
            <a:r>
              <a:rPr lang="en-AU" sz="2995" dirty="0" smtClean="0"/>
              <a:t>Called “System Virtual Machines” vs. </a:t>
            </a:r>
            <a:br>
              <a:rPr lang="en-AU" sz="2995" dirty="0" smtClean="0"/>
            </a:br>
            <a:r>
              <a:rPr lang="en-AU" sz="2995" dirty="0" smtClean="0"/>
              <a:t>language interpreters (e.g., Java Virtual Machine)</a:t>
            </a:r>
          </a:p>
          <a:p>
            <a:r>
              <a:rPr lang="en-AU" sz="3027" dirty="0" smtClean="0"/>
              <a:t>Virtualization has some performance impact</a:t>
            </a:r>
          </a:p>
          <a:p>
            <a:pPr lvl="1"/>
            <a:r>
              <a:rPr lang="en-AU" sz="2595" dirty="0" smtClean="0"/>
              <a:t>Feasible with modern high-performance computers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8335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262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5057" y="6356350"/>
            <a:ext cx="2133600" cy="365125"/>
          </a:xfrm>
        </p:spPr>
        <p:txBody>
          <a:bodyPr/>
          <a:lstStyle/>
          <a:p>
            <a:fld id="{AA69E92E-7069-4D4F-A603-BC3B56CA38DB}" type="datetime1">
              <a:rPr lang="en-US" smtClean="0"/>
              <a:t>12/5/13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658146" y="6356350"/>
            <a:ext cx="2133600" cy="365125"/>
          </a:xfrm>
        </p:spPr>
        <p:txBody>
          <a:bodyPr/>
          <a:lstStyle/>
          <a:p>
            <a:r>
              <a:rPr lang="sv-SE" dirty="0" smtClean="0"/>
              <a:t>Fall 2013</a:t>
            </a:r>
            <a:r>
              <a:rPr lang="en-US" dirty="0" smtClean="0"/>
              <a:t> -- Lecture #26</a:t>
            </a:r>
            <a:endParaRPr lang="en-US" dirty="0"/>
          </a:p>
        </p:txBody>
      </p:sp>
      <p:sp>
        <p:nvSpPr>
          <p:cNvPr id="2836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</a:t>
            </a:r>
            <a:r>
              <a:rPr lang="en-US" dirty="0" smtClean="0"/>
              <a:t>Machines</a:t>
            </a:r>
            <a:endParaRPr lang="en-US" dirty="0"/>
          </a:p>
        </p:txBody>
      </p:sp>
      <p:sp>
        <p:nvSpPr>
          <p:cNvPr id="2836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47430" y="1443892"/>
            <a:ext cx="8229600" cy="4525963"/>
          </a:xfrm>
        </p:spPr>
        <p:txBody>
          <a:bodyPr>
            <a:normAutofit fontScale="77500" lnSpcReduction="20000"/>
          </a:bodyPr>
          <a:lstStyle/>
          <a:p>
            <a:pPr>
              <a:buClr>
                <a:schemeClr val="tx1"/>
              </a:buClr>
            </a:pPr>
            <a:r>
              <a:rPr lang="en-US" i="1" dirty="0" smtClean="0">
                <a:solidFill>
                  <a:srgbClr val="FF0000"/>
                </a:solidFill>
              </a:rPr>
              <a:t>Host Operating System</a:t>
            </a:r>
            <a:r>
              <a:rPr lang="en-US" i="1" dirty="0" smtClean="0"/>
              <a:t>:</a:t>
            </a:r>
            <a:endParaRPr lang="en-US" dirty="0" smtClean="0"/>
          </a:p>
          <a:p>
            <a:pPr lvl="1"/>
            <a:r>
              <a:rPr lang="en-US" dirty="0" smtClean="0"/>
              <a:t>OS actually running on the hardware</a:t>
            </a:r>
          </a:p>
          <a:p>
            <a:pPr lvl="1"/>
            <a:r>
              <a:rPr lang="en-US" dirty="0" smtClean="0"/>
              <a:t>Together with </a:t>
            </a:r>
            <a:r>
              <a:rPr lang="en-US" i="1" dirty="0" smtClean="0">
                <a:solidFill>
                  <a:srgbClr val="FF0000"/>
                </a:solidFill>
              </a:rPr>
              <a:t>virtualization layer</a:t>
            </a:r>
            <a:r>
              <a:rPr lang="en-US" dirty="0" smtClean="0"/>
              <a:t>, it simulates environment for …</a:t>
            </a:r>
          </a:p>
          <a:p>
            <a:pPr>
              <a:buClr>
                <a:schemeClr val="tx1"/>
              </a:buClr>
            </a:pPr>
            <a:r>
              <a:rPr lang="en-US" i="1" dirty="0" smtClean="0">
                <a:solidFill>
                  <a:srgbClr val="FF0000"/>
                </a:solidFill>
              </a:rPr>
              <a:t>Guest Operating System</a:t>
            </a:r>
            <a:r>
              <a:rPr lang="en-US" i="1" dirty="0" smtClean="0"/>
              <a:t>:</a:t>
            </a:r>
            <a:endParaRPr lang="en-US" dirty="0" smtClean="0"/>
          </a:p>
          <a:p>
            <a:pPr lvl="1"/>
            <a:r>
              <a:rPr lang="en-US" dirty="0" smtClean="0"/>
              <a:t>OS running in the simulated environment</a:t>
            </a:r>
          </a:p>
          <a:p>
            <a:pPr lvl="1"/>
            <a:r>
              <a:rPr lang="en-US" dirty="0" smtClean="0"/>
              <a:t>Runs identical as if on native hardware (except performance)</a:t>
            </a:r>
          </a:p>
          <a:p>
            <a:pPr lvl="1"/>
            <a:r>
              <a:rPr lang="en-US" dirty="0" smtClean="0"/>
              <a:t>Cannot change access of real system resources</a:t>
            </a:r>
          </a:p>
          <a:p>
            <a:pPr lvl="1"/>
            <a:r>
              <a:rPr lang="en-AU" dirty="0" smtClean="0"/>
              <a:t>Guest OS code runs in native machine ISA</a:t>
            </a:r>
            <a:endParaRPr lang="en-US" dirty="0" smtClean="0"/>
          </a:p>
          <a:p>
            <a:r>
              <a:rPr lang="en-US" dirty="0" smtClean="0"/>
              <a:t>The resources of the physical computer are shared to create the virtual machines</a:t>
            </a:r>
          </a:p>
          <a:p>
            <a:r>
              <a:rPr lang="en-US" dirty="0" smtClean="0"/>
              <a:t>Processor scheduling by OS can create the appearance that each user has own processor</a:t>
            </a:r>
          </a:p>
          <a:p>
            <a:pPr lvl="1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3972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365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5455-8024-9046-9F6B-26D3872171B8}" type="datetime1">
              <a:rPr lang="en-US" smtClean="0"/>
              <a:t>12/5/13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623733" y="6356350"/>
            <a:ext cx="2133600" cy="365125"/>
          </a:xfrm>
        </p:spPr>
        <p:txBody>
          <a:bodyPr/>
          <a:lstStyle/>
          <a:p>
            <a:r>
              <a:rPr lang="sv-SE" dirty="0" smtClean="0"/>
              <a:t>Fall 2013</a:t>
            </a:r>
            <a:r>
              <a:rPr lang="en-US" dirty="0" smtClean="0"/>
              <a:t> -- Lecture #26</a:t>
            </a:r>
            <a:endParaRPr lang="en-AU" dirty="0"/>
          </a:p>
        </p:txBody>
      </p:sp>
      <p:sp>
        <p:nvSpPr>
          <p:cNvPr id="394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/>
              <a:t>Virtual Machine </a:t>
            </a:r>
            <a:r>
              <a:rPr lang="en-AU" dirty="0" smtClean="0"/>
              <a:t>Monitor</a:t>
            </a:r>
            <a:br>
              <a:rPr lang="en-AU" dirty="0" smtClean="0"/>
            </a:br>
            <a:r>
              <a:rPr lang="en-AU" dirty="0" smtClean="0"/>
              <a:t>(a.k.a. Hypervisor)</a:t>
            </a:r>
            <a:endParaRPr lang="en-AU" dirty="0"/>
          </a:p>
        </p:txBody>
      </p:sp>
      <p:sp>
        <p:nvSpPr>
          <p:cNvPr id="394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AU" dirty="0"/>
              <a:t>Maps virtual resources to physical resources</a:t>
            </a:r>
          </a:p>
          <a:p>
            <a:pPr lvl="1">
              <a:lnSpc>
                <a:spcPct val="90000"/>
              </a:lnSpc>
            </a:pPr>
            <a:r>
              <a:rPr lang="en-AU" dirty="0"/>
              <a:t>Memory, I/O devices,</a:t>
            </a:r>
            <a:r>
              <a:rPr lang="en-AU" dirty="0" smtClean="0"/>
              <a:t> </a:t>
            </a:r>
            <a:r>
              <a:rPr lang="en-US" dirty="0" smtClean="0"/>
              <a:t>processor</a:t>
            </a:r>
            <a:r>
              <a:rPr lang="en-AU" dirty="0" err="1" smtClean="0"/>
              <a:t>s</a:t>
            </a:r>
            <a:endParaRPr lang="en-AU" dirty="0" smtClean="0"/>
          </a:p>
          <a:p>
            <a:pPr>
              <a:lnSpc>
                <a:spcPct val="90000"/>
              </a:lnSpc>
            </a:pPr>
            <a:r>
              <a:rPr lang="en-AU" dirty="0" smtClean="0"/>
              <a:t>VMM handles real I/O devices</a:t>
            </a:r>
          </a:p>
          <a:p>
            <a:pPr lvl="1">
              <a:lnSpc>
                <a:spcPct val="90000"/>
              </a:lnSpc>
            </a:pPr>
            <a:r>
              <a:rPr lang="en-AU" dirty="0" smtClean="0"/>
              <a:t>Emulates generic virtual I/O devices for guest OS</a:t>
            </a:r>
          </a:p>
          <a:p>
            <a:pPr>
              <a:lnSpc>
                <a:spcPct val="90000"/>
              </a:lnSpc>
            </a:pPr>
            <a:r>
              <a:rPr lang="en-AU" dirty="0" smtClean="0"/>
              <a:t>Host OS must intercept attempts by Guest OS to access real I/O devices, allocate resources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4239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424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Virtual Machines Popular (Again)?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Increased importance of isolation and security</a:t>
            </a:r>
          </a:p>
          <a:p>
            <a:r>
              <a:rPr lang="en-US" dirty="0" smtClean="0"/>
              <a:t>Failures in security and reliability of modern </a:t>
            </a:r>
            <a:r>
              <a:rPr lang="en-US" dirty="0" err="1" smtClean="0"/>
              <a:t>OS’s</a:t>
            </a:r>
            <a:endParaRPr lang="en-US" dirty="0" smtClean="0"/>
          </a:p>
          <a:p>
            <a:r>
              <a:rPr lang="en-US" dirty="0" smtClean="0"/>
              <a:t>Sharing of single computer between many unrelated users</a:t>
            </a:r>
          </a:p>
          <a:p>
            <a:pPr lvl="1"/>
            <a:r>
              <a:rPr lang="en-US" dirty="0" smtClean="0"/>
              <a:t>E.g., Cloud computing</a:t>
            </a:r>
          </a:p>
          <a:p>
            <a:r>
              <a:rPr lang="en-US" dirty="0" smtClean="0"/>
              <a:t>Dramatic increase in performance of processors makes VM overhead acceptable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EA1FE-0C90-A844-9A0C-25FAD96C132A}" type="datetime1">
              <a:rPr lang="en-US" smtClean="0"/>
              <a:t>12/5/13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smtClean="0"/>
              <a:t>Fall 2013</a:t>
            </a:r>
            <a:r>
              <a:rPr lang="en-US" dirty="0" smtClean="0"/>
              <a:t> -- Lecture #26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8527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 Reasons Amazon Web Services uses Virtual Machines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(Uses x86 ISA, Linux Host OS, and </a:t>
            </a:r>
            <a:r>
              <a:rPr lang="en-US" dirty="0" err="1" smtClean="0"/>
              <a:t>Xen</a:t>
            </a:r>
            <a:r>
              <a:rPr lang="en-US" dirty="0" smtClean="0"/>
              <a:t> VMM)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Allow AWS protect users from each other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Simplified SW distribution within WSC</a:t>
            </a:r>
          </a:p>
          <a:p>
            <a:pPr marL="914400" lvl="1" indent="-514350"/>
            <a:r>
              <a:rPr lang="en-US" dirty="0" smtClean="0"/>
              <a:t>Customers install image, AWS distributes to all instances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Can reliably “kill” a VM =&gt; control resource usage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VMs</a:t>
            </a:r>
            <a:r>
              <a:rPr lang="en-US" dirty="0" smtClean="0"/>
              <a:t> hide identity of HW =&gt; can keep selling old HW AND can introduce new more efficient HW</a:t>
            </a:r>
          </a:p>
          <a:p>
            <a:pPr marL="914400" lvl="1" indent="-514350"/>
            <a:r>
              <a:rPr lang="en-US" dirty="0" smtClean="0"/>
              <a:t>VM Performance not need be integer multiple of real HW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VM limiting rate of processing, network, and disk space =&gt; AWS offers many price points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208CD-5370-E54A-A727-F6DE71C27A1C}" type="datetime1">
              <a:rPr lang="en-US" smtClean="0"/>
              <a:t>12/5/13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smtClean="0"/>
              <a:t>Fall 2013</a:t>
            </a:r>
            <a:r>
              <a:rPr lang="en-US" dirty="0" smtClean="0"/>
              <a:t> -- Lecture #26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5995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266" y="0"/>
            <a:ext cx="8229600" cy="1143000"/>
          </a:xfrm>
        </p:spPr>
        <p:txBody>
          <a:bodyPr/>
          <a:lstStyle/>
          <a:p>
            <a:r>
              <a:rPr lang="en-US" dirty="0" smtClean="0"/>
              <a:t>Peer Instruction: True or False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905934"/>
            <a:ext cx="8636000" cy="41571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Which statements is </a:t>
            </a:r>
            <a:r>
              <a:rPr lang="en-US" i="1" dirty="0" smtClean="0">
                <a:solidFill>
                  <a:srgbClr val="3366FF"/>
                </a:solidFill>
              </a:rPr>
              <a:t>True </a:t>
            </a:r>
            <a:r>
              <a:rPr lang="en-US" dirty="0" smtClean="0"/>
              <a:t>about Virtual Machines?</a:t>
            </a:r>
          </a:p>
          <a:p>
            <a:pPr marL="571500" indent="-571500">
              <a:buAutoNum type="romanUcPeriod"/>
              <a:tabLst>
                <a:tab pos="3030538" algn="l"/>
              </a:tabLst>
            </a:pPr>
            <a:r>
              <a:rPr lang="en-US" dirty="0" smtClean="0"/>
              <a:t>Multiple Virtual Machines can run on one computer</a:t>
            </a:r>
          </a:p>
          <a:p>
            <a:pPr marL="571500" indent="-571500">
              <a:buFont typeface="Arial"/>
              <a:buAutoNum type="romanUcPeriod"/>
              <a:tabLst>
                <a:tab pos="3030538" algn="l"/>
              </a:tabLst>
            </a:pPr>
            <a:r>
              <a:rPr lang="en-US" dirty="0" smtClean="0"/>
              <a:t>Multiple Virtual Machine Monitors can run on one computer		</a:t>
            </a:r>
          </a:p>
          <a:p>
            <a:pPr>
              <a:buNone/>
              <a:tabLst>
                <a:tab pos="3030538" algn="l"/>
              </a:tabLst>
            </a:pPr>
            <a:r>
              <a:rPr lang="en-US" dirty="0" smtClean="0"/>
              <a:t>III. The Guest OS must be the same as the Host OS	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AE467-702C-1142-88B2-A8E13E51E41F}" type="datetime1">
              <a:rPr lang="en-US" smtClean="0"/>
              <a:t>12/5/13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smtClean="0"/>
              <a:t>Fall 2013</a:t>
            </a:r>
            <a:r>
              <a:rPr lang="en-US" dirty="0" smtClean="0"/>
              <a:t> -- Lecture #26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19</a:t>
            </a:fld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94269" y="4707467"/>
          <a:ext cx="3328415" cy="1828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2841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accent6"/>
                          </a:solidFill>
                        </a:rPr>
                        <a:t>A)</a:t>
                      </a:r>
                      <a:r>
                        <a:rPr lang="en-US" sz="2400" b="1" baseline="0" dirty="0" smtClean="0">
                          <a:solidFill>
                            <a:schemeClr val="accent6"/>
                          </a:solidFill>
                        </a:rPr>
                        <a:t> I only </a:t>
                      </a:r>
                      <a:endParaRPr lang="en-US" sz="2400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8000"/>
                          </a:solidFill>
                        </a:rPr>
                        <a:t>B) II only</a:t>
                      </a:r>
                      <a:endParaRPr lang="en-US" sz="2400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FF6FCF"/>
                          </a:solidFill>
                        </a:rPr>
                        <a:t>C) III only </a:t>
                      </a:r>
                      <a:endParaRPr lang="en-US" sz="2400" dirty="0">
                        <a:solidFill>
                          <a:srgbClr val="FF6FC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FFFF00"/>
                          </a:solidFill>
                        </a:rPr>
                        <a:t>D) I and II</a:t>
                      </a:r>
                      <a:endParaRPr lang="en-US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643827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20266" y="2214862"/>
            <a:ext cx="1023734" cy="709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662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37576"/>
            <a:ext cx="8229600" cy="1143000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</a:pPr>
            <a:r>
              <a:rPr lang="en-US" dirty="0" smtClean="0"/>
              <a:t>Part II: You Are Here!</a:t>
            </a:r>
            <a:endParaRPr lang="en-US" dirty="0"/>
          </a:p>
        </p:txBody>
      </p:sp>
      <p:sp>
        <p:nvSpPr>
          <p:cNvPr id="43" name="Content Placeholder 42"/>
          <p:cNvSpPr>
            <a:spLocks noGrp="1"/>
          </p:cNvSpPr>
          <p:nvPr>
            <p:ph sz="half" idx="1"/>
          </p:nvPr>
        </p:nvSpPr>
        <p:spPr>
          <a:xfrm>
            <a:off x="0" y="1387066"/>
            <a:ext cx="3421902" cy="4525963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/>
              <a:t>Parallel Requests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Assigned to computer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e.g., Search “Katz”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Parallel Threads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Assigned to core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e.g., Lookup, Ads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Parallel Instructions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&gt;1 instruction @ one time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e.g., 5 pipelined instructions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Parallel Data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&gt;1 data item @ one time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e.g., Add of 4 pairs of words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Hardware descriptions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All gates @ one time</a:t>
            </a:r>
          </a:p>
          <a:p>
            <a:pPr>
              <a:lnSpc>
                <a:spcPct val="90000"/>
              </a:lnSpc>
            </a:pPr>
            <a:r>
              <a:rPr lang="en-US" sz="2200" dirty="0" smtClean="0"/>
              <a:t>Programming Languages</a:t>
            </a:r>
          </a:p>
          <a:p>
            <a:pPr lvl="1">
              <a:lnSpc>
                <a:spcPct val="90000"/>
              </a:lnSpc>
              <a:buNone/>
            </a:pPr>
            <a:endParaRPr lang="en-US" sz="1800" dirty="0" smtClean="0"/>
          </a:p>
        </p:txBody>
      </p:sp>
      <p:sp>
        <p:nvSpPr>
          <p:cNvPr id="97" name="TextBox 96"/>
          <p:cNvSpPr txBox="1"/>
          <p:nvPr/>
        </p:nvSpPr>
        <p:spPr>
          <a:xfrm>
            <a:off x="8170342" y="1665638"/>
            <a:ext cx="787395" cy="5447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dirty="0" smtClean="0"/>
              <a:t>Smart</a:t>
            </a:r>
            <a:br>
              <a:rPr lang="en-US" dirty="0" smtClean="0"/>
            </a:br>
            <a:r>
              <a:rPr lang="en-US" dirty="0" smtClean="0"/>
              <a:t>Phone</a:t>
            </a:r>
            <a:endParaRPr lang="en-US" dirty="0"/>
          </a:p>
        </p:txBody>
      </p:sp>
      <p:sp>
        <p:nvSpPr>
          <p:cNvPr id="118" name="TextBox 117"/>
          <p:cNvSpPr txBox="1"/>
          <p:nvPr/>
        </p:nvSpPr>
        <p:spPr>
          <a:xfrm>
            <a:off x="3916478" y="1665944"/>
            <a:ext cx="1305493" cy="7663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dirty="0" smtClean="0"/>
              <a:t>Warehouse Scale Computer</a:t>
            </a:r>
            <a:endParaRPr lang="en-US" dirty="0"/>
          </a:p>
        </p:txBody>
      </p:sp>
      <p:cxnSp>
        <p:nvCxnSpPr>
          <p:cNvPr id="168" name="Straight Connector 167"/>
          <p:cNvCxnSpPr/>
          <p:nvPr/>
        </p:nvCxnSpPr>
        <p:spPr>
          <a:xfrm rot="5400000">
            <a:off x="736707" y="3834054"/>
            <a:ext cx="5250171" cy="1588"/>
          </a:xfrm>
          <a:prstGeom prst="line">
            <a:avLst/>
          </a:prstGeom>
          <a:ln w="1524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9" name="TextBox 168"/>
          <p:cNvSpPr txBox="1"/>
          <p:nvPr/>
        </p:nvSpPr>
        <p:spPr>
          <a:xfrm>
            <a:off x="1869899" y="1062860"/>
            <a:ext cx="31762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Software        Hardware</a:t>
            </a:r>
            <a:endParaRPr lang="en-US" sz="2400" i="1" dirty="0"/>
          </a:p>
        </p:txBody>
      </p:sp>
      <p:sp>
        <p:nvSpPr>
          <p:cNvPr id="171" name="TextBox 170"/>
          <p:cNvSpPr txBox="1"/>
          <p:nvPr/>
        </p:nvSpPr>
        <p:spPr>
          <a:xfrm>
            <a:off x="2559950" y="2275669"/>
            <a:ext cx="1619354" cy="120545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 i="1" dirty="0" smtClean="0"/>
              <a:t>Harness</a:t>
            </a:r>
            <a:br>
              <a:rPr lang="en-US" sz="2000" i="1" dirty="0" smtClean="0"/>
            </a:br>
            <a:r>
              <a:rPr lang="en-US" sz="2000" i="1" dirty="0" smtClean="0"/>
              <a:t>Parallelism &amp;</a:t>
            </a:r>
          </a:p>
          <a:p>
            <a:pPr algn="ctr">
              <a:lnSpc>
                <a:spcPct val="90000"/>
              </a:lnSpc>
            </a:pPr>
            <a:r>
              <a:rPr lang="en-US" sz="2000" i="1" dirty="0" smtClean="0"/>
              <a:t>Achieve High</a:t>
            </a:r>
            <a:br>
              <a:rPr lang="en-US" sz="2000" i="1" dirty="0" smtClean="0"/>
            </a:br>
            <a:r>
              <a:rPr lang="en-US" sz="2000" i="1" dirty="0" smtClean="0"/>
              <a:t>Performance</a:t>
            </a:r>
            <a:endParaRPr lang="en-US" sz="2000" i="1" dirty="0"/>
          </a:p>
        </p:txBody>
      </p:sp>
      <p:grpSp>
        <p:nvGrpSpPr>
          <p:cNvPr id="2" name="Group 50"/>
          <p:cNvGrpSpPr/>
          <p:nvPr/>
        </p:nvGrpSpPr>
        <p:grpSpPr>
          <a:xfrm>
            <a:off x="5831288" y="5537200"/>
            <a:ext cx="3360062" cy="1289820"/>
            <a:chOff x="5831288" y="5537200"/>
            <a:chExt cx="3360062" cy="1289820"/>
          </a:xfrm>
        </p:grpSpPr>
        <p:sp>
          <p:nvSpPr>
            <p:cNvPr id="166" name="TextBox 165"/>
            <p:cNvSpPr txBox="1"/>
            <p:nvPr/>
          </p:nvSpPr>
          <p:spPr>
            <a:xfrm>
              <a:off x="7942290" y="5985754"/>
              <a:ext cx="12490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Logic Gates</a:t>
              </a:r>
              <a:endParaRPr lang="en-US" dirty="0"/>
            </a:p>
          </p:txBody>
        </p:sp>
        <p:cxnSp>
          <p:nvCxnSpPr>
            <p:cNvPr id="172" name="Straight Connector 171"/>
            <p:cNvCxnSpPr>
              <a:stCxn id="104" idx="2"/>
              <a:endCxn id="177" idx="3"/>
            </p:cNvCxnSpPr>
            <p:nvPr/>
          </p:nvCxnSpPr>
          <p:spPr>
            <a:xfrm flipH="1">
              <a:off x="7920438" y="5537200"/>
              <a:ext cx="54947" cy="581173"/>
            </a:xfrm>
            <a:prstGeom prst="line">
              <a:avLst/>
            </a:prstGeom>
            <a:ln w="25400" cap="flat" cmpd="sng" algn="ctr">
              <a:solidFill>
                <a:schemeClr val="accent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>
              <a:stCxn id="104" idx="1"/>
              <a:endCxn id="177" idx="0"/>
            </p:cNvCxnSpPr>
            <p:nvPr/>
          </p:nvCxnSpPr>
          <p:spPr>
            <a:xfrm flipH="1">
              <a:off x="6543773" y="5537200"/>
              <a:ext cx="955786" cy="581173"/>
            </a:xfrm>
            <a:prstGeom prst="line">
              <a:avLst/>
            </a:prstGeom>
            <a:ln w="25400" cap="flat" cmpd="sng" algn="ctr">
              <a:solidFill>
                <a:schemeClr val="accent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" name="Group 177"/>
            <p:cNvGrpSpPr/>
            <p:nvPr/>
          </p:nvGrpSpPr>
          <p:grpSpPr>
            <a:xfrm>
              <a:off x="5831288" y="6109003"/>
              <a:ext cx="2089150" cy="718017"/>
              <a:chOff x="5831288" y="6139983"/>
              <a:chExt cx="2089150" cy="718017"/>
            </a:xfrm>
          </p:grpSpPr>
          <p:graphicFrame>
            <p:nvGraphicFramePr>
              <p:cNvPr id="93186" name="Object 2"/>
              <p:cNvGraphicFramePr>
                <a:graphicFrameLocks noChangeAspect="1"/>
              </p:cNvGraphicFramePr>
              <p:nvPr/>
            </p:nvGraphicFramePr>
            <p:xfrm>
              <a:off x="6560469" y="6139983"/>
              <a:ext cx="1044389" cy="71801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9509" name="Image" r:id="rId5" imgW="3492063" imgH="2400000" progId="">
                      <p:embed/>
                    </p:oleObj>
                  </mc:Choice>
                  <mc:Fallback>
                    <p:oleObj name="Image" r:id="rId5" imgW="3492063" imgH="2400000" progId="">
                      <p:embed/>
                      <p:pic>
                        <p:nvPicPr>
                          <p:cNvPr id="0" name="Picture 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560469" y="6139983"/>
                            <a:ext cx="1044389" cy="71801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77" name="Freeform 176"/>
              <p:cNvSpPr/>
              <p:nvPr/>
            </p:nvSpPr>
            <p:spPr>
              <a:xfrm>
                <a:off x="5831288" y="6149353"/>
                <a:ext cx="2089150" cy="708647"/>
              </a:xfrm>
              <a:custGeom>
                <a:avLst/>
                <a:gdLst>
                  <a:gd name="connsiteX0" fmla="*/ 749300 w 2197100"/>
                  <a:gd name="connsiteY0" fmla="*/ 0 h 603250"/>
                  <a:gd name="connsiteX1" fmla="*/ 0 w 2197100"/>
                  <a:gd name="connsiteY1" fmla="*/ 603250 h 603250"/>
                  <a:gd name="connsiteX2" fmla="*/ 1568450 w 2197100"/>
                  <a:gd name="connsiteY2" fmla="*/ 603250 h 603250"/>
                  <a:gd name="connsiteX3" fmla="*/ 2197100 w 2197100"/>
                  <a:gd name="connsiteY3" fmla="*/ 0 h 603250"/>
                  <a:gd name="connsiteX4" fmla="*/ 749300 w 2197100"/>
                  <a:gd name="connsiteY4" fmla="*/ 0 h 603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97100" h="603250">
                    <a:moveTo>
                      <a:pt x="749300" y="0"/>
                    </a:moveTo>
                    <a:lnTo>
                      <a:pt x="0" y="603250"/>
                    </a:lnTo>
                    <a:lnTo>
                      <a:pt x="1568450" y="603250"/>
                    </a:lnTo>
                    <a:lnTo>
                      <a:pt x="2197100" y="0"/>
                    </a:lnTo>
                    <a:lnTo>
                      <a:pt x="749300" y="0"/>
                    </a:lnTo>
                    <a:close/>
                  </a:path>
                </a:pathLst>
              </a:custGeom>
              <a:noFill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</a:pPr>
                <a:r>
                  <a:rPr lang="en-US" dirty="0" smtClean="0">
                    <a:solidFill>
                      <a:srgbClr val="000000"/>
                    </a:solidFill>
                  </a:rPr>
                  <a:t>    </a:t>
                </a:r>
                <a:endParaRPr lang="en-US" dirty="0">
                  <a:solidFill>
                    <a:srgbClr val="000000"/>
                  </a:solidFill>
                </a:endParaRPr>
              </a:p>
            </p:txBody>
          </p:sp>
        </p:grpSp>
      </p:grpSp>
      <p:pic>
        <p:nvPicPr>
          <p:cNvPr id="117" name="Picture 116" descr="cern-racks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73656" y="1334878"/>
            <a:ext cx="2859651" cy="1667628"/>
          </a:xfrm>
          <a:prstGeom prst="rect">
            <a:avLst/>
          </a:prstGeom>
        </p:spPr>
      </p:pic>
      <p:grpSp>
        <p:nvGrpSpPr>
          <p:cNvPr id="4" name="Group 55"/>
          <p:cNvGrpSpPr/>
          <p:nvPr/>
        </p:nvGrpSpPr>
        <p:grpSpPr>
          <a:xfrm>
            <a:off x="3442017" y="2980266"/>
            <a:ext cx="5143176" cy="1625601"/>
            <a:chOff x="3442017" y="2980266"/>
            <a:chExt cx="5143176" cy="1625601"/>
          </a:xfrm>
        </p:grpSpPr>
        <p:grpSp>
          <p:nvGrpSpPr>
            <p:cNvPr id="5" name="Group 53"/>
            <p:cNvGrpSpPr/>
            <p:nvPr/>
          </p:nvGrpSpPr>
          <p:grpSpPr>
            <a:xfrm>
              <a:off x="3442017" y="2980266"/>
              <a:ext cx="5143176" cy="1625601"/>
              <a:chOff x="3442017" y="2980266"/>
              <a:chExt cx="5143176" cy="1625601"/>
            </a:xfrm>
          </p:grpSpPr>
          <p:pic>
            <p:nvPicPr>
              <p:cNvPr id="48" name="Picture 5"/>
              <p:cNvPicPr>
                <a:picLocks noChangeAspect="1"/>
              </p:cNvPicPr>
              <p:nvPr/>
            </p:nvPicPr>
            <p:blipFill>
              <a:blip r:embed="rId8"/>
              <a:srcRect/>
              <a:stretch>
                <a:fillRect/>
              </a:stretch>
            </p:blipFill>
            <p:spPr bwMode="auto">
              <a:xfrm>
                <a:off x="3442017" y="3451864"/>
                <a:ext cx="1792390" cy="8568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135" name="Straight Connector 134"/>
              <p:cNvCxnSpPr>
                <a:endCxn id="98" idx="1"/>
              </p:cNvCxnSpPr>
              <p:nvPr/>
            </p:nvCxnSpPr>
            <p:spPr>
              <a:xfrm rot="10800000" flipV="1">
                <a:off x="5432954" y="2980266"/>
                <a:ext cx="1729843" cy="38947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>
                <a:endCxn id="98" idx="0"/>
              </p:cNvCxnSpPr>
              <p:nvPr/>
            </p:nvCxnSpPr>
            <p:spPr>
              <a:xfrm>
                <a:off x="7501460" y="2980267"/>
                <a:ext cx="1083733" cy="389477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" name="Group 144"/>
              <p:cNvGrpSpPr/>
              <p:nvPr/>
            </p:nvGrpSpPr>
            <p:grpSpPr>
              <a:xfrm>
                <a:off x="3894659" y="3369744"/>
                <a:ext cx="4690534" cy="1236123"/>
                <a:chOff x="3539066" y="3369744"/>
                <a:chExt cx="4690534" cy="1236123"/>
              </a:xfrm>
            </p:grpSpPr>
            <p:sp>
              <p:nvSpPr>
                <p:cNvPr id="98" name="Freeform 97"/>
                <p:cNvSpPr/>
                <p:nvPr/>
              </p:nvSpPr>
              <p:spPr>
                <a:xfrm>
                  <a:off x="3539066" y="3369744"/>
                  <a:ext cx="4690534" cy="1236123"/>
                </a:xfrm>
                <a:custGeom>
                  <a:avLst/>
                  <a:gdLst>
                    <a:gd name="connsiteX0" fmla="*/ 3149600 w 3149600"/>
                    <a:gd name="connsiteY0" fmla="*/ 0 h 948267"/>
                    <a:gd name="connsiteX1" fmla="*/ 1032934 w 3149600"/>
                    <a:gd name="connsiteY1" fmla="*/ 0 h 948267"/>
                    <a:gd name="connsiteX2" fmla="*/ 0 w 3149600"/>
                    <a:gd name="connsiteY2" fmla="*/ 948267 h 948267"/>
                    <a:gd name="connsiteX3" fmla="*/ 2252134 w 3149600"/>
                    <a:gd name="connsiteY3" fmla="*/ 948267 h 948267"/>
                    <a:gd name="connsiteX4" fmla="*/ 3149600 w 3149600"/>
                    <a:gd name="connsiteY4" fmla="*/ 0 h 9482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49600" h="948267">
                      <a:moveTo>
                        <a:pt x="3149600" y="0"/>
                      </a:moveTo>
                      <a:lnTo>
                        <a:pt x="1032934" y="0"/>
                      </a:lnTo>
                      <a:lnTo>
                        <a:pt x="0" y="948267"/>
                      </a:lnTo>
                      <a:lnTo>
                        <a:pt x="2252134" y="948267"/>
                      </a:lnTo>
                      <a:lnTo>
                        <a:pt x="3149600" y="0"/>
                      </a:lnTo>
                      <a:close/>
                    </a:path>
                  </a:pathLst>
                </a:custGeom>
                <a:no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2" name="Freeform 131"/>
                <p:cNvSpPr/>
                <p:nvPr/>
              </p:nvSpPr>
              <p:spPr>
                <a:xfrm>
                  <a:off x="4758265" y="3454411"/>
                  <a:ext cx="1185333" cy="314727"/>
                </a:xfrm>
                <a:custGeom>
                  <a:avLst/>
                  <a:gdLst>
                    <a:gd name="connsiteX0" fmla="*/ 3149600 w 3149600"/>
                    <a:gd name="connsiteY0" fmla="*/ 0 h 948267"/>
                    <a:gd name="connsiteX1" fmla="*/ 1032934 w 3149600"/>
                    <a:gd name="connsiteY1" fmla="*/ 0 h 948267"/>
                    <a:gd name="connsiteX2" fmla="*/ 0 w 3149600"/>
                    <a:gd name="connsiteY2" fmla="*/ 948267 h 948267"/>
                    <a:gd name="connsiteX3" fmla="*/ 2252134 w 3149600"/>
                    <a:gd name="connsiteY3" fmla="*/ 948267 h 948267"/>
                    <a:gd name="connsiteX4" fmla="*/ 3149600 w 3149600"/>
                    <a:gd name="connsiteY4" fmla="*/ 0 h 9482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49600" h="948267">
                      <a:moveTo>
                        <a:pt x="3149600" y="0"/>
                      </a:moveTo>
                      <a:lnTo>
                        <a:pt x="1032934" y="0"/>
                      </a:lnTo>
                      <a:lnTo>
                        <a:pt x="0" y="948267"/>
                      </a:lnTo>
                      <a:lnTo>
                        <a:pt x="2252134" y="948267"/>
                      </a:lnTo>
                      <a:lnTo>
                        <a:pt x="3149600" y="0"/>
                      </a:lnTo>
                      <a:close/>
                    </a:path>
                  </a:pathLst>
                </a:cu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Core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3" name="Freeform 132"/>
                <p:cNvSpPr/>
                <p:nvPr/>
              </p:nvSpPr>
              <p:spPr>
                <a:xfrm>
                  <a:off x="6790242" y="3454411"/>
                  <a:ext cx="1185333" cy="314727"/>
                </a:xfrm>
                <a:custGeom>
                  <a:avLst/>
                  <a:gdLst>
                    <a:gd name="connsiteX0" fmla="*/ 3149600 w 3149600"/>
                    <a:gd name="connsiteY0" fmla="*/ 0 h 948267"/>
                    <a:gd name="connsiteX1" fmla="*/ 1032934 w 3149600"/>
                    <a:gd name="connsiteY1" fmla="*/ 0 h 948267"/>
                    <a:gd name="connsiteX2" fmla="*/ 0 w 3149600"/>
                    <a:gd name="connsiteY2" fmla="*/ 948267 h 948267"/>
                    <a:gd name="connsiteX3" fmla="*/ 2252134 w 3149600"/>
                    <a:gd name="connsiteY3" fmla="*/ 948267 h 948267"/>
                    <a:gd name="connsiteX4" fmla="*/ 3149600 w 3149600"/>
                    <a:gd name="connsiteY4" fmla="*/ 0 h 9482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49600" h="948267">
                      <a:moveTo>
                        <a:pt x="3149600" y="0"/>
                      </a:moveTo>
                      <a:lnTo>
                        <a:pt x="1032934" y="0"/>
                      </a:lnTo>
                      <a:lnTo>
                        <a:pt x="0" y="948267"/>
                      </a:lnTo>
                      <a:lnTo>
                        <a:pt x="2252134" y="948267"/>
                      </a:lnTo>
                      <a:lnTo>
                        <a:pt x="3149600" y="0"/>
                      </a:lnTo>
                      <a:close/>
                    </a:path>
                  </a:pathLst>
                </a:cu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Core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8" name="Rectangle 137"/>
                <p:cNvSpPr/>
                <p:nvPr/>
              </p:nvSpPr>
              <p:spPr>
                <a:xfrm>
                  <a:off x="6242320" y="3413668"/>
                  <a:ext cx="344039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dirty="0" smtClean="0"/>
                    <a:t>…</a:t>
                  </a:r>
                  <a:endParaRPr lang="en-US" dirty="0"/>
                </a:p>
              </p:txBody>
            </p:sp>
            <p:sp>
              <p:nvSpPr>
                <p:cNvPr id="140" name="Freeform 139"/>
                <p:cNvSpPr/>
                <p:nvPr/>
              </p:nvSpPr>
              <p:spPr>
                <a:xfrm>
                  <a:off x="4284134" y="3810000"/>
                  <a:ext cx="3302000" cy="355600"/>
                </a:xfrm>
                <a:custGeom>
                  <a:avLst/>
                  <a:gdLst>
                    <a:gd name="connsiteX0" fmla="*/ 423334 w 3302000"/>
                    <a:gd name="connsiteY0" fmla="*/ 0 h 355600"/>
                    <a:gd name="connsiteX1" fmla="*/ 3302000 w 3302000"/>
                    <a:gd name="connsiteY1" fmla="*/ 0 h 355600"/>
                    <a:gd name="connsiteX2" fmla="*/ 2895600 w 3302000"/>
                    <a:gd name="connsiteY2" fmla="*/ 355600 h 355600"/>
                    <a:gd name="connsiteX3" fmla="*/ 0 w 3302000"/>
                    <a:gd name="connsiteY3" fmla="*/ 338666 h 355600"/>
                    <a:gd name="connsiteX4" fmla="*/ 423334 w 3302000"/>
                    <a:gd name="connsiteY4" fmla="*/ 0 h 355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302000" h="355600">
                      <a:moveTo>
                        <a:pt x="423334" y="0"/>
                      </a:moveTo>
                      <a:lnTo>
                        <a:pt x="3302000" y="0"/>
                      </a:lnTo>
                      <a:lnTo>
                        <a:pt x="2895600" y="355600"/>
                      </a:lnTo>
                      <a:lnTo>
                        <a:pt x="0" y="338666"/>
                      </a:lnTo>
                      <a:lnTo>
                        <a:pt x="423334" y="0"/>
                      </a:lnTo>
                      <a:close/>
                    </a:path>
                  </a:pathLst>
                </a:cu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rgbClr val="000000"/>
                      </a:solidFill>
                    </a:rPr>
                    <a:t>     Memory               (Cache)</a:t>
                  </a:r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44" name="Freeform 143"/>
                <p:cNvSpPr/>
                <p:nvPr/>
              </p:nvSpPr>
              <p:spPr>
                <a:xfrm>
                  <a:off x="3826935" y="4199466"/>
                  <a:ext cx="3302000" cy="355600"/>
                </a:xfrm>
                <a:custGeom>
                  <a:avLst/>
                  <a:gdLst>
                    <a:gd name="connsiteX0" fmla="*/ 423334 w 3302000"/>
                    <a:gd name="connsiteY0" fmla="*/ 0 h 355600"/>
                    <a:gd name="connsiteX1" fmla="*/ 3302000 w 3302000"/>
                    <a:gd name="connsiteY1" fmla="*/ 0 h 355600"/>
                    <a:gd name="connsiteX2" fmla="*/ 2895600 w 3302000"/>
                    <a:gd name="connsiteY2" fmla="*/ 355600 h 355600"/>
                    <a:gd name="connsiteX3" fmla="*/ 0 w 3302000"/>
                    <a:gd name="connsiteY3" fmla="*/ 338666 h 355600"/>
                    <a:gd name="connsiteX4" fmla="*/ 423334 w 3302000"/>
                    <a:gd name="connsiteY4" fmla="*/ 0 h 355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302000" h="355600">
                      <a:moveTo>
                        <a:pt x="423334" y="0"/>
                      </a:moveTo>
                      <a:lnTo>
                        <a:pt x="3302000" y="0"/>
                      </a:lnTo>
                      <a:lnTo>
                        <a:pt x="2895600" y="355600"/>
                      </a:lnTo>
                      <a:lnTo>
                        <a:pt x="0" y="338666"/>
                      </a:lnTo>
                      <a:lnTo>
                        <a:pt x="423334" y="0"/>
                      </a:lnTo>
                      <a:close/>
                    </a:path>
                  </a:pathLst>
                </a:cu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rgbClr val="000000"/>
                      </a:solidFill>
                    </a:rPr>
                    <a:t>Input/Output</a:t>
                  </a:r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55" name="TextBox 54"/>
            <p:cNvSpPr txBox="1"/>
            <p:nvPr/>
          </p:nvSpPr>
          <p:spPr>
            <a:xfrm>
              <a:off x="6760107" y="3049938"/>
              <a:ext cx="1126593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80000"/>
                </a:lnSpc>
              </a:pPr>
              <a:r>
                <a:rPr lang="en-US" dirty="0" smtClean="0"/>
                <a:t>Computer</a:t>
              </a:r>
            </a:p>
          </p:txBody>
        </p:sp>
      </p:grpSp>
      <p:grpSp>
        <p:nvGrpSpPr>
          <p:cNvPr id="7" name="Group 90"/>
          <p:cNvGrpSpPr/>
          <p:nvPr/>
        </p:nvGrpSpPr>
        <p:grpSpPr>
          <a:xfrm>
            <a:off x="3365862" y="3454411"/>
            <a:ext cx="5625738" cy="2622539"/>
            <a:chOff x="3365862" y="3454411"/>
            <a:chExt cx="5625738" cy="2622539"/>
          </a:xfrm>
        </p:grpSpPr>
        <p:sp>
          <p:nvSpPr>
            <p:cNvPr id="151" name="Freeform 150"/>
            <p:cNvSpPr/>
            <p:nvPr/>
          </p:nvSpPr>
          <p:spPr>
            <a:xfrm>
              <a:off x="3971023" y="5625230"/>
              <a:ext cx="3626511" cy="341684"/>
            </a:xfrm>
            <a:custGeom>
              <a:avLst/>
              <a:gdLst>
                <a:gd name="connsiteX0" fmla="*/ 423334 w 3302000"/>
                <a:gd name="connsiteY0" fmla="*/ 0 h 355600"/>
                <a:gd name="connsiteX1" fmla="*/ 3302000 w 3302000"/>
                <a:gd name="connsiteY1" fmla="*/ 0 h 355600"/>
                <a:gd name="connsiteX2" fmla="*/ 2895600 w 3302000"/>
                <a:gd name="connsiteY2" fmla="*/ 355600 h 355600"/>
                <a:gd name="connsiteX3" fmla="*/ 0 w 3302000"/>
                <a:gd name="connsiteY3" fmla="*/ 338666 h 355600"/>
                <a:gd name="connsiteX4" fmla="*/ 423334 w 3302000"/>
                <a:gd name="connsiteY4" fmla="*/ 0 h 35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02000" h="355600">
                  <a:moveTo>
                    <a:pt x="423334" y="0"/>
                  </a:moveTo>
                  <a:lnTo>
                    <a:pt x="3302000" y="0"/>
                  </a:lnTo>
                  <a:lnTo>
                    <a:pt x="2895600" y="355600"/>
                  </a:lnTo>
                  <a:lnTo>
                    <a:pt x="0" y="338666"/>
                  </a:lnTo>
                  <a:lnTo>
                    <a:pt x="423334" y="0"/>
                  </a:lnTo>
                  <a:close/>
                </a:path>
              </a:pathLst>
            </a:cu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Main Memory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grpSp>
          <p:nvGrpSpPr>
            <p:cNvPr id="8" name="Group 89"/>
            <p:cNvGrpSpPr/>
            <p:nvPr/>
          </p:nvGrpSpPr>
          <p:grpSpPr>
            <a:xfrm>
              <a:off x="3365862" y="3454411"/>
              <a:ext cx="5625738" cy="2622539"/>
              <a:chOff x="3365862" y="3454411"/>
              <a:chExt cx="5625738" cy="2622539"/>
            </a:xfrm>
          </p:grpSpPr>
          <p:grpSp>
            <p:nvGrpSpPr>
              <p:cNvPr id="9" name="Group 48"/>
              <p:cNvGrpSpPr/>
              <p:nvPr/>
            </p:nvGrpSpPr>
            <p:grpSpPr>
              <a:xfrm>
                <a:off x="3365862" y="3454411"/>
                <a:ext cx="5625738" cy="2622539"/>
                <a:chOff x="3365862" y="3454411"/>
                <a:chExt cx="5454288" cy="2850775"/>
              </a:xfrm>
            </p:grpSpPr>
            <p:sp>
              <p:nvSpPr>
                <p:cNvPr id="147" name="Freeform 146"/>
                <p:cNvSpPr/>
                <p:nvPr/>
              </p:nvSpPr>
              <p:spPr>
                <a:xfrm>
                  <a:off x="3365862" y="4775213"/>
                  <a:ext cx="5454288" cy="1529973"/>
                </a:xfrm>
                <a:custGeom>
                  <a:avLst/>
                  <a:gdLst>
                    <a:gd name="connsiteX0" fmla="*/ 3149600 w 3149600"/>
                    <a:gd name="connsiteY0" fmla="*/ 0 h 948267"/>
                    <a:gd name="connsiteX1" fmla="*/ 1032934 w 3149600"/>
                    <a:gd name="connsiteY1" fmla="*/ 0 h 948267"/>
                    <a:gd name="connsiteX2" fmla="*/ 0 w 3149600"/>
                    <a:gd name="connsiteY2" fmla="*/ 948267 h 948267"/>
                    <a:gd name="connsiteX3" fmla="*/ 2252134 w 3149600"/>
                    <a:gd name="connsiteY3" fmla="*/ 948267 h 948267"/>
                    <a:gd name="connsiteX4" fmla="*/ 3149600 w 3149600"/>
                    <a:gd name="connsiteY4" fmla="*/ 0 h 9482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49600" h="948267">
                      <a:moveTo>
                        <a:pt x="3149600" y="0"/>
                      </a:moveTo>
                      <a:lnTo>
                        <a:pt x="1032934" y="0"/>
                      </a:lnTo>
                      <a:lnTo>
                        <a:pt x="0" y="948267"/>
                      </a:lnTo>
                      <a:lnTo>
                        <a:pt x="2252134" y="948267"/>
                      </a:lnTo>
                      <a:lnTo>
                        <a:pt x="3149600" y="0"/>
                      </a:lnTo>
                      <a:close/>
                    </a:path>
                  </a:pathLst>
                </a:custGeom>
                <a:no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56" name="Straight Connector 155"/>
                <p:cNvCxnSpPr>
                  <a:stCxn id="133" idx="1"/>
                  <a:endCxn id="147" idx="1"/>
                </p:cNvCxnSpPr>
                <p:nvPr/>
              </p:nvCxnSpPr>
              <p:spPr>
                <a:xfrm flipH="1">
                  <a:off x="5154635" y="3454411"/>
                  <a:ext cx="2252893" cy="1320802"/>
                </a:xfrm>
                <a:prstGeom prst="line">
                  <a:avLst/>
                </a:prstGeom>
                <a:ln w="25400" cap="flat" cmpd="sng" algn="ctr">
                  <a:solidFill>
                    <a:schemeClr val="accent1"/>
                  </a:solidFill>
                  <a:prstDash val="sysDash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8" name="Straight Connector 157"/>
                <p:cNvCxnSpPr>
                  <a:stCxn id="133" idx="0"/>
                  <a:endCxn id="147" idx="0"/>
                </p:cNvCxnSpPr>
                <p:nvPr/>
              </p:nvCxnSpPr>
              <p:spPr>
                <a:xfrm>
                  <a:off x="8179845" y="3454411"/>
                  <a:ext cx="640305" cy="1320802"/>
                </a:xfrm>
                <a:prstGeom prst="line">
                  <a:avLst/>
                </a:prstGeom>
                <a:ln w="25400" cap="flat" cmpd="sng" algn="ctr">
                  <a:solidFill>
                    <a:schemeClr val="accent1"/>
                  </a:solidFill>
                  <a:prstDash val="sysDash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62" name="TextBox 161"/>
              <p:cNvSpPr txBox="1"/>
              <p:nvPr/>
            </p:nvSpPr>
            <p:spPr>
              <a:xfrm>
                <a:off x="7515253" y="4306692"/>
                <a:ext cx="64130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Core</a:t>
                </a:r>
                <a:endParaRPr lang="en-US" dirty="0"/>
              </a:p>
            </p:txBody>
          </p:sp>
          <p:sp>
            <p:nvSpPr>
              <p:cNvPr id="163" name="Freeform 162"/>
              <p:cNvSpPr/>
              <p:nvPr/>
            </p:nvSpPr>
            <p:spPr>
              <a:xfrm>
                <a:off x="4108450" y="4718050"/>
                <a:ext cx="2705100" cy="850900"/>
              </a:xfrm>
              <a:custGeom>
                <a:avLst/>
                <a:gdLst>
                  <a:gd name="connsiteX0" fmla="*/ 749300 w 2197100"/>
                  <a:gd name="connsiteY0" fmla="*/ 0 h 603250"/>
                  <a:gd name="connsiteX1" fmla="*/ 0 w 2197100"/>
                  <a:gd name="connsiteY1" fmla="*/ 603250 h 603250"/>
                  <a:gd name="connsiteX2" fmla="*/ 1568450 w 2197100"/>
                  <a:gd name="connsiteY2" fmla="*/ 603250 h 603250"/>
                  <a:gd name="connsiteX3" fmla="*/ 2197100 w 2197100"/>
                  <a:gd name="connsiteY3" fmla="*/ 0 h 603250"/>
                  <a:gd name="connsiteX4" fmla="*/ 749300 w 2197100"/>
                  <a:gd name="connsiteY4" fmla="*/ 0 h 603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97100" h="603250">
                    <a:moveTo>
                      <a:pt x="749300" y="0"/>
                    </a:moveTo>
                    <a:lnTo>
                      <a:pt x="0" y="603250"/>
                    </a:lnTo>
                    <a:lnTo>
                      <a:pt x="1568450" y="603250"/>
                    </a:lnTo>
                    <a:lnTo>
                      <a:pt x="2197100" y="0"/>
                    </a:lnTo>
                    <a:lnTo>
                      <a:pt x="749300" y="0"/>
                    </a:lnTo>
                    <a:close/>
                  </a:path>
                </a:pathLst>
              </a:custGeom>
              <a:noFill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</a:pPr>
                <a:r>
                  <a:rPr lang="en-US" dirty="0" smtClean="0">
                    <a:solidFill>
                      <a:srgbClr val="000000"/>
                    </a:solidFill>
                  </a:rPr>
                  <a:t>         Instruction </a:t>
                </a:r>
                <a:r>
                  <a:rPr lang="en-US" dirty="0" err="1" smtClean="0">
                    <a:solidFill>
                      <a:srgbClr val="000000"/>
                    </a:solidFill>
                  </a:rPr>
                  <a:t>Unit(s</a:t>
                </a:r>
                <a:r>
                  <a:rPr lang="en-US" dirty="0" smtClean="0">
                    <a:solidFill>
                      <a:srgbClr val="000000"/>
                    </a:solidFill>
                  </a:rPr>
                  <a:t>)</a:t>
                </a:r>
              </a:p>
              <a:p>
                <a:pPr algn="ctr">
                  <a:lnSpc>
                    <a:spcPct val="90000"/>
                  </a:lnSpc>
                </a:pPr>
                <a:endParaRPr lang="en-US" dirty="0" smtClean="0">
                  <a:solidFill>
                    <a:srgbClr val="000000"/>
                  </a:solidFill>
                </a:endParaRPr>
              </a:p>
              <a:p>
                <a:pPr algn="ctr">
                  <a:lnSpc>
                    <a:spcPct val="90000"/>
                  </a:lnSpc>
                </a:pPr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65" name="Freeform 164"/>
              <p:cNvSpPr/>
              <p:nvPr/>
            </p:nvSpPr>
            <p:spPr>
              <a:xfrm>
                <a:off x="6438900" y="4686300"/>
                <a:ext cx="2362199" cy="488950"/>
              </a:xfrm>
              <a:custGeom>
                <a:avLst/>
                <a:gdLst>
                  <a:gd name="connsiteX0" fmla="*/ 749300 w 2197100"/>
                  <a:gd name="connsiteY0" fmla="*/ 0 h 603250"/>
                  <a:gd name="connsiteX1" fmla="*/ 0 w 2197100"/>
                  <a:gd name="connsiteY1" fmla="*/ 603250 h 603250"/>
                  <a:gd name="connsiteX2" fmla="*/ 1568450 w 2197100"/>
                  <a:gd name="connsiteY2" fmla="*/ 603250 h 603250"/>
                  <a:gd name="connsiteX3" fmla="*/ 2197100 w 2197100"/>
                  <a:gd name="connsiteY3" fmla="*/ 0 h 603250"/>
                  <a:gd name="connsiteX4" fmla="*/ 749300 w 2197100"/>
                  <a:gd name="connsiteY4" fmla="*/ 0 h 603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97100" h="603250">
                    <a:moveTo>
                      <a:pt x="749300" y="0"/>
                    </a:moveTo>
                    <a:lnTo>
                      <a:pt x="0" y="603250"/>
                    </a:lnTo>
                    <a:lnTo>
                      <a:pt x="1568450" y="603250"/>
                    </a:lnTo>
                    <a:lnTo>
                      <a:pt x="2197100" y="0"/>
                    </a:lnTo>
                    <a:lnTo>
                      <a:pt x="749300" y="0"/>
                    </a:lnTo>
                    <a:close/>
                  </a:path>
                </a:pathLst>
              </a:custGeom>
              <a:noFill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</a:pPr>
                <a:r>
                  <a:rPr lang="en-US" dirty="0" smtClean="0">
                    <a:solidFill>
                      <a:srgbClr val="000000"/>
                    </a:solidFill>
                  </a:rPr>
                  <a:t>       Functional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US" dirty="0" err="1" smtClean="0">
                    <a:solidFill>
                      <a:srgbClr val="000000"/>
                    </a:solidFill>
                  </a:rPr>
                  <a:t>Unit(s</a:t>
                </a:r>
                <a:r>
                  <a:rPr lang="en-US" dirty="0" smtClean="0">
                    <a:solidFill>
                      <a:srgbClr val="000000"/>
                    </a:solidFill>
                  </a:rPr>
                  <a:t>)</a:t>
                </a:r>
                <a:endParaRPr lang="en-US" dirty="0">
                  <a:solidFill>
                    <a:srgbClr val="000000"/>
                  </a:solidFill>
                </a:endParaRPr>
              </a:p>
            </p:txBody>
          </p:sp>
        </p:grpSp>
        <p:pic>
          <p:nvPicPr>
            <p:cNvPr id="57" name="Picture 56" descr="600px-Pipeline_5.png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4875262" y="4921249"/>
              <a:ext cx="908064" cy="654673"/>
            </a:xfrm>
            <a:prstGeom prst="rect">
              <a:avLst/>
            </a:prstGeom>
          </p:spPr>
        </p:pic>
        <p:grpSp>
          <p:nvGrpSpPr>
            <p:cNvPr id="10" name="Group 88"/>
            <p:cNvGrpSpPr/>
            <p:nvPr/>
          </p:nvGrpSpPr>
          <p:grpSpPr>
            <a:xfrm>
              <a:off x="6108909" y="5194300"/>
              <a:ext cx="2127517" cy="361950"/>
              <a:chOff x="6108909" y="5194300"/>
              <a:chExt cx="2127517" cy="361950"/>
            </a:xfrm>
          </p:grpSpPr>
          <p:grpSp>
            <p:nvGrpSpPr>
              <p:cNvPr id="11" name="Group 68"/>
              <p:cNvGrpSpPr/>
              <p:nvPr/>
            </p:nvGrpSpPr>
            <p:grpSpPr>
              <a:xfrm>
                <a:off x="7499559" y="5194300"/>
                <a:ext cx="736867" cy="342900"/>
                <a:chOff x="7499559" y="5194300"/>
                <a:chExt cx="736867" cy="342900"/>
              </a:xfrm>
            </p:grpSpPr>
            <p:sp>
              <p:nvSpPr>
                <p:cNvPr id="114" name="TextBox 113"/>
                <p:cNvSpPr txBox="1"/>
                <p:nvPr/>
              </p:nvSpPr>
              <p:spPr>
                <a:xfrm>
                  <a:off x="7532797" y="5196494"/>
                  <a:ext cx="703629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 smtClean="0"/>
                    <a:t>A</a:t>
                  </a:r>
                  <a:r>
                    <a:rPr lang="en-US" sz="1400" baseline="-25000" dirty="0" smtClean="0"/>
                    <a:t>3</a:t>
                  </a:r>
                  <a:r>
                    <a:rPr lang="en-US" sz="1400" dirty="0" smtClean="0"/>
                    <a:t>+B</a:t>
                  </a:r>
                  <a:r>
                    <a:rPr lang="en-US" sz="1400" baseline="-25000" dirty="0" smtClean="0"/>
                    <a:t>3</a:t>
                  </a:r>
                  <a:endParaRPr lang="en-US" sz="1400" dirty="0"/>
                </a:p>
              </p:txBody>
            </p:sp>
            <p:sp>
              <p:nvSpPr>
                <p:cNvPr id="104" name="Freeform 103"/>
                <p:cNvSpPr/>
                <p:nvPr/>
              </p:nvSpPr>
              <p:spPr>
                <a:xfrm>
                  <a:off x="7499559" y="5194300"/>
                  <a:ext cx="666541" cy="342900"/>
                </a:xfrm>
                <a:custGeom>
                  <a:avLst/>
                  <a:gdLst>
                    <a:gd name="connsiteX0" fmla="*/ 749300 w 2197100"/>
                    <a:gd name="connsiteY0" fmla="*/ 0 h 603250"/>
                    <a:gd name="connsiteX1" fmla="*/ 0 w 2197100"/>
                    <a:gd name="connsiteY1" fmla="*/ 603250 h 603250"/>
                    <a:gd name="connsiteX2" fmla="*/ 1568450 w 2197100"/>
                    <a:gd name="connsiteY2" fmla="*/ 603250 h 603250"/>
                    <a:gd name="connsiteX3" fmla="*/ 2197100 w 2197100"/>
                    <a:gd name="connsiteY3" fmla="*/ 0 h 603250"/>
                    <a:gd name="connsiteX4" fmla="*/ 749300 w 2197100"/>
                    <a:gd name="connsiteY4" fmla="*/ 0 h 6032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197100" h="603250">
                      <a:moveTo>
                        <a:pt x="749300" y="0"/>
                      </a:moveTo>
                      <a:lnTo>
                        <a:pt x="0" y="603250"/>
                      </a:lnTo>
                      <a:lnTo>
                        <a:pt x="1568450" y="603250"/>
                      </a:lnTo>
                      <a:lnTo>
                        <a:pt x="2197100" y="0"/>
                      </a:lnTo>
                      <a:lnTo>
                        <a:pt x="749300" y="0"/>
                      </a:lnTo>
                      <a:close/>
                    </a:path>
                  </a:pathLst>
                </a:cu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0000"/>
                    </a:lnSpc>
                  </a:pPr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2" name="Group 79"/>
              <p:cNvGrpSpPr/>
              <p:nvPr/>
            </p:nvGrpSpPr>
            <p:grpSpPr>
              <a:xfrm>
                <a:off x="7036009" y="5200650"/>
                <a:ext cx="736867" cy="342900"/>
                <a:chOff x="7499559" y="5194300"/>
                <a:chExt cx="736867" cy="342900"/>
              </a:xfrm>
            </p:grpSpPr>
            <p:sp>
              <p:nvSpPr>
                <p:cNvPr id="81" name="TextBox 80"/>
                <p:cNvSpPr txBox="1"/>
                <p:nvPr/>
              </p:nvSpPr>
              <p:spPr>
                <a:xfrm>
                  <a:off x="7532797" y="5196494"/>
                  <a:ext cx="703629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 smtClean="0"/>
                    <a:t>A</a:t>
                  </a:r>
                  <a:r>
                    <a:rPr lang="en-US" sz="1400" baseline="-25000" dirty="0" smtClean="0"/>
                    <a:t>2</a:t>
                  </a:r>
                  <a:r>
                    <a:rPr lang="en-US" sz="1400" dirty="0" smtClean="0"/>
                    <a:t>+B</a:t>
                  </a:r>
                  <a:r>
                    <a:rPr lang="en-US" sz="1400" baseline="-25000" dirty="0" smtClean="0"/>
                    <a:t>2</a:t>
                  </a:r>
                  <a:endParaRPr lang="en-US" sz="1400" dirty="0"/>
                </a:p>
              </p:txBody>
            </p:sp>
            <p:sp>
              <p:nvSpPr>
                <p:cNvPr id="82" name="Freeform 81"/>
                <p:cNvSpPr/>
                <p:nvPr/>
              </p:nvSpPr>
              <p:spPr>
                <a:xfrm>
                  <a:off x="7499559" y="5194300"/>
                  <a:ext cx="666541" cy="342900"/>
                </a:xfrm>
                <a:custGeom>
                  <a:avLst/>
                  <a:gdLst>
                    <a:gd name="connsiteX0" fmla="*/ 749300 w 2197100"/>
                    <a:gd name="connsiteY0" fmla="*/ 0 h 603250"/>
                    <a:gd name="connsiteX1" fmla="*/ 0 w 2197100"/>
                    <a:gd name="connsiteY1" fmla="*/ 603250 h 603250"/>
                    <a:gd name="connsiteX2" fmla="*/ 1568450 w 2197100"/>
                    <a:gd name="connsiteY2" fmla="*/ 603250 h 603250"/>
                    <a:gd name="connsiteX3" fmla="*/ 2197100 w 2197100"/>
                    <a:gd name="connsiteY3" fmla="*/ 0 h 603250"/>
                    <a:gd name="connsiteX4" fmla="*/ 749300 w 2197100"/>
                    <a:gd name="connsiteY4" fmla="*/ 0 h 6032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197100" h="603250">
                      <a:moveTo>
                        <a:pt x="749300" y="0"/>
                      </a:moveTo>
                      <a:lnTo>
                        <a:pt x="0" y="603250"/>
                      </a:lnTo>
                      <a:lnTo>
                        <a:pt x="1568450" y="603250"/>
                      </a:lnTo>
                      <a:lnTo>
                        <a:pt x="2197100" y="0"/>
                      </a:lnTo>
                      <a:lnTo>
                        <a:pt x="749300" y="0"/>
                      </a:lnTo>
                      <a:close/>
                    </a:path>
                  </a:pathLst>
                </a:cu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0000"/>
                    </a:lnSpc>
                  </a:pPr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3" name="Group 82"/>
              <p:cNvGrpSpPr/>
              <p:nvPr/>
            </p:nvGrpSpPr>
            <p:grpSpPr>
              <a:xfrm>
                <a:off x="6572459" y="5207000"/>
                <a:ext cx="736867" cy="342900"/>
                <a:chOff x="7499559" y="5194300"/>
                <a:chExt cx="736867" cy="342900"/>
              </a:xfrm>
            </p:grpSpPr>
            <p:sp>
              <p:nvSpPr>
                <p:cNvPr id="84" name="TextBox 83"/>
                <p:cNvSpPr txBox="1"/>
                <p:nvPr/>
              </p:nvSpPr>
              <p:spPr>
                <a:xfrm>
                  <a:off x="7532797" y="5196494"/>
                  <a:ext cx="703629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 smtClean="0"/>
                    <a:t>A</a:t>
                  </a:r>
                  <a:r>
                    <a:rPr lang="en-US" sz="1400" baseline="-25000" dirty="0" smtClean="0"/>
                    <a:t>1</a:t>
                  </a:r>
                  <a:r>
                    <a:rPr lang="en-US" sz="1400" dirty="0" smtClean="0"/>
                    <a:t>+B</a:t>
                  </a:r>
                  <a:r>
                    <a:rPr lang="en-US" sz="1400" baseline="-25000" dirty="0" smtClean="0"/>
                    <a:t>1</a:t>
                  </a:r>
                  <a:endParaRPr lang="en-US" sz="1400" dirty="0"/>
                </a:p>
              </p:txBody>
            </p:sp>
            <p:sp>
              <p:nvSpPr>
                <p:cNvPr id="85" name="Freeform 84"/>
                <p:cNvSpPr/>
                <p:nvPr/>
              </p:nvSpPr>
              <p:spPr>
                <a:xfrm>
                  <a:off x="7499559" y="5194300"/>
                  <a:ext cx="666541" cy="342900"/>
                </a:xfrm>
                <a:custGeom>
                  <a:avLst/>
                  <a:gdLst>
                    <a:gd name="connsiteX0" fmla="*/ 749300 w 2197100"/>
                    <a:gd name="connsiteY0" fmla="*/ 0 h 603250"/>
                    <a:gd name="connsiteX1" fmla="*/ 0 w 2197100"/>
                    <a:gd name="connsiteY1" fmla="*/ 603250 h 603250"/>
                    <a:gd name="connsiteX2" fmla="*/ 1568450 w 2197100"/>
                    <a:gd name="connsiteY2" fmla="*/ 603250 h 603250"/>
                    <a:gd name="connsiteX3" fmla="*/ 2197100 w 2197100"/>
                    <a:gd name="connsiteY3" fmla="*/ 0 h 603250"/>
                    <a:gd name="connsiteX4" fmla="*/ 749300 w 2197100"/>
                    <a:gd name="connsiteY4" fmla="*/ 0 h 6032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197100" h="603250">
                      <a:moveTo>
                        <a:pt x="749300" y="0"/>
                      </a:moveTo>
                      <a:lnTo>
                        <a:pt x="0" y="603250"/>
                      </a:lnTo>
                      <a:lnTo>
                        <a:pt x="1568450" y="603250"/>
                      </a:lnTo>
                      <a:lnTo>
                        <a:pt x="2197100" y="0"/>
                      </a:lnTo>
                      <a:lnTo>
                        <a:pt x="749300" y="0"/>
                      </a:lnTo>
                      <a:close/>
                    </a:path>
                  </a:pathLst>
                </a:cu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0000"/>
                    </a:lnSpc>
                  </a:pPr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4" name="Group 85"/>
              <p:cNvGrpSpPr/>
              <p:nvPr/>
            </p:nvGrpSpPr>
            <p:grpSpPr>
              <a:xfrm>
                <a:off x="6108909" y="5213350"/>
                <a:ext cx="736867" cy="342900"/>
                <a:chOff x="7499559" y="5194300"/>
                <a:chExt cx="736867" cy="342900"/>
              </a:xfrm>
            </p:grpSpPr>
            <p:sp>
              <p:nvSpPr>
                <p:cNvPr id="87" name="TextBox 86"/>
                <p:cNvSpPr txBox="1"/>
                <p:nvPr/>
              </p:nvSpPr>
              <p:spPr>
                <a:xfrm>
                  <a:off x="7532797" y="5196494"/>
                  <a:ext cx="703629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 smtClean="0"/>
                    <a:t>A</a:t>
                  </a:r>
                  <a:r>
                    <a:rPr lang="en-US" sz="1400" baseline="-25000" dirty="0" smtClean="0"/>
                    <a:t>0</a:t>
                  </a:r>
                  <a:r>
                    <a:rPr lang="en-US" sz="1400" dirty="0" smtClean="0"/>
                    <a:t>+B</a:t>
                  </a:r>
                  <a:r>
                    <a:rPr lang="en-US" sz="1400" baseline="-25000" dirty="0" smtClean="0"/>
                    <a:t>0</a:t>
                  </a:r>
                  <a:endParaRPr lang="en-US" sz="1400" dirty="0"/>
                </a:p>
              </p:txBody>
            </p:sp>
            <p:sp>
              <p:nvSpPr>
                <p:cNvPr id="88" name="Freeform 87"/>
                <p:cNvSpPr/>
                <p:nvPr/>
              </p:nvSpPr>
              <p:spPr>
                <a:xfrm>
                  <a:off x="7499559" y="5194300"/>
                  <a:ext cx="666541" cy="342900"/>
                </a:xfrm>
                <a:custGeom>
                  <a:avLst/>
                  <a:gdLst>
                    <a:gd name="connsiteX0" fmla="*/ 749300 w 2197100"/>
                    <a:gd name="connsiteY0" fmla="*/ 0 h 603250"/>
                    <a:gd name="connsiteX1" fmla="*/ 0 w 2197100"/>
                    <a:gd name="connsiteY1" fmla="*/ 603250 h 603250"/>
                    <a:gd name="connsiteX2" fmla="*/ 1568450 w 2197100"/>
                    <a:gd name="connsiteY2" fmla="*/ 603250 h 603250"/>
                    <a:gd name="connsiteX3" fmla="*/ 2197100 w 2197100"/>
                    <a:gd name="connsiteY3" fmla="*/ 0 h 603250"/>
                    <a:gd name="connsiteX4" fmla="*/ 749300 w 2197100"/>
                    <a:gd name="connsiteY4" fmla="*/ 0 h 6032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197100" h="603250">
                      <a:moveTo>
                        <a:pt x="749300" y="0"/>
                      </a:moveTo>
                      <a:lnTo>
                        <a:pt x="0" y="603250"/>
                      </a:lnTo>
                      <a:lnTo>
                        <a:pt x="1568450" y="603250"/>
                      </a:lnTo>
                      <a:lnTo>
                        <a:pt x="2197100" y="0"/>
                      </a:lnTo>
                      <a:lnTo>
                        <a:pt x="749300" y="0"/>
                      </a:lnTo>
                      <a:close/>
                    </a:path>
                  </a:pathLst>
                </a:cu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0000"/>
                    </a:lnSpc>
                  </a:pPr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</p:grpSp>
        </p:grpSp>
      </p:grpSp>
      <p:sp>
        <p:nvSpPr>
          <p:cNvPr id="62" name="Slide Number Placeholder 6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3" name="Footer Placeholder 6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2013 -- Lecture #26</a:t>
            </a:r>
            <a:endParaRPr lang="en-US" dirty="0"/>
          </a:p>
        </p:txBody>
      </p:sp>
      <p:grpSp>
        <p:nvGrpSpPr>
          <p:cNvPr id="15" name="Group 64"/>
          <p:cNvGrpSpPr/>
          <p:nvPr/>
        </p:nvGrpSpPr>
        <p:grpSpPr>
          <a:xfrm>
            <a:off x="3352800" y="3200400"/>
            <a:ext cx="5029200" cy="2286000"/>
            <a:chOff x="4267118" y="995405"/>
            <a:chExt cx="4730887" cy="2286000"/>
          </a:xfrm>
        </p:grpSpPr>
        <p:sp>
          <p:nvSpPr>
            <p:cNvPr id="66" name="Rectangle 65"/>
            <p:cNvSpPr/>
            <p:nvPr/>
          </p:nvSpPr>
          <p:spPr>
            <a:xfrm>
              <a:off x="4840559" y="995405"/>
              <a:ext cx="4157446" cy="1524000"/>
            </a:xfrm>
            <a:prstGeom prst="rect">
              <a:avLst/>
            </a:prstGeom>
            <a:noFill/>
            <a:ln w="762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4267118" y="2450408"/>
              <a:ext cx="12829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</a:rPr>
                <a:t>Today’s</a:t>
              </a:r>
            </a:p>
            <a:p>
              <a:r>
                <a:rPr lang="en-US" sz="2400" b="1" dirty="0" smtClean="0">
                  <a:solidFill>
                    <a:srgbClr val="FF0000"/>
                  </a:solidFill>
                </a:rPr>
                <a:t>Lecture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60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A56208CD-5370-E54A-A727-F6DE71C27A1C}" type="datetime1">
              <a:rPr lang="en-US" smtClean="0"/>
              <a:t>12/5/13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266" y="0"/>
            <a:ext cx="8229600" cy="1143000"/>
          </a:xfrm>
        </p:spPr>
        <p:txBody>
          <a:bodyPr/>
          <a:lstStyle/>
          <a:p>
            <a:r>
              <a:rPr lang="en-US" dirty="0" smtClean="0"/>
              <a:t>Peer Instruction: True or False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905934"/>
            <a:ext cx="8636000" cy="41571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Which statements is </a:t>
            </a:r>
            <a:r>
              <a:rPr lang="en-US" i="1" dirty="0" smtClean="0">
                <a:solidFill>
                  <a:srgbClr val="3366FF"/>
                </a:solidFill>
              </a:rPr>
              <a:t>True </a:t>
            </a:r>
            <a:r>
              <a:rPr lang="en-US" dirty="0" smtClean="0"/>
              <a:t>about Virtual Machines?</a:t>
            </a:r>
          </a:p>
          <a:p>
            <a:pPr marL="571500" indent="-571500">
              <a:buAutoNum type="romanUcPeriod"/>
              <a:tabLst>
                <a:tab pos="3030538" algn="l"/>
              </a:tabLst>
            </a:pPr>
            <a:r>
              <a:rPr lang="en-US" dirty="0" smtClean="0"/>
              <a:t>Multiple Virtual Machines can run on one computer</a:t>
            </a:r>
          </a:p>
          <a:p>
            <a:pPr marL="571500" indent="-571500">
              <a:buFont typeface="Arial"/>
              <a:buAutoNum type="romanUcPeriod"/>
              <a:tabLst>
                <a:tab pos="3030538" algn="l"/>
              </a:tabLst>
            </a:pPr>
            <a:r>
              <a:rPr lang="en-US" dirty="0" smtClean="0"/>
              <a:t>Multiple Virtual Machine Monitors can run on one computer		</a:t>
            </a:r>
          </a:p>
          <a:p>
            <a:pPr>
              <a:buNone/>
              <a:tabLst>
                <a:tab pos="3030538" algn="l"/>
              </a:tabLst>
            </a:pPr>
            <a:r>
              <a:rPr lang="en-US" dirty="0" smtClean="0"/>
              <a:t>III. The Guest OS must be the same as the Host OS	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C6305-E0D4-5A49-A9EB-A5169E41FF09}" type="datetime1">
              <a:rPr lang="en-US" smtClean="0"/>
              <a:t>12/5/13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smtClean="0"/>
              <a:t>Fall 2013</a:t>
            </a:r>
            <a:r>
              <a:rPr lang="en-US" dirty="0" smtClean="0"/>
              <a:t> -- Lecture #26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20</a:t>
            </a:fld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94269" y="4707467"/>
          <a:ext cx="3328415" cy="1828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2841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accent6"/>
                          </a:solidFill>
                        </a:rPr>
                        <a:t>A)</a:t>
                      </a:r>
                      <a:r>
                        <a:rPr lang="en-US" sz="2400" b="1" baseline="0" dirty="0" smtClean="0">
                          <a:solidFill>
                            <a:schemeClr val="accent6"/>
                          </a:solidFill>
                        </a:rPr>
                        <a:t> I only </a:t>
                      </a:r>
                      <a:endParaRPr lang="en-US" sz="2400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8000"/>
                          </a:solidFill>
                        </a:rPr>
                        <a:t>B) II only</a:t>
                      </a:r>
                      <a:endParaRPr lang="en-US" sz="2400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FF6FCF"/>
                          </a:solidFill>
                        </a:rPr>
                        <a:t>C) III only </a:t>
                      </a:r>
                      <a:endParaRPr lang="en-US" sz="2400" dirty="0">
                        <a:solidFill>
                          <a:srgbClr val="FF6FC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FFFF00"/>
                          </a:solidFill>
                        </a:rPr>
                        <a:t>D) I and II</a:t>
                      </a:r>
                      <a:endParaRPr lang="en-US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Frame 7"/>
          <p:cNvSpPr/>
          <p:nvPr/>
        </p:nvSpPr>
        <p:spPr>
          <a:xfrm>
            <a:off x="304799" y="4724399"/>
            <a:ext cx="3352801" cy="457200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77462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657600" y="6356350"/>
            <a:ext cx="2133600" cy="365125"/>
          </a:xfrm>
        </p:spPr>
        <p:txBody>
          <a:bodyPr/>
          <a:lstStyle/>
          <a:p>
            <a:r>
              <a:rPr lang="sv-SE" dirty="0" smtClean="0"/>
              <a:t>Fall 2013</a:t>
            </a:r>
            <a:r>
              <a:rPr lang="en-US" dirty="0" smtClean="0"/>
              <a:t> -- Lecture #26</a:t>
            </a:r>
            <a:endParaRPr lang="en-AU" dirty="0"/>
          </a:p>
        </p:txBody>
      </p:sp>
      <p:sp>
        <p:nvSpPr>
          <p:cNvPr id="398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Virtual Machine/Memory </a:t>
            </a:r>
            <a:br>
              <a:rPr lang="en-AU" dirty="0" smtClean="0"/>
            </a:br>
            <a:r>
              <a:rPr lang="en-AU" dirty="0" smtClean="0"/>
              <a:t>Instruction </a:t>
            </a:r>
            <a:r>
              <a:rPr lang="en-AU" dirty="0"/>
              <a:t>Set Support</a:t>
            </a:r>
          </a:p>
        </p:txBody>
      </p:sp>
      <p:sp>
        <p:nvSpPr>
          <p:cNvPr id="398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AU" dirty="0" smtClean="0"/>
              <a:t>2 modes in hardware: User </a:t>
            </a:r>
            <a:r>
              <a:rPr lang="en-AU" dirty="0"/>
              <a:t>and System </a:t>
            </a:r>
            <a:r>
              <a:rPr lang="en-AU" dirty="0" smtClean="0"/>
              <a:t>modes</a:t>
            </a:r>
          </a:p>
          <a:p>
            <a:pPr lvl="1">
              <a:lnSpc>
                <a:spcPct val="90000"/>
              </a:lnSpc>
            </a:pPr>
            <a:r>
              <a:rPr lang="en-AU" dirty="0" smtClean="0"/>
              <a:t>Some instruction only run in System mode</a:t>
            </a:r>
          </a:p>
          <a:p>
            <a:pPr>
              <a:lnSpc>
                <a:spcPct val="90000"/>
              </a:lnSpc>
            </a:pPr>
            <a:r>
              <a:rPr lang="en-AU" dirty="0" smtClean="0"/>
              <a:t>Page Table Base Register (PTBR): Page Table </a:t>
            </a:r>
            <a:r>
              <a:rPr lang="en-AU" dirty="0" err="1" smtClean="0"/>
              <a:t>addr</a:t>
            </a:r>
            <a:endParaRPr lang="en-AU" dirty="0" smtClean="0"/>
          </a:p>
          <a:p>
            <a:pPr>
              <a:lnSpc>
                <a:spcPct val="90000"/>
              </a:lnSpc>
            </a:pPr>
            <a:r>
              <a:rPr lang="en-AU" dirty="0"/>
              <a:t>Privileged instructions only available in system mode</a:t>
            </a:r>
          </a:p>
          <a:p>
            <a:pPr lvl="1">
              <a:lnSpc>
                <a:spcPct val="90000"/>
              </a:lnSpc>
            </a:pPr>
            <a:r>
              <a:rPr lang="en-AU" dirty="0"/>
              <a:t>Trap to </a:t>
            </a:r>
            <a:r>
              <a:rPr lang="en-AU" dirty="0" smtClean="0"/>
              <a:t>system (and VMM) </a:t>
            </a:r>
            <a:r>
              <a:rPr lang="en-AU" dirty="0"/>
              <a:t>if executed in user mode</a:t>
            </a:r>
          </a:p>
          <a:p>
            <a:pPr>
              <a:lnSpc>
                <a:spcPct val="90000"/>
              </a:lnSpc>
            </a:pPr>
            <a:r>
              <a:rPr lang="en-AU" dirty="0"/>
              <a:t>All physical resources only accessible using privileged instructions</a:t>
            </a:r>
          </a:p>
          <a:p>
            <a:pPr lvl="1">
              <a:lnSpc>
                <a:spcPct val="90000"/>
              </a:lnSpc>
            </a:pPr>
            <a:r>
              <a:rPr lang="en-AU" dirty="0"/>
              <a:t>Including</a:t>
            </a:r>
            <a:r>
              <a:rPr lang="en-AU" dirty="0" smtClean="0"/>
              <a:t> interrupt </a:t>
            </a:r>
            <a:r>
              <a:rPr lang="en-AU" dirty="0"/>
              <a:t>controls, I/O registers</a:t>
            </a:r>
          </a:p>
          <a:p>
            <a:pPr>
              <a:lnSpc>
                <a:spcPct val="90000"/>
              </a:lnSpc>
            </a:pPr>
            <a:r>
              <a:rPr lang="en-AU" dirty="0"/>
              <a:t>Renaissance of</a:t>
            </a:r>
            <a:r>
              <a:rPr lang="en-AU" dirty="0" smtClean="0"/>
              <a:t> virtualization support in </a:t>
            </a:r>
            <a:r>
              <a:rPr lang="en-AU" dirty="0" err="1" smtClean="0"/>
              <a:t>ISAs</a:t>
            </a:r>
            <a:endParaRPr lang="en-AU" dirty="0" smtClean="0"/>
          </a:p>
          <a:p>
            <a:pPr lvl="1">
              <a:lnSpc>
                <a:spcPct val="90000"/>
              </a:lnSpc>
            </a:pPr>
            <a:r>
              <a:rPr lang="en-AU" dirty="0"/>
              <a:t>Current </a:t>
            </a:r>
            <a:r>
              <a:rPr lang="en-AU" dirty="0" err="1"/>
              <a:t>ISAs</a:t>
            </a:r>
            <a:r>
              <a:rPr lang="en-AU" dirty="0"/>
              <a:t> (e.g., x86) </a:t>
            </a:r>
            <a:r>
              <a:rPr lang="en-AU" dirty="0" smtClean="0"/>
              <a:t>adapting, following IBM’s path</a:t>
            </a:r>
            <a:endParaRPr lang="en-AU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40475"/>
            <a:ext cx="2133600" cy="365125"/>
          </a:xfrm>
        </p:spPr>
        <p:txBody>
          <a:bodyPr/>
          <a:lstStyle/>
          <a:p>
            <a:fld id="{87AB8FFE-7ED9-A245-A039-C20C9F82171B}" type="datetime1">
              <a:rPr lang="en-US" smtClean="0"/>
              <a:t>12/5/13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1295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339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40475"/>
            <a:ext cx="2133600" cy="365125"/>
          </a:xfrm>
        </p:spPr>
        <p:txBody>
          <a:bodyPr/>
          <a:lstStyle/>
          <a:p>
            <a:fld id="{85548AC3-7AA3-2C45-ACE2-D0E58D777A59}" type="datetime1">
              <a:rPr lang="en-US" smtClean="0"/>
              <a:t>12/5/13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581400" y="6356350"/>
            <a:ext cx="2133600" cy="365125"/>
          </a:xfrm>
        </p:spPr>
        <p:txBody>
          <a:bodyPr/>
          <a:lstStyle/>
          <a:p>
            <a:r>
              <a:rPr lang="sv-SE" dirty="0" smtClean="0"/>
              <a:t>Fall 2013</a:t>
            </a:r>
            <a:r>
              <a:rPr lang="en-US" dirty="0" smtClean="0"/>
              <a:t> -- Lecture #26</a:t>
            </a:r>
            <a:endParaRPr lang="en-AU" dirty="0"/>
          </a:p>
        </p:txBody>
      </p:sp>
      <p:sp>
        <p:nvSpPr>
          <p:cNvPr id="396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Example: Timer Virtualization</a:t>
            </a:r>
          </a:p>
        </p:txBody>
      </p:sp>
      <p:sp>
        <p:nvSpPr>
          <p:cNvPr id="396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/>
              <a:t>In native </a:t>
            </a:r>
            <a:r>
              <a:rPr lang="en-AU" dirty="0" smtClean="0"/>
              <a:t>machine (no VMM), </a:t>
            </a:r>
            <a:r>
              <a:rPr lang="en-AU" dirty="0"/>
              <a:t>on timer interrupt</a:t>
            </a:r>
          </a:p>
          <a:p>
            <a:pPr lvl="1"/>
            <a:r>
              <a:rPr lang="en-AU" dirty="0"/>
              <a:t>OS suspends current process, handles interrupt, selects and resumes next process</a:t>
            </a:r>
          </a:p>
          <a:p>
            <a:r>
              <a:rPr lang="en-AU" dirty="0"/>
              <a:t>With Virtual Machine Monitor</a:t>
            </a:r>
          </a:p>
          <a:p>
            <a:pPr lvl="1"/>
            <a:r>
              <a:rPr lang="en-AU" dirty="0"/>
              <a:t>VMM suspends current VM, handles interrupt, selects and resumes next VM</a:t>
            </a:r>
          </a:p>
          <a:p>
            <a:r>
              <a:rPr lang="en-AU" dirty="0"/>
              <a:t>If a VM requires timer interrupts</a:t>
            </a:r>
          </a:p>
          <a:p>
            <a:pPr lvl="1"/>
            <a:r>
              <a:rPr lang="en-AU" dirty="0"/>
              <a:t>VMM emulates a virtual timer</a:t>
            </a:r>
          </a:p>
          <a:p>
            <a:pPr lvl="1"/>
            <a:r>
              <a:rPr lang="en-AU" dirty="0"/>
              <a:t>Emulates interrupt for VM when physical timer interrupt occurs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7305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6291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4CFC8-4AE8-6543-A19C-DCBE8BEC8F25}" type="datetime1">
              <a:rPr lang="en-US" smtClean="0"/>
              <a:t>12/5/13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623733" y="6356350"/>
            <a:ext cx="2133600" cy="365125"/>
          </a:xfrm>
        </p:spPr>
        <p:txBody>
          <a:bodyPr/>
          <a:lstStyle/>
          <a:p>
            <a:r>
              <a:rPr lang="sv-SE" dirty="0" smtClean="0"/>
              <a:t>Fall 2013</a:t>
            </a:r>
            <a:r>
              <a:rPr lang="en-US" dirty="0" smtClean="0"/>
              <a:t> -- Lecture #26</a:t>
            </a:r>
            <a:endParaRPr lang="en-AU" dirty="0"/>
          </a:p>
        </p:txBody>
      </p:sp>
      <p:sp>
        <p:nvSpPr>
          <p:cNvPr id="394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/>
              <a:t>Virtual Machine </a:t>
            </a:r>
            <a:r>
              <a:rPr lang="en-AU" dirty="0" smtClean="0"/>
              <a:t>Monitor</a:t>
            </a:r>
            <a:br>
              <a:rPr lang="en-AU" dirty="0" smtClean="0"/>
            </a:br>
            <a:r>
              <a:rPr lang="en-AU" dirty="0" smtClean="0"/>
              <a:t>(a.k.a. Hypervisor)</a:t>
            </a:r>
            <a:endParaRPr lang="en-AU" dirty="0"/>
          </a:p>
        </p:txBody>
      </p:sp>
      <p:sp>
        <p:nvSpPr>
          <p:cNvPr id="394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AU" dirty="0"/>
              <a:t>Maps virtual resources to physical resources</a:t>
            </a:r>
          </a:p>
          <a:p>
            <a:pPr lvl="1">
              <a:lnSpc>
                <a:spcPct val="90000"/>
              </a:lnSpc>
            </a:pPr>
            <a:r>
              <a:rPr lang="en-AU" dirty="0"/>
              <a:t>Memory, I/O devices,</a:t>
            </a:r>
            <a:r>
              <a:rPr lang="en-AU" dirty="0" smtClean="0"/>
              <a:t> </a:t>
            </a:r>
            <a:r>
              <a:rPr lang="en-US" dirty="0" smtClean="0"/>
              <a:t>processor</a:t>
            </a:r>
            <a:r>
              <a:rPr lang="en-AU" dirty="0" err="1" smtClean="0"/>
              <a:t>s</a:t>
            </a:r>
            <a:endParaRPr lang="en-AU" dirty="0"/>
          </a:p>
          <a:p>
            <a:pPr>
              <a:lnSpc>
                <a:spcPct val="90000"/>
              </a:lnSpc>
            </a:pPr>
            <a:r>
              <a:rPr lang="en-AU" dirty="0">
                <a:solidFill>
                  <a:srgbClr val="FF0000"/>
                </a:solidFill>
              </a:rPr>
              <a:t>Guest</a:t>
            </a:r>
            <a:r>
              <a:rPr lang="en-AU" dirty="0" smtClean="0">
                <a:solidFill>
                  <a:srgbClr val="FF0000"/>
                </a:solidFill>
              </a:rPr>
              <a:t> OS code </a:t>
            </a:r>
            <a:r>
              <a:rPr lang="en-AU" dirty="0">
                <a:solidFill>
                  <a:srgbClr val="FF0000"/>
                </a:solidFill>
              </a:rPr>
              <a:t>runs on native </a:t>
            </a:r>
            <a:r>
              <a:rPr lang="en-AU" dirty="0" smtClean="0">
                <a:solidFill>
                  <a:srgbClr val="FF0000"/>
                </a:solidFill>
              </a:rPr>
              <a:t>machine ISA </a:t>
            </a:r>
            <a:r>
              <a:rPr lang="en-AU" dirty="0">
                <a:solidFill>
                  <a:srgbClr val="FF0000"/>
                </a:solidFill>
              </a:rPr>
              <a:t>in user mode</a:t>
            </a:r>
          </a:p>
          <a:p>
            <a:pPr lvl="1">
              <a:lnSpc>
                <a:spcPct val="90000"/>
              </a:lnSpc>
            </a:pPr>
            <a:r>
              <a:rPr lang="en-AU" dirty="0">
                <a:solidFill>
                  <a:srgbClr val="FF0000"/>
                </a:solidFill>
              </a:rPr>
              <a:t>Traps to VMM on privileged instructions and access to protected resources</a:t>
            </a:r>
          </a:p>
          <a:p>
            <a:pPr>
              <a:lnSpc>
                <a:spcPct val="90000"/>
              </a:lnSpc>
            </a:pPr>
            <a:r>
              <a:rPr lang="en-AU" dirty="0"/>
              <a:t>Guest OS may be different from host OS</a:t>
            </a:r>
          </a:p>
          <a:p>
            <a:pPr>
              <a:lnSpc>
                <a:spcPct val="90000"/>
              </a:lnSpc>
            </a:pPr>
            <a:r>
              <a:rPr lang="en-AU" dirty="0"/>
              <a:t>VMM handles real I/O devices</a:t>
            </a:r>
          </a:p>
          <a:p>
            <a:pPr lvl="1">
              <a:lnSpc>
                <a:spcPct val="90000"/>
              </a:lnSpc>
            </a:pPr>
            <a:r>
              <a:rPr lang="en-AU" dirty="0"/>
              <a:t>Emulates generic virtual I/O devices for guest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236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424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Performance Impact of Virtual Machines?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impact on computation bound program, since they spend ≈0 time in OS</a:t>
            </a:r>
          </a:p>
          <a:p>
            <a:pPr lvl="1"/>
            <a:r>
              <a:rPr lang="en-US" dirty="0" smtClean="0"/>
              <a:t>E.g., matrix multiply</a:t>
            </a:r>
          </a:p>
          <a:p>
            <a:r>
              <a:rPr lang="en-US" dirty="0" smtClean="0"/>
              <a:t>Big impact on I/O-intensive programs, since spend lots of time in OS and execute many systems calls and many privileged instructions</a:t>
            </a:r>
          </a:p>
          <a:p>
            <a:pPr lvl="1"/>
            <a:r>
              <a:rPr lang="en-US" dirty="0" smtClean="0"/>
              <a:t>Although if I/O</a:t>
            </a:r>
            <a:r>
              <a:rPr lang="en-US" smtClean="0"/>
              <a:t>-bound =&gt; spend </a:t>
            </a:r>
            <a:r>
              <a:rPr lang="en-US" dirty="0" smtClean="0"/>
              <a:t>most time waiting for I/O device, then can hide VM overhead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9BE93-7B9D-D341-9CFA-5BD21DB3BCC1}" type="datetime1">
              <a:rPr lang="en-US" smtClean="0"/>
              <a:t>12/5/13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smtClean="0"/>
              <a:t>Fall 2013</a:t>
            </a:r>
            <a:r>
              <a:rPr lang="en-US" dirty="0" smtClean="0"/>
              <a:t> -- Lecture #26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4289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Machines and Cores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Host OS can also limit amount of </a:t>
            </a:r>
            <a:r>
              <a:rPr lang="en-US" i="1" dirty="0" smtClean="0">
                <a:solidFill>
                  <a:srgbClr val="3366FF"/>
                </a:solidFill>
              </a:rPr>
              <a:t>time </a:t>
            </a:r>
            <a:r>
              <a:rPr lang="en-US" dirty="0" smtClean="0"/>
              <a:t>a virtual machine uses a processor (core)</a:t>
            </a:r>
          </a:p>
          <a:p>
            <a:r>
              <a:rPr lang="en-US" dirty="0" smtClean="0"/>
              <a:t>Hence, at cost of swapping registers, it can run multiple virtual machines on a </a:t>
            </a:r>
            <a:r>
              <a:rPr lang="en-US" i="1" dirty="0" smtClean="0">
                <a:solidFill>
                  <a:srgbClr val="3366FF"/>
                </a:solidFill>
              </a:rPr>
              <a:t>single</a:t>
            </a:r>
            <a:r>
              <a:rPr lang="en-US" i="1" dirty="0" smtClean="0"/>
              <a:t> </a:t>
            </a:r>
            <a:r>
              <a:rPr lang="en-US" dirty="0" smtClean="0"/>
              <a:t>core</a:t>
            </a:r>
          </a:p>
          <a:p>
            <a:r>
              <a:rPr lang="en-US" dirty="0" smtClean="0"/>
              <a:t>AWS cheapest VM was originally 2 </a:t>
            </a:r>
            <a:r>
              <a:rPr lang="en-US" dirty="0" err="1" smtClean="0"/>
              <a:t>VMs</a:t>
            </a:r>
            <a:r>
              <a:rPr lang="en-US" dirty="0" smtClean="0"/>
              <a:t> per core</a:t>
            </a:r>
          </a:p>
          <a:p>
            <a:r>
              <a:rPr lang="en-US" dirty="0" smtClean="0"/>
              <a:t>Now, with faster processors, can install more </a:t>
            </a:r>
            <a:r>
              <a:rPr lang="en-US" dirty="0" err="1" smtClean="0"/>
              <a:t>VMs</a:t>
            </a:r>
            <a:r>
              <a:rPr lang="en-US" dirty="0" smtClean="0"/>
              <a:t> per core and deliver same performance or have multiple speeds of cores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E50E0-5011-7A4F-A71B-E5C5F1D05C5A}" type="datetime1">
              <a:rPr lang="en-US" smtClean="0"/>
              <a:t>12/5/13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smtClean="0"/>
              <a:t>Fall 2013</a:t>
            </a:r>
            <a:r>
              <a:rPr lang="en-US" dirty="0" smtClean="0"/>
              <a:t> -- Lecture #26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97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A6A6A6"/>
                </a:solidFill>
              </a:rPr>
              <a:t>Virtual Memory Review</a:t>
            </a:r>
          </a:p>
          <a:p>
            <a:r>
              <a:rPr lang="en-US" dirty="0" smtClean="0">
                <a:solidFill>
                  <a:srgbClr val="A6A6A6"/>
                </a:solidFill>
              </a:rPr>
              <a:t>Virtual Machines</a:t>
            </a:r>
          </a:p>
          <a:p>
            <a:r>
              <a:rPr lang="en-US" dirty="0" err="1" smtClean="0"/>
              <a:t>Administrivia</a:t>
            </a:r>
            <a:endParaRPr lang="en-US" dirty="0" smtClean="0"/>
          </a:p>
          <a:p>
            <a:r>
              <a:rPr lang="en-US" dirty="0" smtClean="0">
                <a:solidFill>
                  <a:srgbClr val="A6A6A6"/>
                </a:solidFill>
              </a:rPr>
              <a:t>Programming Contest</a:t>
            </a:r>
          </a:p>
          <a:p>
            <a:r>
              <a:rPr lang="en-US" dirty="0" smtClean="0">
                <a:solidFill>
                  <a:srgbClr val="A6A6A6"/>
                </a:solidFill>
              </a:rPr>
              <a:t>And, in Conclusion …</a:t>
            </a:r>
            <a:endParaRPr lang="en-US" dirty="0">
              <a:solidFill>
                <a:srgbClr val="A6A6A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2013 -- Lecture #26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A56208CD-5370-E54A-A727-F6DE71C27A1C}" type="datetime1">
              <a:rPr lang="en-US" smtClean="0"/>
              <a:t>12/5/13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090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Verify all HW, Lab, Midterm, and Project Grades by Friday, 12/6!</a:t>
            </a:r>
          </a:p>
          <a:p>
            <a:r>
              <a:rPr lang="en-US" dirty="0" smtClean="0"/>
              <a:t>Final </a:t>
            </a:r>
            <a:r>
              <a:rPr lang="en-US" dirty="0"/>
              <a:t>Exam</a:t>
            </a:r>
          </a:p>
          <a:p>
            <a:pPr lvl="1"/>
            <a:r>
              <a:rPr lang="en-US" dirty="0"/>
              <a:t>Friday, December 20, 8:00-11:00 </a:t>
            </a:r>
            <a:r>
              <a:rPr lang="en-US" dirty="0" smtClean="0"/>
              <a:t>RSF Fieldhouse!</a:t>
            </a:r>
            <a:endParaRPr lang="en-US" dirty="0"/>
          </a:p>
          <a:p>
            <a:pPr lvl="1"/>
            <a:r>
              <a:rPr lang="en-US" dirty="0"/>
              <a:t>Short answer, fill in the blank, multiple choice, mix and match: 100 points/minutes</a:t>
            </a:r>
          </a:p>
          <a:p>
            <a:pPr lvl="1"/>
            <a:r>
              <a:rPr lang="en-US" dirty="0" smtClean="0"/>
              <a:t>Comprehensive</a:t>
            </a:r>
            <a:r>
              <a:rPr lang="en-US" dirty="0"/>
              <a:t>, but concentrated on material since midterm examination</a:t>
            </a:r>
          </a:p>
          <a:p>
            <a:pPr lvl="1"/>
            <a:r>
              <a:rPr lang="en-US" dirty="0"/>
              <a:t>Closed book/note, open crib sheet as before, MIPS Green Card </a:t>
            </a:r>
            <a:r>
              <a:rPr lang="en-US" dirty="0" smtClean="0"/>
              <a:t>provided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Review Session, Monday, 12/9, 1-4 PM, Room 155 </a:t>
            </a:r>
            <a:r>
              <a:rPr lang="en-US" dirty="0" err="1" smtClean="0">
                <a:solidFill>
                  <a:srgbClr val="000000"/>
                </a:solidFill>
              </a:rPr>
              <a:t>Dwinelle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i="1" dirty="0"/>
              <a:t>Special consideration students, please </a:t>
            </a:r>
            <a:r>
              <a:rPr lang="en-US" i="1" dirty="0" smtClean="0"/>
              <a:t>contact</a:t>
            </a:r>
            <a:endParaRPr lang="en-US" i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2013 -- Lecture #26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A56208CD-5370-E54A-A727-F6DE71C27A1C}" type="datetime1">
              <a:rPr lang="en-US" smtClean="0"/>
              <a:t>12/5/13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718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Topics for Final Exam</a:t>
            </a:r>
          </a:p>
          <a:p>
            <a:pPr lvl="1"/>
            <a:r>
              <a:rPr lang="en-US" dirty="0"/>
              <a:t>Cache Aware Programming/Cache Blocking</a:t>
            </a:r>
          </a:p>
          <a:p>
            <a:pPr lvl="1"/>
            <a:r>
              <a:rPr lang="en-US" dirty="0"/>
              <a:t>Data Level Parallelism: Intel SIMD SSE instructions and programming</a:t>
            </a:r>
          </a:p>
          <a:p>
            <a:pPr lvl="1"/>
            <a:r>
              <a:rPr lang="en-US" dirty="0"/>
              <a:t>Thread Parallelism: Cache Coherency + Synchronization concepts</a:t>
            </a:r>
          </a:p>
          <a:p>
            <a:pPr lvl="1"/>
            <a:r>
              <a:rPr lang="en-US" dirty="0" err="1"/>
              <a:t>OpenMP</a:t>
            </a:r>
            <a:r>
              <a:rPr lang="en-US" dirty="0"/>
              <a:t> Programming</a:t>
            </a:r>
          </a:p>
          <a:p>
            <a:pPr lvl="1"/>
            <a:r>
              <a:rPr lang="en-US" dirty="0"/>
              <a:t>Hardware: Transistors to Gates </a:t>
            </a:r>
          </a:p>
          <a:p>
            <a:pPr lvl="1"/>
            <a:r>
              <a:rPr lang="en-US" dirty="0"/>
              <a:t>Hardware: Truth Tables to Boolean Algebra</a:t>
            </a:r>
          </a:p>
          <a:p>
            <a:pPr lvl="1"/>
            <a:r>
              <a:rPr lang="en-US" dirty="0"/>
              <a:t>Hardware: Synchronous System Timing and Timing Diagrams</a:t>
            </a:r>
          </a:p>
          <a:p>
            <a:pPr lvl="1"/>
            <a:r>
              <a:rPr lang="en-US" dirty="0"/>
              <a:t>Finite State Machines: State Diagrams and Implementation</a:t>
            </a:r>
          </a:p>
          <a:p>
            <a:pPr lvl="1"/>
            <a:r>
              <a:rPr lang="en-US" dirty="0"/>
              <a:t>CPU Design: Data Path Design (ALUs, Shifters, Register Files, </a:t>
            </a:r>
            <a:r>
              <a:rPr lang="en-US" dirty="0" err="1"/>
              <a:t>Muxes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CPU Design: Controller Design (FSMs for processor implementation)</a:t>
            </a:r>
          </a:p>
          <a:p>
            <a:pPr lvl="1"/>
            <a:r>
              <a:rPr lang="en-US" dirty="0"/>
              <a:t>Instruction Level Parallelism/Instruction Pipelining</a:t>
            </a:r>
          </a:p>
          <a:p>
            <a:pPr lvl="1"/>
            <a:r>
              <a:rPr lang="en-US" dirty="0"/>
              <a:t>Set Associative Caches</a:t>
            </a:r>
          </a:p>
          <a:p>
            <a:pPr lvl="1"/>
            <a:r>
              <a:rPr lang="en-US" dirty="0"/>
              <a:t>Dependability: ECC + RAID</a:t>
            </a:r>
          </a:p>
          <a:p>
            <a:pPr lvl="1"/>
            <a:r>
              <a:rPr lang="en-US" dirty="0"/>
              <a:t>Virtual Memory</a:t>
            </a:r>
          </a:p>
          <a:p>
            <a:pPr lvl="1"/>
            <a:r>
              <a:rPr lang="en-US" dirty="0"/>
              <a:t>X-semester issues: Great Ideas in Computer </a:t>
            </a:r>
            <a:r>
              <a:rPr lang="en-US" dirty="0" smtClean="0"/>
              <a:t>Architecture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2013 -- Lecture #26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A56208CD-5370-E54A-A727-F6DE71C27A1C}" type="datetime1">
              <a:rPr lang="en-US" smtClean="0"/>
              <a:t>12/5/13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3986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A6A6A6"/>
                </a:solidFill>
              </a:rPr>
              <a:t>Virtual Memory Review</a:t>
            </a:r>
          </a:p>
          <a:p>
            <a:r>
              <a:rPr lang="en-US" dirty="0" smtClean="0">
                <a:solidFill>
                  <a:srgbClr val="A6A6A6"/>
                </a:solidFill>
              </a:rPr>
              <a:t>Virtual Machines</a:t>
            </a:r>
          </a:p>
          <a:p>
            <a:r>
              <a:rPr lang="en-US" dirty="0" err="1" smtClean="0">
                <a:solidFill>
                  <a:srgbClr val="A6A6A6"/>
                </a:solidFill>
              </a:rPr>
              <a:t>Administrivia</a:t>
            </a:r>
            <a:endParaRPr lang="en-US" dirty="0" smtClean="0">
              <a:solidFill>
                <a:srgbClr val="A6A6A6"/>
              </a:solidFill>
            </a:endParaRPr>
          </a:p>
          <a:p>
            <a:r>
              <a:rPr lang="en-US" dirty="0" smtClean="0"/>
              <a:t>Programming Contest</a:t>
            </a:r>
          </a:p>
          <a:p>
            <a:r>
              <a:rPr lang="en-US" dirty="0" smtClean="0">
                <a:solidFill>
                  <a:srgbClr val="A6A6A6"/>
                </a:solidFill>
              </a:rPr>
              <a:t>And, in Conclusion …</a:t>
            </a:r>
            <a:endParaRPr lang="en-US" dirty="0">
              <a:solidFill>
                <a:srgbClr val="A6A6A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2013 -- Lecture #26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A56208CD-5370-E54A-A727-F6DE71C27A1C}" type="datetime1">
              <a:rPr lang="en-US" smtClean="0"/>
              <a:t>12/5/13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090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Virtual Memory Review</a:t>
            </a:r>
          </a:p>
          <a:p>
            <a:r>
              <a:rPr lang="en-US" dirty="0" smtClean="0"/>
              <a:t>Virtual Machines</a:t>
            </a:r>
          </a:p>
          <a:p>
            <a:r>
              <a:rPr lang="en-US" dirty="0" err="1" smtClean="0"/>
              <a:t>Administrivia</a:t>
            </a:r>
            <a:endParaRPr lang="en-US" dirty="0" smtClean="0"/>
          </a:p>
          <a:p>
            <a:r>
              <a:rPr lang="en-US" dirty="0" smtClean="0"/>
              <a:t>Programming Contest</a:t>
            </a:r>
          </a:p>
          <a:p>
            <a:r>
              <a:rPr lang="en-US" dirty="0" smtClean="0"/>
              <a:t>And, in Conclusion …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2013 -- Lecture #26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A56208CD-5370-E54A-A727-F6DE71C27A1C}" type="datetime1">
              <a:rPr lang="en-US" smtClean="0"/>
              <a:t>12/5/13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4264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Programming Contest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2013 -- Lecture #26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0078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A6A6A6"/>
                </a:solidFill>
              </a:rPr>
              <a:t>Virtual Memory</a:t>
            </a:r>
          </a:p>
          <a:p>
            <a:r>
              <a:rPr lang="en-US" dirty="0" smtClean="0">
                <a:solidFill>
                  <a:srgbClr val="A6A6A6"/>
                </a:solidFill>
              </a:rPr>
              <a:t>Virtual Machines</a:t>
            </a:r>
          </a:p>
          <a:p>
            <a:r>
              <a:rPr lang="en-US" dirty="0" err="1" smtClean="0">
                <a:solidFill>
                  <a:srgbClr val="A6A6A6"/>
                </a:solidFill>
              </a:rPr>
              <a:t>Administrivia</a:t>
            </a:r>
            <a:endParaRPr lang="en-US" dirty="0" smtClean="0">
              <a:solidFill>
                <a:srgbClr val="A6A6A6"/>
              </a:solidFill>
            </a:endParaRPr>
          </a:p>
          <a:p>
            <a:r>
              <a:rPr lang="en-US" dirty="0" smtClean="0">
                <a:solidFill>
                  <a:srgbClr val="A6A6A6"/>
                </a:solidFill>
              </a:rPr>
              <a:t>Programming Contest</a:t>
            </a:r>
          </a:p>
          <a:p>
            <a:r>
              <a:rPr lang="en-US" dirty="0" smtClean="0"/>
              <a:t>And, in Conclusion …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2013 -- Lecture #26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A56208CD-5370-E54A-A727-F6DE71C27A1C}" type="datetime1">
              <a:rPr lang="en-US" smtClean="0"/>
              <a:t>12/5/13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090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A6A6A6"/>
                </a:solidFill>
              </a:rPr>
              <a:t>Virtual Memory</a:t>
            </a:r>
          </a:p>
          <a:p>
            <a:r>
              <a:rPr lang="en-US" dirty="0" err="1" smtClean="0">
                <a:solidFill>
                  <a:srgbClr val="A6A6A6"/>
                </a:solidFill>
              </a:rPr>
              <a:t>Administrivia</a:t>
            </a:r>
            <a:endParaRPr lang="en-US" dirty="0" smtClean="0">
              <a:solidFill>
                <a:srgbClr val="A6A6A6"/>
              </a:solidFill>
            </a:endParaRPr>
          </a:p>
          <a:p>
            <a:r>
              <a:rPr lang="en-US" dirty="0" smtClean="0">
                <a:solidFill>
                  <a:srgbClr val="A6A6A6"/>
                </a:solidFill>
              </a:rPr>
              <a:t>Virtual Machines</a:t>
            </a:r>
          </a:p>
          <a:p>
            <a:r>
              <a:rPr lang="en-US" dirty="0" smtClean="0"/>
              <a:t>And, in Conclusion …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2013 -- Lecture #26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A56208CD-5370-E54A-A727-F6DE71C27A1C}" type="datetime1">
              <a:rPr lang="en-US" smtClean="0"/>
              <a:t>12/5/13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399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in Conclusion,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817533"/>
          </a:xfrm>
        </p:spPr>
        <p:txBody>
          <a:bodyPr>
            <a:normAutofit/>
          </a:bodyPr>
          <a:lstStyle/>
          <a:p>
            <a:r>
              <a:rPr lang="en-US" dirty="0" smtClean="0"/>
              <a:t>Virtual Memory, Paging for Isolation and Protection, help Virtual Machines share memory</a:t>
            </a:r>
          </a:p>
          <a:p>
            <a:pPr lvl="1"/>
            <a:r>
              <a:rPr lang="en-US" dirty="0" smtClean="0"/>
              <a:t>Can think of as another level of memory hierarchy, but not really used like caches are today</a:t>
            </a:r>
          </a:p>
          <a:p>
            <a:pPr lvl="1"/>
            <a:r>
              <a:rPr lang="en-US" dirty="0" smtClean="0"/>
              <a:t>Not really routinely paging to disk today</a:t>
            </a:r>
          </a:p>
          <a:p>
            <a:r>
              <a:rPr lang="en-US" dirty="0" smtClean="0"/>
              <a:t>Virtual Machines as even greater level of protection to allow greater level of sharing</a:t>
            </a:r>
          </a:p>
          <a:p>
            <a:pPr lvl="1"/>
            <a:r>
              <a:rPr lang="en-US" dirty="0" smtClean="0"/>
              <a:t>Enables fine control, allocation, software distribution, multiple </a:t>
            </a:r>
            <a:r>
              <a:rPr lang="en-US" smtClean="0"/>
              <a:t>price points </a:t>
            </a:r>
            <a:r>
              <a:rPr lang="en-US" dirty="0" smtClean="0"/>
              <a:t>for Cloud Computing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E743D-632D-1246-879E-65A9AC6B7CCF}" type="datetime1">
              <a:rPr lang="en-US" smtClean="0"/>
              <a:t>12/5/13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smtClean="0"/>
              <a:t>Fall 2013</a:t>
            </a:r>
            <a:r>
              <a:rPr lang="en-US" dirty="0" smtClean="0"/>
              <a:t> -- Lecture #26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4836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Virtual Memory Review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Virtual Machines</a:t>
            </a:r>
          </a:p>
          <a:p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Administrivia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Programming Contest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And, in Conclusion …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2013 -- Lecture #26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A56208CD-5370-E54A-A727-F6DE71C27A1C}" type="datetime1">
              <a:rPr lang="en-US" smtClean="0"/>
              <a:t>12/5/13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090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8651-7A1A-AC43-A2E4-9D97FA2003EB}" type="slidenum">
              <a:rPr lang="en-US"/>
              <a:pPr/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17922" name="AutoShape 2"/>
          <p:cNvSpPr>
            <a:spLocks noChangeArrowheads="1"/>
          </p:cNvSpPr>
          <p:nvPr/>
        </p:nvSpPr>
        <p:spPr bwMode="auto">
          <a:xfrm>
            <a:off x="6997700" y="3336925"/>
            <a:ext cx="1219200" cy="2133600"/>
          </a:xfrm>
          <a:prstGeom prst="can">
            <a:avLst>
              <a:gd name="adj" fmla="val 37763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7923" name="Rectangle 3"/>
          <p:cNvSpPr>
            <a:spLocks noGrp="1" noChangeArrowheads="1"/>
          </p:cNvSpPr>
          <p:nvPr>
            <p:ph type="title"/>
          </p:nvPr>
        </p:nvSpPr>
        <p:spPr>
          <a:xfrm>
            <a:off x="292100" y="190500"/>
            <a:ext cx="7950200" cy="1092200"/>
          </a:xfrm>
          <a:noFill/>
          <a:ln/>
        </p:spPr>
        <p:txBody>
          <a:bodyPr lIns="90488" tIns="44450" rIns="90488" bIns="44450">
            <a:normAutofit fontScale="90000"/>
          </a:bodyPr>
          <a:lstStyle/>
          <a:p>
            <a:r>
              <a:rPr lang="en-US" altLang="ko-KR" dirty="0">
                <a:ea typeface="굴림" charset="-127"/>
                <a:cs typeface="굴림" charset="-127"/>
              </a:rPr>
              <a:t>Modern Virtual Memory Systems</a:t>
            </a:r>
            <a:r>
              <a:rPr lang="en-US" altLang="ko-KR" sz="2000" dirty="0">
                <a:ea typeface="굴림" charset="-127"/>
                <a:cs typeface="굴림" charset="-127"/>
              </a:rPr>
              <a:t/>
            </a:r>
            <a:br>
              <a:rPr lang="en-US" altLang="ko-KR" sz="2000" dirty="0">
                <a:ea typeface="굴림" charset="-127"/>
                <a:cs typeface="굴림" charset="-127"/>
              </a:rPr>
            </a:br>
            <a:r>
              <a:rPr lang="en-US" altLang="ko-KR" sz="2000" dirty="0">
                <a:ea typeface="굴림" charset="-127"/>
                <a:cs typeface="굴림" charset="-127"/>
              </a:rPr>
              <a:t> </a:t>
            </a:r>
            <a:r>
              <a:rPr lang="en-US" altLang="ko-KR" sz="2700" i="1" dirty="0">
                <a:ea typeface="굴림" charset="-127"/>
                <a:cs typeface="굴림" charset="-127"/>
              </a:rPr>
              <a:t>Illusion of a large, private, uniform store</a:t>
            </a:r>
            <a:endParaRPr lang="en-US" altLang="ko-KR" sz="2000" i="1" dirty="0">
              <a:ea typeface="굴림" charset="-127"/>
              <a:cs typeface="굴림" charset="-127"/>
            </a:endParaRPr>
          </a:p>
        </p:txBody>
      </p:sp>
      <p:sp>
        <p:nvSpPr>
          <p:cNvPr id="1617924" name="Rectangle 4"/>
          <p:cNvSpPr>
            <a:spLocks noChangeArrowheads="1"/>
          </p:cNvSpPr>
          <p:nvPr/>
        </p:nvSpPr>
        <p:spPr bwMode="auto">
          <a:xfrm>
            <a:off x="279400" y="1281113"/>
            <a:ext cx="5503863" cy="49625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4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Protection &amp; Privacy</a:t>
            </a:r>
          </a:p>
          <a:p>
            <a:pPr lvl="1"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several users, each with their private address space and one or more shared address spaces</a:t>
            </a:r>
          </a:p>
          <a:p>
            <a:pPr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		page table </a:t>
            </a:r>
            <a:r>
              <a:rPr lang="en-US" altLang="ko-KR" sz="2000">
                <a:solidFill>
                  <a:srgbClr val="56127A"/>
                </a:solidFill>
                <a:latin typeface="Symbol" charset="2"/>
                <a:ea typeface="굴림" charset="-127"/>
                <a:cs typeface="굴림" charset="-127"/>
              </a:rPr>
              <a:t> </a:t>
            </a: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name space</a:t>
            </a:r>
          </a:p>
          <a:p>
            <a:pPr algn="l">
              <a:spcBef>
                <a:spcPct val="0"/>
              </a:spcBef>
            </a:pPr>
            <a:endParaRPr lang="en-US" altLang="ko-KR" sz="200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  <a:p>
            <a:pPr algn="l">
              <a:spcBef>
                <a:spcPct val="0"/>
              </a:spcBef>
            </a:pPr>
            <a:r>
              <a:rPr lang="en-US" altLang="ko-KR" sz="24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Demand Paging</a:t>
            </a:r>
          </a:p>
          <a:p>
            <a:pPr lvl="1"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Provides the ability to run programs larger than the primary memory</a:t>
            </a:r>
          </a:p>
          <a:p>
            <a:pPr lvl="1" algn="l">
              <a:spcBef>
                <a:spcPct val="0"/>
              </a:spcBef>
            </a:pPr>
            <a:endParaRPr lang="en-US" altLang="ko-KR" sz="200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  <a:p>
            <a:pPr lvl="1"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Hides differences in machine configurations</a:t>
            </a:r>
          </a:p>
          <a:p>
            <a:pPr lvl="1" algn="l">
              <a:spcBef>
                <a:spcPct val="0"/>
              </a:spcBef>
            </a:pPr>
            <a:r>
              <a:rPr lang="en-US" altLang="ko-KR" sz="24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		</a:t>
            </a:r>
          </a:p>
          <a:p>
            <a:pPr algn="l">
              <a:spcBef>
                <a:spcPct val="0"/>
              </a:spcBef>
            </a:pPr>
            <a:r>
              <a:rPr lang="en-US" altLang="ko-KR" sz="2400" i="1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The price is address translation on </a:t>
            </a:r>
          </a:p>
          <a:p>
            <a:pPr algn="l">
              <a:spcBef>
                <a:spcPct val="0"/>
              </a:spcBef>
            </a:pPr>
            <a:r>
              <a:rPr lang="en-US" altLang="ko-KR" sz="2400" i="1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each memory reference</a:t>
            </a:r>
          </a:p>
        </p:txBody>
      </p:sp>
      <p:sp>
        <p:nvSpPr>
          <p:cNvPr id="1617925" name="Rectangle 5"/>
          <p:cNvSpPr>
            <a:spLocks noChangeArrowheads="1"/>
          </p:cNvSpPr>
          <p:nvPr/>
        </p:nvSpPr>
        <p:spPr bwMode="auto">
          <a:xfrm>
            <a:off x="6705600" y="1295400"/>
            <a:ext cx="812800" cy="431800"/>
          </a:xfrm>
          <a:prstGeom prst="rect">
            <a:avLst/>
          </a:prstGeom>
          <a:solidFill>
            <a:srgbClr val="FFA74F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7926" name="Rectangle 6"/>
          <p:cNvSpPr>
            <a:spLocks noChangeArrowheads="1"/>
          </p:cNvSpPr>
          <p:nvPr/>
        </p:nvSpPr>
        <p:spPr bwMode="auto">
          <a:xfrm>
            <a:off x="6705600" y="1752600"/>
            <a:ext cx="812800" cy="736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7927" name="Rectangle 7"/>
          <p:cNvSpPr>
            <a:spLocks noChangeArrowheads="1"/>
          </p:cNvSpPr>
          <p:nvPr/>
        </p:nvSpPr>
        <p:spPr bwMode="auto">
          <a:xfrm>
            <a:off x="6858000" y="1905000"/>
            <a:ext cx="812800" cy="736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7928" name="Rectangle 8"/>
          <p:cNvSpPr>
            <a:spLocks noChangeArrowheads="1"/>
          </p:cNvSpPr>
          <p:nvPr/>
        </p:nvSpPr>
        <p:spPr bwMode="auto">
          <a:xfrm>
            <a:off x="7010400" y="2057400"/>
            <a:ext cx="812800" cy="736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7929" name="Rectangle 9"/>
          <p:cNvSpPr>
            <a:spLocks noChangeArrowheads="1"/>
          </p:cNvSpPr>
          <p:nvPr/>
        </p:nvSpPr>
        <p:spPr bwMode="auto">
          <a:xfrm>
            <a:off x="6858000" y="1295400"/>
            <a:ext cx="554038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OS</a:t>
            </a:r>
          </a:p>
        </p:txBody>
      </p:sp>
      <p:sp>
        <p:nvSpPr>
          <p:cNvPr id="1617930" name="Rectangle 10"/>
          <p:cNvSpPr>
            <a:spLocks noChangeArrowheads="1"/>
          </p:cNvSpPr>
          <p:nvPr/>
        </p:nvSpPr>
        <p:spPr bwMode="auto">
          <a:xfrm>
            <a:off x="6983413" y="2228850"/>
            <a:ext cx="779462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user</a:t>
            </a:r>
            <a:r>
              <a:rPr lang="en-US" altLang="ko-KR" sz="2000" baseline="-25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i</a:t>
            </a:r>
          </a:p>
        </p:txBody>
      </p:sp>
      <p:sp>
        <p:nvSpPr>
          <p:cNvPr id="1617931" name="Rectangle 11"/>
          <p:cNvSpPr>
            <a:spLocks noChangeArrowheads="1"/>
          </p:cNvSpPr>
          <p:nvPr/>
        </p:nvSpPr>
        <p:spPr bwMode="auto">
          <a:xfrm>
            <a:off x="5943600" y="4149725"/>
            <a:ext cx="660400" cy="584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7932" name="Line 12"/>
          <p:cNvSpPr>
            <a:spLocks noChangeShapeType="1"/>
          </p:cNvSpPr>
          <p:nvPr/>
        </p:nvSpPr>
        <p:spPr bwMode="auto">
          <a:xfrm>
            <a:off x="5943600" y="4289425"/>
            <a:ext cx="660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7933" name="Line 13"/>
          <p:cNvSpPr>
            <a:spLocks noChangeShapeType="1"/>
          </p:cNvSpPr>
          <p:nvPr/>
        </p:nvSpPr>
        <p:spPr bwMode="auto">
          <a:xfrm>
            <a:off x="5943600" y="4441825"/>
            <a:ext cx="660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617934" name="Group 14"/>
          <p:cNvGrpSpPr>
            <a:grpSpLocks/>
          </p:cNvGrpSpPr>
          <p:nvPr/>
        </p:nvGrpSpPr>
        <p:grpSpPr bwMode="auto">
          <a:xfrm>
            <a:off x="7302500" y="3870325"/>
            <a:ext cx="660400" cy="1346200"/>
            <a:chOff x="5096" y="2384"/>
            <a:chExt cx="416" cy="848"/>
          </a:xfrm>
        </p:grpSpPr>
        <p:sp>
          <p:nvSpPr>
            <p:cNvPr id="1617935" name="Rectangle 15"/>
            <p:cNvSpPr>
              <a:spLocks noChangeArrowheads="1"/>
            </p:cNvSpPr>
            <p:nvPr/>
          </p:nvSpPr>
          <p:spPr bwMode="auto">
            <a:xfrm>
              <a:off x="5096" y="2384"/>
              <a:ext cx="416" cy="84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endParaRPr lang="ko-KR" altLang="en-US" b="1" i="1">
                <a:ea typeface="굴림" charset="-127"/>
                <a:cs typeface="굴림" charset="-127"/>
              </a:endParaRPr>
            </a:p>
          </p:txBody>
        </p:sp>
        <p:sp>
          <p:nvSpPr>
            <p:cNvPr id="1617936" name="Line 16"/>
            <p:cNvSpPr>
              <a:spLocks noChangeShapeType="1"/>
            </p:cNvSpPr>
            <p:nvPr/>
          </p:nvSpPr>
          <p:spPr bwMode="auto">
            <a:xfrm>
              <a:off x="5096" y="2472"/>
              <a:ext cx="41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7937" name="Line 17"/>
            <p:cNvSpPr>
              <a:spLocks noChangeShapeType="1"/>
            </p:cNvSpPr>
            <p:nvPr/>
          </p:nvSpPr>
          <p:spPr bwMode="auto">
            <a:xfrm>
              <a:off x="5096" y="2568"/>
              <a:ext cx="41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7938" name="Line 18"/>
            <p:cNvSpPr>
              <a:spLocks noChangeShapeType="1"/>
            </p:cNvSpPr>
            <p:nvPr/>
          </p:nvSpPr>
          <p:spPr bwMode="auto">
            <a:xfrm>
              <a:off x="5096" y="2664"/>
              <a:ext cx="41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7939" name="Line 19"/>
            <p:cNvSpPr>
              <a:spLocks noChangeShapeType="1"/>
            </p:cNvSpPr>
            <p:nvPr/>
          </p:nvSpPr>
          <p:spPr bwMode="auto">
            <a:xfrm>
              <a:off x="5096" y="2760"/>
              <a:ext cx="41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7940" name="Line 20"/>
            <p:cNvSpPr>
              <a:spLocks noChangeShapeType="1"/>
            </p:cNvSpPr>
            <p:nvPr/>
          </p:nvSpPr>
          <p:spPr bwMode="auto">
            <a:xfrm>
              <a:off x="5096" y="2856"/>
              <a:ext cx="41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7941" name="Line 21"/>
            <p:cNvSpPr>
              <a:spLocks noChangeShapeType="1"/>
            </p:cNvSpPr>
            <p:nvPr/>
          </p:nvSpPr>
          <p:spPr bwMode="auto">
            <a:xfrm>
              <a:off x="5096" y="2952"/>
              <a:ext cx="41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7942" name="Line 22"/>
            <p:cNvSpPr>
              <a:spLocks noChangeShapeType="1"/>
            </p:cNvSpPr>
            <p:nvPr/>
          </p:nvSpPr>
          <p:spPr bwMode="auto">
            <a:xfrm>
              <a:off x="5096" y="3048"/>
              <a:ext cx="41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7943" name="Line 23"/>
            <p:cNvSpPr>
              <a:spLocks noChangeShapeType="1"/>
            </p:cNvSpPr>
            <p:nvPr/>
          </p:nvSpPr>
          <p:spPr bwMode="auto">
            <a:xfrm>
              <a:off x="5096" y="3144"/>
              <a:ext cx="41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17944" name="Line 24"/>
          <p:cNvSpPr>
            <a:spLocks noChangeShapeType="1"/>
          </p:cNvSpPr>
          <p:nvPr/>
        </p:nvSpPr>
        <p:spPr bwMode="auto">
          <a:xfrm>
            <a:off x="5943600" y="4594225"/>
            <a:ext cx="660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617945" name="Group 25"/>
          <p:cNvGrpSpPr>
            <a:grpSpLocks/>
          </p:cNvGrpSpPr>
          <p:nvPr/>
        </p:nvGrpSpPr>
        <p:grpSpPr bwMode="auto">
          <a:xfrm>
            <a:off x="6553200" y="3962400"/>
            <a:ext cx="833438" cy="892175"/>
            <a:chOff x="4616" y="2602"/>
            <a:chExt cx="525" cy="562"/>
          </a:xfrm>
        </p:grpSpPr>
        <p:sp>
          <p:nvSpPr>
            <p:cNvPr id="1617946" name="Line 26"/>
            <p:cNvSpPr>
              <a:spLocks noChangeShapeType="1"/>
            </p:cNvSpPr>
            <p:nvPr/>
          </p:nvSpPr>
          <p:spPr bwMode="auto">
            <a:xfrm flipV="1">
              <a:off x="4616" y="2602"/>
              <a:ext cx="512" cy="16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7947" name="Line 27"/>
            <p:cNvSpPr>
              <a:spLocks noChangeShapeType="1"/>
            </p:cNvSpPr>
            <p:nvPr/>
          </p:nvSpPr>
          <p:spPr bwMode="auto">
            <a:xfrm flipV="1">
              <a:off x="4616" y="2780"/>
              <a:ext cx="512" cy="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7948" name="Line 28"/>
            <p:cNvSpPr>
              <a:spLocks noChangeShapeType="1"/>
            </p:cNvSpPr>
            <p:nvPr/>
          </p:nvSpPr>
          <p:spPr bwMode="auto">
            <a:xfrm>
              <a:off x="4616" y="2960"/>
              <a:ext cx="525" cy="2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7949" name="Line 29"/>
            <p:cNvSpPr>
              <a:spLocks noChangeShapeType="1"/>
            </p:cNvSpPr>
            <p:nvPr/>
          </p:nvSpPr>
          <p:spPr bwMode="auto">
            <a:xfrm flipV="1">
              <a:off x="4616" y="2979"/>
              <a:ext cx="519" cy="7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17950" name="Rectangle 30"/>
          <p:cNvSpPr>
            <a:spLocks noChangeArrowheads="1"/>
          </p:cNvSpPr>
          <p:nvPr/>
        </p:nvSpPr>
        <p:spPr bwMode="auto">
          <a:xfrm>
            <a:off x="5756275" y="3527425"/>
            <a:ext cx="1103313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Primary</a:t>
            </a:r>
          </a:p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Memory</a:t>
            </a:r>
          </a:p>
        </p:txBody>
      </p:sp>
      <p:sp>
        <p:nvSpPr>
          <p:cNvPr id="1617951" name="Rectangle 31"/>
          <p:cNvSpPr>
            <a:spLocks noChangeArrowheads="1"/>
          </p:cNvSpPr>
          <p:nvPr/>
        </p:nvSpPr>
        <p:spPr bwMode="auto">
          <a:xfrm>
            <a:off x="6954838" y="3041650"/>
            <a:ext cx="1296987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ko-KR" sz="18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Swapping</a:t>
            </a:r>
          </a:p>
          <a:p>
            <a:pPr algn="ctr">
              <a:spcBef>
                <a:spcPct val="0"/>
              </a:spcBef>
            </a:pPr>
            <a:r>
              <a:rPr lang="en-US" altLang="ko-KR" sz="18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Store</a:t>
            </a:r>
          </a:p>
        </p:txBody>
      </p:sp>
      <p:sp>
        <p:nvSpPr>
          <p:cNvPr id="1617952" name="Rectangle 32"/>
          <p:cNvSpPr>
            <a:spLocks noChangeArrowheads="1"/>
          </p:cNvSpPr>
          <p:nvPr/>
        </p:nvSpPr>
        <p:spPr bwMode="auto">
          <a:xfrm>
            <a:off x="6630988" y="5759450"/>
            <a:ext cx="1447800" cy="863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7953" name="Line 33"/>
          <p:cNvSpPr>
            <a:spLocks noChangeShapeType="1"/>
          </p:cNvSpPr>
          <p:nvPr/>
        </p:nvSpPr>
        <p:spPr bwMode="auto">
          <a:xfrm>
            <a:off x="6084888" y="6229350"/>
            <a:ext cx="508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7954" name="Line 34"/>
          <p:cNvSpPr>
            <a:spLocks noChangeShapeType="1"/>
          </p:cNvSpPr>
          <p:nvPr/>
        </p:nvSpPr>
        <p:spPr bwMode="auto">
          <a:xfrm>
            <a:off x="8091488" y="6229350"/>
            <a:ext cx="508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7955" name="Rectangle 35"/>
          <p:cNvSpPr>
            <a:spLocks noChangeArrowheads="1"/>
          </p:cNvSpPr>
          <p:nvPr/>
        </p:nvSpPr>
        <p:spPr bwMode="auto">
          <a:xfrm>
            <a:off x="5994400" y="5842000"/>
            <a:ext cx="528638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VA</a:t>
            </a:r>
          </a:p>
        </p:txBody>
      </p:sp>
      <p:sp>
        <p:nvSpPr>
          <p:cNvPr id="1617956" name="Rectangle 36"/>
          <p:cNvSpPr>
            <a:spLocks noChangeArrowheads="1"/>
          </p:cNvSpPr>
          <p:nvPr/>
        </p:nvSpPr>
        <p:spPr bwMode="auto">
          <a:xfrm>
            <a:off x="8091488" y="5842000"/>
            <a:ext cx="508000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PA</a:t>
            </a:r>
          </a:p>
        </p:txBody>
      </p:sp>
      <p:sp>
        <p:nvSpPr>
          <p:cNvPr id="1617957" name="Rectangle 37"/>
          <p:cNvSpPr>
            <a:spLocks noChangeArrowheads="1"/>
          </p:cNvSpPr>
          <p:nvPr/>
        </p:nvSpPr>
        <p:spPr bwMode="auto">
          <a:xfrm>
            <a:off x="6637338" y="5727700"/>
            <a:ext cx="1285875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mapping</a:t>
            </a:r>
          </a:p>
        </p:txBody>
      </p:sp>
      <p:sp>
        <p:nvSpPr>
          <p:cNvPr id="1617958" name="Rectangle 38"/>
          <p:cNvSpPr>
            <a:spLocks noChangeArrowheads="1"/>
          </p:cNvSpPr>
          <p:nvPr/>
        </p:nvSpPr>
        <p:spPr bwMode="auto">
          <a:xfrm>
            <a:off x="7061200" y="6146800"/>
            <a:ext cx="665163" cy="4064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TLB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2013 -- Lecture #26</a:t>
            </a:r>
            <a:endParaRPr lang="en-US" dirty="0"/>
          </a:p>
        </p:txBody>
      </p:sp>
      <p:sp>
        <p:nvSpPr>
          <p:cNvPr id="4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A56208CD-5370-E54A-A727-F6DE71C27A1C}" type="datetime1">
              <a:rPr lang="en-US" smtClean="0"/>
              <a:t>12/5/13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97059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92453-03A2-454C-A9B7-50DA4B18F7D7}" type="slidenum">
              <a:rPr lang="en-US"/>
              <a:pPr/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506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7620000" cy="533400"/>
          </a:xfrm>
          <a:noFill/>
          <a:ln/>
        </p:spPr>
        <p:txBody>
          <a:bodyPr>
            <a:normAutofit fontScale="85000" lnSpcReduction="10000"/>
          </a:bodyPr>
          <a:lstStyle/>
          <a:p>
            <a:r>
              <a:rPr lang="en-US" altLang="ko-KR" dirty="0" smtClean="0">
                <a:ea typeface="굴림" charset="-127"/>
                <a:cs typeface="굴림" charset="-127"/>
              </a:rPr>
              <a:t>Processor-generated </a:t>
            </a:r>
            <a:r>
              <a:rPr lang="en-US" altLang="ko-KR" dirty="0">
                <a:ea typeface="굴림" charset="-127"/>
                <a:cs typeface="굴림" charset="-127"/>
              </a:rPr>
              <a:t>address</a:t>
            </a:r>
            <a:r>
              <a:rPr lang="en-US" altLang="ko-KR" dirty="0" smtClean="0">
                <a:ea typeface="굴림" charset="-127"/>
                <a:cs typeface="굴림" charset="-127"/>
              </a:rPr>
              <a:t> can be split into:</a:t>
            </a:r>
          </a:p>
          <a:p>
            <a:pPr>
              <a:buNone/>
            </a:pPr>
            <a:endParaRPr lang="en-US" altLang="ko-KR" dirty="0" smtClean="0">
              <a:ea typeface="굴림" charset="-127"/>
              <a:cs typeface="굴림" charset="-127"/>
            </a:endParaRPr>
          </a:p>
        </p:txBody>
      </p:sp>
      <p:sp>
        <p:nvSpPr>
          <p:cNvPr id="1650691" name="Rectangle 3"/>
          <p:cNvSpPr>
            <a:spLocks noGrp="1" noChangeArrowheads="1"/>
          </p:cNvSpPr>
          <p:nvPr>
            <p:ph type="title"/>
          </p:nvPr>
        </p:nvSpPr>
        <p:spPr>
          <a:xfrm>
            <a:off x="598487" y="152400"/>
            <a:ext cx="7292975" cy="736600"/>
          </a:xfrm>
          <a:noFill/>
          <a:ln/>
        </p:spPr>
        <p:txBody>
          <a:bodyPr lIns="90488" tIns="44450" rIns="90488" bIns="44450">
            <a:normAutofit fontScale="90000"/>
          </a:bodyPr>
          <a:lstStyle/>
          <a:p>
            <a:r>
              <a:rPr lang="en-US" altLang="ko-KR" dirty="0">
                <a:ea typeface="굴림" charset="-127"/>
                <a:cs typeface="굴림" charset="-127"/>
              </a:rPr>
              <a:t>Paged Memory Systems</a:t>
            </a:r>
            <a:endParaRPr lang="en-US" altLang="ko-KR" sz="2000" i="1" dirty="0">
              <a:ea typeface="굴림" charset="-127"/>
              <a:cs typeface="굴림" charset="-127"/>
            </a:endParaRPr>
          </a:p>
        </p:txBody>
      </p:sp>
      <p:sp>
        <p:nvSpPr>
          <p:cNvPr id="1650692" name="Rectangle 4"/>
          <p:cNvSpPr>
            <a:spLocks noChangeArrowheads="1"/>
          </p:cNvSpPr>
          <p:nvPr/>
        </p:nvSpPr>
        <p:spPr bwMode="auto">
          <a:xfrm>
            <a:off x="1131887" y="5232400"/>
            <a:ext cx="6915150" cy="83185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400" i="1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Page tables make it possible to store the pages of a program non-contiguously.</a:t>
            </a:r>
          </a:p>
        </p:txBody>
      </p:sp>
      <p:grpSp>
        <p:nvGrpSpPr>
          <p:cNvPr id="1650693" name="Group 5"/>
          <p:cNvGrpSpPr>
            <a:grpSpLocks/>
          </p:cNvGrpSpPr>
          <p:nvPr/>
        </p:nvGrpSpPr>
        <p:grpSpPr bwMode="auto">
          <a:xfrm>
            <a:off x="1120775" y="3136900"/>
            <a:ext cx="1117600" cy="1193800"/>
            <a:chOff x="396" y="2208"/>
            <a:chExt cx="704" cy="944"/>
          </a:xfrm>
        </p:grpSpPr>
        <p:sp>
          <p:nvSpPr>
            <p:cNvPr id="1650694" name="Rectangle 6"/>
            <p:cNvSpPr>
              <a:spLocks noChangeArrowheads="1"/>
            </p:cNvSpPr>
            <p:nvPr/>
          </p:nvSpPr>
          <p:spPr bwMode="auto">
            <a:xfrm>
              <a:off x="396" y="2208"/>
              <a:ext cx="704" cy="9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0695" name="Line 7"/>
            <p:cNvSpPr>
              <a:spLocks noChangeShapeType="1"/>
            </p:cNvSpPr>
            <p:nvPr/>
          </p:nvSpPr>
          <p:spPr bwMode="auto">
            <a:xfrm>
              <a:off x="396" y="2440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0696" name="Line 8"/>
            <p:cNvSpPr>
              <a:spLocks noChangeShapeType="1"/>
            </p:cNvSpPr>
            <p:nvPr/>
          </p:nvSpPr>
          <p:spPr bwMode="auto">
            <a:xfrm>
              <a:off x="396" y="2680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0697" name="Line 9"/>
            <p:cNvSpPr>
              <a:spLocks noChangeShapeType="1"/>
            </p:cNvSpPr>
            <p:nvPr/>
          </p:nvSpPr>
          <p:spPr bwMode="auto">
            <a:xfrm>
              <a:off x="396" y="2920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50698" name="Rectangle 10"/>
          <p:cNvSpPr>
            <a:spLocks noChangeArrowheads="1"/>
          </p:cNvSpPr>
          <p:nvPr/>
        </p:nvSpPr>
        <p:spPr bwMode="auto">
          <a:xfrm>
            <a:off x="3267075" y="3086100"/>
            <a:ext cx="1117600" cy="11938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0699" name="Line 11"/>
          <p:cNvSpPr>
            <a:spLocks noChangeShapeType="1"/>
          </p:cNvSpPr>
          <p:nvPr/>
        </p:nvSpPr>
        <p:spPr bwMode="auto">
          <a:xfrm>
            <a:off x="3267075" y="3378200"/>
            <a:ext cx="11176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0700" name="Line 12"/>
          <p:cNvSpPr>
            <a:spLocks noChangeShapeType="1"/>
          </p:cNvSpPr>
          <p:nvPr/>
        </p:nvSpPr>
        <p:spPr bwMode="auto">
          <a:xfrm>
            <a:off x="3267075" y="3683000"/>
            <a:ext cx="11176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0701" name="Line 13"/>
          <p:cNvSpPr>
            <a:spLocks noChangeShapeType="1"/>
          </p:cNvSpPr>
          <p:nvPr/>
        </p:nvSpPr>
        <p:spPr bwMode="auto">
          <a:xfrm>
            <a:off x="3267075" y="3987800"/>
            <a:ext cx="11176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0702" name="Rectangle 14"/>
          <p:cNvSpPr>
            <a:spLocks noChangeArrowheads="1"/>
          </p:cNvSpPr>
          <p:nvPr/>
        </p:nvSpPr>
        <p:spPr bwMode="auto">
          <a:xfrm>
            <a:off x="2935287" y="3054350"/>
            <a:ext cx="3270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0</a:t>
            </a:r>
          </a:p>
        </p:txBody>
      </p:sp>
      <p:sp>
        <p:nvSpPr>
          <p:cNvPr id="1650703" name="Rectangle 15"/>
          <p:cNvSpPr>
            <a:spLocks noChangeArrowheads="1"/>
          </p:cNvSpPr>
          <p:nvPr/>
        </p:nvSpPr>
        <p:spPr bwMode="auto">
          <a:xfrm>
            <a:off x="2935287" y="3359150"/>
            <a:ext cx="3270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1</a:t>
            </a:r>
          </a:p>
        </p:txBody>
      </p:sp>
      <p:sp>
        <p:nvSpPr>
          <p:cNvPr id="1650704" name="Rectangle 16"/>
          <p:cNvSpPr>
            <a:spLocks noChangeArrowheads="1"/>
          </p:cNvSpPr>
          <p:nvPr/>
        </p:nvSpPr>
        <p:spPr bwMode="auto">
          <a:xfrm>
            <a:off x="2935287" y="3663950"/>
            <a:ext cx="3270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2</a:t>
            </a:r>
          </a:p>
        </p:txBody>
      </p:sp>
      <p:sp>
        <p:nvSpPr>
          <p:cNvPr id="1650705" name="Rectangle 17"/>
          <p:cNvSpPr>
            <a:spLocks noChangeArrowheads="1"/>
          </p:cNvSpPr>
          <p:nvPr/>
        </p:nvSpPr>
        <p:spPr bwMode="auto">
          <a:xfrm>
            <a:off x="2935287" y="3968750"/>
            <a:ext cx="3270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3</a:t>
            </a:r>
          </a:p>
        </p:txBody>
      </p:sp>
      <p:sp>
        <p:nvSpPr>
          <p:cNvPr id="1650706" name="Rectangle 18"/>
          <p:cNvSpPr>
            <a:spLocks noChangeArrowheads="1"/>
          </p:cNvSpPr>
          <p:nvPr/>
        </p:nvSpPr>
        <p:spPr bwMode="auto">
          <a:xfrm>
            <a:off x="1493837" y="3098800"/>
            <a:ext cx="30797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ea typeface="굴림" charset="-127"/>
                <a:cs typeface="굴림" charset="-127"/>
              </a:rPr>
              <a:t>0</a:t>
            </a:r>
          </a:p>
        </p:txBody>
      </p:sp>
      <p:sp>
        <p:nvSpPr>
          <p:cNvPr id="1650707" name="Rectangle 19"/>
          <p:cNvSpPr>
            <a:spLocks noChangeArrowheads="1"/>
          </p:cNvSpPr>
          <p:nvPr/>
        </p:nvSpPr>
        <p:spPr bwMode="auto">
          <a:xfrm>
            <a:off x="1493837" y="3390900"/>
            <a:ext cx="30797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ea typeface="굴림" charset="-127"/>
                <a:cs typeface="굴림" charset="-127"/>
              </a:rPr>
              <a:t>1</a:t>
            </a:r>
          </a:p>
        </p:txBody>
      </p:sp>
      <p:sp>
        <p:nvSpPr>
          <p:cNvPr id="1650708" name="Rectangle 20"/>
          <p:cNvSpPr>
            <a:spLocks noChangeArrowheads="1"/>
          </p:cNvSpPr>
          <p:nvPr/>
        </p:nvSpPr>
        <p:spPr bwMode="auto">
          <a:xfrm>
            <a:off x="1493837" y="3721100"/>
            <a:ext cx="30797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ea typeface="굴림" charset="-127"/>
                <a:cs typeface="굴림" charset="-127"/>
              </a:rPr>
              <a:t>2</a:t>
            </a:r>
          </a:p>
        </p:txBody>
      </p:sp>
      <p:sp>
        <p:nvSpPr>
          <p:cNvPr id="1650709" name="Rectangle 21"/>
          <p:cNvSpPr>
            <a:spLocks noChangeArrowheads="1"/>
          </p:cNvSpPr>
          <p:nvPr/>
        </p:nvSpPr>
        <p:spPr bwMode="auto">
          <a:xfrm>
            <a:off x="1493837" y="4000500"/>
            <a:ext cx="30797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ea typeface="굴림" charset="-127"/>
                <a:cs typeface="굴림" charset="-127"/>
              </a:rPr>
              <a:t>3</a:t>
            </a:r>
          </a:p>
        </p:txBody>
      </p:sp>
      <p:sp>
        <p:nvSpPr>
          <p:cNvPr id="1650710" name="Rectangle 22"/>
          <p:cNvSpPr>
            <a:spLocks noChangeArrowheads="1"/>
          </p:cNvSpPr>
          <p:nvPr/>
        </p:nvSpPr>
        <p:spPr bwMode="auto">
          <a:xfrm>
            <a:off x="750887" y="4413250"/>
            <a:ext cx="1865313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Address Space</a:t>
            </a:r>
          </a:p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of User-1</a:t>
            </a:r>
          </a:p>
        </p:txBody>
      </p:sp>
      <p:sp>
        <p:nvSpPr>
          <p:cNvPr id="1650711" name="Rectangle 23"/>
          <p:cNvSpPr>
            <a:spLocks noChangeArrowheads="1"/>
          </p:cNvSpPr>
          <p:nvPr/>
        </p:nvSpPr>
        <p:spPr bwMode="auto">
          <a:xfrm>
            <a:off x="3089275" y="4476750"/>
            <a:ext cx="1514475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Page Table </a:t>
            </a:r>
          </a:p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of User-1</a:t>
            </a:r>
          </a:p>
        </p:txBody>
      </p:sp>
      <p:sp>
        <p:nvSpPr>
          <p:cNvPr id="1650712" name="Line 24"/>
          <p:cNvSpPr>
            <a:spLocks noChangeShapeType="1"/>
          </p:cNvSpPr>
          <p:nvPr/>
        </p:nvSpPr>
        <p:spPr bwMode="auto">
          <a:xfrm>
            <a:off x="4429125" y="3848100"/>
            <a:ext cx="2019300" cy="1079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0713" name="Line 25"/>
          <p:cNvSpPr>
            <a:spLocks noChangeShapeType="1"/>
          </p:cNvSpPr>
          <p:nvPr/>
        </p:nvSpPr>
        <p:spPr bwMode="auto">
          <a:xfrm flipV="1">
            <a:off x="4418012" y="3111500"/>
            <a:ext cx="2055813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0714" name="Line 26"/>
          <p:cNvSpPr>
            <a:spLocks noChangeShapeType="1"/>
          </p:cNvSpPr>
          <p:nvPr/>
        </p:nvSpPr>
        <p:spPr bwMode="auto">
          <a:xfrm>
            <a:off x="4418012" y="3225800"/>
            <a:ext cx="2068513" cy="1762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0715" name="Line 27"/>
          <p:cNvSpPr>
            <a:spLocks noChangeShapeType="1"/>
          </p:cNvSpPr>
          <p:nvPr/>
        </p:nvSpPr>
        <p:spPr bwMode="auto">
          <a:xfrm>
            <a:off x="4418012" y="4152900"/>
            <a:ext cx="2055813" cy="1984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650716" name="Group 28"/>
          <p:cNvGrpSpPr>
            <a:grpSpLocks/>
          </p:cNvGrpSpPr>
          <p:nvPr/>
        </p:nvGrpSpPr>
        <p:grpSpPr bwMode="auto">
          <a:xfrm>
            <a:off x="6473825" y="2565400"/>
            <a:ext cx="1143000" cy="2540000"/>
            <a:chOff x="4240" y="1976"/>
            <a:chExt cx="720" cy="1600"/>
          </a:xfrm>
        </p:grpSpPr>
        <p:grpSp>
          <p:nvGrpSpPr>
            <p:cNvPr id="1650717" name="Group 29"/>
            <p:cNvGrpSpPr>
              <a:grpSpLocks/>
            </p:cNvGrpSpPr>
            <p:nvPr/>
          </p:nvGrpSpPr>
          <p:grpSpPr bwMode="auto">
            <a:xfrm>
              <a:off x="4240" y="1976"/>
              <a:ext cx="720" cy="1600"/>
              <a:chOff x="4240" y="1976"/>
              <a:chExt cx="720" cy="1600"/>
            </a:xfrm>
          </p:grpSpPr>
          <p:sp>
            <p:nvSpPr>
              <p:cNvPr id="1650718" name="Line 30"/>
              <p:cNvSpPr>
                <a:spLocks noChangeShapeType="1"/>
              </p:cNvSpPr>
              <p:nvPr/>
            </p:nvSpPr>
            <p:spPr bwMode="auto">
              <a:xfrm>
                <a:off x="4240" y="1976"/>
                <a:ext cx="0" cy="1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0719" name="Line 31"/>
              <p:cNvSpPr>
                <a:spLocks noChangeShapeType="1"/>
              </p:cNvSpPr>
              <p:nvPr/>
            </p:nvSpPr>
            <p:spPr bwMode="auto">
              <a:xfrm>
                <a:off x="4960" y="1976"/>
                <a:ext cx="0" cy="1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0720" name="Line 32"/>
              <p:cNvSpPr>
                <a:spLocks noChangeShapeType="1"/>
              </p:cNvSpPr>
              <p:nvPr/>
            </p:nvSpPr>
            <p:spPr bwMode="auto">
              <a:xfrm>
                <a:off x="4248" y="2126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0721" name="Line 33"/>
              <p:cNvSpPr>
                <a:spLocks noChangeShapeType="1"/>
              </p:cNvSpPr>
              <p:nvPr/>
            </p:nvSpPr>
            <p:spPr bwMode="auto">
              <a:xfrm>
                <a:off x="4248" y="2321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0722" name="Line 34"/>
              <p:cNvSpPr>
                <a:spLocks noChangeShapeType="1"/>
              </p:cNvSpPr>
              <p:nvPr/>
            </p:nvSpPr>
            <p:spPr bwMode="auto">
              <a:xfrm>
                <a:off x="4248" y="2516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0723" name="Line 35"/>
              <p:cNvSpPr>
                <a:spLocks noChangeShapeType="1"/>
              </p:cNvSpPr>
              <p:nvPr/>
            </p:nvSpPr>
            <p:spPr bwMode="auto">
              <a:xfrm>
                <a:off x="4248" y="2711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0724" name="Line 36"/>
              <p:cNvSpPr>
                <a:spLocks noChangeShapeType="1"/>
              </p:cNvSpPr>
              <p:nvPr/>
            </p:nvSpPr>
            <p:spPr bwMode="auto">
              <a:xfrm>
                <a:off x="4248" y="2906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0725" name="Line 37"/>
              <p:cNvSpPr>
                <a:spLocks noChangeShapeType="1"/>
              </p:cNvSpPr>
              <p:nvPr/>
            </p:nvSpPr>
            <p:spPr bwMode="auto">
              <a:xfrm>
                <a:off x="4248" y="3101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0726" name="Line 38"/>
              <p:cNvSpPr>
                <a:spLocks noChangeShapeType="1"/>
              </p:cNvSpPr>
              <p:nvPr/>
            </p:nvSpPr>
            <p:spPr bwMode="auto">
              <a:xfrm>
                <a:off x="4248" y="3296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0727" name="Line 39"/>
              <p:cNvSpPr>
                <a:spLocks noChangeShapeType="1"/>
              </p:cNvSpPr>
              <p:nvPr/>
            </p:nvSpPr>
            <p:spPr bwMode="auto">
              <a:xfrm>
                <a:off x="4248" y="3491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50728" name="Group 40"/>
            <p:cNvGrpSpPr>
              <a:grpSpLocks/>
            </p:cNvGrpSpPr>
            <p:nvPr/>
          </p:nvGrpSpPr>
          <p:grpSpPr bwMode="auto">
            <a:xfrm>
              <a:off x="4475" y="2103"/>
              <a:ext cx="206" cy="1406"/>
              <a:chOff x="4523" y="2119"/>
              <a:chExt cx="206" cy="1406"/>
            </a:xfrm>
          </p:grpSpPr>
          <p:sp>
            <p:nvSpPr>
              <p:cNvPr id="1650729" name="Rectangle 41"/>
              <p:cNvSpPr>
                <a:spLocks noChangeArrowheads="1"/>
              </p:cNvSpPr>
              <p:nvPr/>
            </p:nvSpPr>
            <p:spPr bwMode="auto">
              <a:xfrm>
                <a:off x="4523" y="2119"/>
                <a:ext cx="206" cy="22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800">
                    <a:solidFill>
                      <a:srgbClr val="56127A"/>
                    </a:solidFill>
                    <a:latin typeface="Verdana" charset="0"/>
                    <a:ea typeface="굴림" charset="-127"/>
                    <a:cs typeface="굴림" charset="-127"/>
                  </a:rPr>
                  <a:t>1</a:t>
                </a:r>
              </a:p>
            </p:txBody>
          </p:sp>
          <p:sp>
            <p:nvSpPr>
              <p:cNvPr id="1650730" name="Rectangle 42"/>
              <p:cNvSpPr>
                <a:spLocks noChangeArrowheads="1"/>
              </p:cNvSpPr>
              <p:nvPr/>
            </p:nvSpPr>
            <p:spPr bwMode="auto">
              <a:xfrm>
                <a:off x="4523" y="2327"/>
                <a:ext cx="206" cy="22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800">
                    <a:solidFill>
                      <a:srgbClr val="56127A"/>
                    </a:solidFill>
                    <a:latin typeface="Verdana" charset="0"/>
                    <a:ea typeface="굴림" charset="-127"/>
                    <a:cs typeface="굴림" charset="-127"/>
                  </a:rPr>
                  <a:t>0</a:t>
                </a:r>
              </a:p>
            </p:txBody>
          </p:sp>
          <p:sp>
            <p:nvSpPr>
              <p:cNvPr id="1650731" name="Rectangle 43"/>
              <p:cNvSpPr>
                <a:spLocks noChangeArrowheads="1"/>
              </p:cNvSpPr>
              <p:nvPr/>
            </p:nvSpPr>
            <p:spPr bwMode="auto">
              <a:xfrm>
                <a:off x="4523" y="3296"/>
                <a:ext cx="206" cy="22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800">
                    <a:solidFill>
                      <a:srgbClr val="56127A"/>
                    </a:solidFill>
                    <a:latin typeface="Verdana" charset="0"/>
                    <a:ea typeface="굴림" charset="-127"/>
                    <a:cs typeface="굴림" charset="-127"/>
                  </a:rPr>
                  <a:t>2</a:t>
                </a:r>
              </a:p>
            </p:txBody>
          </p:sp>
          <p:sp>
            <p:nvSpPr>
              <p:cNvPr id="1650732" name="Rectangle 44"/>
              <p:cNvSpPr>
                <a:spLocks noChangeArrowheads="1"/>
              </p:cNvSpPr>
              <p:nvPr/>
            </p:nvSpPr>
            <p:spPr bwMode="auto">
              <a:xfrm>
                <a:off x="4523" y="2906"/>
                <a:ext cx="206" cy="22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800">
                    <a:solidFill>
                      <a:srgbClr val="56127A"/>
                    </a:solidFill>
                    <a:latin typeface="Verdana" charset="0"/>
                    <a:ea typeface="굴림" charset="-127"/>
                    <a:cs typeface="굴림" charset="-127"/>
                  </a:rPr>
                  <a:t>3</a:t>
                </a:r>
              </a:p>
            </p:txBody>
          </p:sp>
        </p:grpSp>
      </p:grpSp>
      <p:grpSp>
        <p:nvGrpSpPr>
          <p:cNvPr id="1650733" name="Group 45"/>
          <p:cNvGrpSpPr>
            <a:grpSpLocks/>
          </p:cNvGrpSpPr>
          <p:nvPr/>
        </p:nvGrpSpPr>
        <p:grpSpPr bwMode="auto">
          <a:xfrm>
            <a:off x="3048000" y="1447800"/>
            <a:ext cx="2919413" cy="412750"/>
            <a:chOff x="1654" y="1312"/>
            <a:chExt cx="1839" cy="260"/>
          </a:xfrm>
        </p:grpSpPr>
        <p:sp>
          <p:nvSpPr>
            <p:cNvPr id="1650734" name="Rectangle 46"/>
            <p:cNvSpPr>
              <a:spLocks noChangeArrowheads="1"/>
            </p:cNvSpPr>
            <p:nvPr/>
          </p:nvSpPr>
          <p:spPr bwMode="auto">
            <a:xfrm>
              <a:off x="1654" y="1316"/>
              <a:ext cx="1839" cy="256"/>
            </a:xfrm>
            <a:prstGeom prst="rect">
              <a:avLst/>
            </a:prstGeom>
            <a:solidFill>
              <a:srgbClr val="FFCC66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page number      </a:t>
              </a:r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offset</a:t>
              </a:r>
              <a:endParaRPr lang="en-US" altLang="ko-KR" sz="1800">
                <a:latin typeface="Verdana" charset="0"/>
                <a:ea typeface="굴림" charset="-127"/>
                <a:cs typeface="굴림" charset="-127"/>
              </a:endParaRPr>
            </a:p>
          </p:txBody>
        </p:sp>
        <p:sp>
          <p:nvSpPr>
            <p:cNvPr id="1650735" name="Line 47"/>
            <p:cNvSpPr>
              <a:spLocks noChangeShapeType="1"/>
            </p:cNvSpPr>
            <p:nvPr/>
          </p:nvSpPr>
          <p:spPr bwMode="auto">
            <a:xfrm>
              <a:off x="2856" y="1312"/>
              <a:ext cx="0" cy="25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52" name="Rectangle 23"/>
          <p:cNvSpPr>
            <a:spLocks noChangeArrowheads="1"/>
          </p:cNvSpPr>
          <p:nvPr/>
        </p:nvSpPr>
        <p:spPr bwMode="auto">
          <a:xfrm>
            <a:off x="7661611" y="3352800"/>
            <a:ext cx="1634789" cy="6437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 dirty="0" smtClean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Physical Memory</a:t>
            </a:r>
            <a:endParaRPr lang="en-US" altLang="ko-KR" sz="1800" dirty="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2013 -- Lecture #26</a:t>
            </a:r>
            <a:endParaRPr lang="en-US" dirty="0"/>
          </a:p>
        </p:txBody>
      </p:sp>
      <p:sp>
        <p:nvSpPr>
          <p:cNvPr id="54" name="Rectangle 2"/>
          <p:cNvSpPr txBox="1">
            <a:spLocks noChangeArrowheads="1"/>
          </p:cNvSpPr>
          <p:nvPr/>
        </p:nvSpPr>
        <p:spPr>
          <a:xfrm>
            <a:off x="304800" y="1981200"/>
            <a:ext cx="8839200" cy="533400"/>
          </a:xfrm>
          <a:prstGeom prst="rect">
            <a:avLst/>
          </a:prstGeom>
          <a:noFill/>
          <a:ln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A page table contains the physical address of the base of each page</a:t>
            </a:r>
            <a:endParaRPr lang="en-US" altLang="ko-KR" sz="2400" dirty="0" smtClean="0">
              <a:ea typeface="굴림" charset="-127"/>
              <a:cs typeface="굴림" charset="-127"/>
            </a:endParaRPr>
          </a:p>
        </p:txBody>
      </p:sp>
      <p:sp>
        <p:nvSpPr>
          <p:cNvPr id="5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A56208CD-5370-E54A-A727-F6DE71C27A1C}" type="datetime1">
              <a:rPr lang="en-US" smtClean="0"/>
              <a:t>12/5/13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32142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70C1C-B9DC-C147-9AF6-8247FECD9DFD}" type="slidenum">
              <a:rPr lang="en-US"/>
              <a:pPr/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24066" name="Rectangle 2" descr="40%"/>
          <p:cNvSpPr>
            <a:spLocks noChangeArrowheads="1"/>
          </p:cNvSpPr>
          <p:nvPr/>
        </p:nvSpPr>
        <p:spPr bwMode="auto">
          <a:xfrm>
            <a:off x="7594600" y="846137"/>
            <a:ext cx="914400" cy="990600"/>
          </a:xfrm>
          <a:prstGeom prst="rect">
            <a:avLst/>
          </a:prstGeom>
          <a:pattFill prst="pct40">
            <a:fgClr>
              <a:schemeClr val="accent1"/>
            </a:fgClr>
            <a:bgClr>
              <a:srgbClr val="FFFFFF"/>
            </a:bgClr>
          </a:patt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624067" name="Group 3"/>
          <p:cNvGrpSpPr>
            <a:grpSpLocks/>
          </p:cNvGrpSpPr>
          <p:nvPr/>
        </p:nvGrpSpPr>
        <p:grpSpPr bwMode="auto">
          <a:xfrm>
            <a:off x="7594600" y="858837"/>
            <a:ext cx="901700" cy="965200"/>
            <a:chOff x="4784" y="584"/>
            <a:chExt cx="568" cy="608"/>
          </a:xfrm>
        </p:grpSpPr>
        <p:sp>
          <p:nvSpPr>
            <p:cNvPr id="1624068" name="Rectangle 4" descr="40%"/>
            <p:cNvSpPr>
              <a:spLocks noChangeArrowheads="1"/>
            </p:cNvSpPr>
            <p:nvPr/>
          </p:nvSpPr>
          <p:spPr bwMode="auto">
            <a:xfrm>
              <a:off x="4784" y="584"/>
              <a:ext cx="568" cy="608"/>
            </a:xfrm>
            <a:prstGeom prst="rect">
              <a:avLst/>
            </a:prstGeom>
            <a:pattFill prst="pct40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4069" name="Line 5" descr="40%"/>
            <p:cNvSpPr>
              <a:spLocks noChangeShapeType="1"/>
            </p:cNvSpPr>
            <p:nvPr/>
          </p:nvSpPr>
          <p:spPr bwMode="auto">
            <a:xfrm>
              <a:off x="4784" y="890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4070" name="Line 6" descr="40%"/>
            <p:cNvSpPr>
              <a:spLocks noChangeShapeType="1"/>
            </p:cNvSpPr>
            <p:nvPr/>
          </p:nvSpPr>
          <p:spPr bwMode="auto">
            <a:xfrm>
              <a:off x="4784" y="1050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4071" name="Line 7" descr="40%"/>
            <p:cNvSpPr>
              <a:spLocks noChangeShapeType="1"/>
            </p:cNvSpPr>
            <p:nvPr/>
          </p:nvSpPr>
          <p:spPr bwMode="auto">
            <a:xfrm>
              <a:off x="4784" y="731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24072" name="Rectangle 8" descr="40%"/>
          <p:cNvSpPr>
            <a:spLocks noChangeArrowheads="1"/>
          </p:cNvSpPr>
          <p:nvPr/>
        </p:nvSpPr>
        <p:spPr bwMode="auto">
          <a:xfrm>
            <a:off x="7594600" y="1912937"/>
            <a:ext cx="914400" cy="990600"/>
          </a:xfrm>
          <a:prstGeom prst="rect">
            <a:avLst/>
          </a:prstGeom>
          <a:pattFill prst="pct40">
            <a:fgClr>
              <a:schemeClr val="accent1"/>
            </a:fgClr>
            <a:bgClr>
              <a:srgbClr val="FFFFFF"/>
            </a:bgClr>
          </a:patt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73" name="Rectangle 9" descr="40%"/>
          <p:cNvSpPr>
            <a:spLocks noChangeArrowheads="1"/>
          </p:cNvSpPr>
          <p:nvPr/>
        </p:nvSpPr>
        <p:spPr bwMode="auto">
          <a:xfrm>
            <a:off x="7594600" y="1925637"/>
            <a:ext cx="901700" cy="965200"/>
          </a:xfrm>
          <a:prstGeom prst="rect">
            <a:avLst/>
          </a:prstGeom>
          <a:pattFill prst="pct40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74" name="Line 10" descr="40%"/>
          <p:cNvSpPr>
            <a:spLocks noChangeShapeType="1"/>
          </p:cNvSpPr>
          <p:nvPr/>
        </p:nvSpPr>
        <p:spPr bwMode="auto">
          <a:xfrm>
            <a:off x="7594600" y="2411412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75" name="Line 11" descr="40%"/>
          <p:cNvSpPr>
            <a:spLocks noChangeShapeType="1"/>
          </p:cNvSpPr>
          <p:nvPr/>
        </p:nvSpPr>
        <p:spPr bwMode="auto">
          <a:xfrm>
            <a:off x="7594600" y="2665412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76" name="Line 12" descr="40%"/>
          <p:cNvSpPr>
            <a:spLocks noChangeShapeType="1"/>
          </p:cNvSpPr>
          <p:nvPr/>
        </p:nvSpPr>
        <p:spPr bwMode="auto">
          <a:xfrm>
            <a:off x="7594600" y="2159000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77" name="Rectangle 13" descr="40%"/>
          <p:cNvSpPr>
            <a:spLocks noChangeArrowheads="1"/>
          </p:cNvSpPr>
          <p:nvPr/>
        </p:nvSpPr>
        <p:spPr bwMode="auto">
          <a:xfrm>
            <a:off x="7594600" y="2154237"/>
            <a:ext cx="904875" cy="257175"/>
          </a:xfrm>
          <a:prstGeom prst="rect">
            <a:avLst/>
          </a:prstGeom>
          <a:pattFill prst="pct40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78" name="Rectangle 14" descr="Wide upward diagonal"/>
          <p:cNvSpPr>
            <a:spLocks noChangeArrowheads="1"/>
          </p:cNvSpPr>
          <p:nvPr/>
        </p:nvSpPr>
        <p:spPr bwMode="auto">
          <a:xfrm>
            <a:off x="5372100" y="1570037"/>
            <a:ext cx="901700" cy="508000"/>
          </a:xfrm>
          <a:prstGeom prst="rect">
            <a:avLst/>
          </a:prstGeom>
          <a:pattFill prst="wdUpDiag">
            <a:fgClr>
              <a:schemeClr val="tx1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24079" name="Rectangle 15" descr="40%"/>
          <p:cNvSpPr>
            <a:spLocks noChangeArrowheads="1"/>
          </p:cNvSpPr>
          <p:nvPr/>
        </p:nvSpPr>
        <p:spPr bwMode="auto">
          <a:xfrm>
            <a:off x="5384800" y="1087437"/>
            <a:ext cx="901700" cy="508000"/>
          </a:xfrm>
          <a:prstGeom prst="rect">
            <a:avLst/>
          </a:prstGeom>
          <a:pattFill prst="pct40">
            <a:fgClr>
              <a:srgbClr val="FFA74F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24080" name="Rectangle 16" descr="Wide upward diagonal"/>
          <p:cNvSpPr>
            <a:spLocks noChangeArrowheads="1"/>
          </p:cNvSpPr>
          <p:nvPr/>
        </p:nvSpPr>
        <p:spPr bwMode="auto">
          <a:xfrm>
            <a:off x="5359400" y="3830637"/>
            <a:ext cx="898525" cy="244475"/>
          </a:xfrm>
          <a:prstGeom prst="rect">
            <a:avLst/>
          </a:prstGeom>
          <a:pattFill prst="wdUpDiag">
            <a:fgClr>
              <a:schemeClr val="tx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81" name="Rectangle 17" descr="Wide upward diagonal"/>
          <p:cNvSpPr>
            <a:spLocks noChangeArrowheads="1"/>
          </p:cNvSpPr>
          <p:nvPr/>
        </p:nvSpPr>
        <p:spPr bwMode="auto">
          <a:xfrm>
            <a:off x="5359400" y="4059237"/>
            <a:ext cx="898525" cy="244475"/>
          </a:xfrm>
          <a:prstGeom prst="rect">
            <a:avLst/>
          </a:prstGeom>
          <a:pattFill prst="wdUpDiag">
            <a:fgClr>
              <a:schemeClr val="tx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82" name="Rectangle 18"/>
          <p:cNvSpPr>
            <a:spLocks noChangeArrowheads="1"/>
          </p:cNvSpPr>
          <p:nvPr/>
        </p:nvSpPr>
        <p:spPr bwMode="auto">
          <a:xfrm>
            <a:off x="5359400" y="3602037"/>
            <a:ext cx="898525" cy="244475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83" name="Rectangle 19"/>
          <p:cNvSpPr>
            <a:spLocks noChangeArrowheads="1"/>
          </p:cNvSpPr>
          <p:nvPr/>
        </p:nvSpPr>
        <p:spPr bwMode="auto">
          <a:xfrm>
            <a:off x="5359400" y="4287837"/>
            <a:ext cx="898525" cy="244475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84" name="Rectangle 20"/>
          <p:cNvSpPr>
            <a:spLocks noChangeArrowheads="1"/>
          </p:cNvSpPr>
          <p:nvPr/>
        </p:nvSpPr>
        <p:spPr bwMode="auto">
          <a:xfrm>
            <a:off x="1536700" y="1404937"/>
            <a:ext cx="2921000" cy="2921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624085" name="Line 21"/>
          <p:cNvSpPr>
            <a:spLocks noChangeShapeType="1"/>
          </p:cNvSpPr>
          <p:nvPr/>
        </p:nvSpPr>
        <p:spPr bwMode="auto">
          <a:xfrm>
            <a:off x="6248400" y="2687637"/>
            <a:ext cx="13462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624086" name="Group 22"/>
          <p:cNvGrpSpPr>
            <a:grpSpLocks/>
          </p:cNvGrpSpPr>
          <p:nvPr/>
        </p:nvGrpSpPr>
        <p:grpSpPr bwMode="auto">
          <a:xfrm>
            <a:off x="7594600" y="2992437"/>
            <a:ext cx="901700" cy="965200"/>
            <a:chOff x="4784" y="1928"/>
            <a:chExt cx="568" cy="608"/>
          </a:xfrm>
        </p:grpSpPr>
        <p:sp>
          <p:nvSpPr>
            <p:cNvPr id="1624087" name="Rectangle 23"/>
            <p:cNvSpPr>
              <a:spLocks noChangeArrowheads="1"/>
            </p:cNvSpPr>
            <p:nvPr/>
          </p:nvSpPr>
          <p:spPr bwMode="auto">
            <a:xfrm>
              <a:off x="4784" y="1928"/>
              <a:ext cx="568" cy="608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4088" name="Line 24"/>
            <p:cNvSpPr>
              <a:spLocks noChangeShapeType="1"/>
            </p:cNvSpPr>
            <p:nvPr/>
          </p:nvSpPr>
          <p:spPr bwMode="auto">
            <a:xfrm>
              <a:off x="4784" y="2234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4089" name="Line 25"/>
            <p:cNvSpPr>
              <a:spLocks noChangeShapeType="1"/>
            </p:cNvSpPr>
            <p:nvPr/>
          </p:nvSpPr>
          <p:spPr bwMode="auto">
            <a:xfrm>
              <a:off x="4784" y="2394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4090" name="Line 26"/>
            <p:cNvSpPr>
              <a:spLocks noChangeShapeType="1"/>
            </p:cNvSpPr>
            <p:nvPr/>
          </p:nvSpPr>
          <p:spPr bwMode="auto">
            <a:xfrm>
              <a:off x="4784" y="2075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24091" name="Group 27"/>
          <p:cNvGrpSpPr>
            <a:grpSpLocks/>
          </p:cNvGrpSpPr>
          <p:nvPr/>
        </p:nvGrpSpPr>
        <p:grpSpPr bwMode="auto">
          <a:xfrm>
            <a:off x="7594600" y="5126037"/>
            <a:ext cx="901700" cy="965200"/>
            <a:chOff x="4784" y="3272"/>
            <a:chExt cx="568" cy="608"/>
          </a:xfrm>
        </p:grpSpPr>
        <p:sp>
          <p:nvSpPr>
            <p:cNvPr id="1624092" name="Rectangle 28"/>
            <p:cNvSpPr>
              <a:spLocks noChangeArrowheads="1"/>
            </p:cNvSpPr>
            <p:nvPr/>
          </p:nvSpPr>
          <p:spPr bwMode="auto">
            <a:xfrm>
              <a:off x="4784" y="3272"/>
              <a:ext cx="568" cy="608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4093" name="Line 29"/>
            <p:cNvSpPr>
              <a:spLocks noChangeShapeType="1"/>
            </p:cNvSpPr>
            <p:nvPr/>
          </p:nvSpPr>
          <p:spPr bwMode="auto">
            <a:xfrm>
              <a:off x="4784" y="3578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4094" name="Line 30"/>
            <p:cNvSpPr>
              <a:spLocks noChangeShapeType="1"/>
            </p:cNvSpPr>
            <p:nvPr/>
          </p:nvSpPr>
          <p:spPr bwMode="auto">
            <a:xfrm>
              <a:off x="4784" y="3738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4095" name="Line 31"/>
            <p:cNvSpPr>
              <a:spLocks noChangeShapeType="1"/>
            </p:cNvSpPr>
            <p:nvPr/>
          </p:nvSpPr>
          <p:spPr bwMode="auto">
            <a:xfrm>
              <a:off x="4784" y="3419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24096" name="Rectangle 32"/>
          <p:cNvSpPr>
            <a:spLocks noGrp="1" noChangeArrowheads="1"/>
          </p:cNvSpPr>
          <p:nvPr>
            <p:ph type="title"/>
          </p:nvPr>
        </p:nvSpPr>
        <p:spPr>
          <a:xfrm>
            <a:off x="250825" y="76200"/>
            <a:ext cx="7648575" cy="666750"/>
          </a:xfrm>
          <a:noFill/>
          <a:ln/>
        </p:spPr>
        <p:txBody>
          <a:bodyPr lIns="90488" tIns="44450" rIns="90488" bIns="44450">
            <a:normAutofit fontScale="90000"/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Hierarchical Page Table</a:t>
            </a:r>
          </a:p>
        </p:txBody>
      </p:sp>
      <p:sp>
        <p:nvSpPr>
          <p:cNvPr id="1624097" name="Rectangle 33"/>
          <p:cNvSpPr>
            <a:spLocks noChangeArrowheads="1"/>
          </p:cNvSpPr>
          <p:nvPr/>
        </p:nvSpPr>
        <p:spPr bwMode="auto">
          <a:xfrm>
            <a:off x="5384800" y="2319337"/>
            <a:ext cx="876300" cy="977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98" name="Rectangle 34"/>
          <p:cNvSpPr>
            <a:spLocks noChangeArrowheads="1"/>
          </p:cNvSpPr>
          <p:nvPr/>
        </p:nvSpPr>
        <p:spPr bwMode="auto">
          <a:xfrm>
            <a:off x="3327400" y="2611437"/>
            <a:ext cx="927100" cy="9906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99" name="Rectangle 35"/>
          <p:cNvSpPr>
            <a:spLocks noChangeArrowheads="1"/>
          </p:cNvSpPr>
          <p:nvPr/>
        </p:nvSpPr>
        <p:spPr bwMode="auto">
          <a:xfrm>
            <a:off x="3127375" y="3719512"/>
            <a:ext cx="1435100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Level 1 </a:t>
            </a:r>
          </a:p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Page Table</a:t>
            </a:r>
          </a:p>
        </p:txBody>
      </p:sp>
      <p:sp>
        <p:nvSpPr>
          <p:cNvPr id="1624100" name="Rectangle 36"/>
          <p:cNvSpPr>
            <a:spLocks noChangeArrowheads="1"/>
          </p:cNvSpPr>
          <p:nvPr/>
        </p:nvSpPr>
        <p:spPr bwMode="auto">
          <a:xfrm>
            <a:off x="5106988" y="4633912"/>
            <a:ext cx="1624012" cy="6683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Level 2</a:t>
            </a:r>
          </a:p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Page Tables</a:t>
            </a:r>
            <a:r>
              <a:rPr lang="en-US" altLang="ko-KR" sz="2000" b="1">
                <a:solidFill>
                  <a:schemeClr val="accent2"/>
                </a:solidFill>
                <a:ea typeface="굴림" charset="-127"/>
                <a:cs typeface="굴림" charset="-127"/>
              </a:rPr>
              <a:t> </a:t>
            </a:r>
          </a:p>
        </p:txBody>
      </p:sp>
      <p:sp>
        <p:nvSpPr>
          <p:cNvPr id="1624101" name="Line 37"/>
          <p:cNvSpPr>
            <a:spLocks noChangeShapeType="1"/>
          </p:cNvSpPr>
          <p:nvPr/>
        </p:nvSpPr>
        <p:spPr bwMode="auto">
          <a:xfrm flipV="1">
            <a:off x="4241800" y="2078037"/>
            <a:ext cx="1149350" cy="698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02" name="Rectangle 38"/>
          <p:cNvSpPr>
            <a:spLocks noChangeArrowheads="1"/>
          </p:cNvSpPr>
          <p:nvPr/>
        </p:nvSpPr>
        <p:spPr bwMode="auto">
          <a:xfrm>
            <a:off x="5384800" y="1087437"/>
            <a:ext cx="889000" cy="965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03" name="Rectangle 39"/>
          <p:cNvSpPr>
            <a:spLocks noChangeArrowheads="1"/>
          </p:cNvSpPr>
          <p:nvPr/>
        </p:nvSpPr>
        <p:spPr bwMode="auto">
          <a:xfrm>
            <a:off x="7594600" y="4046537"/>
            <a:ext cx="914400" cy="9906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04" name="Rectangle 40" descr="40%"/>
          <p:cNvSpPr>
            <a:spLocks noChangeArrowheads="1"/>
          </p:cNvSpPr>
          <p:nvPr/>
        </p:nvSpPr>
        <p:spPr bwMode="auto">
          <a:xfrm>
            <a:off x="7594600" y="4059237"/>
            <a:ext cx="901700" cy="965200"/>
          </a:xfrm>
          <a:prstGeom prst="rect">
            <a:avLst/>
          </a:prstGeom>
          <a:pattFill prst="pct40">
            <a:fgClr>
              <a:schemeClr val="accent1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05" name="Line 41"/>
          <p:cNvSpPr>
            <a:spLocks noChangeShapeType="1"/>
          </p:cNvSpPr>
          <p:nvPr/>
        </p:nvSpPr>
        <p:spPr bwMode="auto">
          <a:xfrm>
            <a:off x="7594600" y="4545012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06" name="Line 42"/>
          <p:cNvSpPr>
            <a:spLocks noChangeShapeType="1"/>
          </p:cNvSpPr>
          <p:nvPr/>
        </p:nvSpPr>
        <p:spPr bwMode="auto">
          <a:xfrm>
            <a:off x="7594600" y="4799012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07" name="Line 43"/>
          <p:cNvSpPr>
            <a:spLocks noChangeShapeType="1"/>
          </p:cNvSpPr>
          <p:nvPr/>
        </p:nvSpPr>
        <p:spPr bwMode="auto">
          <a:xfrm>
            <a:off x="7594600" y="4292600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08" name="Line 44"/>
          <p:cNvSpPr>
            <a:spLocks noChangeShapeType="1"/>
          </p:cNvSpPr>
          <p:nvPr/>
        </p:nvSpPr>
        <p:spPr bwMode="auto">
          <a:xfrm flipV="1">
            <a:off x="4191000" y="3297237"/>
            <a:ext cx="1143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09" name="Line 45"/>
          <p:cNvSpPr>
            <a:spLocks noChangeShapeType="1"/>
          </p:cNvSpPr>
          <p:nvPr/>
        </p:nvSpPr>
        <p:spPr bwMode="auto">
          <a:xfrm>
            <a:off x="4227513" y="3495675"/>
            <a:ext cx="1106487" cy="1020762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10" name="Line 46"/>
          <p:cNvSpPr>
            <a:spLocks noChangeShapeType="1"/>
          </p:cNvSpPr>
          <p:nvPr/>
        </p:nvSpPr>
        <p:spPr bwMode="auto">
          <a:xfrm>
            <a:off x="6248400" y="1239837"/>
            <a:ext cx="137160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11" name="Line 47"/>
          <p:cNvSpPr>
            <a:spLocks noChangeShapeType="1"/>
          </p:cNvSpPr>
          <p:nvPr/>
        </p:nvSpPr>
        <p:spPr bwMode="auto">
          <a:xfrm>
            <a:off x="6248400" y="1392237"/>
            <a:ext cx="1295400" cy="3276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12" name="Line 48"/>
          <p:cNvSpPr>
            <a:spLocks noChangeShapeType="1"/>
          </p:cNvSpPr>
          <p:nvPr/>
        </p:nvSpPr>
        <p:spPr bwMode="auto">
          <a:xfrm>
            <a:off x="6172200" y="3221037"/>
            <a:ext cx="1371600" cy="38100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13" name="Line 49"/>
          <p:cNvSpPr>
            <a:spLocks noChangeShapeType="1"/>
          </p:cNvSpPr>
          <p:nvPr/>
        </p:nvSpPr>
        <p:spPr bwMode="auto">
          <a:xfrm>
            <a:off x="6248400" y="4440237"/>
            <a:ext cx="1295400" cy="121920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14" name="Rectangle 50"/>
          <p:cNvSpPr>
            <a:spLocks noChangeArrowheads="1"/>
          </p:cNvSpPr>
          <p:nvPr/>
        </p:nvSpPr>
        <p:spPr bwMode="auto">
          <a:xfrm>
            <a:off x="5867400" y="5900737"/>
            <a:ext cx="1465263" cy="333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b="1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Data Pages</a:t>
            </a:r>
          </a:p>
        </p:txBody>
      </p:sp>
      <p:sp>
        <p:nvSpPr>
          <p:cNvPr id="1624115" name="Rectangle 51"/>
          <p:cNvSpPr>
            <a:spLocks noChangeArrowheads="1"/>
          </p:cNvSpPr>
          <p:nvPr/>
        </p:nvSpPr>
        <p:spPr bwMode="auto">
          <a:xfrm>
            <a:off x="696913" y="4973637"/>
            <a:ext cx="3309937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page in primary memory </a:t>
            </a:r>
          </a:p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page in secondary memory</a:t>
            </a:r>
          </a:p>
        </p:txBody>
      </p:sp>
      <p:sp>
        <p:nvSpPr>
          <p:cNvPr id="1624116" name="Rectangle 52"/>
          <p:cNvSpPr>
            <a:spLocks noChangeArrowheads="1"/>
          </p:cNvSpPr>
          <p:nvPr/>
        </p:nvSpPr>
        <p:spPr bwMode="auto">
          <a:xfrm>
            <a:off x="201613" y="5354637"/>
            <a:ext cx="476250" cy="301625"/>
          </a:xfrm>
          <a:prstGeom prst="rect">
            <a:avLst/>
          </a:prstGeom>
          <a:solidFill>
            <a:srgbClr val="FFCC66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17" name="Rectangle 53"/>
          <p:cNvSpPr>
            <a:spLocks noChangeArrowheads="1"/>
          </p:cNvSpPr>
          <p:nvPr/>
        </p:nvSpPr>
        <p:spPr bwMode="auto">
          <a:xfrm>
            <a:off x="169863" y="2627312"/>
            <a:ext cx="2408237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Root of the Current</a:t>
            </a:r>
          </a:p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Page Table</a:t>
            </a:r>
          </a:p>
        </p:txBody>
      </p:sp>
      <p:sp>
        <p:nvSpPr>
          <p:cNvPr id="1624118" name="Line 54"/>
          <p:cNvSpPr>
            <a:spLocks noChangeShapeType="1"/>
          </p:cNvSpPr>
          <p:nvPr/>
        </p:nvSpPr>
        <p:spPr bwMode="auto">
          <a:xfrm>
            <a:off x="2133600" y="3500437"/>
            <a:ext cx="1219200" cy="17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19" name="Line 55"/>
          <p:cNvSpPr>
            <a:spLocks noChangeShapeType="1"/>
          </p:cNvSpPr>
          <p:nvPr/>
        </p:nvSpPr>
        <p:spPr bwMode="auto">
          <a:xfrm flipH="1" flipV="1">
            <a:off x="3186113" y="3286125"/>
            <a:ext cx="0" cy="30480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20" name="Line 56"/>
          <p:cNvSpPr>
            <a:spLocks noChangeShapeType="1"/>
          </p:cNvSpPr>
          <p:nvPr/>
        </p:nvSpPr>
        <p:spPr bwMode="auto">
          <a:xfrm flipH="1" flipV="1">
            <a:off x="5257800" y="2687637"/>
            <a:ext cx="0" cy="496888"/>
          </a:xfrm>
          <a:prstGeom prst="line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21" name="Line 57"/>
          <p:cNvSpPr>
            <a:spLocks noChangeShapeType="1"/>
          </p:cNvSpPr>
          <p:nvPr/>
        </p:nvSpPr>
        <p:spPr bwMode="auto">
          <a:xfrm>
            <a:off x="7467600" y="2192337"/>
            <a:ext cx="0" cy="596900"/>
          </a:xfrm>
          <a:prstGeom prst="line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22" name="Rectangle 58"/>
          <p:cNvSpPr>
            <a:spLocks noChangeArrowheads="1"/>
          </p:cNvSpPr>
          <p:nvPr/>
        </p:nvSpPr>
        <p:spPr bwMode="auto">
          <a:xfrm>
            <a:off x="2743200" y="3221037"/>
            <a:ext cx="468313" cy="333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b="1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p1</a:t>
            </a:r>
          </a:p>
        </p:txBody>
      </p:sp>
      <p:sp>
        <p:nvSpPr>
          <p:cNvPr id="1624123" name="Rectangle 59"/>
          <p:cNvSpPr>
            <a:spLocks noChangeArrowheads="1"/>
          </p:cNvSpPr>
          <p:nvPr/>
        </p:nvSpPr>
        <p:spPr bwMode="auto">
          <a:xfrm>
            <a:off x="6553200" y="2344737"/>
            <a:ext cx="839788" cy="333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b="1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offset</a:t>
            </a:r>
          </a:p>
        </p:txBody>
      </p:sp>
      <p:sp>
        <p:nvSpPr>
          <p:cNvPr id="1624124" name="Rectangle 60"/>
          <p:cNvSpPr>
            <a:spLocks noChangeArrowheads="1"/>
          </p:cNvSpPr>
          <p:nvPr/>
        </p:nvSpPr>
        <p:spPr bwMode="auto">
          <a:xfrm>
            <a:off x="4800600" y="2819400"/>
            <a:ext cx="468313" cy="333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b="1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p2</a:t>
            </a:r>
          </a:p>
        </p:txBody>
      </p:sp>
      <p:sp>
        <p:nvSpPr>
          <p:cNvPr id="1624125" name="Rectangle 61"/>
          <p:cNvSpPr>
            <a:spLocks noChangeArrowheads="1"/>
          </p:cNvSpPr>
          <p:nvPr/>
        </p:nvSpPr>
        <p:spPr bwMode="auto">
          <a:xfrm>
            <a:off x="228600" y="782637"/>
            <a:ext cx="2119313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Virtual Address</a:t>
            </a:r>
          </a:p>
        </p:txBody>
      </p:sp>
      <p:sp>
        <p:nvSpPr>
          <p:cNvPr id="1624126" name="Rectangle 62"/>
          <p:cNvSpPr>
            <a:spLocks noChangeArrowheads="1"/>
          </p:cNvSpPr>
          <p:nvPr/>
        </p:nvSpPr>
        <p:spPr bwMode="auto">
          <a:xfrm>
            <a:off x="695325" y="3678237"/>
            <a:ext cx="1522413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(Processor</a:t>
            </a:r>
          </a:p>
          <a:p>
            <a:pPr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Register)</a:t>
            </a:r>
          </a:p>
        </p:txBody>
      </p:sp>
      <p:sp>
        <p:nvSpPr>
          <p:cNvPr id="1624127" name="Rectangle 63" descr="Wide upward diagonal"/>
          <p:cNvSpPr>
            <a:spLocks noChangeArrowheads="1"/>
          </p:cNvSpPr>
          <p:nvPr/>
        </p:nvSpPr>
        <p:spPr bwMode="auto">
          <a:xfrm>
            <a:off x="241300" y="5797550"/>
            <a:ext cx="406400" cy="228600"/>
          </a:xfrm>
          <a:prstGeom prst="rect">
            <a:avLst/>
          </a:prstGeom>
          <a:pattFill prst="wdUpDiag">
            <a:fgClr>
              <a:srgbClr val="000000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28" name="Rectangle 64"/>
          <p:cNvSpPr>
            <a:spLocks noChangeArrowheads="1"/>
          </p:cNvSpPr>
          <p:nvPr/>
        </p:nvSpPr>
        <p:spPr bwMode="auto">
          <a:xfrm>
            <a:off x="671513" y="5735637"/>
            <a:ext cx="3182937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PTE of a nonexistent page</a:t>
            </a:r>
          </a:p>
        </p:txBody>
      </p:sp>
      <p:sp>
        <p:nvSpPr>
          <p:cNvPr id="1624129" name="Rectangle 65" descr="Wide upward diagonal"/>
          <p:cNvSpPr>
            <a:spLocks noChangeArrowheads="1"/>
          </p:cNvSpPr>
          <p:nvPr/>
        </p:nvSpPr>
        <p:spPr bwMode="auto">
          <a:xfrm>
            <a:off x="3352800" y="2992437"/>
            <a:ext cx="914400" cy="244475"/>
          </a:xfrm>
          <a:prstGeom prst="rect">
            <a:avLst/>
          </a:prstGeom>
          <a:pattFill prst="wdUpDiag">
            <a:fgClr>
              <a:srgbClr val="000000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30" name="Rectangle 66"/>
          <p:cNvSpPr>
            <a:spLocks noChangeArrowheads="1"/>
          </p:cNvSpPr>
          <p:nvPr/>
        </p:nvSpPr>
        <p:spPr bwMode="auto">
          <a:xfrm>
            <a:off x="3352800" y="2763837"/>
            <a:ext cx="914400" cy="24447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31" name="Rectangle 67" descr="40%"/>
          <p:cNvSpPr>
            <a:spLocks noChangeArrowheads="1"/>
          </p:cNvSpPr>
          <p:nvPr/>
        </p:nvSpPr>
        <p:spPr bwMode="auto">
          <a:xfrm>
            <a:off x="3352800" y="3449637"/>
            <a:ext cx="914400" cy="228600"/>
          </a:xfrm>
          <a:prstGeom prst="rect">
            <a:avLst/>
          </a:prstGeom>
          <a:pattFill prst="pct40">
            <a:fgClr>
              <a:srgbClr val="FFA74F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32" name="Rectangle 68"/>
          <p:cNvSpPr>
            <a:spLocks noChangeArrowheads="1"/>
          </p:cNvSpPr>
          <p:nvPr/>
        </p:nvSpPr>
        <p:spPr bwMode="auto">
          <a:xfrm>
            <a:off x="3352800" y="3221037"/>
            <a:ext cx="914400" cy="244475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33" name="Rectangle 69"/>
          <p:cNvSpPr>
            <a:spLocks noChangeArrowheads="1"/>
          </p:cNvSpPr>
          <p:nvPr/>
        </p:nvSpPr>
        <p:spPr bwMode="auto">
          <a:xfrm>
            <a:off x="5334000" y="2840037"/>
            <a:ext cx="898525" cy="244475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34" name="Rectangle 70" descr="Wide upward diagonal"/>
          <p:cNvSpPr>
            <a:spLocks noChangeArrowheads="1"/>
          </p:cNvSpPr>
          <p:nvPr/>
        </p:nvSpPr>
        <p:spPr bwMode="auto">
          <a:xfrm>
            <a:off x="5334000" y="2382837"/>
            <a:ext cx="898525" cy="244475"/>
          </a:xfrm>
          <a:prstGeom prst="rect">
            <a:avLst/>
          </a:prstGeom>
          <a:pattFill prst="wdUpDiag">
            <a:fgClr>
              <a:schemeClr val="tx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35" name="Rectangle 71" descr="40%"/>
          <p:cNvSpPr>
            <a:spLocks noChangeArrowheads="1"/>
          </p:cNvSpPr>
          <p:nvPr/>
        </p:nvSpPr>
        <p:spPr bwMode="auto">
          <a:xfrm>
            <a:off x="5334000" y="2611437"/>
            <a:ext cx="898525" cy="244475"/>
          </a:xfrm>
          <a:prstGeom prst="rect">
            <a:avLst/>
          </a:prstGeom>
          <a:pattFill prst="pct40">
            <a:fgClr>
              <a:srgbClr val="FFA74F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36" name="Rectangle 72"/>
          <p:cNvSpPr>
            <a:spLocks noChangeArrowheads="1"/>
          </p:cNvSpPr>
          <p:nvPr/>
        </p:nvSpPr>
        <p:spPr bwMode="auto">
          <a:xfrm>
            <a:off x="5334000" y="3068637"/>
            <a:ext cx="898525" cy="244475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37" name="Rectangle 73"/>
          <p:cNvSpPr>
            <a:spLocks noChangeArrowheads="1"/>
          </p:cNvSpPr>
          <p:nvPr/>
        </p:nvSpPr>
        <p:spPr bwMode="auto">
          <a:xfrm>
            <a:off x="5384800" y="1100137"/>
            <a:ext cx="901700" cy="965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38" name="Line 74"/>
          <p:cNvSpPr>
            <a:spLocks noChangeShapeType="1"/>
          </p:cNvSpPr>
          <p:nvPr/>
        </p:nvSpPr>
        <p:spPr bwMode="auto">
          <a:xfrm>
            <a:off x="5384800" y="1585912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39" name="Line 75"/>
          <p:cNvSpPr>
            <a:spLocks noChangeShapeType="1"/>
          </p:cNvSpPr>
          <p:nvPr/>
        </p:nvSpPr>
        <p:spPr bwMode="auto">
          <a:xfrm>
            <a:off x="5384800" y="1839912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40" name="Line 76"/>
          <p:cNvSpPr>
            <a:spLocks noChangeShapeType="1"/>
          </p:cNvSpPr>
          <p:nvPr/>
        </p:nvSpPr>
        <p:spPr bwMode="auto">
          <a:xfrm>
            <a:off x="5384800" y="1333500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41" name="Line 77"/>
          <p:cNvSpPr>
            <a:spLocks noChangeShapeType="1"/>
          </p:cNvSpPr>
          <p:nvPr/>
        </p:nvSpPr>
        <p:spPr bwMode="auto">
          <a:xfrm>
            <a:off x="3390900" y="1417637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624142" name="Line 78"/>
          <p:cNvSpPr>
            <a:spLocks noChangeShapeType="1"/>
          </p:cNvSpPr>
          <p:nvPr/>
        </p:nvSpPr>
        <p:spPr bwMode="auto">
          <a:xfrm>
            <a:off x="2438400" y="1417637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624143" name="Rectangle 79"/>
          <p:cNvSpPr>
            <a:spLocks noChangeArrowheads="1"/>
          </p:cNvSpPr>
          <p:nvPr/>
        </p:nvSpPr>
        <p:spPr bwMode="auto">
          <a:xfrm>
            <a:off x="1828800" y="1371600"/>
            <a:ext cx="2283078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6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p1</a:t>
            </a:r>
            <a:r>
              <a:rPr lang="en-US" altLang="ko-KR" sz="1600" dirty="0">
                <a:solidFill>
                  <a:schemeClr val="accent2"/>
                </a:solidFill>
                <a:ea typeface="굴림" charset="-127"/>
                <a:cs typeface="굴림" charset="-127"/>
              </a:rPr>
              <a:t>          </a:t>
            </a:r>
            <a:r>
              <a:rPr lang="en-US" altLang="ko-KR" sz="16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p2   </a:t>
            </a:r>
            <a:r>
              <a:rPr lang="en-US" altLang="ko-KR" sz="1600" dirty="0">
                <a:solidFill>
                  <a:schemeClr val="accent2"/>
                </a:solidFill>
                <a:ea typeface="굴림" charset="-127"/>
                <a:cs typeface="굴림" charset="-127"/>
              </a:rPr>
              <a:t>       </a:t>
            </a:r>
            <a:r>
              <a:rPr lang="en-US" altLang="ko-KR" sz="16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offset</a:t>
            </a:r>
          </a:p>
        </p:txBody>
      </p:sp>
      <p:sp>
        <p:nvSpPr>
          <p:cNvPr id="1624144" name="Text Box 80"/>
          <p:cNvSpPr txBox="1">
            <a:spLocks noChangeArrowheads="1"/>
          </p:cNvSpPr>
          <p:nvPr/>
        </p:nvSpPr>
        <p:spPr bwMode="auto">
          <a:xfrm>
            <a:off x="4267200" y="1084262"/>
            <a:ext cx="312738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6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0</a:t>
            </a:r>
          </a:p>
        </p:txBody>
      </p:sp>
      <p:sp>
        <p:nvSpPr>
          <p:cNvPr id="1624145" name="Text Box 81"/>
          <p:cNvSpPr txBox="1">
            <a:spLocks noChangeArrowheads="1"/>
          </p:cNvSpPr>
          <p:nvPr/>
        </p:nvSpPr>
        <p:spPr bwMode="auto">
          <a:xfrm>
            <a:off x="3352800" y="1087437"/>
            <a:ext cx="4572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 sz="16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11</a:t>
            </a:r>
          </a:p>
        </p:txBody>
      </p:sp>
      <p:sp>
        <p:nvSpPr>
          <p:cNvPr id="1624146" name="Text Box 82"/>
          <p:cNvSpPr txBox="1">
            <a:spLocks noChangeArrowheads="1"/>
          </p:cNvSpPr>
          <p:nvPr/>
        </p:nvSpPr>
        <p:spPr bwMode="auto">
          <a:xfrm>
            <a:off x="3048000" y="1087437"/>
            <a:ext cx="4572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 sz="16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12</a:t>
            </a:r>
          </a:p>
        </p:txBody>
      </p:sp>
      <p:sp>
        <p:nvSpPr>
          <p:cNvPr id="1624147" name="Text Box 83"/>
          <p:cNvSpPr txBox="1">
            <a:spLocks noChangeArrowheads="1"/>
          </p:cNvSpPr>
          <p:nvPr/>
        </p:nvSpPr>
        <p:spPr bwMode="auto">
          <a:xfrm>
            <a:off x="2362200" y="1087437"/>
            <a:ext cx="4572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 sz="16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21</a:t>
            </a:r>
          </a:p>
        </p:txBody>
      </p:sp>
      <p:sp>
        <p:nvSpPr>
          <p:cNvPr id="1624148" name="Text Box 84"/>
          <p:cNvSpPr txBox="1">
            <a:spLocks noChangeArrowheads="1"/>
          </p:cNvSpPr>
          <p:nvPr/>
        </p:nvSpPr>
        <p:spPr bwMode="auto">
          <a:xfrm>
            <a:off x="2057400" y="1087437"/>
            <a:ext cx="4572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 sz="16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22</a:t>
            </a:r>
          </a:p>
        </p:txBody>
      </p:sp>
      <p:sp>
        <p:nvSpPr>
          <p:cNvPr id="1624149" name="Text Box 85"/>
          <p:cNvSpPr txBox="1">
            <a:spLocks noChangeArrowheads="1"/>
          </p:cNvSpPr>
          <p:nvPr/>
        </p:nvSpPr>
        <p:spPr bwMode="auto">
          <a:xfrm>
            <a:off x="1447800" y="1087437"/>
            <a:ext cx="4572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 sz="16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31</a:t>
            </a:r>
          </a:p>
        </p:txBody>
      </p:sp>
      <p:sp>
        <p:nvSpPr>
          <p:cNvPr id="1624150" name="AutoShape 86"/>
          <p:cNvSpPr>
            <a:spLocks/>
          </p:cNvSpPr>
          <p:nvPr/>
        </p:nvSpPr>
        <p:spPr bwMode="auto">
          <a:xfrm rot="5400000">
            <a:off x="1828800" y="1468437"/>
            <a:ext cx="304800" cy="914400"/>
          </a:xfrm>
          <a:prstGeom prst="rightBrace">
            <a:avLst>
              <a:gd name="adj1" fmla="val 34375"/>
              <a:gd name="adj2" fmla="val 50000"/>
            </a:avLst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51" name="Text Box 87"/>
          <p:cNvSpPr txBox="1">
            <a:spLocks noChangeArrowheads="1"/>
          </p:cNvSpPr>
          <p:nvPr/>
        </p:nvSpPr>
        <p:spPr bwMode="auto">
          <a:xfrm>
            <a:off x="1384300" y="1973262"/>
            <a:ext cx="1158875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10-bit</a:t>
            </a:r>
          </a:p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L1 index</a:t>
            </a:r>
          </a:p>
        </p:txBody>
      </p:sp>
      <p:sp>
        <p:nvSpPr>
          <p:cNvPr id="1624152" name="AutoShape 88"/>
          <p:cNvSpPr>
            <a:spLocks/>
          </p:cNvSpPr>
          <p:nvPr/>
        </p:nvSpPr>
        <p:spPr bwMode="auto">
          <a:xfrm rot="5400000">
            <a:off x="2743200" y="1468437"/>
            <a:ext cx="304800" cy="914400"/>
          </a:xfrm>
          <a:prstGeom prst="rightBrace">
            <a:avLst>
              <a:gd name="adj1" fmla="val 34375"/>
              <a:gd name="adj2" fmla="val 50000"/>
            </a:avLst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53" name="Text Box 89"/>
          <p:cNvSpPr txBox="1">
            <a:spLocks noChangeArrowheads="1"/>
          </p:cNvSpPr>
          <p:nvPr/>
        </p:nvSpPr>
        <p:spPr bwMode="auto">
          <a:xfrm>
            <a:off x="2451100" y="1973262"/>
            <a:ext cx="1158875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10-bit </a:t>
            </a:r>
          </a:p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L2 index</a:t>
            </a:r>
          </a:p>
        </p:txBody>
      </p:sp>
      <p:sp>
        <p:nvSpPr>
          <p:cNvPr id="1624154" name="Rectangle 90" descr="40%"/>
          <p:cNvSpPr>
            <a:spLocks noChangeArrowheads="1"/>
          </p:cNvSpPr>
          <p:nvPr/>
        </p:nvSpPr>
        <p:spPr bwMode="auto">
          <a:xfrm>
            <a:off x="188913" y="5011737"/>
            <a:ext cx="476250" cy="301625"/>
          </a:xfrm>
          <a:prstGeom prst="rect">
            <a:avLst/>
          </a:prstGeom>
          <a:pattFill prst="pct40">
            <a:fgClr>
              <a:srgbClr val="FFCC66"/>
            </a:fgClr>
            <a:bgClr>
              <a:srgbClr val="FFFFFF"/>
            </a:bgClr>
          </a:patt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55" name="Rectangle 91" descr="40%"/>
          <p:cNvSpPr>
            <a:spLocks noChangeArrowheads="1"/>
          </p:cNvSpPr>
          <p:nvPr/>
        </p:nvSpPr>
        <p:spPr bwMode="auto">
          <a:xfrm>
            <a:off x="3352800" y="3221037"/>
            <a:ext cx="914400" cy="228600"/>
          </a:xfrm>
          <a:prstGeom prst="rect">
            <a:avLst/>
          </a:prstGeom>
          <a:pattFill prst="pct40">
            <a:fgClr>
              <a:srgbClr val="FFA74F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56" name="Rectangle 92" descr="40%"/>
          <p:cNvSpPr>
            <a:spLocks noChangeArrowheads="1"/>
          </p:cNvSpPr>
          <p:nvPr/>
        </p:nvSpPr>
        <p:spPr bwMode="auto">
          <a:xfrm>
            <a:off x="3352800" y="2776537"/>
            <a:ext cx="914400" cy="228600"/>
          </a:xfrm>
          <a:prstGeom prst="rect">
            <a:avLst/>
          </a:prstGeom>
          <a:pattFill prst="pct40">
            <a:fgClr>
              <a:srgbClr val="FFA74F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57" name="Rectangle 93" descr="40%"/>
          <p:cNvSpPr>
            <a:spLocks noChangeArrowheads="1"/>
          </p:cNvSpPr>
          <p:nvPr/>
        </p:nvSpPr>
        <p:spPr bwMode="auto">
          <a:xfrm>
            <a:off x="1206500" y="3360737"/>
            <a:ext cx="914400" cy="228600"/>
          </a:xfrm>
          <a:prstGeom prst="rect">
            <a:avLst/>
          </a:prstGeom>
          <a:pattFill prst="pct40">
            <a:fgClr>
              <a:srgbClr val="FFA74F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" name="Rectangle 46"/>
          <p:cNvSpPr>
            <a:spLocks noChangeArrowheads="1"/>
          </p:cNvSpPr>
          <p:nvPr/>
        </p:nvSpPr>
        <p:spPr bwMode="auto">
          <a:xfrm rot="16200000">
            <a:off x="7556500" y="3187700"/>
            <a:ext cx="2322513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 dirty="0" smtClean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Physical Memory</a:t>
            </a:r>
            <a:endParaRPr lang="en-US" altLang="ko-KR" sz="1800" dirty="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2013 -- Lecture #26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27426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AutoShape 7"/>
          <p:cNvSpPr>
            <a:spLocks noChangeArrowheads="1"/>
          </p:cNvSpPr>
          <p:nvPr/>
        </p:nvSpPr>
        <p:spPr bwMode="auto">
          <a:xfrm>
            <a:off x="1828800" y="2057400"/>
            <a:ext cx="2425700" cy="1230313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BE55-011A-1943-8F7E-E9D4B6BAE8A4}" type="slidenum">
              <a:rPr lang="en-US"/>
              <a:pPr/>
              <a:t>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26114" name="Rectangle 2"/>
          <p:cNvSpPr>
            <a:spLocks noGrp="1" noChangeArrowheads="1"/>
          </p:cNvSpPr>
          <p:nvPr>
            <p:ph type="title"/>
          </p:nvPr>
        </p:nvSpPr>
        <p:spPr>
          <a:xfrm>
            <a:off x="333375" y="76200"/>
            <a:ext cx="8356600" cy="927100"/>
          </a:xfrm>
          <a:noFill/>
          <a:ln/>
        </p:spPr>
        <p:txBody>
          <a:bodyPr lIns="90488" tIns="44450" rIns="90488" bIns="44450"/>
          <a:lstStyle/>
          <a:p>
            <a:r>
              <a:rPr lang="en-US" altLang="ko-KR">
                <a:ea typeface="굴림" charset="-127"/>
                <a:cs typeface="굴림" charset="-127"/>
              </a:rPr>
              <a:t>Address Translation &amp; Protection</a:t>
            </a:r>
          </a:p>
        </p:txBody>
      </p:sp>
      <p:sp>
        <p:nvSpPr>
          <p:cNvPr id="1626115" name="Rectangle 3"/>
          <p:cNvSpPr>
            <a:spLocks noChangeArrowheads="1"/>
          </p:cNvSpPr>
          <p:nvPr/>
        </p:nvSpPr>
        <p:spPr bwMode="auto">
          <a:xfrm>
            <a:off x="419100" y="4368800"/>
            <a:ext cx="8420100" cy="18240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  <a:buFontTx/>
              <a:buChar char="•"/>
            </a:pPr>
            <a:r>
              <a:rPr lang="ko-KR" altLang="en-US" sz="2400" b="1">
                <a:ea typeface="굴림" charset="-127"/>
                <a:cs typeface="굴림" charset="-127"/>
              </a:rPr>
              <a:t> </a:t>
            </a:r>
            <a:r>
              <a:rPr lang="en-US" altLang="ko-KR" sz="2400">
                <a:latin typeface="Verdana" charset="0"/>
                <a:ea typeface="굴림" charset="-127"/>
                <a:cs typeface="굴림" charset="-127"/>
              </a:rPr>
              <a:t>Every instruction and data access needs address </a:t>
            </a:r>
          </a:p>
          <a:p>
            <a:pPr algn="l">
              <a:spcBef>
                <a:spcPct val="0"/>
              </a:spcBef>
            </a:pPr>
            <a:r>
              <a:rPr lang="en-US" altLang="ko-KR" sz="2400">
                <a:latin typeface="Verdana" charset="0"/>
                <a:ea typeface="굴림" charset="-127"/>
                <a:cs typeface="굴림" charset="-127"/>
              </a:rPr>
              <a:t>  translation and protection checks</a:t>
            </a:r>
          </a:p>
          <a:p>
            <a:pPr algn="l">
              <a:spcBef>
                <a:spcPct val="0"/>
              </a:spcBef>
            </a:pPr>
            <a:endParaRPr lang="en-US" altLang="ko-KR" sz="1800" i="1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  <a:p>
            <a:pPr algn="l">
              <a:spcBef>
                <a:spcPct val="0"/>
              </a:spcBef>
            </a:pPr>
            <a:r>
              <a:rPr lang="en-US" altLang="ko-KR" sz="2400" i="1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A good VM design needs to be fast (~ one cycle) and space efficient</a:t>
            </a:r>
          </a:p>
        </p:txBody>
      </p:sp>
      <p:sp>
        <p:nvSpPr>
          <p:cNvPr id="1626116" name="Line 4"/>
          <p:cNvSpPr>
            <a:spLocks noChangeShapeType="1"/>
          </p:cNvSpPr>
          <p:nvPr/>
        </p:nvSpPr>
        <p:spPr bwMode="auto">
          <a:xfrm>
            <a:off x="5718175" y="3232150"/>
            <a:ext cx="0" cy="5429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6117" name="Rectangle 5"/>
          <p:cNvSpPr>
            <a:spLocks noChangeArrowheads="1"/>
          </p:cNvSpPr>
          <p:nvPr/>
        </p:nvSpPr>
        <p:spPr bwMode="auto">
          <a:xfrm>
            <a:off x="1450975" y="3689350"/>
            <a:ext cx="2305050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Physical Address</a:t>
            </a:r>
          </a:p>
        </p:txBody>
      </p:sp>
      <p:sp>
        <p:nvSpPr>
          <p:cNvPr id="1626118" name="Rectangle 6"/>
          <p:cNvSpPr>
            <a:spLocks noChangeArrowheads="1"/>
          </p:cNvSpPr>
          <p:nvPr/>
        </p:nvSpPr>
        <p:spPr bwMode="auto">
          <a:xfrm>
            <a:off x="1763713" y="1092200"/>
            <a:ext cx="2119312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Virtual Address</a:t>
            </a:r>
          </a:p>
        </p:txBody>
      </p:sp>
      <p:sp>
        <p:nvSpPr>
          <p:cNvPr id="1626119" name="AutoShape 7"/>
          <p:cNvSpPr>
            <a:spLocks noChangeArrowheads="1"/>
          </p:cNvSpPr>
          <p:nvPr/>
        </p:nvSpPr>
        <p:spPr bwMode="auto">
          <a:xfrm>
            <a:off x="4460875" y="2114550"/>
            <a:ext cx="2425700" cy="1230313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6120" name="Line 8"/>
          <p:cNvSpPr>
            <a:spLocks noChangeShapeType="1"/>
          </p:cNvSpPr>
          <p:nvPr/>
        </p:nvSpPr>
        <p:spPr bwMode="auto">
          <a:xfrm flipH="1">
            <a:off x="7623175" y="1473200"/>
            <a:ext cx="0" cy="22923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6121" name="Rectangle 9"/>
          <p:cNvSpPr>
            <a:spLocks noChangeArrowheads="1"/>
          </p:cNvSpPr>
          <p:nvPr/>
        </p:nvSpPr>
        <p:spPr bwMode="auto">
          <a:xfrm>
            <a:off x="4919663" y="2325688"/>
            <a:ext cx="1489075" cy="6540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106362" tIns="52388" rIns="106362" bIns="52388">
            <a:prstTxWarp prst="textNoShape">
              <a:avLst/>
            </a:prstTxWarp>
            <a:spAutoFit/>
          </a:bodyPr>
          <a:lstStyle/>
          <a:p>
            <a:pPr defTabSz="1208088">
              <a:spcBef>
                <a:spcPct val="0"/>
              </a:spcBef>
            </a:pPr>
            <a:r>
              <a:rPr lang="en-US" altLang="ko-KR" sz="1800" dirty="0">
                <a:latin typeface="Verdana" charset="0"/>
                <a:ea typeface="굴림" charset="-127"/>
                <a:cs typeface="굴림" charset="-127"/>
              </a:rPr>
              <a:t>Address</a:t>
            </a:r>
          </a:p>
          <a:p>
            <a:pPr defTabSz="1208088">
              <a:spcBef>
                <a:spcPct val="0"/>
              </a:spcBef>
            </a:pPr>
            <a:r>
              <a:rPr lang="en-US" altLang="ko-KR" sz="1800" dirty="0">
                <a:latin typeface="Verdana" charset="0"/>
                <a:ea typeface="굴림" charset="-127"/>
                <a:cs typeface="굴림" charset="-127"/>
              </a:rPr>
              <a:t>Translation</a:t>
            </a:r>
          </a:p>
        </p:txBody>
      </p:sp>
      <p:sp>
        <p:nvSpPr>
          <p:cNvPr id="1626122" name="Line 10"/>
          <p:cNvSpPr>
            <a:spLocks noChangeShapeType="1"/>
          </p:cNvSpPr>
          <p:nvPr/>
        </p:nvSpPr>
        <p:spPr bwMode="auto">
          <a:xfrm>
            <a:off x="5718175" y="1473200"/>
            <a:ext cx="0" cy="692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6123" name="Rectangle 11"/>
          <p:cNvSpPr>
            <a:spLocks noChangeArrowheads="1"/>
          </p:cNvSpPr>
          <p:nvPr/>
        </p:nvSpPr>
        <p:spPr bwMode="auto">
          <a:xfrm>
            <a:off x="3889375" y="1168400"/>
            <a:ext cx="3216275" cy="295275"/>
          </a:xfrm>
          <a:prstGeom prst="rect">
            <a:avLst/>
          </a:prstGeom>
          <a:solidFill>
            <a:srgbClr val="FFCC66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Virtual Page No. (VPN)</a:t>
            </a:r>
          </a:p>
        </p:txBody>
      </p:sp>
      <p:sp>
        <p:nvSpPr>
          <p:cNvPr id="1626124" name="Rectangle 12"/>
          <p:cNvSpPr>
            <a:spLocks noChangeArrowheads="1"/>
          </p:cNvSpPr>
          <p:nvPr/>
        </p:nvSpPr>
        <p:spPr bwMode="auto">
          <a:xfrm>
            <a:off x="7089775" y="1168400"/>
            <a:ext cx="1090613" cy="295275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offset</a:t>
            </a:r>
          </a:p>
        </p:txBody>
      </p:sp>
      <p:sp>
        <p:nvSpPr>
          <p:cNvPr id="1626125" name="Rectangle 13" descr="90%"/>
          <p:cNvSpPr>
            <a:spLocks noChangeArrowheads="1"/>
          </p:cNvSpPr>
          <p:nvPr/>
        </p:nvSpPr>
        <p:spPr bwMode="auto">
          <a:xfrm>
            <a:off x="3889375" y="3765550"/>
            <a:ext cx="3216275" cy="295275"/>
          </a:xfrm>
          <a:prstGeom prst="rect">
            <a:avLst/>
          </a:prstGeom>
          <a:pattFill prst="pct90">
            <a:fgClr>
              <a:srgbClr val="FFCC66"/>
            </a:fgClr>
            <a:bgClr>
              <a:srgbClr val="FFFFFF"/>
            </a:bgClr>
          </a:pattFill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Physical Page No. (PPN)</a:t>
            </a:r>
          </a:p>
        </p:txBody>
      </p:sp>
      <p:sp>
        <p:nvSpPr>
          <p:cNvPr id="1626126" name="Rectangle 14"/>
          <p:cNvSpPr>
            <a:spLocks noChangeArrowheads="1"/>
          </p:cNvSpPr>
          <p:nvPr/>
        </p:nvSpPr>
        <p:spPr bwMode="auto">
          <a:xfrm>
            <a:off x="7032625" y="3765550"/>
            <a:ext cx="1147763" cy="295275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offset</a:t>
            </a:r>
            <a:endParaRPr lang="en-US" altLang="ko-KR" sz="200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1626127" name="Line 15"/>
          <p:cNvSpPr>
            <a:spLocks noChangeShapeType="1"/>
          </p:cNvSpPr>
          <p:nvPr/>
        </p:nvSpPr>
        <p:spPr bwMode="auto">
          <a:xfrm flipH="1">
            <a:off x="3889375" y="1771650"/>
            <a:ext cx="182880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6130" name="Text Box 18"/>
          <p:cNvSpPr txBox="1">
            <a:spLocks noChangeArrowheads="1"/>
          </p:cNvSpPr>
          <p:nvPr/>
        </p:nvSpPr>
        <p:spPr bwMode="auto">
          <a:xfrm>
            <a:off x="2286000" y="2362200"/>
            <a:ext cx="1339850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 dirty="0" smtClean="0">
                <a:latin typeface="Verdana" charset="0"/>
                <a:ea typeface="굴림" charset="-127"/>
                <a:cs typeface="굴림" charset="-127"/>
              </a:rPr>
              <a:t>Protection</a:t>
            </a:r>
          </a:p>
          <a:p>
            <a:pPr>
              <a:spcBef>
                <a:spcPct val="0"/>
              </a:spcBef>
            </a:pPr>
            <a:r>
              <a:rPr lang="en-US" altLang="ko-KR" sz="1800" dirty="0" smtClean="0">
                <a:latin typeface="Verdana" charset="0"/>
                <a:ea typeface="굴림" charset="-127"/>
                <a:cs typeface="굴림" charset="-127"/>
              </a:rPr>
              <a:t>Check</a:t>
            </a:r>
            <a:endParaRPr lang="en-US" altLang="ko-KR" sz="2000" dirty="0"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1626131" name="Text Box 19"/>
          <p:cNvSpPr txBox="1">
            <a:spLocks noChangeArrowheads="1"/>
          </p:cNvSpPr>
          <p:nvPr/>
        </p:nvSpPr>
        <p:spPr bwMode="auto">
          <a:xfrm>
            <a:off x="523875" y="3300413"/>
            <a:ext cx="1560513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Exception?</a:t>
            </a:r>
          </a:p>
        </p:txBody>
      </p:sp>
      <p:sp>
        <p:nvSpPr>
          <p:cNvPr id="1626132" name="Line 20"/>
          <p:cNvSpPr>
            <a:spLocks noChangeShapeType="1"/>
          </p:cNvSpPr>
          <p:nvPr/>
        </p:nvSpPr>
        <p:spPr bwMode="auto">
          <a:xfrm>
            <a:off x="1108075" y="2578100"/>
            <a:ext cx="596900" cy="444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6133" name="Line 21"/>
          <p:cNvSpPr>
            <a:spLocks noChangeShapeType="1"/>
          </p:cNvSpPr>
          <p:nvPr/>
        </p:nvSpPr>
        <p:spPr bwMode="auto">
          <a:xfrm>
            <a:off x="2060575" y="1854200"/>
            <a:ext cx="457200" cy="311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6134" name="Text Box 22"/>
          <p:cNvSpPr txBox="1">
            <a:spLocks noChangeArrowheads="1"/>
          </p:cNvSpPr>
          <p:nvPr/>
        </p:nvSpPr>
        <p:spPr bwMode="auto">
          <a:xfrm>
            <a:off x="333375" y="1531938"/>
            <a:ext cx="2233613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Kernel/User Mode</a:t>
            </a:r>
          </a:p>
        </p:txBody>
      </p:sp>
      <p:sp>
        <p:nvSpPr>
          <p:cNvPr id="1626135" name="Text Box 23"/>
          <p:cNvSpPr txBox="1">
            <a:spLocks noChangeArrowheads="1"/>
          </p:cNvSpPr>
          <p:nvPr/>
        </p:nvSpPr>
        <p:spPr bwMode="auto">
          <a:xfrm>
            <a:off x="180975" y="2082800"/>
            <a:ext cx="17462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Read/Write</a:t>
            </a:r>
          </a:p>
        </p:txBody>
      </p:sp>
      <p:sp>
        <p:nvSpPr>
          <p:cNvPr id="1626136" name="Freeform 24"/>
          <p:cNvSpPr>
            <a:spLocks/>
          </p:cNvSpPr>
          <p:nvPr/>
        </p:nvSpPr>
        <p:spPr bwMode="auto">
          <a:xfrm>
            <a:off x="1362075" y="2857500"/>
            <a:ext cx="622300" cy="457200"/>
          </a:xfrm>
          <a:custGeom>
            <a:avLst/>
            <a:gdLst/>
            <a:ahLst/>
            <a:cxnLst>
              <a:cxn ang="0">
                <a:pos x="392" y="0"/>
              </a:cxn>
              <a:cxn ang="0">
                <a:pos x="0" y="144"/>
              </a:cxn>
              <a:cxn ang="0">
                <a:pos x="0" y="288"/>
              </a:cxn>
            </a:cxnLst>
            <a:rect l="0" t="0" r="r" b="b"/>
            <a:pathLst>
              <a:path w="392" h="288">
                <a:moveTo>
                  <a:pt x="392" y="0"/>
                </a:moveTo>
                <a:lnTo>
                  <a:pt x="0" y="144"/>
                </a:lnTo>
                <a:lnTo>
                  <a:pt x="0" y="288"/>
                </a:lnTo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2013 -- Lecture #26</a:t>
            </a:r>
            <a:endParaRPr lang="en-US" dirty="0"/>
          </a:p>
        </p:txBody>
      </p:sp>
      <p:sp>
        <p:nvSpPr>
          <p:cNvPr id="29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A56208CD-5370-E54A-A727-F6DE71C27A1C}" type="datetime1">
              <a:rPr lang="en-US" smtClean="0"/>
              <a:t>12/5/13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27133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D6389-10EB-9445-9A72-341816864186}" type="slidenum">
              <a:rPr lang="en-US"/>
              <a:pPr/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28162" name="Rectangle 2"/>
          <p:cNvSpPr>
            <a:spLocks noGrp="1" noChangeArrowheads="1"/>
          </p:cNvSpPr>
          <p:nvPr>
            <p:ph type="title"/>
          </p:nvPr>
        </p:nvSpPr>
        <p:spPr>
          <a:xfrm>
            <a:off x="254000" y="228600"/>
            <a:ext cx="7442200" cy="533400"/>
          </a:xfrm>
          <a:noFill/>
          <a:ln/>
        </p:spPr>
        <p:txBody>
          <a:bodyPr lIns="90488" tIns="44450" rIns="90488" bIns="44450">
            <a:normAutofit fontScale="90000"/>
          </a:bodyPr>
          <a:lstStyle/>
          <a:p>
            <a:r>
              <a:rPr lang="en-US" altLang="ko-KR" dirty="0">
                <a:ea typeface="굴림" charset="-127"/>
                <a:cs typeface="굴림" charset="-127"/>
              </a:rPr>
              <a:t>Translation </a:t>
            </a:r>
            <a:r>
              <a:rPr lang="en-US" altLang="ko-KR" dirty="0" err="1">
                <a:ea typeface="굴림" charset="-127"/>
                <a:cs typeface="굴림" charset="-127"/>
              </a:rPr>
              <a:t>Lookaside</a:t>
            </a:r>
            <a:r>
              <a:rPr lang="en-US" altLang="ko-KR" dirty="0">
                <a:ea typeface="굴림" charset="-127"/>
                <a:cs typeface="굴림" charset="-127"/>
              </a:rPr>
              <a:t> </a:t>
            </a:r>
            <a:r>
              <a:rPr lang="en-US" altLang="ko-KR" dirty="0" smtClean="0">
                <a:ea typeface="굴림" charset="-127"/>
                <a:cs typeface="굴림" charset="-127"/>
              </a:rPr>
              <a:t>Buffers (TLB)</a:t>
            </a:r>
            <a:endParaRPr lang="en-US" altLang="ko-KR" sz="2000" i="1" dirty="0">
              <a:ea typeface="굴림" charset="-127"/>
              <a:cs typeface="굴림" charset="-127"/>
            </a:endParaRPr>
          </a:p>
        </p:txBody>
      </p:sp>
      <p:sp>
        <p:nvSpPr>
          <p:cNvPr id="1628163" name="Rectangle 3"/>
          <p:cNvSpPr>
            <a:spLocks noChangeArrowheads="1"/>
          </p:cNvSpPr>
          <p:nvPr/>
        </p:nvSpPr>
        <p:spPr bwMode="auto">
          <a:xfrm>
            <a:off x="457200" y="838200"/>
            <a:ext cx="8305800" cy="242887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4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Address translation is very expensive!</a:t>
            </a:r>
          </a:p>
          <a:p>
            <a:pPr lvl="1" algn="l">
              <a:spcBef>
                <a:spcPct val="0"/>
              </a:spcBef>
            </a:pPr>
            <a:r>
              <a:rPr lang="en-US" altLang="ko-KR" sz="24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In a two-level page table, each reference becomes several memory accesses</a:t>
            </a:r>
            <a:endParaRPr lang="en-US" altLang="ko-KR" sz="2000" i="1" dirty="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  <a:p>
            <a:pPr algn="l">
              <a:spcBef>
                <a:spcPct val="0"/>
              </a:spcBef>
            </a:pPr>
            <a:endParaRPr lang="en-US" altLang="ko-KR" sz="1200" i="1" dirty="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  <a:p>
            <a:pPr algn="l">
              <a:spcBef>
                <a:spcPct val="0"/>
              </a:spcBef>
            </a:pPr>
            <a:r>
              <a:rPr lang="en-US" altLang="ko-KR" sz="24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Solution: </a:t>
            </a:r>
            <a:r>
              <a:rPr lang="en-US" altLang="ko-KR" sz="2400" i="1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Cache translations in TLB</a:t>
            </a:r>
          </a:p>
          <a:p>
            <a:pPr algn="l">
              <a:spcBef>
                <a:spcPct val="0"/>
              </a:spcBef>
            </a:pPr>
            <a:r>
              <a:rPr lang="en-US" altLang="ko-KR" sz="24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		</a:t>
            </a: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TLB hit		</a:t>
            </a:r>
            <a:r>
              <a:rPr lang="en-US" altLang="ko-KR" sz="2000" dirty="0" err="1">
                <a:solidFill>
                  <a:srgbClr val="56127A"/>
                </a:solidFill>
                <a:latin typeface="Symbol" charset="2"/>
                <a:ea typeface="굴림" charset="-127"/>
                <a:cs typeface="굴림" charset="-127"/>
              </a:rPr>
              <a:t></a:t>
            </a:r>
            <a:r>
              <a:rPr lang="en-US" altLang="ko-KR" sz="2000" dirty="0">
                <a:solidFill>
                  <a:srgbClr val="56127A"/>
                </a:solidFill>
                <a:latin typeface="Symbol" charset="2"/>
                <a:ea typeface="굴림" charset="-127"/>
                <a:cs typeface="굴림" charset="-127"/>
              </a:rPr>
              <a:t> </a:t>
            </a:r>
            <a:r>
              <a:rPr lang="en-US" altLang="ko-KR" sz="2000" i="1" dirty="0" smtClean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Single-Cycle </a:t>
            </a:r>
            <a:r>
              <a:rPr lang="en-US" altLang="ko-KR" sz="2000" i="1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Translation</a:t>
            </a:r>
            <a:endParaRPr lang="en-US" altLang="ko-KR" sz="2000" dirty="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  <a:p>
            <a:pPr algn="l"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	     	TLB miss 	</a:t>
            </a:r>
            <a:r>
              <a:rPr lang="en-US" altLang="ko-KR" sz="2000" dirty="0" err="1">
                <a:solidFill>
                  <a:srgbClr val="56127A"/>
                </a:solidFill>
                <a:latin typeface="Symbol" charset="2"/>
                <a:ea typeface="굴림" charset="-127"/>
                <a:cs typeface="굴림" charset="-127"/>
              </a:rPr>
              <a:t></a:t>
            </a:r>
            <a:r>
              <a:rPr lang="en-US" altLang="ko-KR" sz="2000" dirty="0">
                <a:solidFill>
                  <a:srgbClr val="56127A"/>
                </a:solidFill>
                <a:latin typeface="Symbol" charset="2"/>
                <a:ea typeface="굴림" charset="-127"/>
                <a:cs typeface="굴림" charset="-127"/>
              </a:rPr>
              <a:t> </a:t>
            </a:r>
            <a:r>
              <a:rPr lang="en-US" altLang="ko-KR" sz="2000" i="1" dirty="0" smtClean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Page-Table </a:t>
            </a:r>
            <a:r>
              <a:rPr lang="en-US" altLang="ko-KR" sz="2000" i="1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Walk to refill </a:t>
            </a:r>
          </a:p>
        </p:txBody>
      </p:sp>
      <p:sp>
        <p:nvSpPr>
          <p:cNvPr id="1628164" name="Rectangle 4"/>
          <p:cNvSpPr>
            <a:spLocks noChangeArrowheads="1"/>
          </p:cNvSpPr>
          <p:nvPr/>
        </p:nvSpPr>
        <p:spPr bwMode="auto">
          <a:xfrm>
            <a:off x="5387975" y="5838825"/>
            <a:ext cx="1600200" cy="279400"/>
          </a:xfrm>
          <a:prstGeom prst="rect">
            <a:avLst/>
          </a:prstGeom>
          <a:solidFill>
            <a:schemeClr val="folHlink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65" name="Rectangle 5"/>
          <p:cNvSpPr>
            <a:spLocks noChangeArrowheads="1"/>
          </p:cNvSpPr>
          <p:nvPr/>
        </p:nvSpPr>
        <p:spPr bwMode="auto">
          <a:xfrm>
            <a:off x="569913" y="4418013"/>
            <a:ext cx="3213100" cy="915987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66" name="Line 6"/>
          <p:cNvSpPr>
            <a:spLocks noChangeShapeType="1"/>
          </p:cNvSpPr>
          <p:nvPr/>
        </p:nvSpPr>
        <p:spPr bwMode="auto">
          <a:xfrm>
            <a:off x="585788" y="4721225"/>
            <a:ext cx="31972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67" name="Line 7"/>
          <p:cNvSpPr>
            <a:spLocks noChangeShapeType="1"/>
          </p:cNvSpPr>
          <p:nvPr/>
        </p:nvSpPr>
        <p:spPr bwMode="auto">
          <a:xfrm>
            <a:off x="569913" y="4418013"/>
            <a:ext cx="0" cy="9159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68" name="Line 8"/>
          <p:cNvSpPr>
            <a:spLocks noChangeShapeType="1"/>
          </p:cNvSpPr>
          <p:nvPr/>
        </p:nvSpPr>
        <p:spPr bwMode="auto">
          <a:xfrm>
            <a:off x="823913" y="4418013"/>
            <a:ext cx="0" cy="9159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69" name="Line 9"/>
          <p:cNvSpPr>
            <a:spLocks noChangeShapeType="1"/>
          </p:cNvSpPr>
          <p:nvPr/>
        </p:nvSpPr>
        <p:spPr bwMode="auto">
          <a:xfrm>
            <a:off x="1314450" y="4430713"/>
            <a:ext cx="0" cy="9032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70" name="Line 10"/>
          <p:cNvSpPr>
            <a:spLocks noChangeShapeType="1"/>
          </p:cNvSpPr>
          <p:nvPr/>
        </p:nvSpPr>
        <p:spPr bwMode="auto">
          <a:xfrm flipH="1">
            <a:off x="1065213" y="4418013"/>
            <a:ext cx="0" cy="9159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71" name="Line 11"/>
          <p:cNvSpPr>
            <a:spLocks noChangeShapeType="1"/>
          </p:cNvSpPr>
          <p:nvPr/>
        </p:nvSpPr>
        <p:spPr bwMode="auto">
          <a:xfrm>
            <a:off x="2589213" y="4430713"/>
            <a:ext cx="0" cy="9032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72" name="Rectangle 12"/>
          <p:cNvSpPr>
            <a:spLocks noChangeArrowheads="1"/>
          </p:cNvSpPr>
          <p:nvPr/>
        </p:nvSpPr>
        <p:spPr bwMode="auto">
          <a:xfrm>
            <a:off x="5430838" y="3714750"/>
            <a:ext cx="2476500" cy="279400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73" name="Line 13"/>
          <p:cNvSpPr>
            <a:spLocks noChangeShapeType="1"/>
          </p:cNvSpPr>
          <p:nvPr/>
        </p:nvSpPr>
        <p:spPr bwMode="auto">
          <a:xfrm>
            <a:off x="7031038" y="3727450"/>
            <a:ext cx="0" cy="266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74" name="Rectangle 14"/>
          <p:cNvSpPr>
            <a:spLocks noChangeArrowheads="1"/>
          </p:cNvSpPr>
          <p:nvPr/>
        </p:nvSpPr>
        <p:spPr bwMode="auto">
          <a:xfrm>
            <a:off x="5759450" y="3667125"/>
            <a:ext cx="2120900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VPN   </a:t>
            </a:r>
            <a:r>
              <a:rPr lang="en-US" altLang="ko-KR" sz="1800" dirty="0">
                <a:solidFill>
                  <a:schemeClr val="accent2"/>
                </a:solidFill>
                <a:ea typeface="굴림" charset="-127"/>
                <a:cs typeface="굴림" charset="-127"/>
              </a:rPr>
              <a:t>	      </a:t>
            </a:r>
            <a:r>
              <a:rPr lang="en-US" altLang="ko-KR" sz="18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offset</a:t>
            </a:r>
          </a:p>
        </p:txBody>
      </p:sp>
      <p:sp>
        <p:nvSpPr>
          <p:cNvPr id="1628175" name="Rectangle 15"/>
          <p:cNvSpPr>
            <a:spLocks noChangeArrowheads="1"/>
          </p:cNvSpPr>
          <p:nvPr/>
        </p:nvSpPr>
        <p:spPr bwMode="auto">
          <a:xfrm>
            <a:off x="501650" y="4379913"/>
            <a:ext cx="2921000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V R W D    tag        PPN</a:t>
            </a:r>
          </a:p>
        </p:txBody>
      </p:sp>
      <p:sp>
        <p:nvSpPr>
          <p:cNvPr id="1628176" name="Rectangle 16"/>
          <p:cNvSpPr>
            <a:spLocks noChangeArrowheads="1"/>
          </p:cNvSpPr>
          <p:nvPr/>
        </p:nvSpPr>
        <p:spPr bwMode="auto">
          <a:xfrm>
            <a:off x="2819400" y="5715000"/>
            <a:ext cx="2289175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physical address</a:t>
            </a:r>
          </a:p>
        </p:txBody>
      </p:sp>
      <p:sp>
        <p:nvSpPr>
          <p:cNvPr id="1628177" name="Rectangle 17"/>
          <p:cNvSpPr>
            <a:spLocks noChangeArrowheads="1"/>
          </p:cNvSpPr>
          <p:nvPr/>
        </p:nvSpPr>
        <p:spPr bwMode="auto">
          <a:xfrm>
            <a:off x="5386388" y="5826125"/>
            <a:ext cx="2476500" cy="279400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78" name="Line 18"/>
          <p:cNvSpPr>
            <a:spLocks noChangeShapeType="1"/>
          </p:cNvSpPr>
          <p:nvPr/>
        </p:nvSpPr>
        <p:spPr bwMode="auto">
          <a:xfrm>
            <a:off x="6986588" y="5838825"/>
            <a:ext cx="0" cy="266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79" name="Rectangle 19"/>
          <p:cNvSpPr>
            <a:spLocks noChangeArrowheads="1"/>
          </p:cNvSpPr>
          <p:nvPr/>
        </p:nvSpPr>
        <p:spPr bwMode="auto">
          <a:xfrm>
            <a:off x="5740400" y="5791200"/>
            <a:ext cx="21431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PPN	     offset</a:t>
            </a:r>
          </a:p>
        </p:txBody>
      </p:sp>
      <p:sp>
        <p:nvSpPr>
          <p:cNvPr id="1628180" name="Rectangle 20"/>
          <p:cNvSpPr>
            <a:spLocks noChangeArrowheads="1"/>
          </p:cNvSpPr>
          <p:nvPr/>
        </p:nvSpPr>
        <p:spPr bwMode="auto">
          <a:xfrm>
            <a:off x="3182938" y="3625850"/>
            <a:ext cx="1885950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 i="1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virtual address</a:t>
            </a:r>
          </a:p>
        </p:txBody>
      </p:sp>
      <p:sp>
        <p:nvSpPr>
          <p:cNvPr id="1628181" name="Line 21"/>
          <p:cNvSpPr>
            <a:spLocks noChangeShapeType="1"/>
          </p:cNvSpPr>
          <p:nvPr/>
        </p:nvSpPr>
        <p:spPr bwMode="auto">
          <a:xfrm>
            <a:off x="7661275" y="3990975"/>
            <a:ext cx="0" cy="18002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82" name="Freeform 22"/>
          <p:cNvSpPr>
            <a:spLocks/>
          </p:cNvSpPr>
          <p:nvPr/>
        </p:nvSpPr>
        <p:spPr bwMode="auto">
          <a:xfrm>
            <a:off x="3200400" y="5334000"/>
            <a:ext cx="2979738" cy="4524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71"/>
              </a:cxn>
              <a:cxn ang="0">
                <a:pos x="1876" y="71"/>
              </a:cxn>
              <a:cxn ang="0">
                <a:pos x="1876" y="284"/>
              </a:cxn>
            </a:cxnLst>
            <a:rect l="0" t="0" r="r" b="b"/>
            <a:pathLst>
              <a:path w="1877" h="285">
                <a:moveTo>
                  <a:pt x="0" y="0"/>
                </a:moveTo>
                <a:lnTo>
                  <a:pt x="0" y="71"/>
                </a:lnTo>
                <a:lnTo>
                  <a:pt x="1876" y="71"/>
                </a:lnTo>
                <a:lnTo>
                  <a:pt x="1876" y="284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83" name="Line 23"/>
          <p:cNvSpPr>
            <a:spLocks noChangeShapeType="1"/>
          </p:cNvSpPr>
          <p:nvPr/>
        </p:nvSpPr>
        <p:spPr bwMode="auto">
          <a:xfrm>
            <a:off x="1557338" y="4424363"/>
            <a:ext cx="0" cy="9096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84" name="Line 24"/>
          <p:cNvSpPr>
            <a:spLocks noChangeShapeType="1"/>
          </p:cNvSpPr>
          <p:nvPr/>
        </p:nvSpPr>
        <p:spPr bwMode="auto">
          <a:xfrm flipH="1">
            <a:off x="1981200" y="5334000"/>
            <a:ext cx="0" cy="3016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85" name="Rectangle 25"/>
          <p:cNvSpPr>
            <a:spLocks noChangeArrowheads="1"/>
          </p:cNvSpPr>
          <p:nvPr/>
        </p:nvSpPr>
        <p:spPr bwMode="auto">
          <a:xfrm>
            <a:off x="1676400" y="5638800"/>
            <a:ext cx="744538" cy="454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4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hit?</a:t>
            </a:r>
          </a:p>
        </p:txBody>
      </p:sp>
      <p:sp>
        <p:nvSpPr>
          <p:cNvPr id="1628186" name="Line 26"/>
          <p:cNvSpPr>
            <a:spLocks noChangeShapeType="1"/>
          </p:cNvSpPr>
          <p:nvPr/>
        </p:nvSpPr>
        <p:spPr bwMode="auto">
          <a:xfrm>
            <a:off x="576263" y="5011738"/>
            <a:ext cx="31972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87" name="Freeform 27"/>
          <p:cNvSpPr>
            <a:spLocks/>
          </p:cNvSpPr>
          <p:nvPr/>
        </p:nvSpPr>
        <p:spPr bwMode="auto">
          <a:xfrm>
            <a:off x="2022475" y="3981450"/>
            <a:ext cx="4114800" cy="438150"/>
          </a:xfrm>
          <a:custGeom>
            <a:avLst/>
            <a:gdLst/>
            <a:ahLst/>
            <a:cxnLst>
              <a:cxn ang="0">
                <a:pos x="2592" y="0"/>
              </a:cxn>
              <a:cxn ang="0">
                <a:pos x="2592" y="96"/>
              </a:cxn>
              <a:cxn ang="0">
                <a:pos x="0" y="96"/>
              </a:cxn>
              <a:cxn ang="0">
                <a:pos x="0" y="288"/>
              </a:cxn>
            </a:cxnLst>
            <a:rect l="0" t="0" r="r" b="b"/>
            <a:pathLst>
              <a:path w="2592" h="288">
                <a:moveTo>
                  <a:pt x="2592" y="0"/>
                </a:moveTo>
                <a:lnTo>
                  <a:pt x="2592" y="96"/>
                </a:lnTo>
                <a:lnTo>
                  <a:pt x="0" y="96"/>
                </a:lnTo>
                <a:lnTo>
                  <a:pt x="0" y="288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88" name="Text Box 28"/>
          <p:cNvSpPr txBox="1">
            <a:spLocks noChangeArrowheads="1"/>
          </p:cNvSpPr>
          <p:nvPr/>
        </p:nvSpPr>
        <p:spPr bwMode="auto">
          <a:xfrm>
            <a:off x="3851275" y="4357688"/>
            <a:ext cx="3541713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(VPN = virtual page number)</a:t>
            </a:r>
            <a:endParaRPr lang="en-US" altLang="ko-KR" sz="200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1628189" name="Text Box 29"/>
          <p:cNvSpPr txBox="1">
            <a:spLocks noChangeArrowheads="1"/>
          </p:cNvSpPr>
          <p:nvPr/>
        </p:nvSpPr>
        <p:spPr bwMode="auto">
          <a:xfrm>
            <a:off x="3810000" y="4953000"/>
            <a:ext cx="3716338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(PPN = physical page number)</a:t>
            </a:r>
            <a:endParaRPr lang="en-US" altLang="ko-KR" sz="200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2013 -- Lecture #26</a:t>
            </a:r>
            <a:endParaRPr lang="en-US" dirty="0"/>
          </a:p>
        </p:txBody>
      </p:sp>
      <p:sp>
        <p:nvSpPr>
          <p:cNvPr id="3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A56208CD-5370-E54A-A727-F6DE71C27A1C}" type="datetime1">
              <a:rPr lang="en-US" smtClean="0"/>
              <a:t>12/5/13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16234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25893</TotalTime>
  <Words>2193</Words>
  <Application>Microsoft Macintosh PowerPoint</Application>
  <PresentationFormat>On-screen Show (4:3)</PresentationFormat>
  <Paragraphs>526</Paragraphs>
  <Slides>33</Slides>
  <Notes>14</Notes>
  <HiddenSlides>1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5" baseType="lpstr">
      <vt:lpstr>Office Theme</vt:lpstr>
      <vt:lpstr>Image</vt:lpstr>
      <vt:lpstr>CS 61C:  Great Ideas in Computer Architecture  Virtual Machines/Programming Contest</vt:lpstr>
      <vt:lpstr>Part II: You Are Here!</vt:lpstr>
      <vt:lpstr>Agenda</vt:lpstr>
      <vt:lpstr>Agenda</vt:lpstr>
      <vt:lpstr>Modern Virtual Memory Systems  Illusion of a large, private, uniform store</vt:lpstr>
      <vt:lpstr>Paged Memory Systems</vt:lpstr>
      <vt:lpstr>Hierarchical Page Table</vt:lpstr>
      <vt:lpstr>Address Translation &amp; Protection</vt:lpstr>
      <vt:lpstr>Translation Lookaside Buffers (TLB)</vt:lpstr>
      <vt:lpstr>Page-Based Virtual-Memory Machine (Hardware Page-Table Walk)</vt:lpstr>
      <vt:lpstr>Address Translation: Putting it All Together</vt:lpstr>
      <vt:lpstr>Agenda</vt:lpstr>
      <vt:lpstr>Safely Sharing a Machine</vt:lpstr>
      <vt:lpstr>Solution – Virtual Machine</vt:lpstr>
      <vt:lpstr>Virtual Machines</vt:lpstr>
      <vt:lpstr>Virtual Machine Monitor (a.k.a. Hypervisor)</vt:lpstr>
      <vt:lpstr>Why Virtual Machines Popular (Again)?</vt:lpstr>
      <vt:lpstr>5 Reasons Amazon Web Services uses Virtual Machines</vt:lpstr>
      <vt:lpstr>Peer Instruction: True or False</vt:lpstr>
      <vt:lpstr>Peer Instruction: True or False</vt:lpstr>
      <vt:lpstr>Virtual Machine/Memory  Instruction Set Support</vt:lpstr>
      <vt:lpstr>Example: Timer Virtualization</vt:lpstr>
      <vt:lpstr>Virtual Machine Monitor (a.k.a. Hypervisor)</vt:lpstr>
      <vt:lpstr>Performance Impact of Virtual Machines?</vt:lpstr>
      <vt:lpstr>Virtual Machines and Cores</vt:lpstr>
      <vt:lpstr>Agenda</vt:lpstr>
      <vt:lpstr>Administrivia</vt:lpstr>
      <vt:lpstr>Administrivia</vt:lpstr>
      <vt:lpstr>Agenda</vt:lpstr>
      <vt:lpstr>Programming Contest</vt:lpstr>
      <vt:lpstr>Agenda</vt:lpstr>
      <vt:lpstr>Agenda</vt:lpstr>
      <vt:lpstr>And in Conclusion, …</vt:lpstr>
    </vt:vector>
  </TitlesOfParts>
  <Company>UC Berkeley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61C: Great Ideas in Computer Architecture (Machine Structures)</dc:title>
  <dc:creator>Randy Katz</dc:creator>
  <cp:lastModifiedBy>Randy Katz</cp:lastModifiedBy>
  <cp:revision>254</cp:revision>
  <cp:lastPrinted>2010-12-02T16:43:49Z</cp:lastPrinted>
  <dcterms:created xsi:type="dcterms:W3CDTF">2012-04-17T16:25:57Z</dcterms:created>
  <dcterms:modified xsi:type="dcterms:W3CDTF">2013-12-05T11:28:44Z</dcterms:modified>
</cp:coreProperties>
</file>