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vml" ContentType="application/vnd.openxmlformats-officedocument.vmlDrawin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404" r:id="rId2"/>
    <p:sldId id="481" r:id="rId3"/>
    <p:sldId id="384" r:id="rId4"/>
    <p:sldId id="426" r:id="rId5"/>
    <p:sldId id="428" r:id="rId6"/>
    <p:sldId id="429" r:id="rId7"/>
    <p:sldId id="415" r:id="rId8"/>
    <p:sldId id="431" r:id="rId9"/>
    <p:sldId id="432" r:id="rId10"/>
    <p:sldId id="433" r:id="rId11"/>
    <p:sldId id="421" r:id="rId12"/>
    <p:sldId id="434" r:id="rId13"/>
    <p:sldId id="436" r:id="rId14"/>
    <p:sldId id="422" r:id="rId15"/>
    <p:sldId id="480" r:id="rId16"/>
    <p:sldId id="472" r:id="rId17"/>
    <p:sldId id="419" r:id="rId18"/>
    <p:sldId id="423" r:id="rId19"/>
    <p:sldId id="470" r:id="rId20"/>
    <p:sldId id="473" r:id="rId21"/>
    <p:sldId id="424" r:id="rId22"/>
    <p:sldId id="446" r:id="rId23"/>
    <p:sldId id="447" r:id="rId24"/>
    <p:sldId id="448" r:id="rId25"/>
    <p:sldId id="444" r:id="rId26"/>
    <p:sldId id="445" r:id="rId27"/>
    <p:sldId id="488" r:id="rId28"/>
    <p:sldId id="489" r:id="rId29"/>
    <p:sldId id="475" r:id="rId30"/>
    <p:sldId id="455" r:id="rId31"/>
    <p:sldId id="452" r:id="rId32"/>
    <p:sldId id="450" r:id="rId33"/>
    <p:sldId id="453" r:id="rId34"/>
    <p:sldId id="454" r:id="rId35"/>
    <p:sldId id="462" r:id="rId36"/>
    <p:sldId id="457" r:id="rId37"/>
    <p:sldId id="456" r:id="rId38"/>
    <p:sldId id="458" r:id="rId39"/>
    <p:sldId id="465" r:id="rId40"/>
    <p:sldId id="425" r:id="rId41"/>
    <p:sldId id="460" r:id="rId42"/>
    <p:sldId id="459" r:id="rId43"/>
    <p:sldId id="461" r:id="rId44"/>
    <p:sldId id="463" r:id="rId45"/>
    <p:sldId id="439" r:id="rId46"/>
    <p:sldId id="482" r:id="rId47"/>
    <p:sldId id="477" r:id="rId48"/>
    <p:sldId id="377" r:id="rId49"/>
    <p:sldId id="396" r:id="rId50"/>
    <p:sldId id="395" r:id="rId51"/>
    <p:sldId id="437" r:id="rId52"/>
    <p:sldId id="464" r:id="rId53"/>
    <p:sldId id="466" r:id="rId54"/>
    <p:sldId id="467" r:id="rId55"/>
    <p:sldId id="468" r:id="rId56"/>
    <p:sldId id="478" r:id="rId57"/>
    <p:sldId id="479"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00" autoAdjust="0"/>
    <p:restoredTop sz="79579" autoAdjust="0"/>
  </p:normalViewPr>
  <p:slideViewPr>
    <p:cSldViewPr snapToGrid="0">
      <p:cViewPr varScale="1">
        <p:scale>
          <a:sx n="150" d="100"/>
          <a:sy n="150" d="100"/>
        </p:scale>
        <p:origin x="-536"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8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11/28/12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a:p>
        </p:txBody>
      </p:sp>
    </p:spTree>
    <p:extLst>
      <p:ext uri="{BB962C8B-B14F-4D97-AF65-F5344CB8AC3E}">
        <p14:creationId xmlns:p14="http://schemas.microsoft.com/office/powerpoint/2010/main" val="8390661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11/28/12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a:p>
        </p:txBody>
      </p:sp>
    </p:spTree>
    <p:extLst>
      <p:ext uri="{BB962C8B-B14F-4D97-AF65-F5344CB8AC3E}">
        <p14:creationId xmlns:p14="http://schemas.microsoft.com/office/powerpoint/2010/main" val="480258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dirty="0"/>
          </a:p>
        </p:txBody>
      </p:sp>
      <p:sp>
        <p:nvSpPr>
          <p:cNvPr id="27651" name="Rectangle 3"/>
          <p:cNvSpPr>
            <a:spLocks noGrp="1" noRot="1" noChangeAspect="1" noChangeArrowheads="1" noTextEdit="1"/>
          </p:cNvSpPr>
          <p:nvPr>
            <p:ph type="sldImg"/>
          </p:nvPr>
        </p:nvSpPr>
        <p:spPr>
          <a:xfrm>
            <a:off x="1158875" y="587375"/>
            <a:ext cx="4552950" cy="3416300"/>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 film at 5:40, lasts for 5 minutes</a:t>
            </a:r>
          </a:p>
          <a:p>
            <a:r>
              <a:rPr lang="en-US" dirty="0" smtClean="0"/>
              <a:t>Google earth at steelhead way, and dam</a:t>
            </a:r>
          </a:p>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Most companies buy servers from the likes of Dell, Hewlett-Packard, IBM, or Sun Microsystems. But Google, which has hundreds of thousands of servers and considers running them part of its core expertise, designs and builds its own. Ben Jai, who designed many of Google's servers, unveiled a modern Google server before the hungry eyes of a technically sophisticated audience.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Google's big surprise: each server has its own 12-volt battery to supply power if there's a problem with the main source of electricity. The company also revealed for the first time that since 2005, its data centers have been composed of standard shipping containers--each with 1,160 servers and a power consumption that can reach 250 kilowatts.</a:t>
            </a:r>
            <a:endParaRPr lang="en-US"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may sound geeky, but a number of attendees--the kind of folks who run data centers packed with thousands of servers for a living--were surprised not only by Google's built-in battery approach, but by the fact that the company has kept it secret for years. Jai said in an interview that Google has been using the design since 2005 and now is in its sixth or seventh generation of design.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more: http://news.cnet.com/8301-1001_3-10209580-92.html#ixzz0yo8bhTOH</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17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686DEEDB-4960-D145-A17E-4552D7728072}" type="datetime3">
              <a:rPr lang="en-AU"/>
              <a:pPr/>
              <a:t>28 November 2012</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211E29C2-D642-3548-AE8A-818AF186F3C9}" type="slidenum">
              <a:rPr lang="en-AU"/>
              <a:pPr/>
              <a:t>22</a:t>
            </a:fld>
            <a:endParaRPr lang="en-AU"/>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687CB07D-909F-3C45-955C-8CD79EDCCFC0}" type="datetime3">
              <a:rPr lang="en-AU"/>
              <a:pPr/>
              <a:t>28 November 2012</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F377192A-1783-7840-B66E-3A099E80F542}" type="slidenum">
              <a:rPr lang="en-AU"/>
              <a:pPr/>
              <a:t>23</a:t>
            </a:fld>
            <a:endParaRPr lang="en-AU"/>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55C-8864-EA4B-BBCA-A97E20130D14}" type="slidenum">
              <a:rPr lang="en-US" smtClean="0"/>
              <a:pPr/>
              <a:t>28</a:t>
            </a:fld>
            <a:endParaRPr lang="en-US"/>
          </a:p>
        </p:txBody>
      </p:sp>
    </p:spTree>
    <p:extLst>
      <p:ext uri="{BB962C8B-B14F-4D97-AF65-F5344CB8AC3E}">
        <p14:creationId xmlns:p14="http://schemas.microsoft.com/office/powerpoint/2010/main" val="39722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Bottom</a:t>
            </a:r>
          </a:p>
          <a:p>
            <a:pPr eaLnBrk="1" hangingPunct="1">
              <a:spcBef>
                <a:spcPct val="0"/>
              </a:spcBef>
            </a:pPr>
            <a:r>
              <a:rPr lang="en-US" dirty="0" smtClean="0"/>
              <a:t>X = 0v Y</a:t>
            </a:r>
            <a:r>
              <a:rPr lang="en-US" baseline="0" dirty="0" smtClean="0"/>
              <a:t> = 0V both closed on top in series, so Z = 3v</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0V both open bottom</a:t>
            </a:r>
          </a:p>
          <a:p>
            <a:pPr eaLnBrk="1" hangingPunct="1">
              <a:spcBef>
                <a:spcPct val="0"/>
              </a:spcBef>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3V 1st open on top, </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3V 2</a:t>
            </a:r>
            <a:r>
              <a:rPr lang="en-US" baseline="30000" dirty="0" smtClean="0"/>
              <a:t>nd</a:t>
            </a:r>
            <a:r>
              <a:rPr lang="en-US" baseline="0" dirty="0" smtClean="0"/>
              <a:t> in series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0V 2</a:t>
            </a:r>
            <a:r>
              <a:rPr lang="en-US" baseline="30000" dirty="0" smtClean="0"/>
              <a:t>nd</a:t>
            </a:r>
            <a:r>
              <a:rPr lang="en-US" baseline="0" dirty="0" smtClean="0"/>
              <a:t>  open on top</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0V 2</a:t>
            </a:r>
            <a:r>
              <a:rPr lang="en-US" baseline="30000" dirty="0" smtClean="0"/>
              <a:t>nd</a:t>
            </a:r>
            <a:r>
              <a:rPr lang="en-US" baseline="0" dirty="0" smtClean="0"/>
              <a:t> in series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3V both open on top</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3V both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eaLnBrk="1" hangingPunct="1">
              <a:spcBef>
                <a:spcPct val="0"/>
              </a:spcBef>
            </a:pPr>
            <a:endParaRPr lang="en-US" dirty="0"/>
          </a:p>
        </p:txBody>
      </p:sp>
      <p:sp>
        <p:nvSpPr>
          <p:cNvPr id="37891"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core of this cell is formed by the four transistors M</a:t>
            </a:r>
            <a:r>
              <a:rPr lang="en-US" baseline="-25000" dirty="0" smtClean="0"/>
              <a:t>1</a:t>
            </a:r>
            <a:r>
              <a:rPr lang="en-US" dirty="0" smtClean="0"/>
              <a:t> to M</a:t>
            </a:r>
            <a:r>
              <a:rPr lang="en-US" baseline="-25000" dirty="0" smtClean="0"/>
              <a:t>4</a:t>
            </a:r>
            <a:r>
              <a:rPr lang="en-US" dirty="0" smtClean="0"/>
              <a:t> which form two cross-coupled inverters. They have two stable states, representing 0 and 1 respectively. The state is stable as long as power on </a:t>
            </a:r>
            <a:r>
              <a:rPr lang="en-US" dirty="0" err="1" smtClean="0"/>
              <a:t>V</a:t>
            </a:r>
            <a:r>
              <a:rPr lang="en-US" baseline="-25000" dirty="0" err="1" smtClean="0"/>
              <a:t>dd</a:t>
            </a:r>
            <a:r>
              <a:rPr lang="en-US" dirty="0" smtClean="0"/>
              <a:t> is available. </a:t>
            </a:r>
          </a:p>
          <a:p>
            <a:r>
              <a:rPr lang="en-US" dirty="0" smtClean="0"/>
              <a:t>If access to the state of the cell is needed the word access line WL is raised. This makes the state of the cell immediately available for reading on BL and BL. If the cell state must be overwritten the BL and BL lines are first set to the desired values and then WL is raised. Since the outside drivers are stronger than the four transistors (M</a:t>
            </a:r>
            <a:r>
              <a:rPr lang="en-US" baseline="-25000" dirty="0" smtClean="0"/>
              <a:t>1</a:t>
            </a:r>
            <a:r>
              <a:rPr lang="en-US" dirty="0" smtClean="0"/>
              <a:t> through M</a:t>
            </a:r>
            <a:r>
              <a:rPr lang="en-US" baseline="-25000" dirty="0" smtClean="0"/>
              <a:t>4</a:t>
            </a:r>
            <a:r>
              <a:rPr lang="en-US" dirty="0" smtClean="0"/>
              <a:t>) this allows the old state to be overwritten. </a:t>
            </a:r>
          </a:p>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37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891386-AD18-A047-92D2-9C49A28809A1}" type="slidenum">
              <a:rPr lang="he-IL"/>
              <a:pPr/>
              <a:t>46</a:t>
            </a:fld>
            <a:endParaRPr lang="he-IL"/>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4CC34B4-3D87-5F42-800C-1E26A192854C}"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FFA707-9D2E-3A4F-AD6A-30F4D73C4E74}"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A6BF07-CFFD-B94B-94DD-2B8B7D676E4F}"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5727700" cy="474663"/>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143000"/>
            <a:ext cx="38481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287588"/>
            <a:ext cx="3848100" cy="99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CA1120-B817-2F47-844C-CEBBBCF6A31A}"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2CFD9B-C1BD-7F4C-B713-40BF70FB4BB2}"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822DEB-FA8E-9043-B18E-9C771BC6CDDF}" type="datetime1">
              <a:rPr lang="en-US" smtClean="0"/>
              <a:pPr/>
              <a:t>11/28/12</a:t>
            </a:fld>
            <a:endParaRPr lang="en-US"/>
          </a:p>
        </p:txBody>
      </p:sp>
      <p:sp>
        <p:nvSpPr>
          <p:cNvPr id="6" name="Footer Placeholder 5"/>
          <p:cNvSpPr>
            <a:spLocks noGrp="1"/>
          </p:cNvSpPr>
          <p:nvPr>
            <p:ph type="ftr" sz="quarter" idx="11"/>
          </p:nvPr>
        </p:nvSpPr>
        <p:spPr/>
        <p:txBody>
          <a:bodyPr/>
          <a:lstStyle/>
          <a:p>
            <a:r>
              <a:rPr lang="en-US" dirty="0" smtClean="0"/>
              <a:t>Fall 2012 -- Lecture #39</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6F7E03-637E-2E44-8EC2-30B4BCECF5DB}" type="datetime1">
              <a:rPr lang="en-US" smtClean="0"/>
              <a:pPr/>
              <a:t>11/28/12</a:t>
            </a:fld>
            <a:endParaRPr lang="en-US"/>
          </a:p>
        </p:txBody>
      </p:sp>
      <p:sp>
        <p:nvSpPr>
          <p:cNvPr id="8" name="Footer Placeholder 7"/>
          <p:cNvSpPr>
            <a:spLocks noGrp="1"/>
          </p:cNvSpPr>
          <p:nvPr>
            <p:ph type="ftr" sz="quarter" idx="11"/>
          </p:nvPr>
        </p:nvSpPr>
        <p:spPr/>
        <p:txBody>
          <a:bodyPr/>
          <a:lstStyle/>
          <a:p>
            <a:r>
              <a:rPr lang="en-US" dirty="0" smtClean="0"/>
              <a:t>Fall 2012 -- Lecture #39</a:t>
            </a:r>
            <a:endParaRPr lang="en-US" dirty="0"/>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E51D48-824F-9A4A-8D28-56135F05FAF5}"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BC596-6268-564B-9118-F1478E387F48}" type="datetime1">
              <a:rPr lang="en-US" smtClean="0"/>
              <a:pPr/>
              <a:t>11/28/12</a:t>
            </a:fld>
            <a:endParaRPr lang="en-US"/>
          </a:p>
        </p:txBody>
      </p:sp>
      <p:sp>
        <p:nvSpPr>
          <p:cNvPr id="3" name="Footer Placeholder 2"/>
          <p:cNvSpPr>
            <a:spLocks noGrp="1"/>
          </p:cNvSpPr>
          <p:nvPr>
            <p:ph type="ftr" sz="quarter" idx="11"/>
          </p:nvPr>
        </p:nvSpPr>
        <p:spPr/>
        <p:txBody>
          <a:bodyPr/>
          <a:lstStyle/>
          <a:p>
            <a:r>
              <a:rPr lang="en-US" dirty="0" smtClean="0"/>
              <a:t>Fall 2012 -- Lecture #39</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03FCCE-94B0-A041-9DBC-D4A0218B4417}" type="datetime1">
              <a:rPr lang="en-US" smtClean="0"/>
              <a:pPr/>
              <a:t>11/28/12</a:t>
            </a:fld>
            <a:endParaRPr lang="en-US"/>
          </a:p>
        </p:txBody>
      </p:sp>
      <p:sp>
        <p:nvSpPr>
          <p:cNvPr id="6" name="Footer Placeholder 5"/>
          <p:cNvSpPr>
            <a:spLocks noGrp="1"/>
          </p:cNvSpPr>
          <p:nvPr>
            <p:ph type="ftr" sz="quarter" idx="11"/>
          </p:nvPr>
        </p:nvSpPr>
        <p:spPr/>
        <p:txBody>
          <a:bodyPr/>
          <a:lstStyle/>
          <a:p>
            <a:r>
              <a:rPr lang="en-US" dirty="0" smtClean="0"/>
              <a:t>Fall 2012 -- Lecture #39</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5C8DB2-EFD8-9843-97BC-12B6506D287A}" type="datetime1">
              <a:rPr lang="en-US" smtClean="0"/>
              <a:pPr/>
              <a:t>11/28/12</a:t>
            </a:fld>
            <a:endParaRPr lang="en-US"/>
          </a:p>
        </p:txBody>
      </p:sp>
      <p:sp>
        <p:nvSpPr>
          <p:cNvPr id="6" name="Footer Placeholder 5"/>
          <p:cNvSpPr>
            <a:spLocks noGrp="1"/>
          </p:cNvSpPr>
          <p:nvPr>
            <p:ph type="ftr" sz="quarter" idx="11"/>
          </p:nvPr>
        </p:nvSpPr>
        <p:spPr/>
        <p:txBody>
          <a:bodyPr/>
          <a:lstStyle/>
          <a:p>
            <a:r>
              <a:rPr lang="en-US" dirty="0" smtClean="0"/>
              <a:t>Fall 2012 -- Lecture #39</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3DF2E-C26F-6742-B2B2-CB7A42C3DF22}" type="datetime1">
              <a:rPr lang="en-US" smtClean="0"/>
              <a:pPr/>
              <a:t>11/28/12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Fall 2012 -- Lecture #39</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eg"/><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1.png"/><Relationship Id="rId7" Type="http://schemas.openxmlformats.org/officeDocument/2006/relationships/image" Target="../media/image3.jpeg"/><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 Id="rId3" Type="http://schemas.openxmlformats.org/officeDocument/2006/relationships/image" Target="../media/image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574801"/>
            <a:ext cx="8051800" cy="2025650"/>
          </a:xfrm>
        </p:spPr>
        <p:txBody>
          <a:bodyPr>
            <a:normAutofit fontScale="90000"/>
          </a:bodyPr>
          <a:lstStyle/>
          <a:p>
            <a:r>
              <a:rPr lang="en-US" dirty="0" smtClean="0"/>
              <a:t>CS 61C: </a:t>
            </a:r>
            <a:br>
              <a:rPr lang="en-US" dirty="0" smtClean="0"/>
            </a:br>
            <a:r>
              <a:rPr lang="en-US" dirty="0" smtClean="0"/>
              <a:t>Great Ideas in Computer Architecture </a:t>
            </a:r>
            <a:br>
              <a:rPr lang="en-US" dirty="0" smtClean="0"/>
            </a:br>
            <a:r>
              <a:rPr lang="en-US" i="1" dirty="0" smtClean="0"/>
              <a:t>Course Summary and Wrap-up</a:t>
            </a:r>
            <a:endParaRPr lang="en-US" i="1" dirty="0"/>
          </a:p>
        </p:txBody>
      </p:sp>
      <p:sp>
        <p:nvSpPr>
          <p:cNvPr id="3" name="Subtitle 2"/>
          <p:cNvSpPr>
            <a:spLocks noGrp="1"/>
          </p:cNvSpPr>
          <p:nvPr>
            <p:ph type="subTitle" idx="1"/>
          </p:nvPr>
        </p:nvSpPr>
        <p:spPr>
          <a:xfrm>
            <a:off x="1016000" y="3886200"/>
            <a:ext cx="6959600" cy="1752600"/>
          </a:xfrm>
        </p:spPr>
        <p:txBody>
          <a:bodyPr>
            <a:normAutofit fontScale="92500"/>
          </a:bodyPr>
          <a:lstStyle/>
          <a:p>
            <a:r>
              <a:rPr lang="en-US" dirty="0" smtClean="0"/>
              <a:t>Instructors:</a:t>
            </a:r>
          </a:p>
          <a:p>
            <a:r>
              <a:rPr lang="en-US" dirty="0" err="1" smtClean="0"/>
              <a:t>Krste</a:t>
            </a:r>
            <a:r>
              <a:rPr lang="en-US" dirty="0" smtClean="0"/>
              <a:t> </a:t>
            </a:r>
            <a:r>
              <a:rPr lang="en-US" dirty="0" err="1" smtClean="0"/>
              <a:t>Asanovic</a:t>
            </a:r>
            <a:r>
              <a:rPr lang="en-US" dirty="0" smtClean="0"/>
              <a:t>, Randy H. Katz</a:t>
            </a:r>
          </a:p>
          <a:p>
            <a:r>
              <a:rPr lang="en-US" dirty="0" smtClean="0"/>
              <a:t>http://inst.eecs.Berkeley.edu/~cs61c/fa12</a:t>
            </a:r>
          </a:p>
        </p:txBody>
      </p:sp>
      <p:sp>
        <p:nvSpPr>
          <p:cNvPr id="4" name="Slide Number Placeholder 3"/>
          <p:cNvSpPr>
            <a:spLocks noGrp="1"/>
          </p:cNvSpPr>
          <p:nvPr>
            <p:ph type="sldNum" sz="quarter" idx="12"/>
          </p:nvPr>
        </p:nvSpPr>
        <p:spPr/>
        <p:txBody>
          <a:bodyPr/>
          <a:lstStyle/>
          <a:p>
            <a:fld id="{F4BA2A7E-5181-A840-825F-018EFA86BC7E}" type="slidenum">
              <a:rPr lang="en-US" smtClean="0"/>
              <a:pPr/>
              <a:t>1</a:t>
            </a:fld>
            <a:endParaRPr lang="en-US"/>
          </a:p>
        </p:txBody>
      </p:sp>
      <p:sp>
        <p:nvSpPr>
          <p:cNvPr id="8" name="Footer Placeholder 7"/>
          <p:cNvSpPr>
            <a:spLocks noGrp="1"/>
          </p:cNvSpPr>
          <p:nvPr>
            <p:ph type="ftr" sz="quarter" idx="11"/>
          </p:nvPr>
        </p:nvSpPr>
        <p:spPr/>
        <p:txBody>
          <a:bodyPr/>
          <a:lstStyle/>
          <a:p>
            <a:r>
              <a:rPr lang="en-US" dirty="0" smtClean="0"/>
              <a:t>Fall 2012 -- Lecture #39</a:t>
            </a:r>
            <a:endParaRPr lang="en-US" dirty="0"/>
          </a:p>
        </p:txBody>
      </p:sp>
      <p:sp>
        <p:nvSpPr>
          <p:cNvPr id="9" name="Date Placeholder 8"/>
          <p:cNvSpPr>
            <a:spLocks noGrp="1"/>
          </p:cNvSpPr>
          <p:nvPr>
            <p:ph type="dt" sz="half" idx="10"/>
          </p:nvPr>
        </p:nvSpPr>
        <p:spPr/>
        <p:txBody>
          <a:bodyPr/>
          <a:lstStyle/>
          <a:p>
            <a:fld id="{D31A4DF2-292E-C941-A08A-19B5D6FE7880}" type="datetime1">
              <a:rPr lang="en-US" smtClean="0"/>
              <a:pPr/>
              <a:t>11/28/12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Containers in WSCs</a:t>
            </a:r>
            <a:endParaRPr lang="en-US" dirty="0"/>
          </a:p>
        </p:txBody>
      </p:sp>
      <p:sp>
        <p:nvSpPr>
          <p:cNvPr id="4" name="Date Placeholder 3"/>
          <p:cNvSpPr>
            <a:spLocks noGrp="1"/>
          </p:cNvSpPr>
          <p:nvPr>
            <p:ph type="dt" sz="half" idx="10"/>
          </p:nvPr>
        </p:nvSpPr>
        <p:spPr/>
        <p:txBody>
          <a:bodyPr/>
          <a:lstStyle/>
          <a:p>
            <a:fld id="{395D7C56-8589-504F-9179-1641C16BB927}"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10</a:t>
            </a:fld>
            <a:endParaRPr lang="en-US"/>
          </a:p>
        </p:txBody>
      </p:sp>
      <p:pic>
        <p:nvPicPr>
          <p:cNvPr id="8" name="Picture 7" descr="ms_chicago_datacenter_interior.jpg"/>
          <p:cNvPicPr>
            <a:picLocks noChangeAspect="1"/>
          </p:cNvPicPr>
          <p:nvPr/>
        </p:nvPicPr>
        <p:blipFill>
          <a:blip r:embed="rId2"/>
          <a:stretch>
            <a:fillRect/>
          </a:stretch>
        </p:blipFill>
        <p:spPr>
          <a:xfrm>
            <a:off x="2357433" y="1688949"/>
            <a:ext cx="4532154" cy="4342184"/>
          </a:xfrm>
          <a:prstGeom prst="rect">
            <a:avLst/>
          </a:prstGeom>
        </p:spPr>
      </p:pic>
      <p:sp>
        <p:nvSpPr>
          <p:cNvPr id="11" name="TextBox 10"/>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9" name="Rectangle 8"/>
          <p:cNvSpPr/>
          <p:nvPr/>
        </p:nvSpPr>
        <p:spPr>
          <a:xfrm rot="16200000">
            <a:off x="-566620" y="3632699"/>
            <a:ext cx="1594908" cy="461665"/>
          </a:xfrm>
          <a:prstGeom prst="rect">
            <a:avLst/>
          </a:prstGeom>
        </p:spPr>
        <p:txBody>
          <a:bodyPr wrap="none">
            <a:spAutoFit/>
          </a:bodyPr>
          <a:lstStyle/>
          <a:p>
            <a:r>
              <a:rPr lang="en-US" sz="2400" dirty="0" smtClean="0"/>
              <a:t>100 meters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Container</a:t>
            </a:r>
            <a:endParaRPr lang="en-US" dirty="0"/>
          </a:p>
        </p:txBody>
      </p:sp>
      <p:sp>
        <p:nvSpPr>
          <p:cNvPr id="3" name="Date Placeholder 2"/>
          <p:cNvSpPr>
            <a:spLocks noGrp="1"/>
          </p:cNvSpPr>
          <p:nvPr>
            <p:ph type="dt" sz="half" idx="10"/>
          </p:nvPr>
        </p:nvSpPr>
        <p:spPr/>
        <p:txBody>
          <a:bodyPr/>
          <a:lstStyle/>
          <a:p>
            <a:fld id="{0596EE66-A8BD-A54B-89A6-7B3AA77BFB83}"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11</a:t>
            </a:fld>
            <a:endParaRPr lang="en-US"/>
          </a:p>
        </p:txBody>
      </p:sp>
      <p:pic>
        <p:nvPicPr>
          <p:cNvPr id="6" name="Picture 5" descr="Fig6.19.GoogleContainerDrawing.JPG"/>
          <p:cNvPicPr>
            <a:picLocks noChangeAspect="1"/>
          </p:cNvPicPr>
          <p:nvPr/>
        </p:nvPicPr>
        <p:blipFill>
          <a:blip r:embed="rId2"/>
          <a:stretch>
            <a:fillRect/>
          </a:stretch>
        </p:blipFill>
        <p:spPr>
          <a:xfrm>
            <a:off x="799236" y="1204623"/>
            <a:ext cx="7239000" cy="5248275"/>
          </a:xfrm>
          <a:prstGeom prst="rect">
            <a:avLst/>
          </a:prstGeom>
        </p:spPr>
      </p:pic>
      <p:sp>
        <p:nvSpPr>
          <p:cNvPr id="7" name="TextBox 6"/>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Container</a:t>
            </a:r>
            <a:endParaRPr lang="en-US" dirty="0"/>
          </a:p>
        </p:txBody>
      </p:sp>
      <p:sp>
        <p:nvSpPr>
          <p:cNvPr id="10" name="Text Placeholder 9"/>
          <p:cNvSpPr>
            <a:spLocks noGrp="1"/>
          </p:cNvSpPr>
          <p:nvPr>
            <p:ph type="body" idx="1"/>
          </p:nvPr>
        </p:nvSpPr>
        <p:spPr/>
        <p:txBody>
          <a:bodyPr/>
          <a:lstStyle/>
          <a:p>
            <a:endParaRPr lang="en-US"/>
          </a:p>
        </p:txBody>
      </p:sp>
      <p:sp>
        <p:nvSpPr>
          <p:cNvPr id="12" name="Text Placeholder 11"/>
          <p:cNvSpPr>
            <a:spLocks noGrp="1"/>
          </p:cNvSpPr>
          <p:nvPr>
            <p:ph type="body" sz="quarter" idx="3"/>
          </p:nvPr>
        </p:nvSpPr>
        <p:spPr/>
        <p:txBody>
          <a:bodyPr/>
          <a:lstStyle/>
          <a:p>
            <a:endParaRPr lang="en-US"/>
          </a:p>
        </p:txBody>
      </p:sp>
      <p:sp>
        <p:nvSpPr>
          <p:cNvPr id="13" name="Content Placeholder 12"/>
          <p:cNvSpPr>
            <a:spLocks noGrp="1"/>
          </p:cNvSpPr>
          <p:nvPr>
            <p:ph sz="quarter" idx="4"/>
          </p:nvPr>
        </p:nvSpPr>
        <p:spPr>
          <a:xfrm>
            <a:off x="4645025" y="4072921"/>
            <a:ext cx="4041775" cy="2053242"/>
          </a:xfrm>
        </p:spPr>
        <p:txBody>
          <a:bodyPr>
            <a:normAutofit lnSpcReduction="10000"/>
          </a:bodyPr>
          <a:lstStyle/>
          <a:p>
            <a:r>
              <a:rPr lang="en-US" dirty="0" smtClean="0"/>
              <a:t>2 long rows, each  with 29 racks</a:t>
            </a:r>
          </a:p>
          <a:p>
            <a:r>
              <a:rPr lang="en-US" dirty="0" smtClean="0"/>
              <a:t>Cooling below raised floor</a:t>
            </a:r>
          </a:p>
          <a:p>
            <a:r>
              <a:rPr lang="en-US" dirty="0" smtClean="0"/>
              <a:t>Hot air returned behind racks</a:t>
            </a:r>
            <a:endParaRPr lang="en-US" dirty="0"/>
          </a:p>
        </p:txBody>
      </p:sp>
      <p:sp>
        <p:nvSpPr>
          <p:cNvPr id="4" name="Date Placeholder 3"/>
          <p:cNvSpPr>
            <a:spLocks noGrp="1"/>
          </p:cNvSpPr>
          <p:nvPr>
            <p:ph type="dt" sz="half" idx="10"/>
          </p:nvPr>
        </p:nvSpPr>
        <p:spPr/>
        <p:txBody>
          <a:bodyPr/>
          <a:lstStyle/>
          <a:p>
            <a:fld id="{90EBD5EC-D023-FD41-AAF0-4009435BE469}"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12</a:t>
            </a:fld>
            <a:endParaRPr lang="en-US"/>
          </a:p>
        </p:txBody>
      </p:sp>
      <p:pic>
        <p:nvPicPr>
          <p:cNvPr id="8" name="Picture 7" descr="Fig6.20.airflow-path.jpg"/>
          <p:cNvPicPr>
            <a:picLocks noChangeAspect="1"/>
          </p:cNvPicPr>
          <p:nvPr/>
        </p:nvPicPr>
        <p:blipFill>
          <a:blip r:embed="rId2"/>
          <a:stretch>
            <a:fillRect/>
          </a:stretch>
        </p:blipFill>
        <p:spPr>
          <a:xfrm>
            <a:off x="432818" y="1270048"/>
            <a:ext cx="3629072" cy="4334283"/>
          </a:xfrm>
          <a:prstGeom prst="rect">
            <a:avLst/>
          </a:prstGeom>
        </p:spPr>
      </p:pic>
      <p:pic>
        <p:nvPicPr>
          <p:cNvPr id="9" name="Picture 8"/>
          <p:cNvPicPr>
            <a:picLocks noChangeAspect="1"/>
          </p:cNvPicPr>
          <p:nvPr/>
        </p:nvPicPr>
        <p:blipFill>
          <a:blip r:embed="rId3"/>
          <a:stretch>
            <a:fillRect/>
          </a:stretch>
        </p:blipFill>
        <p:spPr>
          <a:xfrm>
            <a:off x="4092853" y="1291455"/>
            <a:ext cx="4894732" cy="2606286"/>
          </a:xfrm>
          <a:prstGeom prst="rect">
            <a:avLst/>
          </a:prstGeom>
        </p:spPr>
      </p:pic>
      <p:sp>
        <p:nvSpPr>
          <p:cNvPr id="14" name="TextBox 13"/>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0</a:t>
            </a:r>
            <a:r>
              <a:rPr lang="en-US" sz="3200" dirty="0" smtClean="0"/>
              <a:t> meters</a:t>
            </a:r>
            <a:endParaRPr lang="en-US" sz="3200" dirty="0"/>
          </a:p>
        </p:txBody>
      </p:sp>
      <p:sp>
        <p:nvSpPr>
          <p:cNvPr id="15" name="Rectangle 14"/>
          <p:cNvSpPr/>
          <p:nvPr/>
        </p:nvSpPr>
        <p:spPr>
          <a:xfrm rot="16200000">
            <a:off x="-488624" y="3632699"/>
            <a:ext cx="1438916" cy="461665"/>
          </a:xfrm>
          <a:prstGeom prst="rect">
            <a:avLst/>
          </a:prstGeom>
        </p:spPr>
        <p:txBody>
          <a:bodyPr wrap="none">
            <a:spAutoFit/>
          </a:bodyPr>
          <a:lstStyle/>
          <a:p>
            <a:r>
              <a:rPr lang="en-US" sz="2400" dirty="0" smtClean="0"/>
              <a:t>10 meters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Equipment Inside a Container</a:t>
            </a:r>
            <a:endParaRPr lang="en-US" dirty="0"/>
          </a:p>
        </p:txBody>
      </p:sp>
      <p:sp>
        <p:nvSpPr>
          <p:cNvPr id="3" name="Date Placeholder 2"/>
          <p:cNvSpPr>
            <a:spLocks noGrp="1"/>
          </p:cNvSpPr>
          <p:nvPr>
            <p:ph type="dt" sz="half" idx="10"/>
          </p:nvPr>
        </p:nvSpPr>
        <p:spPr/>
        <p:txBody>
          <a:bodyPr/>
          <a:lstStyle/>
          <a:p>
            <a:fld id="{3240FFAC-39D9-8447-8185-203ABD8D0EE2}"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13</a:t>
            </a:fld>
            <a:endParaRPr lang="en-US"/>
          </a:p>
        </p:txBody>
      </p:sp>
      <p:pic>
        <p:nvPicPr>
          <p:cNvPr id="9" name="Picture 8"/>
          <p:cNvPicPr>
            <a:picLocks noChangeAspect="1"/>
          </p:cNvPicPr>
          <p:nvPr/>
        </p:nvPicPr>
        <p:blipFill>
          <a:blip r:embed="rId2"/>
          <a:stretch>
            <a:fillRect/>
          </a:stretch>
        </p:blipFill>
        <p:spPr>
          <a:xfrm>
            <a:off x="-32797" y="1202267"/>
            <a:ext cx="9209592" cy="4453465"/>
          </a:xfrm>
          <a:prstGeom prst="rect">
            <a:avLst/>
          </a:prstGeom>
        </p:spPr>
      </p:pic>
      <p:sp>
        <p:nvSpPr>
          <p:cNvPr id="10" name="TextBox 9"/>
          <p:cNvSpPr txBox="1"/>
          <p:nvPr/>
        </p:nvSpPr>
        <p:spPr>
          <a:xfrm>
            <a:off x="0" y="3318933"/>
            <a:ext cx="3031067" cy="461665"/>
          </a:xfrm>
          <a:prstGeom prst="rect">
            <a:avLst/>
          </a:prstGeom>
          <a:noFill/>
        </p:spPr>
        <p:txBody>
          <a:bodyPr wrap="square" rtlCol="0">
            <a:spAutoFit/>
          </a:bodyPr>
          <a:lstStyle/>
          <a:p>
            <a:r>
              <a:rPr lang="en-US" sz="2400" dirty="0" smtClean="0">
                <a:solidFill>
                  <a:srgbClr val="0000FF"/>
                </a:solidFill>
              </a:rPr>
              <a:t>Server </a:t>
            </a:r>
            <a:r>
              <a:rPr lang="en-US" sz="2400" dirty="0" smtClean="0"/>
              <a:t>(in rack format):</a:t>
            </a:r>
          </a:p>
        </p:txBody>
      </p:sp>
      <p:sp>
        <p:nvSpPr>
          <p:cNvPr id="11" name="TextBox 10"/>
          <p:cNvSpPr txBox="1"/>
          <p:nvPr/>
        </p:nvSpPr>
        <p:spPr>
          <a:xfrm>
            <a:off x="474133" y="5350933"/>
            <a:ext cx="4859867" cy="1200328"/>
          </a:xfrm>
          <a:prstGeom prst="rect">
            <a:avLst/>
          </a:prstGeom>
          <a:noFill/>
        </p:spPr>
        <p:txBody>
          <a:bodyPr wrap="square" rtlCol="0">
            <a:spAutoFit/>
          </a:bodyPr>
          <a:lstStyle/>
          <a:p>
            <a:r>
              <a:rPr lang="en-US" sz="2400" dirty="0" smtClean="0"/>
              <a:t>7 foot </a:t>
            </a:r>
            <a:r>
              <a:rPr lang="en-US" sz="2400" dirty="0" smtClean="0">
                <a:solidFill>
                  <a:srgbClr val="0000FF"/>
                </a:solidFill>
              </a:rPr>
              <a:t>Rack</a:t>
            </a:r>
            <a:r>
              <a:rPr lang="en-US" sz="2400" dirty="0" smtClean="0"/>
              <a:t>:  servers + Ethernet local area network switch in middle (“rack switch”)</a:t>
            </a:r>
            <a:endParaRPr lang="en-US" sz="2400" dirty="0"/>
          </a:p>
        </p:txBody>
      </p:sp>
      <p:sp>
        <p:nvSpPr>
          <p:cNvPr id="12" name="TextBox 11"/>
          <p:cNvSpPr txBox="1"/>
          <p:nvPr/>
        </p:nvSpPr>
        <p:spPr>
          <a:xfrm>
            <a:off x="5367867" y="4419599"/>
            <a:ext cx="3352800" cy="2308324"/>
          </a:xfrm>
          <a:prstGeom prst="rect">
            <a:avLst/>
          </a:prstGeom>
          <a:noFill/>
        </p:spPr>
        <p:txBody>
          <a:bodyPr wrap="square" rtlCol="0">
            <a:spAutoFit/>
          </a:bodyPr>
          <a:lstStyle/>
          <a:p>
            <a:r>
              <a:rPr lang="en-US" sz="2400" dirty="0" smtClean="0">
                <a:solidFill>
                  <a:srgbClr val="0000FF"/>
                </a:solidFill>
              </a:rPr>
              <a:t>Array </a:t>
            </a:r>
            <a:r>
              <a:rPr lang="en-US" sz="2400" dirty="0" smtClean="0"/>
              <a:t>(aka cluster):  </a:t>
            </a:r>
            <a:br>
              <a:rPr lang="en-US" sz="2400" dirty="0" smtClean="0"/>
            </a:br>
            <a:r>
              <a:rPr lang="en-US" sz="2400" dirty="0" smtClean="0"/>
              <a:t>server racks + larger local area network switch (“array switch”) 10X faster =&gt; cost 100X: cost f(N</a:t>
            </a:r>
            <a:r>
              <a:rPr lang="en-US" sz="2400" baseline="30000" dirty="0" smtClean="0"/>
              <a:t>2</a:t>
            </a:r>
            <a:r>
              <a:rPr lang="en-US" sz="2400" dirty="0" smtClean="0"/>
              <a:t>)</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75253" cy="1143000"/>
          </a:xfrm>
        </p:spPr>
        <p:txBody>
          <a:bodyPr/>
          <a:lstStyle/>
          <a:p>
            <a:r>
              <a:rPr lang="en-US" dirty="0" smtClean="0"/>
              <a:t>Google Rack</a:t>
            </a:r>
            <a:endParaRPr lang="en-US" dirty="0"/>
          </a:p>
        </p:txBody>
      </p:sp>
      <p:sp>
        <p:nvSpPr>
          <p:cNvPr id="7" name="Content Placeholder 6"/>
          <p:cNvSpPr>
            <a:spLocks noGrp="1"/>
          </p:cNvSpPr>
          <p:nvPr>
            <p:ph sz="half" idx="1"/>
          </p:nvPr>
        </p:nvSpPr>
        <p:spPr/>
        <p:txBody>
          <a:bodyPr>
            <a:normAutofit fontScale="92500" lnSpcReduction="20000"/>
          </a:bodyPr>
          <a:lstStyle/>
          <a:p>
            <a:r>
              <a:rPr lang="en-US" dirty="0" smtClean="0"/>
              <a:t>Google rack with 20 servers + Network Switch in the middle</a:t>
            </a:r>
          </a:p>
          <a:p>
            <a:r>
              <a:rPr lang="en-US" dirty="0" smtClean="0"/>
              <a:t>48-port 1 Gigabit/sec Ethernet switch every other rack</a:t>
            </a:r>
          </a:p>
          <a:p>
            <a:r>
              <a:rPr lang="en-US" dirty="0" smtClean="0"/>
              <a:t>Array switches connect to racks via multiple 1 </a:t>
            </a:r>
            <a:r>
              <a:rPr lang="en-US" dirty="0" err="1" smtClean="0"/>
              <a:t>Gbit/s</a:t>
            </a:r>
            <a:r>
              <a:rPr lang="en-US" dirty="0" smtClean="0"/>
              <a:t> links</a:t>
            </a:r>
          </a:p>
          <a:p>
            <a:r>
              <a:rPr lang="en-US" dirty="0" smtClean="0"/>
              <a:t>2 datacenter routers connect to array switches over 10 </a:t>
            </a:r>
            <a:r>
              <a:rPr lang="en-US" dirty="0" err="1" smtClean="0"/>
              <a:t>Gbit/s</a:t>
            </a:r>
            <a:r>
              <a:rPr lang="en-US" dirty="0" smtClean="0"/>
              <a:t> links</a:t>
            </a:r>
            <a:endParaRPr lang="en-US" dirty="0"/>
          </a:p>
        </p:txBody>
      </p:sp>
      <p:sp>
        <p:nvSpPr>
          <p:cNvPr id="3" name="Date Placeholder 2"/>
          <p:cNvSpPr>
            <a:spLocks noGrp="1"/>
          </p:cNvSpPr>
          <p:nvPr>
            <p:ph type="dt" sz="half" idx="10"/>
          </p:nvPr>
        </p:nvSpPr>
        <p:spPr/>
        <p:txBody>
          <a:bodyPr/>
          <a:lstStyle/>
          <a:p>
            <a:fld id="{D73065A8-6F39-0941-82E8-8F20772965BD}"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14</a:t>
            </a:fld>
            <a:endParaRPr lang="en-US"/>
          </a:p>
        </p:txBody>
      </p:sp>
      <p:pic>
        <p:nvPicPr>
          <p:cNvPr id="6" name="Picture 5"/>
          <p:cNvPicPr>
            <a:picLocks noChangeAspect="1"/>
          </p:cNvPicPr>
          <p:nvPr/>
        </p:nvPicPr>
        <p:blipFill>
          <a:blip r:embed="rId2"/>
          <a:stretch>
            <a:fillRect/>
          </a:stretch>
        </p:blipFill>
        <p:spPr>
          <a:xfrm>
            <a:off x="4624550" y="843051"/>
            <a:ext cx="3556000" cy="5716270"/>
          </a:xfrm>
          <a:prstGeom prst="rect">
            <a:avLst/>
          </a:prstGeom>
        </p:spPr>
      </p:pic>
      <p:sp>
        <p:nvSpPr>
          <p:cNvPr id="9" name="TextBox 8"/>
          <p:cNvSpPr txBox="1"/>
          <p:nvPr/>
        </p:nvSpPr>
        <p:spPr>
          <a:xfrm>
            <a:off x="7148342" y="0"/>
            <a:ext cx="1995658" cy="584776"/>
          </a:xfrm>
          <a:prstGeom prst="rect">
            <a:avLst/>
          </a:prstGeom>
          <a:noFill/>
        </p:spPr>
        <p:txBody>
          <a:bodyPr wrap="none" rtlCol="0">
            <a:spAutoFit/>
          </a:bodyPr>
          <a:lstStyle/>
          <a:p>
            <a:r>
              <a:rPr lang="en-US" sz="3200" dirty="0" smtClean="0"/>
              <a:t>10</a:t>
            </a:r>
            <a:r>
              <a:rPr lang="en-US" sz="3200" baseline="30000" dirty="0" smtClean="0"/>
              <a:t>0</a:t>
            </a:r>
            <a:r>
              <a:rPr lang="en-US" sz="3200" dirty="0" smtClean="0"/>
              <a:t> meters</a:t>
            </a:r>
            <a:endParaRPr lang="en-US" sz="3200" dirty="0"/>
          </a:p>
        </p:txBody>
      </p:sp>
      <p:sp>
        <p:nvSpPr>
          <p:cNvPr id="10" name="Rectangle 9"/>
          <p:cNvSpPr/>
          <p:nvPr/>
        </p:nvSpPr>
        <p:spPr>
          <a:xfrm rot="16200000">
            <a:off x="-359608" y="3632699"/>
            <a:ext cx="1180882" cy="461665"/>
          </a:xfrm>
          <a:prstGeom prst="rect">
            <a:avLst/>
          </a:prstGeom>
        </p:spPr>
        <p:txBody>
          <a:bodyPr wrap="none">
            <a:spAutoFit/>
          </a:bodyPr>
          <a:lstStyle/>
          <a:p>
            <a:r>
              <a:rPr lang="en-US" sz="2400" dirty="0" smtClean="0"/>
              <a:t>1 meter</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Programming WSC: MapReduce</a:t>
            </a:r>
            <a:endParaRPr lang="en-US" dirty="0"/>
          </a:p>
        </p:txBody>
      </p:sp>
      <p:sp>
        <p:nvSpPr>
          <p:cNvPr id="11" name="Content Placeholder 10"/>
          <p:cNvSpPr>
            <a:spLocks noGrp="1"/>
          </p:cNvSpPr>
          <p:nvPr>
            <p:ph idx="1"/>
          </p:nvPr>
        </p:nvSpPr>
        <p:spPr>
          <a:xfrm>
            <a:off x="457200" y="1600200"/>
            <a:ext cx="8686800" cy="5257800"/>
          </a:xfrm>
        </p:spPr>
        <p:txBody>
          <a:bodyPr>
            <a:normAutofit fontScale="70000" lnSpcReduction="20000"/>
          </a:bodyPr>
          <a:lstStyle/>
          <a:p>
            <a:pPr>
              <a:buNone/>
            </a:pPr>
            <a:r>
              <a:rPr lang="en-US" dirty="0" smtClean="0"/>
              <a:t>   public static class </a:t>
            </a:r>
            <a:r>
              <a:rPr lang="en-US" dirty="0" err="1" smtClean="0"/>
              <a:t>SumReduce</a:t>
            </a:r>
            <a:r>
              <a:rPr lang="en-US" dirty="0" smtClean="0"/>
              <a:t> extends Reducer&lt;Text, </a:t>
            </a:r>
            <a:r>
              <a:rPr lang="en-US" dirty="0" err="1" smtClean="0"/>
              <a:t>LongWritable</a:t>
            </a:r>
            <a:r>
              <a:rPr lang="en-US" dirty="0" smtClean="0"/>
              <a:t>, Text, </a:t>
            </a:r>
            <a:r>
              <a:rPr lang="en-US" dirty="0" err="1" smtClean="0"/>
              <a:t>LongWritable</a:t>
            </a:r>
            <a:r>
              <a:rPr lang="en-US" dirty="0" smtClean="0"/>
              <a:t>&gt; {       </a:t>
            </a:r>
          </a:p>
          <a:p>
            <a:pPr>
              <a:buNone/>
            </a:pPr>
            <a:r>
              <a:rPr lang="en-US" dirty="0" smtClean="0"/>
              <a:t>/** Actual reduce function.           </a:t>
            </a:r>
          </a:p>
          <a:p>
            <a:pPr>
              <a:buNone/>
            </a:pPr>
            <a:r>
              <a:rPr lang="en-US" dirty="0" smtClean="0"/>
              <a:t>* @</a:t>
            </a:r>
            <a:r>
              <a:rPr lang="en-US" dirty="0" err="1" smtClean="0"/>
              <a:t>param</a:t>
            </a:r>
            <a:r>
              <a:rPr lang="en-US" dirty="0" smtClean="0"/>
              <a:t> key Word.        </a:t>
            </a:r>
          </a:p>
          <a:p>
            <a:pPr>
              <a:buNone/>
            </a:pPr>
            <a:r>
              <a:rPr lang="en-US" dirty="0" smtClean="0"/>
              <a:t>*  @</a:t>
            </a:r>
            <a:r>
              <a:rPr lang="en-US" dirty="0" err="1" smtClean="0"/>
              <a:t>param</a:t>
            </a:r>
            <a:r>
              <a:rPr lang="en-US" dirty="0" smtClean="0"/>
              <a:t> values Values for this word (partial counts).        </a:t>
            </a:r>
          </a:p>
          <a:p>
            <a:pPr>
              <a:buNone/>
            </a:pPr>
            <a:r>
              <a:rPr lang="en-US" dirty="0" smtClean="0"/>
              <a:t>* @</a:t>
            </a:r>
            <a:r>
              <a:rPr lang="en-US" dirty="0" err="1" smtClean="0"/>
              <a:t>param</a:t>
            </a:r>
            <a:r>
              <a:rPr lang="en-US" dirty="0" smtClean="0"/>
              <a:t> context </a:t>
            </a:r>
            <a:r>
              <a:rPr lang="en-US" dirty="0" err="1" smtClean="0"/>
              <a:t>ReducerContext</a:t>
            </a:r>
            <a:r>
              <a:rPr lang="en-US" dirty="0" smtClean="0"/>
              <a:t> object for accessing output,        </a:t>
            </a:r>
          </a:p>
          <a:p>
            <a:pPr>
              <a:buNone/>
            </a:pPr>
            <a:r>
              <a:rPr lang="en-US" dirty="0" smtClean="0"/>
              <a:t>*                configuration information, etc.       </a:t>
            </a:r>
          </a:p>
          <a:p>
            <a:pPr>
              <a:buNone/>
            </a:pPr>
            <a:r>
              <a:rPr lang="en-US" dirty="0" smtClean="0"/>
              <a:t>*/       </a:t>
            </a:r>
          </a:p>
          <a:p>
            <a:pPr>
              <a:buNone/>
            </a:pPr>
            <a:r>
              <a:rPr lang="en-US" dirty="0" smtClean="0"/>
              <a:t>@Override        </a:t>
            </a:r>
          </a:p>
          <a:p>
            <a:pPr>
              <a:buNone/>
            </a:pPr>
            <a:r>
              <a:rPr lang="en-US" dirty="0" smtClean="0"/>
              <a:t>public void </a:t>
            </a:r>
            <a:r>
              <a:rPr lang="en-US" dirty="0" err="1" smtClean="0"/>
              <a:t>reduce(Text</a:t>
            </a:r>
            <a:r>
              <a:rPr lang="en-US" dirty="0" smtClean="0"/>
              <a:t> key, </a:t>
            </a:r>
            <a:r>
              <a:rPr lang="en-US" dirty="0" err="1" smtClean="0"/>
              <a:t>Iterable</a:t>
            </a:r>
            <a:r>
              <a:rPr lang="en-US" dirty="0" smtClean="0"/>
              <a:t>&lt;</a:t>
            </a:r>
            <a:r>
              <a:rPr lang="en-US" dirty="0" err="1" smtClean="0"/>
              <a:t>LongWritable</a:t>
            </a:r>
            <a:r>
              <a:rPr lang="en-US" dirty="0" smtClean="0"/>
              <a:t>&gt;values,               </a:t>
            </a:r>
          </a:p>
          <a:p>
            <a:pPr>
              <a:buNone/>
            </a:pPr>
            <a:r>
              <a:rPr lang="en-US" dirty="0" smtClean="0"/>
              <a:t>		Context context) throws </a:t>
            </a:r>
            <a:r>
              <a:rPr lang="en-US" dirty="0" err="1" smtClean="0"/>
              <a:t>IOException</a:t>
            </a:r>
            <a:r>
              <a:rPr lang="en-US" dirty="0" smtClean="0"/>
              <a:t>, </a:t>
            </a:r>
            <a:r>
              <a:rPr lang="en-US" dirty="0" err="1" smtClean="0"/>
              <a:t>InterruptedException</a:t>
            </a:r>
            <a:r>
              <a:rPr lang="en-US" dirty="0" smtClean="0"/>
              <a:t> {           </a:t>
            </a:r>
            <a:br>
              <a:rPr lang="en-US" dirty="0" smtClean="0"/>
            </a:br>
            <a:r>
              <a:rPr lang="en-US" dirty="0" smtClean="0"/>
              <a:t>long sum = 0L;          </a:t>
            </a:r>
          </a:p>
          <a:p>
            <a:pPr>
              <a:buNone/>
            </a:pPr>
            <a:r>
              <a:rPr lang="en-US" dirty="0" smtClean="0"/>
              <a:t> for (</a:t>
            </a:r>
            <a:r>
              <a:rPr lang="en-US" dirty="0" err="1" smtClean="0"/>
              <a:t>LongWritable</a:t>
            </a:r>
            <a:r>
              <a:rPr lang="en-US" dirty="0" smtClean="0"/>
              <a:t> value : values) {sum += </a:t>
            </a:r>
            <a:r>
              <a:rPr lang="en-US" dirty="0" err="1" smtClean="0"/>
              <a:t>value.get</a:t>
            </a:r>
            <a:r>
              <a:rPr lang="en-US" dirty="0" smtClean="0"/>
              <a:t>();}          </a:t>
            </a:r>
            <a:br>
              <a:rPr lang="en-US" dirty="0" smtClean="0"/>
            </a:br>
            <a:r>
              <a:rPr lang="en-US" dirty="0" smtClean="0"/>
              <a:t> </a:t>
            </a:r>
            <a:r>
              <a:rPr lang="en-US" dirty="0" err="1" smtClean="0"/>
              <a:t>context.write(key</a:t>
            </a:r>
            <a:r>
              <a:rPr lang="en-US" dirty="0" smtClean="0"/>
              <a:t>, new </a:t>
            </a:r>
            <a:r>
              <a:rPr lang="en-US" dirty="0" err="1" smtClean="0"/>
              <a:t>LongWritable(sum</a:t>
            </a:r>
            <a:r>
              <a:rPr lang="en-US" dirty="0" smtClean="0"/>
              <a:t>));      </a:t>
            </a:r>
          </a:p>
          <a:p>
            <a:pPr>
              <a:buNone/>
            </a:pPr>
            <a:r>
              <a:rPr lang="en-US" dirty="0" smtClean="0"/>
              <a:t>   }   </a:t>
            </a:r>
          </a:p>
          <a:p>
            <a:pPr>
              <a:buNone/>
            </a:pPr>
            <a:r>
              <a:rPr lang="en-US" dirty="0" smtClean="0"/>
              <a:t>}</a:t>
            </a:r>
            <a:endParaRPr lang="en-US" dirty="0"/>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15</a:t>
            </a:fld>
            <a:endParaRPr lang="en-US"/>
          </a:p>
        </p:txBody>
      </p:sp>
      <p:sp>
        <p:nvSpPr>
          <p:cNvPr id="7" name="Date Placeholder 6"/>
          <p:cNvSpPr>
            <a:spLocks noGrp="1"/>
          </p:cNvSpPr>
          <p:nvPr>
            <p:ph type="dt" sz="half" idx="10"/>
          </p:nvPr>
        </p:nvSpPr>
        <p:spPr/>
        <p:txBody>
          <a:bodyPr/>
          <a:lstStyle/>
          <a:p>
            <a:fld id="{47641EA5-0E74-B349-88E5-F7ECE8AC64A5}" type="datetime1">
              <a:rPr lang="en-US" smtClean="0"/>
              <a:pPr/>
              <a:t>11/28/12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6 Great Ideas in Computer Architecture</a:t>
            </a:r>
            <a:br>
              <a:rPr lang="en-US" dirty="0" smtClean="0"/>
            </a:br>
            <a:r>
              <a:rPr lang="en-US" dirty="0" smtClean="0"/>
              <a:t>inside the Warehouse Scale Computer</a:t>
            </a:r>
            <a:endParaRPr lang="en-US" dirty="0"/>
          </a:p>
        </p:txBody>
      </p:sp>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dirty="0" smtClean="0">
                <a:solidFill>
                  <a:srgbClr val="FF0000"/>
                </a:solidFill>
              </a:rPr>
              <a:t>Layers of Representation/Interpretation</a:t>
            </a:r>
          </a:p>
          <a:p>
            <a:pPr marL="914400" lvl="1" indent="-514350"/>
            <a:r>
              <a:rPr lang="en-US" dirty="0" smtClean="0">
                <a:solidFill>
                  <a:srgbClr val="FF0000"/>
                </a:solidFill>
              </a:rPr>
              <a:t>WSC, Container, Rack</a:t>
            </a:r>
          </a:p>
          <a:p>
            <a:pPr marL="514350" indent="-514350">
              <a:buFont typeface="+mj-lt"/>
              <a:buAutoNum type="arabicPeriod"/>
            </a:pPr>
            <a:r>
              <a:rPr lang="en-US" dirty="0" smtClean="0"/>
              <a:t>Moore’s Law</a:t>
            </a:r>
          </a:p>
          <a:p>
            <a:pPr marL="514350" indent="-514350">
              <a:buFont typeface="+mj-lt"/>
              <a:buAutoNum type="arabicPeriod"/>
            </a:pPr>
            <a:r>
              <a:rPr lang="en-US" dirty="0" smtClean="0"/>
              <a:t>Principle of Locality/Memory Hierarchy</a:t>
            </a:r>
          </a:p>
          <a:p>
            <a:pPr marL="514350" indent="-514350">
              <a:buFont typeface="+mj-lt"/>
              <a:buAutoNum type="arabicPeriod"/>
            </a:pPr>
            <a:r>
              <a:rPr lang="en-US" dirty="0" smtClean="0">
                <a:solidFill>
                  <a:srgbClr val="FF0000"/>
                </a:solidFill>
              </a:rPr>
              <a:t>Parallelism</a:t>
            </a:r>
          </a:p>
          <a:p>
            <a:pPr marL="914400" lvl="1" indent="-514350"/>
            <a:r>
              <a:rPr lang="en-US" dirty="0" smtClean="0">
                <a:solidFill>
                  <a:srgbClr val="FF0000"/>
                </a:solidFill>
              </a:rPr>
              <a:t>Task Level Parallelism, Data Level Parallelism</a:t>
            </a:r>
          </a:p>
          <a:p>
            <a:pPr marL="514350" indent="-514350">
              <a:buFont typeface="+mj-lt"/>
              <a:buAutoNum type="arabicPeriod"/>
            </a:pPr>
            <a:r>
              <a:rPr lang="en-US" dirty="0" smtClean="0">
                <a:solidFill>
                  <a:srgbClr val="FF0000"/>
                </a:solidFill>
              </a:rPr>
              <a:t>Performance Measurement &amp; Improvement</a:t>
            </a:r>
          </a:p>
          <a:p>
            <a:pPr marL="914400" lvl="1" indent="-514350"/>
            <a:r>
              <a:rPr lang="en-US" dirty="0" smtClean="0">
                <a:solidFill>
                  <a:srgbClr val="FF0000"/>
                </a:solidFill>
              </a:rPr>
              <a:t>Measure PUE to improve PUE</a:t>
            </a:r>
          </a:p>
          <a:p>
            <a:pPr marL="514350" indent="-514350">
              <a:buFont typeface="+mj-lt"/>
              <a:buAutoNum type="arabicPeriod"/>
            </a:pPr>
            <a:r>
              <a:rPr lang="en-US" dirty="0" smtClean="0">
                <a:solidFill>
                  <a:srgbClr val="FF0000"/>
                </a:solidFill>
              </a:rPr>
              <a:t>Dependability via Redundancy</a:t>
            </a:r>
          </a:p>
          <a:p>
            <a:pPr marL="914400" lvl="1" indent="-514350"/>
            <a:r>
              <a:rPr lang="en-US" dirty="0" smtClean="0">
                <a:solidFill>
                  <a:srgbClr val="FF0000"/>
                </a:solidFill>
              </a:rPr>
              <a:t>Multiple WSCs, Multiple Racks, Multiple Switches</a:t>
            </a:r>
          </a:p>
        </p:txBody>
      </p:sp>
      <p:sp>
        <p:nvSpPr>
          <p:cNvPr id="3" name="Date Placeholder 2"/>
          <p:cNvSpPr>
            <a:spLocks noGrp="1"/>
          </p:cNvSpPr>
          <p:nvPr>
            <p:ph type="dt" sz="half" idx="10"/>
          </p:nvPr>
        </p:nvSpPr>
        <p:spPr/>
        <p:txBody>
          <a:bodyPr/>
          <a:lstStyle/>
          <a:p>
            <a:fld id="{D0CF0DFE-2BC7-714E-ABFC-2EF3655C82E8}"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16</a:t>
            </a:fld>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416957"/>
            <a:ext cx="9003665" cy="4749800"/>
          </a:xfrm>
          <a:prstGeom prst="rect">
            <a:avLst/>
          </a:prstGeom>
        </p:spPr>
      </p:pic>
      <p:sp>
        <p:nvSpPr>
          <p:cNvPr id="2" name="Title 1"/>
          <p:cNvSpPr>
            <a:spLocks noGrp="1"/>
          </p:cNvSpPr>
          <p:nvPr>
            <p:ph type="title"/>
          </p:nvPr>
        </p:nvSpPr>
        <p:spPr/>
        <p:txBody>
          <a:bodyPr/>
          <a:lstStyle/>
          <a:p>
            <a:r>
              <a:rPr lang="en-US" dirty="0" smtClean="0"/>
              <a:t>Google Server Internals</a:t>
            </a:r>
            <a:endParaRPr lang="en-US" dirty="0"/>
          </a:p>
        </p:txBody>
      </p:sp>
      <p:sp>
        <p:nvSpPr>
          <p:cNvPr id="4" name="Date Placeholder 3"/>
          <p:cNvSpPr>
            <a:spLocks noGrp="1"/>
          </p:cNvSpPr>
          <p:nvPr>
            <p:ph type="dt" sz="half" idx="10"/>
          </p:nvPr>
        </p:nvSpPr>
        <p:spPr/>
        <p:txBody>
          <a:bodyPr/>
          <a:lstStyle/>
          <a:p>
            <a:fld id="{FE55828A-D635-1947-B5BA-711128EA72B0}"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17</a:t>
            </a:fld>
            <a:endParaRPr lang="en-US"/>
          </a:p>
        </p:txBody>
      </p:sp>
      <p:sp>
        <p:nvSpPr>
          <p:cNvPr id="8" name="TextBox 7"/>
          <p:cNvSpPr txBox="1"/>
          <p:nvPr/>
        </p:nvSpPr>
        <p:spPr>
          <a:xfrm>
            <a:off x="571500" y="1778000"/>
            <a:ext cx="1505540" cy="369332"/>
          </a:xfrm>
          <a:prstGeom prst="rect">
            <a:avLst/>
          </a:prstGeom>
          <a:noFill/>
        </p:spPr>
        <p:txBody>
          <a:bodyPr wrap="none" rtlCol="0">
            <a:spAutoFit/>
          </a:bodyPr>
          <a:lstStyle/>
          <a:p>
            <a:r>
              <a:rPr lang="en-US" dirty="0" smtClean="0"/>
              <a:t>Google Server</a:t>
            </a:r>
            <a:endParaRPr lang="en-US" dirty="0"/>
          </a:p>
        </p:txBody>
      </p:sp>
      <p:pic>
        <p:nvPicPr>
          <p:cNvPr id="110595" name="Picture 3"/>
          <p:cNvPicPr>
            <a:picLocks noChangeAspect="1" noChangeArrowheads="1"/>
          </p:cNvPicPr>
          <p:nvPr/>
        </p:nvPicPr>
        <p:blipFill>
          <a:blip r:embed="rId4"/>
          <a:srcRect/>
          <a:stretch>
            <a:fillRect/>
          </a:stretch>
        </p:blipFill>
        <p:spPr bwMode="auto">
          <a:xfrm>
            <a:off x="223153" y="1431874"/>
            <a:ext cx="8653462" cy="4929780"/>
          </a:xfrm>
          <a:prstGeom prst="rect">
            <a:avLst/>
          </a:prstGeom>
          <a:noFill/>
          <a:ln w="9525">
            <a:noFill/>
            <a:miter lim="800000"/>
            <a:headEnd/>
            <a:tailEnd/>
          </a:ln>
          <a:effectLst/>
        </p:spPr>
      </p:pic>
      <p:sp>
        <p:nvSpPr>
          <p:cNvPr id="10" name="TextBox 9"/>
          <p:cNvSpPr txBox="1"/>
          <p:nvPr/>
        </p:nvSpPr>
        <p:spPr>
          <a:xfrm>
            <a:off x="7148342" y="383204"/>
            <a:ext cx="2079415"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
        <p:nvSpPr>
          <p:cNvPr id="11" name="Rectangle 10"/>
          <p:cNvSpPr/>
          <p:nvPr/>
        </p:nvSpPr>
        <p:spPr>
          <a:xfrm rot="16200000">
            <a:off x="-796851" y="3632699"/>
            <a:ext cx="2055370" cy="461665"/>
          </a:xfrm>
          <a:prstGeom prst="rect">
            <a:avLst/>
          </a:prstGeom>
        </p:spPr>
        <p:txBody>
          <a:bodyPr wrap="none">
            <a:spAutoFit/>
          </a:bodyPr>
          <a:lstStyle/>
          <a:p>
            <a:r>
              <a:rPr lang="en-US" sz="2400" dirty="0" smtClean="0"/>
              <a:t>10 centimeters</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Board Details</a:t>
            </a:r>
            <a:endParaRPr lang="en-US" dirty="0"/>
          </a:p>
        </p:txBody>
      </p:sp>
      <p:sp>
        <p:nvSpPr>
          <p:cNvPr id="8" name="Content Placeholder 7"/>
          <p:cNvSpPr>
            <a:spLocks noGrp="1"/>
          </p:cNvSpPr>
          <p:nvPr>
            <p:ph sz="half" idx="1"/>
          </p:nvPr>
        </p:nvSpPr>
        <p:spPr/>
        <p:txBody>
          <a:bodyPr>
            <a:normAutofit/>
          </a:bodyPr>
          <a:lstStyle/>
          <a:p>
            <a:r>
              <a:rPr lang="en-US" dirty="0" smtClean="0"/>
              <a:t>Supplies only 12 volts</a:t>
            </a:r>
          </a:p>
          <a:p>
            <a:r>
              <a:rPr lang="en-US" dirty="0" smtClean="0"/>
              <a:t>Battery per board vs. large battery room</a:t>
            </a:r>
          </a:p>
          <a:p>
            <a:pPr lvl="1"/>
            <a:r>
              <a:rPr lang="en-US" dirty="0" smtClean="0"/>
              <a:t>Improves PUE: 99.99% efficient local battery </a:t>
            </a:r>
            <a:r>
              <a:rPr lang="en-US" dirty="0" err="1" smtClean="0"/>
              <a:t>vs</a:t>
            </a:r>
            <a:r>
              <a:rPr lang="en-US" dirty="0" smtClean="0"/>
              <a:t> 94% for battery room</a:t>
            </a:r>
          </a:p>
          <a:p>
            <a:r>
              <a:rPr lang="en-US" dirty="0" smtClean="0"/>
              <a:t>2 SATA Disk Drives</a:t>
            </a:r>
          </a:p>
          <a:p>
            <a:pPr lvl="1"/>
            <a:r>
              <a:rPr lang="en-US" dirty="0" smtClean="0"/>
              <a:t>1 Terabyte capacity each</a:t>
            </a:r>
          </a:p>
          <a:p>
            <a:pPr lvl="1"/>
            <a:r>
              <a:rPr lang="en-US" dirty="0" smtClean="0"/>
              <a:t>3.5 inch disk drive</a:t>
            </a:r>
          </a:p>
          <a:p>
            <a:pPr lvl="1"/>
            <a:r>
              <a:rPr lang="en-US" dirty="0" smtClean="0"/>
              <a:t>7200 RPM</a:t>
            </a:r>
          </a:p>
          <a:p>
            <a:pPr lvl="1"/>
            <a:endParaRPr lang="en-US" dirty="0" smtClean="0"/>
          </a:p>
          <a:p>
            <a:pPr lvl="1"/>
            <a:endParaRPr lang="en-US" dirty="0" smtClean="0"/>
          </a:p>
          <a:p>
            <a:endParaRPr lang="en-US" dirty="0"/>
          </a:p>
        </p:txBody>
      </p:sp>
      <p:sp>
        <p:nvSpPr>
          <p:cNvPr id="9" name="Content Placeholder 8"/>
          <p:cNvSpPr>
            <a:spLocks noGrp="1"/>
          </p:cNvSpPr>
          <p:nvPr>
            <p:ph sz="half" idx="2"/>
          </p:nvPr>
        </p:nvSpPr>
        <p:spPr/>
        <p:txBody>
          <a:bodyPr>
            <a:normAutofit/>
          </a:bodyPr>
          <a:lstStyle/>
          <a:p>
            <a:r>
              <a:rPr lang="en-US" dirty="0" smtClean="0"/>
              <a:t>2 AMD </a:t>
            </a:r>
            <a:r>
              <a:rPr lang="en-US" dirty="0" err="1" smtClean="0"/>
              <a:t>Opteron</a:t>
            </a:r>
            <a:r>
              <a:rPr lang="en-US" dirty="0" smtClean="0"/>
              <a:t> Microprocessors</a:t>
            </a:r>
          </a:p>
          <a:p>
            <a:pPr lvl="1"/>
            <a:r>
              <a:rPr lang="en-US" dirty="0" smtClean="0"/>
              <a:t>Dual Core, 2.2 GHz</a:t>
            </a:r>
          </a:p>
          <a:p>
            <a:r>
              <a:rPr lang="en-US" dirty="0" smtClean="0"/>
              <a:t>8 </a:t>
            </a:r>
            <a:r>
              <a:rPr lang="en-US" dirty="0" err="1" smtClean="0"/>
              <a:t>DIMMs</a:t>
            </a:r>
            <a:endParaRPr lang="en-US" dirty="0" smtClean="0"/>
          </a:p>
          <a:p>
            <a:pPr lvl="1"/>
            <a:r>
              <a:rPr lang="en-US" dirty="0" smtClean="0"/>
              <a:t>8 GB DDR2 DRAM</a:t>
            </a:r>
          </a:p>
          <a:p>
            <a:r>
              <a:rPr lang="en-US" dirty="0" smtClean="0"/>
              <a:t>1 </a:t>
            </a:r>
            <a:r>
              <a:rPr lang="en-US" dirty="0" err="1" smtClean="0"/>
              <a:t>Gbit</a:t>
            </a:r>
            <a:r>
              <a:rPr lang="en-US" dirty="0" smtClean="0"/>
              <a:t>/sec Ethernet Network Interface Card</a:t>
            </a:r>
          </a:p>
          <a:p>
            <a:pPr lvl="1">
              <a:buNone/>
            </a:pPr>
            <a:r>
              <a:rPr lang="en-US" dirty="0" smtClean="0"/>
              <a:t>	</a:t>
            </a:r>
            <a:endParaRPr lang="en-US" dirty="0"/>
          </a:p>
        </p:txBody>
      </p:sp>
      <p:sp>
        <p:nvSpPr>
          <p:cNvPr id="4" name="Date Placeholder 3"/>
          <p:cNvSpPr>
            <a:spLocks noGrp="1"/>
          </p:cNvSpPr>
          <p:nvPr>
            <p:ph type="dt" sz="half" idx="10"/>
          </p:nvPr>
        </p:nvSpPr>
        <p:spPr/>
        <p:txBody>
          <a:bodyPr/>
          <a:lstStyle/>
          <a:p>
            <a:fld id="{4D906542-016B-0246-BC9B-5B1E67E9806B}"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18</a:t>
            </a:fld>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Programming Multicore Microprocessor: OpenMP</a:t>
            </a:r>
            <a:endParaRPr lang="en-US" dirty="0"/>
          </a:p>
        </p:txBody>
      </p:sp>
      <p:sp>
        <p:nvSpPr>
          <p:cNvPr id="7" name="Content Placeholder 6"/>
          <p:cNvSpPr>
            <a:spLocks noGrp="1"/>
          </p:cNvSpPr>
          <p:nvPr>
            <p:ph idx="1"/>
          </p:nvPr>
        </p:nvSpPr>
        <p:spPr/>
        <p:txBody>
          <a:bodyPr>
            <a:normAutofit fontScale="77500" lnSpcReduction="20000"/>
          </a:bodyPr>
          <a:lstStyle/>
          <a:p>
            <a:pPr>
              <a:buNone/>
            </a:pPr>
            <a:r>
              <a:rPr lang="en-US" dirty="0" smtClean="0">
                <a:latin typeface="+mj-lt"/>
                <a:cs typeface="Courier New"/>
              </a:rPr>
              <a:t>#include &lt;</a:t>
            </a:r>
            <a:r>
              <a:rPr lang="en-US" dirty="0" err="1" smtClean="0">
                <a:latin typeface="+mj-lt"/>
                <a:cs typeface="Courier New"/>
              </a:rPr>
              <a:t>omp.h</a:t>
            </a:r>
            <a:r>
              <a:rPr lang="en-US" dirty="0" smtClean="0">
                <a:latin typeface="+mj-lt"/>
                <a:cs typeface="Courier New"/>
              </a:rPr>
              <a:t>&gt;</a:t>
            </a:r>
          </a:p>
          <a:p>
            <a:pPr>
              <a:buNone/>
            </a:pPr>
            <a:r>
              <a:rPr lang="en-US" dirty="0" smtClean="0">
                <a:latin typeface="+mj-lt"/>
                <a:cs typeface="Courier New"/>
              </a:rPr>
              <a:t>#include &lt;</a:t>
            </a:r>
            <a:r>
              <a:rPr lang="en-US" dirty="0" err="1" smtClean="0">
                <a:latin typeface="+mj-lt"/>
                <a:cs typeface="Courier New"/>
              </a:rPr>
              <a:t>stdio.h</a:t>
            </a:r>
            <a:r>
              <a:rPr lang="en-US" dirty="0" smtClean="0">
                <a:latin typeface="+mj-lt"/>
                <a:cs typeface="Courier New"/>
              </a:rPr>
              <a:t>&gt;</a:t>
            </a:r>
          </a:p>
          <a:p>
            <a:pPr>
              <a:buNone/>
            </a:pPr>
            <a:r>
              <a:rPr lang="en-US" dirty="0" smtClean="0">
                <a:latin typeface="+mj-lt"/>
                <a:cs typeface="Courier New"/>
              </a:rPr>
              <a:t>static long </a:t>
            </a:r>
            <a:r>
              <a:rPr lang="en-US" dirty="0" err="1" smtClean="0">
                <a:latin typeface="+mj-lt"/>
                <a:cs typeface="Courier New"/>
              </a:rPr>
              <a:t>num_steps</a:t>
            </a:r>
            <a:r>
              <a:rPr lang="en-US" dirty="0" smtClean="0">
                <a:latin typeface="+mj-lt"/>
                <a:cs typeface="Courier New"/>
              </a:rPr>
              <a:t> = 100000; </a:t>
            </a:r>
          </a:p>
          <a:p>
            <a:pPr>
              <a:buNone/>
            </a:pPr>
            <a:r>
              <a:rPr lang="en-US" dirty="0" smtClean="0">
                <a:latin typeface="+mj-lt"/>
                <a:cs typeface="Courier New"/>
              </a:rPr>
              <a:t>int </a:t>
            </a:r>
            <a:r>
              <a:rPr lang="en-US" dirty="0" err="1" smtClean="0">
                <a:latin typeface="+mj-lt"/>
                <a:cs typeface="Courier New"/>
              </a:rPr>
              <a:t>value[num_steps</a:t>
            </a:r>
            <a:r>
              <a:rPr lang="en-US" dirty="0" smtClean="0">
                <a:latin typeface="+mj-lt"/>
                <a:cs typeface="Courier New"/>
              </a:rPr>
              <a:t>]; </a:t>
            </a:r>
          </a:p>
          <a:p>
            <a:pPr>
              <a:buNone/>
            </a:pPr>
            <a:r>
              <a:rPr lang="en-US" dirty="0" smtClean="0">
                <a:latin typeface="+mj-lt"/>
                <a:cs typeface="Courier New"/>
              </a:rPr>
              <a:t>int reduce() </a:t>
            </a:r>
          </a:p>
          <a:p>
            <a:pPr>
              <a:buNone/>
            </a:pPr>
            <a:r>
              <a:rPr lang="en-US" dirty="0" smtClean="0">
                <a:latin typeface="+mj-lt"/>
                <a:cs typeface="Courier New"/>
              </a:rPr>
              <a:t>{	  int </a:t>
            </a:r>
            <a:r>
              <a:rPr lang="en-US" dirty="0" err="1" smtClean="0">
                <a:latin typeface="+mj-lt"/>
                <a:cs typeface="Courier New"/>
              </a:rPr>
              <a:t>i</a:t>
            </a:r>
            <a:r>
              <a:rPr lang="en-US" dirty="0" smtClean="0">
                <a:latin typeface="+mj-lt"/>
                <a:cs typeface="Courier New"/>
              </a:rPr>
              <a:t>; 	  int sum = 0; </a:t>
            </a:r>
          </a:p>
          <a:p>
            <a:pPr>
              <a:buNone/>
            </a:pPr>
            <a:r>
              <a:rPr lang="en-US" dirty="0" smtClean="0">
                <a:solidFill>
                  <a:srgbClr val="FF0000"/>
                </a:solidFill>
                <a:latin typeface="+mj-lt"/>
                <a:cs typeface="Courier New"/>
              </a:rPr>
              <a:t>#</a:t>
            </a:r>
            <a:r>
              <a:rPr lang="en-US" dirty="0" err="1" smtClean="0">
                <a:solidFill>
                  <a:srgbClr val="FF0000"/>
                </a:solidFill>
                <a:latin typeface="+mj-lt"/>
                <a:cs typeface="Courier New"/>
              </a:rPr>
              <a:t>pragma</a:t>
            </a:r>
            <a:r>
              <a:rPr lang="en-US" dirty="0" smtClean="0">
                <a:solidFill>
                  <a:srgbClr val="FF0000"/>
                </a:solidFill>
                <a:latin typeface="+mj-lt"/>
                <a:cs typeface="Courier New"/>
              </a:rPr>
              <a:t> </a:t>
            </a:r>
            <a:r>
              <a:rPr lang="en-US" dirty="0" err="1" smtClean="0">
                <a:solidFill>
                  <a:srgbClr val="FF0000"/>
                </a:solidFill>
                <a:latin typeface="+mj-lt"/>
                <a:cs typeface="Courier New"/>
              </a:rPr>
              <a:t>omp</a:t>
            </a:r>
            <a:r>
              <a:rPr lang="en-US" dirty="0" smtClean="0">
                <a:solidFill>
                  <a:srgbClr val="FF0000"/>
                </a:solidFill>
                <a:latin typeface="+mj-lt"/>
                <a:cs typeface="Courier New"/>
              </a:rPr>
              <a:t> parallel for </a:t>
            </a:r>
            <a:r>
              <a:rPr lang="en-US" dirty="0" err="1" smtClean="0">
                <a:solidFill>
                  <a:srgbClr val="FF0000"/>
                </a:solidFill>
                <a:latin typeface="+mj-lt"/>
                <a:cs typeface="Courier New"/>
              </a:rPr>
              <a:t>private(x</a:t>
            </a:r>
            <a:r>
              <a:rPr lang="en-US" dirty="0" smtClean="0">
                <a:solidFill>
                  <a:srgbClr val="FF0000"/>
                </a:solidFill>
                <a:latin typeface="+mj-lt"/>
                <a:cs typeface="Courier New"/>
              </a:rPr>
              <a:t>) </a:t>
            </a:r>
            <a:r>
              <a:rPr lang="en-US" dirty="0" err="1" smtClean="0">
                <a:solidFill>
                  <a:srgbClr val="FF0000"/>
                </a:solidFill>
                <a:latin typeface="+mj-lt"/>
                <a:cs typeface="Courier New"/>
              </a:rPr>
              <a:t>reduction(+:sum</a:t>
            </a:r>
            <a:r>
              <a:rPr lang="en-US" dirty="0" smtClean="0">
                <a:solidFill>
                  <a:srgbClr val="FF0000"/>
                </a:solidFill>
                <a:latin typeface="+mj-lt"/>
                <a:cs typeface="Courier New"/>
              </a:rPr>
              <a:t>)</a:t>
            </a:r>
          </a:p>
          <a:p>
            <a:pPr>
              <a:buNone/>
            </a:pPr>
            <a:r>
              <a:rPr lang="en-US" dirty="0" smtClean="0">
                <a:latin typeface="+mj-lt"/>
                <a:cs typeface="Courier New"/>
              </a:rPr>
              <a:t>	  for (</a:t>
            </a:r>
            <a:r>
              <a:rPr lang="en-US" dirty="0" err="1" smtClean="0">
                <a:latin typeface="+mj-lt"/>
                <a:cs typeface="Courier New"/>
              </a:rPr>
              <a:t>i</a:t>
            </a:r>
            <a:r>
              <a:rPr lang="en-US" dirty="0" smtClean="0">
                <a:latin typeface="+mj-lt"/>
                <a:cs typeface="Courier New"/>
              </a:rPr>
              <a:t>=1; </a:t>
            </a:r>
            <a:r>
              <a:rPr lang="en-US" dirty="0" err="1" smtClean="0">
                <a:latin typeface="+mj-lt"/>
                <a:cs typeface="Courier New"/>
              </a:rPr>
              <a:t>i</a:t>
            </a:r>
            <a:r>
              <a:rPr lang="en-US" dirty="0" smtClean="0">
                <a:latin typeface="+mj-lt"/>
                <a:cs typeface="Courier New"/>
              </a:rPr>
              <a:t>&lt;= </a:t>
            </a:r>
            <a:r>
              <a:rPr lang="en-US" dirty="0" err="1" smtClean="0">
                <a:latin typeface="+mj-lt"/>
                <a:cs typeface="Courier New"/>
              </a:rPr>
              <a:t>num_steps</a:t>
            </a:r>
            <a:r>
              <a:rPr lang="en-US" dirty="0" smtClean="0">
                <a:latin typeface="+mj-lt"/>
                <a:cs typeface="Courier New"/>
              </a:rPr>
              <a:t>; </a:t>
            </a:r>
            <a:r>
              <a:rPr lang="en-US" dirty="0" err="1" smtClean="0">
                <a:latin typeface="+mj-lt"/>
                <a:cs typeface="Courier New"/>
              </a:rPr>
              <a:t>i</a:t>
            </a:r>
            <a:r>
              <a:rPr lang="en-US" dirty="0" smtClean="0">
                <a:latin typeface="+mj-lt"/>
                <a:cs typeface="Courier New"/>
              </a:rPr>
              <a:t>++){ </a:t>
            </a:r>
          </a:p>
          <a:p>
            <a:pPr>
              <a:buNone/>
            </a:pPr>
            <a:r>
              <a:rPr lang="en-US" dirty="0" smtClean="0">
                <a:latin typeface="+mj-lt"/>
                <a:cs typeface="Courier New"/>
              </a:rPr>
              <a:t>		    sum = sum + </a:t>
            </a:r>
            <a:r>
              <a:rPr lang="en-US" dirty="0" err="1" smtClean="0">
                <a:latin typeface="+mj-lt"/>
                <a:cs typeface="Courier New"/>
              </a:rPr>
              <a:t>value[i</a:t>
            </a:r>
            <a:r>
              <a:rPr lang="en-US" dirty="0" smtClean="0">
                <a:latin typeface="+mj-lt"/>
                <a:cs typeface="Courier New"/>
              </a:rPr>
              <a:t>]; </a:t>
            </a:r>
          </a:p>
          <a:p>
            <a:pPr>
              <a:buNone/>
            </a:pPr>
            <a:r>
              <a:rPr lang="en-US" dirty="0" smtClean="0">
                <a:latin typeface="+mj-lt"/>
                <a:cs typeface="Courier New"/>
              </a:rPr>
              <a:t>	  } </a:t>
            </a:r>
          </a:p>
          <a:p>
            <a:pPr>
              <a:buNone/>
            </a:pPr>
            <a:r>
              <a:rPr lang="en-US" dirty="0" smtClean="0">
                <a:latin typeface="+mj-lt"/>
                <a:cs typeface="Courier New"/>
              </a:rPr>
              <a:t>}</a:t>
            </a:r>
          </a:p>
          <a:p>
            <a:pPr>
              <a:buNone/>
            </a:pPr>
            <a:endParaRPr lang="en-US" dirty="0"/>
          </a:p>
        </p:txBody>
      </p:sp>
      <p:sp>
        <p:nvSpPr>
          <p:cNvPr id="3" name="Date Placeholder 2"/>
          <p:cNvSpPr>
            <a:spLocks noGrp="1"/>
          </p:cNvSpPr>
          <p:nvPr>
            <p:ph type="dt" sz="half" idx="10"/>
          </p:nvPr>
        </p:nvSpPr>
        <p:spPr/>
        <p:txBody>
          <a:bodyPr/>
          <a:lstStyle/>
          <a:p>
            <a:fld id="{6D17CC70-E000-6F4D-9B77-B09E6C767914}"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19</a:t>
            </a:fld>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5"/>
          <p:cNvPicPr>
            <a:picLocks noChangeAspect="1" noChangeArrowheads="1"/>
          </p:cNvPicPr>
          <p:nvPr/>
        </p:nvPicPr>
        <p:blipFill>
          <a:blip r:embed="rId4"/>
          <a:srcRect/>
          <a:stretch>
            <a:fillRect/>
          </a:stretch>
        </p:blipFill>
        <p:spPr bwMode="auto">
          <a:xfrm>
            <a:off x="8120266" y="2214862"/>
            <a:ext cx="1023734" cy="709634"/>
          </a:xfrm>
          <a:prstGeom prst="rect">
            <a:avLst/>
          </a:prstGeom>
          <a:noFill/>
          <a:ln w="9525">
            <a:noFill/>
            <a:miter lim="800000"/>
            <a:headEnd/>
            <a:tailEnd/>
          </a:ln>
          <a:effectLst/>
        </p:spPr>
      </p:pic>
      <p:sp>
        <p:nvSpPr>
          <p:cNvPr id="26627" name="Rectangle 5"/>
          <p:cNvSpPr>
            <a:spLocks noGrp="1" noChangeArrowheads="1"/>
          </p:cNvSpPr>
          <p:nvPr>
            <p:ph type="title"/>
          </p:nvPr>
        </p:nvSpPr>
        <p:spPr>
          <a:xfrm>
            <a:off x="457200" y="37576"/>
            <a:ext cx="8229600" cy="1143000"/>
          </a:xfrm>
        </p:spPr>
        <p:txBody>
          <a:bodyPr>
            <a:normAutofit fontScale="90000"/>
          </a:bodyPr>
          <a:lstStyle/>
          <a:p>
            <a:pPr>
              <a:lnSpc>
                <a:spcPct val="85000"/>
              </a:lnSpc>
            </a:pPr>
            <a:r>
              <a:rPr lang="en-US" dirty="0" smtClean="0"/>
              <a:t>New-School Machine Structures</a:t>
            </a:r>
            <a:br>
              <a:rPr lang="en-US" dirty="0" smtClean="0"/>
            </a:br>
            <a:r>
              <a:rPr lang="en-US" dirty="0" smtClean="0"/>
              <a:t>(It’s a bit more complicated!)</a:t>
            </a:r>
            <a:endParaRPr lang="en-US" dirty="0"/>
          </a:p>
        </p:txBody>
      </p:sp>
      <p:sp>
        <p:nvSpPr>
          <p:cNvPr id="43" name="Content Placeholder 42"/>
          <p:cNvSpPr>
            <a:spLocks noGrp="1"/>
          </p:cNvSpPr>
          <p:nvPr>
            <p:ph sz="half" idx="1"/>
          </p:nvPr>
        </p:nvSpPr>
        <p:spPr>
          <a:xfrm>
            <a:off x="0" y="1387066"/>
            <a:ext cx="3421902" cy="4525963"/>
          </a:xfrm>
        </p:spPr>
        <p:txBody>
          <a:bodyPr>
            <a:noAutofit/>
          </a:bodyPr>
          <a:lstStyle/>
          <a:p>
            <a:pPr>
              <a:lnSpc>
                <a:spcPct val="90000"/>
              </a:lnSpc>
            </a:pPr>
            <a:r>
              <a:rPr lang="en-US" sz="2400" dirty="0" smtClean="0"/>
              <a:t>Parallel Requests</a:t>
            </a:r>
          </a:p>
          <a:p>
            <a:pPr lvl="1">
              <a:lnSpc>
                <a:spcPct val="90000"/>
              </a:lnSpc>
              <a:buNone/>
            </a:pPr>
            <a:r>
              <a:rPr lang="en-US" sz="1800" dirty="0" smtClean="0"/>
              <a:t>Assigned to computer</a:t>
            </a:r>
          </a:p>
          <a:p>
            <a:pPr lvl="1">
              <a:lnSpc>
                <a:spcPct val="90000"/>
              </a:lnSpc>
              <a:buNone/>
            </a:pPr>
            <a:r>
              <a:rPr lang="en-US" sz="1800" dirty="0" smtClean="0"/>
              <a:t>e.g., Search “Katz”</a:t>
            </a:r>
          </a:p>
          <a:p>
            <a:pPr>
              <a:lnSpc>
                <a:spcPct val="90000"/>
              </a:lnSpc>
            </a:pPr>
            <a:r>
              <a:rPr lang="en-US" sz="2400" dirty="0" smtClean="0"/>
              <a:t>Parallel Threads</a:t>
            </a:r>
          </a:p>
          <a:p>
            <a:pPr lvl="1">
              <a:lnSpc>
                <a:spcPct val="90000"/>
              </a:lnSpc>
              <a:buNone/>
            </a:pPr>
            <a:r>
              <a:rPr lang="en-US" sz="1800" dirty="0" smtClean="0"/>
              <a:t>Assigned to core</a:t>
            </a:r>
          </a:p>
          <a:p>
            <a:pPr lvl="1">
              <a:lnSpc>
                <a:spcPct val="90000"/>
              </a:lnSpc>
              <a:buNone/>
            </a:pPr>
            <a:r>
              <a:rPr lang="en-US" sz="1800" dirty="0" smtClean="0"/>
              <a:t>e.g., Lookup, Ads</a:t>
            </a:r>
          </a:p>
          <a:p>
            <a:pPr>
              <a:lnSpc>
                <a:spcPct val="90000"/>
              </a:lnSpc>
            </a:pPr>
            <a:r>
              <a:rPr lang="en-US" sz="2400" dirty="0" smtClean="0"/>
              <a:t>Parallel Instructions</a:t>
            </a:r>
          </a:p>
          <a:p>
            <a:pPr lvl="1">
              <a:lnSpc>
                <a:spcPct val="90000"/>
              </a:lnSpc>
              <a:buNone/>
            </a:pPr>
            <a:r>
              <a:rPr lang="en-US" sz="1800" dirty="0" smtClean="0"/>
              <a:t>&gt;1 instruction @ one time</a:t>
            </a:r>
          </a:p>
          <a:p>
            <a:pPr lvl="1">
              <a:lnSpc>
                <a:spcPct val="90000"/>
              </a:lnSpc>
              <a:buNone/>
            </a:pPr>
            <a:r>
              <a:rPr lang="en-US" sz="1800" dirty="0" smtClean="0"/>
              <a:t>e.g., 5 pipelined instructions</a:t>
            </a:r>
          </a:p>
          <a:p>
            <a:pPr>
              <a:lnSpc>
                <a:spcPct val="90000"/>
              </a:lnSpc>
            </a:pPr>
            <a:r>
              <a:rPr lang="en-US" sz="2400" dirty="0" smtClean="0"/>
              <a:t>Parallel Data</a:t>
            </a:r>
          </a:p>
          <a:p>
            <a:pPr lvl="1">
              <a:lnSpc>
                <a:spcPct val="90000"/>
              </a:lnSpc>
              <a:buNone/>
            </a:pPr>
            <a:r>
              <a:rPr lang="en-US" sz="1800" dirty="0" smtClean="0"/>
              <a:t>&gt;1 data item @ one time</a:t>
            </a:r>
          </a:p>
          <a:p>
            <a:pPr lvl="1">
              <a:lnSpc>
                <a:spcPct val="90000"/>
              </a:lnSpc>
              <a:buNone/>
            </a:pPr>
            <a:r>
              <a:rPr lang="en-US" sz="1800" dirty="0" smtClean="0"/>
              <a:t>e.g., Add of 4 pairs of words</a:t>
            </a:r>
          </a:p>
          <a:p>
            <a:pPr>
              <a:lnSpc>
                <a:spcPct val="90000"/>
              </a:lnSpc>
            </a:pPr>
            <a:r>
              <a:rPr lang="en-US" sz="2400" dirty="0" smtClean="0"/>
              <a:t>Hardware descriptions</a:t>
            </a:r>
          </a:p>
          <a:p>
            <a:pPr lvl="1">
              <a:lnSpc>
                <a:spcPct val="90000"/>
              </a:lnSpc>
              <a:buNone/>
            </a:pPr>
            <a:r>
              <a:rPr lang="en-US" sz="1800" dirty="0" smtClean="0"/>
              <a:t>All gates functioning in parallel at same time</a:t>
            </a:r>
          </a:p>
          <a:p>
            <a:pPr>
              <a:lnSpc>
                <a:spcPct val="90000"/>
              </a:lnSpc>
            </a:pPr>
            <a:r>
              <a:rPr lang="en-US" sz="2200" dirty="0" smtClean="0"/>
              <a:t>Programming Languages</a:t>
            </a:r>
            <a:endParaRPr lang="en-US" sz="1800" dirty="0" smtClean="0"/>
          </a:p>
        </p:txBody>
      </p:sp>
      <p:sp>
        <p:nvSpPr>
          <p:cNvPr id="44" name="Date Placeholder 43"/>
          <p:cNvSpPr>
            <a:spLocks noGrp="1"/>
          </p:cNvSpPr>
          <p:nvPr>
            <p:ph type="dt" sz="half" idx="10"/>
          </p:nvPr>
        </p:nvSpPr>
        <p:spPr/>
        <p:txBody>
          <a:bodyPr/>
          <a:lstStyle/>
          <a:p>
            <a:fld id="{3B5E13DC-9791-EF46-815E-45AFD21815D6}" type="datetime1">
              <a:rPr lang="en-US" smtClean="0"/>
              <a:pPr/>
              <a:t>11/28/12</a:t>
            </a:fld>
            <a:endParaRPr lang="en-US"/>
          </a:p>
        </p:txBody>
      </p:sp>
      <p:sp>
        <p:nvSpPr>
          <p:cNvPr id="46" name="Footer Placeholder 45"/>
          <p:cNvSpPr>
            <a:spLocks noGrp="1"/>
          </p:cNvSpPr>
          <p:nvPr>
            <p:ph type="ftr" sz="quarter" idx="11"/>
          </p:nvPr>
        </p:nvSpPr>
        <p:spPr/>
        <p:txBody>
          <a:bodyPr/>
          <a:lstStyle/>
          <a:p>
            <a:r>
              <a:rPr lang="en-US" dirty="0" smtClean="0"/>
              <a:t>Fall 2012 -- Lecture #1</a:t>
            </a:r>
            <a:endParaRPr lang="en-US" dirty="0"/>
          </a:p>
        </p:txBody>
      </p:sp>
      <p:sp>
        <p:nvSpPr>
          <p:cNvPr id="45" name="Slide Number Placeholder 44"/>
          <p:cNvSpPr>
            <a:spLocks noGrp="1"/>
          </p:cNvSpPr>
          <p:nvPr>
            <p:ph type="sldNum" sz="quarter" idx="12"/>
          </p:nvPr>
        </p:nvSpPr>
        <p:spPr/>
        <p:txBody>
          <a:bodyPr/>
          <a:lstStyle/>
          <a:p>
            <a:fld id="{3CC63E4C-4642-794D-A2FD-70F6B81535F5}" type="slidenum">
              <a:rPr lang="en-US" smtClean="0"/>
              <a:pPr/>
              <a:t>2</a:t>
            </a:fld>
            <a:endParaRPr lang="en-US"/>
          </a:p>
        </p:txBody>
      </p:sp>
      <p:sp>
        <p:nvSpPr>
          <p:cNvPr id="97" name="TextBox 96"/>
          <p:cNvSpPr txBox="1"/>
          <p:nvPr/>
        </p:nvSpPr>
        <p:spPr>
          <a:xfrm>
            <a:off x="8170342" y="1665638"/>
            <a:ext cx="787395" cy="544765"/>
          </a:xfrm>
          <a:prstGeom prst="rect">
            <a:avLst/>
          </a:prstGeom>
          <a:noFill/>
        </p:spPr>
        <p:txBody>
          <a:bodyPr wrap="none" rtlCol="0">
            <a:spAutoFit/>
          </a:bodyPr>
          <a:lstStyle/>
          <a:p>
            <a:pPr algn="r">
              <a:lnSpc>
                <a:spcPct val="80000"/>
              </a:lnSpc>
            </a:pPr>
            <a:r>
              <a:rPr lang="en-US" dirty="0" smtClean="0"/>
              <a:t>Smart</a:t>
            </a:r>
            <a:br>
              <a:rPr lang="en-US" dirty="0" smtClean="0"/>
            </a:br>
            <a:r>
              <a:rPr lang="en-US" dirty="0" smtClean="0"/>
              <a:t>Phone</a:t>
            </a:r>
            <a:endParaRPr lang="en-US" dirty="0"/>
          </a:p>
        </p:txBody>
      </p:sp>
      <p:sp>
        <p:nvSpPr>
          <p:cNvPr id="118" name="TextBox 117"/>
          <p:cNvSpPr txBox="1"/>
          <p:nvPr/>
        </p:nvSpPr>
        <p:spPr>
          <a:xfrm>
            <a:off x="3916478" y="1665944"/>
            <a:ext cx="1305493" cy="766364"/>
          </a:xfrm>
          <a:prstGeom prst="rect">
            <a:avLst/>
          </a:prstGeom>
          <a:noFill/>
        </p:spPr>
        <p:txBody>
          <a:bodyPr wrap="square" rtlCol="0">
            <a:spAutoFit/>
          </a:bodyPr>
          <a:lstStyle/>
          <a:p>
            <a:pPr algn="r">
              <a:lnSpc>
                <a:spcPct val="80000"/>
              </a:lnSpc>
            </a:pPr>
            <a:r>
              <a:rPr lang="en-US" dirty="0" smtClean="0"/>
              <a:t>Warehouse Scale Computer</a:t>
            </a:r>
            <a:endParaRPr lang="en-US" dirty="0"/>
          </a:p>
        </p:txBody>
      </p:sp>
      <p:cxnSp>
        <p:nvCxnSpPr>
          <p:cNvPr id="168" name="Straight Connector 167"/>
          <p:cNvCxnSpPr/>
          <p:nvPr/>
        </p:nvCxnSpPr>
        <p:spPr>
          <a:xfrm rot="5400000">
            <a:off x="736707" y="3834054"/>
            <a:ext cx="5250171" cy="1588"/>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1869899" y="1062860"/>
            <a:ext cx="3176233" cy="461665"/>
          </a:xfrm>
          <a:prstGeom prst="rect">
            <a:avLst/>
          </a:prstGeom>
          <a:noFill/>
        </p:spPr>
        <p:txBody>
          <a:bodyPr wrap="none" rtlCol="0">
            <a:spAutoFit/>
          </a:bodyPr>
          <a:lstStyle/>
          <a:p>
            <a:r>
              <a:rPr lang="en-US" sz="2400" i="1" dirty="0" smtClean="0"/>
              <a:t>Software        Hardware</a:t>
            </a:r>
            <a:endParaRPr lang="en-US" sz="2400" i="1" dirty="0"/>
          </a:p>
        </p:txBody>
      </p:sp>
      <p:sp>
        <p:nvSpPr>
          <p:cNvPr id="171" name="TextBox 170"/>
          <p:cNvSpPr txBox="1"/>
          <p:nvPr/>
        </p:nvSpPr>
        <p:spPr>
          <a:xfrm>
            <a:off x="2559950" y="2275669"/>
            <a:ext cx="1619354" cy="1205458"/>
          </a:xfrm>
          <a:prstGeom prst="rect">
            <a:avLst/>
          </a:prstGeom>
          <a:solidFill>
            <a:schemeClr val="bg1"/>
          </a:solidFill>
        </p:spPr>
        <p:txBody>
          <a:bodyPr wrap="none" rtlCol="0">
            <a:spAutoFit/>
          </a:bodyPr>
          <a:lstStyle/>
          <a:p>
            <a:pPr algn="ctr">
              <a:lnSpc>
                <a:spcPct val="90000"/>
              </a:lnSpc>
            </a:pPr>
            <a:r>
              <a:rPr lang="en-US" sz="2000" i="1" dirty="0" smtClean="0"/>
              <a:t>Leverage</a:t>
            </a:r>
            <a:br>
              <a:rPr lang="en-US" sz="2000" i="1" dirty="0" smtClean="0"/>
            </a:br>
            <a:r>
              <a:rPr lang="en-US" sz="2000" i="1" dirty="0" smtClean="0"/>
              <a:t>Parallelism &amp;</a:t>
            </a:r>
          </a:p>
          <a:p>
            <a:pPr algn="ctr">
              <a:lnSpc>
                <a:spcPct val="90000"/>
              </a:lnSpc>
            </a:pPr>
            <a:r>
              <a:rPr lang="en-US" sz="2000" i="1" dirty="0" smtClean="0"/>
              <a:t>Achieve High</a:t>
            </a:r>
            <a:br>
              <a:rPr lang="en-US" sz="2000" i="1" dirty="0" smtClean="0"/>
            </a:br>
            <a:r>
              <a:rPr lang="en-US" sz="2000" i="1" dirty="0" smtClean="0"/>
              <a:t>Performance</a:t>
            </a:r>
            <a:endParaRPr lang="en-US" sz="2000" i="1" dirty="0"/>
          </a:p>
        </p:txBody>
      </p:sp>
      <p:grpSp>
        <p:nvGrpSpPr>
          <p:cNvPr id="2" name="Group 50"/>
          <p:cNvGrpSpPr/>
          <p:nvPr/>
        </p:nvGrpSpPr>
        <p:grpSpPr>
          <a:xfrm>
            <a:off x="5831288" y="5537200"/>
            <a:ext cx="3360062" cy="1289820"/>
            <a:chOff x="5831288" y="5537200"/>
            <a:chExt cx="3360062" cy="1289820"/>
          </a:xfrm>
        </p:grpSpPr>
        <p:sp>
          <p:nvSpPr>
            <p:cNvPr id="166" name="TextBox 165"/>
            <p:cNvSpPr txBox="1"/>
            <p:nvPr/>
          </p:nvSpPr>
          <p:spPr>
            <a:xfrm>
              <a:off x="7942290" y="5985754"/>
              <a:ext cx="1249060" cy="369332"/>
            </a:xfrm>
            <a:prstGeom prst="rect">
              <a:avLst/>
            </a:prstGeom>
            <a:noFill/>
          </p:spPr>
          <p:txBody>
            <a:bodyPr wrap="none" rtlCol="0">
              <a:spAutoFit/>
            </a:bodyPr>
            <a:lstStyle/>
            <a:p>
              <a:r>
                <a:rPr lang="en-US" dirty="0" smtClean="0"/>
                <a:t>Logic Gates</a:t>
              </a:r>
              <a:endParaRPr lang="en-US" dirty="0"/>
            </a:p>
          </p:txBody>
        </p:sp>
        <p:cxnSp>
          <p:nvCxnSpPr>
            <p:cNvPr id="172" name="Straight Connector 171"/>
            <p:cNvCxnSpPr>
              <a:stCxn id="104" idx="2"/>
              <a:endCxn id="177" idx="3"/>
            </p:cNvCxnSpPr>
            <p:nvPr/>
          </p:nvCxnSpPr>
          <p:spPr>
            <a:xfrm flipH="1">
              <a:off x="7920438" y="5537200"/>
              <a:ext cx="54947"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3773" y="5537200"/>
              <a:ext cx="955786"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 name="Group 177"/>
            <p:cNvGrpSpPr/>
            <p:nvPr/>
          </p:nvGrpSpPr>
          <p:grpSpPr>
            <a:xfrm>
              <a:off x="5831288" y="6109003"/>
              <a:ext cx="2089150" cy="718017"/>
              <a:chOff x="5831288" y="6139983"/>
              <a:chExt cx="2089150" cy="718017"/>
            </a:xfrm>
          </p:grpSpPr>
          <p:graphicFrame>
            <p:nvGraphicFramePr>
              <p:cNvPr id="93186" name="Object 2"/>
              <p:cNvGraphicFramePr>
                <a:graphicFrameLocks noChangeAspect="1"/>
              </p:cNvGraphicFramePr>
              <p:nvPr/>
            </p:nvGraphicFramePr>
            <p:xfrm>
              <a:off x="6560469" y="6139983"/>
              <a:ext cx="1044389" cy="718017"/>
            </p:xfrm>
            <a:graphic>
              <a:graphicData uri="http://schemas.openxmlformats.org/presentationml/2006/ole">
                <mc:AlternateContent xmlns:mc="http://schemas.openxmlformats.org/markup-compatibility/2006">
                  <mc:Choice xmlns:v="urn:schemas-microsoft-com:vml" Requires="v">
                    <p:oleObj spid="_x0000_s158727" name="Image" r:id="rId5" imgW="3492063" imgH="2400000" progId="">
                      <p:embed/>
                    </p:oleObj>
                  </mc:Choice>
                  <mc:Fallback>
                    <p:oleObj name="Image" r:id="rId5" imgW="3492063" imgH="24000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0469" y="6139983"/>
                            <a:ext cx="1044389" cy="718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77" name="Freeform 176"/>
              <p:cNvSpPr/>
              <p:nvPr/>
            </p:nvSpPr>
            <p:spPr>
              <a:xfrm>
                <a:off x="5831288" y="6149353"/>
                <a:ext cx="2089150" cy="708647"/>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a:t>
                </a:r>
                <a:endParaRPr lang="en-US" dirty="0">
                  <a:solidFill>
                    <a:srgbClr val="000000"/>
                  </a:solidFill>
                </a:endParaRPr>
              </a:p>
            </p:txBody>
          </p:sp>
        </p:grpSp>
      </p:grpSp>
      <p:pic>
        <p:nvPicPr>
          <p:cNvPr id="117" name="Picture 116" descr="cern-racks.jpg"/>
          <p:cNvPicPr>
            <a:picLocks noChangeAspect="1"/>
          </p:cNvPicPr>
          <p:nvPr/>
        </p:nvPicPr>
        <p:blipFill>
          <a:blip r:embed="rId7"/>
          <a:stretch>
            <a:fillRect/>
          </a:stretch>
        </p:blipFill>
        <p:spPr>
          <a:xfrm>
            <a:off x="5173656" y="1334878"/>
            <a:ext cx="2859651" cy="1667628"/>
          </a:xfrm>
          <a:prstGeom prst="rect">
            <a:avLst/>
          </a:prstGeom>
        </p:spPr>
      </p:pic>
      <p:grpSp>
        <p:nvGrpSpPr>
          <p:cNvPr id="4" name="Group 55"/>
          <p:cNvGrpSpPr/>
          <p:nvPr/>
        </p:nvGrpSpPr>
        <p:grpSpPr>
          <a:xfrm>
            <a:off x="3442017" y="2980266"/>
            <a:ext cx="5143176" cy="1625601"/>
            <a:chOff x="3442017" y="2980266"/>
            <a:chExt cx="5143176" cy="1625601"/>
          </a:xfrm>
        </p:grpSpPr>
        <p:grpSp>
          <p:nvGrpSpPr>
            <p:cNvPr id="5" name="Group 53"/>
            <p:cNvGrpSpPr/>
            <p:nvPr/>
          </p:nvGrpSpPr>
          <p:grpSpPr>
            <a:xfrm>
              <a:off x="3442017" y="2980266"/>
              <a:ext cx="5143176" cy="1625601"/>
              <a:chOff x="3442017" y="2980266"/>
              <a:chExt cx="5143176" cy="1625601"/>
            </a:xfrm>
          </p:grpSpPr>
          <p:pic>
            <p:nvPicPr>
              <p:cNvPr id="48" name="Picture 5"/>
              <p:cNvPicPr>
                <a:picLocks noChangeAspect="1"/>
              </p:cNvPicPr>
              <p:nvPr/>
            </p:nvPicPr>
            <p:blipFill>
              <a:blip r:embed="rId8"/>
              <a:srcRect/>
              <a:stretch>
                <a:fillRect/>
              </a:stretch>
            </p:blipFill>
            <p:spPr bwMode="auto">
              <a:xfrm>
                <a:off x="3442017" y="3451864"/>
                <a:ext cx="1792390" cy="856882"/>
              </a:xfrm>
              <a:prstGeom prst="rect">
                <a:avLst/>
              </a:prstGeom>
              <a:noFill/>
              <a:ln w="9525">
                <a:noFill/>
                <a:miter lim="800000"/>
                <a:headEnd/>
                <a:tailEnd/>
              </a:ln>
            </p:spPr>
          </p:pic>
          <p:cxnSp>
            <p:nvCxnSpPr>
              <p:cNvPr id="135" name="Straight Connector 134"/>
              <p:cNvCxnSpPr>
                <a:endCxn id="98" idx="1"/>
              </p:cNvCxnSpPr>
              <p:nvPr/>
            </p:nvCxnSpPr>
            <p:spPr>
              <a:xfrm rot="10800000" flipV="1">
                <a:off x="5432954" y="2980266"/>
                <a:ext cx="1729843" cy="3894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1460" y="2980267"/>
                <a:ext cx="1083733" cy="3894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6" name="Group 144"/>
              <p:cNvGrpSpPr/>
              <p:nvPr/>
            </p:nvGrpSpPr>
            <p:grpSpPr>
              <a:xfrm>
                <a:off x="3894659" y="3369744"/>
                <a:ext cx="4690534" cy="1236123"/>
                <a:chOff x="3539066" y="3369744"/>
                <a:chExt cx="4690534" cy="1236123"/>
              </a:xfrm>
            </p:grpSpPr>
            <p:sp>
              <p:nvSpPr>
                <p:cNvPr id="98" name="Freeform 97"/>
                <p:cNvSpPr/>
                <p:nvPr/>
              </p:nvSpPr>
              <p:spPr>
                <a:xfrm>
                  <a:off x="3539066" y="3369744"/>
                  <a:ext cx="4690534" cy="123612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Freeform 131"/>
                <p:cNvSpPr/>
                <p:nvPr/>
              </p:nvSpPr>
              <p:spPr>
                <a:xfrm>
                  <a:off x="4758265"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3" name="Freeform 132"/>
                <p:cNvSpPr/>
                <p:nvPr/>
              </p:nvSpPr>
              <p:spPr>
                <a:xfrm>
                  <a:off x="6790242"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8" name="Rectangle 137"/>
                <p:cNvSpPr/>
                <p:nvPr/>
              </p:nvSpPr>
              <p:spPr>
                <a:xfrm>
                  <a:off x="6242320" y="3413668"/>
                  <a:ext cx="344039" cy="369332"/>
                </a:xfrm>
                <a:prstGeom prst="rect">
                  <a:avLst/>
                </a:prstGeom>
              </p:spPr>
              <p:txBody>
                <a:bodyPr wrap="none">
                  <a:spAutoFit/>
                </a:bodyPr>
                <a:lstStyle/>
                <a:p>
                  <a:r>
                    <a:rPr lang="en-US" dirty="0" smtClean="0"/>
                    <a:t>…</a:t>
                  </a:r>
                  <a:endParaRPr lang="en-US" dirty="0"/>
                </a:p>
              </p:txBody>
            </p:sp>
            <p:sp>
              <p:nvSpPr>
                <p:cNvPr id="140" name="Freeform 139"/>
                <p:cNvSpPr/>
                <p:nvPr/>
              </p:nvSpPr>
              <p:spPr>
                <a:xfrm>
                  <a:off x="4284134" y="3810000"/>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a:t>
                  </a:r>
                  <a:r>
                    <a:rPr lang="en-US" smtClean="0">
                      <a:solidFill>
                        <a:srgbClr val="000000"/>
                      </a:solidFill>
                    </a:rPr>
                    <a:t>Memory               </a:t>
                  </a:r>
                  <a:endParaRPr lang="en-US" dirty="0">
                    <a:solidFill>
                      <a:srgbClr val="000000"/>
                    </a:solidFill>
                  </a:endParaRPr>
                </a:p>
              </p:txBody>
            </p:sp>
            <p:sp>
              <p:nvSpPr>
                <p:cNvPr id="144" name="Freeform 143"/>
                <p:cNvSpPr/>
                <p:nvPr/>
              </p:nvSpPr>
              <p:spPr>
                <a:xfrm>
                  <a:off x="3826935" y="4199466"/>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Input/Output</a:t>
                  </a:r>
                  <a:endParaRPr lang="en-US" dirty="0">
                    <a:solidFill>
                      <a:srgbClr val="000000"/>
                    </a:solidFill>
                  </a:endParaRPr>
                </a:p>
              </p:txBody>
            </p:sp>
          </p:grpSp>
        </p:grpSp>
        <p:sp>
          <p:nvSpPr>
            <p:cNvPr id="55" name="TextBox 54"/>
            <p:cNvSpPr txBox="1"/>
            <p:nvPr/>
          </p:nvSpPr>
          <p:spPr>
            <a:xfrm>
              <a:off x="6760107" y="3049938"/>
              <a:ext cx="1126593" cy="323165"/>
            </a:xfrm>
            <a:prstGeom prst="rect">
              <a:avLst/>
            </a:prstGeom>
            <a:noFill/>
          </p:spPr>
          <p:txBody>
            <a:bodyPr wrap="none" rtlCol="0">
              <a:spAutoFit/>
            </a:bodyPr>
            <a:lstStyle/>
            <a:p>
              <a:pPr algn="r">
                <a:lnSpc>
                  <a:spcPct val="80000"/>
                </a:lnSpc>
              </a:pPr>
              <a:r>
                <a:rPr lang="en-US" dirty="0" smtClean="0"/>
                <a:t>Computer</a:t>
              </a:r>
            </a:p>
          </p:txBody>
        </p:sp>
      </p:grpSp>
      <p:grpSp>
        <p:nvGrpSpPr>
          <p:cNvPr id="7" name="Group 90"/>
          <p:cNvGrpSpPr/>
          <p:nvPr/>
        </p:nvGrpSpPr>
        <p:grpSpPr>
          <a:xfrm>
            <a:off x="3365862" y="3454411"/>
            <a:ext cx="5625738" cy="2622539"/>
            <a:chOff x="3365862" y="3454411"/>
            <a:chExt cx="5625738" cy="2622539"/>
          </a:xfrm>
        </p:grpSpPr>
        <p:sp>
          <p:nvSpPr>
            <p:cNvPr id="151" name="Freeform 150"/>
            <p:cNvSpPr/>
            <p:nvPr/>
          </p:nvSpPr>
          <p:spPr>
            <a:xfrm>
              <a:off x="3971023" y="5625230"/>
              <a:ext cx="3626511" cy="341684"/>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Cache Memory</a:t>
              </a:r>
              <a:endParaRPr lang="en-US" dirty="0">
                <a:solidFill>
                  <a:srgbClr val="000000"/>
                </a:solidFill>
              </a:endParaRPr>
            </a:p>
          </p:txBody>
        </p:sp>
        <p:grpSp>
          <p:nvGrpSpPr>
            <p:cNvPr id="8" name="Group 89"/>
            <p:cNvGrpSpPr/>
            <p:nvPr/>
          </p:nvGrpSpPr>
          <p:grpSpPr>
            <a:xfrm>
              <a:off x="3365862" y="3454411"/>
              <a:ext cx="5625738" cy="2622539"/>
              <a:chOff x="3365862" y="3454411"/>
              <a:chExt cx="5625738" cy="2622539"/>
            </a:xfrm>
          </p:grpSpPr>
          <p:grpSp>
            <p:nvGrpSpPr>
              <p:cNvPr id="9" name="Group 48"/>
              <p:cNvGrpSpPr/>
              <p:nvPr/>
            </p:nvGrpSpPr>
            <p:grpSpPr>
              <a:xfrm>
                <a:off x="3365862" y="3454411"/>
                <a:ext cx="5625738" cy="2622539"/>
                <a:chOff x="3365862" y="3454411"/>
                <a:chExt cx="5454288" cy="2850775"/>
              </a:xfrm>
            </p:grpSpPr>
            <p:sp>
              <p:nvSpPr>
                <p:cNvPr id="147" name="Freeform 146"/>
                <p:cNvSpPr/>
                <p:nvPr/>
              </p:nvSpPr>
              <p:spPr>
                <a:xfrm>
                  <a:off x="3365862" y="4775213"/>
                  <a:ext cx="5454288" cy="152997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a:stCxn id="133" idx="1"/>
                  <a:endCxn id="147" idx="1"/>
                </p:cNvCxnSpPr>
                <p:nvPr/>
              </p:nvCxnSpPr>
              <p:spPr>
                <a:xfrm flipH="1">
                  <a:off x="5154635" y="3454411"/>
                  <a:ext cx="2252893"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79845" y="3454411"/>
                  <a:ext cx="640305"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7515253" y="4306692"/>
                <a:ext cx="641304" cy="369332"/>
              </a:xfrm>
              <a:prstGeom prst="rect">
                <a:avLst/>
              </a:prstGeom>
              <a:noFill/>
            </p:spPr>
            <p:txBody>
              <a:bodyPr wrap="square" rtlCol="0">
                <a:spAutoFit/>
              </a:bodyPr>
              <a:lstStyle/>
              <a:p>
                <a:r>
                  <a:rPr lang="en-US" dirty="0" smtClean="0"/>
                  <a:t>Core</a:t>
                </a:r>
                <a:endParaRPr lang="en-US" dirty="0"/>
              </a:p>
            </p:txBody>
          </p:sp>
          <p:sp>
            <p:nvSpPr>
              <p:cNvPr id="163" name="Freeform 162"/>
              <p:cNvSpPr/>
              <p:nvPr/>
            </p:nvSpPr>
            <p:spPr>
              <a:xfrm>
                <a:off x="4108450" y="4718050"/>
                <a:ext cx="2705100" cy="850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Instruction </a:t>
                </a:r>
                <a:r>
                  <a:rPr lang="en-US" dirty="0" err="1" smtClean="0">
                    <a:solidFill>
                      <a:srgbClr val="000000"/>
                    </a:solidFill>
                  </a:rPr>
                  <a:t>Unit(s</a:t>
                </a:r>
                <a:r>
                  <a:rPr lang="en-US" dirty="0" smtClean="0">
                    <a:solidFill>
                      <a:srgbClr val="000000"/>
                    </a:solidFill>
                  </a:rPr>
                  <a:t>)</a:t>
                </a:r>
              </a:p>
              <a:p>
                <a:pPr algn="ctr">
                  <a:lnSpc>
                    <a:spcPct val="90000"/>
                  </a:lnSpc>
                </a:pPr>
                <a:endParaRPr lang="en-US" dirty="0" smtClean="0">
                  <a:solidFill>
                    <a:srgbClr val="000000"/>
                  </a:solidFill>
                </a:endParaRPr>
              </a:p>
              <a:p>
                <a:pPr algn="ctr">
                  <a:lnSpc>
                    <a:spcPct val="90000"/>
                  </a:lnSpc>
                </a:pPr>
                <a:endParaRPr lang="en-US" dirty="0">
                  <a:solidFill>
                    <a:srgbClr val="000000"/>
                  </a:solidFill>
                </a:endParaRPr>
              </a:p>
            </p:txBody>
          </p:sp>
          <p:sp>
            <p:nvSpPr>
              <p:cNvPr id="165" name="Freeform 164"/>
              <p:cNvSpPr/>
              <p:nvPr/>
            </p:nvSpPr>
            <p:spPr>
              <a:xfrm>
                <a:off x="6438900" y="4686300"/>
                <a:ext cx="2362199" cy="48895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Functional</a:t>
                </a:r>
              </a:p>
              <a:p>
                <a:pPr algn="ctr">
                  <a:lnSpc>
                    <a:spcPct val="90000"/>
                  </a:lnSpc>
                </a:pPr>
                <a:r>
                  <a:rPr lang="en-US" dirty="0" err="1" smtClean="0">
                    <a:solidFill>
                      <a:srgbClr val="000000"/>
                    </a:solidFill>
                  </a:rPr>
                  <a:t>Unit(s</a:t>
                </a:r>
                <a:r>
                  <a:rPr lang="en-US" dirty="0" smtClean="0">
                    <a:solidFill>
                      <a:srgbClr val="000000"/>
                    </a:solidFill>
                  </a:rPr>
                  <a:t>)</a:t>
                </a:r>
                <a:endParaRPr lang="en-US" dirty="0">
                  <a:solidFill>
                    <a:srgbClr val="000000"/>
                  </a:solidFill>
                </a:endParaRPr>
              </a:p>
            </p:txBody>
          </p:sp>
        </p:grpSp>
        <p:pic>
          <p:nvPicPr>
            <p:cNvPr id="57" name="Picture 56" descr="600px-Pipeline_5.png"/>
            <p:cNvPicPr>
              <a:picLocks noChangeAspect="1"/>
            </p:cNvPicPr>
            <p:nvPr/>
          </p:nvPicPr>
          <p:blipFill>
            <a:blip r:embed="rId9"/>
            <a:stretch>
              <a:fillRect/>
            </a:stretch>
          </p:blipFill>
          <p:spPr>
            <a:xfrm>
              <a:off x="4875262" y="4921249"/>
              <a:ext cx="908064" cy="654673"/>
            </a:xfrm>
            <a:prstGeom prst="rect">
              <a:avLst/>
            </a:prstGeom>
          </p:spPr>
        </p:pic>
        <p:grpSp>
          <p:nvGrpSpPr>
            <p:cNvPr id="10" name="Group 88"/>
            <p:cNvGrpSpPr/>
            <p:nvPr/>
          </p:nvGrpSpPr>
          <p:grpSpPr>
            <a:xfrm>
              <a:off x="6108909" y="5194300"/>
              <a:ext cx="2127517" cy="361950"/>
              <a:chOff x="6108909" y="5194300"/>
              <a:chExt cx="2127517" cy="361950"/>
            </a:xfrm>
          </p:grpSpPr>
          <p:grpSp>
            <p:nvGrpSpPr>
              <p:cNvPr id="11" name="Group 68"/>
              <p:cNvGrpSpPr/>
              <p:nvPr/>
            </p:nvGrpSpPr>
            <p:grpSpPr>
              <a:xfrm>
                <a:off x="7499559" y="5194300"/>
                <a:ext cx="736867" cy="342900"/>
                <a:chOff x="7499559" y="5194300"/>
                <a:chExt cx="736867" cy="342900"/>
              </a:xfrm>
            </p:grpSpPr>
            <p:sp>
              <p:nvSpPr>
                <p:cNvPr id="114" name="TextBox 11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3</a:t>
                  </a:r>
                  <a:r>
                    <a:rPr lang="en-US" sz="1400" dirty="0" smtClean="0"/>
                    <a:t>+B</a:t>
                  </a:r>
                  <a:r>
                    <a:rPr lang="en-US" sz="1400" baseline="-25000" dirty="0" smtClean="0"/>
                    <a:t>3</a:t>
                  </a:r>
                  <a:endParaRPr lang="en-US" sz="1400" dirty="0"/>
                </a:p>
              </p:txBody>
            </p:sp>
            <p:sp>
              <p:nvSpPr>
                <p:cNvPr id="104" name="Freeform 103"/>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2" name="Group 79"/>
              <p:cNvGrpSpPr/>
              <p:nvPr/>
            </p:nvGrpSpPr>
            <p:grpSpPr>
              <a:xfrm>
                <a:off x="7036009" y="5200650"/>
                <a:ext cx="736867" cy="342900"/>
                <a:chOff x="7499559" y="5194300"/>
                <a:chExt cx="736867" cy="342900"/>
              </a:xfrm>
            </p:grpSpPr>
            <p:sp>
              <p:nvSpPr>
                <p:cNvPr id="81" name="TextBox 80"/>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2</a:t>
                  </a:r>
                  <a:r>
                    <a:rPr lang="en-US" sz="1400" dirty="0" smtClean="0"/>
                    <a:t>+B</a:t>
                  </a:r>
                  <a:r>
                    <a:rPr lang="en-US" sz="1400" baseline="-25000" dirty="0" smtClean="0"/>
                    <a:t>2</a:t>
                  </a:r>
                  <a:endParaRPr lang="en-US" sz="1400" dirty="0"/>
                </a:p>
              </p:txBody>
            </p:sp>
            <p:sp>
              <p:nvSpPr>
                <p:cNvPr id="82" name="Freeform 81"/>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3" name="Group 82"/>
              <p:cNvGrpSpPr/>
              <p:nvPr/>
            </p:nvGrpSpPr>
            <p:grpSpPr>
              <a:xfrm>
                <a:off x="6572459" y="5207000"/>
                <a:ext cx="736867" cy="342900"/>
                <a:chOff x="7499559" y="5194300"/>
                <a:chExt cx="736867" cy="342900"/>
              </a:xfrm>
            </p:grpSpPr>
            <p:sp>
              <p:nvSpPr>
                <p:cNvPr id="84" name="TextBox 8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1</a:t>
                  </a:r>
                  <a:r>
                    <a:rPr lang="en-US" sz="1400" dirty="0" smtClean="0"/>
                    <a:t>+B</a:t>
                  </a:r>
                  <a:r>
                    <a:rPr lang="en-US" sz="1400" baseline="-25000" dirty="0" smtClean="0"/>
                    <a:t>1</a:t>
                  </a:r>
                  <a:endParaRPr lang="en-US" sz="1400" dirty="0"/>
                </a:p>
              </p:txBody>
            </p:sp>
            <p:sp>
              <p:nvSpPr>
                <p:cNvPr id="85" name="Freeform 84"/>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4" name="Group 85"/>
              <p:cNvGrpSpPr/>
              <p:nvPr/>
            </p:nvGrpSpPr>
            <p:grpSpPr>
              <a:xfrm>
                <a:off x="6108909" y="5213350"/>
                <a:ext cx="736867" cy="342900"/>
                <a:chOff x="7499559" y="5194300"/>
                <a:chExt cx="736867" cy="342900"/>
              </a:xfrm>
            </p:grpSpPr>
            <p:sp>
              <p:nvSpPr>
                <p:cNvPr id="87" name="TextBox 86"/>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0</a:t>
                  </a:r>
                  <a:r>
                    <a:rPr lang="en-US" sz="1400" dirty="0" smtClean="0"/>
                    <a:t>+B</a:t>
                  </a:r>
                  <a:r>
                    <a:rPr lang="en-US" sz="1400" baseline="-25000" dirty="0" smtClean="0"/>
                    <a:t>0</a:t>
                  </a:r>
                  <a:endParaRPr lang="en-US" sz="1400" dirty="0"/>
                </a:p>
              </p:txBody>
            </p:sp>
            <p:sp>
              <p:nvSpPr>
                <p:cNvPr id="88" name="Freeform 87"/>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grpSp>
      <p:grpSp>
        <p:nvGrpSpPr>
          <p:cNvPr id="15" name="Group 60"/>
          <p:cNvGrpSpPr/>
          <p:nvPr/>
        </p:nvGrpSpPr>
        <p:grpSpPr>
          <a:xfrm>
            <a:off x="4876800" y="2929464"/>
            <a:ext cx="1741094" cy="1659467"/>
            <a:chOff x="4284133" y="1250175"/>
            <a:chExt cx="3826933" cy="1780891"/>
          </a:xfrm>
        </p:grpSpPr>
        <p:sp>
          <p:nvSpPr>
            <p:cNvPr id="62" name="Rectangle 61"/>
            <p:cNvSpPr/>
            <p:nvPr/>
          </p:nvSpPr>
          <p:spPr>
            <a:xfrm>
              <a:off x="4284133" y="1595451"/>
              <a:ext cx="3826933" cy="143561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4581890" y="1250175"/>
              <a:ext cx="3202168" cy="396356"/>
            </a:xfrm>
            <a:prstGeom prst="rect">
              <a:avLst/>
            </a:prstGeom>
            <a:noFill/>
          </p:spPr>
          <p:txBody>
            <a:bodyPr wrap="square" rtlCol="0">
              <a:spAutoFit/>
            </a:bodyPr>
            <a:lstStyle/>
            <a:p>
              <a:r>
                <a:rPr lang="en-US" dirty="0" smtClean="0">
                  <a:solidFill>
                    <a:srgbClr val="FF0000"/>
                  </a:solidFill>
                </a:rPr>
                <a:t>Project 2</a:t>
              </a:r>
              <a:endParaRPr lang="en-US" dirty="0">
                <a:solidFill>
                  <a:srgbClr val="FF0000"/>
                </a:solidFill>
              </a:endParaRPr>
            </a:p>
          </p:txBody>
        </p:sp>
      </p:grpSp>
      <p:grpSp>
        <p:nvGrpSpPr>
          <p:cNvPr id="17" name="Group 59"/>
          <p:cNvGrpSpPr/>
          <p:nvPr/>
        </p:nvGrpSpPr>
        <p:grpSpPr>
          <a:xfrm>
            <a:off x="3894667" y="795867"/>
            <a:ext cx="4894319" cy="2235200"/>
            <a:chOff x="4284133" y="795867"/>
            <a:chExt cx="4504853" cy="2235200"/>
          </a:xfrm>
        </p:grpSpPr>
        <p:sp>
          <p:nvSpPr>
            <p:cNvPr id="58" name="Rectangle 57"/>
            <p:cNvSpPr/>
            <p:nvPr/>
          </p:nvSpPr>
          <p:spPr>
            <a:xfrm>
              <a:off x="4284133" y="1134533"/>
              <a:ext cx="3826934" cy="1896534"/>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7772399" y="795867"/>
              <a:ext cx="1016587" cy="369332"/>
            </a:xfrm>
            <a:prstGeom prst="rect">
              <a:avLst/>
            </a:prstGeom>
            <a:noFill/>
            <a:ln w="25400" cap="flat" cmpd="sng" algn="ctr">
              <a:solidFill>
                <a:srgbClr val="FF0000"/>
              </a:solidFill>
              <a:prstDash val="solid"/>
              <a:round/>
              <a:headEnd type="none" w="med" len="med"/>
              <a:tailEnd type="none" w="med" len="med"/>
            </a:ln>
          </p:spPr>
          <p:txBody>
            <a:bodyPr wrap="square" rtlCol="0">
              <a:spAutoFit/>
            </a:bodyPr>
            <a:lstStyle/>
            <a:p>
              <a:r>
                <a:rPr lang="en-US" dirty="0" smtClean="0">
                  <a:solidFill>
                    <a:srgbClr val="FF0000"/>
                  </a:solidFill>
                </a:rPr>
                <a:t>Project 1</a:t>
              </a:r>
              <a:endParaRPr lang="en-US" dirty="0">
                <a:solidFill>
                  <a:srgbClr val="FF0000"/>
                </a:solidFill>
              </a:endParaRPr>
            </a:p>
          </p:txBody>
        </p:sp>
      </p:grpSp>
      <p:grpSp>
        <p:nvGrpSpPr>
          <p:cNvPr id="19" name="Group 64"/>
          <p:cNvGrpSpPr/>
          <p:nvPr/>
        </p:nvGrpSpPr>
        <p:grpSpPr>
          <a:xfrm>
            <a:off x="5232400" y="3151501"/>
            <a:ext cx="4318586" cy="2317966"/>
            <a:chOff x="1678763" y="1325247"/>
            <a:chExt cx="9492273" cy="1681255"/>
          </a:xfrm>
        </p:grpSpPr>
        <p:sp>
          <p:nvSpPr>
            <p:cNvPr id="66" name="Rectangle 65"/>
            <p:cNvSpPr/>
            <p:nvPr/>
          </p:nvSpPr>
          <p:spPr>
            <a:xfrm>
              <a:off x="1678763" y="1325247"/>
              <a:ext cx="6469521" cy="168125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7968868" y="1802865"/>
              <a:ext cx="3202168" cy="267882"/>
            </a:xfrm>
            <a:prstGeom prst="rect">
              <a:avLst/>
            </a:prstGeom>
            <a:noFill/>
          </p:spPr>
          <p:txBody>
            <a:bodyPr wrap="square" rtlCol="0">
              <a:spAutoFit/>
            </a:bodyPr>
            <a:lstStyle/>
            <a:p>
              <a:r>
                <a:rPr lang="en-US" dirty="0" smtClean="0">
                  <a:solidFill>
                    <a:srgbClr val="FF0000"/>
                  </a:solidFill>
                </a:rPr>
                <a:t>Project 3</a:t>
              </a:r>
              <a:endParaRPr lang="en-US" dirty="0">
                <a:solidFill>
                  <a:srgbClr val="FF0000"/>
                </a:solidFill>
              </a:endParaRPr>
            </a:p>
          </p:txBody>
        </p:sp>
      </p:grpSp>
      <p:grpSp>
        <p:nvGrpSpPr>
          <p:cNvPr id="21" name="Group 67"/>
          <p:cNvGrpSpPr/>
          <p:nvPr/>
        </p:nvGrpSpPr>
        <p:grpSpPr>
          <a:xfrm>
            <a:off x="6062133" y="6028267"/>
            <a:ext cx="3251197" cy="829733"/>
            <a:chOff x="4284133" y="2140621"/>
            <a:chExt cx="7146148" cy="890445"/>
          </a:xfrm>
        </p:grpSpPr>
        <p:sp>
          <p:nvSpPr>
            <p:cNvPr id="70" name="Rectangle 69"/>
            <p:cNvSpPr/>
            <p:nvPr/>
          </p:nvSpPr>
          <p:spPr>
            <a:xfrm>
              <a:off x="4284133" y="2140621"/>
              <a:ext cx="3826933" cy="89044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8228113" y="2449545"/>
              <a:ext cx="3202168" cy="396356"/>
            </a:xfrm>
            <a:prstGeom prst="rect">
              <a:avLst/>
            </a:prstGeom>
            <a:solidFill>
              <a:srgbClr val="FFFFFF"/>
            </a:solidFill>
            <a:ln w="0" cap="flat" cmpd="sng" algn="ctr">
              <a:noFill/>
              <a:prstDash val="solid"/>
              <a:round/>
              <a:headEnd type="none" w="med" len="med"/>
              <a:tailEnd type="none" w="med" len="med"/>
            </a:ln>
          </p:spPr>
          <p:txBody>
            <a:bodyPr wrap="square" rtlCol="0">
              <a:spAutoFit/>
            </a:bodyPr>
            <a:lstStyle/>
            <a:p>
              <a:r>
                <a:rPr lang="en-US" dirty="0" smtClean="0">
                  <a:solidFill>
                    <a:srgbClr val="FF0000"/>
                  </a:solidFill>
                </a:rPr>
                <a:t>Project 4</a:t>
              </a:r>
              <a:endParaRPr lang="en-US" dirty="0">
                <a:solidFill>
                  <a:srgbClr val="FF0000"/>
                </a:solidFill>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6 Great Ideas in Computer Architecture</a:t>
            </a:r>
            <a:br>
              <a:rPr lang="en-US" dirty="0" smtClean="0"/>
            </a:br>
            <a:r>
              <a:rPr lang="en-US" dirty="0" smtClean="0"/>
              <a:t>inside the Server</a:t>
            </a:r>
            <a:endParaRPr lang="en-US" dirty="0"/>
          </a:p>
        </p:txBody>
      </p:sp>
      <p:sp>
        <p:nvSpPr>
          <p:cNvPr id="6" name="Content Placeholder 5"/>
          <p:cNvSpPr>
            <a:spLocks noGrp="1"/>
          </p:cNvSpPr>
          <p:nvPr>
            <p:ph idx="1"/>
          </p:nvPr>
        </p:nvSpPr>
        <p:spPr/>
        <p:txBody>
          <a:bodyPr>
            <a:normAutofit fontScale="92500" lnSpcReduction="10000"/>
          </a:bodyPr>
          <a:lstStyle/>
          <a:p>
            <a:pPr marL="514350" indent="-514350">
              <a:buFont typeface="+mj-lt"/>
              <a:buAutoNum type="arabicPeriod"/>
            </a:pPr>
            <a:r>
              <a:rPr lang="en-US" dirty="0" smtClean="0"/>
              <a:t>Layers of Representation/Interpretation</a:t>
            </a:r>
          </a:p>
          <a:p>
            <a:pPr marL="514350" indent="-514350">
              <a:buFont typeface="+mj-lt"/>
              <a:buAutoNum type="arabicPeriod"/>
            </a:pPr>
            <a:r>
              <a:rPr lang="en-US" dirty="0" smtClean="0">
                <a:solidFill>
                  <a:srgbClr val="FF0000"/>
                </a:solidFill>
              </a:rPr>
              <a:t>Moore’s Law</a:t>
            </a:r>
          </a:p>
          <a:p>
            <a:pPr marL="914400" lvl="1" indent="-514350"/>
            <a:r>
              <a:rPr lang="en-US" dirty="0" smtClean="0">
                <a:solidFill>
                  <a:srgbClr val="FF0000"/>
                </a:solidFill>
              </a:rPr>
              <a:t>More transistors =&gt; Multicore</a:t>
            </a:r>
          </a:p>
          <a:p>
            <a:pPr marL="514350" indent="-514350">
              <a:buFont typeface="+mj-lt"/>
              <a:buAutoNum type="arabicPeriod"/>
            </a:pPr>
            <a:r>
              <a:rPr lang="en-US" dirty="0" smtClean="0"/>
              <a:t>Principle of Locality/Memory Hierarchy</a:t>
            </a:r>
          </a:p>
          <a:p>
            <a:pPr marL="514350" indent="-514350">
              <a:buFont typeface="+mj-lt"/>
              <a:buAutoNum type="arabicPeriod"/>
            </a:pPr>
            <a:r>
              <a:rPr lang="en-US" dirty="0" smtClean="0">
                <a:solidFill>
                  <a:srgbClr val="FF0000"/>
                </a:solidFill>
              </a:rPr>
              <a:t>Parallelism</a:t>
            </a:r>
          </a:p>
          <a:p>
            <a:pPr marL="914400" lvl="1" indent="-514350"/>
            <a:r>
              <a:rPr lang="en-US" dirty="0" smtClean="0">
                <a:solidFill>
                  <a:srgbClr val="FF0000"/>
                </a:solidFill>
              </a:rPr>
              <a:t>Thread Level Parallelism</a:t>
            </a:r>
          </a:p>
          <a:p>
            <a:pPr marL="514350" indent="-514350">
              <a:buFont typeface="+mj-lt"/>
              <a:buAutoNum type="arabicPeriod"/>
            </a:pPr>
            <a:r>
              <a:rPr lang="en-US" dirty="0" smtClean="0">
                <a:solidFill>
                  <a:srgbClr val="FF0000"/>
                </a:solidFill>
              </a:rPr>
              <a:t>Performance Measurement &amp; Improvement</a:t>
            </a:r>
          </a:p>
          <a:p>
            <a:pPr marL="914400" lvl="1" indent="-514350"/>
            <a:r>
              <a:rPr lang="en-US" dirty="0" smtClean="0">
                <a:solidFill>
                  <a:srgbClr val="FF0000"/>
                </a:solidFill>
              </a:rPr>
              <a:t>Timers, counters</a:t>
            </a:r>
          </a:p>
          <a:p>
            <a:pPr marL="514350" indent="-514350">
              <a:buFont typeface="+mj-lt"/>
              <a:buAutoNum type="arabicPeriod"/>
            </a:pPr>
            <a:r>
              <a:rPr lang="en-US" dirty="0" smtClean="0"/>
              <a:t>Dependability via Redundancy</a:t>
            </a:r>
          </a:p>
        </p:txBody>
      </p:sp>
      <p:sp>
        <p:nvSpPr>
          <p:cNvPr id="3" name="Date Placeholder 2"/>
          <p:cNvSpPr>
            <a:spLocks noGrp="1"/>
          </p:cNvSpPr>
          <p:nvPr>
            <p:ph type="dt" sz="half" idx="10"/>
          </p:nvPr>
        </p:nvSpPr>
        <p:spPr/>
        <p:txBody>
          <a:bodyPr/>
          <a:lstStyle/>
          <a:p>
            <a:fld id="{6251C0BA-CEE3-5446-AE1B-97A386E9FA5B}"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20</a:t>
            </a:fld>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Opteron</a:t>
            </a:r>
            <a:r>
              <a:rPr lang="en-US" dirty="0" smtClean="0"/>
              <a:t> Microprocessor</a:t>
            </a:r>
            <a:endParaRPr lang="en-US" dirty="0"/>
          </a:p>
        </p:txBody>
      </p:sp>
      <p:sp>
        <p:nvSpPr>
          <p:cNvPr id="4" name="Date Placeholder 3"/>
          <p:cNvSpPr>
            <a:spLocks noGrp="1"/>
          </p:cNvSpPr>
          <p:nvPr>
            <p:ph type="dt" sz="half" idx="10"/>
          </p:nvPr>
        </p:nvSpPr>
        <p:spPr/>
        <p:txBody>
          <a:bodyPr/>
          <a:lstStyle/>
          <a:p>
            <a:fld id="{EB603C02-377A-2146-AD15-AB8A72AA4A93}"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21</a:t>
            </a:fld>
            <a:endParaRPr lang="en-US"/>
          </a:p>
        </p:txBody>
      </p:sp>
      <p:pic>
        <p:nvPicPr>
          <p:cNvPr id="12" name="Picture 11"/>
          <p:cNvPicPr>
            <a:picLocks noChangeAspect="1"/>
          </p:cNvPicPr>
          <p:nvPr/>
        </p:nvPicPr>
        <p:blipFill>
          <a:blip r:embed="rId2"/>
          <a:stretch>
            <a:fillRect/>
          </a:stretch>
        </p:blipFill>
        <p:spPr>
          <a:xfrm>
            <a:off x="1496205" y="1267481"/>
            <a:ext cx="6502400" cy="4876800"/>
          </a:xfrm>
          <a:prstGeom prst="rect">
            <a:avLst/>
          </a:prstGeom>
        </p:spPr>
      </p:pic>
      <p:sp>
        <p:nvSpPr>
          <p:cNvPr id="13" name="TextBox 12"/>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8" name="TextBox 7"/>
          <p:cNvSpPr txBox="1"/>
          <p:nvPr/>
        </p:nvSpPr>
        <p:spPr>
          <a:xfrm rot="16200000">
            <a:off x="-558426" y="3125117"/>
            <a:ext cx="2418375" cy="646331"/>
          </a:xfrm>
          <a:prstGeom prst="rect">
            <a:avLst/>
          </a:prstGeom>
          <a:noFill/>
        </p:spPr>
        <p:txBody>
          <a:bodyPr wrap="none" rtlCol="0">
            <a:spAutoFit/>
          </a:bodyPr>
          <a:lstStyle/>
          <a:p>
            <a:r>
              <a:rPr lang="en-US" sz="3600" dirty="0" smtClean="0"/>
              <a:t>centimeters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D30453B-B7FB-2E45-8698-4F6C4C0C740C}" type="datetime1">
              <a:rPr lang="en-US" smtClean="0"/>
              <a:pPr/>
              <a:t>11/28/12</a:t>
            </a:fld>
            <a:endParaRPr lang="en-US" dirty="0"/>
          </a:p>
        </p:txBody>
      </p:sp>
      <p:sp>
        <p:nvSpPr>
          <p:cNvPr id="6" name="Footer Placeholder 2"/>
          <p:cNvSpPr>
            <a:spLocks noGrp="1"/>
          </p:cNvSpPr>
          <p:nvPr>
            <p:ph type="ftr" sz="quarter" idx="10"/>
          </p:nvPr>
        </p:nvSpPr>
        <p:spPr>
          <a:xfrm>
            <a:off x="3640604" y="6356350"/>
            <a:ext cx="2133600" cy="365125"/>
          </a:xfrm>
        </p:spPr>
        <p:txBody>
          <a:bodyPr/>
          <a:lstStyle/>
          <a:p>
            <a:r>
              <a:rPr lang="en-US" dirty="0" smtClean="0"/>
              <a:t>Fall 2012 -- Lecture #39</a:t>
            </a:r>
            <a:endParaRPr lang="en-AU" dirty="0"/>
          </a:p>
        </p:txBody>
      </p:sp>
      <p:sp>
        <p:nvSpPr>
          <p:cNvPr id="524290" name="Rectangle 2"/>
          <p:cNvSpPr>
            <a:spLocks noGrp="1" noChangeArrowheads="1"/>
          </p:cNvSpPr>
          <p:nvPr>
            <p:ph type="title"/>
          </p:nvPr>
        </p:nvSpPr>
        <p:spPr>
          <a:xfrm>
            <a:off x="684213" y="266700"/>
            <a:ext cx="8259762" cy="641350"/>
          </a:xfrm>
        </p:spPr>
        <p:txBody>
          <a:bodyPr/>
          <a:lstStyle/>
          <a:p>
            <a:r>
              <a:rPr lang="en-US" sz="3600" dirty="0" smtClean="0"/>
              <a:t>AMD </a:t>
            </a:r>
            <a:r>
              <a:rPr lang="en-US" sz="3600" dirty="0" err="1" smtClean="0"/>
              <a:t>Opteron</a:t>
            </a:r>
            <a:r>
              <a:rPr lang="en-US" sz="3600" dirty="0" smtClean="0"/>
              <a:t> </a:t>
            </a:r>
            <a:r>
              <a:rPr lang="en-US" sz="3600" dirty="0" err="1" smtClean="0"/>
              <a:t>Microarchitecture</a:t>
            </a:r>
            <a:endParaRPr lang="en-AU" sz="3600" dirty="0"/>
          </a:p>
        </p:txBody>
      </p:sp>
      <p:pic>
        <p:nvPicPr>
          <p:cNvPr id="524293" name="Picture 5" descr="f04-74-P374493"/>
          <p:cNvPicPr>
            <a:picLocks noChangeAspect="1" noChangeArrowheads="1"/>
          </p:cNvPicPr>
          <p:nvPr/>
        </p:nvPicPr>
        <p:blipFill>
          <a:blip r:embed="rId3"/>
          <a:srcRect/>
          <a:stretch>
            <a:fillRect/>
          </a:stretch>
        </p:blipFill>
        <p:spPr bwMode="auto">
          <a:xfrm>
            <a:off x="1692275" y="1196975"/>
            <a:ext cx="5102225" cy="5256213"/>
          </a:xfrm>
          <a:prstGeom prst="rect">
            <a:avLst/>
          </a:prstGeom>
          <a:noFill/>
        </p:spPr>
      </p:pic>
      <p:sp>
        <p:nvSpPr>
          <p:cNvPr id="524294" name="AutoShape 6"/>
          <p:cNvSpPr>
            <a:spLocks/>
          </p:cNvSpPr>
          <p:nvPr/>
        </p:nvSpPr>
        <p:spPr bwMode="auto">
          <a:xfrm>
            <a:off x="7019925" y="1700213"/>
            <a:ext cx="1295400" cy="609600"/>
          </a:xfrm>
          <a:prstGeom prst="borderCallout1">
            <a:avLst>
              <a:gd name="adj1" fmla="val 18750"/>
              <a:gd name="adj2" fmla="val -5884"/>
              <a:gd name="adj3" fmla="val 136199"/>
              <a:gd name="adj4" fmla="val -41421"/>
            </a:avLst>
          </a:prstGeom>
          <a:solidFill>
            <a:schemeClr val="accent1"/>
          </a:solidFill>
          <a:ln w="9525">
            <a:solidFill>
              <a:schemeClr val="tx1"/>
            </a:solidFill>
            <a:miter lim="800000"/>
            <a:headEnd/>
            <a:tailEnd type="triangle" w="med" len="med"/>
          </a:ln>
          <a:effectLst/>
        </p:spPr>
        <p:txBody>
          <a:bodyPr anchor="ctr">
            <a:prstTxWarp prst="textNoShape">
              <a:avLst/>
            </a:prstTxWarp>
          </a:bodyPr>
          <a:lstStyle/>
          <a:p>
            <a:r>
              <a:rPr lang="en-AU"/>
              <a:t>72 physical registers</a:t>
            </a:r>
          </a:p>
        </p:txBody>
      </p:sp>
      <p:sp>
        <p:nvSpPr>
          <p:cNvPr id="8" name="Slide Number Placeholder 7"/>
          <p:cNvSpPr>
            <a:spLocks noGrp="1"/>
          </p:cNvSpPr>
          <p:nvPr>
            <p:ph type="sldNum" sz="quarter" idx="12"/>
          </p:nvPr>
        </p:nvSpPr>
        <p:spPr/>
        <p:txBody>
          <a:bodyPr/>
          <a:lstStyle/>
          <a:p>
            <a:fld id="{3CC63E4C-4642-794D-A2FD-70F6B81535F5}" type="slidenum">
              <a:rPr lang="en-US" smtClean="0"/>
              <a:pPr/>
              <a:t>22</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AFF53FCF-B82F-1341-B52C-548A1FA8D6C2}" type="datetime1">
              <a:rPr lang="en-US" smtClean="0"/>
              <a:pPr/>
              <a:t>11/28/12</a:t>
            </a:fld>
            <a:endParaRPr lang="en-US" dirty="0"/>
          </a:p>
        </p:txBody>
      </p:sp>
      <p:sp>
        <p:nvSpPr>
          <p:cNvPr id="6" name="Footer Placeholder 3"/>
          <p:cNvSpPr>
            <a:spLocks noGrp="1"/>
          </p:cNvSpPr>
          <p:nvPr>
            <p:ph type="ftr" sz="quarter" idx="10"/>
          </p:nvPr>
        </p:nvSpPr>
        <p:spPr>
          <a:xfrm>
            <a:off x="3657537" y="6356350"/>
            <a:ext cx="2133600" cy="365125"/>
          </a:xfrm>
        </p:spPr>
        <p:txBody>
          <a:bodyPr/>
          <a:lstStyle/>
          <a:p>
            <a:r>
              <a:rPr lang="en-US" dirty="0" smtClean="0"/>
              <a:t>Fall 2012 -- Lecture #39</a:t>
            </a:r>
            <a:endParaRPr lang="en-AU" dirty="0"/>
          </a:p>
        </p:txBody>
      </p:sp>
      <p:sp>
        <p:nvSpPr>
          <p:cNvPr id="526342" name="Rectangle 6"/>
          <p:cNvSpPr>
            <a:spLocks noGrp="1" noChangeArrowheads="1"/>
          </p:cNvSpPr>
          <p:nvPr>
            <p:ph type="title"/>
          </p:nvPr>
        </p:nvSpPr>
        <p:spPr/>
        <p:txBody>
          <a:bodyPr/>
          <a:lstStyle/>
          <a:p>
            <a:r>
              <a:rPr lang="en-US" dirty="0" smtClean="0"/>
              <a:t>AMD </a:t>
            </a:r>
            <a:r>
              <a:rPr lang="en-US" dirty="0" err="1" smtClean="0"/>
              <a:t>Opteron</a:t>
            </a:r>
            <a:r>
              <a:rPr lang="en-US" dirty="0" smtClean="0"/>
              <a:t> Pipeline </a:t>
            </a:r>
            <a:r>
              <a:rPr lang="en-US" dirty="0"/>
              <a:t>Flow</a:t>
            </a:r>
            <a:endParaRPr lang="en-AU" dirty="0"/>
          </a:p>
        </p:txBody>
      </p:sp>
      <p:sp>
        <p:nvSpPr>
          <p:cNvPr id="526343" name="Rectangle 7"/>
          <p:cNvSpPr>
            <a:spLocks noGrp="1" noChangeArrowheads="1"/>
          </p:cNvSpPr>
          <p:nvPr>
            <p:ph type="body" idx="1"/>
          </p:nvPr>
        </p:nvSpPr>
        <p:spPr>
          <a:xfrm>
            <a:off x="684213" y="1125538"/>
            <a:ext cx="8270875" cy="647700"/>
          </a:xfrm>
        </p:spPr>
        <p:txBody>
          <a:bodyPr/>
          <a:lstStyle/>
          <a:p>
            <a:r>
              <a:rPr lang="en-US" sz="2800"/>
              <a:t>For integer operations</a:t>
            </a:r>
          </a:p>
        </p:txBody>
      </p:sp>
      <p:pic>
        <p:nvPicPr>
          <p:cNvPr id="526341" name="Picture 5" descr="f04-75-P374493"/>
          <p:cNvPicPr>
            <a:picLocks noChangeAspect="1" noChangeArrowheads="1"/>
          </p:cNvPicPr>
          <p:nvPr/>
        </p:nvPicPr>
        <p:blipFill>
          <a:blip r:embed="rId3"/>
          <a:srcRect/>
          <a:stretch>
            <a:fillRect/>
          </a:stretch>
        </p:blipFill>
        <p:spPr bwMode="auto">
          <a:xfrm>
            <a:off x="684213" y="1916113"/>
            <a:ext cx="8280400" cy="1295400"/>
          </a:xfrm>
          <a:prstGeom prst="rect">
            <a:avLst/>
          </a:prstGeom>
          <a:noFill/>
        </p:spPr>
      </p:pic>
      <p:sp>
        <p:nvSpPr>
          <p:cNvPr id="526344" name="Rectangle 8"/>
          <p:cNvSpPr>
            <a:spLocks noChangeArrowheads="1"/>
          </p:cNvSpPr>
          <p:nvPr/>
        </p:nvSpPr>
        <p:spPr bwMode="auto">
          <a:xfrm>
            <a:off x="684213" y="3429000"/>
            <a:ext cx="8270875" cy="2808288"/>
          </a:xfrm>
          <a:prstGeom prst="rect">
            <a:avLst/>
          </a:prstGeom>
          <a:noFill/>
          <a:ln w="9525">
            <a:noFill/>
            <a:miter lim="800000"/>
            <a:headEnd/>
            <a:tailEnd/>
          </a:ln>
          <a:effectLst/>
        </p:spPr>
        <p:txBody>
          <a:bodyPr>
            <a:prstTxWarp prst="textNoShape">
              <a:avLst/>
            </a:prstTxWarp>
          </a:bodyPr>
          <a:lstStyle/>
          <a:p>
            <a:pPr marL="742950" lvl="1" indent="-285750" algn="l" eaLnBrk="1" hangingPunct="1">
              <a:spcBef>
                <a:spcPct val="20000"/>
              </a:spcBef>
              <a:buSzPct val="100000"/>
              <a:buFont typeface="Wingdings" charset="2"/>
              <a:buChar char="−"/>
            </a:pPr>
            <a:r>
              <a:rPr lang="en-US" sz="2400" dirty="0" smtClean="0">
                <a:ea typeface="ＭＳ Ｐゴシック" charset="-128"/>
              </a:rPr>
              <a:t>12 stages (Floating Point </a:t>
            </a:r>
            <a:r>
              <a:rPr lang="en-US" sz="2400" dirty="0">
                <a:ea typeface="ＭＳ Ｐゴシック" charset="-128"/>
              </a:rPr>
              <a:t>is</a:t>
            </a:r>
            <a:r>
              <a:rPr lang="en-US" sz="2400" dirty="0" smtClean="0">
                <a:ea typeface="ＭＳ Ｐゴシック" charset="-128"/>
              </a:rPr>
              <a:t> 17 stages)</a:t>
            </a:r>
          </a:p>
          <a:p>
            <a:pPr marL="742950" lvl="1" indent="-285750" algn="l" eaLnBrk="1" hangingPunct="1">
              <a:spcBef>
                <a:spcPct val="20000"/>
              </a:spcBef>
              <a:buSzPct val="100000"/>
              <a:buFont typeface="Wingdings" charset="2"/>
              <a:buChar char="−"/>
            </a:pPr>
            <a:r>
              <a:rPr lang="en-US" sz="2400" dirty="0">
                <a:ea typeface="ＭＳ Ｐゴシック" charset="-128"/>
              </a:rPr>
              <a:t>Up to 106 RISC-ops in </a:t>
            </a:r>
            <a:r>
              <a:rPr lang="en-US" sz="2400" dirty="0" smtClean="0">
                <a:ea typeface="ＭＳ Ｐゴシック" charset="-128"/>
              </a:rPr>
              <a:t>progress</a:t>
            </a:r>
          </a:p>
        </p:txBody>
      </p:sp>
      <p:sp>
        <p:nvSpPr>
          <p:cNvPr id="8" name="Slide Number Placeholder 7"/>
          <p:cNvSpPr>
            <a:spLocks noGrp="1"/>
          </p:cNvSpPr>
          <p:nvPr>
            <p:ph type="sldNum" sz="quarter" idx="12"/>
          </p:nvPr>
        </p:nvSpPr>
        <p:spPr/>
        <p:txBody>
          <a:bodyPr/>
          <a:lstStyle/>
          <a:p>
            <a:fld id="{3CC63E4C-4642-794D-A2FD-70F6B81535F5}" type="slidenum">
              <a:rPr lang="en-US" smtClean="0"/>
              <a:pPr/>
              <a:t>23</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t>AMD </a:t>
            </a:r>
            <a:r>
              <a:rPr lang="en-US" dirty="0" err="1" smtClean="0"/>
              <a:t>Opteron</a:t>
            </a:r>
            <a:r>
              <a:rPr lang="en-US" dirty="0" smtClean="0"/>
              <a:t> Block </a:t>
            </a:r>
            <a:r>
              <a:rPr lang="en-US" dirty="0"/>
              <a:t>Diagram</a:t>
            </a:r>
          </a:p>
        </p:txBody>
      </p:sp>
      <p:sp>
        <p:nvSpPr>
          <p:cNvPr id="18435" name="Date Placeholder 3"/>
          <p:cNvSpPr>
            <a:spLocks noGrp="1"/>
          </p:cNvSpPr>
          <p:nvPr>
            <p:ph type="dt" sz="quarter" idx="10"/>
          </p:nvPr>
        </p:nvSpPr>
        <p:spPr>
          <a:noFill/>
        </p:spPr>
        <p:txBody>
          <a:bodyPr/>
          <a:lstStyle/>
          <a:p>
            <a:fld id="{B6E61AF7-5928-1E41-AB09-202DDD8AD68B}" type="datetime1">
              <a:rPr lang="en-US" smtClean="0"/>
              <a:pPr/>
              <a:t>11/28/12</a:t>
            </a:fld>
            <a:endParaRPr lang="en-US">
              <a:solidFill>
                <a:schemeClr val="tx1"/>
              </a:solidFill>
            </a:endParaRPr>
          </a:p>
        </p:txBody>
      </p:sp>
      <p:sp>
        <p:nvSpPr>
          <p:cNvPr id="18436" name="Footer Placeholder 4"/>
          <p:cNvSpPr>
            <a:spLocks noGrp="1"/>
          </p:cNvSpPr>
          <p:nvPr>
            <p:ph type="ftr" sz="quarter" idx="11"/>
          </p:nvPr>
        </p:nvSpPr>
        <p:spPr>
          <a:noFill/>
        </p:spPr>
        <p:txBody>
          <a:bodyPr/>
          <a:lstStyle/>
          <a:p>
            <a:r>
              <a:rPr lang="en-US" dirty="0" smtClean="0">
                <a:latin typeface="Helvetica" pitchFamily="1" charset="0"/>
              </a:rPr>
              <a:t>Fall 2012 -- Lecture #39</a:t>
            </a:r>
            <a:endParaRPr lang="en-US" dirty="0">
              <a:latin typeface="Helvetica" pitchFamily="1" charset="0"/>
            </a:endParaRPr>
          </a:p>
        </p:txBody>
      </p:sp>
      <p:sp>
        <p:nvSpPr>
          <p:cNvPr id="18437" name="Slide Number Placeholder 5"/>
          <p:cNvSpPr>
            <a:spLocks noGrp="1"/>
          </p:cNvSpPr>
          <p:nvPr>
            <p:ph type="sldNum" sz="quarter" idx="12"/>
          </p:nvPr>
        </p:nvSpPr>
        <p:spPr>
          <a:noFill/>
        </p:spPr>
        <p:txBody>
          <a:bodyPr/>
          <a:lstStyle/>
          <a:p>
            <a:fld id="{B3C0FC6C-E879-7247-AE8C-90948AD984E5}" type="slidenum">
              <a:rPr lang="en-US"/>
              <a:pPr/>
              <a:t>24</a:t>
            </a:fld>
            <a:endParaRPr lang="en-US" b="0"/>
          </a:p>
        </p:txBody>
      </p:sp>
      <p:sp>
        <p:nvSpPr>
          <p:cNvPr id="18438" name="Line 4"/>
          <p:cNvSpPr>
            <a:spLocks noChangeShapeType="1"/>
          </p:cNvSpPr>
          <p:nvPr/>
        </p:nvSpPr>
        <p:spPr bwMode="auto">
          <a:xfrm flipV="1">
            <a:off x="2528888" y="3425825"/>
            <a:ext cx="274637"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39" name="Line 5"/>
          <p:cNvSpPr>
            <a:spLocks noChangeShapeType="1"/>
          </p:cNvSpPr>
          <p:nvPr/>
        </p:nvSpPr>
        <p:spPr bwMode="auto">
          <a:xfrm flipV="1">
            <a:off x="2528888" y="2124075"/>
            <a:ext cx="274637"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0" name="Line 7"/>
          <p:cNvSpPr>
            <a:spLocks noChangeShapeType="1"/>
          </p:cNvSpPr>
          <p:nvPr/>
        </p:nvSpPr>
        <p:spPr bwMode="auto">
          <a:xfrm flipH="1">
            <a:off x="41592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1" name="Line 8"/>
          <p:cNvSpPr>
            <a:spLocks noChangeShapeType="1"/>
          </p:cNvSpPr>
          <p:nvPr/>
        </p:nvSpPr>
        <p:spPr bwMode="auto">
          <a:xfrm flipH="1">
            <a:off x="48450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2" name="Line 9"/>
          <p:cNvSpPr>
            <a:spLocks noChangeShapeType="1"/>
          </p:cNvSpPr>
          <p:nvPr/>
        </p:nvSpPr>
        <p:spPr bwMode="auto">
          <a:xfrm flipH="1">
            <a:off x="3336925"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3" name="AutoShape 11"/>
          <p:cNvSpPr>
            <a:spLocks noChangeArrowheads="1"/>
          </p:cNvSpPr>
          <p:nvPr/>
        </p:nvSpPr>
        <p:spPr bwMode="auto">
          <a:xfrm>
            <a:off x="2787650" y="5419725"/>
            <a:ext cx="1851025" cy="136525"/>
          </a:xfrm>
          <a:prstGeom prst="leftArrow">
            <a:avLst>
              <a:gd name="adj1" fmla="val 39583"/>
              <a:gd name="adj2" fmla="val 97292"/>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44" name="Line 12"/>
          <p:cNvSpPr>
            <a:spLocks noChangeShapeType="1"/>
          </p:cNvSpPr>
          <p:nvPr/>
        </p:nvSpPr>
        <p:spPr bwMode="auto">
          <a:xfrm flipH="1">
            <a:off x="3748088"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5" name="AutoShape 13"/>
          <p:cNvSpPr>
            <a:spLocks noChangeArrowheads="1"/>
          </p:cNvSpPr>
          <p:nvPr/>
        </p:nvSpPr>
        <p:spPr bwMode="auto">
          <a:xfrm>
            <a:off x="3062288" y="3981450"/>
            <a:ext cx="4183062" cy="204788"/>
          </a:xfrm>
          <a:prstGeom prst="leftRightArrow">
            <a:avLst>
              <a:gd name="adj1" fmla="val 43056"/>
              <a:gd name="adj2" fmla="val 90027"/>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46" name="Line 14"/>
          <p:cNvSpPr>
            <a:spLocks noChangeShapeType="1"/>
          </p:cNvSpPr>
          <p:nvPr/>
        </p:nvSpPr>
        <p:spPr bwMode="auto">
          <a:xfrm flipH="1">
            <a:off x="402272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7" name="Line 15"/>
          <p:cNvSpPr>
            <a:spLocks noChangeShapeType="1"/>
          </p:cNvSpPr>
          <p:nvPr/>
        </p:nvSpPr>
        <p:spPr bwMode="auto">
          <a:xfrm flipH="1">
            <a:off x="429577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8" name="Line 16"/>
          <p:cNvSpPr>
            <a:spLocks noChangeShapeType="1"/>
          </p:cNvSpPr>
          <p:nvPr/>
        </p:nvSpPr>
        <p:spPr bwMode="auto">
          <a:xfrm flipH="1">
            <a:off x="5873750"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9" name="Line 17"/>
          <p:cNvSpPr>
            <a:spLocks noChangeShapeType="1"/>
          </p:cNvSpPr>
          <p:nvPr/>
        </p:nvSpPr>
        <p:spPr bwMode="auto">
          <a:xfrm flipH="1">
            <a:off x="6148388"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0" name="Line 18"/>
          <p:cNvSpPr>
            <a:spLocks noChangeShapeType="1"/>
          </p:cNvSpPr>
          <p:nvPr/>
        </p:nvSpPr>
        <p:spPr bwMode="auto">
          <a:xfrm flipH="1">
            <a:off x="642302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1" name="Rectangle 20"/>
          <p:cNvSpPr>
            <a:spLocks noChangeArrowheads="1"/>
          </p:cNvSpPr>
          <p:nvPr/>
        </p:nvSpPr>
        <p:spPr bwMode="auto">
          <a:xfrm>
            <a:off x="4638675" y="5349875"/>
            <a:ext cx="481013"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52" name="Rectangle 21"/>
          <p:cNvSpPr>
            <a:spLocks noChangeArrowheads="1"/>
          </p:cNvSpPr>
          <p:nvPr/>
        </p:nvSpPr>
        <p:spPr bwMode="auto">
          <a:xfrm>
            <a:off x="3884613" y="5349875"/>
            <a:ext cx="481012"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53" name="Line 22"/>
          <p:cNvSpPr>
            <a:spLocks noChangeShapeType="1"/>
          </p:cNvSpPr>
          <p:nvPr/>
        </p:nvSpPr>
        <p:spPr bwMode="auto">
          <a:xfrm flipH="1">
            <a:off x="3336925"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4" name="Line 23"/>
          <p:cNvSpPr>
            <a:spLocks noChangeShapeType="1"/>
          </p:cNvSpPr>
          <p:nvPr/>
        </p:nvSpPr>
        <p:spPr bwMode="auto">
          <a:xfrm flipH="1">
            <a:off x="41592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5" name="Line 24"/>
          <p:cNvSpPr>
            <a:spLocks noChangeShapeType="1"/>
          </p:cNvSpPr>
          <p:nvPr/>
        </p:nvSpPr>
        <p:spPr bwMode="auto">
          <a:xfrm flipH="1">
            <a:off x="48450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6" name="AutoShape 26"/>
          <p:cNvSpPr>
            <a:spLocks noChangeArrowheads="1"/>
          </p:cNvSpPr>
          <p:nvPr/>
        </p:nvSpPr>
        <p:spPr bwMode="auto">
          <a:xfrm>
            <a:off x="2787650" y="5692775"/>
            <a:ext cx="4251325" cy="136525"/>
          </a:xfrm>
          <a:prstGeom prst="leftArrow">
            <a:avLst>
              <a:gd name="adj1" fmla="val 39583"/>
              <a:gd name="adj2" fmla="val 95149"/>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57" name="Rectangle 27"/>
          <p:cNvSpPr>
            <a:spLocks noChangeArrowheads="1"/>
          </p:cNvSpPr>
          <p:nvPr/>
        </p:nvSpPr>
        <p:spPr bwMode="auto">
          <a:xfrm>
            <a:off x="3062288" y="4392613"/>
            <a:ext cx="2057400" cy="255587"/>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a:t>Int Decode &amp; Rename</a:t>
            </a:r>
          </a:p>
        </p:txBody>
      </p:sp>
      <p:sp>
        <p:nvSpPr>
          <p:cNvPr id="18458" name="Rectangle 28"/>
          <p:cNvSpPr>
            <a:spLocks noChangeArrowheads="1"/>
          </p:cNvSpPr>
          <p:nvPr/>
        </p:nvSpPr>
        <p:spPr bwMode="auto">
          <a:xfrm>
            <a:off x="5256213" y="5349875"/>
            <a:ext cx="481012"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FADD</a:t>
            </a:r>
          </a:p>
        </p:txBody>
      </p:sp>
      <p:sp>
        <p:nvSpPr>
          <p:cNvPr id="18459" name="Rectangle 29"/>
          <p:cNvSpPr>
            <a:spLocks noChangeArrowheads="1"/>
          </p:cNvSpPr>
          <p:nvPr/>
        </p:nvSpPr>
        <p:spPr bwMode="auto">
          <a:xfrm>
            <a:off x="6765925" y="5349875"/>
            <a:ext cx="479425"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FMISC</a:t>
            </a:r>
          </a:p>
        </p:txBody>
      </p:sp>
      <p:sp>
        <p:nvSpPr>
          <p:cNvPr id="18460" name="Rectangle 30"/>
          <p:cNvSpPr>
            <a:spLocks noChangeArrowheads="1"/>
          </p:cNvSpPr>
          <p:nvPr/>
        </p:nvSpPr>
        <p:spPr bwMode="auto">
          <a:xfrm>
            <a:off x="6010275" y="5349875"/>
            <a:ext cx="481013"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FMUL</a:t>
            </a:r>
          </a:p>
        </p:txBody>
      </p:sp>
      <p:sp>
        <p:nvSpPr>
          <p:cNvPr id="18461" name="Rectangle 31"/>
          <p:cNvSpPr>
            <a:spLocks noChangeArrowheads="1"/>
          </p:cNvSpPr>
          <p:nvPr/>
        </p:nvSpPr>
        <p:spPr bwMode="auto">
          <a:xfrm>
            <a:off x="1622425" y="4802188"/>
            <a:ext cx="1165225" cy="1370012"/>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600"/>
              <a:t>44-entry</a:t>
            </a:r>
          </a:p>
          <a:p>
            <a:r>
              <a:rPr lang="en-US" sz="1600"/>
              <a:t>Load/Store</a:t>
            </a:r>
          </a:p>
          <a:p>
            <a:r>
              <a:rPr lang="en-US" sz="1600"/>
              <a:t>Queue</a:t>
            </a:r>
          </a:p>
        </p:txBody>
      </p:sp>
      <p:grpSp>
        <p:nvGrpSpPr>
          <p:cNvPr id="2" name="Group 32"/>
          <p:cNvGrpSpPr>
            <a:grpSpLocks/>
          </p:cNvGrpSpPr>
          <p:nvPr/>
        </p:nvGrpSpPr>
        <p:grpSpPr bwMode="auto">
          <a:xfrm>
            <a:off x="5256213" y="4392613"/>
            <a:ext cx="1989137" cy="752475"/>
            <a:chOff x="4027" y="2767"/>
            <a:chExt cx="1253" cy="474"/>
          </a:xfrm>
        </p:grpSpPr>
        <p:sp>
          <p:nvSpPr>
            <p:cNvPr id="18508" name="Rectangle 33"/>
            <p:cNvSpPr>
              <a:spLocks noChangeArrowheads="1"/>
            </p:cNvSpPr>
            <p:nvPr/>
          </p:nvSpPr>
          <p:spPr bwMode="auto">
            <a:xfrm>
              <a:off x="4027" y="3069"/>
              <a:ext cx="1253" cy="172"/>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a:t>36-entry FP scheduler</a:t>
              </a:r>
            </a:p>
          </p:txBody>
        </p:sp>
        <p:sp>
          <p:nvSpPr>
            <p:cNvPr id="18509" name="Rectangle 34"/>
            <p:cNvSpPr>
              <a:spLocks noChangeArrowheads="1"/>
            </p:cNvSpPr>
            <p:nvPr/>
          </p:nvSpPr>
          <p:spPr bwMode="auto">
            <a:xfrm>
              <a:off x="4027" y="2767"/>
              <a:ext cx="1253" cy="161"/>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dirty="0"/>
                <a:t>FP Decode &amp; Rename</a:t>
              </a:r>
            </a:p>
          </p:txBody>
        </p:sp>
      </p:grpSp>
      <p:sp>
        <p:nvSpPr>
          <p:cNvPr id="18463" name="Rectangle 35"/>
          <p:cNvSpPr>
            <a:spLocks noChangeArrowheads="1"/>
          </p:cNvSpPr>
          <p:nvPr/>
        </p:nvSpPr>
        <p:spPr bwMode="auto">
          <a:xfrm>
            <a:off x="4638675" y="5624513"/>
            <a:ext cx="481013"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4" name="Rectangle 36"/>
          <p:cNvSpPr>
            <a:spLocks noChangeArrowheads="1"/>
          </p:cNvSpPr>
          <p:nvPr/>
        </p:nvSpPr>
        <p:spPr bwMode="auto">
          <a:xfrm>
            <a:off x="3062288" y="5349875"/>
            <a:ext cx="479425"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65" name="Rectangle 37"/>
          <p:cNvSpPr>
            <a:spLocks noChangeArrowheads="1"/>
          </p:cNvSpPr>
          <p:nvPr/>
        </p:nvSpPr>
        <p:spPr bwMode="auto">
          <a:xfrm>
            <a:off x="3062288" y="5624513"/>
            <a:ext cx="479425"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6" name="Rectangle 38"/>
          <p:cNvSpPr>
            <a:spLocks noChangeArrowheads="1"/>
          </p:cNvSpPr>
          <p:nvPr/>
        </p:nvSpPr>
        <p:spPr bwMode="auto">
          <a:xfrm>
            <a:off x="3062288" y="5897563"/>
            <a:ext cx="479425" cy="274637"/>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MULT</a:t>
            </a:r>
          </a:p>
        </p:txBody>
      </p:sp>
      <p:sp>
        <p:nvSpPr>
          <p:cNvPr id="18467" name="Rectangle 39"/>
          <p:cNvSpPr>
            <a:spLocks noChangeArrowheads="1"/>
          </p:cNvSpPr>
          <p:nvPr/>
        </p:nvSpPr>
        <p:spPr bwMode="auto">
          <a:xfrm>
            <a:off x="3884613" y="5624513"/>
            <a:ext cx="481012"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8" name="Rectangle 40"/>
          <p:cNvSpPr>
            <a:spLocks noChangeArrowheads="1"/>
          </p:cNvSpPr>
          <p:nvPr/>
        </p:nvSpPr>
        <p:spPr bwMode="auto">
          <a:xfrm>
            <a:off x="3062288" y="4872038"/>
            <a:ext cx="479425"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69" name="Rectangle 41"/>
          <p:cNvSpPr>
            <a:spLocks noChangeArrowheads="1"/>
          </p:cNvSpPr>
          <p:nvPr/>
        </p:nvSpPr>
        <p:spPr bwMode="auto">
          <a:xfrm>
            <a:off x="3884613" y="4872038"/>
            <a:ext cx="481012"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70" name="Rectangle 42"/>
          <p:cNvSpPr>
            <a:spLocks noChangeArrowheads="1"/>
          </p:cNvSpPr>
          <p:nvPr/>
        </p:nvSpPr>
        <p:spPr bwMode="auto">
          <a:xfrm>
            <a:off x="4638675" y="4872038"/>
            <a:ext cx="481013"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71" name="Line 43"/>
          <p:cNvSpPr>
            <a:spLocks noChangeShapeType="1"/>
          </p:cNvSpPr>
          <p:nvPr/>
        </p:nvSpPr>
        <p:spPr bwMode="auto">
          <a:xfrm flipH="1" flipV="1">
            <a:off x="2170113" y="4529138"/>
            <a:ext cx="0" cy="27305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2" name="Line 44"/>
          <p:cNvSpPr>
            <a:spLocks noChangeShapeType="1"/>
          </p:cNvSpPr>
          <p:nvPr/>
        </p:nvSpPr>
        <p:spPr bwMode="auto">
          <a:xfrm flipH="1">
            <a:off x="58737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3" name="Line 45"/>
          <p:cNvSpPr>
            <a:spLocks noChangeShapeType="1"/>
          </p:cNvSpPr>
          <p:nvPr/>
        </p:nvSpPr>
        <p:spPr bwMode="auto">
          <a:xfrm flipH="1">
            <a:off x="6148388"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4" name="Line 46"/>
          <p:cNvSpPr>
            <a:spLocks noChangeShapeType="1"/>
          </p:cNvSpPr>
          <p:nvPr/>
        </p:nvSpPr>
        <p:spPr bwMode="auto">
          <a:xfrm flipH="1">
            <a:off x="6423025"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5" name="Line 47"/>
          <p:cNvSpPr>
            <a:spLocks noChangeShapeType="1"/>
          </p:cNvSpPr>
          <p:nvPr/>
        </p:nvSpPr>
        <p:spPr bwMode="auto">
          <a:xfrm flipH="1">
            <a:off x="5462588"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6" name="Line 48"/>
          <p:cNvSpPr>
            <a:spLocks noChangeShapeType="1"/>
          </p:cNvSpPr>
          <p:nvPr/>
        </p:nvSpPr>
        <p:spPr bwMode="auto">
          <a:xfrm flipH="1">
            <a:off x="62166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7" name="Line 49"/>
          <p:cNvSpPr>
            <a:spLocks noChangeShapeType="1"/>
          </p:cNvSpPr>
          <p:nvPr/>
        </p:nvSpPr>
        <p:spPr bwMode="auto">
          <a:xfrm flipH="1">
            <a:off x="6970713"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nvGrpSpPr>
          <p:cNvPr id="3" name="Group 50"/>
          <p:cNvGrpSpPr>
            <a:grpSpLocks/>
          </p:cNvGrpSpPr>
          <p:nvPr/>
        </p:nvGrpSpPr>
        <p:grpSpPr bwMode="auto">
          <a:xfrm>
            <a:off x="1622425" y="1447800"/>
            <a:ext cx="1439863" cy="3081338"/>
            <a:chOff x="1738" y="912"/>
            <a:chExt cx="907" cy="1941"/>
          </a:xfrm>
        </p:grpSpPr>
        <p:sp>
          <p:nvSpPr>
            <p:cNvPr id="18505" name="Rectangle 51"/>
            <p:cNvSpPr>
              <a:spLocks noChangeArrowheads="1"/>
            </p:cNvSpPr>
            <p:nvPr/>
          </p:nvSpPr>
          <p:spPr bwMode="auto">
            <a:xfrm>
              <a:off x="1738" y="912"/>
              <a:ext cx="734" cy="906"/>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r>
                <a:rPr lang="en-US" sz="1600"/>
                <a:t>L1</a:t>
              </a:r>
            </a:p>
            <a:p>
              <a:r>
                <a:rPr lang="en-US" sz="1600"/>
                <a:t>Icache</a:t>
              </a:r>
            </a:p>
            <a:p>
              <a:r>
                <a:rPr lang="en-US" sz="1600"/>
                <a:t>64B</a:t>
              </a:r>
            </a:p>
          </p:txBody>
        </p:sp>
        <p:sp>
          <p:nvSpPr>
            <p:cNvPr id="18506" name="Rectangle 52"/>
            <p:cNvSpPr>
              <a:spLocks noChangeArrowheads="1"/>
            </p:cNvSpPr>
            <p:nvPr/>
          </p:nvSpPr>
          <p:spPr bwMode="auto">
            <a:xfrm>
              <a:off x="1738" y="1947"/>
              <a:ext cx="734" cy="906"/>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r>
                <a:rPr lang="en-US" sz="1600"/>
                <a:t>L1</a:t>
              </a:r>
            </a:p>
            <a:p>
              <a:r>
                <a:rPr lang="en-US" sz="1600"/>
                <a:t>Dcache</a:t>
              </a:r>
            </a:p>
            <a:p>
              <a:r>
                <a:rPr lang="en-US" sz="1600"/>
                <a:t>64KB</a:t>
              </a:r>
            </a:p>
          </p:txBody>
        </p:sp>
        <p:sp>
          <p:nvSpPr>
            <p:cNvPr id="18507" name="Line 53"/>
            <p:cNvSpPr>
              <a:spLocks noChangeShapeType="1"/>
            </p:cNvSpPr>
            <p:nvPr/>
          </p:nvSpPr>
          <p:spPr bwMode="auto">
            <a:xfrm>
              <a:off x="2472" y="1085"/>
              <a:ext cx="173"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sp>
        <p:nvSpPr>
          <p:cNvPr id="18479" name="Line 54"/>
          <p:cNvSpPr>
            <a:spLocks noChangeShapeType="1"/>
          </p:cNvSpPr>
          <p:nvPr/>
        </p:nvSpPr>
        <p:spPr bwMode="auto">
          <a:xfrm flipH="1">
            <a:off x="5380038" y="1722438"/>
            <a:ext cx="411162" cy="0"/>
          </a:xfrm>
          <a:prstGeom prst="line">
            <a:avLst/>
          </a:prstGeom>
          <a:noFill/>
          <a:ln w="12700">
            <a:solidFill>
              <a:schemeClr val="tx1"/>
            </a:solidFill>
            <a:round/>
            <a:headEnd/>
            <a:tailEnd type="none" w="sm" len="med"/>
          </a:ln>
        </p:spPr>
        <p:txBody>
          <a:bodyPr>
            <a:prstTxWarp prst="textNoShape">
              <a:avLst/>
            </a:prstTxWarp>
          </a:bodyPr>
          <a:lstStyle/>
          <a:p>
            <a:endParaRPr lang="en-US"/>
          </a:p>
        </p:txBody>
      </p:sp>
      <p:sp>
        <p:nvSpPr>
          <p:cNvPr id="18480" name="Rectangle 55"/>
          <p:cNvSpPr>
            <a:spLocks noChangeArrowheads="1"/>
          </p:cNvSpPr>
          <p:nvPr/>
        </p:nvSpPr>
        <p:spPr bwMode="auto">
          <a:xfrm>
            <a:off x="3048000" y="1447800"/>
            <a:ext cx="2332038" cy="547688"/>
          </a:xfrm>
          <a:prstGeom prst="rect">
            <a:avLst/>
          </a:prstGeom>
          <a:solidFill>
            <a:srgbClr val="CC99FF"/>
          </a:solidFill>
          <a:ln w="12700">
            <a:solidFill>
              <a:schemeClr val="tx1"/>
            </a:solidFill>
            <a:miter lim="800000"/>
            <a:headEnd/>
            <a:tailEnd/>
          </a:ln>
        </p:spPr>
        <p:txBody>
          <a:bodyPr wrap="none" anchor="ctr">
            <a:prstTxWarp prst="textNoShape">
              <a:avLst/>
            </a:prstTxWarp>
          </a:bodyPr>
          <a:lstStyle/>
          <a:p>
            <a:r>
              <a:rPr lang="en-US" sz="1600"/>
              <a:t>Fetch</a:t>
            </a:r>
          </a:p>
        </p:txBody>
      </p:sp>
      <p:sp>
        <p:nvSpPr>
          <p:cNvPr id="18481" name="AutoShape 56"/>
          <p:cNvSpPr>
            <a:spLocks noChangeArrowheads="1"/>
          </p:cNvSpPr>
          <p:nvPr/>
        </p:nvSpPr>
        <p:spPr bwMode="auto">
          <a:xfrm>
            <a:off x="3252788" y="3022600"/>
            <a:ext cx="3771900" cy="2047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99CC00"/>
          </a:solidFill>
          <a:ln w="12700">
            <a:solidFill>
              <a:schemeClr val="tx1"/>
            </a:solidFill>
            <a:miter lim="800000"/>
            <a:headEnd/>
            <a:tailEnd/>
          </a:ln>
        </p:spPr>
        <p:txBody>
          <a:bodyPr wrap="none" anchor="ctr">
            <a:prstTxWarp prst="textNoShape">
              <a:avLst/>
            </a:prstTxWarp>
          </a:bodyPr>
          <a:lstStyle/>
          <a:p>
            <a:endParaRPr lang="en-US" sz="2400">
              <a:solidFill>
                <a:srgbClr val="99CCFF"/>
              </a:solidFill>
            </a:endParaRPr>
          </a:p>
        </p:txBody>
      </p:sp>
      <p:sp>
        <p:nvSpPr>
          <p:cNvPr id="18482" name="Rectangle 57"/>
          <p:cNvSpPr>
            <a:spLocks noChangeArrowheads="1"/>
          </p:cNvSpPr>
          <p:nvPr/>
        </p:nvSpPr>
        <p:spPr bwMode="auto">
          <a:xfrm>
            <a:off x="5791200" y="1447800"/>
            <a:ext cx="1439863" cy="547688"/>
          </a:xfrm>
          <a:prstGeom prst="rect">
            <a:avLst/>
          </a:prstGeom>
          <a:solidFill>
            <a:srgbClr val="CC99FF"/>
          </a:solidFill>
          <a:ln w="12700">
            <a:solidFill>
              <a:schemeClr val="tx1"/>
            </a:solidFill>
            <a:miter lim="800000"/>
            <a:headEnd/>
            <a:tailEnd/>
          </a:ln>
        </p:spPr>
        <p:txBody>
          <a:bodyPr wrap="none" anchor="ctr">
            <a:prstTxWarp prst="textNoShape">
              <a:avLst/>
            </a:prstTxWarp>
          </a:bodyPr>
          <a:lstStyle/>
          <a:p>
            <a:r>
              <a:rPr lang="en-US" sz="1600"/>
              <a:t>Branch</a:t>
            </a:r>
          </a:p>
          <a:p>
            <a:r>
              <a:rPr lang="en-US" sz="1600"/>
              <a:t>Prediction</a:t>
            </a:r>
          </a:p>
        </p:txBody>
      </p:sp>
      <p:sp>
        <p:nvSpPr>
          <p:cNvPr id="18483" name="Rectangle 58"/>
          <p:cNvSpPr>
            <a:spLocks noChangeArrowheads="1"/>
          </p:cNvSpPr>
          <p:nvPr/>
        </p:nvSpPr>
        <p:spPr bwMode="auto">
          <a:xfrm>
            <a:off x="3048000" y="3433763"/>
            <a:ext cx="4183063" cy="341312"/>
          </a:xfrm>
          <a:prstGeom prst="rect">
            <a:avLst/>
          </a:prstGeom>
          <a:solidFill>
            <a:srgbClr val="339966"/>
          </a:solidFill>
          <a:ln w="12700">
            <a:solidFill>
              <a:schemeClr val="tx1"/>
            </a:solidFill>
            <a:miter lim="800000"/>
            <a:headEnd/>
            <a:tailEnd/>
          </a:ln>
        </p:spPr>
        <p:txBody>
          <a:bodyPr wrap="none" anchor="ctr">
            <a:prstTxWarp prst="textNoShape">
              <a:avLst/>
            </a:prstTxWarp>
          </a:bodyPr>
          <a:lstStyle/>
          <a:p>
            <a:r>
              <a:rPr lang="en-US" sz="1600"/>
              <a:t>Instruction Control Unit (72 entries)</a:t>
            </a:r>
          </a:p>
        </p:txBody>
      </p:sp>
      <p:sp>
        <p:nvSpPr>
          <p:cNvPr id="18484" name="Line 59"/>
          <p:cNvSpPr>
            <a:spLocks noChangeShapeType="1"/>
          </p:cNvSpPr>
          <p:nvPr/>
        </p:nvSpPr>
        <p:spPr bwMode="auto">
          <a:xfrm>
            <a:off x="3527425"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5" name="Line 60"/>
          <p:cNvSpPr>
            <a:spLocks noChangeShapeType="1"/>
          </p:cNvSpPr>
          <p:nvPr/>
        </p:nvSpPr>
        <p:spPr bwMode="auto">
          <a:xfrm>
            <a:off x="4144963"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6" name="Line 61"/>
          <p:cNvSpPr>
            <a:spLocks noChangeShapeType="1"/>
          </p:cNvSpPr>
          <p:nvPr/>
        </p:nvSpPr>
        <p:spPr bwMode="auto">
          <a:xfrm>
            <a:off x="4830763"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7" name="Line 62"/>
          <p:cNvSpPr>
            <a:spLocks noChangeShapeType="1"/>
          </p:cNvSpPr>
          <p:nvPr/>
        </p:nvSpPr>
        <p:spPr bwMode="auto">
          <a:xfrm>
            <a:off x="54483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8" name="Line 63"/>
          <p:cNvSpPr>
            <a:spLocks noChangeShapeType="1"/>
          </p:cNvSpPr>
          <p:nvPr/>
        </p:nvSpPr>
        <p:spPr bwMode="auto">
          <a:xfrm>
            <a:off x="61341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9" name="Line 64"/>
          <p:cNvSpPr>
            <a:spLocks noChangeShapeType="1"/>
          </p:cNvSpPr>
          <p:nvPr/>
        </p:nvSpPr>
        <p:spPr bwMode="auto">
          <a:xfrm>
            <a:off x="68199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nvGrpSpPr>
          <p:cNvPr id="4" name="Group 65"/>
          <p:cNvGrpSpPr>
            <a:grpSpLocks/>
          </p:cNvGrpSpPr>
          <p:nvPr/>
        </p:nvGrpSpPr>
        <p:grpSpPr bwMode="auto">
          <a:xfrm>
            <a:off x="3048000" y="2270125"/>
            <a:ext cx="4183063" cy="547688"/>
            <a:chOff x="2645" y="1430"/>
            <a:chExt cx="2635" cy="345"/>
          </a:xfrm>
        </p:grpSpPr>
        <p:sp>
          <p:nvSpPr>
            <p:cNvPr id="18502" name="Rectangle 66"/>
            <p:cNvSpPr>
              <a:spLocks noChangeArrowheads="1"/>
            </p:cNvSpPr>
            <p:nvPr/>
          </p:nvSpPr>
          <p:spPr bwMode="auto">
            <a:xfrm>
              <a:off x="2645" y="1609"/>
              <a:ext cx="1339" cy="166"/>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Fastpath</a:t>
              </a:r>
            </a:p>
          </p:txBody>
        </p:sp>
        <p:sp>
          <p:nvSpPr>
            <p:cNvPr id="18503" name="Rectangle 67"/>
            <p:cNvSpPr>
              <a:spLocks noChangeArrowheads="1"/>
            </p:cNvSpPr>
            <p:nvPr/>
          </p:nvSpPr>
          <p:spPr bwMode="auto">
            <a:xfrm>
              <a:off x="3984" y="1602"/>
              <a:ext cx="1296" cy="173"/>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Microcode Engine</a:t>
              </a:r>
            </a:p>
          </p:txBody>
        </p:sp>
        <p:sp>
          <p:nvSpPr>
            <p:cNvPr id="18504" name="Rectangle 68"/>
            <p:cNvSpPr>
              <a:spLocks noChangeArrowheads="1"/>
            </p:cNvSpPr>
            <p:nvPr/>
          </p:nvSpPr>
          <p:spPr bwMode="auto">
            <a:xfrm>
              <a:off x="2645" y="1430"/>
              <a:ext cx="2635" cy="179"/>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Scan/Align/Decode</a:t>
              </a:r>
            </a:p>
          </p:txBody>
        </p:sp>
      </p:grpSp>
      <p:sp>
        <p:nvSpPr>
          <p:cNvPr id="18491" name="Line 69"/>
          <p:cNvSpPr>
            <a:spLocks noChangeShapeType="1"/>
          </p:cNvSpPr>
          <p:nvPr/>
        </p:nvSpPr>
        <p:spPr bwMode="auto">
          <a:xfrm>
            <a:off x="5173663"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2" name="Line 70"/>
          <p:cNvSpPr>
            <a:spLocks noChangeShapeType="1"/>
          </p:cNvSpPr>
          <p:nvPr/>
        </p:nvSpPr>
        <p:spPr bwMode="auto">
          <a:xfrm>
            <a:off x="5722938"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3" name="Line 71"/>
          <p:cNvSpPr>
            <a:spLocks noChangeShapeType="1"/>
          </p:cNvSpPr>
          <p:nvPr/>
        </p:nvSpPr>
        <p:spPr bwMode="auto">
          <a:xfrm>
            <a:off x="4694238"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4" name="Line 72"/>
          <p:cNvSpPr>
            <a:spLocks noChangeShapeType="1"/>
          </p:cNvSpPr>
          <p:nvPr/>
        </p:nvSpPr>
        <p:spPr bwMode="auto">
          <a:xfrm flipH="1">
            <a:off x="5722938"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5" name="Line 73"/>
          <p:cNvSpPr>
            <a:spLocks noChangeShapeType="1"/>
          </p:cNvSpPr>
          <p:nvPr/>
        </p:nvSpPr>
        <p:spPr bwMode="auto">
          <a:xfrm flipH="1">
            <a:off x="5173663"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6" name="Line 74"/>
          <p:cNvSpPr>
            <a:spLocks noChangeShapeType="1"/>
          </p:cNvSpPr>
          <p:nvPr/>
        </p:nvSpPr>
        <p:spPr bwMode="auto">
          <a:xfrm flipH="1">
            <a:off x="4624388"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7" name="Line 75"/>
          <p:cNvSpPr>
            <a:spLocks noChangeShapeType="1"/>
          </p:cNvSpPr>
          <p:nvPr/>
        </p:nvSpPr>
        <p:spPr bwMode="auto">
          <a:xfrm>
            <a:off x="4144963" y="1995488"/>
            <a:ext cx="0" cy="27463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8" name="Text Box 76"/>
          <p:cNvSpPr txBox="1">
            <a:spLocks noChangeArrowheads="1"/>
          </p:cNvSpPr>
          <p:nvPr/>
        </p:nvSpPr>
        <p:spPr bwMode="auto">
          <a:xfrm>
            <a:off x="4821238" y="2987675"/>
            <a:ext cx="685800" cy="274638"/>
          </a:xfrm>
          <a:prstGeom prst="rect">
            <a:avLst/>
          </a:prstGeom>
          <a:noFill/>
          <a:ln w="12700">
            <a:noFill/>
            <a:miter lim="800000"/>
            <a:headEnd/>
            <a:tailEnd/>
          </a:ln>
        </p:spPr>
        <p:txBody>
          <a:bodyPr>
            <a:prstTxWarp prst="textNoShape">
              <a:avLst/>
            </a:prstTxWarp>
            <a:spAutoFit/>
          </a:bodyPr>
          <a:lstStyle/>
          <a:p>
            <a:pPr>
              <a:spcBef>
                <a:spcPct val="50000"/>
              </a:spcBef>
            </a:pPr>
            <a:r>
              <a:rPr lang="en-US" sz="1200"/>
              <a:t>µops</a:t>
            </a:r>
          </a:p>
        </p:txBody>
      </p:sp>
      <p:sp>
        <p:nvSpPr>
          <p:cNvPr id="18499" name="Rectangle 77"/>
          <p:cNvSpPr>
            <a:spLocks noChangeArrowheads="1"/>
          </p:cNvSpPr>
          <p:nvPr/>
        </p:nvSpPr>
        <p:spPr bwMode="auto">
          <a:xfrm>
            <a:off x="6970713" y="5624513"/>
            <a:ext cx="68262" cy="136525"/>
          </a:xfrm>
          <a:prstGeom prst="rect">
            <a:avLst/>
          </a:prstGeom>
          <a:solidFill>
            <a:schemeClr val="tx2"/>
          </a:solidFill>
          <a:ln w="12700">
            <a:noFill/>
            <a:miter lim="800000"/>
            <a:headEnd/>
            <a:tailEnd/>
          </a:ln>
        </p:spPr>
        <p:txBody>
          <a:bodyPr wrap="none" anchor="ctr">
            <a:prstTxWarp prst="textNoShape">
              <a:avLst/>
            </a:prstTxWarp>
          </a:bodyPr>
          <a:lstStyle/>
          <a:p>
            <a:endParaRPr lang="en-US"/>
          </a:p>
        </p:txBody>
      </p:sp>
      <p:sp>
        <p:nvSpPr>
          <p:cNvPr id="18500" name="Line 78"/>
          <p:cNvSpPr>
            <a:spLocks noChangeShapeType="1"/>
          </p:cNvSpPr>
          <p:nvPr/>
        </p:nvSpPr>
        <p:spPr bwMode="auto">
          <a:xfrm flipH="1">
            <a:off x="6972300" y="5622925"/>
            <a:ext cx="0" cy="10953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8501" name="Line 79"/>
          <p:cNvSpPr>
            <a:spLocks noChangeShapeType="1"/>
          </p:cNvSpPr>
          <p:nvPr/>
        </p:nvSpPr>
        <p:spPr bwMode="auto">
          <a:xfrm flipV="1">
            <a:off x="7038975" y="5627688"/>
            <a:ext cx="0" cy="133350"/>
          </a:xfrm>
          <a:prstGeom prst="line">
            <a:avLst/>
          </a:prstGeom>
          <a:noFill/>
          <a:ln w="12700">
            <a:solidFill>
              <a:schemeClr val="tx1"/>
            </a:solidFill>
            <a:round/>
            <a:headEnd/>
            <a:tailEnd/>
          </a:ln>
        </p:spPr>
        <p:txBody>
          <a:bodyP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305"/>
            <a:ext cx="8229600" cy="1143000"/>
          </a:xfrm>
        </p:spPr>
        <p:txBody>
          <a:bodyPr/>
          <a:lstStyle/>
          <a:p>
            <a:r>
              <a:rPr lang="en-US" dirty="0" smtClean="0"/>
              <a:t>AMD </a:t>
            </a:r>
            <a:r>
              <a:rPr lang="en-US" dirty="0" err="1" smtClean="0"/>
              <a:t>Opteron</a:t>
            </a:r>
            <a:r>
              <a:rPr lang="en-US" dirty="0" smtClean="0"/>
              <a:t> Microprocessor</a:t>
            </a:r>
            <a:endParaRPr lang="en-US" dirty="0"/>
          </a:p>
        </p:txBody>
      </p:sp>
      <p:sp>
        <p:nvSpPr>
          <p:cNvPr id="4" name="Date Placeholder 3"/>
          <p:cNvSpPr>
            <a:spLocks noGrp="1"/>
          </p:cNvSpPr>
          <p:nvPr>
            <p:ph type="dt" sz="half" idx="10"/>
          </p:nvPr>
        </p:nvSpPr>
        <p:spPr/>
        <p:txBody>
          <a:bodyPr/>
          <a:lstStyle/>
          <a:p>
            <a:fld id="{DB436CAC-6729-A143-BEC2-DC8D672676D2}"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25</a:t>
            </a:fld>
            <a:endParaRPr lang="en-US"/>
          </a:p>
        </p:txBody>
      </p:sp>
      <p:pic>
        <p:nvPicPr>
          <p:cNvPr id="16" name="Picture 15"/>
          <p:cNvPicPr>
            <a:picLocks noChangeAspect="1"/>
          </p:cNvPicPr>
          <p:nvPr/>
        </p:nvPicPr>
        <p:blipFill>
          <a:blip r:embed="rId2"/>
          <a:stretch>
            <a:fillRect/>
          </a:stretch>
        </p:blipFill>
        <p:spPr>
          <a:xfrm rot="5400000">
            <a:off x="1718404" y="541485"/>
            <a:ext cx="5461000" cy="66675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8" name="TextBox 7"/>
          <p:cNvSpPr txBox="1"/>
          <p:nvPr/>
        </p:nvSpPr>
        <p:spPr>
          <a:xfrm rot="16200000">
            <a:off x="-558426" y="3125117"/>
            <a:ext cx="2418375" cy="646331"/>
          </a:xfrm>
          <a:prstGeom prst="rect">
            <a:avLst/>
          </a:prstGeom>
          <a:noFill/>
        </p:spPr>
        <p:txBody>
          <a:bodyPr wrap="none" rtlCol="0">
            <a:spAutoFit/>
          </a:bodyPr>
          <a:lstStyle/>
          <a:p>
            <a:r>
              <a:rPr lang="en-US" sz="3600" dirty="0" smtClean="0"/>
              <a:t>centimeters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Opteron</a:t>
            </a:r>
            <a:r>
              <a:rPr lang="en-US" dirty="0" smtClean="0"/>
              <a:t> Core</a:t>
            </a:r>
            <a:endParaRPr lang="en-US" dirty="0"/>
          </a:p>
        </p:txBody>
      </p:sp>
      <p:sp>
        <p:nvSpPr>
          <p:cNvPr id="4" name="Date Placeholder 3"/>
          <p:cNvSpPr>
            <a:spLocks noGrp="1"/>
          </p:cNvSpPr>
          <p:nvPr>
            <p:ph type="dt" sz="half" idx="10"/>
          </p:nvPr>
        </p:nvSpPr>
        <p:spPr/>
        <p:txBody>
          <a:bodyPr/>
          <a:lstStyle/>
          <a:p>
            <a:fld id="{E9C71CEF-1564-4147-AF83-EA95814994A6}"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26</a:t>
            </a:fld>
            <a:endParaRPr lang="en-US"/>
          </a:p>
        </p:txBody>
      </p:sp>
      <p:pic>
        <p:nvPicPr>
          <p:cNvPr id="7" name="Picture 6" descr="opteronrevfcore.jpg"/>
          <p:cNvPicPr>
            <a:picLocks noChangeAspect="1"/>
          </p:cNvPicPr>
          <p:nvPr/>
        </p:nvPicPr>
        <p:blipFill>
          <a:blip r:embed="rId2"/>
          <a:stretch>
            <a:fillRect/>
          </a:stretch>
        </p:blipFill>
        <p:spPr>
          <a:xfrm>
            <a:off x="2832572" y="2325851"/>
            <a:ext cx="3543300" cy="32766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-3</a:t>
            </a:r>
            <a:r>
              <a:rPr lang="en-US" sz="3200" dirty="0" smtClean="0"/>
              <a:t> meters</a:t>
            </a:r>
            <a:endParaRPr lang="en-US" sz="3200" dirty="0"/>
          </a:p>
        </p:txBody>
      </p:sp>
      <p:sp>
        <p:nvSpPr>
          <p:cNvPr id="9" name="TextBox 8"/>
          <p:cNvSpPr txBox="1"/>
          <p:nvPr/>
        </p:nvSpPr>
        <p:spPr>
          <a:xfrm rot="16200000">
            <a:off x="-492377" y="3125117"/>
            <a:ext cx="2286278" cy="646331"/>
          </a:xfrm>
          <a:prstGeom prst="rect">
            <a:avLst/>
          </a:prstGeom>
          <a:noFill/>
        </p:spPr>
        <p:txBody>
          <a:bodyPr wrap="none" rtlCol="0">
            <a:spAutoFit/>
          </a:bodyPr>
          <a:lstStyle/>
          <a:p>
            <a:r>
              <a:rPr lang="en-US" sz="3600" dirty="0" smtClean="0"/>
              <a:t>millimeters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66"/>
            <a:ext cx="8229600" cy="1143000"/>
          </a:xfrm>
        </p:spPr>
        <p:txBody>
          <a:bodyPr>
            <a:normAutofit fontScale="90000"/>
          </a:bodyPr>
          <a:lstStyle/>
          <a:p>
            <a:r>
              <a:rPr lang="en-US" dirty="0" smtClean="0"/>
              <a:t>Programming One Core: </a:t>
            </a:r>
            <a:br>
              <a:rPr lang="en-US" dirty="0" smtClean="0"/>
            </a:br>
            <a:r>
              <a:rPr lang="en-US" dirty="0" smtClean="0"/>
              <a:t>C with Intrinsics </a:t>
            </a:r>
            <a:endParaRPr lang="en-US" dirty="0"/>
          </a:p>
        </p:txBody>
      </p:sp>
      <p:sp>
        <p:nvSpPr>
          <p:cNvPr id="3" name="Content Placeholder 2"/>
          <p:cNvSpPr>
            <a:spLocks noGrp="1"/>
          </p:cNvSpPr>
          <p:nvPr>
            <p:ph idx="1"/>
          </p:nvPr>
        </p:nvSpPr>
        <p:spPr>
          <a:xfrm>
            <a:off x="457200" y="1169337"/>
            <a:ext cx="8686800" cy="5155804"/>
          </a:xfrm>
        </p:spPr>
        <p:txBody>
          <a:bodyPr>
            <a:normAutofit lnSpcReduction="10000"/>
          </a:bodyPr>
          <a:lstStyle/>
          <a:p>
            <a:pPr marL="0" indent="0">
              <a:buNone/>
            </a:pPr>
            <a:r>
              <a:rPr lang="en-US" sz="2400" dirty="0" smtClean="0"/>
              <a:t>void </a:t>
            </a:r>
            <a:r>
              <a:rPr lang="en-US" sz="2400" dirty="0" err="1" smtClean="0"/>
              <a:t>mmult(int</a:t>
            </a:r>
            <a:r>
              <a:rPr lang="en-US" sz="2400" dirty="0" smtClean="0"/>
              <a:t> n, float *A, float *B, float *C)</a:t>
            </a:r>
          </a:p>
          <a:p>
            <a:pPr marL="0" indent="0">
              <a:buNone/>
            </a:pPr>
            <a:r>
              <a:rPr lang="en-US" sz="2400" dirty="0" smtClean="0"/>
              <a:t>{</a:t>
            </a:r>
          </a:p>
          <a:p>
            <a:pPr marL="0" indent="0">
              <a:buNone/>
            </a:pPr>
            <a:r>
              <a:rPr lang="en-US" sz="2400" dirty="0" smtClean="0">
                <a:solidFill>
                  <a:srgbClr val="FF0000"/>
                </a:solidFill>
              </a:rPr>
              <a:t>  </a:t>
            </a:r>
            <a:r>
              <a:rPr lang="en-US" sz="2400" dirty="0" smtClean="0"/>
              <a:t>for ( </a:t>
            </a:r>
            <a:r>
              <a:rPr lang="en-US" sz="2400" dirty="0" err="1" smtClean="0"/>
              <a:t>int</a:t>
            </a:r>
            <a:r>
              <a:rPr lang="en-US" sz="2400" dirty="0" smtClean="0"/>
              <a:t> </a:t>
            </a:r>
            <a:r>
              <a:rPr lang="en-US" sz="2400" dirty="0" err="1" smtClean="0"/>
              <a:t>i</a:t>
            </a:r>
            <a:r>
              <a:rPr lang="en-US" sz="2400" dirty="0" smtClean="0"/>
              <a:t> = 0; </a:t>
            </a:r>
            <a:r>
              <a:rPr lang="en-US" sz="2400" dirty="0" err="1" smtClean="0"/>
              <a:t>i</a:t>
            </a:r>
            <a:r>
              <a:rPr lang="en-US" sz="2400" dirty="0" smtClean="0"/>
              <a:t> &lt; n; </a:t>
            </a:r>
            <a:r>
              <a:rPr lang="en-US" sz="2400" dirty="0" err="1" smtClean="0"/>
              <a:t>i</a:t>
            </a:r>
            <a:r>
              <a:rPr lang="en-US" sz="2400" dirty="0" smtClean="0"/>
              <a:t>+=4 )</a:t>
            </a:r>
          </a:p>
          <a:p>
            <a:pPr marL="0" indent="0">
              <a:buNone/>
            </a:pPr>
            <a:r>
              <a:rPr lang="en-US" sz="2400" dirty="0" smtClean="0"/>
              <a:t>    for ( </a:t>
            </a:r>
            <a:r>
              <a:rPr lang="en-US" sz="2400" dirty="0" err="1" smtClean="0"/>
              <a:t>int</a:t>
            </a:r>
            <a:r>
              <a:rPr lang="en-US" sz="2400" dirty="0" smtClean="0"/>
              <a:t> j = 0; j &lt; n; j++ ) </a:t>
            </a:r>
          </a:p>
          <a:p>
            <a:pPr marL="0" indent="0">
              <a:buNone/>
            </a:pPr>
            <a:r>
              <a:rPr lang="en-US" sz="2400" dirty="0" smtClean="0"/>
              <a:t>    {</a:t>
            </a:r>
          </a:p>
          <a:p>
            <a:pPr marL="0" indent="0">
              <a:buNone/>
            </a:pPr>
            <a:r>
              <a:rPr lang="en-US" sz="2400" dirty="0" smtClean="0"/>
              <a:t>     </a:t>
            </a:r>
            <a:r>
              <a:rPr lang="en-US" sz="2400" dirty="0" smtClean="0">
                <a:solidFill>
                  <a:srgbClr val="FF0000"/>
                </a:solidFill>
              </a:rPr>
              <a:t> __m128 c0 = _</a:t>
            </a:r>
            <a:r>
              <a:rPr lang="en-US" sz="2400" dirty="0" err="1" smtClean="0">
                <a:solidFill>
                  <a:srgbClr val="FF0000"/>
                </a:solidFill>
              </a:rPr>
              <a:t>mm_load_ps</a:t>
            </a:r>
            <a:r>
              <a:rPr lang="en-US" sz="2400" dirty="0" smtClean="0">
                <a:solidFill>
                  <a:srgbClr val="FF0000"/>
                </a:solidFill>
              </a:rPr>
              <a:t>(</a:t>
            </a:r>
            <a:r>
              <a:rPr lang="en-US" sz="2400" dirty="0" err="1" smtClean="0">
                <a:solidFill>
                  <a:srgbClr val="FF0000"/>
                </a:solidFill>
              </a:rPr>
              <a:t>C+i+j</a:t>
            </a:r>
            <a:r>
              <a:rPr lang="en-US" sz="2400" dirty="0" smtClean="0">
                <a:solidFill>
                  <a:srgbClr val="FF0000"/>
                </a:solidFill>
              </a:rPr>
              <a:t>*n);</a:t>
            </a:r>
          </a:p>
          <a:p>
            <a:pPr marL="0" indent="0">
              <a:buNone/>
            </a:pPr>
            <a:r>
              <a:rPr lang="en-US" sz="2400" dirty="0" smtClean="0"/>
              <a:t>      for( </a:t>
            </a:r>
            <a:r>
              <a:rPr lang="en-US" sz="2400" dirty="0" err="1" smtClean="0"/>
              <a:t>int</a:t>
            </a:r>
            <a:r>
              <a:rPr lang="en-US" sz="2400" dirty="0" smtClean="0"/>
              <a:t> k = 0; k &lt; n; k++ )</a:t>
            </a:r>
          </a:p>
          <a:p>
            <a:pPr marL="0" indent="0">
              <a:buNone/>
            </a:pPr>
            <a:r>
              <a:rPr lang="en-US" sz="2400" dirty="0" smtClean="0">
                <a:solidFill>
                  <a:srgbClr val="FF0000"/>
                </a:solidFill>
              </a:rPr>
              <a:t>        c0 = _</a:t>
            </a:r>
            <a:r>
              <a:rPr lang="en-US" sz="2400" dirty="0" err="1" smtClean="0">
                <a:solidFill>
                  <a:srgbClr val="FF0000"/>
                </a:solidFill>
              </a:rPr>
              <a:t>mm_add_ps</a:t>
            </a:r>
            <a:r>
              <a:rPr lang="en-US" sz="2400" dirty="0" smtClean="0">
                <a:solidFill>
                  <a:srgbClr val="FF0000"/>
                </a:solidFill>
              </a:rPr>
              <a:t>(c0, _</a:t>
            </a:r>
            <a:r>
              <a:rPr lang="en-US" sz="2400" dirty="0" err="1" smtClean="0">
                <a:solidFill>
                  <a:srgbClr val="FF0000"/>
                </a:solidFill>
              </a:rPr>
              <a:t>mm_mul_ps</a:t>
            </a:r>
            <a:r>
              <a:rPr lang="en-US" sz="2400" dirty="0" smtClean="0">
                <a:solidFill>
                  <a:srgbClr val="FF0000"/>
                </a:solidFill>
              </a:rPr>
              <a:t>(_</a:t>
            </a:r>
            <a:r>
              <a:rPr lang="en-US" sz="2400" dirty="0" err="1" smtClean="0">
                <a:solidFill>
                  <a:srgbClr val="FF0000"/>
                </a:solidFill>
              </a:rPr>
              <a:t>mm_load_ps</a:t>
            </a:r>
            <a:r>
              <a:rPr lang="en-US" sz="2400" dirty="0" smtClean="0">
                <a:solidFill>
                  <a:srgbClr val="FF0000"/>
                </a:solidFill>
              </a:rPr>
              <a:t>(</a:t>
            </a:r>
            <a:r>
              <a:rPr lang="en-US" sz="2400" dirty="0" err="1" smtClean="0">
                <a:solidFill>
                  <a:srgbClr val="FF0000"/>
                </a:solidFill>
              </a:rPr>
              <a:t>A+i+k</a:t>
            </a:r>
            <a:r>
              <a:rPr lang="en-US" sz="2400" dirty="0" smtClean="0">
                <a:solidFill>
                  <a:srgbClr val="FF0000"/>
                </a:solidFill>
              </a:rPr>
              <a:t>*n),  											 _mm_load1_ps(</a:t>
            </a:r>
            <a:r>
              <a:rPr lang="en-US" sz="2400" dirty="0" err="1" smtClean="0">
                <a:solidFill>
                  <a:srgbClr val="FF0000"/>
                </a:solidFill>
              </a:rPr>
              <a:t>B+k+j</a:t>
            </a:r>
            <a:r>
              <a:rPr lang="en-US" sz="2400" dirty="0" smtClean="0">
                <a:solidFill>
                  <a:srgbClr val="FF0000"/>
                </a:solidFill>
              </a:rPr>
              <a:t>*n)));</a:t>
            </a:r>
          </a:p>
          <a:p>
            <a:pPr marL="0" indent="0">
              <a:buNone/>
            </a:pPr>
            <a:r>
              <a:rPr lang="en-US" sz="2400" dirty="0" smtClean="0">
                <a:solidFill>
                  <a:srgbClr val="FF0000"/>
                </a:solidFill>
              </a:rPr>
              <a:t>      _</a:t>
            </a:r>
            <a:r>
              <a:rPr lang="en-US" sz="2400" dirty="0" err="1" smtClean="0">
                <a:solidFill>
                  <a:srgbClr val="FF0000"/>
                </a:solidFill>
              </a:rPr>
              <a:t>mm_store_ps</a:t>
            </a:r>
            <a:r>
              <a:rPr lang="en-US" sz="2400" dirty="0" smtClean="0">
                <a:solidFill>
                  <a:srgbClr val="FF0000"/>
                </a:solidFill>
              </a:rPr>
              <a:t>(</a:t>
            </a:r>
            <a:r>
              <a:rPr lang="en-US" sz="2400" dirty="0" err="1" smtClean="0">
                <a:solidFill>
                  <a:srgbClr val="FF0000"/>
                </a:solidFill>
              </a:rPr>
              <a:t>C+i+j</a:t>
            </a:r>
            <a:r>
              <a:rPr lang="en-US" sz="2400" dirty="0" smtClean="0">
                <a:solidFill>
                  <a:srgbClr val="FF0000"/>
                </a:solidFill>
              </a:rPr>
              <a:t>*n, c0);</a:t>
            </a:r>
          </a:p>
          <a:p>
            <a:pPr marL="0" indent="0">
              <a:buNone/>
            </a:pPr>
            <a:r>
              <a:rPr lang="en-US" sz="2400" dirty="0" smtClean="0"/>
              <a:t>    }</a:t>
            </a:r>
          </a:p>
          <a:p>
            <a:pPr marL="0" indent="0">
              <a:buNone/>
            </a:pPr>
            <a:r>
              <a:rPr lang="en-US" sz="2400" dirty="0" smtClean="0"/>
              <a:t>}</a:t>
            </a:r>
          </a:p>
          <a:p>
            <a:pPr marL="0" indent="0">
              <a:buNone/>
            </a:pPr>
            <a:endParaRPr lang="en-US" sz="2400" dirty="0"/>
          </a:p>
        </p:txBody>
      </p:sp>
    </p:spTree>
    <p:extLst>
      <p:ext uri="{BB962C8B-B14F-4D97-AF65-F5344CB8AC3E}">
        <p14:creationId xmlns:p14="http://schemas.microsoft.com/office/powerpoint/2010/main" val="6996736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Inner loop from </a:t>
            </a:r>
            <a:r>
              <a:rPr lang="en-US" dirty="0" err="1" smtClean="0"/>
              <a:t>gcc</a:t>
            </a:r>
            <a:r>
              <a:rPr lang="en-US" dirty="0" smtClean="0"/>
              <a:t> –O -S</a:t>
            </a:r>
            <a:endParaRPr lang="en-US" dirty="0"/>
          </a:p>
        </p:txBody>
      </p:sp>
      <p:sp>
        <p:nvSpPr>
          <p:cNvPr id="3" name="Content Placeholder 2"/>
          <p:cNvSpPr>
            <a:spLocks noGrp="1"/>
          </p:cNvSpPr>
          <p:nvPr>
            <p:ph idx="1"/>
          </p:nvPr>
        </p:nvSpPr>
        <p:spPr>
          <a:xfrm>
            <a:off x="256026" y="955688"/>
            <a:ext cx="8229600" cy="5382028"/>
          </a:xfrm>
        </p:spPr>
        <p:txBody>
          <a:bodyPr>
            <a:normAutofit fontScale="92500" lnSpcReduction="20000"/>
          </a:bodyPr>
          <a:lstStyle/>
          <a:p>
            <a:pPr marL="0" indent="0">
              <a:buNone/>
            </a:pPr>
            <a:r>
              <a:rPr lang="en-US" dirty="0" smtClean="0"/>
              <a:t>			Assembly snippet from innermost loop:</a:t>
            </a:r>
          </a:p>
          <a:p>
            <a:pPr marL="0" indent="0">
              <a:buNone/>
            </a:pPr>
            <a:endParaRPr lang="en-US" sz="2600" dirty="0" smtClean="0"/>
          </a:p>
          <a:p>
            <a:pPr marL="2171700" lvl="5" indent="0">
              <a:buNone/>
            </a:pPr>
            <a:r>
              <a:rPr lang="en-US" sz="2600" dirty="0" smtClean="0"/>
              <a:t>	      </a:t>
            </a:r>
            <a:r>
              <a:rPr lang="en-US" sz="2600" dirty="0" err="1" smtClean="0"/>
              <a:t>movaps</a:t>
            </a:r>
            <a:r>
              <a:rPr lang="en-US" sz="2600" dirty="0" smtClean="0"/>
              <a:t>  (%</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%xmm8</a:t>
            </a:r>
          </a:p>
          <a:p>
            <a:pPr marL="2171700" lvl="5" indent="0">
              <a:buNone/>
            </a:pPr>
            <a:r>
              <a:rPr lang="en-US" sz="2600" dirty="0" smtClean="0"/>
              <a:t>        </a:t>
            </a:r>
            <a:r>
              <a:rPr lang="en-US" sz="2600" dirty="0" err="1" smtClean="0"/>
              <a:t>movaps</a:t>
            </a:r>
            <a:r>
              <a:rPr lang="en-US" sz="2600" dirty="0" smtClean="0"/>
              <a:t>  16(%</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%xmm7</a:t>
            </a:r>
          </a:p>
          <a:p>
            <a:pPr marL="2171700" lvl="5" indent="0">
              <a:buNone/>
            </a:pPr>
            <a:r>
              <a:rPr lang="en-US" sz="2600" dirty="0" smtClean="0"/>
              <a:t>        </a:t>
            </a:r>
            <a:r>
              <a:rPr lang="en-US" sz="2600" dirty="0" err="1" smtClean="0"/>
              <a:t>movaps</a:t>
            </a:r>
            <a:r>
              <a:rPr lang="en-US" sz="2600" dirty="0" smtClean="0"/>
              <a:t>  32(%</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%xmm6</a:t>
            </a:r>
          </a:p>
          <a:p>
            <a:pPr marL="2171700" lvl="5" indent="0">
              <a:buNone/>
            </a:pPr>
            <a:r>
              <a:rPr lang="en-US" sz="2600" dirty="0" smtClean="0"/>
              <a:t>        </a:t>
            </a:r>
            <a:r>
              <a:rPr lang="en-US" sz="2600" dirty="0" err="1" smtClean="0"/>
              <a:t>movaps</a:t>
            </a:r>
            <a:r>
              <a:rPr lang="en-US" sz="2600" dirty="0" smtClean="0"/>
              <a:t>  48(%</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%xmm5</a:t>
            </a:r>
          </a:p>
        </p:txBody>
      </p:sp>
    </p:spTree>
    <p:extLst>
      <p:ext uri="{BB962C8B-B14F-4D97-AF65-F5344CB8AC3E}">
        <p14:creationId xmlns:p14="http://schemas.microsoft.com/office/powerpoint/2010/main" val="120831104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6 Great Ideas in Computer Architecture</a:t>
            </a:r>
            <a:br>
              <a:rPr lang="en-US" dirty="0" smtClean="0"/>
            </a:br>
            <a:r>
              <a:rPr lang="en-US" dirty="0" smtClean="0"/>
              <a:t>inside the Microprocessor</a:t>
            </a:r>
            <a:endParaRPr lang="en-US" dirty="0"/>
          </a:p>
        </p:txBody>
      </p:sp>
      <p:sp>
        <p:nvSpPr>
          <p:cNvPr id="6" name="Content Placeholder 5"/>
          <p:cNvSpPr>
            <a:spLocks noGrp="1"/>
          </p:cNvSpPr>
          <p:nvPr>
            <p:ph idx="1"/>
          </p:nvPr>
        </p:nvSpPr>
        <p:spPr/>
        <p:txBody>
          <a:bodyPr>
            <a:normAutofit fontScale="92500" lnSpcReduction="10000"/>
          </a:bodyPr>
          <a:lstStyle/>
          <a:p>
            <a:pPr marL="514350" indent="-514350">
              <a:buFont typeface="+mj-lt"/>
              <a:buAutoNum type="arabicPeriod"/>
            </a:pPr>
            <a:r>
              <a:rPr lang="en-US" dirty="0" smtClean="0">
                <a:solidFill>
                  <a:srgbClr val="FF0000"/>
                </a:solidFill>
              </a:rPr>
              <a:t>Layers of Representation/Interpretation</a:t>
            </a:r>
          </a:p>
          <a:p>
            <a:pPr marL="914400" lvl="1" indent="-514350"/>
            <a:r>
              <a:rPr lang="en-US" dirty="0" smtClean="0">
                <a:solidFill>
                  <a:srgbClr val="FF0000"/>
                </a:solidFill>
              </a:rPr>
              <a:t>Instruction Set Architecture, micro operations</a:t>
            </a:r>
          </a:p>
          <a:p>
            <a:pPr marL="514350" indent="-514350">
              <a:buFont typeface="+mj-lt"/>
              <a:buAutoNum type="arabicPeriod"/>
            </a:pPr>
            <a:r>
              <a:rPr lang="en-US" dirty="0" smtClean="0"/>
              <a:t>Moore’s Law</a:t>
            </a:r>
          </a:p>
          <a:p>
            <a:pPr marL="514350" indent="-514350">
              <a:buFont typeface="+mj-lt"/>
              <a:buAutoNum type="arabicPeriod"/>
            </a:pPr>
            <a:r>
              <a:rPr lang="en-US" dirty="0" smtClean="0"/>
              <a:t>Principle of Locality/Memory Hierarchy</a:t>
            </a:r>
          </a:p>
          <a:p>
            <a:pPr marL="514350" indent="-514350">
              <a:buFont typeface="+mj-lt"/>
              <a:buAutoNum type="arabicPeriod"/>
            </a:pPr>
            <a:r>
              <a:rPr lang="en-US" dirty="0" smtClean="0">
                <a:solidFill>
                  <a:srgbClr val="FF0000"/>
                </a:solidFill>
              </a:rPr>
              <a:t>Parallelism</a:t>
            </a:r>
          </a:p>
          <a:p>
            <a:pPr marL="914400" lvl="1" indent="-514350"/>
            <a:r>
              <a:rPr lang="en-US" dirty="0" smtClean="0">
                <a:solidFill>
                  <a:srgbClr val="FF0000"/>
                </a:solidFill>
              </a:rPr>
              <a:t>Instruction Level Parallelism (superscalar, pipelining)</a:t>
            </a:r>
          </a:p>
          <a:p>
            <a:pPr marL="914400" lvl="1" indent="-514350"/>
            <a:r>
              <a:rPr lang="en-US" dirty="0" smtClean="0">
                <a:solidFill>
                  <a:srgbClr val="FF0000"/>
                </a:solidFill>
              </a:rPr>
              <a:t>Data Level Parallelism</a:t>
            </a:r>
          </a:p>
          <a:p>
            <a:pPr marL="514350" indent="-514350">
              <a:buFont typeface="+mj-lt"/>
              <a:buAutoNum type="arabicPeriod"/>
            </a:pPr>
            <a:r>
              <a:rPr lang="en-US" dirty="0" smtClean="0"/>
              <a:t>Performance Measurement &amp; Improvement</a:t>
            </a:r>
          </a:p>
          <a:p>
            <a:pPr marL="514350" indent="-514350">
              <a:buFont typeface="+mj-lt"/>
              <a:buAutoNum type="arabicPeriod"/>
            </a:pPr>
            <a:r>
              <a:rPr lang="en-US" dirty="0" smtClean="0"/>
              <a:t>Dependability via Redundancy</a:t>
            </a:r>
          </a:p>
        </p:txBody>
      </p:sp>
      <p:sp>
        <p:nvSpPr>
          <p:cNvPr id="3" name="Date Placeholder 2"/>
          <p:cNvSpPr>
            <a:spLocks noGrp="1"/>
          </p:cNvSpPr>
          <p:nvPr>
            <p:ph type="dt" sz="half" idx="10"/>
          </p:nvPr>
        </p:nvSpPr>
        <p:spPr/>
        <p:txBody>
          <a:bodyPr/>
          <a:lstStyle/>
          <a:p>
            <a:fld id="{99372375-3A08-AE43-9B92-FD0BF74EE0D5}"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29</a:t>
            </a:fld>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6 Great Ideas in Computer Architecture</a:t>
            </a:r>
            <a:endParaRPr lang="en-US" dirty="0"/>
          </a:p>
        </p:txBody>
      </p:sp>
      <p:sp>
        <p:nvSpPr>
          <p:cNvPr id="6" name="Content Placeholder 5"/>
          <p:cNvSpPr>
            <a:spLocks noGrp="1"/>
          </p:cNvSpPr>
          <p:nvPr>
            <p:ph idx="1"/>
          </p:nvPr>
        </p:nvSpPr>
        <p:spPr/>
        <p:txBody>
          <a:bodyPr/>
          <a:lstStyle/>
          <a:p>
            <a:pPr marL="514350" indent="-514350">
              <a:buFont typeface="+mj-lt"/>
              <a:buAutoNum type="arabicPeriod"/>
            </a:pPr>
            <a:r>
              <a:rPr lang="en-US" dirty="0" smtClean="0"/>
              <a:t>Layers of Representation/Interpretation</a:t>
            </a:r>
          </a:p>
          <a:p>
            <a:pPr marL="514350" indent="-514350">
              <a:buFont typeface="+mj-lt"/>
              <a:buAutoNum type="arabicPeriod"/>
            </a:pPr>
            <a:r>
              <a:rPr lang="en-US" dirty="0" smtClean="0"/>
              <a:t>Moore’s Law</a:t>
            </a:r>
          </a:p>
          <a:p>
            <a:pPr marL="514350" indent="-514350">
              <a:buFont typeface="+mj-lt"/>
              <a:buAutoNum type="arabicPeriod"/>
            </a:pPr>
            <a:r>
              <a:rPr lang="en-US" dirty="0" smtClean="0"/>
              <a:t>Principle of Locality/Memory Hierarchy</a:t>
            </a:r>
          </a:p>
          <a:p>
            <a:pPr marL="514350" indent="-514350">
              <a:buFont typeface="+mj-lt"/>
              <a:buAutoNum type="arabicPeriod"/>
            </a:pPr>
            <a:r>
              <a:rPr lang="en-US" dirty="0" smtClean="0"/>
              <a:t>Parallelism</a:t>
            </a:r>
          </a:p>
          <a:p>
            <a:pPr marL="514350" indent="-514350">
              <a:buFont typeface="+mj-lt"/>
              <a:buAutoNum type="arabicPeriod"/>
            </a:pPr>
            <a:r>
              <a:rPr lang="en-US" dirty="0" smtClean="0"/>
              <a:t>Performance Measurement &amp; Improvement</a:t>
            </a:r>
          </a:p>
          <a:p>
            <a:pPr marL="514350" indent="-514350">
              <a:buFont typeface="+mj-lt"/>
              <a:buAutoNum type="arabicPeriod"/>
            </a:pPr>
            <a:r>
              <a:rPr lang="en-US" dirty="0" smtClean="0"/>
              <a:t>Dependability via Redundancy</a:t>
            </a:r>
          </a:p>
        </p:txBody>
      </p:sp>
      <p:sp>
        <p:nvSpPr>
          <p:cNvPr id="3" name="Date Placeholder 2"/>
          <p:cNvSpPr>
            <a:spLocks noGrp="1"/>
          </p:cNvSpPr>
          <p:nvPr>
            <p:ph type="dt" sz="half" idx="10"/>
          </p:nvPr>
        </p:nvSpPr>
        <p:spPr/>
        <p:txBody>
          <a:bodyPr/>
          <a:lstStyle/>
          <a:p>
            <a:fld id="{182515D3-638A-0B46-B479-700F651F9C77}"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SIMD Adder</a:t>
            </a:r>
            <a:endParaRPr lang="en-US" dirty="0"/>
          </a:p>
        </p:txBody>
      </p:sp>
      <p:sp>
        <p:nvSpPr>
          <p:cNvPr id="6" name="Content Placeholder 5"/>
          <p:cNvSpPr>
            <a:spLocks noGrp="1"/>
          </p:cNvSpPr>
          <p:nvPr>
            <p:ph sz="half" idx="1"/>
          </p:nvPr>
        </p:nvSpPr>
        <p:spPr/>
        <p:txBody>
          <a:bodyPr/>
          <a:lstStyle/>
          <a:p>
            <a:r>
              <a:rPr lang="en-US" dirty="0" smtClean="0"/>
              <a:t>Four 32-bit adders that operate in parallel</a:t>
            </a:r>
          </a:p>
          <a:p>
            <a:pPr lvl="1"/>
            <a:r>
              <a:rPr lang="en-US" dirty="0" smtClean="0"/>
              <a:t>Data Level Parallelism</a:t>
            </a:r>
            <a:endParaRPr lang="en-US" dirty="0"/>
          </a:p>
        </p:txBody>
      </p:sp>
      <p:sp>
        <p:nvSpPr>
          <p:cNvPr id="3" name="Date Placeholder 2"/>
          <p:cNvSpPr>
            <a:spLocks noGrp="1"/>
          </p:cNvSpPr>
          <p:nvPr>
            <p:ph type="dt" sz="half" idx="10"/>
          </p:nvPr>
        </p:nvSpPr>
        <p:spPr/>
        <p:txBody>
          <a:bodyPr/>
          <a:lstStyle/>
          <a:p>
            <a:fld id="{ABC23CD7-CFE2-8E45-9915-ED10B91676DA}"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30</a:t>
            </a:fld>
            <a:endParaRPr lang="en-US"/>
          </a:p>
        </p:txBody>
      </p:sp>
      <p:pic>
        <p:nvPicPr>
          <p:cNvPr id="8" name="Picture 7"/>
          <p:cNvPicPr>
            <a:picLocks noChangeAspect="1"/>
          </p:cNvPicPr>
          <p:nvPr/>
        </p:nvPicPr>
        <p:blipFill>
          <a:blip r:embed="rId2"/>
          <a:stretch>
            <a:fillRect/>
          </a:stretch>
        </p:blipFill>
        <p:spPr>
          <a:xfrm>
            <a:off x="5601867" y="1501246"/>
            <a:ext cx="2844800" cy="4775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32-bit Adder</a:t>
            </a:r>
            <a:endParaRPr lang="en-US" dirty="0"/>
          </a:p>
        </p:txBody>
      </p:sp>
      <p:sp>
        <p:nvSpPr>
          <p:cNvPr id="3" name="Date Placeholder 2"/>
          <p:cNvSpPr>
            <a:spLocks noGrp="1"/>
          </p:cNvSpPr>
          <p:nvPr>
            <p:ph type="dt" sz="half" idx="10"/>
          </p:nvPr>
        </p:nvSpPr>
        <p:spPr/>
        <p:txBody>
          <a:bodyPr/>
          <a:lstStyle/>
          <a:p>
            <a:fld id="{C7EAC223-CF0F-1D4A-A7AD-96040B04369B}"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31</a:t>
            </a:fld>
            <a:endParaRPr lang="en-US"/>
          </a:p>
        </p:txBody>
      </p:sp>
      <p:pic>
        <p:nvPicPr>
          <p:cNvPr id="7" name="Picture 6"/>
          <p:cNvPicPr>
            <a:picLocks noChangeAspect="1"/>
          </p:cNvPicPr>
          <p:nvPr/>
        </p:nvPicPr>
        <p:blipFill>
          <a:blip r:embed="rId2"/>
          <a:stretch>
            <a:fillRect/>
          </a:stretch>
        </p:blipFill>
        <p:spPr>
          <a:xfrm>
            <a:off x="1397000" y="1695450"/>
            <a:ext cx="6350000" cy="3467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252" y="0"/>
            <a:ext cx="8229600" cy="1143000"/>
          </a:xfrm>
        </p:spPr>
        <p:txBody>
          <a:bodyPr/>
          <a:lstStyle/>
          <a:p>
            <a:r>
              <a:rPr lang="en-US" dirty="0" smtClean="0"/>
              <a:t>1 bit of 32-bit Adder</a:t>
            </a:r>
            <a:endParaRPr lang="en-US" dirty="0"/>
          </a:p>
        </p:txBody>
      </p:sp>
      <p:sp>
        <p:nvSpPr>
          <p:cNvPr id="3" name="Date Placeholder 2"/>
          <p:cNvSpPr>
            <a:spLocks noGrp="1"/>
          </p:cNvSpPr>
          <p:nvPr>
            <p:ph type="dt" sz="half" idx="10"/>
          </p:nvPr>
        </p:nvSpPr>
        <p:spPr/>
        <p:txBody>
          <a:bodyPr/>
          <a:lstStyle/>
          <a:p>
            <a:fld id="{2D378339-2106-394C-8F07-2307AFC85841}"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32</a:t>
            </a:fld>
            <a:endParaRPr lang="en-US"/>
          </a:p>
        </p:txBody>
      </p:sp>
      <p:pic>
        <p:nvPicPr>
          <p:cNvPr id="8" name="Picture 7"/>
          <p:cNvPicPr>
            <a:picLocks noChangeAspect="1"/>
          </p:cNvPicPr>
          <p:nvPr/>
        </p:nvPicPr>
        <p:blipFill>
          <a:blip r:embed="rId2"/>
          <a:stretch>
            <a:fillRect/>
          </a:stretch>
        </p:blipFill>
        <p:spPr>
          <a:xfrm>
            <a:off x="1079895" y="883920"/>
            <a:ext cx="6725920" cy="59740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Footer Placeholder 4"/>
          <p:cNvSpPr>
            <a:spLocks noGrp="1"/>
          </p:cNvSpPr>
          <p:nvPr>
            <p:ph type="ftr" sz="quarter" idx="11"/>
          </p:nvPr>
        </p:nvSpPr>
        <p:spPr/>
        <p:txBody>
          <a:bodyPr/>
          <a:lstStyle/>
          <a:p>
            <a:pPr>
              <a:defRPr/>
            </a:pPr>
            <a:r>
              <a:rPr lang="en-US" dirty="0" smtClean="0"/>
              <a:t>Fall 2012 -- Lecture #39</a:t>
            </a:r>
            <a:endParaRPr lang="en-US" dirty="0"/>
          </a:p>
        </p:txBody>
      </p:sp>
      <p:sp>
        <p:nvSpPr>
          <p:cNvPr id="36874" name="Rectangle 53"/>
          <p:cNvSpPr>
            <a:spLocks noChangeArrowheads="1"/>
          </p:cNvSpPr>
          <p:nvPr/>
        </p:nvSpPr>
        <p:spPr bwMode="auto">
          <a:xfrm>
            <a:off x="5119618" y="2281628"/>
            <a:ext cx="3044295" cy="939800"/>
          </a:xfrm>
          <a:prstGeom prst="rect">
            <a:avLst/>
          </a:prstGeom>
          <a:noFill/>
          <a:ln w="12700">
            <a:noFill/>
            <a:miter lim="800000"/>
            <a:headEnd/>
            <a:tailEnd/>
          </a:ln>
        </p:spPr>
        <p:txBody>
          <a:bodyPr wrap="none" lIns="19050" tIns="26988" rIns="19050" bIns="26988">
            <a:prstTxWarp prst="textNoShape">
              <a:avLst/>
            </a:prstTxWarp>
          </a:bodyPr>
          <a:lstStyle/>
          <a:p>
            <a:pPr algn="ctr">
              <a:lnSpc>
                <a:spcPts val="2100"/>
              </a:lnSpc>
              <a:tabLst>
                <a:tab pos="457200" algn="l"/>
                <a:tab pos="914400" algn="l"/>
                <a:tab pos="1371600" algn="l"/>
              </a:tabLst>
            </a:pPr>
            <a:endParaRPr lang="en-US" dirty="0">
              <a:solidFill>
                <a:srgbClr val="000000"/>
              </a:solidFill>
              <a:latin typeface="Comic Sans MS" charset="0"/>
            </a:endParaRPr>
          </a:p>
        </p:txBody>
      </p:sp>
      <p:sp>
        <p:nvSpPr>
          <p:cNvPr id="36875" name="Rectangle 56"/>
          <p:cNvSpPr>
            <a:spLocks noGrp="1" noChangeArrowheads="1"/>
          </p:cNvSpPr>
          <p:nvPr>
            <p:ph type="title"/>
          </p:nvPr>
        </p:nvSpPr>
        <p:spPr/>
        <p:txBody>
          <a:bodyPr>
            <a:normAutofit fontScale="90000"/>
          </a:bodyPr>
          <a:lstStyle/>
          <a:p>
            <a:pPr eaLnBrk="1" hangingPunct="1"/>
            <a:r>
              <a:rPr lang="en-US" dirty="0" smtClean="0"/>
              <a:t>Complementary MOS Transistors (NMOS and PMOS) of NAND Gate</a:t>
            </a:r>
            <a:endParaRPr lang="en-US" dirty="0"/>
          </a:p>
        </p:txBody>
      </p:sp>
      <p:sp>
        <p:nvSpPr>
          <p:cNvPr id="36876" name="Line 59"/>
          <p:cNvSpPr>
            <a:spLocks noChangeShapeType="1"/>
          </p:cNvSpPr>
          <p:nvPr/>
        </p:nvSpPr>
        <p:spPr bwMode="auto">
          <a:xfrm flipH="1">
            <a:off x="3820514" y="3468020"/>
            <a:ext cx="0" cy="137160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77" name="Rectangle 60"/>
          <p:cNvSpPr>
            <a:spLocks noChangeArrowheads="1"/>
          </p:cNvSpPr>
          <p:nvPr/>
        </p:nvSpPr>
        <p:spPr bwMode="auto">
          <a:xfrm>
            <a:off x="712189" y="3283870"/>
            <a:ext cx="365125" cy="412750"/>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3v</a:t>
            </a:r>
          </a:p>
        </p:txBody>
      </p:sp>
      <p:sp>
        <p:nvSpPr>
          <p:cNvPr id="36878" name="Line 61"/>
          <p:cNvSpPr>
            <a:spLocks noChangeShapeType="1"/>
          </p:cNvSpPr>
          <p:nvPr/>
        </p:nvSpPr>
        <p:spPr bwMode="auto">
          <a:xfrm>
            <a:off x="3820514" y="4306220"/>
            <a:ext cx="457200" cy="1588"/>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79" name="Rectangle 62"/>
          <p:cNvSpPr>
            <a:spLocks noChangeArrowheads="1"/>
          </p:cNvSpPr>
          <p:nvPr/>
        </p:nvSpPr>
        <p:spPr bwMode="auto">
          <a:xfrm>
            <a:off x="1705964" y="2553620"/>
            <a:ext cx="361950"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X</a:t>
            </a:r>
          </a:p>
        </p:txBody>
      </p:sp>
      <p:sp>
        <p:nvSpPr>
          <p:cNvPr id="36880" name="Rectangle 63"/>
          <p:cNvSpPr>
            <a:spLocks noChangeArrowheads="1"/>
          </p:cNvSpPr>
          <p:nvPr/>
        </p:nvSpPr>
        <p:spPr bwMode="auto">
          <a:xfrm>
            <a:off x="2999777" y="2553620"/>
            <a:ext cx="363537"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Y</a:t>
            </a:r>
          </a:p>
        </p:txBody>
      </p:sp>
      <p:sp>
        <p:nvSpPr>
          <p:cNvPr id="36881" name="Line 64"/>
          <p:cNvSpPr>
            <a:spLocks noChangeShapeType="1"/>
          </p:cNvSpPr>
          <p:nvPr/>
        </p:nvSpPr>
        <p:spPr bwMode="auto">
          <a:xfrm flipH="1" flipV="1">
            <a:off x="1839314" y="2934620"/>
            <a:ext cx="0" cy="145415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82" name="Rectangle 65"/>
          <p:cNvSpPr>
            <a:spLocks noChangeArrowheads="1"/>
          </p:cNvSpPr>
          <p:nvPr/>
        </p:nvSpPr>
        <p:spPr bwMode="auto">
          <a:xfrm>
            <a:off x="772514" y="4653883"/>
            <a:ext cx="338138" cy="414337"/>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0v</a:t>
            </a:r>
          </a:p>
        </p:txBody>
      </p:sp>
      <p:grpSp>
        <p:nvGrpSpPr>
          <p:cNvPr id="4" name="Group 66"/>
          <p:cNvGrpSpPr>
            <a:grpSpLocks/>
          </p:cNvGrpSpPr>
          <p:nvPr/>
        </p:nvGrpSpPr>
        <p:grpSpPr bwMode="auto">
          <a:xfrm>
            <a:off x="1153514" y="4306220"/>
            <a:ext cx="1371600" cy="533400"/>
            <a:chOff x="1205" y="2400"/>
            <a:chExt cx="864" cy="336"/>
          </a:xfrm>
        </p:grpSpPr>
        <p:sp>
          <p:nvSpPr>
            <p:cNvPr id="36969" name="Line 67"/>
            <p:cNvSpPr>
              <a:spLocks noChangeShapeType="1"/>
            </p:cNvSpPr>
            <p:nvPr/>
          </p:nvSpPr>
          <p:spPr bwMode="auto">
            <a:xfrm flipH="1" flipV="1">
              <a:off x="1493"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0" name="Line 68"/>
            <p:cNvSpPr>
              <a:spLocks noChangeShapeType="1"/>
            </p:cNvSpPr>
            <p:nvPr/>
          </p:nvSpPr>
          <p:spPr bwMode="auto">
            <a:xfrm>
              <a:off x="1493" y="2592"/>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1" name="Line 69"/>
            <p:cNvSpPr>
              <a:spLocks noChangeShapeType="1"/>
            </p:cNvSpPr>
            <p:nvPr/>
          </p:nvSpPr>
          <p:spPr bwMode="auto">
            <a:xfrm>
              <a:off x="1781"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2" name="Line 70"/>
            <p:cNvSpPr>
              <a:spLocks noChangeShapeType="1"/>
            </p:cNvSpPr>
            <p:nvPr/>
          </p:nvSpPr>
          <p:spPr bwMode="auto">
            <a:xfrm>
              <a:off x="1781"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3" name="Line 71"/>
            <p:cNvSpPr>
              <a:spLocks noChangeShapeType="1"/>
            </p:cNvSpPr>
            <p:nvPr/>
          </p:nvSpPr>
          <p:spPr bwMode="auto">
            <a:xfrm>
              <a:off x="1493" y="2544"/>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4" name="Line 72"/>
            <p:cNvSpPr>
              <a:spLocks noChangeShapeType="1"/>
            </p:cNvSpPr>
            <p:nvPr/>
          </p:nvSpPr>
          <p:spPr bwMode="auto">
            <a:xfrm flipH="1" flipV="1">
              <a:off x="1637" y="2400"/>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5" name="Line 73"/>
            <p:cNvSpPr>
              <a:spLocks noChangeShapeType="1"/>
            </p:cNvSpPr>
            <p:nvPr/>
          </p:nvSpPr>
          <p:spPr bwMode="auto">
            <a:xfrm flipH="1">
              <a:off x="1205"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grpSp>
        <p:nvGrpSpPr>
          <p:cNvPr id="5" name="Group 74"/>
          <p:cNvGrpSpPr>
            <a:grpSpLocks/>
          </p:cNvGrpSpPr>
          <p:nvPr/>
        </p:nvGrpSpPr>
        <p:grpSpPr bwMode="auto">
          <a:xfrm>
            <a:off x="1153514" y="2934620"/>
            <a:ext cx="1371600" cy="533400"/>
            <a:chOff x="3701" y="2419"/>
            <a:chExt cx="864" cy="336"/>
          </a:xfrm>
        </p:grpSpPr>
        <p:sp>
          <p:nvSpPr>
            <p:cNvPr id="36961" name="Line 75"/>
            <p:cNvSpPr>
              <a:spLocks noChangeShapeType="1"/>
            </p:cNvSpPr>
            <p:nvPr/>
          </p:nvSpPr>
          <p:spPr bwMode="auto">
            <a:xfrm flipH="1" flipV="1">
              <a:off x="3989"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2" name="Line 76"/>
            <p:cNvSpPr>
              <a:spLocks noChangeShapeType="1"/>
            </p:cNvSpPr>
            <p:nvPr/>
          </p:nvSpPr>
          <p:spPr bwMode="auto">
            <a:xfrm>
              <a:off x="3989" y="2611"/>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3" name="Line 77"/>
            <p:cNvSpPr>
              <a:spLocks noChangeShapeType="1"/>
            </p:cNvSpPr>
            <p:nvPr/>
          </p:nvSpPr>
          <p:spPr bwMode="auto">
            <a:xfrm>
              <a:off x="4277"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4" name="Line 78"/>
            <p:cNvSpPr>
              <a:spLocks noChangeShapeType="1"/>
            </p:cNvSpPr>
            <p:nvPr/>
          </p:nvSpPr>
          <p:spPr bwMode="auto">
            <a:xfrm>
              <a:off x="4277"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5" name="Line 79"/>
            <p:cNvSpPr>
              <a:spLocks noChangeShapeType="1"/>
            </p:cNvSpPr>
            <p:nvPr/>
          </p:nvSpPr>
          <p:spPr bwMode="auto">
            <a:xfrm>
              <a:off x="3989" y="2563"/>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6" name="Line 80"/>
            <p:cNvSpPr>
              <a:spLocks noChangeShapeType="1"/>
            </p:cNvSpPr>
            <p:nvPr/>
          </p:nvSpPr>
          <p:spPr bwMode="auto">
            <a:xfrm flipH="1" flipV="1">
              <a:off x="4133" y="2419"/>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7" name="Line 81"/>
            <p:cNvSpPr>
              <a:spLocks noChangeShapeType="1"/>
            </p:cNvSpPr>
            <p:nvPr/>
          </p:nvSpPr>
          <p:spPr bwMode="auto">
            <a:xfrm flipH="1">
              <a:off x="3701"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8" name="Oval 82"/>
            <p:cNvSpPr>
              <a:spLocks noChangeArrowheads="1"/>
            </p:cNvSpPr>
            <p:nvPr/>
          </p:nvSpPr>
          <p:spPr bwMode="auto">
            <a:xfrm>
              <a:off x="4095" y="2484"/>
              <a:ext cx="72" cy="72"/>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latin typeface="Calibri" charset="0"/>
              </a:endParaRPr>
            </a:p>
          </p:txBody>
        </p:sp>
      </p:grpSp>
      <p:grpSp>
        <p:nvGrpSpPr>
          <p:cNvPr id="6" name="Group 83"/>
          <p:cNvGrpSpPr>
            <a:grpSpLocks/>
          </p:cNvGrpSpPr>
          <p:nvPr/>
        </p:nvGrpSpPr>
        <p:grpSpPr bwMode="auto">
          <a:xfrm>
            <a:off x="2448914" y="4306220"/>
            <a:ext cx="1371600" cy="533400"/>
            <a:chOff x="1205" y="2400"/>
            <a:chExt cx="864" cy="336"/>
          </a:xfrm>
        </p:grpSpPr>
        <p:sp>
          <p:nvSpPr>
            <p:cNvPr id="36954" name="Line 84"/>
            <p:cNvSpPr>
              <a:spLocks noChangeShapeType="1"/>
            </p:cNvSpPr>
            <p:nvPr/>
          </p:nvSpPr>
          <p:spPr bwMode="auto">
            <a:xfrm flipH="1" flipV="1">
              <a:off x="1493"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5" name="Line 85"/>
            <p:cNvSpPr>
              <a:spLocks noChangeShapeType="1"/>
            </p:cNvSpPr>
            <p:nvPr/>
          </p:nvSpPr>
          <p:spPr bwMode="auto">
            <a:xfrm>
              <a:off x="1493" y="2592"/>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6" name="Line 86"/>
            <p:cNvSpPr>
              <a:spLocks noChangeShapeType="1"/>
            </p:cNvSpPr>
            <p:nvPr/>
          </p:nvSpPr>
          <p:spPr bwMode="auto">
            <a:xfrm>
              <a:off x="1781"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7" name="Line 87"/>
            <p:cNvSpPr>
              <a:spLocks noChangeShapeType="1"/>
            </p:cNvSpPr>
            <p:nvPr/>
          </p:nvSpPr>
          <p:spPr bwMode="auto">
            <a:xfrm>
              <a:off x="1781"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8" name="Line 88"/>
            <p:cNvSpPr>
              <a:spLocks noChangeShapeType="1"/>
            </p:cNvSpPr>
            <p:nvPr/>
          </p:nvSpPr>
          <p:spPr bwMode="auto">
            <a:xfrm>
              <a:off x="1493" y="2544"/>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9" name="Line 89"/>
            <p:cNvSpPr>
              <a:spLocks noChangeShapeType="1"/>
            </p:cNvSpPr>
            <p:nvPr/>
          </p:nvSpPr>
          <p:spPr bwMode="auto">
            <a:xfrm flipH="1" flipV="1">
              <a:off x="1637" y="2400"/>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0" name="Line 90"/>
            <p:cNvSpPr>
              <a:spLocks noChangeShapeType="1"/>
            </p:cNvSpPr>
            <p:nvPr/>
          </p:nvSpPr>
          <p:spPr bwMode="auto">
            <a:xfrm flipH="1">
              <a:off x="1205"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sp>
        <p:nvSpPr>
          <p:cNvPr id="36886" name="Line 100"/>
          <p:cNvSpPr>
            <a:spLocks noChangeShapeType="1"/>
          </p:cNvSpPr>
          <p:nvPr/>
        </p:nvSpPr>
        <p:spPr bwMode="auto">
          <a:xfrm flipH="1">
            <a:off x="1305914" y="407762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887" name="Line 101"/>
          <p:cNvSpPr>
            <a:spLocks noChangeShapeType="1"/>
          </p:cNvSpPr>
          <p:nvPr/>
        </p:nvSpPr>
        <p:spPr bwMode="auto">
          <a:xfrm flipH="1">
            <a:off x="2448914" y="3468020"/>
            <a:ext cx="1371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888" name="Line 102"/>
          <p:cNvSpPr>
            <a:spLocks noChangeShapeType="1"/>
          </p:cNvSpPr>
          <p:nvPr/>
        </p:nvSpPr>
        <p:spPr bwMode="auto">
          <a:xfrm flipH="1" flipV="1">
            <a:off x="3134714" y="2934620"/>
            <a:ext cx="0" cy="145415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89" name="Line 103"/>
          <p:cNvSpPr>
            <a:spLocks noChangeShapeType="1"/>
          </p:cNvSpPr>
          <p:nvPr/>
        </p:nvSpPr>
        <p:spPr bwMode="auto">
          <a:xfrm flipH="1">
            <a:off x="1305914" y="3468020"/>
            <a:ext cx="0" cy="60960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90" name="Rectangle 104"/>
          <p:cNvSpPr>
            <a:spLocks noChangeArrowheads="1"/>
          </p:cNvSpPr>
          <p:nvPr/>
        </p:nvSpPr>
        <p:spPr bwMode="auto">
          <a:xfrm>
            <a:off x="4353914" y="41538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Z</a:t>
            </a:r>
          </a:p>
        </p:txBody>
      </p:sp>
      <p:grpSp>
        <p:nvGrpSpPr>
          <p:cNvPr id="7" name="Group 91"/>
          <p:cNvGrpSpPr>
            <a:grpSpLocks/>
          </p:cNvGrpSpPr>
          <p:nvPr/>
        </p:nvGrpSpPr>
        <p:grpSpPr bwMode="auto">
          <a:xfrm>
            <a:off x="2448914" y="3544220"/>
            <a:ext cx="1371600" cy="533400"/>
            <a:chOff x="3701" y="2419"/>
            <a:chExt cx="864" cy="336"/>
          </a:xfrm>
        </p:grpSpPr>
        <p:sp>
          <p:nvSpPr>
            <p:cNvPr id="36946" name="Line 92"/>
            <p:cNvSpPr>
              <a:spLocks noChangeShapeType="1"/>
            </p:cNvSpPr>
            <p:nvPr/>
          </p:nvSpPr>
          <p:spPr bwMode="auto">
            <a:xfrm flipH="1" flipV="1">
              <a:off x="3989"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7" name="Line 93"/>
            <p:cNvSpPr>
              <a:spLocks noChangeShapeType="1"/>
            </p:cNvSpPr>
            <p:nvPr/>
          </p:nvSpPr>
          <p:spPr bwMode="auto">
            <a:xfrm>
              <a:off x="3989" y="2611"/>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8" name="Line 94"/>
            <p:cNvSpPr>
              <a:spLocks noChangeShapeType="1"/>
            </p:cNvSpPr>
            <p:nvPr/>
          </p:nvSpPr>
          <p:spPr bwMode="auto">
            <a:xfrm>
              <a:off x="4277"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9" name="Line 95"/>
            <p:cNvSpPr>
              <a:spLocks noChangeShapeType="1"/>
            </p:cNvSpPr>
            <p:nvPr/>
          </p:nvSpPr>
          <p:spPr bwMode="auto">
            <a:xfrm>
              <a:off x="4277"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0" name="Line 96"/>
            <p:cNvSpPr>
              <a:spLocks noChangeShapeType="1"/>
            </p:cNvSpPr>
            <p:nvPr/>
          </p:nvSpPr>
          <p:spPr bwMode="auto">
            <a:xfrm>
              <a:off x="3989" y="2563"/>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1" name="Line 97"/>
            <p:cNvSpPr>
              <a:spLocks noChangeShapeType="1"/>
            </p:cNvSpPr>
            <p:nvPr/>
          </p:nvSpPr>
          <p:spPr bwMode="auto">
            <a:xfrm flipH="1" flipV="1">
              <a:off x="4133" y="2419"/>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2" name="Line 98"/>
            <p:cNvSpPr>
              <a:spLocks noChangeShapeType="1"/>
            </p:cNvSpPr>
            <p:nvPr/>
          </p:nvSpPr>
          <p:spPr bwMode="auto">
            <a:xfrm flipH="1">
              <a:off x="3701"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3" name="Oval 99"/>
            <p:cNvSpPr>
              <a:spLocks noChangeArrowheads="1"/>
            </p:cNvSpPr>
            <p:nvPr/>
          </p:nvSpPr>
          <p:spPr bwMode="auto">
            <a:xfrm>
              <a:off x="4095" y="2484"/>
              <a:ext cx="72" cy="72"/>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latin typeface="Calibri" charset="0"/>
              </a:endParaRPr>
            </a:p>
          </p:txBody>
        </p:sp>
      </p:grpSp>
      <p:sp>
        <p:nvSpPr>
          <p:cNvPr id="36892" name="Oval 105"/>
          <p:cNvSpPr>
            <a:spLocks noChangeArrowheads="1"/>
          </p:cNvSpPr>
          <p:nvPr/>
        </p:nvSpPr>
        <p:spPr bwMode="auto">
          <a:xfrm>
            <a:off x="1229714" y="33918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893" name="Oval 106"/>
          <p:cNvSpPr>
            <a:spLocks noChangeArrowheads="1"/>
          </p:cNvSpPr>
          <p:nvPr/>
        </p:nvSpPr>
        <p:spPr bwMode="auto">
          <a:xfrm>
            <a:off x="3744314" y="40014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894" name="Oval 107"/>
          <p:cNvSpPr>
            <a:spLocks noChangeArrowheads="1"/>
          </p:cNvSpPr>
          <p:nvPr/>
        </p:nvSpPr>
        <p:spPr bwMode="auto">
          <a:xfrm>
            <a:off x="3744314" y="42300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119" name="Date Placeholder 118"/>
          <p:cNvSpPr>
            <a:spLocks noGrp="1"/>
          </p:cNvSpPr>
          <p:nvPr>
            <p:ph type="dt" sz="quarter" idx="10"/>
          </p:nvPr>
        </p:nvSpPr>
        <p:spPr/>
        <p:txBody>
          <a:bodyPr/>
          <a:lstStyle/>
          <a:p>
            <a:pPr>
              <a:defRPr/>
            </a:pPr>
            <a:fld id="{70A341C9-D669-6F41-BE2A-9F1994702FB3}" type="datetime1">
              <a:rPr lang="en-US" smtClean="0"/>
              <a:pPr>
                <a:defRPr/>
              </a:pPr>
              <a:t>11/28/12</a:t>
            </a:fld>
            <a:endParaRPr lang="en-US" dirty="0"/>
          </a:p>
        </p:txBody>
      </p:sp>
      <p:sp>
        <p:nvSpPr>
          <p:cNvPr id="120" name="Slide Number Placeholder 119"/>
          <p:cNvSpPr>
            <a:spLocks noGrp="1"/>
          </p:cNvSpPr>
          <p:nvPr>
            <p:ph type="sldNum" sz="quarter" idx="12"/>
          </p:nvPr>
        </p:nvSpPr>
        <p:spPr>
          <a:xfrm>
            <a:off x="6620934" y="6492875"/>
            <a:ext cx="2133600" cy="365125"/>
          </a:xfrm>
        </p:spPr>
        <p:txBody>
          <a:bodyPr/>
          <a:lstStyle/>
          <a:p>
            <a:pPr>
              <a:defRPr/>
            </a:pPr>
            <a:fld id="{3870C79D-D249-A441-85A0-5AAAC4F723CE}" type="slidenum">
              <a:rPr lang="en-US"/>
              <a:pPr>
                <a:defRPr/>
              </a:pPr>
              <a:t>33</a:t>
            </a:fld>
            <a:endParaRPr lang="en-US"/>
          </a:p>
        </p:txBody>
      </p:sp>
      <p:sp>
        <p:nvSpPr>
          <p:cNvPr id="121" name="Line 38"/>
          <p:cNvSpPr>
            <a:spLocks noChangeShapeType="1"/>
          </p:cNvSpPr>
          <p:nvPr/>
        </p:nvSpPr>
        <p:spPr bwMode="auto">
          <a:xfrm>
            <a:off x="5458813" y="3260058"/>
            <a:ext cx="2881313" cy="0"/>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122" name="Line 39"/>
          <p:cNvSpPr>
            <a:spLocks noChangeShapeType="1"/>
          </p:cNvSpPr>
          <p:nvPr/>
        </p:nvSpPr>
        <p:spPr bwMode="auto">
          <a:xfrm>
            <a:off x="7362226" y="2909220"/>
            <a:ext cx="0" cy="2205038"/>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123" name="Rectangle 40"/>
          <p:cNvSpPr>
            <a:spLocks noChangeArrowheads="1"/>
          </p:cNvSpPr>
          <p:nvPr/>
        </p:nvSpPr>
        <p:spPr bwMode="auto">
          <a:xfrm>
            <a:off x="5846163" y="28203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x</a:t>
            </a:r>
          </a:p>
        </p:txBody>
      </p:sp>
      <p:sp>
        <p:nvSpPr>
          <p:cNvPr id="124" name="Rectangle 41"/>
          <p:cNvSpPr>
            <a:spLocks noChangeArrowheads="1"/>
          </p:cNvSpPr>
          <p:nvPr/>
        </p:nvSpPr>
        <p:spPr bwMode="auto">
          <a:xfrm>
            <a:off x="6773263" y="28203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y</a:t>
            </a:r>
          </a:p>
        </p:txBody>
      </p:sp>
      <p:sp>
        <p:nvSpPr>
          <p:cNvPr id="125" name="Rectangle 42"/>
          <p:cNvSpPr>
            <a:spLocks noChangeArrowheads="1"/>
          </p:cNvSpPr>
          <p:nvPr/>
        </p:nvSpPr>
        <p:spPr bwMode="auto">
          <a:xfrm>
            <a:off x="7725763" y="2833020"/>
            <a:ext cx="361950"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z</a:t>
            </a:r>
          </a:p>
        </p:txBody>
      </p:sp>
      <p:grpSp>
        <p:nvGrpSpPr>
          <p:cNvPr id="12" name="Group 47"/>
          <p:cNvGrpSpPr>
            <a:grpSpLocks/>
          </p:cNvGrpSpPr>
          <p:nvPr/>
        </p:nvGrpSpPr>
        <p:grpSpPr bwMode="auto">
          <a:xfrm>
            <a:off x="6385913" y="3409283"/>
            <a:ext cx="901700" cy="1730375"/>
            <a:chOff x="4120" y="2640"/>
            <a:chExt cx="576" cy="1104"/>
          </a:xfrm>
        </p:grpSpPr>
        <p:sp>
          <p:nvSpPr>
            <p:cNvPr id="127" name="Rectangle 43"/>
            <p:cNvSpPr>
              <a:spLocks noChangeArrowheads="1"/>
            </p:cNvSpPr>
            <p:nvPr/>
          </p:nvSpPr>
          <p:spPr bwMode="auto">
            <a:xfrm>
              <a:off x="4120" y="264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a:solidFill>
                    <a:srgbClr val="000000"/>
                  </a:solidFill>
                  <a:latin typeface="Comic Sans MS" charset="0"/>
                </a:rPr>
                <a:t>0 volts</a:t>
              </a:r>
            </a:p>
          </p:txBody>
        </p:sp>
        <p:sp>
          <p:nvSpPr>
            <p:cNvPr id="128" name="Rectangle 44"/>
            <p:cNvSpPr>
              <a:spLocks noChangeArrowheads="1"/>
            </p:cNvSpPr>
            <p:nvPr/>
          </p:nvSpPr>
          <p:spPr bwMode="auto">
            <a:xfrm>
              <a:off x="4128"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29" name="Rectangle 45"/>
            <p:cNvSpPr>
              <a:spLocks noChangeArrowheads="1"/>
            </p:cNvSpPr>
            <p:nvPr/>
          </p:nvSpPr>
          <p:spPr bwMode="auto">
            <a:xfrm>
              <a:off x="4128" y="3216"/>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0" name="Rectangle 46"/>
            <p:cNvSpPr>
              <a:spLocks noChangeArrowheads="1"/>
            </p:cNvSpPr>
            <p:nvPr/>
          </p:nvSpPr>
          <p:spPr bwMode="auto">
            <a:xfrm>
              <a:off x="4128" y="348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a:solidFill>
                    <a:srgbClr val="000000"/>
                  </a:solidFill>
                  <a:latin typeface="Comic Sans MS" charset="0"/>
                </a:rPr>
                <a:t>3 volts</a:t>
              </a:r>
            </a:p>
          </p:txBody>
        </p:sp>
      </p:grpSp>
      <p:grpSp>
        <p:nvGrpSpPr>
          <p:cNvPr id="13" name="Group 52"/>
          <p:cNvGrpSpPr>
            <a:grpSpLocks/>
          </p:cNvGrpSpPr>
          <p:nvPr/>
        </p:nvGrpSpPr>
        <p:grpSpPr bwMode="auto">
          <a:xfrm>
            <a:off x="5496913" y="3421983"/>
            <a:ext cx="901700" cy="1706562"/>
            <a:chOff x="3552" y="2648"/>
            <a:chExt cx="576" cy="1088"/>
          </a:xfrm>
        </p:grpSpPr>
        <p:sp>
          <p:nvSpPr>
            <p:cNvPr id="132" name="Rectangle 48"/>
            <p:cNvSpPr>
              <a:spLocks noChangeArrowheads="1"/>
            </p:cNvSpPr>
            <p:nvPr/>
          </p:nvSpPr>
          <p:spPr bwMode="auto">
            <a:xfrm>
              <a:off x="3552" y="2648"/>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3" name="Rectangle 49"/>
            <p:cNvSpPr>
              <a:spLocks noChangeArrowheads="1"/>
            </p:cNvSpPr>
            <p:nvPr/>
          </p:nvSpPr>
          <p:spPr bwMode="auto">
            <a:xfrm>
              <a:off x="3552"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4" name="Rectangle 50"/>
            <p:cNvSpPr>
              <a:spLocks noChangeArrowheads="1"/>
            </p:cNvSpPr>
            <p:nvPr/>
          </p:nvSpPr>
          <p:spPr bwMode="auto">
            <a:xfrm>
              <a:off x="3552" y="320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35" name="Rectangle 51"/>
            <p:cNvSpPr>
              <a:spLocks noChangeArrowheads="1"/>
            </p:cNvSpPr>
            <p:nvPr/>
          </p:nvSpPr>
          <p:spPr bwMode="auto">
            <a:xfrm>
              <a:off x="3560" y="3472"/>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grpSp>
      <p:grpSp>
        <p:nvGrpSpPr>
          <p:cNvPr id="14" name="Group 47"/>
          <p:cNvGrpSpPr>
            <a:grpSpLocks/>
          </p:cNvGrpSpPr>
          <p:nvPr/>
        </p:nvGrpSpPr>
        <p:grpSpPr bwMode="auto">
          <a:xfrm>
            <a:off x="7435779" y="3341550"/>
            <a:ext cx="901700" cy="1730375"/>
            <a:chOff x="4120" y="2640"/>
            <a:chExt cx="576" cy="1104"/>
          </a:xfrm>
        </p:grpSpPr>
        <p:sp>
          <p:nvSpPr>
            <p:cNvPr id="141" name="Rectangle 43"/>
            <p:cNvSpPr>
              <a:spLocks noChangeArrowheads="1"/>
            </p:cNvSpPr>
            <p:nvPr/>
          </p:nvSpPr>
          <p:spPr bwMode="auto">
            <a:xfrm>
              <a:off x="4120" y="264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3 </a:t>
              </a:r>
              <a:r>
                <a:rPr lang="en-US" dirty="0">
                  <a:solidFill>
                    <a:srgbClr val="000000"/>
                  </a:solidFill>
                  <a:latin typeface="Comic Sans MS" charset="0"/>
                </a:rPr>
                <a:t>volts</a:t>
              </a:r>
            </a:p>
          </p:txBody>
        </p:sp>
        <p:sp>
          <p:nvSpPr>
            <p:cNvPr id="142" name="Rectangle 44"/>
            <p:cNvSpPr>
              <a:spLocks noChangeArrowheads="1"/>
            </p:cNvSpPr>
            <p:nvPr/>
          </p:nvSpPr>
          <p:spPr bwMode="auto">
            <a:xfrm>
              <a:off x="4128"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43" name="Rectangle 45"/>
            <p:cNvSpPr>
              <a:spLocks noChangeArrowheads="1"/>
            </p:cNvSpPr>
            <p:nvPr/>
          </p:nvSpPr>
          <p:spPr bwMode="auto">
            <a:xfrm>
              <a:off x="4128" y="3216"/>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3 </a:t>
              </a:r>
              <a:r>
                <a:rPr lang="en-US" dirty="0">
                  <a:solidFill>
                    <a:srgbClr val="000000"/>
                  </a:solidFill>
                  <a:latin typeface="Comic Sans MS" charset="0"/>
                </a:rPr>
                <a:t>volts</a:t>
              </a:r>
            </a:p>
          </p:txBody>
        </p:sp>
        <p:sp>
          <p:nvSpPr>
            <p:cNvPr id="144" name="Rectangle 46"/>
            <p:cNvSpPr>
              <a:spLocks noChangeArrowheads="1"/>
            </p:cNvSpPr>
            <p:nvPr/>
          </p:nvSpPr>
          <p:spPr bwMode="auto">
            <a:xfrm>
              <a:off x="4128" y="348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0 </a:t>
              </a:r>
              <a:r>
                <a:rPr lang="en-US" dirty="0">
                  <a:solidFill>
                    <a:srgbClr val="000000"/>
                  </a:solidFill>
                  <a:latin typeface="Comic Sans MS" charset="0"/>
                </a:rPr>
                <a:t>volts</a:t>
              </a:r>
            </a:p>
          </p:txBody>
        </p:sp>
      </p:grpSp>
      <p:sp>
        <p:nvSpPr>
          <p:cNvPr id="150" name="TextBox 149"/>
          <p:cNvSpPr txBox="1"/>
          <p:nvPr/>
        </p:nvSpPr>
        <p:spPr>
          <a:xfrm>
            <a:off x="3456447" y="3053154"/>
            <a:ext cx="1964268" cy="369332"/>
          </a:xfrm>
          <a:prstGeom prst="rect">
            <a:avLst/>
          </a:prstGeom>
          <a:noFill/>
        </p:spPr>
        <p:txBody>
          <a:bodyPr wrap="square" rtlCol="0">
            <a:spAutoFit/>
          </a:bodyPr>
          <a:lstStyle/>
          <a:p>
            <a:pPr algn="ctr"/>
            <a:r>
              <a:rPr lang="en-US" i="1" dirty="0" smtClean="0">
                <a:solidFill>
                  <a:srgbClr val="0000FF"/>
                </a:solidFill>
              </a:rPr>
              <a:t>NAND gate</a:t>
            </a:r>
            <a:endParaRPr lang="en-US" i="1" dirty="0">
              <a:solidFill>
                <a:srgbClr val="0000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68413"/>
          </a:xfrm>
        </p:spPr>
        <p:txBody>
          <a:bodyPr>
            <a:normAutofit fontScale="90000"/>
          </a:bodyPr>
          <a:lstStyle/>
          <a:p>
            <a:r>
              <a:rPr lang="en-US" dirty="0" smtClean="0"/>
              <a:t>Physical Layout of NAND Gate</a:t>
            </a:r>
            <a:endParaRPr lang="en-US" dirty="0"/>
          </a:p>
        </p:txBody>
      </p:sp>
      <p:sp>
        <p:nvSpPr>
          <p:cNvPr id="4" name="Date Placeholder 3"/>
          <p:cNvSpPr>
            <a:spLocks noGrp="1"/>
          </p:cNvSpPr>
          <p:nvPr>
            <p:ph type="dt" sz="half" idx="10"/>
          </p:nvPr>
        </p:nvSpPr>
        <p:spPr/>
        <p:txBody>
          <a:bodyPr/>
          <a:lstStyle/>
          <a:p>
            <a:fld id="{237264B6-D9F3-FE41-B473-606E790F28B4}" type="datetime1">
              <a:rPr lang="en-US" smtClean="0"/>
              <a:pPr/>
              <a:t>11/28/12</a:t>
            </a:fld>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34</a:t>
            </a:fld>
            <a:endParaRPr lang="en-US"/>
          </a:p>
        </p:txBody>
      </p:sp>
      <p:pic>
        <p:nvPicPr>
          <p:cNvPr id="8" name="Picture 7"/>
          <p:cNvPicPr>
            <a:picLocks noChangeAspect="1"/>
          </p:cNvPicPr>
          <p:nvPr/>
        </p:nvPicPr>
        <p:blipFill>
          <a:blip r:embed="rId2"/>
          <a:stretch>
            <a:fillRect/>
          </a:stretch>
        </p:blipFill>
        <p:spPr>
          <a:xfrm>
            <a:off x="3274377" y="894080"/>
            <a:ext cx="2987040" cy="5963920"/>
          </a:xfrm>
          <a:prstGeom prst="rect">
            <a:avLst/>
          </a:prstGeom>
        </p:spPr>
      </p:pic>
      <p:sp>
        <p:nvSpPr>
          <p:cNvPr id="9" name="TextBox 8"/>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10" name="Footer Placeholder 9"/>
          <p:cNvSpPr>
            <a:spLocks noGrp="1"/>
          </p:cNvSpPr>
          <p:nvPr>
            <p:ph type="ftr" sz="quarter" idx="11"/>
          </p:nvPr>
        </p:nvSpPr>
        <p:spPr/>
        <p:txBody>
          <a:bodyPr/>
          <a:lstStyle/>
          <a:p>
            <a:r>
              <a:rPr lang="en-US" dirty="0" smtClean="0"/>
              <a:t>Fall 2012 -- Lecture #39</a:t>
            </a:r>
            <a:endParaRPr lang="en-US" dirty="0"/>
          </a:p>
        </p:txBody>
      </p:sp>
      <p:sp>
        <p:nvSpPr>
          <p:cNvPr id="11" name="TextBox 10"/>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Scanning Electron Microscope</a:t>
            </a:r>
            <a:endParaRPr lang="en-US" dirty="0"/>
          </a:p>
        </p:txBody>
      </p:sp>
      <p:sp>
        <p:nvSpPr>
          <p:cNvPr id="3" name="Date Placeholder 2"/>
          <p:cNvSpPr>
            <a:spLocks noGrp="1"/>
          </p:cNvSpPr>
          <p:nvPr>
            <p:ph type="dt" sz="half" idx="10"/>
          </p:nvPr>
        </p:nvSpPr>
        <p:spPr/>
        <p:txBody>
          <a:bodyPr/>
          <a:lstStyle/>
          <a:p>
            <a:fld id="{06866B81-7E3B-4045-9075-1FDFA9EEFCFA}"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35</a:t>
            </a:fld>
            <a:endParaRPr lang="en-US"/>
          </a:p>
        </p:txBody>
      </p:sp>
      <p:pic>
        <p:nvPicPr>
          <p:cNvPr id="6" name="Picture 5"/>
          <p:cNvPicPr>
            <a:picLocks noChangeAspect="1"/>
          </p:cNvPicPr>
          <p:nvPr/>
        </p:nvPicPr>
        <p:blipFill>
          <a:blip r:embed="rId2"/>
          <a:stretch>
            <a:fillRect/>
          </a:stretch>
        </p:blipFill>
        <p:spPr>
          <a:xfrm>
            <a:off x="1038442" y="2186593"/>
            <a:ext cx="3454400" cy="26162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pic>
        <p:nvPicPr>
          <p:cNvPr id="8" name="Picture 7"/>
          <p:cNvPicPr>
            <a:picLocks noChangeAspect="1"/>
          </p:cNvPicPr>
          <p:nvPr/>
        </p:nvPicPr>
        <p:blipFill>
          <a:blip r:embed="rId3"/>
          <a:stretch>
            <a:fillRect/>
          </a:stretch>
        </p:blipFill>
        <p:spPr>
          <a:xfrm>
            <a:off x="6124300" y="1594291"/>
            <a:ext cx="2413000" cy="3822700"/>
          </a:xfrm>
          <a:prstGeom prst="rect">
            <a:avLst/>
          </a:prstGeom>
        </p:spPr>
      </p:pic>
      <p:sp>
        <p:nvSpPr>
          <p:cNvPr id="9" name="TextBox 8"/>
          <p:cNvSpPr txBox="1"/>
          <p:nvPr/>
        </p:nvSpPr>
        <p:spPr>
          <a:xfrm>
            <a:off x="6513833" y="5594792"/>
            <a:ext cx="1429110" cy="369332"/>
          </a:xfrm>
          <a:prstGeom prst="rect">
            <a:avLst/>
          </a:prstGeom>
          <a:noFill/>
        </p:spPr>
        <p:txBody>
          <a:bodyPr wrap="none" rtlCol="0">
            <a:spAutoFit/>
          </a:bodyPr>
          <a:lstStyle/>
          <a:p>
            <a:r>
              <a:rPr lang="en-US" dirty="0" smtClean="0"/>
              <a:t>Cross Section</a:t>
            </a:r>
            <a:endParaRPr lang="en-US" dirty="0"/>
          </a:p>
        </p:txBody>
      </p:sp>
      <p:sp>
        <p:nvSpPr>
          <p:cNvPr id="10" name="TextBox 9"/>
          <p:cNvSpPr txBox="1"/>
          <p:nvPr/>
        </p:nvSpPr>
        <p:spPr>
          <a:xfrm>
            <a:off x="2309081" y="5320193"/>
            <a:ext cx="1034508" cy="369332"/>
          </a:xfrm>
          <a:prstGeom prst="rect">
            <a:avLst/>
          </a:prstGeom>
          <a:noFill/>
        </p:spPr>
        <p:txBody>
          <a:bodyPr wrap="none" rtlCol="0">
            <a:spAutoFit/>
          </a:bodyPr>
          <a:lstStyle/>
          <a:p>
            <a:r>
              <a:rPr lang="en-US" dirty="0" smtClean="0"/>
              <a:t>Top View</a:t>
            </a:r>
            <a:endParaRPr lang="en-US" dirty="0"/>
          </a:p>
        </p:txBody>
      </p:sp>
      <p:sp>
        <p:nvSpPr>
          <p:cNvPr id="11" name="TextBox 10"/>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Diagram of Static RAM</a:t>
            </a:r>
            <a:endParaRPr lang="en-US" dirty="0"/>
          </a:p>
        </p:txBody>
      </p:sp>
      <p:sp>
        <p:nvSpPr>
          <p:cNvPr id="3" name="Date Placeholder 2"/>
          <p:cNvSpPr>
            <a:spLocks noGrp="1"/>
          </p:cNvSpPr>
          <p:nvPr>
            <p:ph type="dt" sz="half" idx="10"/>
          </p:nvPr>
        </p:nvSpPr>
        <p:spPr/>
        <p:txBody>
          <a:bodyPr/>
          <a:lstStyle/>
          <a:p>
            <a:fld id="{0B781CE6-B34E-D445-8673-AB343AC879EC}"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36</a:t>
            </a:fld>
            <a:endParaRPr lang="en-US"/>
          </a:p>
        </p:txBody>
      </p:sp>
      <p:pic>
        <p:nvPicPr>
          <p:cNvPr id="6" name="Picture 5"/>
          <p:cNvPicPr>
            <a:picLocks noChangeAspect="1"/>
          </p:cNvPicPr>
          <p:nvPr/>
        </p:nvPicPr>
        <p:blipFill>
          <a:blip r:embed="rId2"/>
          <a:stretch>
            <a:fillRect/>
          </a:stretch>
        </p:blipFill>
        <p:spPr>
          <a:xfrm>
            <a:off x="2282062" y="1880054"/>
            <a:ext cx="4470400" cy="38862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-6</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Bit SRAM in 6 Transistors</a:t>
            </a:r>
            <a:endParaRPr lang="en-US" dirty="0"/>
          </a:p>
        </p:txBody>
      </p:sp>
      <p:sp>
        <p:nvSpPr>
          <p:cNvPr id="3" name="Date Placeholder 2"/>
          <p:cNvSpPr>
            <a:spLocks noGrp="1"/>
          </p:cNvSpPr>
          <p:nvPr>
            <p:ph type="dt" sz="half" idx="10"/>
          </p:nvPr>
        </p:nvSpPr>
        <p:spPr/>
        <p:txBody>
          <a:bodyPr/>
          <a:lstStyle/>
          <a:p>
            <a:fld id="{9EEE7FCE-88BB-C640-BF3D-FC60F2842426}"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37</a:t>
            </a:fld>
            <a:endParaRPr lang="en-US"/>
          </a:p>
        </p:txBody>
      </p:sp>
      <p:pic>
        <p:nvPicPr>
          <p:cNvPr id="7" name="Picture 6"/>
          <p:cNvPicPr>
            <a:picLocks noChangeAspect="1"/>
          </p:cNvPicPr>
          <p:nvPr/>
        </p:nvPicPr>
        <p:blipFill>
          <a:blip r:embed="rId3"/>
          <a:stretch>
            <a:fillRect/>
          </a:stretch>
        </p:blipFill>
        <p:spPr>
          <a:xfrm>
            <a:off x="2990850" y="2355850"/>
            <a:ext cx="3162300" cy="21463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Layout of SRAM Bit</a:t>
            </a:r>
            <a:endParaRPr lang="en-US" dirty="0"/>
          </a:p>
        </p:txBody>
      </p:sp>
      <p:sp>
        <p:nvSpPr>
          <p:cNvPr id="3" name="Date Placeholder 2"/>
          <p:cNvSpPr>
            <a:spLocks noGrp="1"/>
          </p:cNvSpPr>
          <p:nvPr>
            <p:ph type="dt" sz="half" idx="10"/>
          </p:nvPr>
        </p:nvSpPr>
        <p:spPr/>
        <p:txBody>
          <a:bodyPr/>
          <a:lstStyle/>
          <a:p>
            <a:fld id="{ADDC54CB-8AA2-8B48-A609-500A68C3306A}"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38</a:t>
            </a:fld>
            <a:endParaRPr lang="en-US"/>
          </a:p>
        </p:txBody>
      </p:sp>
      <p:pic>
        <p:nvPicPr>
          <p:cNvPr id="7" name="Picture 6"/>
          <p:cNvPicPr>
            <a:picLocks noChangeAspect="1"/>
          </p:cNvPicPr>
          <p:nvPr/>
        </p:nvPicPr>
        <p:blipFill>
          <a:blip r:embed="rId2"/>
          <a:stretch>
            <a:fillRect/>
          </a:stretch>
        </p:blipFill>
        <p:spPr>
          <a:xfrm>
            <a:off x="3059607" y="1599784"/>
            <a:ext cx="2959100" cy="47752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9" name="TextBox 8"/>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SRAM Cross Section</a:t>
            </a:r>
            <a:endParaRPr lang="en-US" dirty="0"/>
          </a:p>
        </p:txBody>
      </p:sp>
      <p:sp>
        <p:nvSpPr>
          <p:cNvPr id="3" name="Date Placeholder 2"/>
          <p:cNvSpPr>
            <a:spLocks noGrp="1"/>
          </p:cNvSpPr>
          <p:nvPr>
            <p:ph type="dt" sz="half" idx="10"/>
          </p:nvPr>
        </p:nvSpPr>
        <p:spPr/>
        <p:txBody>
          <a:bodyPr/>
          <a:lstStyle/>
          <a:p>
            <a:fld id="{18C3F9DF-5E5C-AF43-B89E-FD1191ED0D50}"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39</a:t>
            </a:fld>
            <a:endParaRPr lang="en-US"/>
          </a:p>
        </p:txBody>
      </p:sp>
      <p:pic>
        <p:nvPicPr>
          <p:cNvPr id="7" name="Picture 6" descr="A5.evolution.xsection.jpg"/>
          <p:cNvPicPr>
            <a:picLocks noChangeAspect="1"/>
          </p:cNvPicPr>
          <p:nvPr/>
        </p:nvPicPr>
        <p:blipFill>
          <a:blip r:embed="rId2"/>
          <a:stretch>
            <a:fillRect/>
          </a:stretch>
        </p:blipFill>
        <p:spPr>
          <a:xfrm>
            <a:off x="2044700" y="1720850"/>
            <a:ext cx="5054600" cy="34163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9" name="TextBox 8"/>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Powers of Ten inspired 61C Overview</a:t>
            </a:r>
            <a:endParaRPr lang="en-US" dirty="0"/>
          </a:p>
        </p:txBody>
      </p:sp>
      <p:sp>
        <p:nvSpPr>
          <p:cNvPr id="3" name="Content Placeholder 2"/>
          <p:cNvSpPr>
            <a:spLocks noGrp="1"/>
          </p:cNvSpPr>
          <p:nvPr>
            <p:ph idx="1"/>
          </p:nvPr>
        </p:nvSpPr>
        <p:spPr/>
        <p:txBody>
          <a:bodyPr/>
          <a:lstStyle/>
          <a:p>
            <a:r>
              <a:rPr lang="en-US" dirty="0" smtClean="0"/>
              <a:t>Going Top Down cover 3 Views</a:t>
            </a:r>
          </a:p>
          <a:p>
            <a:pPr marL="514350" indent="-514350">
              <a:buFont typeface="+mj-lt"/>
              <a:buAutoNum type="arabicPeriod"/>
            </a:pPr>
            <a:r>
              <a:rPr lang="en-US" dirty="0" smtClean="0"/>
              <a:t>Architecture (when possible)</a:t>
            </a:r>
          </a:p>
          <a:p>
            <a:pPr marL="514350" indent="-514350">
              <a:buFont typeface="+mj-lt"/>
              <a:buAutoNum type="arabicPeriod"/>
            </a:pPr>
            <a:r>
              <a:rPr lang="en-US" dirty="0" smtClean="0"/>
              <a:t>Physical Implementation of that architecture</a:t>
            </a:r>
          </a:p>
          <a:p>
            <a:pPr marL="514350" indent="-514350">
              <a:buFont typeface="+mj-lt"/>
              <a:buAutoNum type="arabicPeriod"/>
            </a:pPr>
            <a:r>
              <a:rPr lang="en-US" dirty="0" smtClean="0"/>
              <a:t>Programming system for that architecture and implementation (when possible)</a:t>
            </a:r>
          </a:p>
          <a:p>
            <a:pPr marL="514350" indent="-514350"/>
            <a:r>
              <a:rPr lang="en-US" dirty="0" smtClean="0"/>
              <a:t>http://www.powersof10.com/film</a:t>
            </a:r>
          </a:p>
          <a:p>
            <a:pPr marL="514350" indent="-514350">
              <a:buFont typeface="+mj-lt"/>
              <a:buAutoNum type="arabicPeriod"/>
            </a:pPr>
            <a:endParaRPr lang="en-US" dirty="0"/>
          </a:p>
        </p:txBody>
      </p:sp>
      <p:sp>
        <p:nvSpPr>
          <p:cNvPr id="4" name="Date Placeholder 3"/>
          <p:cNvSpPr>
            <a:spLocks noGrp="1"/>
          </p:cNvSpPr>
          <p:nvPr>
            <p:ph type="dt" sz="half" idx="10"/>
          </p:nvPr>
        </p:nvSpPr>
        <p:spPr/>
        <p:txBody>
          <a:bodyPr/>
          <a:lstStyle/>
          <a:p>
            <a:fld id="{EE516803-8D8F-A84A-89F0-6AABDA93995F}"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DIMM Module</a:t>
            </a:r>
            <a:endParaRPr lang="en-US" dirty="0"/>
          </a:p>
        </p:txBody>
      </p:sp>
      <p:sp>
        <p:nvSpPr>
          <p:cNvPr id="3" name="Content Placeholder 2"/>
          <p:cNvSpPr>
            <a:spLocks noGrp="1"/>
          </p:cNvSpPr>
          <p:nvPr>
            <p:ph idx="1"/>
          </p:nvPr>
        </p:nvSpPr>
        <p:spPr/>
        <p:txBody>
          <a:bodyPr>
            <a:normAutofit lnSpcReduction="10000"/>
          </a:bodyPr>
          <a:lstStyle/>
          <a:p>
            <a:r>
              <a:rPr lang="en-US" dirty="0" smtClean="0"/>
              <a:t>DDR = Double Data Rate</a:t>
            </a:r>
          </a:p>
          <a:p>
            <a:pPr lvl="1"/>
            <a:r>
              <a:rPr lang="en-US" dirty="0" smtClean="0"/>
              <a:t>Transfers bits on Falling AND Rising Clock Edge</a:t>
            </a:r>
          </a:p>
          <a:p>
            <a:r>
              <a:rPr lang="en-US" dirty="0" smtClean="0"/>
              <a:t>Has Single Error Correcting, Double Error Detecting Redundancy (SEC/DED)</a:t>
            </a:r>
          </a:p>
          <a:p>
            <a:pPr lvl="1"/>
            <a:r>
              <a:rPr lang="en-US" dirty="0" smtClean="0"/>
              <a:t>72 bits to store 64 bits of data</a:t>
            </a:r>
          </a:p>
          <a:p>
            <a:pPr lvl="1"/>
            <a:r>
              <a:rPr lang="en-US" dirty="0" smtClean="0"/>
              <a:t>Uses “Chip kill” organization so that if single DRAM chip fails can still detect failure</a:t>
            </a:r>
          </a:p>
          <a:p>
            <a:r>
              <a:rPr lang="en-US" dirty="0" smtClean="0"/>
              <a:t>Average server has 22,000 correctable errors and 1 uncorrectable error per year </a:t>
            </a:r>
            <a:endParaRPr lang="en-US" dirty="0"/>
          </a:p>
        </p:txBody>
      </p:sp>
      <p:sp>
        <p:nvSpPr>
          <p:cNvPr id="4" name="Date Placeholder 3"/>
          <p:cNvSpPr>
            <a:spLocks noGrp="1"/>
          </p:cNvSpPr>
          <p:nvPr>
            <p:ph type="dt" sz="half" idx="10"/>
          </p:nvPr>
        </p:nvSpPr>
        <p:spPr/>
        <p:txBody>
          <a:bodyPr/>
          <a:lstStyle/>
          <a:p>
            <a:fld id="{3CFDD820-980D-6044-AE9B-F0BA842C1936}"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40</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DRAM Bits</a:t>
            </a:r>
            <a:endParaRPr lang="en-US" dirty="0"/>
          </a:p>
        </p:txBody>
      </p:sp>
      <p:sp>
        <p:nvSpPr>
          <p:cNvPr id="4" name="Date Placeholder 3"/>
          <p:cNvSpPr>
            <a:spLocks noGrp="1"/>
          </p:cNvSpPr>
          <p:nvPr>
            <p:ph type="dt" sz="half" idx="10"/>
          </p:nvPr>
        </p:nvSpPr>
        <p:spPr/>
        <p:txBody>
          <a:bodyPr/>
          <a:lstStyle/>
          <a:p>
            <a:fld id="{1CDFA67F-B2C9-B64C-92B4-634CA265303F}"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41</a:t>
            </a:fld>
            <a:endParaRPr lang="en-US"/>
          </a:p>
        </p:txBody>
      </p:sp>
      <p:pic>
        <p:nvPicPr>
          <p:cNvPr id="8" name="Picture 7"/>
          <p:cNvPicPr>
            <a:picLocks noChangeAspect="1"/>
          </p:cNvPicPr>
          <p:nvPr/>
        </p:nvPicPr>
        <p:blipFill>
          <a:blip r:embed="rId2"/>
          <a:stretch>
            <a:fillRect/>
          </a:stretch>
        </p:blipFill>
        <p:spPr>
          <a:xfrm>
            <a:off x="2071853" y="1363738"/>
            <a:ext cx="4978400" cy="5181600"/>
          </a:xfrm>
          <a:prstGeom prst="rect">
            <a:avLst/>
          </a:prstGeom>
        </p:spPr>
      </p:pic>
      <p:sp>
        <p:nvSpPr>
          <p:cNvPr id="9" name="TextBox 8"/>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-6</a:t>
            </a:r>
            <a:r>
              <a:rPr lang="en-US" sz="3200" dirty="0" smtClean="0"/>
              <a:t> meters</a:t>
            </a:r>
            <a:endParaRPr lang="en-US" sz="3200" dirty="0"/>
          </a:p>
        </p:txBody>
      </p:sp>
      <p:sp>
        <p:nvSpPr>
          <p:cNvPr id="10" name="TextBox 9"/>
          <p:cNvSpPr txBox="1"/>
          <p:nvPr/>
        </p:nvSpPr>
        <p:spPr>
          <a:xfrm rot="16200000">
            <a:off x="-265487" y="3125117"/>
            <a:ext cx="1832503" cy="646331"/>
          </a:xfrm>
          <a:prstGeom prst="rect">
            <a:avLst/>
          </a:prstGeom>
          <a:noFill/>
        </p:spPr>
        <p:txBody>
          <a:bodyPr wrap="none" rtlCol="0">
            <a:spAutoFit/>
          </a:bodyPr>
          <a:lstStyle/>
          <a:p>
            <a:r>
              <a:rPr lang="en-US" sz="3600" dirty="0" smtClean="0"/>
              <a:t>1 micron</a:t>
            </a:r>
            <a:endParaRPr 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Cell in Transistors</a:t>
            </a:r>
            <a:endParaRPr lang="en-US" dirty="0"/>
          </a:p>
        </p:txBody>
      </p:sp>
      <p:sp>
        <p:nvSpPr>
          <p:cNvPr id="4" name="Date Placeholder 3"/>
          <p:cNvSpPr>
            <a:spLocks noGrp="1"/>
          </p:cNvSpPr>
          <p:nvPr>
            <p:ph type="dt" sz="half" idx="10"/>
          </p:nvPr>
        </p:nvSpPr>
        <p:spPr/>
        <p:txBody>
          <a:bodyPr/>
          <a:lstStyle/>
          <a:p>
            <a:fld id="{5CA5B7BC-1593-9E47-8723-E1E4B1CA691D}"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42</a:t>
            </a:fld>
            <a:endParaRPr lang="en-US"/>
          </a:p>
        </p:txBody>
      </p:sp>
      <p:pic>
        <p:nvPicPr>
          <p:cNvPr id="7" name="Picture 6"/>
          <p:cNvPicPr>
            <a:picLocks noChangeAspect="1"/>
          </p:cNvPicPr>
          <p:nvPr/>
        </p:nvPicPr>
        <p:blipFill>
          <a:blip r:embed="rId2"/>
          <a:stretch>
            <a:fillRect/>
          </a:stretch>
        </p:blipFill>
        <p:spPr>
          <a:xfrm>
            <a:off x="1155700" y="1794669"/>
            <a:ext cx="6832600" cy="46482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Physical Layout of DRAM Bit</a:t>
            </a:r>
            <a:endParaRPr lang="en-US" dirty="0"/>
          </a:p>
        </p:txBody>
      </p:sp>
      <p:sp>
        <p:nvSpPr>
          <p:cNvPr id="4" name="Date Placeholder 3"/>
          <p:cNvSpPr>
            <a:spLocks noGrp="1"/>
          </p:cNvSpPr>
          <p:nvPr>
            <p:ph type="dt" sz="half" idx="10"/>
          </p:nvPr>
        </p:nvSpPr>
        <p:spPr/>
        <p:txBody>
          <a:bodyPr/>
          <a:lstStyle/>
          <a:p>
            <a:fld id="{54AF0639-326D-E34A-863B-2312D2D92890}"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43</a:t>
            </a:fld>
            <a:endParaRPr lang="en-US"/>
          </a:p>
        </p:txBody>
      </p:sp>
      <p:pic>
        <p:nvPicPr>
          <p:cNvPr id="8" name="Picture 7"/>
          <p:cNvPicPr>
            <a:picLocks noChangeAspect="1"/>
          </p:cNvPicPr>
          <p:nvPr/>
        </p:nvPicPr>
        <p:blipFill>
          <a:blip r:embed="rId2"/>
          <a:stretch>
            <a:fillRect/>
          </a:stretch>
        </p:blipFill>
        <p:spPr>
          <a:xfrm>
            <a:off x="2387600" y="1524000"/>
            <a:ext cx="4368800" cy="3810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Section of DRAM Bits</a:t>
            </a:r>
            <a:endParaRPr lang="en-US" dirty="0"/>
          </a:p>
        </p:txBody>
      </p:sp>
      <p:sp>
        <p:nvSpPr>
          <p:cNvPr id="3" name="Date Placeholder 2"/>
          <p:cNvSpPr>
            <a:spLocks noGrp="1"/>
          </p:cNvSpPr>
          <p:nvPr>
            <p:ph type="dt" sz="half" idx="10"/>
          </p:nvPr>
        </p:nvSpPr>
        <p:spPr/>
        <p:txBody>
          <a:bodyPr/>
          <a:lstStyle/>
          <a:p>
            <a:fld id="{665EBE73-7643-E442-89EB-55F86108D468}"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44</a:t>
            </a:fld>
            <a:endParaRPr lang="en-US"/>
          </a:p>
        </p:txBody>
      </p:sp>
      <p:pic>
        <p:nvPicPr>
          <p:cNvPr id="6" name="Picture 5"/>
          <p:cNvPicPr>
            <a:picLocks noChangeAspect="1"/>
          </p:cNvPicPr>
          <p:nvPr/>
        </p:nvPicPr>
        <p:blipFill>
          <a:blip r:embed="rId2"/>
          <a:stretch>
            <a:fillRect/>
          </a:stretch>
        </p:blipFill>
        <p:spPr>
          <a:xfrm>
            <a:off x="2262539" y="1193410"/>
            <a:ext cx="5201920" cy="520192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11" name="Rectangle 10"/>
          <p:cNvSpPr/>
          <p:nvPr/>
        </p:nvSpPr>
        <p:spPr>
          <a:xfrm rot="16200000">
            <a:off x="-333603" y="3323909"/>
            <a:ext cx="2909170" cy="584776"/>
          </a:xfrm>
          <a:prstGeom prst="rect">
            <a:avLst/>
          </a:prstGeom>
        </p:spPr>
        <p:txBody>
          <a:bodyPr wrap="none">
            <a:spAutoFit/>
          </a:bodyPr>
          <a:lstStyle/>
          <a:p>
            <a:r>
              <a:rPr lang="en-US" sz="3200" dirty="0" smtClean="0"/>
              <a:t>100 nanometers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AMD Dependability</a:t>
            </a:r>
            <a:endParaRPr lang="en-US" dirty="0"/>
          </a:p>
        </p:txBody>
      </p:sp>
      <p:sp>
        <p:nvSpPr>
          <p:cNvPr id="7" name="Content Placeholder 6"/>
          <p:cNvSpPr>
            <a:spLocks noGrp="1"/>
          </p:cNvSpPr>
          <p:nvPr>
            <p:ph idx="1"/>
          </p:nvPr>
        </p:nvSpPr>
        <p:spPr/>
        <p:txBody>
          <a:bodyPr>
            <a:normAutofit fontScale="92500" lnSpcReduction="20000"/>
          </a:bodyPr>
          <a:lstStyle/>
          <a:p>
            <a:pPr>
              <a:buNone/>
            </a:pPr>
            <a:r>
              <a:rPr lang="en-US" dirty="0" smtClean="0"/>
              <a:t>• L1 cache data is SEC/DED protected</a:t>
            </a:r>
          </a:p>
          <a:p>
            <a:pPr>
              <a:buNone/>
            </a:pPr>
            <a:r>
              <a:rPr lang="en-US" dirty="0" smtClean="0"/>
              <a:t>• L2 cache and tags are SEC/DED protected</a:t>
            </a:r>
          </a:p>
          <a:p>
            <a:pPr>
              <a:buNone/>
            </a:pPr>
            <a:r>
              <a:rPr lang="en-US" dirty="0" smtClean="0"/>
              <a:t>• DRAM is SEC/DED protected with </a:t>
            </a:r>
            <a:r>
              <a:rPr lang="en-US" dirty="0" err="1" smtClean="0"/>
              <a:t>chipkill</a:t>
            </a:r>
            <a:endParaRPr lang="en-US" dirty="0" smtClean="0"/>
          </a:p>
          <a:p>
            <a:pPr>
              <a:buNone/>
            </a:pPr>
            <a:r>
              <a:rPr lang="en-US" dirty="0" smtClean="0"/>
              <a:t>• On-chip and off-chip ECC protected arrays include autonomous, background hardware scrubbers</a:t>
            </a:r>
          </a:p>
          <a:p>
            <a:pPr>
              <a:buNone/>
            </a:pPr>
            <a:r>
              <a:rPr lang="en-US" dirty="0" smtClean="0"/>
              <a:t>• Remaining arrays are parity protected </a:t>
            </a:r>
          </a:p>
          <a:p>
            <a:pPr>
              <a:buNone/>
            </a:pPr>
            <a:r>
              <a:rPr lang="en-US" dirty="0" smtClean="0"/>
              <a:t>	– Instruction cache, tags and </a:t>
            </a:r>
            <a:r>
              <a:rPr lang="en-US" dirty="0" err="1" smtClean="0"/>
              <a:t>TLBs</a:t>
            </a:r>
            <a:r>
              <a:rPr lang="en-US" dirty="0" smtClean="0"/>
              <a:t> </a:t>
            </a:r>
          </a:p>
          <a:p>
            <a:pPr>
              <a:buNone/>
            </a:pPr>
            <a:r>
              <a:rPr lang="en-US" dirty="0" smtClean="0"/>
              <a:t>	– Data tags and </a:t>
            </a:r>
            <a:r>
              <a:rPr lang="en-US" dirty="0" err="1" smtClean="0"/>
              <a:t>TLBs</a:t>
            </a:r>
            <a:r>
              <a:rPr lang="en-US" dirty="0" smtClean="0"/>
              <a:t> </a:t>
            </a:r>
          </a:p>
          <a:p>
            <a:pPr>
              <a:buNone/>
            </a:pPr>
            <a:r>
              <a:rPr lang="en-US" dirty="0" smtClean="0"/>
              <a:t>	– Generally read only data that can be recovered from lower levels</a:t>
            </a:r>
          </a:p>
        </p:txBody>
      </p:sp>
      <p:sp>
        <p:nvSpPr>
          <p:cNvPr id="3" name="Date Placeholder 2"/>
          <p:cNvSpPr>
            <a:spLocks noGrp="1"/>
          </p:cNvSpPr>
          <p:nvPr>
            <p:ph type="dt" sz="half" idx="10"/>
          </p:nvPr>
        </p:nvSpPr>
        <p:spPr/>
        <p:txBody>
          <a:bodyPr/>
          <a:lstStyle/>
          <a:p>
            <a:fld id="{FE38A5A3-F170-A441-8185-FA94A4F48F08}"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45</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57134C7A-997E-4E4C-8F0C-4CE58926A78D}" type="slidenum">
              <a:rPr lang="he-IL"/>
              <a:pPr/>
              <a:t>46</a:t>
            </a:fld>
            <a:endParaRPr lang="he-IL"/>
          </a:p>
        </p:txBody>
      </p:sp>
      <p:sp>
        <p:nvSpPr>
          <p:cNvPr id="441349" name="Rectangle 5"/>
          <p:cNvSpPr>
            <a:spLocks noChangeArrowheads="1"/>
          </p:cNvSpPr>
          <p:nvPr/>
        </p:nvSpPr>
        <p:spPr bwMode="auto">
          <a:xfrm>
            <a:off x="1403350" y="2781300"/>
            <a:ext cx="6121400" cy="1943100"/>
          </a:xfrm>
          <a:prstGeom prst="rect">
            <a:avLst/>
          </a:prstGeom>
          <a:solidFill>
            <a:srgbClr val="DDDDDD">
              <a:alpha val="70000"/>
            </a:srgbClr>
          </a:solidFill>
          <a:ln w="9525">
            <a:noFill/>
            <a:miter lim="800000"/>
            <a:headEnd/>
            <a:tailEnd/>
          </a:ln>
          <a:effectLst/>
        </p:spPr>
        <p:txBody>
          <a:bodyPr wrap="none" anchor="ctr">
            <a:prstTxWarp prst="textNoShape">
              <a:avLst/>
            </a:prstTxWarp>
          </a:bodyPr>
          <a:lstStyle/>
          <a:p>
            <a:endParaRPr lang="en-US"/>
          </a:p>
        </p:txBody>
      </p:sp>
      <p:sp>
        <p:nvSpPr>
          <p:cNvPr id="441347" name="Rectangle 3"/>
          <p:cNvSpPr>
            <a:spLocks noGrp="1" noChangeArrowheads="1"/>
          </p:cNvSpPr>
          <p:nvPr>
            <p:ph type="body" idx="1"/>
          </p:nvPr>
        </p:nvSpPr>
        <p:spPr>
          <a:xfrm>
            <a:off x="468313" y="1628775"/>
            <a:ext cx="8040687" cy="5029200"/>
          </a:xfrm>
        </p:spPr>
        <p:txBody>
          <a:bodyPr/>
          <a:lstStyle/>
          <a:p>
            <a:pPr>
              <a:lnSpc>
                <a:spcPct val="90000"/>
              </a:lnSpc>
            </a:pPr>
            <a:r>
              <a:rPr lang="en-US" sz="2800" dirty="0"/>
              <a:t>The blocked version of the </a:t>
            </a:r>
            <a:r>
              <a:rPr lang="en-US" sz="2800" dirty="0" err="1"/>
              <a:t>i-j-k</a:t>
            </a:r>
            <a:r>
              <a:rPr lang="en-US" sz="2800" dirty="0"/>
              <a:t> algorithm is written simply </a:t>
            </a:r>
            <a:r>
              <a:rPr lang="en-US" sz="2800" dirty="0" smtClean="0"/>
              <a:t>as (A,B,C are </a:t>
            </a:r>
            <a:r>
              <a:rPr lang="en-US" sz="2800" dirty="0" err="1" smtClean="0"/>
              <a:t>submatricies</a:t>
            </a:r>
            <a:r>
              <a:rPr lang="en-US" sz="2800" dirty="0" smtClean="0"/>
              <a:t> of a, </a:t>
            </a:r>
            <a:r>
              <a:rPr lang="en-US" sz="2800" dirty="0" err="1" smtClean="0"/>
              <a:t>b</a:t>
            </a:r>
            <a:r>
              <a:rPr lang="en-US" sz="2800" dirty="0" smtClean="0"/>
              <a:t>, </a:t>
            </a:r>
            <a:r>
              <a:rPr lang="en-US" sz="2800" dirty="0" err="1" smtClean="0"/>
              <a:t>c</a:t>
            </a:r>
            <a:r>
              <a:rPr lang="en-US" sz="2800" dirty="0" smtClean="0"/>
              <a:t>)</a:t>
            </a:r>
            <a:br>
              <a:rPr lang="en-US" sz="2800" dirty="0" smtClean="0"/>
            </a:br>
            <a:endParaRPr lang="en-US" sz="2800" dirty="0"/>
          </a:p>
          <a:p>
            <a:pPr>
              <a:lnSpc>
                <a:spcPct val="90000"/>
              </a:lnSpc>
              <a:buFontTx/>
              <a:buNone/>
            </a:pPr>
            <a:r>
              <a:rPr lang="en-US" sz="2800" dirty="0"/>
              <a:t>		</a:t>
            </a:r>
            <a:r>
              <a:rPr lang="en-US" sz="2400" b="1" dirty="0">
                <a:latin typeface="Courier New" charset="0"/>
              </a:rPr>
              <a:t>for (</a:t>
            </a:r>
            <a:r>
              <a:rPr lang="en-US" sz="2400" b="1" dirty="0" err="1">
                <a:latin typeface="Courier New" charset="0"/>
              </a:rPr>
              <a:t>i</a:t>
            </a:r>
            <a:r>
              <a:rPr lang="en-US" sz="2400" b="1" dirty="0">
                <a:latin typeface="Courier New" charset="0"/>
              </a:rPr>
              <a:t>=0;i&lt;N/</a:t>
            </a:r>
            <a:r>
              <a:rPr lang="en-US" sz="2400" b="1" dirty="0" err="1">
                <a:latin typeface="Courier New" charset="0"/>
              </a:rPr>
              <a:t>r;i</a:t>
            </a:r>
            <a:r>
              <a:rPr lang="en-US" sz="2400" b="1" dirty="0">
                <a:latin typeface="Courier New" charset="0"/>
              </a:rPr>
              <a:t>++)</a:t>
            </a:r>
          </a:p>
          <a:p>
            <a:pPr>
              <a:lnSpc>
                <a:spcPct val="90000"/>
              </a:lnSpc>
              <a:buFontTx/>
              <a:buNone/>
            </a:pPr>
            <a:r>
              <a:rPr lang="en-US" sz="2400" b="1" dirty="0">
                <a:latin typeface="Courier New" charset="0"/>
              </a:rPr>
              <a:t>		  for (</a:t>
            </a:r>
            <a:r>
              <a:rPr lang="en-US" sz="2400" b="1" dirty="0" err="1">
                <a:latin typeface="Courier New" charset="0"/>
              </a:rPr>
              <a:t>j</a:t>
            </a:r>
            <a:r>
              <a:rPr lang="en-US" sz="2400" b="1" dirty="0">
                <a:latin typeface="Courier New" charset="0"/>
              </a:rPr>
              <a:t>=0;j&lt;N/</a:t>
            </a:r>
            <a:r>
              <a:rPr lang="en-US" sz="2400" b="1" dirty="0" err="1">
                <a:latin typeface="Courier New" charset="0"/>
              </a:rPr>
              <a:t>r;j</a:t>
            </a:r>
            <a:r>
              <a:rPr lang="en-US" sz="2400" b="1" dirty="0">
                <a:latin typeface="Courier New" charset="0"/>
              </a:rPr>
              <a:t>++)</a:t>
            </a:r>
          </a:p>
          <a:p>
            <a:pPr>
              <a:lnSpc>
                <a:spcPct val="90000"/>
              </a:lnSpc>
              <a:buFontTx/>
              <a:buNone/>
            </a:pPr>
            <a:r>
              <a:rPr lang="en-US" sz="2400" b="1" dirty="0">
                <a:latin typeface="Courier New" charset="0"/>
              </a:rPr>
              <a:t>		    for (</a:t>
            </a:r>
            <a:r>
              <a:rPr lang="en-US" sz="2400" b="1" dirty="0" err="1">
                <a:latin typeface="Courier New" charset="0"/>
              </a:rPr>
              <a:t>k</a:t>
            </a:r>
            <a:r>
              <a:rPr lang="en-US" sz="2400" b="1" dirty="0">
                <a:latin typeface="Courier New" charset="0"/>
              </a:rPr>
              <a:t>=0;k&lt;N/</a:t>
            </a:r>
            <a:r>
              <a:rPr lang="en-US" sz="2400" b="1" dirty="0" err="1">
                <a:latin typeface="Courier New" charset="0"/>
              </a:rPr>
              <a:t>r;k</a:t>
            </a:r>
            <a:r>
              <a:rPr lang="en-US" sz="2400" b="1" dirty="0">
                <a:latin typeface="Courier New" charset="0"/>
              </a:rPr>
              <a:t>++)</a:t>
            </a:r>
          </a:p>
          <a:p>
            <a:pPr>
              <a:lnSpc>
                <a:spcPct val="90000"/>
              </a:lnSpc>
              <a:buFontTx/>
              <a:buNone/>
            </a:pPr>
            <a:r>
              <a:rPr lang="en-US" sz="2400" b="1" dirty="0">
                <a:latin typeface="Courier New" charset="0"/>
              </a:rPr>
              <a:t>		      </a:t>
            </a:r>
            <a:r>
              <a:rPr lang="en-US" sz="2400" b="1" dirty="0" err="1">
                <a:latin typeface="Courier New" charset="0"/>
              </a:rPr>
              <a:t>C[i][j</a:t>
            </a:r>
            <a:r>
              <a:rPr lang="en-US" sz="2400" b="1" dirty="0">
                <a:latin typeface="Courier New" charset="0"/>
              </a:rPr>
              <a:t>] += </a:t>
            </a:r>
            <a:r>
              <a:rPr lang="en-US" sz="2400" b="1" dirty="0" err="1">
                <a:latin typeface="Courier New" charset="0"/>
              </a:rPr>
              <a:t>A[i][k</a:t>
            </a:r>
            <a:r>
              <a:rPr lang="en-US" sz="2400" b="1" dirty="0">
                <a:latin typeface="Courier New" charset="0"/>
              </a:rPr>
              <a:t>]*</a:t>
            </a:r>
            <a:r>
              <a:rPr lang="en-US" sz="2400" b="1" dirty="0" err="1">
                <a:latin typeface="Courier New" charset="0"/>
              </a:rPr>
              <a:t>B[k][j</a:t>
            </a:r>
            <a:r>
              <a:rPr lang="en-US" sz="2400" b="1" dirty="0">
                <a:latin typeface="Courier New" charset="0"/>
              </a:rPr>
              <a:t>]</a:t>
            </a:r>
            <a:br>
              <a:rPr lang="en-US" sz="2400" b="1" dirty="0">
                <a:latin typeface="Courier New" charset="0"/>
              </a:rPr>
            </a:br>
            <a:endParaRPr lang="en-US" sz="2400" b="1" dirty="0">
              <a:latin typeface="Courier New" charset="0"/>
            </a:endParaRPr>
          </a:p>
          <a:p>
            <a:pPr>
              <a:lnSpc>
                <a:spcPct val="90000"/>
              </a:lnSpc>
              <a:buFontTx/>
              <a:buNone/>
            </a:pPr>
            <a:endParaRPr lang="en-US" sz="2400" b="1" dirty="0">
              <a:latin typeface="Courier New" charset="0"/>
            </a:endParaRPr>
          </a:p>
          <a:p>
            <a:pPr lvl="1">
              <a:lnSpc>
                <a:spcPct val="90000"/>
              </a:lnSpc>
            </a:pPr>
            <a:r>
              <a:rPr lang="en-US" sz="2400" dirty="0" err="1">
                <a:solidFill>
                  <a:srgbClr val="CC0000"/>
                </a:solidFill>
              </a:rPr>
              <a:t>r</a:t>
            </a:r>
            <a:r>
              <a:rPr lang="en-US" sz="2400" dirty="0"/>
              <a:t>  = block (sub-matrix) size (Assume </a:t>
            </a:r>
            <a:r>
              <a:rPr lang="en-US" sz="2400" dirty="0" err="1"/>
              <a:t>r</a:t>
            </a:r>
            <a:r>
              <a:rPr lang="en-US" sz="2400" dirty="0"/>
              <a:t> divides N)</a:t>
            </a:r>
          </a:p>
          <a:p>
            <a:pPr lvl="1">
              <a:lnSpc>
                <a:spcPct val="90000"/>
              </a:lnSpc>
            </a:pPr>
            <a:r>
              <a:rPr lang="en-US" sz="2400" dirty="0" err="1">
                <a:solidFill>
                  <a:srgbClr val="CC0000"/>
                </a:solidFill>
              </a:rPr>
              <a:t>X[i][j</a:t>
            </a:r>
            <a:r>
              <a:rPr lang="en-US" sz="2400" dirty="0">
                <a:solidFill>
                  <a:srgbClr val="CC0000"/>
                </a:solidFill>
              </a:rPr>
              <a:t>]</a:t>
            </a:r>
            <a:r>
              <a:rPr lang="en-US" sz="2400" dirty="0"/>
              <a:t> =  a sub-matrix of X, defined by block row </a:t>
            </a:r>
            <a:r>
              <a:rPr lang="en-US" sz="2400" dirty="0" err="1"/>
              <a:t>i</a:t>
            </a:r>
            <a:r>
              <a:rPr lang="en-US" sz="2400" dirty="0"/>
              <a:t> and block column </a:t>
            </a:r>
            <a:r>
              <a:rPr lang="en-US" sz="2400" dirty="0" err="1"/>
              <a:t>j</a:t>
            </a:r>
            <a:endParaRPr lang="en-US" sz="2400" dirty="0"/>
          </a:p>
        </p:txBody>
      </p:sp>
      <p:sp>
        <p:nvSpPr>
          <p:cNvPr id="441346" name="Rectangle 2"/>
          <p:cNvSpPr>
            <a:spLocks noGrp="1" noChangeArrowheads="1"/>
          </p:cNvSpPr>
          <p:nvPr>
            <p:ph type="title"/>
          </p:nvPr>
        </p:nvSpPr>
        <p:spPr/>
        <p:txBody>
          <a:bodyPr>
            <a:normAutofit fontScale="90000"/>
          </a:bodyPr>
          <a:lstStyle/>
          <a:p>
            <a:r>
              <a:rPr lang="en-US" dirty="0" smtClean="0"/>
              <a:t>Programming Memory Hierarchy: Cache Blocked </a:t>
            </a:r>
            <a:r>
              <a:rPr lang="en-US" dirty="0"/>
              <a:t>Algorithm</a:t>
            </a:r>
          </a:p>
        </p:txBody>
      </p:sp>
      <p:sp>
        <p:nvSpPr>
          <p:cNvPr id="8" name="Date Placeholder 7"/>
          <p:cNvSpPr>
            <a:spLocks noGrp="1"/>
          </p:cNvSpPr>
          <p:nvPr>
            <p:ph type="dt" sz="half" idx="10"/>
          </p:nvPr>
        </p:nvSpPr>
        <p:spPr/>
        <p:txBody>
          <a:bodyPr/>
          <a:lstStyle/>
          <a:p>
            <a:fld id="{3DA17CD8-82C5-4F49-AC69-D0CDA51667D9}" type="datetime1">
              <a:rPr lang="en-US" smtClean="0"/>
              <a:pPr/>
              <a:t>11/28/12</a:t>
            </a:fld>
            <a:endParaRPr lang="en-US"/>
          </a:p>
        </p:txBody>
      </p:sp>
      <p:sp>
        <p:nvSpPr>
          <p:cNvPr id="9" name="Footer Placeholder 8"/>
          <p:cNvSpPr>
            <a:spLocks noGrp="1"/>
          </p:cNvSpPr>
          <p:nvPr>
            <p:ph type="ftr" sz="quarter" idx="11"/>
          </p:nvPr>
        </p:nvSpPr>
        <p:spPr/>
        <p:txBody>
          <a:bodyPr/>
          <a:lstStyle/>
          <a:p>
            <a:r>
              <a:rPr lang="en-US" dirty="0" smtClean="0"/>
              <a:t>Fall 2012 -- Lecture #12</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6 Great Ideas in Computer Architecture</a:t>
            </a:r>
            <a:br>
              <a:rPr lang="en-US" dirty="0" smtClean="0"/>
            </a:br>
            <a:r>
              <a:rPr lang="en-US" dirty="0" smtClean="0"/>
              <a:t>inside the chips</a:t>
            </a:r>
            <a:endParaRPr lang="en-US" dirty="0"/>
          </a:p>
        </p:txBody>
      </p:sp>
      <p:sp>
        <p:nvSpPr>
          <p:cNvPr id="6" name="Content Placeholder 5"/>
          <p:cNvSpPr>
            <a:spLocks noGrp="1"/>
          </p:cNvSpPr>
          <p:nvPr>
            <p:ph idx="1"/>
          </p:nvPr>
        </p:nvSpPr>
        <p:spPr/>
        <p:txBody>
          <a:bodyPr>
            <a:normAutofit fontScale="85000" lnSpcReduction="20000"/>
          </a:bodyPr>
          <a:lstStyle/>
          <a:p>
            <a:pPr marL="514350" indent="-514350">
              <a:buFont typeface="+mj-lt"/>
              <a:buAutoNum type="arabicPeriod"/>
            </a:pPr>
            <a:r>
              <a:rPr lang="en-US" dirty="0" smtClean="0"/>
              <a:t>Layers of Representation/Interpretation</a:t>
            </a:r>
          </a:p>
          <a:p>
            <a:pPr marL="514350" indent="-514350">
              <a:buFont typeface="+mj-lt"/>
              <a:buAutoNum type="arabicPeriod"/>
            </a:pPr>
            <a:r>
              <a:rPr lang="en-US" dirty="0" smtClean="0">
                <a:solidFill>
                  <a:srgbClr val="FF0000"/>
                </a:solidFill>
              </a:rPr>
              <a:t>Moore’s Law</a:t>
            </a:r>
          </a:p>
          <a:p>
            <a:pPr marL="914400" lvl="1" indent="-514350"/>
            <a:r>
              <a:rPr lang="en-US" dirty="0" smtClean="0">
                <a:solidFill>
                  <a:srgbClr val="FF0000"/>
                </a:solidFill>
              </a:rPr>
              <a:t>Higher capacity caches and DRAM</a:t>
            </a:r>
          </a:p>
          <a:p>
            <a:pPr marL="514350" indent="-514350">
              <a:buFont typeface="+mj-lt"/>
              <a:buAutoNum type="arabicPeriod"/>
            </a:pPr>
            <a:r>
              <a:rPr lang="en-US" dirty="0" smtClean="0">
                <a:solidFill>
                  <a:srgbClr val="FF0000"/>
                </a:solidFill>
              </a:rPr>
              <a:t>Principle of Locality/Memory Hierarchy</a:t>
            </a:r>
          </a:p>
          <a:p>
            <a:pPr marL="914400" lvl="1" indent="-514350"/>
            <a:r>
              <a:rPr lang="en-US" dirty="0" smtClean="0">
                <a:solidFill>
                  <a:srgbClr val="FF0000"/>
                </a:solidFill>
              </a:rPr>
              <a:t>Caches, </a:t>
            </a:r>
            <a:r>
              <a:rPr lang="en-US" dirty="0" err="1" smtClean="0">
                <a:solidFill>
                  <a:srgbClr val="FF0000"/>
                </a:solidFill>
              </a:rPr>
              <a:t>TLBs</a:t>
            </a:r>
            <a:endParaRPr lang="en-US" dirty="0" smtClean="0">
              <a:solidFill>
                <a:srgbClr val="FF0000"/>
              </a:solidFill>
            </a:endParaRPr>
          </a:p>
          <a:p>
            <a:pPr marL="514350" indent="-514350">
              <a:buFont typeface="+mj-lt"/>
              <a:buAutoNum type="arabicPeriod"/>
            </a:pPr>
            <a:r>
              <a:rPr lang="en-US" dirty="0" smtClean="0">
                <a:solidFill>
                  <a:srgbClr val="FF0000"/>
                </a:solidFill>
              </a:rPr>
              <a:t>Parallelism</a:t>
            </a:r>
          </a:p>
          <a:p>
            <a:pPr marL="914400" lvl="1" indent="-514350"/>
            <a:r>
              <a:rPr lang="en-US" dirty="0" smtClean="0">
                <a:solidFill>
                  <a:srgbClr val="FF0000"/>
                </a:solidFill>
              </a:rPr>
              <a:t>Data Level Parallelism</a:t>
            </a:r>
          </a:p>
          <a:p>
            <a:pPr marL="514350" indent="-514350">
              <a:buFont typeface="+mj-lt"/>
              <a:buAutoNum type="arabicPeriod"/>
            </a:pPr>
            <a:r>
              <a:rPr lang="en-US" dirty="0" smtClean="0">
                <a:solidFill>
                  <a:srgbClr val="FF0000"/>
                </a:solidFill>
              </a:rPr>
              <a:t>Performance Measurement &amp; Improvement</a:t>
            </a:r>
          </a:p>
          <a:p>
            <a:pPr marL="914400" lvl="1" indent="-514350"/>
            <a:r>
              <a:rPr lang="en-US" dirty="0" smtClean="0">
                <a:solidFill>
                  <a:srgbClr val="FF0000"/>
                </a:solidFill>
              </a:rPr>
              <a:t>Memory Traffic, Cache Misses</a:t>
            </a:r>
          </a:p>
          <a:p>
            <a:pPr marL="514350" indent="-514350">
              <a:buFont typeface="+mj-lt"/>
              <a:buAutoNum type="arabicPeriod"/>
            </a:pPr>
            <a:r>
              <a:rPr lang="en-US" dirty="0" smtClean="0">
                <a:solidFill>
                  <a:srgbClr val="FF0000"/>
                </a:solidFill>
              </a:rPr>
              <a:t>Dependability via Redundancy</a:t>
            </a:r>
          </a:p>
          <a:p>
            <a:pPr marL="914400" lvl="1" indent="-514350"/>
            <a:r>
              <a:rPr lang="en-US" dirty="0" smtClean="0">
                <a:solidFill>
                  <a:srgbClr val="FF0000"/>
                </a:solidFill>
              </a:rPr>
              <a:t>Parity, SEC/DED</a:t>
            </a:r>
          </a:p>
        </p:txBody>
      </p:sp>
      <p:sp>
        <p:nvSpPr>
          <p:cNvPr id="3" name="Date Placeholder 2"/>
          <p:cNvSpPr>
            <a:spLocks noGrp="1"/>
          </p:cNvSpPr>
          <p:nvPr>
            <p:ph type="dt" sz="half" idx="10"/>
          </p:nvPr>
        </p:nvSpPr>
        <p:spPr/>
        <p:txBody>
          <a:bodyPr/>
          <a:lstStyle/>
          <a:p>
            <a:fld id="{C4B2B4CB-E0D1-2E43-B197-4897C9F12753}"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47</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4"/>
          <p:cNvSpPr>
            <a:spLocks noGrp="1" noChangeArrowheads="1"/>
          </p:cNvSpPr>
          <p:nvPr>
            <p:ph type="title"/>
          </p:nvPr>
        </p:nvSpPr>
        <p:spPr/>
        <p:txBody>
          <a:bodyPr/>
          <a:lstStyle/>
          <a:p>
            <a:pPr eaLnBrk="1" hangingPunct="1"/>
            <a:r>
              <a:rPr lang="en-US" dirty="0" smtClean="0"/>
              <a:t>Course Summary</a:t>
            </a:r>
          </a:p>
        </p:txBody>
      </p:sp>
      <p:sp>
        <p:nvSpPr>
          <p:cNvPr id="78" name="Content Placeholder 77"/>
          <p:cNvSpPr>
            <a:spLocks noGrp="1"/>
          </p:cNvSpPr>
          <p:nvPr>
            <p:ph idx="1"/>
          </p:nvPr>
        </p:nvSpPr>
        <p:spPr>
          <a:xfrm>
            <a:off x="457200" y="1600200"/>
            <a:ext cx="8229600" cy="5003800"/>
          </a:xfrm>
        </p:spPr>
        <p:txBody>
          <a:bodyPr rtlCol="0">
            <a:normAutofit/>
          </a:bodyPr>
          <a:lstStyle/>
          <a:p>
            <a:pPr eaLnBrk="1" fontAlgn="auto" hangingPunct="1">
              <a:spcAft>
                <a:spcPts val="0"/>
              </a:spcAft>
              <a:buFont typeface="Arial"/>
              <a:buChar char="•"/>
              <a:defRPr/>
            </a:pPr>
            <a:r>
              <a:rPr lang="en-US" dirty="0" smtClean="0">
                <a:ea typeface="+mn-ea"/>
                <a:cs typeface="+mn-cs"/>
              </a:rPr>
              <a:t>As the field changes, cs61c had to change too!</a:t>
            </a:r>
          </a:p>
          <a:p>
            <a:pPr eaLnBrk="1" fontAlgn="auto" hangingPunct="1">
              <a:spcAft>
                <a:spcPts val="0"/>
              </a:spcAft>
              <a:buFont typeface="Arial"/>
              <a:buChar char="•"/>
              <a:defRPr/>
            </a:pPr>
            <a:r>
              <a:rPr lang="en-US" dirty="0" smtClean="0">
                <a:ea typeface="+mn-ea"/>
                <a:cs typeface="+mn-cs"/>
              </a:rPr>
              <a:t>It is still about the software-hardware interface</a:t>
            </a:r>
          </a:p>
          <a:p>
            <a:pPr lvl="1" eaLnBrk="1" fontAlgn="auto" hangingPunct="1">
              <a:spcAft>
                <a:spcPts val="0"/>
              </a:spcAft>
              <a:buFont typeface="Arial"/>
              <a:buChar char="–"/>
              <a:defRPr/>
            </a:pPr>
            <a:r>
              <a:rPr lang="en-US" dirty="0" smtClean="0">
                <a:ea typeface="+mn-ea"/>
              </a:rPr>
              <a:t>Programming for performance!</a:t>
            </a:r>
          </a:p>
          <a:p>
            <a:pPr lvl="1" eaLnBrk="1" fontAlgn="auto" hangingPunct="1">
              <a:spcAft>
                <a:spcPts val="0"/>
              </a:spcAft>
              <a:buFont typeface="Arial"/>
              <a:buChar char="–"/>
              <a:defRPr/>
            </a:pPr>
            <a:r>
              <a:rPr lang="en-US" dirty="0" smtClean="0"/>
              <a:t>Parallelism: Task-, Thread-, Instruction-, and Data-</a:t>
            </a:r>
            <a:br>
              <a:rPr lang="en-US" dirty="0" smtClean="0"/>
            </a:br>
            <a:r>
              <a:rPr lang="en-US" dirty="0" smtClean="0"/>
              <a:t>MapReduce, OpenMP, C, SSE </a:t>
            </a:r>
            <a:r>
              <a:rPr lang="en-US" dirty="0" err="1" smtClean="0"/>
              <a:t>instrinsics</a:t>
            </a:r>
            <a:r>
              <a:rPr lang="en-US" dirty="0" smtClean="0"/>
              <a:t> </a:t>
            </a:r>
            <a:endParaRPr lang="en-US" dirty="0" smtClean="0">
              <a:ea typeface="+mn-ea"/>
            </a:endParaRPr>
          </a:p>
          <a:p>
            <a:pPr lvl="1" eaLnBrk="1" fontAlgn="auto" hangingPunct="1">
              <a:spcAft>
                <a:spcPts val="0"/>
              </a:spcAft>
              <a:buFont typeface="Arial"/>
              <a:buChar char="–"/>
              <a:defRPr/>
            </a:pPr>
            <a:r>
              <a:rPr lang="en-US" dirty="0" smtClean="0">
                <a:ea typeface="+mn-ea"/>
              </a:rPr>
              <a:t>Understanding the memory hierarchy and its impact on application performance</a:t>
            </a:r>
          </a:p>
          <a:p>
            <a:pPr>
              <a:defRPr/>
            </a:pPr>
            <a:r>
              <a:rPr lang="en-US" dirty="0" smtClean="0">
                <a:ea typeface="+mn-ea"/>
              </a:rPr>
              <a:t>Interviewers ask what you did this semester!</a:t>
            </a:r>
          </a:p>
          <a:p>
            <a:pPr eaLnBrk="1" fontAlgn="auto" hangingPunct="1">
              <a:spcAft>
                <a:spcPts val="0"/>
              </a:spcAft>
              <a:buFont typeface="Arial"/>
              <a:buChar char="•"/>
              <a:defRPr/>
            </a:pPr>
            <a:endParaRPr lang="en-US" dirty="0">
              <a:ea typeface="+mn-ea"/>
              <a:cs typeface="+mn-cs"/>
            </a:endParaRPr>
          </a:p>
        </p:txBody>
      </p:sp>
      <p:sp>
        <p:nvSpPr>
          <p:cNvPr id="65" name="Date Placeholder 64"/>
          <p:cNvSpPr>
            <a:spLocks noGrp="1"/>
          </p:cNvSpPr>
          <p:nvPr>
            <p:ph type="dt" sz="quarter" idx="10"/>
          </p:nvPr>
        </p:nvSpPr>
        <p:spPr/>
        <p:txBody>
          <a:bodyPr/>
          <a:lstStyle/>
          <a:p>
            <a:pPr>
              <a:defRPr/>
            </a:pPr>
            <a:fld id="{CB1A15DC-030B-F641-967D-45E4B09D7813}" type="datetime1">
              <a:rPr lang="en-US" smtClean="0"/>
              <a:pPr>
                <a:defRPr/>
              </a:pPr>
              <a:t>11/28/12</a:t>
            </a:fld>
            <a:endParaRPr lang="en-US"/>
          </a:p>
        </p:txBody>
      </p:sp>
      <p:sp>
        <p:nvSpPr>
          <p:cNvPr id="67" name="Footer Placeholder 66"/>
          <p:cNvSpPr>
            <a:spLocks noGrp="1"/>
          </p:cNvSpPr>
          <p:nvPr>
            <p:ph type="ftr" sz="quarter" idx="11"/>
          </p:nvPr>
        </p:nvSpPr>
        <p:spPr/>
        <p:txBody>
          <a:bodyPr/>
          <a:lstStyle/>
          <a:p>
            <a:pPr>
              <a:defRPr/>
            </a:pPr>
            <a:r>
              <a:rPr lang="en-US" dirty="0" smtClean="0"/>
              <a:t>Fall 2012 -- Lecture #39</a:t>
            </a:r>
            <a:endParaRPr lang="en-US" dirty="0"/>
          </a:p>
        </p:txBody>
      </p:sp>
      <p:sp>
        <p:nvSpPr>
          <p:cNvPr id="73" name="Slide Number Placeholder 72"/>
          <p:cNvSpPr>
            <a:spLocks noGrp="1"/>
          </p:cNvSpPr>
          <p:nvPr>
            <p:ph type="sldNum" sz="quarter" idx="12"/>
          </p:nvPr>
        </p:nvSpPr>
        <p:spPr/>
        <p:txBody>
          <a:bodyPr/>
          <a:lstStyle/>
          <a:p>
            <a:pPr>
              <a:defRPr/>
            </a:pPr>
            <a:fld id="{DE287EFB-7AA1-8545-91A8-10E01822DA01}" type="slidenum">
              <a:rPr lang="en-US"/>
              <a:pPr>
                <a:defRPr/>
              </a:pPr>
              <a:t>48</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The Future for Future Cal Alumni</a:t>
            </a:r>
            <a:endParaRPr lang="en-US"/>
          </a:p>
        </p:txBody>
      </p:sp>
      <p:sp>
        <p:nvSpPr>
          <p:cNvPr id="202755" name="Rectangle 3"/>
          <p:cNvSpPr>
            <a:spLocks noGrp="1" noChangeArrowheads="1"/>
          </p:cNvSpPr>
          <p:nvPr>
            <p:ph type="body" idx="1"/>
          </p:nvPr>
        </p:nvSpPr>
        <p:spPr/>
        <p:txBody>
          <a:bodyPr>
            <a:normAutofit/>
          </a:bodyPr>
          <a:lstStyle/>
          <a:p>
            <a:r>
              <a:rPr lang="en-US" dirty="0" smtClean="0"/>
              <a:t>What’s The Future?</a:t>
            </a:r>
          </a:p>
          <a:p>
            <a:r>
              <a:rPr lang="en-US" dirty="0" smtClean="0"/>
              <a:t>New Century, Many New </a:t>
            </a:r>
            <a:r>
              <a:rPr lang="en-US" dirty="0" err="1" smtClean="0"/>
              <a:t>Opportunties</a:t>
            </a:r>
            <a:r>
              <a:rPr lang="en-US" dirty="0" smtClean="0"/>
              <a:t>: Parallelism, Cloud, Statistics + CS, Bio + CS, Society (Health Care, 3rd world) + CS</a:t>
            </a:r>
          </a:p>
          <a:p>
            <a:r>
              <a:rPr lang="en-US" smtClean="0"/>
              <a:t>“</a:t>
            </a:r>
            <a:r>
              <a:rPr lang="en-US" dirty="0" smtClean="0"/>
              <a:t>The best way to predict the future is to invent it” – Alan Kay (inventor of personal computing vision)</a:t>
            </a:r>
          </a:p>
          <a:p>
            <a:r>
              <a:rPr lang="en-US" dirty="0" smtClean="0"/>
              <a:t>Future is up to you!</a:t>
            </a:r>
            <a:endParaRPr lang="en-US" dirty="0"/>
          </a:p>
        </p:txBody>
      </p:sp>
      <p:sp>
        <p:nvSpPr>
          <p:cNvPr id="4" name="Date Placeholder 3"/>
          <p:cNvSpPr>
            <a:spLocks noGrp="1"/>
          </p:cNvSpPr>
          <p:nvPr>
            <p:ph type="dt" sz="half" idx="10"/>
          </p:nvPr>
        </p:nvSpPr>
        <p:spPr/>
        <p:txBody>
          <a:bodyPr/>
          <a:lstStyle/>
          <a:p>
            <a:fld id="{AFD8EEBC-F309-364C-B62E-0D5BB3F4F747}" type="datetime1">
              <a:rPr lang="en-US" smtClean="0"/>
              <a:pPr/>
              <a:t>11/28/12</a:t>
            </a:fld>
            <a:endParaRPr lang="en-US"/>
          </a:p>
        </p:txBody>
      </p:sp>
      <p:sp>
        <p:nvSpPr>
          <p:cNvPr id="6" name="Footer Placeholder 5"/>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49</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2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2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Dalles</a:t>
            </a:r>
            <a:r>
              <a:rPr lang="en-US" dirty="0" smtClean="0"/>
              <a:t>, Oregon</a:t>
            </a:r>
            <a:endParaRPr lang="en-US" dirty="0"/>
          </a:p>
        </p:txBody>
      </p:sp>
      <p:sp>
        <p:nvSpPr>
          <p:cNvPr id="4" name="Date Placeholder 3"/>
          <p:cNvSpPr>
            <a:spLocks noGrp="1"/>
          </p:cNvSpPr>
          <p:nvPr>
            <p:ph type="dt" sz="half" idx="10"/>
          </p:nvPr>
        </p:nvSpPr>
        <p:spPr/>
        <p:txBody>
          <a:bodyPr/>
          <a:lstStyle/>
          <a:p>
            <a:fld id="{41EDAF06-0C59-6D40-B41F-6A8771BF3DEB}"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a:t>
            </a:fld>
            <a:endParaRPr lang="en-US"/>
          </a:p>
        </p:txBody>
      </p:sp>
      <p:pic>
        <p:nvPicPr>
          <p:cNvPr id="7" name="Picture 6"/>
          <p:cNvPicPr>
            <a:picLocks noChangeAspect="1"/>
          </p:cNvPicPr>
          <p:nvPr/>
        </p:nvPicPr>
        <p:blipFill>
          <a:blip r:embed="rId2"/>
          <a:stretch>
            <a:fillRect/>
          </a:stretch>
        </p:blipFill>
        <p:spPr>
          <a:xfrm>
            <a:off x="884533" y="1180281"/>
            <a:ext cx="7200900" cy="5156200"/>
          </a:xfrm>
          <a:prstGeom prst="rect">
            <a:avLst/>
          </a:prstGeom>
        </p:spPr>
      </p:pic>
      <p:sp>
        <p:nvSpPr>
          <p:cNvPr id="8" name="TextBox 7"/>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56564" y="2412832"/>
            <a:ext cx="8153400" cy="1600200"/>
          </a:xfrm>
        </p:spPr>
        <p:txBody>
          <a:bodyPr>
            <a:normAutofit fontScale="90000"/>
          </a:bodyPr>
          <a:lstStyle/>
          <a:p>
            <a:r>
              <a:rPr lang="en-US" sz="4800" i="1" dirty="0" smtClean="0"/>
              <a:t>Special Thanks to the TAs:</a:t>
            </a:r>
            <a:r>
              <a:rPr lang="en-US" sz="4800" dirty="0" smtClean="0"/>
              <a:t/>
            </a:r>
            <a:br>
              <a:rPr lang="en-US" sz="4800" dirty="0" smtClean="0"/>
            </a:br>
            <a:r>
              <a:rPr lang="en-US" sz="4800" dirty="0" smtClean="0"/>
              <a:t>Alan Christopher,</a:t>
            </a:r>
            <a:br>
              <a:rPr lang="en-US" sz="4800" dirty="0" smtClean="0"/>
            </a:br>
            <a:r>
              <a:rPr lang="en-US" sz="4800" dirty="0" err="1" smtClean="0"/>
              <a:t>Loc</a:t>
            </a:r>
            <a:r>
              <a:rPr lang="en-US" sz="4800" dirty="0" smtClean="0"/>
              <a:t> </a:t>
            </a:r>
            <a:r>
              <a:rPr lang="en-US" sz="4800" dirty="0" err="1" smtClean="0"/>
              <a:t>Thi</a:t>
            </a:r>
            <a:r>
              <a:rPr lang="en-US" sz="4800" dirty="0" smtClean="0"/>
              <a:t> </a:t>
            </a:r>
            <a:r>
              <a:rPr lang="en-US" sz="4800" dirty="0" err="1" smtClean="0"/>
              <a:t>Bao</a:t>
            </a:r>
            <a:r>
              <a:rPr lang="en-US" sz="4800" dirty="0" smtClean="0"/>
              <a:t> Do, </a:t>
            </a:r>
            <a:br>
              <a:rPr lang="en-US" sz="4800" dirty="0" smtClean="0"/>
            </a:br>
            <a:r>
              <a:rPr lang="en-US" dirty="0" smtClean="0"/>
              <a:t>James Ferguson</a:t>
            </a:r>
            <a:r>
              <a:rPr lang="en-US" sz="4800" dirty="0" smtClean="0"/>
              <a:t>,</a:t>
            </a:r>
            <a:br>
              <a:rPr lang="en-US" sz="4800" dirty="0" smtClean="0"/>
            </a:br>
            <a:r>
              <a:rPr lang="en-US" dirty="0" err="1" smtClean="0"/>
              <a:t>Anirudh</a:t>
            </a:r>
            <a:r>
              <a:rPr lang="en-US" dirty="0" smtClean="0"/>
              <a:t> </a:t>
            </a:r>
            <a:r>
              <a:rPr lang="en-US" dirty="0" err="1" smtClean="0"/>
              <a:t>Garg</a:t>
            </a:r>
            <a:r>
              <a:rPr lang="en-US" sz="4800" dirty="0" smtClean="0"/>
              <a:t>, </a:t>
            </a:r>
            <a:br>
              <a:rPr lang="en-US" sz="4800" dirty="0" smtClean="0"/>
            </a:br>
            <a:r>
              <a:rPr lang="en-US" dirty="0" smtClean="0"/>
              <a:t>William Ku</a:t>
            </a:r>
            <a:r>
              <a:rPr lang="en-US" sz="4800" dirty="0" smtClean="0"/>
              <a:t>,</a:t>
            </a:r>
            <a:br>
              <a:rPr lang="en-US" sz="4800" dirty="0" smtClean="0"/>
            </a:br>
            <a:r>
              <a:rPr lang="en-US" dirty="0" smtClean="0"/>
              <a:t>Brandon </a:t>
            </a:r>
            <a:r>
              <a:rPr lang="en-US" dirty="0" err="1" smtClean="0"/>
              <a:t>Luong</a:t>
            </a:r>
            <a:r>
              <a:rPr lang="en-US" dirty="0" smtClean="0"/>
              <a:t>,</a:t>
            </a:r>
            <a:br>
              <a:rPr lang="en-US" dirty="0" smtClean="0"/>
            </a:br>
            <a:r>
              <a:rPr lang="en-US" dirty="0" smtClean="0"/>
              <a:t>Ravi </a:t>
            </a:r>
            <a:r>
              <a:rPr lang="en-US" dirty="0" err="1" smtClean="0"/>
              <a:t>Punj</a:t>
            </a:r>
            <a:r>
              <a:rPr lang="en-US" dirty="0" smtClean="0"/>
              <a:t>,</a:t>
            </a:r>
            <a:br>
              <a:rPr lang="en-US" dirty="0" smtClean="0"/>
            </a:br>
            <a:r>
              <a:rPr lang="en-US" dirty="0" smtClean="0"/>
              <a:t>Sung </a:t>
            </a:r>
            <a:r>
              <a:rPr lang="en-US" dirty="0" err="1" smtClean="0"/>
              <a:t>Roa</a:t>
            </a:r>
            <a:r>
              <a:rPr lang="en-US" dirty="0" smtClean="0"/>
              <a:t> Yoon</a:t>
            </a:r>
            <a:endParaRPr lang="en-US" sz="4800" dirty="0" smtClean="0"/>
          </a:p>
        </p:txBody>
      </p:sp>
      <p:sp>
        <p:nvSpPr>
          <p:cNvPr id="4" name="Date Placeholder 3"/>
          <p:cNvSpPr>
            <a:spLocks noGrp="1"/>
          </p:cNvSpPr>
          <p:nvPr>
            <p:ph type="dt" sz="half" idx="10"/>
          </p:nvPr>
        </p:nvSpPr>
        <p:spPr/>
        <p:txBody>
          <a:bodyPr/>
          <a:lstStyle/>
          <a:p>
            <a:fld id="{67EDCF65-325F-C94D-A12A-80FC5B671040}" type="datetime1">
              <a:rPr lang="en-US" smtClean="0"/>
              <a:pPr/>
              <a:t>11/28/12</a:t>
            </a:fld>
            <a:endParaRPr lang="en-US"/>
          </a:p>
        </p:txBody>
      </p:sp>
      <p:sp>
        <p:nvSpPr>
          <p:cNvPr id="5" name="Slide Number Placeholder 4"/>
          <p:cNvSpPr>
            <a:spLocks noGrp="1"/>
          </p:cNvSpPr>
          <p:nvPr>
            <p:ph type="sldNum" sz="quarter" idx="12"/>
          </p:nvPr>
        </p:nvSpPr>
        <p:spPr/>
        <p:txBody>
          <a:bodyPr/>
          <a:lstStyle/>
          <a:p>
            <a:fld id="{3CC63E4C-4642-794D-A2FD-70F6B81535F5}" type="slidenum">
              <a:rPr lang="en-US" smtClean="0"/>
              <a:pPr/>
              <a:t>50</a:t>
            </a:fld>
            <a:endParaRPr lang="en-US"/>
          </a:p>
        </p:txBody>
      </p:sp>
      <p:sp>
        <p:nvSpPr>
          <p:cNvPr id="6" name="Footer Placeholder 5"/>
          <p:cNvSpPr>
            <a:spLocks noGrp="1"/>
          </p:cNvSpPr>
          <p:nvPr>
            <p:ph type="ftr" sz="quarter" idx="11"/>
          </p:nvPr>
        </p:nvSpPr>
        <p:spPr/>
        <p:txBody>
          <a:bodyPr/>
          <a:lstStyle/>
          <a:p>
            <a:r>
              <a:rPr lang="en-US" dirty="0" smtClean="0"/>
              <a:t>Fall 2012 -- Lecture #39</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System</a:t>
            </a:r>
            <a:endParaRPr lang="en-US" dirty="0"/>
          </a:p>
        </p:txBody>
      </p:sp>
      <p:sp>
        <p:nvSpPr>
          <p:cNvPr id="3" name="Content Placeholder 2"/>
          <p:cNvSpPr>
            <a:spLocks noGrp="1"/>
          </p:cNvSpPr>
          <p:nvPr>
            <p:ph idx="1"/>
          </p:nvPr>
        </p:nvSpPr>
        <p:spPr/>
        <p:txBody>
          <a:bodyPr>
            <a:normAutofit lnSpcReduction="10000"/>
          </a:bodyPr>
          <a:lstStyle/>
          <a:p>
            <a:r>
              <a:rPr lang="en-US" dirty="0" smtClean="0"/>
              <a:t>Really 2 models: 1 Disk  or 12 Disk servers</a:t>
            </a:r>
          </a:p>
          <a:p>
            <a:r>
              <a:rPr lang="en-US" dirty="0" smtClean="0"/>
              <a:t>2</a:t>
            </a:r>
            <a:r>
              <a:rPr lang="en-US" baseline="30000" dirty="0" smtClean="0"/>
              <a:t>nd</a:t>
            </a:r>
            <a:r>
              <a:rPr lang="en-US" dirty="0" smtClean="0"/>
              <a:t> tray with 10 disks, add extra 1 </a:t>
            </a:r>
            <a:r>
              <a:rPr lang="en-US" dirty="0" err="1" smtClean="0"/>
              <a:t>Gbit/s</a:t>
            </a:r>
            <a:r>
              <a:rPr lang="en-US" dirty="0" smtClean="0"/>
              <a:t> NIC</a:t>
            </a:r>
          </a:p>
          <a:p>
            <a:r>
              <a:rPr lang="en-US" dirty="0" smtClean="0"/>
              <a:t>Hitachi </a:t>
            </a:r>
            <a:r>
              <a:rPr lang="en-US" dirty="0" err="1" smtClean="0"/>
              <a:t>Deskstar</a:t>
            </a:r>
            <a:r>
              <a:rPr lang="en-US" dirty="0" smtClean="0"/>
              <a:t> </a:t>
            </a:r>
          </a:p>
          <a:p>
            <a:pPr lvl="1"/>
            <a:r>
              <a:rPr lang="en-US" dirty="0" smtClean="0"/>
              <a:t>1 Terabyte capacity, 7200 RPM</a:t>
            </a:r>
          </a:p>
          <a:p>
            <a:pPr lvl="1"/>
            <a:r>
              <a:rPr lang="en-US" dirty="0" smtClean="0"/>
              <a:t>SATA =&gt; Serial ATA  link Disk Drives</a:t>
            </a:r>
          </a:p>
          <a:p>
            <a:pPr lvl="1"/>
            <a:r>
              <a:rPr lang="en-US" dirty="0" smtClean="0"/>
              <a:t>5% fail per year (AFR)</a:t>
            </a:r>
          </a:p>
          <a:p>
            <a:r>
              <a:rPr lang="en-US" dirty="0" smtClean="0"/>
              <a:t>Google File System (GFS) has multiple replicas of data to protect from disk failures (like RAID 1 or mirroring)</a:t>
            </a:r>
          </a:p>
          <a:p>
            <a:endParaRPr lang="en-US" dirty="0"/>
          </a:p>
        </p:txBody>
      </p:sp>
      <p:sp>
        <p:nvSpPr>
          <p:cNvPr id="4" name="Date Placeholder 3"/>
          <p:cNvSpPr>
            <a:spLocks noGrp="1"/>
          </p:cNvSpPr>
          <p:nvPr>
            <p:ph type="dt" sz="half" idx="10"/>
          </p:nvPr>
        </p:nvSpPr>
        <p:spPr/>
        <p:txBody>
          <a:bodyPr/>
          <a:lstStyle/>
          <a:p>
            <a:fld id="{BFE13747-B7F2-3746-AC06-1C1300477B86}"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51</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Disk Organization</a:t>
            </a:r>
            <a:endParaRPr lang="en-US" dirty="0"/>
          </a:p>
        </p:txBody>
      </p:sp>
      <p:sp>
        <p:nvSpPr>
          <p:cNvPr id="4" name="Date Placeholder 3"/>
          <p:cNvSpPr>
            <a:spLocks noGrp="1"/>
          </p:cNvSpPr>
          <p:nvPr>
            <p:ph type="dt" sz="half" idx="10"/>
          </p:nvPr>
        </p:nvSpPr>
        <p:spPr/>
        <p:txBody>
          <a:bodyPr/>
          <a:lstStyle/>
          <a:p>
            <a:fld id="{06BD8C8F-587D-F04F-B719-0F6EE2D0879A}"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52</a:t>
            </a:fld>
            <a:endParaRPr lang="en-US"/>
          </a:p>
        </p:txBody>
      </p:sp>
      <p:pic>
        <p:nvPicPr>
          <p:cNvPr id="7" name="Picture 6"/>
          <p:cNvPicPr>
            <a:picLocks noChangeAspect="1"/>
          </p:cNvPicPr>
          <p:nvPr/>
        </p:nvPicPr>
        <p:blipFill>
          <a:blip r:embed="rId2"/>
          <a:stretch>
            <a:fillRect/>
          </a:stretch>
        </p:blipFill>
        <p:spPr>
          <a:xfrm>
            <a:off x="1645309" y="1512409"/>
            <a:ext cx="5765800" cy="45339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Disk</a:t>
            </a:r>
            <a:endParaRPr lang="en-US" dirty="0"/>
          </a:p>
        </p:txBody>
      </p:sp>
      <p:sp>
        <p:nvSpPr>
          <p:cNvPr id="3" name="Date Placeholder 2"/>
          <p:cNvSpPr>
            <a:spLocks noGrp="1"/>
          </p:cNvSpPr>
          <p:nvPr>
            <p:ph type="dt" sz="half" idx="10"/>
          </p:nvPr>
        </p:nvSpPr>
        <p:spPr/>
        <p:txBody>
          <a:bodyPr/>
          <a:lstStyle/>
          <a:p>
            <a:fld id="{90985251-7B78-B144-9154-3B72C3B7F4DF}"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53</a:t>
            </a:fld>
            <a:endParaRPr lang="en-US"/>
          </a:p>
        </p:txBody>
      </p:sp>
      <p:pic>
        <p:nvPicPr>
          <p:cNvPr id="6" name="Picture 5" descr="hard-drive2.jpg"/>
          <p:cNvPicPr>
            <a:picLocks noChangeAspect="1"/>
          </p:cNvPicPr>
          <p:nvPr/>
        </p:nvPicPr>
        <p:blipFill>
          <a:blip r:embed="rId2"/>
          <a:stretch>
            <a:fillRect/>
          </a:stretch>
        </p:blipFill>
        <p:spPr>
          <a:xfrm>
            <a:off x="2092911" y="1837103"/>
            <a:ext cx="5185432" cy="3889074"/>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Disk Internals</a:t>
            </a:r>
            <a:endParaRPr lang="en-US" dirty="0"/>
          </a:p>
        </p:txBody>
      </p:sp>
      <p:sp>
        <p:nvSpPr>
          <p:cNvPr id="3" name="Date Placeholder 2"/>
          <p:cNvSpPr>
            <a:spLocks noGrp="1"/>
          </p:cNvSpPr>
          <p:nvPr>
            <p:ph type="dt" sz="half" idx="10"/>
          </p:nvPr>
        </p:nvSpPr>
        <p:spPr/>
        <p:txBody>
          <a:bodyPr/>
          <a:lstStyle/>
          <a:p>
            <a:fld id="{A9B24336-01BC-6E4C-8749-2415A26857A3}"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54</a:t>
            </a:fld>
            <a:endParaRPr lang="en-US"/>
          </a:p>
        </p:txBody>
      </p:sp>
      <p:pic>
        <p:nvPicPr>
          <p:cNvPr id="6" name="Picture 5"/>
          <p:cNvPicPr>
            <a:picLocks noChangeAspect="1"/>
          </p:cNvPicPr>
          <p:nvPr/>
        </p:nvPicPr>
        <p:blipFill>
          <a:blip r:embed="rId2"/>
          <a:stretch>
            <a:fillRect/>
          </a:stretch>
        </p:blipFill>
        <p:spPr>
          <a:xfrm>
            <a:off x="2082800" y="1638300"/>
            <a:ext cx="4978400" cy="35814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Closeup</a:t>
            </a:r>
            <a:r>
              <a:rPr lang="en-US" dirty="0" smtClean="0"/>
              <a:t> of Disk Surface</a:t>
            </a:r>
            <a:endParaRPr lang="en-US" dirty="0"/>
          </a:p>
        </p:txBody>
      </p:sp>
      <p:sp>
        <p:nvSpPr>
          <p:cNvPr id="3" name="Date Placeholder 2"/>
          <p:cNvSpPr>
            <a:spLocks noGrp="1"/>
          </p:cNvSpPr>
          <p:nvPr>
            <p:ph type="dt" sz="half" idx="10"/>
          </p:nvPr>
        </p:nvSpPr>
        <p:spPr/>
        <p:txBody>
          <a:bodyPr/>
          <a:lstStyle/>
          <a:p>
            <a:fld id="{0BDF2296-C103-2C44-BFDF-15E552DEE0F5}"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55</a:t>
            </a:fld>
            <a:endParaRPr lang="en-US"/>
          </a:p>
        </p:txBody>
      </p:sp>
      <p:pic>
        <p:nvPicPr>
          <p:cNvPr id="6" name="Picture 5"/>
          <p:cNvPicPr>
            <a:picLocks noChangeAspect="1"/>
          </p:cNvPicPr>
          <p:nvPr/>
        </p:nvPicPr>
        <p:blipFill>
          <a:blip r:embed="rId2"/>
          <a:stretch>
            <a:fillRect/>
          </a:stretch>
        </p:blipFill>
        <p:spPr>
          <a:xfrm>
            <a:off x="5234453" y="1744057"/>
            <a:ext cx="3251200" cy="3238500"/>
          </a:xfrm>
          <a:prstGeom prst="rect">
            <a:avLst/>
          </a:prstGeom>
        </p:spPr>
      </p:pic>
      <p:pic>
        <p:nvPicPr>
          <p:cNvPr id="7" name="Picture 6"/>
          <p:cNvPicPr>
            <a:picLocks noChangeAspect="1"/>
          </p:cNvPicPr>
          <p:nvPr/>
        </p:nvPicPr>
        <p:blipFill>
          <a:blip r:embed="rId3"/>
          <a:stretch>
            <a:fillRect/>
          </a:stretch>
        </p:blipFill>
        <p:spPr>
          <a:xfrm>
            <a:off x="1271414" y="1776904"/>
            <a:ext cx="3251200" cy="3238500"/>
          </a:xfrm>
          <a:prstGeom prst="rect">
            <a:avLst/>
          </a:prstGeom>
        </p:spPr>
      </p:pic>
      <p:sp>
        <p:nvSpPr>
          <p:cNvPr id="8" name="TextBox 7"/>
          <p:cNvSpPr txBox="1"/>
          <p:nvPr/>
        </p:nvSpPr>
        <p:spPr>
          <a:xfrm>
            <a:off x="1477929" y="5299176"/>
            <a:ext cx="2561743" cy="646331"/>
          </a:xfrm>
          <a:prstGeom prst="rect">
            <a:avLst/>
          </a:prstGeom>
          <a:noFill/>
        </p:spPr>
        <p:txBody>
          <a:bodyPr wrap="square" rtlCol="0">
            <a:spAutoFit/>
          </a:bodyPr>
          <a:lstStyle/>
          <a:p>
            <a:r>
              <a:rPr lang="en-US" dirty="0" smtClean="0"/>
              <a:t>Topography via Atomic Force Microscopy (AFM)</a:t>
            </a:r>
            <a:endParaRPr lang="en-US" dirty="0"/>
          </a:p>
        </p:txBody>
      </p:sp>
      <p:sp>
        <p:nvSpPr>
          <p:cNvPr id="9" name="TextBox 8"/>
          <p:cNvSpPr txBox="1"/>
          <p:nvPr/>
        </p:nvSpPr>
        <p:spPr>
          <a:xfrm>
            <a:off x="5538630" y="5320191"/>
            <a:ext cx="2561743" cy="646331"/>
          </a:xfrm>
          <a:prstGeom prst="rect">
            <a:avLst/>
          </a:prstGeom>
          <a:noFill/>
        </p:spPr>
        <p:txBody>
          <a:bodyPr wrap="square" rtlCol="0">
            <a:spAutoFit/>
          </a:bodyPr>
          <a:lstStyle/>
          <a:p>
            <a:r>
              <a:rPr lang="en-US" dirty="0" smtClean="0"/>
              <a:t>Bits visible via Magnetic Force Microscopy (MFM)</a:t>
            </a:r>
            <a:endParaRPr lang="en-US" dirty="0"/>
          </a:p>
        </p:txBody>
      </p:sp>
      <p:sp>
        <p:nvSpPr>
          <p:cNvPr id="10" name="TextBox 9"/>
          <p:cNvSpPr txBox="1"/>
          <p:nvPr/>
        </p:nvSpPr>
        <p:spPr>
          <a:xfrm>
            <a:off x="1642143" y="6054639"/>
            <a:ext cx="6143930" cy="338554"/>
          </a:xfrm>
          <a:prstGeom prst="rect">
            <a:avLst/>
          </a:prstGeom>
          <a:noFill/>
        </p:spPr>
        <p:txBody>
          <a:bodyPr wrap="none" rtlCol="0">
            <a:spAutoFit/>
          </a:bodyPr>
          <a:lstStyle/>
          <a:p>
            <a:r>
              <a:rPr lang="en-US" sz="1600" dirty="0" err="1" smtClean="0"/>
              <a:t>http://www.dataclinic.co.uk/data-recovery/hard-disk-microscopy-ii.htm</a:t>
            </a:r>
            <a:endParaRPr lang="en-US" sz="1600" dirty="0"/>
          </a:p>
        </p:txBody>
      </p:sp>
      <p:sp>
        <p:nvSpPr>
          <p:cNvPr id="11" name="TextBox 10"/>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Programming Storage</a:t>
            </a:r>
            <a:endParaRPr lang="en-US" dirty="0"/>
          </a:p>
        </p:txBody>
      </p:sp>
      <p:sp>
        <p:nvSpPr>
          <p:cNvPr id="7" name="Content Placeholder 6"/>
          <p:cNvSpPr>
            <a:spLocks noGrp="1"/>
          </p:cNvSpPr>
          <p:nvPr>
            <p:ph idx="1"/>
          </p:nvPr>
        </p:nvSpPr>
        <p:spPr/>
        <p:txBody>
          <a:bodyPr/>
          <a:lstStyle/>
          <a:p>
            <a:r>
              <a:rPr lang="en-US" dirty="0" smtClean="0"/>
              <a:t>Operating System calls</a:t>
            </a:r>
          </a:p>
        </p:txBody>
      </p:sp>
      <p:sp>
        <p:nvSpPr>
          <p:cNvPr id="3" name="Date Placeholder 2"/>
          <p:cNvSpPr>
            <a:spLocks noGrp="1"/>
          </p:cNvSpPr>
          <p:nvPr>
            <p:ph type="dt" sz="half" idx="10"/>
          </p:nvPr>
        </p:nvSpPr>
        <p:spPr/>
        <p:txBody>
          <a:bodyPr/>
          <a:lstStyle/>
          <a:p>
            <a:fld id="{4EBF62D0-1F2E-3A4B-B79F-2722E6CFC735}"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56</a:t>
            </a:fld>
            <a:endParaRPr lang="en-US"/>
          </a:p>
        </p:txBody>
      </p:sp>
    </p:spTree>
  </p:cSld>
  <p:clrMapOvr>
    <a:masterClrMapping/>
  </p:clrMapOvr>
  <p:transition xmlns:p14="http://schemas.microsoft.com/office/powerpoint/2010/mai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6 Great Ideas in Computer Architecture</a:t>
            </a:r>
            <a:endParaRPr lang="en-US" dirty="0"/>
          </a:p>
        </p:txBody>
      </p:sp>
      <p:sp>
        <p:nvSpPr>
          <p:cNvPr id="6" name="Content Placeholder 5"/>
          <p:cNvSpPr>
            <a:spLocks noGrp="1"/>
          </p:cNvSpPr>
          <p:nvPr>
            <p:ph idx="1"/>
          </p:nvPr>
        </p:nvSpPr>
        <p:spPr/>
        <p:txBody>
          <a:bodyPr>
            <a:normAutofit fontScale="92500" lnSpcReduction="10000"/>
          </a:bodyPr>
          <a:lstStyle/>
          <a:p>
            <a:pPr marL="514350" indent="-514350">
              <a:buFont typeface="+mj-lt"/>
              <a:buAutoNum type="arabicPeriod"/>
            </a:pPr>
            <a:r>
              <a:rPr lang="en-US" dirty="0" smtClean="0"/>
              <a:t>Layers of Representation/Interpretation</a:t>
            </a:r>
          </a:p>
          <a:p>
            <a:pPr marL="514350" indent="-514350">
              <a:buFont typeface="+mj-lt"/>
              <a:buAutoNum type="arabicPeriod"/>
            </a:pPr>
            <a:r>
              <a:rPr lang="en-US" dirty="0" smtClean="0"/>
              <a:t>Moore’s Law</a:t>
            </a:r>
          </a:p>
          <a:p>
            <a:pPr marL="514350" indent="-514350">
              <a:buFont typeface="+mj-lt"/>
              <a:buAutoNum type="arabicPeriod"/>
            </a:pPr>
            <a:r>
              <a:rPr lang="en-US" dirty="0" smtClean="0">
                <a:solidFill>
                  <a:srgbClr val="FF0000"/>
                </a:solidFill>
              </a:rPr>
              <a:t>Principle of Locality/Memory Hierarchy</a:t>
            </a:r>
          </a:p>
          <a:p>
            <a:pPr marL="914400" lvl="1" indent="-514350"/>
            <a:r>
              <a:rPr lang="en-US" dirty="0" smtClean="0">
                <a:solidFill>
                  <a:srgbClr val="FF0000"/>
                </a:solidFill>
              </a:rPr>
              <a:t>Paging Memory</a:t>
            </a:r>
          </a:p>
          <a:p>
            <a:pPr marL="514350" indent="-514350">
              <a:buFont typeface="+mj-lt"/>
              <a:buAutoNum type="arabicPeriod"/>
            </a:pPr>
            <a:r>
              <a:rPr lang="en-US" dirty="0" smtClean="0">
                <a:solidFill>
                  <a:srgbClr val="FF0000"/>
                </a:solidFill>
              </a:rPr>
              <a:t>Parallelism</a:t>
            </a:r>
          </a:p>
          <a:p>
            <a:pPr marL="914400" lvl="1" indent="-514350"/>
            <a:r>
              <a:rPr lang="en-US" dirty="0" smtClean="0"/>
              <a:t>Task Level Parallelism (Asynchronous I/O)</a:t>
            </a:r>
          </a:p>
          <a:p>
            <a:pPr marL="514350" indent="-514350">
              <a:buFont typeface="+mj-lt"/>
              <a:buAutoNum type="arabicPeriod"/>
            </a:pPr>
            <a:r>
              <a:rPr lang="en-US" dirty="0" smtClean="0"/>
              <a:t>Performance Measurement &amp; Improvement</a:t>
            </a:r>
          </a:p>
          <a:p>
            <a:pPr marL="514350" indent="-514350">
              <a:buFont typeface="+mj-lt"/>
              <a:buAutoNum type="arabicPeriod"/>
            </a:pPr>
            <a:r>
              <a:rPr lang="en-US" dirty="0" smtClean="0">
                <a:solidFill>
                  <a:srgbClr val="FF0000"/>
                </a:solidFill>
              </a:rPr>
              <a:t>Dependability via Redundancy</a:t>
            </a:r>
          </a:p>
          <a:p>
            <a:pPr marL="914400" lvl="1" indent="-514350"/>
            <a:r>
              <a:rPr lang="en-US" dirty="0" smtClean="0">
                <a:solidFill>
                  <a:srgbClr val="FF0000"/>
                </a:solidFill>
              </a:rPr>
              <a:t>Reed-Solomon ECC per disk sector, replicated files</a:t>
            </a:r>
          </a:p>
        </p:txBody>
      </p:sp>
      <p:sp>
        <p:nvSpPr>
          <p:cNvPr id="3" name="Date Placeholder 2"/>
          <p:cNvSpPr>
            <a:spLocks noGrp="1"/>
          </p:cNvSpPr>
          <p:nvPr>
            <p:ph type="dt" sz="half" idx="10"/>
          </p:nvPr>
        </p:nvSpPr>
        <p:spPr/>
        <p:txBody>
          <a:bodyPr/>
          <a:lstStyle/>
          <a:p>
            <a:fld id="{FD6F97F9-A16D-AC41-90AC-28E1987F1E03}"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57</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99192" y="1149628"/>
            <a:ext cx="7440930" cy="5245100"/>
          </a:xfrm>
          <a:prstGeom prst="rect">
            <a:avLst/>
          </a:prstGeom>
        </p:spPr>
      </p:pic>
      <p:sp>
        <p:nvSpPr>
          <p:cNvPr id="2" name="Title 1"/>
          <p:cNvSpPr>
            <a:spLocks noGrp="1"/>
          </p:cNvSpPr>
          <p:nvPr>
            <p:ph type="title"/>
          </p:nvPr>
        </p:nvSpPr>
        <p:spPr/>
        <p:txBody>
          <a:bodyPr/>
          <a:lstStyle/>
          <a:p>
            <a:r>
              <a:rPr lang="en-US" dirty="0" smtClean="0"/>
              <a:t>The </a:t>
            </a:r>
            <a:r>
              <a:rPr lang="en-US" dirty="0" err="1" smtClean="0"/>
              <a:t>Dalles</a:t>
            </a:r>
            <a:r>
              <a:rPr lang="en-US" dirty="0" smtClean="0"/>
              <a:t>, Oregon</a:t>
            </a:r>
            <a:endParaRPr lang="en-US" dirty="0"/>
          </a:p>
        </p:txBody>
      </p:sp>
      <p:sp>
        <p:nvSpPr>
          <p:cNvPr id="4" name="Date Placeholder 3"/>
          <p:cNvSpPr>
            <a:spLocks noGrp="1"/>
          </p:cNvSpPr>
          <p:nvPr>
            <p:ph type="dt" sz="half" idx="10"/>
          </p:nvPr>
        </p:nvSpPr>
        <p:spPr/>
        <p:txBody>
          <a:bodyPr/>
          <a:lstStyle/>
          <a:p>
            <a:fld id="{BE9DBB86-7F9C-914C-BBB4-D200CE5A91E6}" type="datetime1">
              <a:rPr lang="en-US" smtClean="0"/>
              <a:pPr/>
              <a:t>11/28/12</a:t>
            </a:fld>
            <a:endParaRPr lang="en-US"/>
          </a:p>
        </p:txBody>
      </p:sp>
      <p:sp>
        <p:nvSpPr>
          <p:cNvPr id="5" name="Footer Placeholder 4"/>
          <p:cNvSpPr>
            <a:spLocks noGrp="1"/>
          </p:cNvSpPr>
          <p:nvPr>
            <p:ph type="ftr" sz="quarter" idx="11"/>
          </p:nvPr>
        </p:nvSpPr>
        <p:spPr/>
        <p:txBody>
          <a:bodyPr/>
          <a:lstStyle/>
          <a:p>
            <a:r>
              <a:rPr lang="en-US" dirty="0" smtClean="0"/>
              <a:t>Fall 2012 -- Lecture #39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6</a:t>
            </a:fld>
            <a:endParaRPr lang="en-US"/>
          </a:p>
        </p:txBody>
      </p:sp>
      <p:sp>
        <p:nvSpPr>
          <p:cNvPr id="9" name="TextBox 8"/>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39174"/>
            <a:ext cx="8229600" cy="1143000"/>
          </a:xfrm>
        </p:spPr>
        <p:txBody>
          <a:bodyPr/>
          <a:lstStyle/>
          <a:p>
            <a:r>
              <a:rPr lang="en-US" dirty="0" smtClean="0"/>
              <a:t>Google’s Oregon WSC</a:t>
            </a:r>
          </a:p>
        </p:txBody>
      </p:sp>
      <p:sp>
        <p:nvSpPr>
          <p:cNvPr id="28675" name="Slide Number Placeholder 2"/>
          <p:cNvSpPr>
            <a:spLocks noGrp="1"/>
          </p:cNvSpPr>
          <p:nvPr>
            <p:ph type="sldNum" sz="quarter" idx="12"/>
          </p:nvPr>
        </p:nvSpPr>
        <p:spPr/>
        <p:txBody>
          <a:bodyPr/>
          <a:lstStyle/>
          <a:p>
            <a:fld id="{D15BC594-4544-5148-94B8-8AC833ADF43A}" type="slidenum">
              <a:rPr lang="en-US" smtClean="0"/>
              <a:pPr/>
              <a:t>7</a:t>
            </a:fld>
            <a:endParaRPr lang="en-US" smtClean="0"/>
          </a:p>
        </p:txBody>
      </p:sp>
      <p:sp>
        <p:nvSpPr>
          <p:cNvPr id="12" name="Date Placeholder 11"/>
          <p:cNvSpPr>
            <a:spLocks noGrp="1"/>
          </p:cNvSpPr>
          <p:nvPr>
            <p:ph type="dt" sz="half" idx="10"/>
          </p:nvPr>
        </p:nvSpPr>
        <p:spPr/>
        <p:txBody>
          <a:bodyPr/>
          <a:lstStyle/>
          <a:p>
            <a:fld id="{94CE8797-26CE-794C-8190-1EDDD57E1156}" type="datetime1">
              <a:rPr lang="en-US" smtClean="0"/>
              <a:pPr/>
              <a:t>11/28/12</a:t>
            </a:fld>
            <a:endParaRPr lang="en-US"/>
          </a:p>
        </p:txBody>
      </p:sp>
      <p:sp>
        <p:nvSpPr>
          <p:cNvPr id="13" name="Footer Placeholder 12"/>
          <p:cNvSpPr>
            <a:spLocks noGrp="1"/>
          </p:cNvSpPr>
          <p:nvPr>
            <p:ph type="ftr" sz="quarter" idx="11"/>
          </p:nvPr>
        </p:nvSpPr>
        <p:spPr/>
        <p:txBody>
          <a:bodyPr/>
          <a:lstStyle/>
          <a:p>
            <a:r>
              <a:rPr lang="en-US" dirty="0" smtClean="0"/>
              <a:t>Fall 2012 -- Lecture #39</a:t>
            </a:r>
            <a:endParaRPr lang="en-US" dirty="0"/>
          </a:p>
        </p:txBody>
      </p:sp>
      <p:pic>
        <p:nvPicPr>
          <p:cNvPr id="14" name="Picture 13"/>
          <p:cNvPicPr>
            <a:picLocks noChangeAspect="1"/>
          </p:cNvPicPr>
          <p:nvPr/>
        </p:nvPicPr>
        <p:blipFill>
          <a:blip r:embed="rId2"/>
          <a:stretch>
            <a:fillRect/>
          </a:stretch>
        </p:blipFill>
        <p:spPr>
          <a:xfrm>
            <a:off x="1295947" y="1149200"/>
            <a:ext cx="6678295" cy="5184140"/>
          </a:xfrm>
          <a:prstGeom prst="rect">
            <a:avLst/>
          </a:prstGeom>
        </p:spPr>
      </p:pic>
      <p:sp>
        <p:nvSpPr>
          <p:cNvPr id="15" name="TextBox 14"/>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3</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39174"/>
            <a:ext cx="8229600" cy="1143000"/>
          </a:xfrm>
        </p:spPr>
        <p:txBody>
          <a:bodyPr/>
          <a:lstStyle/>
          <a:p>
            <a:r>
              <a:rPr lang="en-US" dirty="0" smtClean="0"/>
              <a:t>Google’s Oregon WSC</a:t>
            </a:r>
          </a:p>
        </p:txBody>
      </p:sp>
      <p:sp>
        <p:nvSpPr>
          <p:cNvPr id="28675" name="Slide Number Placeholder 2"/>
          <p:cNvSpPr>
            <a:spLocks noGrp="1"/>
          </p:cNvSpPr>
          <p:nvPr>
            <p:ph type="sldNum" sz="quarter" idx="12"/>
          </p:nvPr>
        </p:nvSpPr>
        <p:spPr/>
        <p:txBody>
          <a:bodyPr/>
          <a:lstStyle/>
          <a:p>
            <a:fld id="{D15BC594-4544-5148-94B8-8AC833ADF43A}" type="slidenum">
              <a:rPr lang="en-US" smtClean="0"/>
              <a:pPr/>
              <a:t>8</a:t>
            </a:fld>
            <a:endParaRPr lang="en-US" smtClean="0"/>
          </a:p>
        </p:txBody>
      </p:sp>
      <p:pic>
        <p:nvPicPr>
          <p:cNvPr id="28676" name="Picture 3"/>
          <p:cNvPicPr>
            <a:picLocks noChangeAspect="1"/>
          </p:cNvPicPr>
          <p:nvPr/>
        </p:nvPicPr>
        <p:blipFill>
          <a:blip r:embed="rId2"/>
          <a:srcRect/>
          <a:stretch>
            <a:fillRect/>
          </a:stretch>
        </p:blipFill>
        <p:spPr bwMode="auto">
          <a:xfrm>
            <a:off x="640211" y="1444551"/>
            <a:ext cx="8311702" cy="5359474"/>
          </a:xfrm>
          <a:prstGeom prst="rect">
            <a:avLst/>
          </a:prstGeom>
          <a:noFill/>
          <a:ln w="9525">
            <a:noFill/>
            <a:miter lim="800000"/>
            <a:headEnd/>
            <a:tailEnd/>
          </a:ln>
        </p:spPr>
      </p:pic>
      <p:sp>
        <p:nvSpPr>
          <p:cNvPr id="12" name="Date Placeholder 11"/>
          <p:cNvSpPr>
            <a:spLocks noGrp="1"/>
          </p:cNvSpPr>
          <p:nvPr>
            <p:ph type="dt" sz="half" idx="10"/>
          </p:nvPr>
        </p:nvSpPr>
        <p:spPr/>
        <p:txBody>
          <a:bodyPr/>
          <a:lstStyle/>
          <a:p>
            <a:fld id="{A01D2F39-96DB-774A-9420-E26C210FB530}" type="datetime1">
              <a:rPr lang="en-US" smtClean="0"/>
              <a:pPr/>
              <a:t>11/28/12</a:t>
            </a:fld>
            <a:endParaRPr lang="en-US"/>
          </a:p>
        </p:txBody>
      </p:sp>
      <p:sp>
        <p:nvSpPr>
          <p:cNvPr id="13" name="Footer Placeholder 12"/>
          <p:cNvSpPr>
            <a:spLocks noGrp="1"/>
          </p:cNvSpPr>
          <p:nvPr>
            <p:ph type="ftr" sz="quarter" idx="11"/>
          </p:nvPr>
        </p:nvSpPr>
        <p:spPr/>
        <p:txBody>
          <a:bodyPr/>
          <a:lstStyle/>
          <a:p>
            <a:r>
              <a:rPr lang="en-US" dirty="0" smtClean="0"/>
              <a:t>Fall 2012 -- Lecture #39</a:t>
            </a:r>
            <a:endParaRPr lang="en-US" dirty="0"/>
          </a:p>
        </p:txBody>
      </p:sp>
      <p:sp>
        <p:nvSpPr>
          <p:cNvPr id="15" name="TextBox 14"/>
          <p:cNvSpPr txBox="1"/>
          <p:nvPr/>
        </p:nvSpPr>
        <p:spPr>
          <a:xfrm>
            <a:off x="7148342" y="35304"/>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grpSp>
        <p:nvGrpSpPr>
          <p:cNvPr id="17" name="Group 16"/>
          <p:cNvGrpSpPr/>
          <p:nvPr/>
        </p:nvGrpSpPr>
        <p:grpSpPr>
          <a:xfrm>
            <a:off x="3330575" y="4203700"/>
            <a:ext cx="5791200" cy="2278063"/>
            <a:chOff x="3330575" y="4203700"/>
            <a:chExt cx="5791200" cy="2278063"/>
          </a:xfrm>
        </p:grpSpPr>
        <p:pic>
          <p:nvPicPr>
            <p:cNvPr id="7" name="Picture 7"/>
            <p:cNvPicPr>
              <a:picLocks noChangeAspect="1" noChangeArrowheads="1"/>
            </p:cNvPicPr>
            <p:nvPr/>
          </p:nvPicPr>
          <p:blipFill>
            <a:blip r:embed="rId3"/>
            <a:srcRect/>
            <a:stretch>
              <a:fillRect/>
            </a:stretch>
          </p:blipFill>
          <p:spPr bwMode="auto">
            <a:xfrm>
              <a:off x="3330575" y="4203700"/>
              <a:ext cx="5791200" cy="2278063"/>
            </a:xfrm>
            <a:prstGeom prst="rect">
              <a:avLst/>
            </a:prstGeom>
            <a:noFill/>
            <a:ln w="9525">
              <a:noFill/>
              <a:miter lim="800000"/>
              <a:headEnd/>
              <a:tailEnd/>
            </a:ln>
          </p:spPr>
        </p:pic>
        <p:sp>
          <p:nvSpPr>
            <p:cNvPr id="16" name="TextBox 15"/>
            <p:cNvSpPr txBox="1"/>
            <p:nvPr/>
          </p:nvSpPr>
          <p:spPr>
            <a:xfrm>
              <a:off x="6377006" y="4439793"/>
              <a:ext cx="1995658" cy="584776"/>
            </a:xfrm>
            <a:prstGeom prst="rect">
              <a:avLst/>
            </a:prstGeom>
            <a:noFill/>
          </p:spPr>
          <p:txBody>
            <a:bodyPr wrap="none" rtlCol="0">
              <a:spAutoFit/>
            </a:bodyPr>
            <a:lstStyle/>
            <a:p>
              <a:r>
                <a:rPr lang="en-US" sz="3200" dirty="0" smtClean="0">
                  <a:solidFill>
                    <a:schemeClr val="bg1"/>
                  </a:solidFill>
                </a:rPr>
                <a:t>10</a:t>
              </a:r>
              <a:r>
                <a:rPr lang="en-US" sz="3200" baseline="30000" dirty="0" smtClean="0">
                  <a:solidFill>
                    <a:schemeClr val="bg1"/>
                  </a:solidFill>
                </a:rPr>
                <a:t>3</a:t>
              </a:r>
              <a:r>
                <a:rPr lang="en-US" sz="3200" dirty="0" smtClean="0">
                  <a:solidFill>
                    <a:schemeClr val="bg1"/>
                  </a:solidFill>
                </a:rPr>
                <a:t> meters</a:t>
              </a:r>
              <a:endParaRPr lang="en-US" sz="3200" dirty="0">
                <a:solidFill>
                  <a:schemeClr val="bg1"/>
                </a:solidFill>
              </a:endParaRPr>
            </a:p>
          </p:txBody>
        </p:sp>
      </p:grpSp>
      <p:grpSp>
        <p:nvGrpSpPr>
          <p:cNvPr id="18" name="Group 17"/>
          <p:cNvGrpSpPr/>
          <p:nvPr/>
        </p:nvGrpSpPr>
        <p:grpSpPr>
          <a:xfrm>
            <a:off x="0" y="4391764"/>
            <a:ext cx="5562600" cy="2466236"/>
            <a:chOff x="0" y="4391764"/>
            <a:chExt cx="5562600" cy="2466236"/>
          </a:xfrm>
        </p:grpSpPr>
        <p:grpSp>
          <p:nvGrpSpPr>
            <p:cNvPr id="2" name="Group 10"/>
            <p:cNvGrpSpPr>
              <a:grpSpLocks/>
            </p:cNvGrpSpPr>
            <p:nvPr/>
          </p:nvGrpSpPr>
          <p:grpSpPr bwMode="auto">
            <a:xfrm>
              <a:off x="0" y="4416425"/>
              <a:ext cx="5562600" cy="2441575"/>
              <a:chOff x="-48" y="3353"/>
              <a:chExt cx="3504" cy="1538"/>
            </a:xfrm>
          </p:grpSpPr>
          <p:pic>
            <p:nvPicPr>
              <p:cNvPr id="28679" name="Picture 6"/>
              <p:cNvPicPr>
                <a:picLocks noChangeAspect="1" noChangeArrowheads="1"/>
              </p:cNvPicPr>
              <p:nvPr/>
            </p:nvPicPr>
            <p:blipFill>
              <a:blip r:embed="rId4"/>
              <a:srcRect/>
              <a:stretch>
                <a:fillRect/>
              </a:stretch>
            </p:blipFill>
            <p:spPr bwMode="auto">
              <a:xfrm>
                <a:off x="-48" y="3353"/>
                <a:ext cx="2050" cy="1538"/>
              </a:xfrm>
              <a:prstGeom prst="rect">
                <a:avLst/>
              </a:prstGeom>
              <a:noFill/>
              <a:ln w="9525">
                <a:noFill/>
                <a:miter lim="800000"/>
                <a:headEnd/>
                <a:tailEnd/>
              </a:ln>
            </p:spPr>
          </p:pic>
          <p:sp>
            <p:nvSpPr>
              <p:cNvPr id="28680" name="Rectangle 8"/>
              <p:cNvSpPr>
                <a:spLocks noChangeArrowheads="1"/>
              </p:cNvSpPr>
              <p:nvPr/>
            </p:nvSpPr>
            <p:spPr bwMode="auto">
              <a:xfrm>
                <a:off x="3024" y="3981"/>
                <a:ext cx="432" cy="432"/>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
            <p:nvSpPr>
              <p:cNvPr id="28681" name="Line 9"/>
              <p:cNvSpPr>
                <a:spLocks noChangeShapeType="1"/>
              </p:cNvSpPr>
              <p:nvPr/>
            </p:nvSpPr>
            <p:spPr bwMode="auto">
              <a:xfrm flipH="1" flipV="1">
                <a:off x="1872" y="4029"/>
                <a:ext cx="1152" cy="192"/>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grpSp>
        <p:sp>
          <p:nvSpPr>
            <p:cNvPr id="14" name="TextBox 13"/>
            <p:cNvSpPr txBox="1"/>
            <p:nvPr/>
          </p:nvSpPr>
          <p:spPr>
            <a:xfrm>
              <a:off x="1353604" y="4391764"/>
              <a:ext cx="1995658" cy="584776"/>
            </a:xfrm>
            <a:prstGeom prst="rect">
              <a:avLst/>
            </a:prstGeom>
            <a:noFill/>
          </p:spPr>
          <p:txBody>
            <a:bodyPr wrap="none" rtlCol="0">
              <a:spAutoFit/>
            </a:bodyPr>
            <a:lstStyle/>
            <a:p>
              <a:r>
                <a:rPr lang="en-US" sz="3200" dirty="0" smtClean="0">
                  <a:solidFill>
                    <a:srgbClr val="FFFFFF"/>
                  </a:solidFill>
                </a:rPr>
                <a:t>10</a:t>
              </a:r>
              <a:r>
                <a:rPr lang="en-US" sz="3200" baseline="30000" dirty="0" smtClean="0">
                  <a:solidFill>
                    <a:srgbClr val="FFFFFF"/>
                  </a:solidFill>
                </a:rPr>
                <a:t>2</a:t>
              </a:r>
              <a:r>
                <a:rPr lang="en-US" sz="3200" dirty="0" smtClean="0">
                  <a:solidFill>
                    <a:srgbClr val="FFFFFF"/>
                  </a:solidFill>
                </a:rPr>
                <a:t> meters</a:t>
              </a:r>
              <a:endParaRPr lang="en-US" sz="3200" dirty="0">
                <a:solidFill>
                  <a:srgbClr val="FFFFFF"/>
                </a:solidFill>
              </a:endParaRPr>
            </a:p>
          </p:txBody>
        </p:sp>
      </p:grpSp>
      <p:sp>
        <p:nvSpPr>
          <p:cNvPr id="19" name="Rectangle 18"/>
          <p:cNvSpPr/>
          <p:nvPr/>
        </p:nvSpPr>
        <p:spPr>
          <a:xfrm rot="16200000">
            <a:off x="-710364" y="3632699"/>
            <a:ext cx="1882396" cy="461665"/>
          </a:xfrm>
          <a:prstGeom prst="rect">
            <a:avLst/>
          </a:prstGeom>
        </p:spPr>
        <p:txBody>
          <a:bodyPr wrap="none">
            <a:spAutoFit/>
          </a:bodyPr>
          <a:lstStyle/>
          <a:p>
            <a:r>
              <a:rPr lang="en-US" sz="2400" dirty="0" smtClean="0"/>
              <a:t>10 kilometers</a:t>
            </a:r>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Google Warehouse</a:t>
            </a:r>
            <a:endParaRPr lang="en-US" dirty="0"/>
          </a:p>
        </p:txBody>
      </p:sp>
      <p:sp>
        <p:nvSpPr>
          <p:cNvPr id="7" name="Content Placeholder 6"/>
          <p:cNvSpPr>
            <a:spLocks noGrp="1"/>
          </p:cNvSpPr>
          <p:nvPr>
            <p:ph idx="1"/>
          </p:nvPr>
        </p:nvSpPr>
        <p:spPr/>
        <p:txBody>
          <a:bodyPr/>
          <a:lstStyle/>
          <a:p>
            <a:r>
              <a:rPr lang="en-US" dirty="0" smtClean="0"/>
              <a:t>90 meters by 75 meters, 10 Megawatts</a:t>
            </a:r>
          </a:p>
          <a:p>
            <a:r>
              <a:rPr lang="en-US" dirty="0" smtClean="0"/>
              <a:t>Contains 40,000 servers, 190,000 disks</a:t>
            </a:r>
          </a:p>
          <a:p>
            <a:r>
              <a:rPr lang="en-US" dirty="0" smtClean="0"/>
              <a:t>Power Utilization Effectiveness: 1.23</a:t>
            </a:r>
          </a:p>
          <a:p>
            <a:pPr lvl="1"/>
            <a:r>
              <a:rPr lang="en-US" dirty="0" smtClean="0"/>
              <a:t>85% of 0.23 overhead goes to cooling losses</a:t>
            </a:r>
          </a:p>
          <a:p>
            <a:pPr lvl="1"/>
            <a:r>
              <a:rPr lang="en-US" dirty="0" smtClean="0"/>
              <a:t>15% of 0.23 overhead goes to power losses</a:t>
            </a:r>
          </a:p>
          <a:p>
            <a:r>
              <a:rPr lang="en-US" dirty="0" smtClean="0"/>
              <a:t>Contains 45, 40-foot long containers</a:t>
            </a:r>
          </a:p>
          <a:p>
            <a:pPr lvl="1"/>
            <a:r>
              <a:rPr lang="en-US" dirty="0" smtClean="0"/>
              <a:t>8 feet </a:t>
            </a:r>
            <a:r>
              <a:rPr lang="en-US" dirty="0" err="1" smtClean="0"/>
              <a:t>x</a:t>
            </a:r>
            <a:r>
              <a:rPr lang="en-US" dirty="0" smtClean="0"/>
              <a:t> 9.5 feet </a:t>
            </a:r>
            <a:r>
              <a:rPr lang="en-US" dirty="0" err="1" smtClean="0"/>
              <a:t>x</a:t>
            </a:r>
            <a:r>
              <a:rPr lang="en-US" dirty="0" smtClean="0"/>
              <a:t> 40 feet</a:t>
            </a:r>
          </a:p>
          <a:p>
            <a:r>
              <a:rPr lang="en-US" dirty="0" smtClean="0"/>
              <a:t>30 stacked as double layer, 15 as single layer</a:t>
            </a:r>
          </a:p>
        </p:txBody>
      </p:sp>
      <p:sp>
        <p:nvSpPr>
          <p:cNvPr id="3" name="Date Placeholder 2"/>
          <p:cNvSpPr>
            <a:spLocks noGrp="1"/>
          </p:cNvSpPr>
          <p:nvPr>
            <p:ph type="dt" sz="half" idx="10"/>
          </p:nvPr>
        </p:nvSpPr>
        <p:spPr/>
        <p:txBody>
          <a:bodyPr/>
          <a:lstStyle/>
          <a:p>
            <a:fld id="{864F953E-6810-074E-9494-23DF5E441C57}" type="datetime1">
              <a:rPr lang="en-US" smtClean="0"/>
              <a:pPr/>
              <a:t>11/28/12</a:t>
            </a:fld>
            <a:endParaRPr lang="en-US"/>
          </a:p>
        </p:txBody>
      </p:sp>
      <p:sp>
        <p:nvSpPr>
          <p:cNvPr id="4" name="Footer Placeholder 3"/>
          <p:cNvSpPr>
            <a:spLocks noGrp="1"/>
          </p:cNvSpPr>
          <p:nvPr>
            <p:ph type="ftr" sz="quarter" idx="11"/>
          </p:nvPr>
        </p:nvSpPr>
        <p:spPr/>
        <p:txBody>
          <a:bodyPr/>
          <a:lstStyle/>
          <a:p>
            <a:r>
              <a:rPr lang="en-US" dirty="0" smtClean="0"/>
              <a:t>Fall 2012 -- Lecture #39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9</a:t>
            </a:fld>
            <a:endParaRPr lang="en-US"/>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25952</TotalTime>
  <Words>2578</Words>
  <Application>Microsoft Macintosh PowerPoint</Application>
  <PresentationFormat>On-screen Show (4:3)</PresentationFormat>
  <Paragraphs>589</Paragraphs>
  <Slides>57</Slides>
  <Notes>9</Notes>
  <HiddenSlides>7</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Office Theme</vt:lpstr>
      <vt:lpstr>Image</vt:lpstr>
      <vt:lpstr>CS 61C:  Great Ideas in Computer Architecture  Course Summary and Wrap-up</vt:lpstr>
      <vt:lpstr>New-School Machine Structures (It’s a bit more complicated!)</vt:lpstr>
      <vt:lpstr>6 Great Ideas in Computer Architecture</vt:lpstr>
      <vt:lpstr>Powers of Ten inspired 61C Overview</vt:lpstr>
      <vt:lpstr>The Dalles, Oregon</vt:lpstr>
      <vt:lpstr>The Dalles, Oregon</vt:lpstr>
      <vt:lpstr>Google’s Oregon WSC</vt:lpstr>
      <vt:lpstr>Google’s Oregon WSC</vt:lpstr>
      <vt:lpstr>Google Warehouse</vt:lpstr>
      <vt:lpstr>Containers in WSCs</vt:lpstr>
      <vt:lpstr>Google Container</vt:lpstr>
      <vt:lpstr>Google Container</vt:lpstr>
      <vt:lpstr>Equipment Inside a Container</vt:lpstr>
      <vt:lpstr>Google Rack</vt:lpstr>
      <vt:lpstr>Programming WSC: MapReduce</vt:lpstr>
      <vt:lpstr>6 Great Ideas in Computer Architecture inside the Warehouse Scale Computer</vt:lpstr>
      <vt:lpstr>Google Server Internals</vt:lpstr>
      <vt:lpstr>Google Board Details</vt:lpstr>
      <vt:lpstr>Programming Multicore Microprocessor: OpenMP</vt:lpstr>
      <vt:lpstr>6 Great Ideas in Computer Architecture inside the Server</vt:lpstr>
      <vt:lpstr>AMD Opteron Microprocessor</vt:lpstr>
      <vt:lpstr>AMD Opteron Microarchitecture</vt:lpstr>
      <vt:lpstr>AMD Opteron Pipeline Flow</vt:lpstr>
      <vt:lpstr>AMD Opteron Block Diagram</vt:lpstr>
      <vt:lpstr>AMD Opteron Microprocessor</vt:lpstr>
      <vt:lpstr>AMD Opteron Core</vt:lpstr>
      <vt:lpstr>Programming One Core:  C with Intrinsics </vt:lpstr>
      <vt:lpstr>Inner loop from gcc –O -S</vt:lpstr>
      <vt:lpstr>6 Great Ideas in Computer Architecture inside the Microprocessor</vt:lpstr>
      <vt:lpstr>SIMD Adder</vt:lpstr>
      <vt:lpstr>One 32-bit Adder</vt:lpstr>
      <vt:lpstr>1 bit of 32-bit Adder</vt:lpstr>
      <vt:lpstr>Complementary MOS Transistors (NMOS and PMOS) of NAND Gate</vt:lpstr>
      <vt:lpstr>Physical Layout of NAND Gate</vt:lpstr>
      <vt:lpstr>Scanning Electron Microscope</vt:lpstr>
      <vt:lpstr>Block Diagram of Static RAM</vt:lpstr>
      <vt:lpstr>1 Bit SRAM in 6 Transistors</vt:lpstr>
      <vt:lpstr>Physical Layout of SRAM Bit</vt:lpstr>
      <vt:lpstr>SRAM Cross Section</vt:lpstr>
      <vt:lpstr>DIMM Module</vt:lpstr>
      <vt:lpstr>DRAM Bits</vt:lpstr>
      <vt:lpstr>DRAM Cell in Transistors</vt:lpstr>
      <vt:lpstr>Physical Layout of DRAM Bit</vt:lpstr>
      <vt:lpstr>Cross Section of DRAM Bits</vt:lpstr>
      <vt:lpstr>AMD Dependability</vt:lpstr>
      <vt:lpstr>Programming Memory Hierarchy: Cache Blocked Algorithm</vt:lpstr>
      <vt:lpstr>6 Great Ideas in Computer Architecture inside the chips</vt:lpstr>
      <vt:lpstr>Course Summary</vt:lpstr>
      <vt:lpstr>The Future for Future Cal Alumni</vt:lpstr>
      <vt:lpstr>Special Thanks to the TAs: Alan Christopher, Loc Thi Bao Do,  James Ferguson, Anirudh Garg,  William Ku, Brandon Luong, Ravi Punj, Sung Roa Yoon</vt:lpstr>
      <vt:lpstr>Storage System</vt:lpstr>
      <vt:lpstr>Disk Organization</vt:lpstr>
      <vt:lpstr>Disk</vt:lpstr>
      <vt:lpstr>Disk Internals</vt:lpstr>
      <vt:lpstr>Closeup of Disk Surface</vt:lpstr>
      <vt:lpstr>Programming Storage</vt:lpstr>
      <vt:lpstr>6 Great Ideas in Computer Architecture</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Krste Asanovic</cp:lastModifiedBy>
  <cp:revision>155</cp:revision>
  <cp:lastPrinted>2012-04-25T01:50:50Z</cp:lastPrinted>
  <dcterms:created xsi:type="dcterms:W3CDTF">2012-04-25T01:53:27Z</dcterms:created>
  <dcterms:modified xsi:type="dcterms:W3CDTF">2012-11-28T22:50:15Z</dcterms:modified>
</cp:coreProperties>
</file>