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85" r:id="rId2"/>
    <p:sldId id="469" r:id="rId3"/>
    <p:sldId id="404" r:id="rId4"/>
    <p:sldId id="495" r:id="rId5"/>
    <p:sldId id="514" r:id="rId6"/>
    <p:sldId id="502" r:id="rId7"/>
    <p:sldId id="503" r:id="rId8"/>
    <p:sldId id="504" r:id="rId9"/>
    <p:sldId id="505" r:id="rId10"/>
    <p:sldId id="506" r:id="rId11"/>
    <p:sldId id="543" r:id="rId12"/>
    <p:sldId id="515" r:id="rId13"/>
    <p:sldId id="517" r:id="rId14"/>
    <p:sldId id="518" r:id="rId15"/>
    <p:sldId id="519" r:id="rId16"/>
    <p:sldId id="520" r:id="rId17"/>
    <p:sldId id="521" r:id="rId18"/>
    <p:sldId id="522" r:id="rId19"/>
    <p:sldId id="523" r:id="rId20"/>
    <p:sldId id="524" r:id="rId21"/>
    <p:sldId id="525" r:id="rId22"/>
    <p:sldId id="546" r:id="rId23"/>
    <p:sldId id="547" r:id="rId24"/>
    <p:sldId id="548" r:id="rId25"/>
    <p:sldId id="492" r:id="rId26"/>
    <p:sldId id="513" r:id="rId27"/>
    <p:sldId id="532" r:id="rId28"/>
    <p:sldId id="533" r:id="rId29"/>
    <p:sldId id="534" r:id="rId30"/>
    <p:sldId id="535" r:id="rId31"/>
    <p:sldId id="536" r:id="rId32"/>
    <p:sldId id="537" r:id="rId33"/>
    <p:sldId id="538" r:id="rId34"/>
    <p:sldId id="550" r:id="rId35"/>
    <p:sldId id="539" r:id="rId36"/>
    <p:sldId id="540" r:id="rId37"/>
    <p:sldId id="541" r:id="rId38"/>
    <p:sldId id="542" r:id="rId39"/>
    <p:sldId id="54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4471" autoAdjust="0"/>
  </p:normalViewPr>
  <p:slideViewPr>
    <p:cSldViewPr>
      <p:cViewPr varScale="1">
        <p:scale>
          <a:sx n="87" d="100"/>
          <a:sy n="87" d="100"/>
        </p:scale>
        <p:origin x="-992" y="-112"/>
      </p:cViewPr>
      <p:guideLst>
        <p:guide orient="horz" pos="3024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36" tIns="44968" rIns="89936" bIns="44968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13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14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15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16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17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18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19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20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21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22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23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24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27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28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29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30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31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32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33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34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/>
              <a:pPr/>
              <a:t>4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35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36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37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38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39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6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7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8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/>
              <a:pPr/>
              <a:t>9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46523-8E6A-444E-BA23-8A35D75F128B}" type="slidenum">
              <a:rPr lang="en-US"/>
              <a:pPr/>
              <a:t>10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12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F90B-3528-D84A-B2E1-FDF487E8F384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BB17-E487-1F4D-B838-888F06DAAAC6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1585-52B6-0641-8909-3FA37B69B4B1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447-F699-CC4F-BE66-C4DBF42E5A46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231E-954B-7641-91DB-F2FAAF1FFB9F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4974-76E2-EA4F-BF39-E93C6AE44EEE}" type="datetime1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4581-BACA-1445-B6BB-0BB227790A9F}" type="datetime1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091E-464E-B745-A165-5D29CFC35EDC}" type="datetime1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332-1204-984D-B5C9-B49830C0711E}" type="datetime1">
              <a:rPr lang="en-US" smtClean="0"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3806-ED96-704D-998F-B6CF996758C5}" type="datetime1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8B63-CF89-AA48-BCB5-965D7414154B}" type="datetime1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D84C-E90B-474A-8DC5-66A693C77B6F}" type="datetime1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2012 -- Lecture #35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smtClean="0"/>
              <a:t>Virtual Memory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, Randy H. Katz</a:t>
            </a:r>
          </a:p>
          <a:p>
            <a:r>
              <a:rPr lang="en-US" dirty="0" smtClean="0"/>
              <a:t>http://inst.eecs.Berkeley.edu/~cs61c/fa12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4827-E1A9-1D48-BE31-8EF5155BECA6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Pipeline Diagram</a:t>
            </a:r>
          </a:p>
        </p:txBody>
      </p:sp>
      <p:sp>
        <p:nvSpPr>
          <p:cNvPr id="1391620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651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</a:t>
            </a:r>
            <a:r>
              <a:rPr lang="en-US" sz="1800" dirty="0">
                <a:latin typeface="Verdana" charset="0"/>
              </a:rPr>
              <a:t>EX</a:t>
            </a:r>
            <a:r>
              <a:rPr lang="en-US" sz="1800" baseline="-25000" dirty="0">
                <a:latin typeface="Verdana" charset="0"/>
              </a:rPr>
              <a:t>1	</a:t>
            </a:r>
            <a:r>
              <a:rPr lang="en-US" sz="1800" dirty="0">
                <a:latin typeface="Verdana" charset="0"/>
              </a:rPr>
              <a:t>MA</a:t>
            </a:r>
            <a:r>
              <a:rPr lang="en-US" sz="1800" baseline="-25000" dirty="0">
                <a:latin typeface="Verdana" charset="0"/>
              </a:rPr>
              <a:t>1</a:t>
            </a:r>
            <a:r>
              <a:rPr lang="en-US" sz="1800" baseline="-25000" dirty="0" smtClean="0"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latin typeface="Verdana" charset="0"/>
              </a:rPr>
              <a:t> </a:t>
            </a:r>
            <a:r>
              <a:rPr lang="en-US" sz="1800" baseline="-25000" dirty="0">
                <a:latin typeface="Verdana" charset="0"/>
              </a:rPr>
              <a:t>		</a:t>
            </a:r>
            <a:r>
              <a:rPr lang="en-US" sz="1800" i="1" dirty="0">
                <a:latin typeface="Verdana" charset="0"/>
              </a:rPr>
              <a:t>overflow!</a:t>
            </a:r>
            <a:endParaRPr lang="en-US" sz="1800" baseline="-25000" dirty="0">
              <a:solidFill>
                <a:schemeClr val="accent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XOR	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56127A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SUB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Exc. Handler code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grpSp>
        <p:nvGrpSpPr>
          <p:cNvPr id="1391627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391623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4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5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6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2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“Bare” 5-Stage Pipeline</a:t>
            </a:r>
            <a:endParaRPr lang="en-US" dirty="0"/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>
            <a:normAutofit lnSpcReduction="10000"/>
          </a:bodyPr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430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874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5105400" y="32766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533400"/>
            <a:ext cx="7162800" cy="58913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early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with DMA I/O 			 devices, interrupts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Location</a:t>
            </a: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Multiprogramming drives requirement for resident 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supervisor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software to manage context switches between multiple programs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1919287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3921124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354387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1054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181600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53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9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59298" y="2782887"/>
            <a:ext cx="1069453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mode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11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114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212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300162"/>
            <a:ext cx="1228725" cy="3044825"/>
            <a:chOff x="48" y="864"/>
            <a:chExt cx="774" cy="1918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558" cy="2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774" cy="6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61288" y="2782887"/>
            <a:ext cx="17716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solidFill>
                  <a:srgbClr val="56127A"/>
                </a:solidFill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981200" y="190976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ea typeface="굴림" charset="-127"/>
                <a:cs typeface="굴림" charset="-127"/>
              </a:rPr>
              <a:t>Mem</a:t>
            </a:r>
            <a:r>
              <a:rPr lang="en-US" altLang="ko-KR" sz="1600" dirty="0"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86400" y="1376362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586162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164012"/>
            <a:ext cx="1721224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 dirty="0" smtClean="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499100" y="355282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018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116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661420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67533" y="609600"/>
            <a:ext cx="897646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07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>
            <a:normAutofit fontScale="90000"/>
          </a:bodyPr>
          <a:lstStyle/>
          <a:p>
            <a:r>
              <a:rPr lang="en-US"/>
              <a:t>Base and Bound Machine</a:t>
            </a: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286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3622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5105400" y="4617243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06623" y="762000"/>
            <a:ext cx="1366578" cy="498475"/>
            <a:chOff x="384" y="3052"/>
            <a:chExt cx="1123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422" y="3052"/>
              <a:ext cx="108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err="1">
                  <a:ea typeface="굴림" charset="-127"/>
                  <a:cs typeface="굴림" charset="-127"/>
                </a:rPr>
                <a:t>Prog</a:t>
              </a:r>
              <a:r>
                <a:rPr lang="en-US" altLang="ko-KR" sz="1600" dirty="0">
                  <a:ea typeface="굴림" charset="-127"/>
                  <a:cs typeface="굴림" charset="-127"/>
                </a:rPr>
                <a:t>.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9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57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3716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굴림" charset="-127"/>
                <a:cs typeface="굴림" charset="-127"/>
              </a:rPr>
              <a:t>A page table contains the physical address of the base of each page:</a:t>
            </a:r>
            <a:endParaRPr kumimoji="0" lang="ko-KR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merican Typewriter"/>
              <a:ea typeface="굴림" charset="-127"/>
              <a:cs typeface="American Typewriter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1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38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Programmed I/O versus DMA</a:t>
            </a:r>
          </a:p>
          <a:p>
            <a:r>
              <a:rPr lang="en-US" dirty="0" smtClean="0"/>
              <a:t>Polling versus Interrupts</a:t>
            </a:r>
          </a:p>
          <a:p>
            <a:r>
              <a:rPr lang="en-US" dirty="0" smtClean="0"/>
              <a:t>Asynchronous interrupts versus synchronous traps</a:t>
            </a:r>
          </a:p>
          <a:p>
            <a:r>
              <a:rPr lang="en-US" dirty="0" smtClean="0"/>
              <a:t>Precise interrupt looks like execution stopped at exactly one instruction, every instruction before finished, no instruction after started.</a:t>
            </a:r>
          </a:p>
          <a:p>
            <a:pPr lvl="1"/>
            <a:r>
              <a:rPr lang="en-US" dirty="0" smtClean="0"/>
              <a:t>Simplify software view of interrupted state</a:t>
            </a:r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BE0-216B-AB43-BD80-E68411983E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err="1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err="1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err="1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4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88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591643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       1.4 </a:t>
            </a:r>
            <a:r>
              <a:rPr lang="en-US" altLang="ko-KR" dirty="0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91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1.4 </a:t>
              </a:r>
              <a:r>
                <a:rPr lang="en-US" altLang="ko-KR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917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   192 pages</a:t>
              </a:r>
            </a:p>
            <a:p>
              <a:pPr algn="l" defTabSz="774700">
                <a:spcBef>
                  <a:spcPct val="0"/>
                </a:spcBef>
              </a:pPr>
              <a:endParaRPr lang="ko-KR" altLang="en-US" dirty="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 dirty="0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243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1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0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Page 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>
                <a:ea typeface="굴림" charset="-127"/>
                <a:cs typeface="굴림" charset="-127"/>
              </a:rPr>
              <a:t>page is</a:t>
            </a:r>
            <a:r>
              <a:rPr lang="en-US" altLang="ko-KR" sz="2400">
                <a:ea typeface="굴림" charset="-127"/>
                <a:cs typeface="굴림" charset="-127"/>
              </a:rPr>
              <a:t> </a:t>
            </a:r>
            <a:r>
              <a:rPr lang="en-US" altLang="ko-KR" sz="2400" i="1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replaced 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to 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</a:t>
            </a:r>
            <a:r>
              <a:rPr lang="en-US" altLang="ko-KR" sz="2400" i="1">
                <a:ea typeface="굴림" charset="-127"/>
                <a:cs typeface="굴림" charset="-127"/>
              </a:rPr>
              <a:t>page table is updated</a:t>
            </a:r>
            <a:r>
              <a:rPr lang="en-US" altLang="ko-KR" sz="240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</p:spTree>
    <p:extLst>
      <p:ext uri="{BB962C8B-B14F-4D97-AF65-F5344CB8AC3E}">
        <p14:creationId xmlns:p14="http://schemas.microsoft.com/office/powerpoint/2010/main" val="278710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Regrade</a:t>
            </a:r>
            <a:r>
              <a:rPr lang="en-US" dirty="0" smtClean="0"/>
              <a:t> request deadline Monday Nov 26</a:t>
            </a:r>
          </a:p>
          <a:p>
            <a:pPr lvl="1"/>
            <a:r>
              <a:rPr lang="en-US" dirty="0" smtClean="0"/>
              <a:t>For everything up to Project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CS61C In the News:</a:t>
            </a:r>
            <a:br>
              <a:rPr lang="en-US" b="1" dirty="0" smtClean="0"/>
            </a:br>
            <a:r>
              <a:rPr lang="en-US" sz="3600" b="1" dirty="0" smtClean="0"/>
              <a:t>“Intel CEO Paul </a:t>
            </a:r>
            <a:r>
              <a:rPr lang="en-US" sz="3600" b="1" dirty="0" err="1" smtClean="0"/>
              <a:t>Otellini</a:t>
            </a:r>
            <a:r>
              <a:rPr lang="en-US" sz="3600" b="1" dirty="0" smtClean="0"/>
              <a:t> to Retire in May”</a:t>
            </a:r>
            <a:endParaRPr lang="en-US" sz="27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Intel, Santa Clara, 11/19/2012,“</a:t>
            </a:r>
            <a:r>
              <a:rPr lang="en-US" sz="2400" dirty="0"/>
              <a:t>Intel Corporation today announced that the company’s president and CEO, Paul </a:t>
            </a:r>
            <a:r>
              <a:rPr lang="en-US" sz="2400" dirty="0" err="1"/>
              <a:t>Otellini</a:t>
            </a:r>
            <a:r>
              <a:rPr lang="en-US" sz="2400" dirty="0"/>
              <a:t>, has decided to retire as an officer and director at the company’s annual stockholders’ meeting in May, starting an orderly leadership transition over the next six months. </a:t>
            </a:r>
            <a:r>
              <a:rPr lang="en-US" sz="2400" dirty="0" err="1"/>
              <a:t>Otellini’s</a:t>
            </a:r>
            <a:r>
              <a:rPr lang="en-US" sz="2400" dirty="0"/>
              <a:t> decision to retire will bring to a close a remarkable career of nearly 40 years of continuous service to the company and its stockholders</a:t>
            </a:r>
            <a:r>
              <a:rPr lang="en-US" sz="2400" dirty="0" smtClean="0"/>
              <a:t>.”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191000"/>
            <a:ext cx="2413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7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828800" y="1371600"/>
            <a:ext cx="22830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74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9482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 dirty="0"/>
          </a:p>
        </p:txBody>
      </p:sp>
      <p:grpSp>
        <p:nvGrpSpPr>
          <p:cNvPr id="15" name="Group 64"/>
          <p:cNvGrpSpPr/>
          <p:nvPr/>
        </p:nvGrpSpPr>
        <p:grpSpPr>
          <a:xfrm>
            <a:off x="4053591" y="2489452"/>
            <a:ext cx="2499609" cy="2158747"/>
            <a:chOff x="4912238" y="2214605"/>
            <a:chExt cx="2351342" cy="2158747"/>
          </a:xfrm>
        </p:grpSpPr>
        <p:sp>
          <p:nvSpPr>
            <p:cNvPr id="66" name="Rectangle 65"/>
            <p:cNvSpPr/>
            <p:nvPr/>
          </p:nvSpPr>
          <p:spPr>
            <a:xfrm>
              <a:off x="5829976" y="3028567"/>
              <a:ext cx="1433604" cy="1344785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12238" y="2214605"/>
              <a:ext cx="1282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Lecture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39100" cy="9017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0"/>
            <a:ext cx="1117600" cy="1447800"/>
            <a:chOff x="632" y="1352"/>
            <a:chExt cx="704" cy="912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508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638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10096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8700"/>
            <a:ext cx="1158875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5813"/>
            <a:ext cx="11588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Memory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270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1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62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512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64 entries * 4 KB = 256 KB (if contiguous)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685800" y="1371600"/>
            <a:ext cx="7874000" cy="39061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untranslated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PowerPC, RISC-V)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7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65100"/>
            <a:ext cx="7162800" cy="11430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506967"/>
            <a:chOff x="190500" y="1371600"/>
            <a:chExt cx="8724900" cy="4506967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				11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53008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35027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PPN		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		  Offset</a:t>
              </a:r>
              <a:endParaRPr lang="en-US" altLang="ko-KR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6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51816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6454775" cy="11287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09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  <p:extLst>
      <p:ext uri="{BB962C8B-B14F-4D97-AF65-F5344CB8AC3E}">
        <p14:creationId xmlns:p14="http://schemas.microsoft.com/office/powerpoint/2010/main" val="183235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990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Interrupts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400" dirty="0"/>
              <a:t>altering the normal flow of control</a:t>
            </a: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58578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651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6604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4859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628775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37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Interrupt handler’s view of machine state is that every instruction prior to the interrupted one has completed, and no instruction after the interrupt has executed.</a:t>
            </a:r>
          </a:p>
          <a:p>
            <a:pPr lvl="1"/>
            <a:r>
              <a:rPr lang="en-US" dirty="0" smtClean="0"/>
              <a:t>Instruction taking interrupt might have written some special state but can be restarted.</a:t>
            </a:r>
          </a:p>
          <a:p>
            <a:r>
              <a:rPr lang="en-US" dirty="0" smtClean="0"/>
              <a:t>Implies that handler can return from interrupt by restoring user registers and jumping to EPC</a:t>
            </a:r>
          </a:p>
          <a:p>
            <a:pPr lvl="1"/>
            <a:r>
              <a:rPr lang="en-US" dirty="0" smtClean="0"/>
              <a:t>Software doesn’t need to understand the pipeline of the machine!</a:t>
            </a:r>
            <a:endParaRPr lang="en-US" dirty="0"/>
          </a:p>
          <a:p>
            <a:r>
              <a:rPr lang="en-US" dirty="0" smtClean="0"/>
              <a:t>Providing precise interrupts is tricky in a pipelined superscalar out-of-order processor!</a:t>
            </a:r>
          </a:p>
          <a:p>
            <a:pPr lvl="1"/>
            <a:r>
              <a:rPr lang="en-US" dirty="0" smtClean="0"/>
              <a:t>But handling imprecise interrupts in software is even worse.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FB24-CE5A-9940-A975-E651D7363B13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Exception Handling </a:t>
            </a:r>
            <a:r>
              <a:rPr lang="en-US" dirty="0" smtClean="0"/>
              <a:t>in 5</a:t>
            </a:r>
            <a:r>
              <a:rPr lang="en-US" dirty="0"/>
              <a:t>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267200"/>
            <a:ext cx="6907213" cy="18288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>
                <a:solidFill>
                  <a:schemeClr val="tx2"/>
                </a:solidFill>
              </a:rPr>
              <a:t>How and where to handle external asynchronous interrupts?</a:t>
            </a:r>
            <a:endParaRPr lang="en-US"/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54" y="1200"/>
              <a:ext cx="22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Verdana" charset="0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20" y="1719"/>
              <a:ext cx="75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Save Exceptions Until Commit</a:t>
            </a:r>
            <a:endParaRPr lang="en-US" sz="2000" dirty="0"/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Inst. Mem</a:t>
            </a: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52988" y="2224088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Verdana" charset="0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894263" y="2986088"/>
            <a:ext cx="12017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7960518" y="3691732"/>
            <a:ext cx="1020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156575" y="4435475"/>
            <a:ext cx="5778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EPC</a:t>
            </a:r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07950" y="2601913"/>
            <a:ext cx="8807450" cy="2884487"/>
            <a:chOff x="68" y="1639"/>
            <a:chExt cx="5548" cy="1817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752" y="3024"/>
              <a:ext cx="86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 dirty="0">
                  <a:solidFill>
                    <a:schemeClr val="tx1"/>
                  </a:solidFill>
                  <a:latin typeface="Verdana" charset="0"/>
                </a:rPr>
                <a:t>Kill </a:t>
              </a:r>
              <a:r>
                <a:rPr lang="en-US" i="1" dirty="0" err="1">
                  <a:solidFill>
                    <a:schemeClr val="tx1"/>
                  </a:solidFill>
                  <a:latin typeface="Verdana" charset="0"/>
                </a:rPr>
                <a:t>Writeback</a:t>
              </a:r>
              <a:endParaRPr lang="en-US" i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629400" y="1219200"/>
            <a:ext cx="1284288" cy="4343400"/>
            <a:chOff x="6629400" y="1219200"/>
            <a:chExt cx="1284288" cy="4343400"/>
          </a:xfrm>
        </p:grpSpPr>
        <p:sp>
          <p:nvSpPr>
            <p:cNvPr id="1377350" name="Line 70"/>
            <p:cNvSpPr>
              <a:spLocks noChangeShapeType="1"/>
            </p:cNvSpPr>
            <p:nvPr/>
          </p:nvSpPr>
          <p:spPr bwMode="auto">
            <a:xfrm>
              <a:off x="7848600" y="1447800"/>
              <a:ext cx="0" cy="41148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7" name="Text Box 87"/>
            <p:cNvSpPr txBox="1">
              <a:spLocks noChangeArrowheads="1"/>
            </p:cNvSpPr>
            <p:nvPr/>
          </p:nvSpPr>
          <p:spPr bwMode="auto">
            <a:xfrm>
              <a:off x="6629400" y="1219200"/>
              <a:ext cx="1284288" cy="6413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Commit Point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2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7606-972F-6044-AB80-A3FFF3A6DD37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Handling Exceptions in In-Order Pipeline</a:t>
            </a:r>
            <a:endParaRPr lang="en-US" sz="1600" dirty="0"/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Hold exception flags in pipeline until commit point (M stage)</a:t>
            </a:r>
          </a:p>
          <a:p>
            <a:pPr lvl="1"/>
            <a:endParaRPr lang="en-US" dirty="0"/>
          </a:p>
          <a:p>
            <a:r>
              <a:rPr lang="en-US" dirty="0"/>
              <a:t>Exceptions in earlier pipe stages override later exceptions </a:t>
            </a:r>
            <a:r>
              <a:rPr lang="en-US" i="1" dirty="0"/>
              <a:t>for a given instruction</a:t>
            </a:r>
          </a:p>
          <a:p>
            <a:pPr lvl="1"/>
            <a:endParaRPr lang="en-US" dirty="0"/>
          </a:p>
          <a:p>
            <a:r>
              <a:rPr lang="en-US" dirty="0"/>
              <a:t>Inject external interrupts at commit point (override others)</a:t>
            </a:r>
          </a:p>
          <a:p>
            <a:pPr lvl="1"/>
            <a:endParaRPr lang="en-US" dirty="0"/>
          </a:p>
          <a:p>
            <a:r>
              <a:rPr lang="en-US" dirty="0"/>
              <a:t>If exception at commit: update Cause and EPC registers, kill all stages, inject handler PC into fetch stage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907A-5789-E54C-8975-FFA1B69FB24F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Speculating </a:t>
            </a:r>
            <a:r>
              <a:rPr lang="en-US" dirty="0"/>
              <a:t>on </a:t>
            </a:r>
            <a:r>
              <a:rPr lang="en-US" dirty="0" smtClean="0"/>
              <a:t>Exceptions to avoid Control Hazard</a:t>
            </a:r>
            <a:endParaRPr lang="en-US" dirty="0"/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883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Bypassing allows use of uncommitted instruction results by following instructions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7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25712</TotalTime>
  <Words>2892</Words>
  <Application>Microsoft Macintosh PowerPoint</Application>
  <PresentationFormat>On-screen Show (4:3)</PresentationFormat>
  <Paragraphs>818</Paragraphs>
  <Slides>39</Slides>
  <Notes>34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Image</vt:lpstr>
      <vt:lpstr>CS 61C:  Great Ideas in Computer Architecture  Virtual Memory</vt:lpstr>
      <vt:lpstr>Review</vt:lpstr>
      <vt:lpstr>You Are Here!</vt:lpstr>
      <vt:lpstr>Interrupts: altering the normal flow of control</vt:lpstr>
      <vt:lpstr>Precise Interrupts</vt:lpstr>
      <vt:lpstr>Exception Handling in 5-Stage Pipeline</vt:lpstr>
      <vt:lpstr>Save Exceptions Until Commit</vt:lpstr>
      <vt:lpstr>Handling Exceptions in In-Order Pipeline</vt:lpstr>
      <vt:lpstr>Speculating on Exceptions to avoid Control Hazard</vt:lpstr>
      <vt:lpstr>Exception Pipeline Diagram</vt:lpstr>
      <vt:lpstr>Virtual Memory</vt:lpstr>
      <vt:lpstr>“Bare” 5-Stage Pipeline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Demand Paging in Atlas (1962)</vt:lpstr>
      <vt:lpstr>Hardware Organization of Atlas </vt:lpstr>
      <vt:lpstr>Atlas Demand Paging Scheme</vt:lpstr>
      <vt:lpstr>Administrivia</vt:lpstr>
      <vt:lpstr>CS61C In the News: “Intel CEO Paul Otellini to Retire in May”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Translation Lookaside Buffers (TLB)</vt:lpstr>
      <vt:lpstr>TLB Designs</vt:lpstr>
      <vt:lpstr>TLB Designs</vt:lpstr>
      <vt:lpstr>Handling a TLB Miss</vt:lpstr>
      <vt:lpstr>Hierarchical Page Table Walk: SPARC v8</vt:lpstr>
      <vt:lpstr>Page-Based Virtual-Memory Machine (Hardware Page-Table Walk)</vt:lpstr>
      <vt:lpstr>Address Translation: putting it all together</vt:lpstr>
      <vt:lpstr>Acknowledgements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Krste Asanovic</cp:lastModifiedBy>
  <cp:revision>234</cp:revision>
  <cp:lastPrinted>2010-12-02T16:43:49Z</cp:lastPrinted>
  <dcterms:created xsi:type="dcterms:W3CDTF">2012-04-17T16:25:57Z</dcterms:created>
  <dcterms:modified xsi:type="dcterms:W3CDTF">2012-11-21T02:20:52Z</dcterms:modified>
</cp:coreProperties>
</file>