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485" r:id="rId2"/>
    <p:sldId id="494" r:id="rId3"/>
    <p:sldId id="404" r:id="rId4"/>
    <p:sldId id="509" r:id="rId5"/>
    <p:sldId id="511" r:id="rId6"/>
    <p:sldId id="512" r:id="rId7"/>
    <p:sldId id="510" r:id="rId8"/>
    <p:sldId id="499" r:id="rId9"/>
    <p:sldId id="495" r:id="rId10"/>
    <p:sldId id="496" r:id="rId11"/>
    <p:sldId id="497" r:id="rId12"/>
    <p:sldId id="498" r:id="rId13"/>
    <p:sldId id="500" r:id="rId14"/>
    <p:sldId id="492" r:id="rId15"/>
    <p:sldId id="493" r:id="rId16"/>
    <p:sldId id="513" r:id="rId17"/>
    <p:sldId id="514" r:id="rId18"/>
    <p:sldId id="501" r:id="rId19"/>
    <p:sldId id="502" r:id="rId20"/>
    <p:sldId id="503" r:id="rId21"/>
    <p:sldId id="504" r:id="rId22"/>
    <p:sldId id="505" r:id="rId23"/>
    <p:sldId id="506" r:id="rId24"/>
    <p:sldId id="469" r:id="rId25"/>
    <p:sldId id="50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00" autoAdjust="0"/>
    <p:restoredTop sz="94471" autoAdjust="0"/>
  </p:normalViewPr>
  <p:slideViewPr>
    <p:cSldViewPr>
      <p:cViewPr varScale="1">
        <p:scale>
          <a:sx n="146" d="100"/>
          <a:sy n="146" d="100"/>
        </p:scale>
        <p:origin x="-224" y="-112"/>
      </p:cViewPr>
      <p:guideLst>
        <p:guide orient="horz" pos="3024"/>
        <p:guide pos="2736"/>
      </p:guideLst>
    </p:cSldViewPr>
  </p:slideViewPr>
  <p:notesTextViewPr>
    <p:cViewPr>
      <p:scale>
        <a:sx n="100" d="100"/>
        <a:sy n="100" d="100"/>
      </p:scale>
      <p:origin x="0" y="0"/>
    </p:cViewPr>
  </p:notesTextViewPr>
  <p:sorterViewPr>
    <p:cViewPr>
      <p:scale>
        <a:sx n="150" d="100"/>
        <a:sy n="150" d="100"/>
      </p:scale>
      <p:origin x="0" y="195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11/15/12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1024355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11/15/12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34148699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1"/>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7375"/>
            <a:ext cx="4552950" cy="3416300"/>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1454EC99-FAF8-6A4C-9FF0-D0BD9225D538}" type="slidenum">
              <a:rPr lang="en-US"/>
              <a:pPr/>
              <a:t>20</a:t>
            </a:fld>
            <a:endParaRPr lang="en-US"/>
          </a:p>
        </p:txBody>
      </p:sp>
      <p:sp>
        <p:nvSpPr>
          <p:cNvPr id="1386498" name="Rectangle 2"/>
          <p:cNvSpPr>
            <a:spLocks noGrp="1" noRot="1" noChangeAspect="1" noChangeArrowheads="1" noTextEdit="1"/>
          </p:cNvSpPr>
          <p:nvPr>
            <p:ph type="sldImg"/>
          </p:nvPr>
        </p:nvSpPr>
        <p:spPr>
          <a:ln/>
        </p:spPr>
      </p:sp>
      <p:sp>
        <p:nvSpPr>
          <p:cNvPr id="138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02D0CB8C-9F66-D745-9B58-A109522BBF2B}" type="slidenum">
              <a:rPr lang="en-US"/>
              <a:pPr/>
              <a:t>21</a:t>
            </a:fld>
            <a:endParaRPr lang="en-US"/>
          </a:p>
        </p:txBody>
      </p:sp>
      <p:sp>
        <p:nvSpPr>
          <p:cNvPr id="1387522" name="Rectangle 2"/>
          <p:cNvSpPr>
            <a:spLocks noGrp="1" noRot="1" noChangeAspect="1" noChangeArrowheads="1" noTextEdit="1"/>
          </p:cNvSpPr>
          <p:nvPr>
            <p:ph type="sldImg"/>
          </p:nvPr>
        </p:nvSpPr>
        <p:spPr>
          <a:ln/>
        </p:spPr>
      </p:sp>
      <p:sp>
        <p:nvSpPr>
          <p:cNvPr id="138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E4EFE086-303A-F643-B264-09C33DC16DB4}" type="slidenum">
              <a:rPr lang="en-US"/>
              <a:pPr/>
              <a:t>22</a:t>
            </a:fld>
            <a:endParaRPr lang="en-US"/>
          </a:p>
        </p:txBody>
      </p:sp>
      <p:sp>
        <p:nvSpPr>
          <p:cNvPr id="1393666" name="Rectangle 2"/>
          <p:cNvSpPr>
            <a:spLocks noGrp="1" noRot="1" noChangeAspect="1" noChangeArrowheads="1" noTextEdit="1"/>
          </p:cNvSpPr>
          <p:nvPr>
            <p:ph type="sldImg"/>
          </p:nvPr>
        </p:nvSpPr>
        <p:spPr>
          <a:ln/>
        </p:spPr>
      </p:sp>
      <p:sp>
        <p:nvSpPr>
          <p:cNvPr id="139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E2F46523-8E6A-444E-BA23-8A35D75F128B}" type="slidenum">
              <a:rPr lang="en-US"/>
              <a:pPr/>
              <a:t>23</a:t>
            </a:fld>
            <a:endParaRPr lang="en-US"/>
          </a:p>
        </p:txBody>
      </p:sp>
      <p:sp>
        <p:nvSpPr>
          <p:cNvPr id="1392642" name="Rectangle 2"/>
          <p:cNvSpPr>
            <a:spLocks noGrp="1" noRot="1" noChangeAspect="1" noChangeArrowheads="1"/>
          </p:cNvSpPr>
          <p:nvPr>
            <p:ph type="sldImg"/>
          </p:nvPr>
        </p:nvSpPr>
        <p:spPr bwMode="auto">
          <a:xfrm>
            <a:off x="1400175" y="879475"/>
            <a:ext cx="4057650" cy="3043238"/>
          </a:xfrm>
          <a:prstGeom prst="rect">
            <a:avLst/>
          </a:prstGeom>
          <a:solidFill>
            <a:srgbClr val="FFFFFF"/>
          </a:solidFill>
          <a:ln>
            <a:solidFill>
              <a:srgbClr val="000000"/>
            </a:solidFill>
            <a:miter lim="800000"/>
            <a:headEnd/>
            <a:tailEnd/>
          </a:ln>
        </p:spPr>
      </p:sp>
      <p:sp>
        <p:nvSpPr>
          <p:cNvPr id="1392643" name="Rectangle 3"/>
          <p:cNvSpPr>
            <a:spLocks noGrp="1" noChangeArrowheads="1"/>
          </p:cNvSpPr>
          <p:nvPr>
            <p:ph type="body" idx="1"/>
          </p:nvPr>
        </p:nvSpPr>
        <p:spPr bwMode="auto">
          <a:xfrm>
            <a:off x="913805" y="4342191"/>
            <a:ext cx="5030391" cy="411540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E41C256A-EF9B-C84B-A6E4-EB4208B6B83E}" type="slidenum">
              <a:rPr lang="en-US"/>
              <a:pPr/>
              <a:t>25</a:t>
            </a:fld>
            <a:endParaRPr lang="en-US"/>
          </a:p>
        </p:txBody>
      </p:sp>
      <p:sp>
        <p:nvSpPr>
          <p:cNvPr id="1200130" name="Rectangle 2"/>
          <p:cNvSpPr>
            <a:spLocks noGrp="1" noRot="1" noChangeAspect="1" noChangeArrowheads="1" noTextEdit="1"/>
          </p:cNvSpPr>
          <p:nvPr>
            <p:ph type="sldImg"/>
          </p:nvPr>
        </p:nvSpPr>
        <p:spPr>
          <a:ln/>
        </p:spPr>
      </p:sp>
      <p:sp>
        <p:nvSpPr>
          <p:cNvPr id="1200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3F18C2ED-404E-CC4C-9616-F3F020BC0D46}" type="slidenum">
              <a:rPr lang="en-US"/>
              <a:pPr/>
              <a:t>8</a:t>
            </a:fld>
            <a:endParaRPr lang="en-US"/>
          </a:p>
        </p:txBody>
      </p:sp>
      <p:sp>
        <p:nvSpPr>
          <p:cNvPr id="1382402" name="Rectangle 2"/>
          <p:cNvSpPr>
            <a:spLocks noGrp="1" noRot="1" noChangeAspect="1" noChangeArrowheads="1" noTextEdit="1"/>
          </p:cNvSpPr>
          <p:nvPr>
            <p:ph type="sldImg"/>
          </p:nvPr>
        </p:nvSpPr>
        <p:spPr>
          <a:ln/>
        </p:spPr>
      </p:sp>
      <p:sp>
        <p:nvSpPr>
          <p:cNvPr id="138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EDE0C5A4-1028-7546-8C2D-2F62609A3124}" type="slidenum">
              <a:rPr lang="en-US"/>
              <a:pPr/>
              <a:t>9</a:t>
            </a:fld>
            <a:endParaRPr lang="en-US"/>
          </a:p>
        </p:txBody>
      </p:sp>
      <p:sp>
        <p:nvSpPr>
          <p:cNvPr id="1380354" name="Rectangle 2"/>
          <p:cNvSpPr>
            <a:spLocks noGrp="1" noRot="1" noChangeAspect="1" noChangeArrowheads="1" noTextEdit="1"/>
          </p:cNvSpPr>
          <p:nvPr>
            <p:ph type="sldImg"/>
          </p:nvPr>
        </p:nvSpPr>
        <p:spPr>
          <a:ln/>
        </p:spPr>
      </p:sp>
      <p:sp>
        <p:nvSpPr>
          <p:cNvPr id="138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005A88FB-C211-6845-81B4-4390ACE61D97}" type="slidenum">
              <a:rPr lang="en-US"/>
              <a:pPr/>
              <a:t>10</a:t>
            </a:fld>
            <a:endParaRPr lang="en-US"/>
          </a:p>
        </p:txBody>
      </p:sp>
      <p:sp>
        <p:nvSpPr>
          <p:cNvPr id="1381378" name="Rectangle 2"/>
          <p:cNvSpPr>
            <a:spLocks noGrp="1" noRot="1" noChangeAspect="1" noChangeArrowheads="1" noTextEdit="1"/>
          </p:cNvSpPr>
          <p:nvPr>
            <p:ph type="sldImg"/>
          </p:nvPr>
        </p:nvSpPr>
        <p:spPr>
          <a:ln/>
        </p:spPr>
      </p:sp>
      <p:sp>
        <p:nvSpPr>
          <p:cNvPr id="138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1DD0A64F-1391-4A41-8F05-121361694A1A}" type="slidenum">
              <a:rPr lang="en-US"/>
              <a:pPr/>
              <a:t>11</a:t>
            </a:fld>
            <a:endParaRPr lang="en-US"/>
          </a:p>
        </p:txBody>
      </p:sp>
      <p:sp>
        <p:nvSpPr>
          <p:cNvPr id="1397762" name="Rectangle 2"/>
          <p:cNvSpPr>
            <a:spLocks noGrp="1" noRot="1" noChangeAspect="1" noChangeArrowheads="1" noTextEdit="1"/>
          </p:cNvSpPr>
          <p:nvPr>
            <p:ph type="sldImg"/>
          </p:nvPr>
        </p:nvSpPr>
        <p:spPr>
          <a:ln/>
        </p:spPr>
      </p:sp>
      <p:sp>
        <p:nvSpPr>
          <p:cNvPr id="139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C308979A-DBF2-1F4E-B0B3-910DF50AF7C8}" type="slidenum">
              <a:rPr lang="en-US"/>
              <a:pPr/>
              <a:t>12</a:t>
            </a:fld>
            <a:endParaRPr lang="en-US"/>
          </a:p>
        </p:txBody>
      </p:sp>
      <p:sp>
        <p:nvSpPr>
          <p:cNvPr id="1398786" name="Rectangle 2"/>
          <p:cNvSpPr>
            <a:spLocks noGrp="1" noRot="1" noChangeAspect="1" noChangeArrowheads="1" noTextEdit="1"/>
          </p:cNvSpPr>
          <p:nvPr>
            <p:ph type="sldImg"/>
          </p:nvPr>
        </p:nvSpPr>
        <p:spPr>
          <a:ln/>
        </p:spPr>
      </p:sp>
      <p:sp>
        <p:nvSpPr>
          <p:cNvPr id="139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90E770E7-9DCB-D445-98F6-45CD2F4C647A}" type="slidenum">
              <a:rPr lang="en-US"/>
              <a:pPr/>
              <a:t>13</a:t>
            </a:fld>
            <a:endParaRPr lang="en-US"/>
          </a:p>
        </p:txBody>
      </p:sp>
      <p:sp>
        <p:nvSpPr>
          <p:cNvPr id="1383426" name="Rectangle 2"/>
          <p:cNvSpPr>
            <a:spLocks noGrp="1" noRot="1" noChangeAspect="1" noChangeArrowheads="1" noTextEdit="1"/>
          </p:cNvSpPr>
          <p:nvPr>
            <p:ph type="sldImg"/>
          </p:nvPr>
        </p:nvSpPr>
        <p:spPr>
          <a:ln/>
        </p:spPr>
      </p:sp>
      <p:sp>
        <p:nvSpPr>
          <p:cNvPr id="138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99946EAF-E913-4E45-BEBA-BE636A3FCDC9}" type="slidenum">
              <a:rPr lang="en-US"/>
              <a:pPr/>
              <a:t>18</a:t>
            </a:fld>
            <a:endParaRPr lang="en-US"/>
          </a:p>
        </p:txBody>
      </p:sp>
      <p:sp>
        <p:nvSpPr>
          <p:cNvPr id="1384450" name="Rectangle 2"/>
          <p:cNvSpPr>
            <a:spLocks noGrp="1" noRot="1" noChangeAspect="1" noChangeArrowheads="1" noTextEdit="1"/>
          </p:cNvSpPr>
          <p:nvPr>
            <p:ph type="sldImg"/>
          </p:nvPr>
        </p:nvSpPr>
        <p:spPr>
          <a:ln/>
        </p:spPr>
      </p:sp>
      <p:sp>
        <p:nvSpPr>
          <p:cNvPr id="138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571234BD-4AB3-F74F-AA9F-33344BD48B4C}" type="slidenum">
              <a:rPr lang="en-US"/>
              <a:pPr/>
              <a:t>19</a:t>
            </a:fld>
            <a:endParaRPr lang="en-US"/>
          </a:p>
        </p:txBody>
      </p:sp>
      <p:sp>
        <p:nvSpPr>
          <p:cNvPr id="1385474" name="Rectangle 2"/>
          <p:cNvSpPr>
            <a:spLocks noGrp="1" noRot="1" noChangeAspect="1" noChangeArrowheads="1" noTextEdit="1"/>
          </p:cNvSpPr>
          <p:nvPr>
            <p:ph type="sldImg"/>
          </p:nvPr>
        </p:nvSpPr>
        <p:spPr>
          <a:ln/>
        </p:spPr>
      </p:sp>
      <p:sp>
        <p:nvSpPr>
          <p:cNvPr id="1385475" name="Rectangle 3"/>
          <p:cNvSpPr>
            <a:spLocks noGrp="1" noChangeArrowheads="1"/>
          </p:cNvSpPr>
          <p:nvPr>
            <p:ph type="body" idx="1"/>
          </p:nvPr>
        </p:nvSpPr>
        <p:spPr/>
        <p:txBody>
          <a:bodyPr/>
          <a:lstStyle/>
          <a:p>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0E467D3-B999-8F4E-ACF9-B7D8510BE966}"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60673-1303-C247-984D-85E58AD80B56}"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99FA0-B412-E64C-85B3-144CE50D28A4}"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08BAF-D460-EA44-AC3B-85E5B8227FAE}"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8E3307-CCA7-9544-AC5B-262C8BB65EAE}"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3E7DD8-57A3-7A43-B9AB-1DA87B5FB6F7}" type="datetime1">
              <a:rPr lang="en-US" smtClean="0"/>
              <a:t>11/15/12</a:t>
            </a:fld>
            <a:endParaRPr lang="en-US"/>
          </a:p>
        </p:txBody>
      </p:sp>
      <p:sp>
        <p:nvSpPr>
          <p:cNvPr id="6" name="Footer Placeholder 5"/>
          <p:cNvSpPr>
            <a:spLocks noGrp="1"/>
          </p:cNvSpPr>
          <p:nvPr>
            <p:ph type="ftr" sz="quarter" idx="11"/>
          </p:nvPr>
        </p:nvSpPr>
        <p:spPr/>
        <p:txBody>
          <a:bodyPr/>
          <a:lstStyle/>
          <a:p>
            <a:r>
              <a:rPr lang="en-US" smtClean="0"/>
              <a:t>Fall 2012 -- Lecture #34</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A9E8CF-D056-564A-9543-E3FDD56969F5}" type="datetime1">
              <a:rPr lang="en-US" smtClean="0"/>
              <a:t>11/15/12</a:t>
            </a:fld>
            <a:endParaRPr lang="en-US"/>
          </a:p>
        </p:txBody>
      </p:sp>
      <p:sp>
        <p:nvSpPr>
          <p:cNvPr id="8" name="Footer Placeholder 7"/>
          <p:cNvSpPr>
            <a:spLocks noGrp="1"/>
          </p:cNvSpPr>
          <p:nvPr>
            <p:ph type="ftr" sz="quarter" idx="11"/>
          </p:nvPr>
        </p:nvSpPr>
        <p:spPr/>
        <p:txBody>
          <a:bodyPr/>
          <a:lstStyle/>
          <a:p>
            <a:r>
              <a:rPr lang="en-US" smtClean="0"/>
              <a:t>Fall 2012 -- Lecture #34</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4ED344-1C8B-9049-B4DB-0DD96E55718C}" type="datetime1">
              <a:rPr lang="en-US" smtClean="0"/>
              <a:t>11/15/12</a:t>
            </a:fld>
            <a:endParaRPr lang="en-US"/>
          </a:p>
        </p:txBody>
      </p:sp>
      <p:sp>
        <p:nvSpPr>
          <p:cNvPr id="4" name="Footer Placeholder 3"/>
          <p:cNvSpPr>
            <a:spLocks noGrp="1"/>
          </p:cNvSpPr>
          <p:nvPr>
            <p:ph type="ftr" sz="quarter" idx="11"/>
          </p:nvPr>
        </p:nvSpPr>
        <p:spPr/>
        <p:txBody>
          <a:bodyPr/>
          <a:lstStyle/>
          <a:p>
            <a:r>
              <a:rPr lang="en-US" smtClean="0"/>
              <a:t>Fall 2012 -- Lecture #34</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2440F-C95F-3C4E-803F-4184BD59D03C}" type="datetime1">
              <a:rPr lang="en-US" smtClean="0"/>
              <a:t>11/15/12</a:t>
            </a:fld>
            <a:endParaRPr lang="en-US"/>
          </a:p>
        </p:txBody>
      </p:sp>
      <p:sp>
        <p:nvSpPr>
          <p:cNvPr id="3" name="Footer Placeholder 2"/>
          <p:cNvSpPr>
            <a:spLocks noGrp="1"/>
          </p:cNvSpPr>
          <p:nvPr>
            <p:ph type="ftr" sz="quarter" idx="11"/>
          </p:nvPr>
        </p:nvSpPr>
        <p:spPr/>
        <p:txBody>
          <a:bodyPr/>
          <a:lstStyle/>
          <a:p>
            <a:r>
              <a:rPr lang="en-US" smtClean="0"/>
              <a:t>Fall 2012 -- Lecture #34</a:t>
            </a:r>
            <a:endParaRPr lang="en-US"/>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BEE24-431D-6D48-AEC5-0C9DDAAF4E84}" type="datetime1">
              <a:rPr lang="en-US" smtClean="0"/>
              <a:t>11/15/12</a:t>
            </a:fld>
            <a:endParaRPr lang="en-US"/>
          </a:p>
        </p:txBody>
      </p:sp>
      <p:sp>
        <p:nvSpPr>
          <p:cNvPr id="6" name="Footer Placeholder 5"/>
          <p:cNvSpPr>
            <a:spLocks noGrp="1"/>
          </p:cNvSpPr>
          <p:nvPr>
            <p:ph type="ftr" sz="quarter" idx="11"/>
          </p:nvPr>
        </p:nvSpPr>
        <p:spPr/>
        <p:txBody>
          <a:bodyPr/>
          <a:lstStyle/>
          <a:p>
            <a:r>
              <a:rPr lang="en-US" smtClean="0"/>
              <a:t>Fall 2012 -- Lecture #34</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45B39-FDE7-3B4A-94C8-19FA0ABAC5CA}" type="datetime1">
              <a:rPr lang="en-US" smtClean="0"/>
              <a:t>11/15/12</a:t>
            </a:fld>
            <a:endParaRPr lang="en-US"/>
          </a:p>
        </p:txBody>
      </p:sp>
      <p:sp>
        <p:nvSpPr>
          <p:cNvPr id="6" name="Footer Placeholder 5"/>
          <p:cNvSpPr>
            <a:spLocks noGrp="1"/>
          </p:cNvSpPr>
          <p:nvPr>
            <p:ph type="ftr" sz="quarter" idx="11"/>
          </p:nvPr>
        </p:nvSpPr>
        <p:spPr/>
        <p:txBody>
          <a:bodyPr/>
          <a:lstStyle/>
          <a:p>
            <a:r>
              <a:rPr lang="en-US" smtClean="0"/>
              <a:t>Fall 2012 -- Lecture #34</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06C23-7AD4-EE44-B6AB-5CCFD2677794}" type="datetime1">
              <a:rPr lang="en-US" smtClean="0"/>
              <a:t>11/15/12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Fall 2012 -- Lecture #34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1.png"/><Relationship Id="rId7" Type="http://schemas.openxmlformats.org/officeDocument/2006/relationships/image" Target="../media/image3.jpeg"/><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Exceptions/Traps/Interrupts</a:t>
            </a:r>
            <a:endParaRPr lang="en-US" i="1" dirty="0"/>
          </a:p>
        </p:txBody>
      </p:sp>
      <p:sp>
        <p:nvSpPr>
          <p:cNvPr id="3" name="Subtitle 2"/>
          <p:cNvSpPr>
            <a:spLocks noGrp="1"/>
          </p:cNvSpPr>
          <p:nvPr>
            <p:ph type="subTitle" idx="1"/>
          </p:nvPr>
        </p:nvSpPr>
        <p:spPr>
          <a:xfrm>
            <a:off x="1016000" y="3886200"/>
            <a:ext cx="6959600" cy="1752600"/>
          </a:xfrm>
        </p:spPr>
        <p:txBody>
          <a:bodyPr>
            <a:normAutofit fontScale="92500"/>
          </a:bodyPr>
          <a:lstStyle/>
          <a:p>
            <a:r>
              <a:rPr lang="en-US" dirty="0" smtClean="0"/>
              <a:t>Instructors:</a:t>
            </a:r>
          </a:p>
          <a:p>
            <a:r>
              <a:rPr lang="en-US" dirty="0" err="1" smtClean="0"/>
              <a:t>Krste</a:t>
            </a:r>
            <a:r>
              <a:rPr lang="en-US" dirty="0" smtClean="0"/>
              <a:t> </a:t>
            </a:r>
            <a:r>
              <a:rPr lang="en-US" dirty="0" err="1" smtClean="0"/>
              <a:t>Asanovic</a:t>
            </a:r>
            <a:r>
              <a:rPr lang="en-US" dirty="0" smtClean="0"/>
              <a:t>, Randy H. Katz</a:t>
            </a:r>
          </a:p>
          <a:p>
            <a:r>
              <a:rPr lang="en-US" dirty="0" smtClean="0"/>
              <a:t>http://inst.eecs.Berkeley.edu/~cs61c/fa12</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Fall 2012 -- Lecture #34</a:t>
            </a:r>
            <a:endParaRPr lang="en-US" dirty="0"/>
          </a:p>
        </p:txBody>
      </p:sp>
      <p:sp>
        <p:nvSpPr>
          <p:cNvPr id="9" name="Date Placeholder 8"/>
          <p:cNvSpPr>
            <a:spLocks noGrp="1"/>
          </p:cNvSpPr>
          <p:nvPr>
            <p:ph type="dt" sz="half" idx="10"/>
          </p:nvPr>
        </p:nvSpPr>
        <p:spPr/>
        <p:txBody>
          <a:bodyPr/>
          <a:lstStyle/>
          <a:p>
            <a:fld id="{FA7E9BB9-F9D0-FC48-B192-BF909AACEAFC}" type="datetime1">
              <a:rPr lang="en-US" smtClean="0"/>
              <a:t>11/15/12</a:t>
            </a:fld>
            <a:endParaRPr lang="en-US"/>
          </a:p>
        </p:txBody>
      </p:sp>
    </p:spTree>
    <p:extLst>
      <p:ext uri="{BB962C8B-B14F-4D97-AF65-F5344CB8AC3E}">
        <p14:creationId xmlns:p14="http://schemas.microsoft.com/office/powerpoint/2010/main" val="13889425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62" name="Rectangle 2"/>
          <p:cNvSpPr>
            <a:spLocks noGrp="1" noChangeArrowheads="1"/>
          </p:cNvSpPr>
          <p:nvPr>
            <p:ph type="title"/>
          </p:nvPr>
        </p:nvSpPr>
        <p:spPr/>
        <p:txBody>
          <a:bodyPr/>
          <a:lstStyle/>
          <a:p>
            <a:r>
              <a:rPr lang="en-US" dirty="0" smtClean="0"/>
              <a:t>Types of </a:t>
            </a:r>
            <a:r>
              <a:rPr lang="en-US" dirty="0"/>
              <a:t>Interrupts</a:t>
            </a:r>
          </a:p>
        </p:txBody>
      </p:sp>
      <p:sp>
        <p:nvSpPr>
          <p:cNvPr id="1372163" name="Rectangle 3"/>
          <p:cNvSpPr>
            <a:spLocks noGrp="1" noChangeArrowheads="1"/>
          </p:cNvSpPr>
          <p:nvPr>
            <p:ph idx="1"/>
          </p:nvPr>
        </p:nvSpPr>
        <p:spPr>
          <a:xfrm>
            <a:off x="457200" y="1752600"/>
            <a:ext cx="8229600" cy="4525963"/>
          </a:xfrm>
        </p:spPr>
        <p:txBody>
          <a:bodyPr>
            <a:normAutofit fontScale="92500"/>
          </a:bodyPr>
          <a:lstStyle/>
          <a:p>
            <a:r>
              <a:rPr lang="en-US" dirty="0"/>
              <a:t>Asynchronous: an </a:t>
            </a:r>
            <a:r>
              <a:rPr lang="en-US" i="1" dirty="0"/>
              <a:t>external event </a:t>
            </a:r>
          </a:p>
          <a:p>
            <a:pPr lvl="1"/>
            <a:r>
              <a:rPr lang="en-US" sz="2000" dirty="0"/>
              <a:t>input/output device service-request</a:t>
            </a:r>
          </a:p>
          <a:p>
            <a:pPr lvl="1"/>
            <a:r>
              <a:rPr lang="en-US" sz="2000" dirty="0"/>
              <a:t>timer expiration</a:t>
            </a:r>
          </a:p>
          <a:p>
            <a:pPr lvl="1"/>
            <a:r>
              <a:rPr lang="en-US" sz="2000" dirty="0"/>
              <a:t>power disruptions, hardware failure</a:t>
            </a:r>
          </a:p>
          <a:p>
            <a:r>
              <a:rPr lang="en-US" dirty="0"/>
              <a:t>Synchronous: an </a:t>
            </a:r>
            <a:r>
              <a:rPr lang="en-US" i="1" dirty="0"/>
              <a:t>internal event (a.k.a.</a:t>
            </a:r>
            <a:r>
              <a:rPr lang="en-US" i="1" dirty="0" smtClean="0"/>
              <a:t> traps or exceptions</a:t>
            </a:r>
            <a:r>
              <a:rPr lang="en-US" i="1" dirty="0"/>
              <a:t>)</a:t>
            </a:r>
            <a:endParaRPr lang="en-US" dirty="0"/>
          </a:p>
          <a:p>
            <a:pPr lvl="1"/>
            <a:r>
              <a:rPr lang="en-US" sz="2000" dirty="0"/>
              <a:t>undefined </a:t>
            </a:r>
            <a:r>
              <a:rPr lang="en-US" sz="2000" dirty="0" err="1"/>
              <a:t>opcode</a:t>
            </a:r>
            <a:r>
              <a:rPr lang="en-US" sz="2000" dirty="0"/>
              <a:t>, privileged instruction</a:t>
            </a:r>
          </a:p>
          <a:p>
            <a:pPr lvl="1"/>
            <a:r>
              <a:rPr lang="en-US" sz="2000" dirty="0"/>
              <a:t>arithmetic overflow, FPU exception</a:t>
            </a:r>
          </a:p>
          <a:p>
            <a:pPr lvl="1"/>
            <a:r>
              <a:rPr lang="en-US" sz="2000" dirty="0"/>
              <a:t>misaligned memory access </a:t>
            </a:r>
          </a:p>
          <a:p>
            <a:pPr lvl="1"/>
            <a:r>
              <a:rPr lang="en-US" sz="2000" i="1" dirty="0"/>
              <a:t>virtual memory exceptions: </a:t>
            </a:r>
            <a:r>
              <a:rPr lang="en-US" sz="2000" dirty="0"/>
              <a:t>page faults</a:t>
            </a:r>
            <a:r>
              <a:rPr lang="en-US" sz="2000" dirty="0" smtClean="0"/>
              <a:t>,</a:t>
            </a:r>
            <a:r>
              <a:rPr lang="en-US" sz="2000" dirty="0"/>
              <a:t> </a:t>
            </a:r>
            <a:r>
              <a:rPr lang="en-US" sz="2000" dirty="0" smtClean="0"/>
              <a:t>TLB </a:t>
            </a:r>
            <a:r>
              <a:rPr lang="en-US" sz="2000" dirty="0"/>
              <a:t>misses, protection </a:t>
            </a:r>
            <a:r>
              <a:rPr lang="en-US" sz="2000" dirty="0" smtClean="0"/>
              <a:t>violations</a:t>
            </a:r>
            <a:endParaRPr lang="en-US" sz="2000" dirty="0"/>
          </a:p>
          <a:p>
            <a:pPr lvl="1"/>
            <a:r>
              <a:rPr lang="en-US" sz="2000" dirty="0" smtClean="0"/>
              <a:t>system </a:t>
            </a:r>
            <a:r>
              <a:rPr lang="en-US" sz="2000" dirty="0"/>
              <a:t>calls, e.g., </a:t>
            </a:r>
            <a:r>
              <a:rPr lang="en-US" sz="2000" dirty="0" smtClean="0"/>
              <a:t>calling functions in operating system kernel</a:t>
            </a:r>
            <a:r>
              <a:rPr lang="en-US" dirty="0" smtClean="0"/>
              <a:t> </a:t>
            </a:r>
            <a:endParaRPr lang="en-US" dirty="0"/>
          </a:p>
        </p:txBody>
      </p:sp>
      <p:sp>
        <p:nvSpPr>
          <p:cNvPr id="7" name="Slide Number Placeholder 5"/>
          <p:cNvSpPr>
            <a:spLocks noGrp="1"/>
          </p:cNvSpPr>
          <p:nvPr>
            <p:ph type="sldNum" sz="quarter" idx="12"/>
          </p:nvPr>
        </p:nvSpPr>
        <p:spPr/>
        <p:txBody>
          <a:bodyPr/>
          <a:lstStyle/>
          <a:p>
            <a:fld id="{7BB82BD5-C25E-9042-80BD-189020BDE0F5}" type="slidenum">
              <a:rPr lang="en-US"/>
              <a:pPr/>
              <a:t>10</a:t>
            </a:fld>
            <a:endParaRPr lang="en-US" b="0">
              <a:solidFill>
                <a:srgbClr val="FBBA03"/>
              </a:solidFill>
            </a:endParaRPr>
          </a:p>
        </p:txBody>
      </p:sp>
      <p:sp>
        <p:nvSpPr>
          <p:cNvPr id="1372164" name="Text Box 4"/>
          <p:cNvSpPr txBox="1">
            <a:spLocks noChangeArrowheads="1"/>
          </p:cNvSpPr>
          <p:nvPr/>
        </p:nvSpPr>
        <p:spPr bwMode="auto">
          <a:xfrm>
            <a:off x="358775" y="1323975"/>
            <a:ext cx="8547100" cy="466725"/>
          </a:xfrm>
          <a:prstGeom prst="rect">
            <a:avLst/>
          </a:prstGeom>
          <a:noFill/>
          <a:ln w="9525">
            <a:solidFill>
              <a:srgbClr val="FF0000"/>
            </a:solidFill>
            <a:miter lim="800000"/>
            <a:headEnd/>
            <a:tailEnd/>
          </a:ln>
          <a:effectLst/>
        </p:spPr>
        <p:txBody>
          <a:bodyPr wrap="none">
            <a:prstTxWarp prst="textNoShape">
              <a:avLst/>
            </a:prstTxWarp>
            <a:spAutoFit/>
          </a:bodyPr>
          <a:lstStyle/>
          <a:p>
            <a:pPr algn="ctr" eaLnBrk="1" hangingPunct="1">
              <a:spcBef>
                <a:spcPct val="20000"/>
              </a:spcBef>
            </a:pPr>
            <a:r>
              <a:rPr lang="en-US" sz="2400">
                <a:solidFill>
                  <a:srgbClr val="56127A"/>
                </a:solidFill>
              </a:rPr>
              <a:t>Interrupt: an </a:t>
            </a:r>
            <a:r>
              <a:rPr lang="en-US" sz="2400" i="1">
                <a:solidFill>
                  <a:srgbClr val="56127A"/>
                </a:solidFill>
              </a:rPr>
              <a:t>event </a:t>
            </a:r>
            <a:r>
              <a:rPr lang="en-US" sz="2400">
                <a:solidFill>
                  <a:srgbClr val="56127A"/>
                </a:solidFill>
              </a:rPr>
              <a:t>that requests the attention of the processor</a:t>
            </a:r>
          </a:p>
        </p:txBody>
      </p:sp>
    </p:spTree>
    <p:extLst>
      <p:ext uri="{BB962C8B-B14F-4D97-AF65-F5344CB8AC3E}">
        <p14:creationId xmlns:p14="http://schemas.microsoft.com/office/powerpoint/2010/main" val="33997617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690" name="Rectangle 2"/>
          <p:cNvSpPr>
            <a:spLocks noGrp="1" noChangeArrowheads="1"/>
          </p:cNvSpPr>
          <p:nvPr>
            <p:ph type="title"/>
          </p:nvPr>
        </p:nvSpPr>
        <p:spPr/>
        <p:txBody>
          <a:bodyPr/>
          <a:lstStyle/>
          <a:p>
            <a:r>
              <a:rPr lang="en-US"/>
              <a:t>History of Exception Handling</a:t>
            </a:r>
          </a:p>
        </p:txBody>
      </p:sp>
      <p:sp>
        <p:nvSpPr>
          <p:cNvPr id="1394691" name="Rectangle 3"/>
          <p:cNvSpPr>
            <a:spLocks noGrp="1" noChangeArrowheads="1"/>
          </p:cNvSpPr>
          <p:nvPr>
            <p:ph idx="1"/>
          </p:nvPr>
        </p:nvSpPr>
        <p:spPr>
          <a:xfrm>
            <a:off x="304800" y="1295400"/>
            <a:ext cx="8610600" cy="4525963"/>
          </a:xfrm>
        </p:spPr>
        <p:txBody>
          <a:bodyPr/>
          <a:lstStyle/>
          <a:p>
            <a:r>
              <a:rPr lang="en-US" sz="2800" dirty="0"/>
              <a:t>First system with exceptions was Univac-I, 1951</a:t>
            </a:r>
          </a:p>
          <a:p>
            <a:pPr lvl="1"/>
            <a:r>
              <a:rPr lang="en-US" sz="2000" dirty="0">
                <a:ea typeface="ヒラギノ角ゴ Pro W3" charset="-128"/>
                <a:cs typeface="ヒラギノ角ゴ Pro W3" charset="-128"/>
              </a:rPr>
              <a:t>A</a:t>
            </a:r>
            <a:r>
              <a:rPr lang="en-US" sz="2000" dirty="0"/>
              <a:t>rithmetic overflow would either</a:t>
            </a:r>
          </a:p>
          <a:p>
            <a:pPr lvl="2"/>
            <a:r>
              <a:rPr lang="en-US" sz="2000" dirty="0"/>
              <a:t>1. trigger the execution a two-instruction fix-up routine at address 0, or</a:t>
            </a:r>
          </a:p>
          <a:p>
            <a:pPr lvl="2"/>
            <a:r>
              <a:rPr lang="en-US" sz="2000" dirty="0"/>
              <a:t>2. at the programmer's option, cause the computer to stop</a:t>
            </a:r>
            <a:endParaRPr lang="en-US" sz="2000" dirty="0">
              <a:ea typeface="ヒラギノ角ゴ Pro W3" charset="-128"/>
              <a:cs typeface="ヒラギノ角ゴ Pro W3" charset="-128"/>
            </a:endParaRPr>
          </a:p>
          <a:p>
            <a:pPr lvl="1"/>
            <a:r>
              <a:rPr lang="en-US" sz="2000" dirty="0"/>
              <a:t>Later Univac 1103, 1955, modified to add external interrupts</a:t>
            </a:r>
          </a:p>
          <a:p>
            <a:pPr lvl="2"/>
            <a:r>
              <a:rPr lang="en-US" sz="2000" dirty="0"/>
              <a:t>Used to gather real-time wind tunnel data</a:t>
            </a:r>
          </a:p>
          <a:p>
            <a:r>
              <a:rPr lang="en-US" sz="2800" dirty="0"/>
              <a:t>First system with I/O interrupts was DYSEAC, 1954</a:t>
            </a:r>
          </a:p>
          <a:p>
            <a:pPr lvl="1"/>
            <a:r>
              <a:rPr lang="en-US" sz="2000" dirty="0"/>
              <a:t>Had two program counters, and I/O signal caused switch between two PCs</a:t>
            </a:r>
          </a:p>
          <a:p>
            <a:pPr lvl="1"/>
            <a:r>
              <a:rPr lang="en-US" sz="2000" dirty="0"/>
              <a:t>Also, first system with DMA (direct memory access by I/O device)</a:t>
            </a:r>
          </a:p>
        </p:txBody>
      </p:sp>
      <p:sp>
        <p:nvSpPr>
          <p:cNvPr id="7" name="Slide Number Placeholder 5"/>
          <p:cNvSpPr>
            <a:spLocks noGrp="1"/>
          </p:cNvSpPr>
          <p:nvPr>
            <p:ph type="sldNum" sz="quarter" idx="12"/>
          </p:nvPr>
        </p:nvSpPr>
        <p:spPr/>
        <p:txBody>
          <a:bodyPr/>
          <a:lstStyle/>
          <a:p>
            <a:fld id="{C7293746-5331-7E47-831D-5E0834393DB9}" type="slidenum">
              <a:rPr lang="en-US"/>
              <a:pPr/>
              <a:t>11</a:t>
            </a:fld>
            <a:endParaRPr lang="en-US" b="0">
              <a:solidFill>
                <a:srgbClr val="FBBA03"/>
              </a:solidFill>
            </a:endParaRPr>
          </a:p>
        </p:txBody>
      </p:sp>
      <p:sp>
        <p:nvSpPr>
          <p:cNvPr id="1394692" name="Text Box 4"/>
          <p:cNvSpPr txBox="1">
            <a:spLocks noChangeArrowheads="1"/>
          </p:cNvSpPr>
          <p:nvPr/>
        </p:nvSpPr>
        <p:spPr bwMode="auto">
          <a:xfrm>
            <a:off x="5867400" y="6096000"/>
            <a:ext cx="2838450" cy="336550"/>
          </a:xfrm>
          <a:prstGeom prst="rect">
            <a:avLst/>
          </a:prstGeom>
          <a:noFill/>
          <a:ln w="12700">
            <a:noFill/>
            <a:miter lim="800000"/>
            <a:headEnd/>
            <a:tailEnd/>
          </a:ln>
          <a:effectLst/>
        </p:spPr>
        <p:txBody>
          <a:bodyPr wrap="none" anchor="ctr">
            <a:prstTxWarp prst="textNoShape">
              <a:avLst/>
            </a:prstTxWarp>
            <a:spAutoFit/>
          </a:bodyPr>
          <a:lstStyle/>
          <a:p>
            <a:pPr algn="ctr"/>
            <a:r>
              <a:rPr lang="en-US" i="1"/>
              <a:t>[Courtesy Mark Smotherman]</a:t>
            </a:r>
          </a:p>
        </p:txBody>
      </p:sp>
    </p:spTree>
    <p:extLst>
      <p:ext uri="{BB962C8B-B14F-4D97-AF65-F5344CB8AC3E}">
        <p14:creationId xmlns:p14="http://schemas.microsoft.com/office/powerpoint/2010/main" val="26173749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8B5353B8-1360-4149-B0FC-FADDF13CCC33}" type="slidenum">
              <a:rPr lang="en-US"/>
              <a:pPr/>
              <a:t>12</a:t>
            </a:fld>
            <a:endParaRPr lang="en-US" b="0">
              <a:solidFill>
                <a:srgbClr val="FBBA03"/>
              </a:solidFill>
            </a:endParaRPr>
          </a:p>
        </p:txBody>
      </p:sp>
      <p:sp>
        <p:nvSpPr>
          <p:cNvPr id="1395714" name="Rectangle 2"/>
          <p:cNvSpPr>
            <a:spLocks noGrp="1" noChangeArrowheads="1"/>
          </p:cNvSpPr>
          <p:nvPr>
            <p:ph type="title"/>
          </p:nvPr>
        </p:nvSpPr>
        <p:spPr>
          <a:xfrm>
            <a:off x="457200" y="0"/>
            <a:ext cx="8229600" cy="1143000"/>
          </a:xfrm>
        </p:spPr>
        <p:txBody>
          <a:bodyPr/>
          <a:lstStyle/>
          <a:p>
            <a:r>
              <a:rPr lang="en-US" dirty="0"/>
              <a:t>DYSEAC, first mobile computer!</a:t>
            </a:r>
          </a:p>
        </p:txBody>
      </p:sp>
      <p:grpSp>
        <p:nvGrpSpPr>
          <p:cNvPr id="1395718" name="Group 6"/>
          <p:cNvGrpSpPr>
            <a:grpSpLocks/>
          </p:cNvGrpSpPr>
          <p:nvPr/>
        </p:nvGrpSpPr>
        <p:grpSpPr bwMode="auto">
          <a:xfrm>
            <a:off x="685800" y="990600"/>
            <a:ext cx="7894638" cy="5456238"/>
            <a:chOff x="432" y="624"/>
            <a:chExt cx="4973" cy="3437"/>
          </a:xfrm>
        </p:grpSpPr>
        <p:pic>
          <p:nvPicPr>
            <p:cNvPr id="1395716" name="Picture 4"/>
            <p:cNvPicPr>
              <a:picLocks noChangeAspect="1" noChangeArrowheads="1"/>
            </p:cNvPicPr>
            <p:nvPr/>
          </p:nvPicPr>
          <p:blipFill>
            <a:blip r:embed="rId3"/>
            <a:srcRect/>
            <a:stretch>
              <a:fillRect/>
            </a:stretch>
          </p:blipFill>
          <p:spPr bwMode="auto">
            <a:xfrm>
              <a:off x="1200" y="624"/>
              <a:ext cx="3480" cy="2779"/>
            </a:xfrm>
            <a:prstGeom prst="rect">
              <a:avLst/>
            </a:prstGeom>
            <a:noFill/>
            <a:ln w="12700">
              <a:noFill/>
              <a:miter lim="800000"/>
              <a:headEnd/>
              <a:tailEnd/>
            </a:ln>
            <a:effectLst/>
          </p:spPr>
        </p:pic>
        <p:sp>
          <p:nvSpPr>
            <p:cNvPr id="1395717" name="Rectangle 5"/>
            <p:cNvSpPr>
              <a:spLocks noChangeArrowheads="1"/>
            </p:cNvSpPr>
            <p:nvPr/>
          </p:nvSpPr>
          <p:spPr bwMode="auto">
            <a:xfrm>
              <a:off x="432" y="3360"/>
              <a:ext cx="4973" cy="701"/>
            </a:xfrm>
            <a:prstGeom prst="rect">
              <a:avLst/>
            </a:prstGeom>
            <a:noFill/>
            <a:ln w="9525">
              <a:noFill/>
              <a:miter lim="800000"/>
              <a:headEnd/>
              <a:tailEnd/>
            </a:ln>
            <a:effectLst/>
          </p:spPr>
          <p:txBody>
            <a:bodyPr lIns="92075" tIns="46038" rIns="92075" bIns="46038">
              <a:prstTxWarp prst="textNoShape">
                <a:avLst/>
              </a:prstTxWarp>
            </a:bodyPr>
            <a:lstStyle/>
            <a:p>
              <a:pPr marL="285750" indent="-285750">
                <a:lnSpc>
                  <a:spcPct val="90000"/>
                </a:lnSpc>
                <a:spcBef>
                  <a:spcPct val="30000"/>
                </a:spcBef>
                <a:buSzPct val="100000"/>
                <a:buFontTx/>
                <a:buChar char="•"/>
              </a:pPr>
              <a:r>
                <a:rPr lang="en-US" sz="2400">
                  <a:solidFill>
                    <a:schemeClr val="tx1"/>
                  </a:solidFill>
                </a:rPr>
                <a:t>Carried in two tractor trailers, 12 tons + 8 tons</a:t>
              </a:r>
            </a:p>
            <a:p>
              <a:pPr marL="285750" indent="-285750">
                <a:lnSpc>
                  <a:spcPct val="90000"/>
                </a:lnSpc>
                <a:spcBef>
                  <a:spcPct val="30000"/>
                </a:spcBef>
                <a:buSzPct val="100000"/>
                <a:buFontTx/>
                <a:buChar char="•"/>
              </a:pPr>
              <a:r>
                <a:rPr lang="en-US" sz="2400">
                  <a:solidFill>
                    <a:schemeClr val="tx1"/>
                  </a:solidFill>
                </a:rPr>
                <a:t>Built for US Army Signal Corps</a:t>
              </a:r>
            </a:p>
          </p:txBody>
        </p:sp>
      </p:grpSp>
      <p:sp>
        <p:nvSpPr>
          <p:cNvPr id="1395719" name="Text Box 7"/>
          <p:cNvSpPr txBox="1">
            <a:spLocks noChangeArrowheads="1"/>
          </p:cNvSpPr>
          <p:nvPr/>
        </p:nvSpPr>
        <p:spPr bwMode="auto">
          <a:xfrm>
            <a:off x="5867400" y="6096000"/>
            <a:ext cx="2838450" cy="336550"/>
          </a:xfrm>
          <a:prstGeom prst="rect">
            <a:avLst/>
          </a:prstGeom>
          <a:noFill/>
          <a:ln w="12700">
            <a:noFill/>
            <a:miter lim="800000"/>
            <a:headEnd/>
            <a:tailEnd/>
          </a:ln>
          <a:effectLst/>
        </p:spPr>
        <p:txBody>
          <a:bodyPr wrap="none" anchor="ctr">
            <a:prstTxWarp prst="textNoShape">
              <a:avLst/>
            </a:prstTxWarp>
            <a:spAutoFit/>
          </a:bodyPr>
          <a:lstStyle/>
          <a:p>
            <a:pPr algn="ctr"/>
            <a:r>
              <a:rPr lang="en-US" i="1"/>
              <a:t>[Courtesy Mark Smotherman]</a:t>
            </a:r>
          </a:p>
        </p:txBody>
      </p:sp>
    </p:spTree>
    <p:extLst>
      <p:ext uri="{BB962C8B-B14F-4D97-AF65-F5344CB8AC3E}">
        <p14:creationId xmlns:p14="http://schemas.microsoft.com/office/powerpoint/2010/main" val="3817922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957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C1E367-CA14-9C47-9852-C8FD9804BE8E}" type="slidenum">
              <a:rPr lang="en-US"/>
              <a:pPr/>
              <a:t>13</a:t>
            </a:fld>
            <a:endParaRPr lang="en-US" b="0">
              <a:solidFill>
                <a:srgbClr val="FBBA03"/>
              </a:solidFill>
            </a:endParaRPr>
          </a:p>
        </p:txBody>
      </p:sp>
      <p:sp>
        <p:nvSpPr>
          <p:cNvPr id="1374210" name="Rectangle 2"/>
          <p:cNvSpPr>
            <a:spLocks noGrp="1" noChangeArrowheads="1"/>
          </p:cNvSpPr>
          <p:nvPr>
            <p:ph type="title"/>
          </p:nvPr>
        </p:nvSpPr>
        <p:spPr/>
        <p:txBody>
          <a:bodyPr>
            <a:normAutofit fontScale="90000"/>
          </a:bodyPr>
          <a:lstStyle/>
          <a:p>
            <a:r>
              <a:rPr lang="en-US" dirty="0"/>
              <a:t>Interrupt </a:t>
            </a:r>
            <a:r>
              <a:rPr lang="en-US" dirty="0" smtClean="0"/>
              <a:t>Handler</a:t>
            </a:r>
            <a:br>
              <a:rPr lang="en-US" dirty="0" smtClean="0"/>
            </a:br>
            <a:r>
              <a:rPr lang="en-US" dirty="0" smtClean="0"/>
              <a:t>(software inside operating system)</a:t>
            </a:r>
            <a:endParaRPr lang="en-US" dirty="0"/>
          </a:p>
        </p:txBody>
      </p:sp>
      <p:sp>
        <p:nvSpPr>
          <p:cNvPr id="1374211" name="Rectangle 3"/>
          <p:cNvSpPr>
            <a:spLocks noGrp="1" noChangeArrowheads="1"/>
          </p:cNvSpPr>
          <p:nvPr>
            <p:ph type="body" idx="1"/>
          </p:nvPr>
        </p:nvSpPr>
        <p:spPr/>
        <p:txBody>
          <a:bodyPr>
            <a:normAutofit fontScale="85000" lnSpcReduction="20000"/>
          </a:bodyPr>
          <a:lstStyle/>
          <a:p>
            <a:r>
              <a:rPr lang="en-US" dirty="0"/>
              <a:t>Saves EPC before enabling interrupts to allow nested </a:t>
            </a:r>
            <a:r>
              <a:rPr lang="en-US" dirty="0" smtClean="0"/>
              <a:t>interrupts</a:t>
            </a:r>
            <a:endParaRPr lang="en-US" i="1" dirty="0"/>
          </a:p>
          <a:p>
            <a:pPr lvl="1"/>
            <a:r>
              <a:rPr lang="en-US" dirty="0" smtClean="0"/>
              <a:t>need an instruction to move EPC into GPRs </a:t>
            </a:r>
          </a:p>
          <a:p>
            <a:pPr lvl="1"/>
            <a:r>
              <a:rPr lang="en-US" dirty="0" smtClean="0"/>
              <a:t>need </a:t>
            </a:r>
            <a:r>
              <a:rPr lang="en-US" dirty="0"/>
              <a:t>a way to mask further interrupts at least until EPC can be saved</a:t>
            </a:r>
            <a:endParaRPr lang="en-US" dirty="0">
              <a:solidFill>
                <a:schemeClr val="accent1"/>
              </a:solidFill>
            </a:endParaRPr>
          </a:p>
          <a:p>
            <a:r>
              <a:rPr lang="en-US" dirty="0"/>
              <a:t>Needs to read a</a:t>
            </a:r>
            <a:r>
              <a:rPr lang="en-US" i="1" dirty="0"/>
              <a:t> status register</a:t>
            </a:r>
            <a:r>
              <a:rPr lang="en-US" dirty="0"/>
              <a:t> that indicates the cause of the interrupt</a:t>
            </a:r>
          </a:p>
          <a:p>
            <a:r>
              <a:rPr lang="en-US" dirty="0"/>
              <a:t>Uses a special</a:t>
            </a:r>
            <a:r>
              <a:rPr lang="en-US" i="1" dirty="0"/>
              <a:t> </a:t>
            </a:r>
            <a:r>
              <a:rPr lang="en-US" dirty="0"/>
              <a:t>indirect jump instruction RFE (</a:t>
            </a:r>
            <a:r>
              <a:rPr lang="en-US" i="1" dirty="0"/>
              <a:t>return-from-exception</a:t>
            </a:r>
            <a:r>
              <a:rPr lang="en-US" dirty="0"/>
              <a:t>) which</a:t>
            </a:r>
          </a:p>
          <a:p>
            <a:pPr lvl="1"/>
            <a:r>
              <a:rPr lang="en-US" dirty="0"/>
              <a:t>enables interrupts</a:t>
            </a:r>
          </a:p>
          <a:p>
            <a:pPr lvl="1"/>
            <a:r>
              <a:rPr lang="en-US" dirty="0"/>
              <a:t>restores the processor to the user mode</a:t>
            </a:r>
          </a:p>
          <a:p>
            <a:pPr lvl="1"/>
            <a:r>
              <a:rPr lang="en-US" dirty="0"/>
              <a:t>restores hardware status and control state</a:t>
            </a:r>
          </a:p>
        </p:txBody>
      </p:sp>
    </p:spTree>
    <p:extLst>
      <p:ext uri="{BB962C8B-B14F-4D97-AF65-F5344CB8AC3E}">
        <p14:creationId xmlns:p14="http://schemas.microsoft.com/office/powerpoint/2010/main" val="26608822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Project 3 </a:t>
            </a:r>
            <a:r>
              <a:rPr lang="en-US" dirty="0" err="1"/>
              <a:t>r</a:t>
            </a:r>
            <a:r>
              <a:rPr lang="en-US" dirty="0" err="1" smtClean="0"/>
              <a:t>egrade</a:t>
            </a:r>
            <a:r>
              <a:rPr lang="en-US" dirty="0" smtClean="0"/>
              <a:t> requests – DON</a:t>
            </a:r>
            <a:r>
              <a:rPr lang="fr-FR" dirty="0" smtClean="0"/>
              <a:t>’</a:t>
            </a:r>
            <a:r>
              <a:rPr lang="en-US" dirty="0" smtClean="0"/>
              <a:t>T EMAIL INSTRUCTORS</a:t>
            </a:r>
          </a:p>
          <a:p>
            <a:pPr lvl="1"/>
            <a:r>
              <a:rPr lang="en-US" dirty="0" smtClean="0"/>
              <a:t>Email </a:t>
            </a:r>
            <a:r>
              <a:rPr lang="en-US" dirty="0"/>
              <a:t>proj3.1regrade@</a:t>
            </a:r>
            <a:r>
              <a:rPr lang="en-US" dirty="0" smtClean="0"/>
              <a:t>gmail.com</a:t>
            </a:r>
            <a:r>
              <a:rPr lang="en-US" dirty="0"/>
              <a:t> </a:t>
            </a:r>
            <a:r>
              <a:rPr lang="en-US" dirty="0" smtClean="0"/>
              <a:t>or proj3.2regrade</a:t>
            </a:r>
            <a:r>
              <a:rPr lang="en-US" dirty="0"/>
              <a:t>@</a:t>
            </a:r>
            <a:r>
              <a:rPr lang="en-US" dirty="0" smtClean="0"/>
              <a:t>gmail.com</a:t>
            </a:r>
          </a:p>
          <a:p>
            <a:pPr lvl="1"/>
            <a:r>
              <a:rPr lang="en-US" dirty="0" smtClean="0"/>
              <a:t>See Piazza posting for more details</a:t>
            </a:r>
            <a:endParaRPr lang="en-US" dirty="0"/>
          </a:p>
        </p:txBody>
      </p:sp>
      <p:sp>
        <p:nvSpPr>
          <p:cNvPr id="4" name="Date Placeholder 3"/>
          <p:cNvSpPr>
            <a:spLocks noGrp="1"/>
          </p:cNvSpPr>
          <p:nvPr>
            <p:ph type="dt" sz="half" idx="10"/>
          </p:nvPr>
        </p:nvSpPr>
        <p:spPr/>
        <p:txBody>
          <a:bodyPr/>
          <a:lstStyle/>
          <a:p>
            <a:fld id="{F591E925-EDB3-894A-9678-5856AE73024A}"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a:p>
        </p:txBody>
      </p:sp>
    </p:spTree>
    <p:extLst>
      <p:ext uri="{BB962C8B-B14F-4D97-AF65-F5344CB8AC3E}">
        <p14:creationId xmlns:p14="http://schemas.microsoft.com/office/powerpoint/2010/main" val="23415383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CS61C in the News:</a:t>
            </a:r>
            <a:br>
              <a:rPr lang="en-US" dirty="0" smtClean="0"/>
            </a:br>
            <a:r>
              <a:rPr lang="en-US" dirty="0" smtClean="0"/>
              <a:t>Intel 4004, 41 years old yesterday</a:t>
            </a:r>
            <a:r>
              <a:rPr lang="en-US" b="1" dirty="0"/>
              <a:t/>
            </a:r>
            <a:br>
              <a:rPr lang="en-US" b="1" dirty="0"/>
            </a:br>
            <a:endParaRPr lang="en-US" dirty="0"/>
          </a:p>
        </p:txBody>
      </p:sp>
      <p:sp>
        <p:nvSpPr>
          <p:cNvPr id="4" name="Date Placeholder 3"/>
          <p:cNvSpPr>
            <a:spLocks noGrp="1"/>
          </p:cNvSpPr>
          <p:nvPr>
            <p:ph type="dt" sz="half" idx="10"/>
          </p:nvPr>
        </p:nvSpPr>
        <p:spPr/>
        <p:txBody>
          <a:bodyPr/>
          <a:lstStyle/>
          <a:p>
            <a:fld id="{360ED39C-BC4D-D542-BDEE-7F80E4238FCE}"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a:p>
        </p:txBody>
      </p:sp>
      <p:sp>
        <p:nvSpPr>
          <p:cNvPr id="3" name="Content Placeholder 2"/>
          <p:cNvSpPr>
            <a:spLocks noGrp="1"/>
          </p:cNvSpPr>
          <p:nvPr>
            <p:ph idx="4294967295"/>
          </p:nvPr>
        </p:nvSpPr>
        <p:spPr>
          <a:xfrm>
            <a:off x="838200" y="1143000"/>
            <a:ext cx="8305800" cy="5181600"/>
          </a:xfrm>
        </p:spPr>
        <p:txBody>
          <a:bodyPr>
            <a:noAutofit/>
          </a:bodyPr>
          <a:lstStyle/>
          <a:p>
            <a:pPr marL="0" indent="0">
              <a:buNone/>
            </a:pPr>
            <a:endParaRPr lang="en-US" sz="1800" dirty="0"/>
          </a:p>
          <a:p>
            <a:pPr marL="0" indent="0">
              <a:buNone/>
            </a:pPr>
            <a:endParaRPr lang="en-US" sz="1800" dirty="0"/>
          </a:p>
        </p:txBody>
      </p:sp>
      <p:sp>
        <p:nvSpPr>
          <p:cNvPr id="7" name="Rectangle 3"/>
          <p:cNvSpPr txBox="1">
            <a:spLocks noChangeArrowheads="1"/>
          </p:cNvSpPr>
          <p:nvPr/>
        </p:nvSpPr>
        <p:spPr>
          <a:xfrm>
            <a:off x="6318790" y="2392511"/>
            <a:ext cx="2752725" cy="2923878"/>
          </a:xfrm>
          <a:prstGeom prst="rect">
            <a:avLst/>
          </a:prstGeom>
          <a:noFill/>
          <a:ln/>
        </p:spPr>
        <p:txBody>
          <a:bodyPr anchor="ctr">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First microprocessor</a:t>
            </a:r>
          </a:p>
          <a:p>
            <a:r>
              <a:rPr lang="en-US" sz="2000" dirty="0" smtClean="0"/>
              <a:t>4-bit accumulator architecture</a:t>
            </a:r>
          </a:p>
          <a:p>
            <a:r>
              <a:rPr lang="en-US" sz="2000" dirty="0" smtClean="0"/>
              <a:t>8</a:t>
            </a:r>
            <a:r>
              <a:rPr lang="en-US" sz="2000" dirty="0" smtClean="0">
                <a:latin typeface="Symbol" charset="2"/>
              </a:rPr>
              <a:t>m</a:t>
            </a:r>
            <a:r>
              <a:rPr lang="en-US" sz="2000" dirty="0" smtClean="0"/>
              <a:t>m </a:t>
            </a:r>
            <a:r>
              <a:rPr lang="en-US" sz="2000" dirty="0" err="1" smtClean="0"/>
              <a:t>pMOS</a:t>
            </a:r>
            <a:endParaRPr lang="en-US" dirty="0" smtClean="0"/>
          </a:p>
          <a:p>
            <a:r>
              <a:rPr lang="en-US" sz="2000" dirty="0" smtClean="0"/>
              <a:t>2,300 transistors</a:t>
            </a:r>
          </a:p>
          <a:p>
            <a:r>
              <a:rPr lang="en-US" sz="2000" dirty="0" smtClean="0"/>
              <a:t>3 x 4 mm</a:t>
            </a:r>
            <a:r>
              <a:rPr lang="en-US" sz="2000" baseline="30000" dirty="0" smtClean="0"/>
              <a:t>2</a:t>
            </a:r>
            <a:endParaRPr lang="en-US" sz="2000" dirty="0" smtClean="0"/>
          </a:p>
          <a:p>
            <a:r>
              <a:rPr lang="en-US" sz="2000" dirty="0" smtClean="0"/>
              <a:t>750kHz clock</a:t>
            </a:r>
          </a:p>
          <a:p>
            <a:r>
              <a:rPr lang="en-US" sz="2000" dirty="0" smtClean="0"/>
              <a:t>8-16 cycles/inst.</a:t>
            </a:r>
            <a:endParaRPr lang="en-US" sz="2000" dirty="0"/>
          </a:p>
        </p:txBody>
      </p:sp>
      <p:pic>
        <p:nvPicPr>
          <p:cNvPr id="8" name="Picture 4" descr="4004B"/>
          <p:cNvPicPr>
            <a:picLocks noChangeAspect="1" noChangeArrowheads="1"/>
          </p:cNvPicPr>
          <p:nvPr/>
        </p:nvPicPr>
        <p:blipFill>
          <a:blip r:embed="rId2"/>
          <a:srcRect/>
          <a:stretch>
            <a:fillRect/>
          </a:stretch>
        </p:blipFill>
        <p:spPr bwMode="auto">
          <a:xfrm>
            <a:off x="0" y="1295400"/>
            <a:ext cx="6397550" cy="4789277"/>
          </a:xfrm>
          <a:prstGeom prst="rect">
            <a:avLst/>
          </a:prstGeom>
          <a:noFill/>
          <a:ln w="9525">
            <a:noFill/>
            <a:miter lim="800000"/>
            <a:headEnd/>
            <a:tailEnd/>
          </a:ln>
        </p:spPr>
      </p:pic>
    </p:spTree>
    <p:extLst>
      <p:ext uri="{BB962C8B-B14F-4D97-AF65-F5344CB8AC3E}">
        <p14:creationId xmlns:p14="http://schemas.microsoft.com/office/powerpoint/2010/main" val="13574217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8229600" cy="1143000"/>
          </a:xfrm>
        </p:spPr>
        <p:txBody>
          <a:bodyPr>
            <a:normAutofit fontScale="90000"/>
          </a:bodyPr>
          <a:lstStyle/>
          <a:p>
            <a:r>
              <a:rPr lang="en-US" b="1" dirty="0" smtClean="0"/>
              <a:t>CS61C In the News:</a:t>
            </a:r>
            <a:br>
              <a:rPr lang="en-US" b="1" dirty="0" smtClean="0"/>
            </a:br>
            <a:r>
              <a:rPr lang="en-US" sz="3600" b="1" dirty="0" smtClean="0"/>
              <a:t>“Texas </a:t>
            </a:r>
            <a:r>
              <a:rPr lang="en-US" sz="3600" b="1" dirty="0"/>
              <a:t>Instruments Cuts 1,700 Jobs and Winds Down Tablet </a:t>
            </a:r>
            <a:r>
              <a:rPr lang="en-US" sz="3600" b="1" dirty="0" smtClean="0"/>
              <a:t>Chips”, NY Times 11/14/2012</a:t>
            </a:r>
            <a:endParaRPr lang="en-US" sz="3600" dirty="0"/>
          </a:p>
        </p:txBody>
      </p:sp>
      <p:sp>
        <p:nvSpPr>
          <p:cNvPr id="7" name="Content Placeholder 6"/>
          <p:cNvSpPr>
            <a:spLocks noGrp="1"/>
          </p:cNvSpPr>
          <p:nvPr>
            <p:ph idx="1"/>
          </p:nvPr>
        </p:nvSpPr>
        <p:spPr>
          <a:xfrm>
            <a:off x="457200" y="1447800"/>
            <a:ext cx="8382000" cy="4525963"/>
          </a:xfrm>
        </p:spPr>
        <p:txBody>
          <a:bodyPr>
            <a:noAutofit/>
          </a:bodyPr>
          <a:lstStyle/>
          <a:p>
            <a:pPr marL="0" indent="0">
              <a:buNone/>
            </a:pPr>
            <a:r>
              <a:rPr lang="en-US" sz="2000" dirty="0" smtClean="0"/>
              <a:t>“Texas </a:t>
            </a:r>
            <a:r>
              <a:rPr lang="en-US" sz="2000" dirty="0"/>
              <a:t>Instruments is eliminating 1,700 jobs, as it winds down its mobile processor business to focus on chips for more profitable markets like cars and home </a:t>
            </a:r>
            <a:r>
              <a:rPr lang="en-US" sz="2000" dirty="0" smtClean="0"/>
              <a:t>appliances. Texas </a:t>
            </a:r>
            <a:r>
              <a:rPr lang="en-US" sz="2000" dirty="0"/>
              <a:t>Instruments said in September it would halt costly investments in the increasingly competitive smartphone and tablet chip business, leading Wall Street to speculate that part of the company's processor unit, called OMAP, could be </a:t>
            </a:r>
            <a:r>
              <a:rPr lang="en-US" sz="2000" dirty="0" smtClean="0"/>
              <a:t>sold. The </a:t>
            </a:r>
            <a:r>
              <a:rPr lang="en-US" sz="2000" dirty="0"/>
              <a:t>layoffs are equivalent to nearly 5 percent of the Austin, Texas-based company's global </a:t>
            </a:r>
            <a:r>
              <a:rPr lang="en-US" sz="2000" dirty="0" smtClean="0"/>
              <a:t>workforce. </a:t>
            </a:r>
          </a:p>
          <a:p>
            <a:pPr marL="0" indent="0">
              <a:buNone/>
            </a:pPr>
            <a:r>
              <a:rPr lang="en-US" sz="2000" dirty="0" smtClean="0"/>
              <a:t>TI </a:t>
            </a:r>
            <a:r>
              <a:rPr lang="en-US" sz="2000" dirty="0"/>
              <a:t>has been under pressure in mobile processors, where it has lost ground to rival Qualcomm Inc. Leading smartphone makers Apple </a:t>
            </a:r>
            <a:r>
              <a:rPr lang="en-US" sz="2000" dirty="0" err="1"/>
              <a:t>Inc</a:t>
            </a:r>
            <a:r>
              <a:rPr lang="en-US" sz="2000" dirty="0"/>
              <a:t> and Samsung Electronics Co Ltd have been developing their own chips instead of buying them from suppliers like </a:t>
            </a:r>
            <a:r>
              <a:rPr lang="en-US" sz="2000" dirty="0" smtClean="0"/>
              <a:t>TI. Instead </a:t>
            </a:r>
            <a:r>
              <a:rPr lang="en-US" sz="2000" dirty="0"/>
              <a:t>of competing in phones and tablets, TI wants to sell its OMAP processors in markets that require less investment, like industrial clients like </a:t>
            </a:r>
            <a:r>
              <a:rPr lang="en-US" sz="2000" dirty="0" smtClean="0"/>
              <a:t>carmakers. TI </a:t>
            </a:r>
            <a:r>
              <a:rPr lang="en-US" sz="2000" dirty="0"/>
              <a:t>is expected to continue selling existing tablet and phone processors for products like </a:t>
            </a:r>
            <a:r>
              <a:rPr lang="en-US" sz="2000" dirty="0" err="1"/>
              <a:t>Amazon.Com</a:t>
            </a:r>
            <a:r>
              <a:rPr lang="en-US" sz="2000" dirty="0"/>
              <a:t> </a:t>
            </a:r>
            <a:r>
              <a:rPr lang="en-US" sz="2000" dirty="0" err="1"/>
              <a:t>Inc's</a:t>
            </a:r>
            <a:r>
              <a:rPr lang="en-US" sz="2000" dirty="0"/>
              <a:t> Kindle tablets for as long as demand remains, but stop developing new chips</a:t>
            </a:r>
            <a:r>
              <a:rPr lang="en-US" sz="2000" dirty="0" smtClean="0"/>
              <a:t>.”</a:t>
            </a:r>
          </a:p>
          <a:p>
            <a:pPr marL="0" indent="0">
              <a:buNone/>
            </a:pPr>
            <a:r>
              <a:rPr lang="en-US" sz="2000" dirty="0" smtClean="0"/>
              <a:t>[Rumors of Amazon being interested in buying this OMAP unit from TI ]</a:t>
            </a:r>
            <a:endParaRPr lang="en-US" sz="2000" dirty="0"/>
          </a:p>
        </p:txBody>
      </p:sp>
      <p:sp>
        <p:nvSpPr>
          <p:cNvPr id="3" name="Date Placeholder 2"/>
          <p:cNvSpPr>
            <a:spLocks noGrp="1"/>
          </p:cNvSpPr>
          <p:nvPr>
            <p:ph type="dt" sz="half" idx="10"/>
          </p:nvPr>
        </p:nvSpPr>
        <p:spPr/>
        <p:txBody>
          <a:bodyPr/>
          <a:lstStyle/>
          <a:p>
            <a:fld id="{634ED344-1C8B-9049-B4DB-0DD96E55718C}" type="datetime1">
              <a:rPr lang="en-US" smtClean="0"/>
              <a:t>11/15/12</a:t>
            </a:fld>
            <a:endParaRPr lang="en-US"/>
          </a:p>
        </p:txBody>
      </p:sp>
      <p:sp>
        <p:nvSpPr>
          <p:cNvPr id="4" name="Footer Placeholder 3"/>
          <p:cNvSpPr>
            <a:spLocks noGrp="1"/>
          </p:cNvSpPr>
          <p:nvPr>
            <p:ph type="ftr" sz="quarter" idx="11"/>
          </p:nvPr>
        </p:nvSpPr>
        <p:spPr/>
        <p:txBody>
          <a:bodyPr/>
          <a:lstStyle/>
          <a:p>
            <a:r>
              <a:rPr lang="en-US" smtClean="0"/>
              <a:t>Fall 2012 -- Lecture #34</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16</a:t>
            </a:fld>
            <a:endParaRPr lang="en-US"/>
          </a:p>
        </p:txBody>
      </p:sp>
    </p:spTree>
    <p:extLst>
      <p:ext uri="{BB962C8B-B14F-4D97-AF65-F5344CB8AC3E}">
        <p14:creationId xmlns:p14="http://schemas.microsoft.com/office/powerpoint/2010/main" val="29656785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Precise Interrupts</a:t>
            </a:r>
            <a:endParaRPr lang="en-US" dirty="0"/>
          </a:p>
        </p:txBody>
      </p:sp>
      <p:sp>
        <p:nvSpPr>
          <p:cNvPr id="3" name="Content Placeholder 2"/>
          <p:cNvSpPr>
            <a:spLocks noGrp="1"/>
          </p:cNvSpPr>
          <p:nvPr>
            <p:ph idx="1"/>
          </p:nvPr>
        </p:nvSpPr>
        <p:spPr>
          <a:xfrm>
            <a:off x="304800" y="1371600"/>
            <a:ext cx="8534400" cy="4525963"/>
          </a:xfrm>
        </p:spPr>
        <p:txBody>
          <a:bodyPr>
            <a:normAutofit fontScale="85000" lnSpcReduction="20000"/>
          </a:bodyPr>
          <a:lstStyle/>
          <a:p>
            <a:r>
              <a:rPr lang="en-US" dirty="0" smtClean="0"/>
              <a:t>Interrupt handler’s view of machine state is that every instruction prior to the interrupted one has completed, and no instruction after the interrupt has executed.</a:t>
            </a:r>
          </a:p>
          <a:p>
            <a:pPr lvl="1"/>
            <a:r>
              <a:rPr lang="en-US" dirty="0" smtClean="0"/>
              <a:t>Instruction taking interrupt might have written some special state but can be restarted.</a:t>
            </a:r>
          </a:p>
          <a:p>
            <a:r>
              <a:rPr lang="en-US" dirty="0" smtClean="0"/>
              <a:t>Implies that handler can return from interrupt by restoring user registers and jumping to EPC</a:t>
            </a:r>
          </a:p>
          <a:p>
            <a:pPr lvl="1"/>
            <a:r>
              <a:rPr lang="en-US" dirty="0" smtClean="0"/>
              <a:t>Software doesn’t need to understand the pipeline of the machine!</a:t>
            </a:r>
            <a:endParaRPr lang="en-US" dirty="0"/>
          </a:p>
          <a:p>
            <a:r>
              <a:rPr lang="en-US" dirty="0" smtClean="0"/>
              <a:t>Providing precise interrupts is tricky in a pipelined superscalar out-of-order processor!</a:t>
            </a:r>
          </a:p>
          <a:p>
            <a:pPr lvl="1"/>
            <a:r>
              <a:rPr lang="en-US" dirty="0" smtClean="0"/>
              <a:t>But handling imprecise interrupts in software is even worse.</a:t>
            </a:r>
          </a:p>
        </p:txBody>
      </p:sp>
      <p:sp>
        <p:nvSpPr>
          <p:cNvPr id="4" name="Date Placeholder 3"/>
          <p:cNvSpPr>
            <a:spLocks noGrp="1"/>
          </p:cNvSpPr>
          <p:nvPr>
            <p:ph type="dt" sz="half" idx="10"/>
          </p:nvPr>
        </p:nvSpPr>
        <p:spPr/>
        <p:txBody>
          <a:bodyPr/>
          <a:lstStyle/>
          <a:p>
            <a:fld id="{14D08BAF-D460-EA44-AC3B-85E5B8227FAE}"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a:p>
        </p:txBody>
      </p:sp>
    </p:spTree>
    <p:extLst>
      <p:ext uri="{BB962C8B-B14F-4D97-AF65-F5344CB8AC3E}">
        <p14:creationId xmlns:p14="http://schemas.microsoft.com/office/powerpoint/2010/main" val="39389451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5234" name="Rectangle 2"/>
          <p:cNvSpPr>
            <a:spLocks noGrp="1" noChangeArrowheads="1"/>
          </p:cNvSpPr>
          <p:nvPr>
            <p:ph type="title"/>
          </p:nvPr>
        </p:nvSpPr>
        <p:spPr/>
        <p:txBody>
          <a:bodyPr/>
          <a:lstStyle/>
          <a:p>
            <a:r>
              <a:rPr lang="en-US" dirty="0" smtClean="0"/>
              <a:t>Synchronous Trap</a:t>
            </a:r>
            <a:endParaRPr lang="en-US" dirty="0"/>
          </a:p>
        </p:txBody>
      </p:sp>
      <p:sp>
        <p:nvSpPr>
          <p:cNvPr id="1375235" name="Rectangle 3"/>
          <p:cNvSpPr>
            <a:spLocks noGrp="1" noChangeArrowheads="1"/>
          </p:cNvSpPr>
          <p:nvPr>
            <p:ph idx="1"/>
          </p:nvPr>
        </p:nvSpPr>
        <p:spPr/>
        <p:txBody>
          <a:bodyPr>
            <a:normAutofit fontScale="77500" lnSpcReduction="20000"/>
          </a:bodyPr>
          <a:lstStyle/>
          <a:p>
            <a:r>
              <a:rPr lang="en-US" dirty="0" smtClean="0"/>
              <a:t>A synchronous trap is caused by a particular instruction</a:t>
            </a:r>
          </a:p>
          <a:p>
            <a:pPr lvl="1"/>
            <a:r>
              <a:rPr lang="en-US" dirty="0" smtClean="0"/>
              <a:t>E.g., system call, virtual memory page fault, unimplemented instruction, misaligned memory address</a:t>
            </a:r>
            <a:endParaRPr lang="en-US" dirty="0" smtClean="0"/>
          </a:p>
          <a:p>
            <a:pPr lvl="1"/>
            <a:endParaRPr lang="en-US" dirty="0" smtClean="0"/>
          </a:p>
          <a:p>
            <a:r>
              <a:rPr lang="en-US" dirty="0" smtClean="0"/>
              <a:t>In general, the instruction cannot be completed and needs to be restarted after the trap has been handled</a:t>
            </a:r>
          </a:p>
          <a:p>
            <a:pPr lvl="1"/>
            <a:r>
              <a:rPr lang="en-US" dirty="0" smtClean="0"/>
              <a:t>requires undoing the effect of one or more partially executed instructions</a:t>
            </a:r>
          </a:p>
          <a:p>
            <a:pPr lvl="1"/>
            <a:endParaRPr lang="en-US" dirty="0" smtClean="0"/>
          </a:p>
          <a:p>
            <a:r>
              <a:rPr lang="en-US" dirty="0" smtClean="0"/>
              <a:t>In the case of a system call trap, the instruction is considered to have been completed  </a:t>
            </a:r>
          </a:p>
          <a:p>
            <a:pPr lvl="1"/>
            <a:r>
              <a:rPr lang="en-US" dirty="0" smtClean="0"/>
              <a:t>a special jump instruction involving a change to privileged kernel mode</a:t>
            </a:r>
            <a:endParaRPr lang="en-US" dirty="0"/>
          </a:p>
        </p:txBody>
      </p:sp>
      <p:sp>
        <p:nvSpPr>
          <p:cNvPr id="6" name="Slide Number Placeholder 5"/>
          <p:cNvSpPr>
            <a:spLocks noGrp="1"/>
          </p:cNvSpPr>
          <p:nvPr>
            <p:ph type="sldNum" sz="quarter" idx="12"/>
          </p:nvPr>
        </p:nvSpPr>
        <p:spPr/>
        <p:txBody>
          <a:bodyPr/>
          <a:lstStyle/>
          <a:p>
            <a:fld id="{C255B079-C596-4C45-8FF4-8B4AA1BA3EFB}" type="slidenum">
              <a:rPr lang="en-US" smtClean="0"/>
              <a:pPr/>
              <a:t>18</a:t>
            </a:fld>
            <a:endParaRPr lang="en-US"/>
          </a:p>
        </p:txBody>
      </p:sp>
    </p:spTree>
    <p:extLst>
      <p:ext uri="{BB962C8B-B14F-4D97-AF65-F5344CB8AC3E}">
        <p14:creationId xmlns:p14="http://schemas.microsoft.com/office/powerpoint/2010/main" val="3846821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5BA8FB24-CE5A-9940-A975-E651D7363B13}" type="slidenum">
              <a:rPr lang="en-US"/>
              <a:pPr/>
              <a:t>19</a:t>
            </a:fld>
            <a:endParaRPr lang="en-US" b="0">
              <a:solidFill>
                <a:srgbClr val="FBBA03"/>
              </a:solidFill>
            </a:endParaRPr>
          </a:p>
        </p:txBody>
      </p:sp>
      <p:sp>
        <p:nvSpPr>
          <p:cNvPr id="1376258" name="Rectangle 2"/>
          <p:cNvSpPr>
            <a:spLocks noGrp="1" noChangeArrowheads="1"/>
          </p:cNvSpPr>
          <p:nvPr>
            <p:ph type="title"/>
          </p:nvPr>
        </p:nvSpPr>
        <p:spPr/>
        <p:txBody>
          <a:bodyPr/>
          <a:lstStyle/>
          <a:p>
            <a:r>
              <a:rPr lang="en-US"/>
              <a:t>Exception Handling </a:t>
            </a:r>
            <a:r>
              <a:rPr lang="en-US" sz="2000"/>
              <a:t>5-Stage Pipeline</a:t>
            </a:r>
          </a:p>
        </p:txBody>
      </p:sp>
      <p:sp>
        <p:nvSpPr>
          <p:cNvPr id="1376259" name="Rectangle 3"/>
          <p:cNvSpPr>
            <a:spLocks noGrp="1" noChangeArrowheads="1"/>
          </p:cNvSpPr>
          <p:nvPr>
            <p:ph type="body" idx="1"/>
          </p:nvPr>
        </p:nvSpPr>
        <p:spPr>
          <a:xfrm>
            <a:off x="1143000" y="4267200"/>
            <a:ext cx="6907213" cy="1828800"/>
          </a:xfrm>
        </p:spPr>
        <p:txBody>
          <a:bodyPr>
            <a:normAutofit fontScale="92500" lnSpcReduction="10000"/>
          </a:bodyPr>
          <a:lstStyle/>
          <a:p>
            <a:r>
              <a:rPr lang="en-US">
                <a:solidFill>
                  <a:schemeClr val="tx2"/>
                </a:solidFill>
              </a:rPr>
              <a:t>How to handle multiple simultaneous exceptions in different pipeline stages?</a:t>
            </a:r>
          </a:p>
          <a:p>
            <a:r>
              <a:rPr lang="en-US">
                <a:solidFill>
                  <a:schemeClr val="tx2"/>
                </a:solidFill>
              </a:rPr>
              <a:t>How and where to handle external asynchronous interrupts?</a:t>
            </a:r>
            <a:endParaRPr lang="en-US"/>
          </a:p>
        </p:txBody>
      </p:sp>
      <p:grpSp>
        <p:nvGrpSpPr>
          <p:cNvPr id="1376260" name="Group 4"/>
          <p:cNvGrpSpPr>
            <a:grpSpLocks/>
          </p:cNvGrpSpPr>
          <p:nvPr/>
        </p:nvGrpSpPr>
        <p:grpSpPr bwMode="auto">
          <a:xfrm>
            <a:off x="381000" y="1447800"/>
            <a:ext cx="8305800" cy="2347913"/>
            <a:chOff x="240" y="912"/>
            <a:chExt cx="5232" cy="1479"/>
          </a:xfrm>
        </p:grpSpPr>
        <p:sp>
          <p:nvSpPr>
            <p:cNvPr id="1376261" name="Line 5"/>
            <p:cNvSpPr>
              <a:spLocks noChangeShapeType="1"/>
            </p:cNvSpPr>
            <p:nvPr/>
          </p:nvSpPr>
          <p:spPr bwMode="auto">
            <a:xfrm>
              <a:off x="4032" y="1296"/>
              <a:ext cx="0" cy="72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6262" name="Line 6"/>
            <p:cNvSpPr>
              <a:spLocks noChangeShapeType="1"/>
            </p:cNvSpPr>
            <p:nvPr/>
          </p:nvSpPr>
          <p:spPr bwMode="auto">
            <a:xfrm>
              <a:off x="720" y="1296"/>
              <a:ext cx="0" cy="72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6263" name="Line 7"/>
            <p:cNvSpPr>
              <a:spLocks noChangeShapeType="1"/>
            </p:cNvSpPr>
            <p:nvPr/>
          </p:nvSpPr>
          <p:spPr bwMode="auto">
            <a:xfrm>
              <a:off x="3264" y="1296"/>
              <a:ext cx="2208"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376264" name="Line 8"/>
            <p:cNvSpPr>
              <a:spLocks noChangeShapeType="1"/>
            </p:cNvSpPr>
            <p:nvPr/>
          </p:nvSpPr>
          <p:spPr bwMode="auto">
            <a:xfrm>
              <a:off x="336" y="1296"/>
              <a:ext cx="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376265" name="Group 9"/>
            <p:cNvGrpSpPr>
              <a:grpSpLocks/>
            </p:cNvGrpSpPr>
            <p:nvPr/>
          </p:nvGrpSpPr>
          <p:grpSpPr bwMode="auto">
            <a:xfrm>
              <a:off x="240" y="912"/>
              <a:ext cx="192" cy="768"/>
              <a:chOff x="336" y="1200"/>
              <a:chExt cx="144" cy="720"/>
            </a:xfrm>
          </p:grpSpPr>
          <p:sp>
            <p:nvSpPr>
              <p:cNvPr id="1376266" name="Rectangle 10"/>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PC</a:t>
                </a:r>
              </a:p>
            </p:txBody>
          </p:sp>
          <p:sp>
            <p:nvSpPr>
              <p:cNvPr id="1376267" name="Freeform 11"/>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6268" name="Rectangle 12"/>
            <p:cNvSpPr>
              <a:spLocks noChangeArrowheads="1"/>
            </p:cNvSpPr>
            <p:nvPr/>
          </p:nvSpPr>
          <p:spPr bwMode="auto">
            <a:xfrm>
              <a:off x="960" y="960"/>
              <a:ext cx="576" cy="624"/>
            </a:xfrm>
            <a:prstGeom prst="rect">
              <a:avLst/>
            </a:prstGeom>
            <a:solidFill>
              <a:schemeClr val="bg1"/>
            </a:solidFill>
            <a:ln w="25400">
              <a:solidFill>
                <a:schemeClr val="tx1"/>
              </a:solidFill>
              <a:miter lim="800000"/>
              <a:headEnd/>
              <a:tailEnd/>
            </a:ln>
            <a:effectLst/>
          </p:spPr>
          <p:txBody>
            <a:bodyPr anchor="ctr">
              <a:prstTxWarp prst="textNoShape">
                <a:avLst/>
              </a:prstTxWarp>
            </a:bodyPr>
            <a:lstStyle/>
            <a:p>
              <a:pPr algn="ctr">
                <a:spcBef>
                  <a:spcPct val="0"/>
                </a:spcBef>
              </a:pPr>
              <a:r>
                <a:rPr lang="en-US" sz="1800">
                  <a:solidFill>
                    <a:schemeClr val="tx1"/>
                  </a:solidFill>
                  <a:latin typeface="Verdana" charset="0"/>
                </a:rPr>
                <a:t>Inst. Mem</a:t>
              </a:r>
            </a:p>
          </p:txBody>
        </p:sp>
        <p:grpSp>
          <p:nvGrpSpPr>
            <p:cNvPr id="1376269" name="Group 13"/>
            <p:cNvGrpSpPr>
              <a:grpSpLocks/>
            </p:cNvGrpSpPr>
            <p:nvPr/>
          </p:nvGrpSpPr>
          <p:grpSpPr bwMode="auto">
            <a:xfrm>
              <a:off x="1632" y="912"/>
              <a:ext cx="192" cy="768"/>
              <a:chOff x="336" y="1200"/>
              <a:chExt cx="144" cy="720"/>
            </a:xfrm>
          </p:grpSpPr>
          <p:sp>
            <p:nvSpPr>
              <p:cNvPr id="1376270" name="Rectangle 14"/>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D</a:t>
                </a:r>
              </a:p>
            </p:txBody>
          </p:sp>
          <p:sp>
            <p:nvSpPr>
              <p:cNvPr id="1376271" name="Freeform 15"/>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6272" name="Rectangle 16"/>
            <p:cNvSpPr>
              <a:spLocks noChangeArrowheads="1"/>
            </p:cNvSpPr>
            <p:nvPr/>
          </p:nvSpPr>
          <p:spPr bwMode="auto">
            <a:xfrm>
              <a:off x="1920" y="960"/>
              <a:ext cx="768" cy="624"/>
            </a:xfrm>
            <a:prstGeom prst="rect">
              <a:avLst/>
            </a:prstGeom>
            <a:solidFill>
              <a:schemeClr val="bg1"/>
            </a:solidFill>
            <a:ln w="25400">
              <a:solidFill>
                <a:schemeClr val="tx1"/>
              </a:solidFill>
              <a:miter lim="800000"/>
              <a:headEnd/>
              <a:tailEnd/>
            </a:ln>
            <a:effectLst/>
          </p:spPr>
          <p:txBody>
            <a:bodyPr anchor="ctr">
              <a:prstTxWarp prst="textNoShape">
                <a:avLst/>
              </a:prstTxWarp>
            </a:bodyPr>
            <a:lstStyle/>
            <a:p>
              <a:pPr algn="ctr">
                <a:spcBef>
                  <a:spcPct val="0"/>
                </a:spcBef>
              </a:pPr>
              <a:r>
                <a:rPr lang="en-US" sz="1800">
                  <a:solidFill>
                    <a:schemeClr val="tx1"/>
                  </a:solidFill>
                  <a:latin typeface="Verdana" charset="0"/>
                </a:rPr>
                <a:t>Decode</a:t>
              </a:r>
            </a:p>
          </p:txBody>
        </p:sp>
        <p:grpSp>
          <p:nvGrpSpPr>
            <p:cNvPr id="1376273" name="Group 17"/>
            <p:cNvGrpSpPr>
              <a:grpSpLocks/>
            </p:cNvGrpSpPr>
            <p:nvPr/>
          </p:nvGrpSpPr>
          <p:grpSpPr bwMode="auto">
            <a:xfrm>
              <a:off x="2736" y="912"/>
              <a:ext cx="192" cy="768"/>
              <a:chOff x="336" y="1200"/>
              <a:chExt cx="144" cy="720"/>
            </a:xfrm>
          </p:grpSpPr>
          <p:sp>
            <p:nvSpPr>
              <p:cNvPr id="1376274" name="Rectangle 18"/>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E</a:t>
                </a:r>
              </a:p>
            </p:txBody>
          </p:sp>
          <p:sp>
            <p:nvSpPr>
              <p:cNvPr id="1376275" name="Freeform 19"/>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6276" name="Freeform 20"/>
            <p:cNvSpPr>
              <a:spLocks/>
            </p:cNvSpPr>
            <p:nvPr/>
          </p:nvSpPr>
          <p:spPr bwMode="auto">
            <a:xfrm>
              <a:off x="3024" y="960"/>
              <a:ext cx="240" cy="672"/>
            </a:xfrm>
            <a:custGeom>
              <a:avLst/>
              <a:gdLst/>
              <a:ahLst/>
              <a:cxnLst>
                <a:cxn ang="0">
                  <a:pos x="0" y="0"/>
                </a:cxn>
                <a:cxn ang="0">
                  <a:pos x="0" y="288"/>
                </a:cxn>
                <a:cxn ang="0">
                  <a:pos x="48" y="336"/>
                </a:cxn>
                <a:cxn ang="0">
                  <a:pos x="0" y="384"/>
                </a:cxn>
                <a:cxn ang="0">
                  <a:pos x="0" y="672"/>
                </a:cxn>
                <a:cxn ang="0">
                  <a:pos x="240" y="480"/>
                </a:cxn>
                <a:cxn ang="0">
                  <a:pos x="240" y="144"/>
                </a:cxn>
                <a:cxn ang="0">
                  <a:pos x="0" y="0"/>
                </a:cxn>
              </a:cxnLst>
              <a:rect l="0" t="0" r="r" b="b"/>
              <a:pathLst>
                <a:path w="240" h="672">
                  <a:moveTo>
                    <a:pt x="0" y="0"/>
                  </a:moveTo>
                  <a:lnTo>
                    <a:pt x="0" y="288"/>
                  </a:lnTo>
                  <a:lnTo>
                    <a:pt x="48" y="336"/>
                  </a:lnTo>
                  <a:lnTo>
                    <a:pt x="0" y="384"/>
                  </a:lnTo>
                  <a:lnTo>
                    <a:pt x="0" y="672"/>
                  </a:lnTo>
                  <a:lnTo>
                    <a:pt x="240" y="480"/>
                  </a:lnTo>
                  <a:lnTo>
                    <a:pt x="240" y="144"/>
                  </a:lnTo>
                  <a:lnTo>
                    <a:pt x="0" y="0"/>
                  </a:lnTo>
                  <a:close/>
                </a:path>
              </a:pathLst>
            </a:custGeom>
            <a:solidFill>
              <a:schemeClr val="bg1"/>
            </a:solidFill>
            <a:ln w="25400" cap="flat" cmpd="sng">
              <a:solidFill>
                <a:schemeClr val="tx1"/>
              </a:solidFill>
              <a:prstDash val="solid"/>
              <a:round/>
              <a:headEnd/>
              <a:tailEnd/>
            </a:ln>
            <a:effectLst/>
          </p:spPr>
          <p:txBody>
            <a:bodyPr wrap="none" anchor="ctr">
              <a:prstTxWarp prst="textNoShape">
                <a:avLst/>
              </a:prstTxWarp>
            </a:bodyPr>
            <a:lstStyle/>
            <a:p>
              <a:endParaRPr lang="en-US"/>
            </a:p>
          </p:txBody>
        </p:sp>
        <p:grpSp>
          <p:nvGrpSpPr>
            <p:cNvPr id="1376277" name="Group 21"/>
            <p:cNvGrpSpPr>
              <a:grpSpLocks/>
            </p:cNvGrpSpPr>
            <p:nvPr/>
          </p:nvGrpSpPr>
          <p:grpSpPr bwMode="auto">
            <a:xfrm>
              <a:off x="3600" y="912"/>
              <a:ext cx="192" cy="768"/>
              <a:chOff x="336" y="1200"/>
              <a:chExt cx="144" cy="720"/>
            </a:xfrm>
          </p:grpSpPr>
          <p:sp>
            <p:nvSpPr>
              <p:cNvPr id="1376278" name="Rectangle 22"/>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M</a:t>
                </a:r>
              </a:p>
            </p:txBody>
          </p:sp>
          <p:sp>
            <p:nvSpPr>
              <p:cNvPr id="1376279" name="Freeform 23"/>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6280" name="Rectangle 24"/>
            <p:cNvSpPr>
              <a:spLocks noChangeArrowheads="1"/>
            </p:cNvSpPr>
            <p:nvPr/>
          </p:nvSpPr>
          <p:spPr bwMode="auto">
            <a:xfrm>
              <a:off x="4464" y="960"/>
              <a:ext cx="576" cy="624"/>
            </a:xfrm>
            <a:prstGeom prst="rect">
              <a:avLst/>
            </a:prstGeom>
            <a:solidFill>
              <a:schemeClr val="bg1"/>
            </a:solidFill>
            <a:ln w="25400">
              <a:solidFill>
                <a:schemeClr val="tx1"/>
              </a:solidFill>
              <a:miter lim="800000"/>
              <a:headEnd/>
              <a:tailEnd/>
            </a:ln>
            <a:effectLst/>
          </p:spPr>
          <p:txBody>
            <a:bodyPr anchor="ctr">
              <a:prstTxWarp prst="textNoShape">
                <a:avLst/>
              </a:prstTxWarp>
            </a:bodyPr>
            <a:lstStyle/>
            <a:p>
              <a:pPr algn="ctr">
                <a:spcBef>
                  <a:spcPct val="0"/>
                </a:spcBef>
              </a:pPr>
              <a:r>
                <a:rPr lang="en-US" sz="1800">
                  <a:solidFill>
                    <a:schemeClr val="tx1"/>
                  </a:solidFill>
                  <a:latin typeface="Verdana" charset="0"/>
                </a:rPr>
                <a:t>Data Mem</a:t>
              </a:r>
            </a:p>
          </p:txBody>
        </p:sp>
        <p:grpSp>
          <p:nvGrpSpPr>
            <p:cNvPr id="1376281" name="Group 25"/>
            <p:cNvGrpSpPr>
              <a:grpSpLocks/>
            </p:cNvGrpSpPr>
            <p:nvPr/>
          </p:nvGrpSpPr>
          <p:grpSpPr bwMode="auto">
            <a:xfrm>
              <a:off x="5136" y="912"/>
              <a:ext cx="192" cy="768"/>
              <a:chOff x="336" y="1200"/>
              <a:chExt cx="144" cy="720"/>
            </a:xfrm>
          </p:grpSpPr>
          <p:sp>
            <p:nvSpPr>
              <p:cNvPr id="1376282" name="Rectangle 26"/>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W</a:t>
                </a:r>
              </a:p>
            </p:txBody>
          </p:sp>
          <p:sp>
            <p:nvSpPr>
              <p:cNvPr id="1376283" name="Freeform 27"/>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6284" name="Line 28"/>
            <p:cNvSpPr>
              <a:spLocks noChangeShapeType="1"/>
            </p:cNvSpPr>
            <p:nvPr/>
          </p:nvSpPr>
          <p:spPr bwMode="auto">
            <a:xfrm>
              <a:off x="2928" y="110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6285" name="Line 29"/>
            <p:cNvSpPr>
              <a:spLocks noChangeShapeType="1"/>
            </p:cNvSpPr>
            <p:nvPr/>
          </p:nvSpPr>
          <p:spPr bwMode="auto">
            <a:xfrm>
              <a:off x="2928" y="14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6286" name="Text Box 30"/>
            <p:cNvSpPr txBox="1">
              <a:spLocks noChangeArrowheads="1"/>
            </p:cNvSpPr>
            <p:nvPr/>
          </p:nvSpPr>
          <p:spPr bwMode="auto">
            <a:xfrm>
              <a:off x="3054" y="1200"/>
              <a:ext cx="227" cy="212"/>
            </a:xfrm>
            <a:prstGeom prst="rect">
              <a:avLst/>
            </a:prstGeom>
            <a:noFill/>
            <a:ln w="25400">
              <a:noFill/>
              <a:miter lim="800000"/>
              <a:headEnd/>
              <a:tailEnd/>
            </a:ln>
            <a:effectLst/>
          </p:spPr>
          <p:txBody>
            <a:bodyPr wrap="none" anchor="ctr">
              <a:prstTxWarp prst="textNoShape">
                <a:avLst/>
              </a:prstTxWarp>
              <a:spAutoFit/>
            </a:bodyPr>
            <a:lstStyle/>
            <a:p>
              <a:pPr algn="ctr"/>
              <a:r>
                <a:rPr lang="en-US" b="1">
                  <a:solidFill>
                    <a:schemeClr val="tx1"/>
                  </a:solidFill>
                  <a:latin typeface="Verdana" charset="0"/>
                </a:rPr>
                <a:t>+</a:t>
              </a:r>
            </a:p>
          </p:txBody>
        </p:sp>
        <p:sp>
          <p:nvSpPr>
            <p:cNvPr id="1376287" name="Text Box 31"/>
            <p:cNvSpPr txBox="1">
              <a:spLocks noChangeArrowheads="1"/>
            </p:cNvSpPr>
            <p:nvPr/>
          </p:nvSpPr>
          <p:spPr bwMode="auto">
            <a:xfrm>
              <a:off x="2016" y="1632"/>
              <a:ext cx="768" cy="404"/>
            </a:xfrm>
            <a:prstGeom prst="rect">
              <a:avLst/>
            </a:prstGeom>
            <a:noFill/>
            <a:ln w="25400">
              <a:noFill/>
              <a:miter lim="800000"/>
              <a:headEnd/>
              <a:tailEnd/>
            </a:ln>
            <a:effectLst/>
          </p:spPr>
          <p:txBody>
            <a:bodyPr anchor="ctr">
              <a:prstTxWarp prst="textNoShape">
                <a:avLst/>
              </a:prstTxWarp>
              <a:spAutoFit/>
            </a:bodyPr>
            <a:lstStyle/>
            <a:p>
              <a:pPr>
                <a:spcBef>
                  <a:spcPct val="0"/>
                </a:spcBef>
              </a:pPr>
              <a:r>
                <a:rPr lang="en-US" sz="1800">
                  <a:solidFill>
                    <a:srgbClr val="56127A"/>
                  </a:solidFill>
                  <a:latin typeface="Verdana" charset="0"/>
                </a:rPr>
                <a:t>Illegal Opcode</a:t>
              </a:r>
            </a:p>
          </p:txBody>
        </p:sp>
        <p:sp>
          <p:nvSpPr>
            <p:cNvPr id="1376288" name="Text Box 32"/>
            <p:cNvSpPr txBox="1">
              <a:spLocks noChangeArrowheads="1"/>
            </p:cNvSpPr>
            <p:nvPr/>
          </p:nvSpPr>
          <p:spPr bwMode="auto">
            <a:xfrm>
              <a:off x="3120" y="1719"/>
              <a:ext cx="757" cy="231"/>
            </a:xfrm>
            <a:prstGeom prst="rect">
              <a:avLst/>
            </a:prstGeom>
            <a:noFill/>
            <a:ln w="25400">
              <a:noFill/>
              <a:miter lim="800000"/>
              <a:headEnd/>
              <a:tailEnd/>
            </a:ln>
            <a:effectLst/>
          </p:spPr>
          <p:txBody>
            <a:bodyPr wrap="none" anchor="ctr">
              <a:prstTxWarp prst="textNoShape">
                <a:avLst/>
              </a:prstTxWarp>
              <a:spAutoFit/>
            </a:bodyPr>
            <a:lstStyle/>
            <a:p>
              <a:pPr algn="ctr">
                <a:spcBef>
                  <a:spcPct val="0"/>
                </a:spcBef>
              </a:pPr>
              <a:r>
                <a:rPr lang="en-US" sz="1800">
                  <a:solidFill>
                    <a:srgbClr val="56127A"/>
                  </a:solidFill>
                  <a:latin typeface="Verdana" charset="0"/>
                </a:rPr>
                <a:t>Overflow</a:t>
              </a:r>
            </a:p>
          </p:txBody>
        </p:sp>
        <p:sp>
          <p:nvSpPr>
            <p:cNvPr id="1376289" name="Text Box 33"/>
            <p:cNvSpPr txBox="1">
              <a:spLocks noChangeArrowheads="1"/>
            </p:cNvSpPr>
            <p:nvPr/>
          </p:nvSpPr>
          <p:spPr bwMode="auto">
            <a:xfrm>
              <a:off x="4032" y="1632"/>
              <a:ext cx="1152" cy="404"/>
            </a:xfrm>
            <a:prstGeom prst="rect">
              <a:avLst/>
            </a:prstGeom>
            <a:noFill/>
            <a:ln w="25400">
              <a:noFill/>
              <a:miter lim="800000"/>
              <a:headEnd/>
              <a:tailEnd/>
            </a:ln>
            <a:effectLst/>
          </p:spPr>
          <p:txBody>
            <a:bodyPr anchor="ctr">
              <a:prstTxWarp prst="textNoShape">
                <a:avLst/>
              </a:prstTxWarp>
              <a:spAutoFit/>
            </a:bodyPr>
            <a:lstStyle/>
            <a:p>
              <a:pPr>
                <a:spcBef>
                  <a:spcPct val="0"/>
                </a:spcBef>
              </a:pPr>
              <a:r>
                <a:rPr lang="en-US" sz="1800">
                  <a:solidFill>
                    <a:srgbClr val="56127A"/>
                  </a:solidFill>
                  <a:latin typeface="Verdana" charset="0"/>
                </a:rPr>
                <a:t>Data address Exceptions</a:t>
              </a:r>
            </a:p>
          </p:txBody>
        </p:sp>
        <p:sp>
          <p:nvSpPr>
            <p:cNvPr id="1376290" name="Oval 34"/>
            <p:cNvSpPr>
              <a:spLocks noChangeArrowheads="1"/>
            </p:cNvSpPr>
            <p:nvPr/>
          </p:nvSpPr>
          <p:spPr bwMode="auto">
            <a:xfrm>
              <a:off x="3840" y="1392"/>
              <a:ext cx="384" cy="24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6291" name="Oval 35"/>
            <p:cNvSpPr>
              <a:spLocks noChangeArrowheads="1"/>
            </p:cNvSpPr>
            <p:nvPr/>
          </p:nvSpPr>
          <p:spPr bwMode="auto">
            <a:xfrm>
              <a:off x="528" y="1392"/>
              <a:ext cx="384" cy="24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6292" name="Text Box 36"/>
            <p:cNvSpPr txBox="1">
              <a:spLocks noChangeArrowheads="1"/>
            </p:cNvSpPr>
            <p:nvPr/>
          </p:nvSpPr>
          <p:spPr bwMode="auto">
            <a:xfrm>
              <a:off x="720" y="1632"/>
              <a:ext cx="1015" cy="404"/>
            </a:xfrm>
            <a:prstGeom prst="rect">
              <a:avLst/>
            </a:prstGeom>
            <a:noFill/>
            <a:ln w="25400">
              <a:noFill/>
              <a:miter lim="800000"/>
              <a:headEnd/>
              <a:tailEnd/>
            </a:ln>
            <a:effectLst/>
          </p:spPr>
          <p:txBody>
            <a:bodyPr anchor="ctr">
              <a:prstTxWarp prst="textNoShape">
                <a:avLst/>
              </a:prstTxWarp>
              <a:spAutoFit/>
            </a:bodyPr>
            <a:lstStyle/>
            <a:p>
              <a:pPr>
                <a:spcBef>
                  <a:spcPct val="0"/>
                </a:spcBef>
              </a:pPr>
              <a:r>
                <a:rPr lang="en-US" sz="1800">
                  <a:solidFill>
                    <a:srgbClr val="56127A"/>
                  </a:solidFill>
                  <a:latin typeface="Verdana" charset="0"/>
                </a:rPr>
                <a:t>PC address Exception</a:t>
              </a:r>
            </a:p>
          </p:txBody>
        </p:sp>
        <p:sp>
          <p:nvSpPr>
            <p:cNvPr id="1376293" name="Line 37"/>
            <p:cNvSpPr>
              <a:spLocks noChangeShapeType="1"/>
            </p:cNvSpPr>
            <p:nvPr/>
          </p:nvSpPr>
          <p:spPr bwMode="auto">
            <a:xfrm flipV="1">
              <a:off x="240" y="2256"/>
              <a:ext cx="624" cy="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6294" name="Text Box 38"/>
            <p:cNvSpPr txBox="1">
              <a:spLocks noChangeArrowheads="1"/>
            </p:cNvSpPr>
            <p:nvPr/>
          </p:nvSpPr>
          <p:spPr bwMode="auto">
            <a:xfrm>
              <a:off x="912" y="2160"/>
              <a:ext cx="2064" cy="231"/>
            </a:xfrm>
            <a:prstGeom prst="rect">
              <a:avLst/>
            </a:prstGeom>
            <a:noFill/>
            <a:ln w="25400">
              <a:noFill/>
              <a:miter lim="800000"/>
              <a:headEnd/>
              <a:tailEnd/>
            </a:ln>
            <a:effectLst/>
          </p:spPr>
          <p:txBody>
            <a:bodyPr>
              <a:prstTxWarp prst="textNoShape">
                <a:avLst/>
              </a:prstTxWarp>
              <a:spAutoFit/>
            </a:bodyPr>
            <a:lstStyle/>
            <a:p>
              <a:pPr algn="ctr">
                <a:spcBef>
                  <a:spcPct val="0"/>
                </a:spcBef>
              </a:pPr>
              <a:r>
                <a:rPr lang="en-US" sz="1800">
                  <a:solidFill>
                    <a:srgbClr val="56127A"/>
                  </a:solidFill>
                  <a:latin typeface="Verdana" charset="0"/>
                </a:rPr>
                <a:t>Asynchronous Interrupts</a:t>
              </a:r>
            </a:p>
          </p:txBody>
        </p:sp>
        <p:sp>
          <p:nvSpPr>
            <p:cNvPr id="1376295" name="Line 39"/>
            <p:cNvSpPr>
              <a:spLocks noChangeShapeType="1"/>
            </p:cNvSpPr>
            <p:nvPr/>
          </p:nvSpPr>
          <p:spPr bwMode="auto">
            <a:xfrm>
              <a:off x="2016" y="1584"/>
              <a:ext cx="0" cy="432"/>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6296" name="Line 40"/>
            <p:cNvSpPr>
              <a:spLocks noChangeShapeType="1"/>
            </p:cNvSpPr>
            <p:nvPr/>
          </p:nvSpPr>
          <p:spPr bwMode="auto">
            <a:xfrm>
              <a:off x="3120" y="1536"/>
              <a:ext cx="0" cy="48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1275889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6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62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Great Idea: Redundancy to Get Dependability</a:t>
            </a:r>
          </a:p>
          <a:p>
            <a:pPr lvl="1"/>
            <a:r>
              <a:rPr lang="en-US" dirty="0" smtClean="0"/>
              <a:t>Spatial (extra hardware) and Temporal (retry if error)</a:t>
            </a:r>
          </a:p>
          <a:p>
            <a:r>
              <a:rPr lang="en-US" dirty="0" smtClean="0"/>
              <a:t>Reliability: MTTF &amp; Annualized Failure Rate (AFR)</a:t>
            </a:r>
          </a:p>
          <a:p>
            <a:r>
              <a:rPr lang="en-US" dirty="0" smtClean="0"/>
              <a:t>Availability: % uptime (MTTF-MTTR/MTTF)</a:t>
            </a:r>
          </a:p>
          <a:p>
            <a:r>
              <a:rPr lang="en-US" dirty="0" smtClean="0"/>
              <a:t>Memory</a:t>
            </a:r>
          </a:p>
          <a:p>
            <a:pPr lvl="1"/>
            <a:r>
              <a:rPr lang="en-US" dirty="0" smtClean="0"/>
              <a:t>Hamming distance 2: Parity for Single Error Detect</a:t>
            </a:r>
          </a:p>
          <a:p>
            <a:pPr lvl="1"/>
            <a:r>
              <a:rPr lang="en-US" dirty="0" smtClean="0"/>
              <a:t>Hamming distance 3: Single Error Correction Code + encode bit position of error</a:t>
            </a:r>
          </a:p>
          <a:p>
            <a:pPr lvl="1"/>
            <a:r>
              <a:rPr lang="en-US" dirty="0" smtClean="0"/>
              <a:t>Hamming distance 4: SEC/Double Error Detection</a:t>
            </a:r>
          </a:p>
          <a:p>
            <a:r>
              <a:rPr lang="en-US" dirty="0" smtClean="0"/>
              <a:t>CRC for many bit detection, Reed Solomon per disk sector for many bit error detection/correction </a:t>
            </a:r>
            <a:br>
              <a:rPr lang="en-US" dirty="0" smtClean="0"/>
            </a:br>
            <a:endParaRPr lang="en-US" dirty="0"/>
          </a:p>
        </p:txBody>
      </p:sp>
      <p:sp>
        <p:nvSpPr>
          <p:cNvPr id="4" name="Date Placeholder 3"/>
          <p:cNvSpPr>
            <a:spLocks noGrp="1"/>
          </p:cNvSpPr>
          <p:nvPr>
            <p:ph type="dt" sz="half" idx="10"/>
          </p:nvPr>
        </p:nvSpPr>
        <p:spPr/>
        <p:txBody>
          <a:bodyPr/>
          <a:lstStyle/>
          <a:p>
            <a:r>
              <a:rPr lang="en-US" smtClean="0"/>
              <a:t>4/12/11</a:t>
            </a:r>
            <a:endParaRPr lang="en-US"/>
          </a:p>
        </p:txBody>
      </p:sp>
      <p:sp>
        <p:nvSpPr>
          <p:cNvPr id="5" name="Footer Placeholder 4"/>
          <p:cNvSpPr>
            <a:spLocks noGrp="1"/>
          </p:cNvSpPr>
          <p:nvPr>
            <p:ph type="ftr" sz="quarter" idx="11"/>
          </p:nvPr>
        </p:nvSpPr>
        <p:spPr/>
        <p:txBody>
          <a:bodyPr/>
          <a:lstStyle/>
          <a:p>
            <a:r>
              <a:rPr lang="en-US" dirty="0" smtClean="0"/>
              <a:t>Fall 2012 -- Lecture #33</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a:p>
        </p:txBody>
      </p:sp>
    </p:spTree>
    <p:extLst>
      <p:ext uri="{BB962C8B-B14F-4D97-AF65-F5344CB8AC3E}">
        <p14:creationId xmlns:p14="http://schemas.microsoft.com/office/powerpoint/2010/main" val="38695231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lide Number Placeholder 5"/>
          <p:cNvSpPr>
            <a:spLocks noGrp="1"/>
          </p:cNvSpPr>
          <p:nvPr>
            <p:ph type="sldNum" sz="quarter" idx="12"/>
          </p:nvPr>
        </p:nvSpPr>
        <p:spPr/>
        <p:txBody>
          <a:bodyPr/>
          <a:lstStyle/>
          <a:p>
            <a:fld id="{184C9D51-BA66-A041-8859-3D7F0A595C6A}" type="slidenum">
              <a:rPr lang="en-US"/>
              <a:pPr/>
              <a:t>20</a:t>
            </a:fld>
            <a:endParaRPr lang="en-US" b="0">
              <a:solidFill>
                <a:srgbClr val="FBBA03"/>
              </a:solidFill>
            </a:endParaRPr>
          </a:p>
        </p:txBody>
      </p:sp>
      <p:sp>
        <p:nvSpPr>
          <p:cNvPr id="1377282" name="Freeform 2"/>
          <p:cNvSpPr>
            <a:spLocks/>
          </p:cNvSpPr>
          <p:nvPr/>
        </p:nvSpPr>
        <p:spPr bwMode="auto">
          <a:xfrm>
            <a:off x="6400800" y="2362200"/>
            <a:ext cx="685800" cy="1371600"/>
          </a:xfrm>
          <a:custGeom>
            <a:avLst/>
            <a:gdLst/>
            <a:ahLst/>
            <a:cxnLst>
              <a:cxn ang="0">
                <a:pos x="0" y="0"/>
              </a:cxn>
              <a:cxn ang="0">
                <a:pos x="0" y="768"/>
              </a:cxn>
              <a:cxn ang="0">
                <a:pos x="432" y="864"/>
              </a:cxn>
            </a:cxnLst>
            <a:rect l="0" t="0" r="r" b="b"/>
            <a:pathLst>
              <a:path w="432" h="864">
                <a:moveTo>
                  <a:pt x="0" y="0"/>
                </a:moveTo>
                <a:lnTo>
                  <a:pt x="0" y="768"/>
                </a:lnTo>
                <a:lnTo>
                  <a:pt x="432" y="864"/>
                </a:lnTo>
              </a:path>
            </a:pathLst>
          </a:custGeom>
          <a:noFill/>
          <a:ln w="19050" cap="flat" cmpd="sng">
            <a:solidFill>
              <a:srgbClr val="FF0000"/>
            </a:solidFill>
            <a:prstDash val="solid"/>
            <a:round/>
            <a:headEnd type="none" w="med" len="med"/>
            <a:tailEnd type="triangle" w="med" len="med"/>
          </a:ln>
          <a:effectLst/>
        </p:spPr>
        <p:txBody>
          <a:bodyPr wrap="none" anchor="ctr">
            <a:prstTxWarp prst="textNoShape">
              <a:avLst/>
            </a:prstTxWarp>
            <a:spAutoFit/>
          </a:bodyPr>
          <a:lstStyle/>
          <a:p>
            <a:endParaRPr lang="en-US"/>
          </a:p>
        </p:txBody>
      </p:sp>
      <p:sp>
        <p:nvSpPr>
          <p:cNvPr id="1377283" name="Freeform 3"/>
          <p:cNvSpPr>
            <a:spLocks/>
          </p:cNvSpPr>
          <p:nvPr/>
        </p:nvSpPr>
        <p:spPr bwMode="auto">
          <a:xfrm>
            <a:off x="1143000" y="2362200"/>
            <a:ext cx="1447800" cy="1524000"/>
          </a:xfrm>
          <a:custGeom>
            <a:avLst/>
            <a:gdLst/>
            <a:ahLst/>
            <a:cxnLst>
              <a:cxn ang="0">
                <a:pos x="0" y="0"/>
              </a:cxn>
              <a:cxn ang="0">
                <a:pos x="0" y="1008"/>
              </a:cxn>
              <a:cxn ang="0">
                <a:pos x="912" y="1008"/>
              </a:cxn>
            </a:cxnLst>
            <a:rect l="0" t="0" r="r" b="b"/>
            <a:pathLst>
              <a:path w="912" h="1008">
                <a:moveTo>
                  <a:pt x="0" y="0"/>
                </a:moveTo>
                <a:lnTo>
                  <a:pt x="0" y="1008"/>
                </a:lnTo>
                <a:lnTo>
                  <a:pt x="912" y="1008"/>
                </a:lnTo>
              </a:path>
            </a:pathLst>
          </a:custGeom>
          <a:noFill/>
          <a:ln w="28575" cap="flat" cmpd="sng">
            <a:solidFill>
              <a:srgbClr val="FF0000"/>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1377284" name="Line 4"/>
          <p:cNvSpPr>
            <a:spLocks noChangeShapeType="1"/>
          </p:cNvSpPr>
          <p:nvPr/>
        </p:nvSpPr>
        <p:spPr bwMode="auto">
          <a:xfrm>
            <a:off x="4953000" y="2743200"/>
            <a:ext cx="0" cy="852488"/>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7285" name="Rectangle 5"/>
          <p:cNvSpPr>
            <a:spLocks noGrp="1" noChangeArrowheads="1"/>
          </p:cNvSpPr>
          <p:nvPr>
            <p:ph type="title"/>
          </p:nvPr>
        </p:nvSpPr>
        <p:spPr/>
        <p:txBody>
          <a:bodyPr/>
          <a:lstStyle/>
          <a:p>
            <a:r>
              <a:rPr lang="en-US"/>
              <a:t>Exception Handling </a:t>
            </a:r>
            <a:r>
              <a:rPr lang="en-US" sz="2000"/>
              <a:t>5-Stage Pipeline</a:t>
            </a:r>
          </a:p>
        </p:txBody>
      </p:sp>
      <p:sp>
        <p:nvSpPr>
          <p:cNvPr id="1377286" name="Line 6"/>
          <p:cNvSpPr>
            <a:spLocks noChangeShapeType="1"/>
          </p:cNvSpPr>
          <p:nvPr/>
        </p:nvSpPr>
        <p:spPr bwMode="auto">
          <a:xfrm>
            <a:off x="5181600" y="2376488"/>
            <a:ext cx="350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377287" name="Line 7"/>
          <p:cNvSpPr>
            <a:spLocks noChangeShapeType="1"/>
          </p:cNvSpPr>
          <p:nvPr/>
        </p:nvSpPr>
        <p:spPr bwMode="auto">
          <a:xfrm>
            <a:off x="533400" y="2376488"/>
            <a:ext cx="38100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1377288" name="Group 8"/>
          <p:cNvGrpSpPr>
            <a:grpSpLocks/>
          </p:cNvGrpSpPr>
          <p:nvPr/>
        </p:nvGrpSpPr>
        <p:grpSpPr bwMode="auto">
          <a:xfrm>
            <a:off x="381000" y="1766888"/>
            <a:ext cx="304800" cy="1219200"/>
            <a:chOff x="336" y="1200"/>
            <a:chExt cx="144" cy="720"/>
          </a:xfrm>
        </p:grpSpPr>
        <p:sp>
          <p:nvSpPr>
            <p:cNvPr id="1377289" name="Rectangle 9"/>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PC</a:t>
              </a:r>
            </a:p>
          </p:txBody>
        </p:sp>
        <p:sp>
          <p:nvSpPr>
            <p:cNvPr id="1377290" name="Freeform 10"/>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7291" name="Rectangle 11"/>
          <p:cNvSpPr>
            <a:spLocks noChangeArrowheads="1"/>
          </p:cNvSpPr>
          <p:nvPr/>
        </p:nvSpPr>
        <p:spPr bwMode="auto">
          <a:xfrm>
            <a:off x="1524000" y="1843088"/>
            <a:ext cx="914400" cy="990600"/>
          </a:xfrm>
          <a:prstGeom prst="rect">
            <a:avLst/>
          </a:prstGeom>
          <a:solidFill>
            <a:schemeClr val="bg1"/>
          </a:solidFill>
          <a:ln w="25400">
            <a:solidFill>
              <a:schemeClr val="tx1"/>
            </a:solidFill>
            <a:miter lim="800000"/>
            <a:headEnd/>
            <a:tailEnd/>
          </a:ln>
          <a:effectLst/>
        </p:spPr>
        <p:txBody>
          <a:bodyPr anchor="ctr">
            <a:prstTxWarp prst="textNoShape">
              <a:avLst/>
            </a:prstTxWarp>
          </a:bodyPr>
          <a:lstStyle/>
          <a:p>
            <a:pPr algn="ctr">
              <a:spcBef>
                <a:spcPct val="0"/>
              </a:spcBef>
            </a:pPr>
            <a:r>
              <a:rPr lang="en-US" sz="1800">
                <a:solidFill>
                  <a:schemeClr val="tx1"/>
                </a:solidFill>
                <a:latin typeface="Verdana" charset="0"/>
              </a:rPr>
              <a:t>Inst. Mem</a:t>
            </a:r>
          </a:p>
        </p:txBody>
      </p:sp>
      <p:grpSp>
        <p:nvGrpSpPr>
          <p:cNvPr id="1377292" name="Group 12"/>
          <p:cNvGrpSpPr>
            <a:grpSpLocks/>
          </p:cNvGrpSpPr>
          <p:nvPr/>
        </p:nvGrpSpPr>
        <p:grpSpPr bwMode="auto">
          <a:xfrm>
            <a:off x="2590800" y="1766888"/>
            <a:ext cx="304800" cy="1219200"/>
            <a:chOff x="336" y="1200"/>
            <a:chExt cx="144" cy="720"/>
          </a:xfrm>
        </p:grpSpPr>
        <p:sp>
          <p:nvSpPr>
            <p:cNvPr id="1377293" name="Rectangle 13"/>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D</a:t>
              </a:r>
            </a:p>
          </p:txBody>
        </p:sp>
        <p:sp>
          <p:nvSpPr>
            <p:cNvPr id="1377294" name="Freeform 14"/>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7295" name="Rectangle 15"/>
          <p:cNvSpPr>
            <a:spLocks noChangeArrowheads="1"/>
          </p:cNvSpPr>
          <p:nvPr/>
        </p:nvSpPr>
        <p:spPr bwMode="auto">
          <a:xfrm>
            <a:off x="2971800" y="1843088"/>
            <a:ext cx="1219200" cy="990600"/>
          </a:xfrm>
          <a:prstGeom prst="rect">
            <a:avLst/>
          </a:prstGeom>
          <a:solidFill>
            <a:schemeClr val="bg1"/>
          </a:solidFill>
          <a:ln w="25400">
            <a:solidFill>
              <a:schemeClr val="tx1"/>
            </a:solidFill>
            <a:miter lim="800000"/>
            <a:headEnd/>
            <a:tailEnd/>
          </a:ln>
          <a:effectLst/>
        </p:spPr>
        <p:txBody>
          <a:bodyPr anchor="ctr">
            <a:prstTxWarp prst="textNoShape">
              <a:avLst/>
            </a:prstTxWarp>
          </a:bodyPr>
          <a:lstStyle/>
          <a:p>
            <a:pPr algn="ctr">
              <a:spcBef>
                <a:spcPct val="0"/>
              </a:spcBef>
            </a:pPr>
            <a:r>
              <a:rPr lang="en-US" sz="1800">
                <a:solidFill>
                  <a:schemeClr val="tx1"/>
                </a:solidFill>
                <a:latin typeface="Verdana" charset="0"/>
              </a:rPr>
              <a:t>Decode</a:t>
            </a:r>
          </a:p>
        </p:txBody>
      </p:sp>
      <p:grpSp>
        <p:nvGrpSpPr>
          <p:cNvPr id="1377296" name="Group 16"/>
          <p:cNvGrpSpPr>
            <a:grpSpLocks/>
          </p:cNvGrpSpPr>
          <p:nvPr/>
        </p:nvGrpSpPr>
        <p:grpSpPr bwMode="auto">
          <a:xfrm>
            <a:off x="4343400" y="1766888"/>
            <a:ext cx="304800" cy="1219200"/>
            <a:chOff x="336" y="1200"/>
            <a:chExt cx="144" cy="720"/>
          </a:xfrm>
        </p:grpSpPr>
        <p:sp>
          <p:nvSpPr>
            <p:cNvPr id="1377297" name="Rectangle 17"/>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E</a:t>
              </a:r>
            </a:p>
          </p:txBody>
        </p:sp>
        <p:sp>
          <p:nvSpPr>
            <p:cNvPr id="1377298" name="Freeform 18"/>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7299" name="Freeform 19"/>
          <p:cNvSpPr>
            <a:spLocks/>
          </p:cNvSpPr>
          <p:nvPr/>
        </p:nvSpPr>
        <p:spPr bwMode="auto">
          <a:xfrm>
            <a:off x="4800600" y="1843088"/>
            <a:ext cx="381000" cy="1066800"/>
          </a:xfrm>
          <a:custGeom>
            <a:avLst/>
            <a:gdLst/>
            <a:ahLst/>
            <a:cxnLst>
              <a:cxn ang="0">
                <a:pos x="0" y="0"/>
              </a:cxn>
              <a:cxn ang="0">
                <a:pos x="0" y="288"/>
              </a:cxn>
              <a:cxn ang="0">
                <a:pos x="48" y="336"/>
              </a:cxn>
              <a:cxn ang="0">
                <a:pos x="0" y="384"/>
              </a:cxn>
              <a:cxn ang="0">
                <a:pos x="0" y="672"/>
              </a:cxn>
              <a:cxn ang="0">
                <a:pos x="240" y="480"/>
              </a:cxn>
              <a:cxn ang="0">
                <a:pos x="240" y="144"/>
              </a:cxn>
              <a:cxn ang="0">
                <a:pos x="0" y="0"/>
              </a:cxn>
            </a:cxnLst>
            <a:rect l="0" t="0" r="r" b="b"/>
            <a:pathLst>
              <a:path w="240" h="672">
                <a:moveTo>
                  <a:pt x="0" y="0"/>
                </a:moveTo>
                <a:lnTo>
                  <a:pt x="0" y="288"/>
                </a:lnTo>
                <a:lnTo>
                  <a:pt x="48" y="336"/>
                </a:lnTo>
                <a:lnTo>
                  <a:pt x="0" y="384"/>
                </a:lnTo>
                <a:lnTo>
                  <a:pt x="0" y="672"/>
                </a:lnTo>
                <a:lnTo>
                  <a:pt x="240" y="480"/>
                </a:lnTo>
                <a:lnTo>
                  <a:pt x="240" y="144"/>
                </a:lnTo>
                <a:lnTo>
                  <a:pt x="0" y="0"/>
                </a:lnTo>
                <a:close/>
              </a:path>
            </a:pathLst>
          </a:custGeom>
          <a:solidFill>
            <a:schemeClr val="bg1"/>
          </a:solidFill>
          <a:ln w="25400" cap="flat" cmpd="sng">
            <a:solidFill>
              <a:schemeClr val="tx1"/>
            </a:solidFill>
            <a:prstDash val="solid"/>
            <a:round/>
            <a:headEnd/>
            <a:tailEnd/>
          </a:ln>
          <a:effectLst/>
        </p:spPr>
        <p:txBody>
          <a:bodyPr wrap="none" anchor="ctr">
            <a:prstTxWarp prst="textNoShape">
              <a:avLst/>
            </a:prstTxWarp>
          </a:bodyPr>
          <a:lstStyle/>
          <a:p>
            <a:endParaRPr lang="en-US"/>
          </a:p>
        </p:txBody>
      </p:sp>
      <p:grpSp>
        <p:nvGrpSpPr>
          <p:cNvPr id="1377300" name="Group 20"/>
          <p:cNvGrpSpPr>
            <a:grpSpLocks/>
          </p:cNvGrpSpPr>
          <p:nvPr/>
        </p:nvGrpSpPr>
        <p:grpSpPr bwMode="auto">
          <a:xfrm>
            <a:off x="5715000" y="1766888"/>
            <a:ext cx="304800" cy="1219200"/>
            <a:chOff x="336" y="1200"/>
            <a:chExt cx="144" cy="720"/>
          </a:xfrm>
        </p:grpSpPr>
        <p:sp>
          <p:nvSpPr>
            <p:cNvPr id="1377301" name="Rectangle 21"/>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M</a:t>
              </a:r>
            </a:p>
          </p:txBody>
        </p:sp>
        <p:sp>
          <p:nvSpPr>
            <p:cNvPr id="1377302" name="Freeform 22"/>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7303" name="Rectangle 23"/>
          <p:cNvSpPr>
            <a:spLocks noChangeArrowheads="1"/>
          </p:cNvSpPr>
          <p:nvPr/>
        </p:nvSpPr>
        <p:spPr bwMode="auto">
          <a:xfrm>
            <a:off x="7086600" y="1843088"/>
            <a:ext cx="914400" cy="990600"/>
          </a:xfrm>
          <a:prstGeom prst="rect">
            <a:avLst/>
          </a:prstGeom>
          <a:solidFill>
            <a:schemeClr val="bg1"/>
          </a:solidFill>
          <a:ln w="25400">
            <a:solidFill>
              <a:schemeClr val="tx1"/>
            </a:solidFill>
            <a:miter lim="800000"/>
            <a:headEnd/>
            <a:tailEnd/>
          </a:ln>
          <a:effectLst/>
        </p:spPr>
        <p:txBody>
          <a:bodyPr anchor="ctr">
            <a:prstTxWarp prst="textNoShape">
              <a:avLst/>
            </a:prstTxWarp>
          </a:bodyPr>
          <a:lstStyle/>
          <a:p>
            <a:pPr algn="ctr">
              <a:spcBef>
                <a:spcPct val="0"/>
              </a:spcBef>
            </a:pPr>
            <a:r>
              <a:rPr lang="en-US" sz="1800">
                <a:solidFill>
                  <a:schemeClr val="tx1"/>
                </a:solidFill>
                <a:latin typeface="Verdana" charset="0"/>
              </a:rPr>
              <a:t>Data Mem</a:t>
            </a:r>
          </a:p>
        </p:txBody>
      </p:sp>
      <p:grpSp>
        <p:nvGrpSpPr>
          <p:cNvPr id="1377304" name="Group 24"/>
          <p:cNvGrpSpPr>
            <a:grpSpLocks/>
          </p:cNvGrpSpPr>
          <p:nvPr/>
        </p:nvGrpSpPr>
        <p:grpSpPr bwMode="auto">
          <a:xfrm>
            <a:off x="8153400" y="1766888"/>
            <a:ext cx="304800" cy="1219200"/>
            <a:chOff x="336" y="1200"/>
            <a:chExt cx="144" cy="720"/>
          </a:xfrm>
        </p:grpSpPr>
        <p:sp>
          <p:nvSpPr>
            <p:cNvPr id="1377305" name="Rectangle 25"/>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W</a:t>
              </a:r>
            </a:p>
          </p:txBody>
        </p:sp>
        <p:sp>
          <p:nvSpPr>
            <p:cNvPr id="1377306" name="Freeform 26"/>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7307" name="Line 27"/>
          <p:cNvSpPr>
            <a:spLocks noChangeShapeType="1"/>
          </p:cNvSpPr>
          <p:nvPr/>
        </p:nvSpPr>
        <p:spPr bwMode="auto">
          <a:xfrm>
            <a:off x="4648200" y="2071688"/>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7308" name="Line 28"/>
          <p:cNvSpPr>
            <a:spLocks noChangeShapeType="1"/>
          </p:cNvSpPr>
          <p:nvPr/>
        </p:nvSpPr>
        <p:spPr bwMode="auto">
          <a:xfrm>
            <a:off x="4648200" y="2833688"/>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7309" name="Text Box 29"/>
          <p:cNvSpPr txBox="1">
            <a:spLocks noChangeArrowheads="1"/>
          </p:cNvSpPr>
          <p:nvPr/>
        </p:nvSpPr>
        <p:spPr bwMode="auto">
          <a:xfrm>
            <a:off x="4852988" y="2224088"/>
            <a:ext cx="350837" cy="336550"/>
          </a:xfrm>
          <a:prstGeom prst="rect">
            <a:avLst/>
          </a:prstGeom>
          <a:noFill/>
          <a:ln w="25400">
            <a:noFill/>
            <a:miter lim="800000"/>
            <a:headEnd/>
            <a:tailEnd/>
          </a:ln>
          <a:effectLst/>
        </p:spPr>
        <p:txBody>
          <a:bodyPr wrap="none" anchor="ctr">
            <a:prstTxWarp prst="textNoShape">
              <a:avLst/>
            </a:prstTxWarp>
            <a:spAutoFit/>
          </a:bodyPr>
          <a:lstStyle/>
          <a:p>
            <a:pPr algn="ctr"/>
            <a:r>
              <a:rPr lang="en-US">
                <a:solidFill>
                  <a:schemeClr val="tx1"/>
                </a:solidFill>
                <a:latin typeface="Verdana" charset="0"/>
              </a:rPr>
              <a:t>+</a:t>
            </a:r>
          </a:p>
        </p:txBody>
      </p:sp>
      <p:sp>
        <p:nvSpPr>
          <p:cNvPr id="1377310" name="Text Box 30"/>
          <p:cNvSpPr txBox="1">
            <a:spLocks noChangeArrowheads="1"/>
          </p:cNvSpPr>
          <p:nvPr/>
        </p:nvSpPr>
        <p:spPr bwMode="auto">
          <a:xfrm>
            <a:off x="3124200" y="2895600"/>
            <a:ext cx="1219200" cy="641350"/>
          </a:xfrm>
          <a:prstGeom prst="rect">
            <a:avLst/>
          </a:prstGeom>
          <a:noFill/>
          <a:ln w="25400">
            <a:noFill/>
            <a:miter lim="800000"/>
            <a:headEnd/>
            <a:tailEnd/>
          </a:ln>
          <a:effectLst/>
        </p:spPr>
        <p:txBody>
          <a:bodyPr anchor="ctr">
            <a:prstTxWarp prst="textNoShape">
              <a:avLst/>
            </a:prstTxWarp>
            <a:spAutoFit/>
          </a:bodyPr>
          <a:lstStyle/>
          <a:p>
            <a:pPr>
              <a:spcBef>
                <a:spcPct val="0"/>
              </a:spcBef>
            </a:pPr>
            <a:r>
              <a:rPr lang="en-US" sz="1800">
                <a:solidFill>
                  <a:srgbClr val="56127A"/>
                </a:solidFill>
                <a:latin typeface="Verdana" charset="0"/>
              </a:rPr>
              <a:t>Illegal Opcode</a:t>
            </a:r>
          </a:p>
        </p:txBody>
      </p:sp>
      <p:sp>
        <p:nvSpPr>
          <p:cNvPr id="1377311" name="Text Box 31"/>
          <p:cNvSpPr txBox="1">
            <a:spLocks noChangeArrowheads="1"/>
          </p:cNvSpPr>
          <p:nvPr/>
        </p:nvSpPr>
        <p:spPr bwMode="auto">
          <a:xfrm>
            <a:off x="4894263" y="2986088"/>
            <a:ext cx="1201737" cy="366712"/>
          </a:xfrm>
          <a:prstGeom prst="rect">
            <a:avLst/>
          </a:prstGeom>
          <a:noFill/>
          <a:ln w="25400">
            <a:noFill/>
            <a:miter lim="800000"/>
            <a:headEnd/>
            <a:tailEnd/>
          </a:ln>
          <a:effectLst/>
        </p:spPr>
        <p:txBody>
          <a:bodyPr wrap="none" anchor="ctr">
            <a:prstTxWarp prst="textNoShape">
              <a:avLst/>
            </a:prstTxWarp>
            <a:spAutoFit/>
          </a:bodyPr>
          <a:lstStyle/>
          <a:p>
            <a:pPr algn="ctr">
              <a:spcBef>
                <a:spcPct val="0"/>
              </a:spcBef>
            </a:pPr>
            <a:r>
              <a:rPr lang="en-US" sz="1800">
                <a:solidFill>
                  <a:srgbClr val="56127A"/>
                </a:solidFill>
                <a:latin typeface="Verdana" charset="0"/>
              </a:rPr>
              <a:t>Overflow</a:t>
            </a:r>
          </a:p>
        </p:txBody>
      </p:sp>
      <p:sp>
        <p:nvSpPr>
          <p:cNvPr id="1377312" name="Text Box 32"/>
          <p:cNvSpPr txBox="1">
            <a:spLocks noChangeArrowheads="1"/>
          </p:cNvSpPr>
          <p:nvPr/>
        </p:nvSpPr>
        <p:spPr bwMode="auto">
          <a:xfrm>
            <a:off x="6400800" y="2971800"/>
            <a:ext cx="1828800" cy="641350"/>
          </a:xfrm>
          <a:prstGeom prst="rect">
            <a:avLst/>
          </a:prstGeom>
          <a:noFill/>
          <a:ln w="25400">
            <a:noFill/>
            <a:miter lim="800000"/>
            <a:headEnd/>
            <a:tailEnd/>
          </a:ln>
          <a:effectLst/>
        </p:spPr>
        <p:txBody>
          <a:bodyPr anchor="ctr">
            <a:prstTxWarp prst="textNoShape">
              <a:avLst/>
            </a:prstTxWarp>
            <a:spAutoFit/>
          </a:bodyPr>
          <a:lstStyle/>
          <a:p>
            <a:pPr>
              <a:spcBef>
                <a:spcPct val="0"/>
              </a:spcBef>
            </a:pPr>
            <a:r>
              <a:rPr lang="en-US" sz="1800">
                <a:solidFill>
                  <a:srgbClr val="56127A"/>
                </a:solidFill>
                <a:latin typeface="Verdana" charset="0"/>
              </a:rPr>
              <a:t>Data address Exceptions</a:t>
            </a:r>
          </a:p>
        </p:txBody>
      </p:sp>
      <p:sp>
        <p:nvSpPr>
          <p:cNvPr id="1377313" name="Oval 33"/>
          <p:cNvSpPr>
            <a:spLocks noChangeArrowheads="1"/>
          </p:cNvSpPr>
          <p:nvPr/>
        </p:nvSpPr>
        <p:spPr bwMode="auto">
          <a:xfrm>
            <a:off x="6096000" y="2681288"/>
            <a:ext cx="609600" cy="381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7314" name="Oval 34"/>
          <p:cNvSpPr>
            <a:spLocks noChangeArrowheads="1"/>
          </p:cNvSpPr>
          <p:nvPr/>
        </p:nvSpPr>
        <p:spPr bwMode="auto">
          <a:xfrm>
            <a:off x="914400" y="2681288"/>
            <a:ext cx="609600" cy="381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7315" name="Text Box 35"/>
          <p:cNvSpPr txBox="1">
            <a:spLocks noChangeArrowheads="1"/>
          </p:cNvSpPr>
          <p:nvPr/>
        </p:nvSpPr>
        <p:spPr bwMode="auto">
          <a:xfrm>
            <a:off x="1143000" y="3048000"/>
            <a:ext cx="1611313" cy="641350"/>
          </a:xfrm>
          <a:prstGeom prst="rect">
            <a:avLst/>
          </a:prstGeom>
          <a:noFill/>
          <a:ln w="25400">
            <a:noFill/>
            <a:miter lim="800000"/>
            <a:headEnd/>
            <a:tailEnd/>
          </a:ln>
          <a:effectLst/>
        </p:spPr>
        <p:txBody>
          <a:bodyPr anchor="ctr">
            <a:prstTxWarp prst="textNoShape">
              <a:avLst/>
            </a:prstTxWarp>
            <a:spAutoFit/>
          </a:bodyPr>
          <a:lstStyle/>
          <a:p>
            <a:pPr>
              <a:spcBef>
                <a:spcPct val="0"/>
              </a:spcBef>
            </a:pPr>
            <a:r>
              <a:rPr lang="en-US" sz="1800">
                <a:solidFill>
                  <a:srgbClr val="56127A"/>
                </a:solidFill>
                <a:latin typeface="Verdana" charset="0"/>
              </a:rPr>
              <a:t>PC address Exception</a:t>
            </a:r>
          </a:p>
        </p:txBody>
      </p:sp>
      <p:sp>
        <p:nvSpPr>
          <p:cNvPr id="1377316" name="Text Box 36"/>
          <p:cNvSpPr txBox="1">
            <a:spLocks noChangeArrowheads="1"/>
          </p:cNvSpPr>
          <p:nvPr/>
        </p:nvSpPr>
        <p:spPr bwMode="auto">
          <a:xfrm>
            <a:off x="5943600" y="4768850"/>
            <a:ext cx="1828800" cy="641350"/>
          </a:xfrm>
          <a:prstGeom prst="rect">
            <a:avLst/>
          </a:prstGeom>
          <a:noFill/>
          <a:ln w="25400">
            <a:noFill/>
            <a:miter lim="800000"/>
            <a:headEnd/>
            <a:tailEnd/>
          </a:ln>
          <a:effectLst/>
        </p:spPr>
        <p:txBody>
          <a:bodyPr>
            <a:prstTxWarp prst="textNoShape">
              <a:avLst/>
            </a:prstTxWarp>
            <a:spAutoFit/>
          </a:bodyPr>
          <a:lstStyle/>
          <a:p>
            <a:pPr algn="ctr">
              <a:spcBef>
                <a:spcPct val="0"/>
              </a:spcBef>
            </a:pPr>
            <a:r>
              <a:rPr lang="en-US" sz="1800">
                <a:solidFill>
                  <a:srgbClr val="56127A"/>
                </a:solidFill>
                <a:latin typeface="Verdana" charset="0"/>
              </a:rPr>
              <a:t>Asynchronous</a:t>
            </a:r>
          </a:p>
          <a:p>
            <a:pPr algn="ctr">
              <a:spcBef>
                <a:spcPct val="0"/>
              </a:spcBef>
            </a:pPr>
            <a:r>
              <a:rPr lang="en-US" sz="1800">
                <a:solidFill>
                  <a:srgbClr val="56127A"/>
                </a:solidFill>
                <a:latin typeface="Verdana" charset="0"/>
              </a:rPr>
              <a:t>Interrupts</a:t>
            </a:r>
          </a:p>
        </p:txBody>
      </p:sp>
      <p:sp>
        <p:nvSpPr>
          <p:cNvPr id="1377317" name="Freeform 37"/>
          <p:cNvSpPr>
            <a:spLocks/>
          </p:cNvSpPr>
          <p:nvPr/>
        </p:nvSpPr>
        <p:spPr bwMode="auto">
          <a:xfrm>
            <a:off x="3124200" y="2819400"/>
            <a:ext cx="152400" cy="914400"/>
          </a:xfrm>
          <a:custGeom>
            <a:avLst/>
            <a:gdLst/>
            <a:ahLst/>
            <a:cxnLst>
              <a:cxn ang="0">
                <a:pos x="0" y="0"/>
              </a:cxn>
              <a:cxn ang="0">
                <a:pos x="0" y="240"/>
              </a:cxn>
              <a:cxn ang="0">
                <a:pos x="144" y="336"/>
              </a:cxn>
            </a:cxnLst>
            <a:rect l="0" t="0" r="r" b="b"/>
            <a:pathLst>
              <a:path w="144" h="336">
                <a:moveTo>
                  <a:pt x="0" y="0"/>
                </a:moveTo>
                <a:lnTo>
                  <a:pt x="0" y="240"/>
                </a:lnTo>
                <a:lnTo>
                  <a:pt x="144" y="336"/>
                </a:lnTo>
              </a:path>
            </a:pathLst>
          </a:custGeom>
          <a:noFill/>
          <a:ln w="25400" cap="flat" cmpd="sng">
            <a:solidFill>
              <a:srgbClr val="FF0000"/>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1377318" name="Line 38"/>
          <p:cNvSpPr>
            <a:spLocks noChangeShapeType="1"/>
          </p:cNvSpPr>
          <p:nvPr/>
        </p:nvSpPr>
        <p:spPr bwMode="auto">
          <a:xfrm flipV="1">
            <a:off x="6934200" y="4191000"/>
            <a:ext cx="228600" cy="68580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grpSp>
        <p:nvGrpSpPr>
          <p:cNvPr id="1377319" name="Group 39"/>
          <p:cNvGrpSpPr>
            <a:grpSpLocks/>
          </p:cNvGrpSpPr>
          <p:nvPr/>
        </p:nvGrpSpPr>
        <p:grpSpPr bwMode="auto">
          <a:xfrm>
            <a:off x="2590800" y="3429000"/>
            <a:ext cx="304800" cy="838200"/>
            <a:chOff x="336" y="1200"/>
            <a:chExt cx="144" cy="720"/>
          </a:xfrm>
        </p:grpSpPr>
        <p:sp>
          <p:nvSpPr>
            <p:cNvPr id="1377320" name="Rectangle 40"/>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Exc</a:t>
              </a:r>
            </a:p>
            <a:p>
              <a:pPr algn="ctr">
                <a:spcBef>
                  <a:spcPct val="0"/>
                </a:spcBef>
              </a:pPr>
              <a:r>
                <a:rPr lang="en-US">
                  <a:solidFill>
                    <a:schemeClr val="tx1"/>
                  </a:solidFill>
                  <a:latin typeface="Verdana" charset="0"/>
                </a:rPr>
                <a:t>D</a:t>
              </a:r>
            </a:p>
          </p:txBody>
        </p:sp>
        <p:sp>
          <p:nvSpPr>
            <p:cNvPr id="1377321" name="Freeform 41"/>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254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1377322" name="Group 42"/>
          <p:cNvGrpSpPr>
            <a:grpSpLocks/>
          </p:cNvGrpSpPr>
          <p:nvPr/>
        </p:nvGrpSpPr>
        <p:grpSpPr bwMode="auto">
          <a:xfrm>
            <a:off x="2590800" y="4343400"/>
            <a:ext cx="304800" cy="838200"/>
            <a:chOff x="336" y="1200"/>
            <a:chExt cx="144" cy="720"/>
          </a:xfrm>
        </p:grpSpPr>
        <p:sp>
          <p:nvSpPr>
            <p:cNvPr id="1377323" name="Rectangle 43"/>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PC</a:t>
              </a:r>
            </a:p>
            <a:p>
              <a:pPr algn="ctr">
                <a:spcBef>
                  <a:spcPct val="0"/>
                </a:spcBef>
              </a:pPr>
              <a:r>
                <a:rPr lang="en-US">
                  <a:solidFill>
                    <a:schemeClr val="tx1"/>
                  </a:solidFill>
                  <a:latin typeface="Verdana" charset="0"/>
                </a:rPr>
                <a:t>D</a:t>
              </a:r>
            </a:p>
          </p:txBody>
        </p:sp>
        <p:sp>
          <p:nvSpPr>
            <p:cNvPr id="1377324" name="Freeform 44"/>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1377325" name="Group 45"/>
          <p:cNvGrpSpPr>
            <a:grpSpLocks/>
          </p:cNvGrpSpPr>
          <p:nvPr/>
        </p:nvGrpSpPr>
        <p:grpSpPr bwMode="auto">
          <a:xfrm>
            <a:off x="4343400" y="3429000"/>
            <a:ext cx="304800" cy="838200"/>
            <a:chOff x="336" y="1200"/>
            <a:chExt cx="144" cy="720"/>
          </a:xfrm>
        </p:grpSpPr>
        <p:sp>
          <p:nvSpPr>
            <p:cNvPr id="1377326" name="Rectangle 46"/>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Exc</a:t>
              </a:r>
            </a:p>
            <a:p>
              <a:pPr algn="ctr">
                <a:spcBef>
                  <a:spcPct val="0"/>
                </a:spcBef>
              </a:pPr>
              <a:r>
                <a:rPr lang="en-US">
                  <a:solidFill>
                    <a:schemeClr val="tx1"/>
                  </a:solidFill>
                  <a:latin typeface="Verdana" charset="0"/>
                </a:rPr>
                <a:t>E</a:t>
              </a:r>
            </a:p>
          </p:txBody>
        </p:sp>
        <p:sp>
          <p:nvSpPr>
            <p:cNvPr id="1377327" name="Freeform 47"/>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1377328" name="Group 48"/>
          <p:cNvGrpSpPr>
            <a:grpSpLocks/>
          </p:cNvGrpSpPr>
          <p:nvPr/>
        </p:nvGrpSpPr>
        <p:grpSpPr bwMode="auto">
          <a:xfrm>
            <a:off x="4343400" y="4343400"/>
            <a:ext cx="304800" cy="838200"/>
            <a:chOff x="336" y="1200"/>
            <a:chExt cx="144" cy="720"/>
          </a:xfrm>
        </p:grpSpPr>
        <p:sp>
          <p:nvSpPr>
            <p:cNvPr id="1377329" name="Rectangle 49"/>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PC</a:t>
              </a:r>
            </a:p>
            <a:p>
              <a:pPr algn="ctr">
                <a:spcBef>
                  <a:spcPct val="0"/>
                </a:spcBef>
              </a:pPr>
              <a:r>
                <a:rPr lang="en-US">
                  <a:solidFill>
                    <a:schemeClr val="tx1"/>
                  </a:solidFill>
                  <a:latin typeface="Verdana" charset="0"/>
                </a:rPr>
                <a:t>E</a:t>
              </a:r>
            </a:p>
          </p:txBody>
        </p:sp>
        <p:sp>
          <p:nvSpPr>
            <p:cNvPr id="1377330" name="Freeform 50"/>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1377331" name="Group 51"/>
          <p:cNvGrpSpPr>
            <a:grpSpLocks/>
          </p:cNvGrpSpPr>
          <p:nvPr/>
        </p:nvGrpSpPr>
        <p:grpSpPr bwMode="auto">
          <a:xfrm>
            <a:off x="5715000" y="3429000"/>
            <a:ext cx="304800" cy="838200"/>
            <a:chOff x="336" y="1200"/>
            <a:chExt cx="144" cy="720"/>
          </a:xfrm>
        </p:grpSpPr>
        <p:sp>
          <p:nvSpPr>
            <p:cNvPr id="1377332" name="Rectangle 52"/>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Exc</a:t>
              </a:r>
            </a:p>
            <a:p>
              <a:pPr algn="ctr">
                <a:spcBef>
                  <a:spcPct val="0"/>
                </a:spcBef>
              </a:pPr>
              <a:r>
                <a:rPr lang="en-US">
                  <a:solidFill>
                    <a:schemeClr val="tx1"/>
                  </a:solidFill>
                  <a:latin typeface="Verdana" charset="0"/>
                </a:rPr>
                <a:t>M</a:t>
              </a:r>
            </a:p>
          </p:txBody>
        </p:sp>
        <p:sp>
          <p:nvSpPr>
            <p:cNvPr id="1377333" name="Freeform 53"/>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1377334" name="Group 54"/>
          <p:cNvGrpSpPr>
            <a:grpSpLocks/>
          </p:cNvGrpSpPr>
          <p:nvPr/>
        </p:nvGrpSpPr>
        <p:grpSpPr bwMode="auto">
          <a:xfrm>
            <a:off x="5715000" y="4343400"/>
            <a:ext cx="304800" cy="838200"/>
            <a:chOff x="336" y="1200"/>
            <a:chExt cx="144" cy="720"/>
          </a:xfrm>
        </p:grpSpPr>
        <p:sp>
          <p:nvSpPr>
            <p:cNvPr id="1377335" name="Rectangle 55"/>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r>
                <a:rPr lang="en-US">
                  <a:solidFill>
                    <a:schemeClr val="tx1"/>
                  </a:solidFill>
                  <a:latin typeface="Verdana" charset="0"/>
                </a:rPr>
                <a:t>PC</a:t>
              </a:r>
            </a:p>
            <a:p>
              <a:pPr algn="ctr">
                <a:spcBef>
                  <a:spcPct val="0"/>
                </a:spcBef>
              </a:pPr>
              <a:r>
                <a:rPr lang="en-US">
                  <a:solidFill>
                    <a:schemeClr val="tx1"/>
                  </a:solidFill>
                  <a:latin typeface="Verdana" charset="0"/>
                </a:rPr>
                <a:t>M</a:t>
              </a:r>
            </a:p>
          </p:txBody>
        </p:sp>
        <p:sp>
          <p:nvSpPr>
            <p:cNvPr id="1377336" name="Freeform 56"/>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1377337" name="Group 57"/>
          <p:cNvGrpSpPr>
            <a:grpSpLocks/>
          </p:cNvGrpSpPr>
          <p:nvPr/>
        </p:nvGrpSpPr>
        <p:grpSpPr bwMode="auto">
          <a:xfrm>
            <a:off x="8077200" y="3429000"/>
            <a:ext cx="304800" cy="838200"/>
            <a:chOff x="336" y="1200"/>
            <a:chExt cx="144" cy="720"/>
          </a:xfrm>
        </p:grpSpPr>
        <p:sp>
          <p:nvSpPr>
            <p:cNvPr id="1377338" name="Rectangle 58"/>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endParaRPr lang="en-US" b="1">
                <a:solidFill>
                  <a:schemeClr val="tx1"/>
                </a:solidFill>
              </a:endParaRPr>
            </a:p>
          </p:txBody>
        </p:sp>
        <p:sp>
          <p:nvSpPr>
            <p:cNvPr id="1377339" name="Freeform 59"/>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1377340" name="Group 60"/>
          <p:cNvGrpSpPr>
            <a:grpSpLocks/>
          </p:cNvGrpSpPr>
          <p:nvPr/>
        </p:nvGrpSpPr>
        <p:grpSpPr bwMode="auto">
          <a:xfrm>
            <a:off x="8077200" y="4343400"/>
            <a:ext cx="304800" cy="838200"/>
            <a:chOff x="336" y="1200"/>
            <a:chExt cx="144" cy="720"/>
          </a:xfrm>
        </p:grpSpPr>
        <p:sp>
          <p:nvSpPr>
            <p:cNvPr id="1377341" name="Rectangle 61"/>
            <p:cNvSpPr>
              <a:spLocks noChangeArrowheads="1"/>
            </p:cNvSpPr>
            <p:nvPr/>
          </p:nvSpPr>
          <p:spPr bwMode="auto">
            <a:xfrm>
              <a:off x="336" y="1200"/>
              <a:ext cx="144" cy="720"/>
            </a:xfrm>
            <a:prstGeom prst="rect">
              <a:avLst/>
            </a:prstGeom>
            <a:solidFill>
              <a:schemeClr val="accent1"/>
            </a:solidFill>
            <a:ln w="12700">
              <a:solidFill>
                <a:srgbClr val="FF0000"/>
              </a:solidFill>
              <a:miter lim="800000"/>
              <a:headEnd/>
              <a:tailEnd/>
            </a:ln>
            <a:effectLst/>
          </p:spPr>
          <p:txBody>
            <a:bodyPr wrap="none" anchor="ctr">
              <a:prstTxWarp prst="textNoShape">
                <a:avLst/>
              </a:prstTxWarp>
            </a:bodyPr>
            <a:lstStyle/>
            <a:p>
              <a:pPr algn="ctr">
                <a:spcBef>
                  <a:spcPct val="0"/>
                </a:spcBef>
              </a:pPr>
              <a:endParaRPr lang="en-US">
                <a:solidFill>
                  <a:schemeClr val="tx1"/>
                </a:solidFill>
                <a:latin typeface="Verdana" charset="0"/>
              </a:endParaRPr>
            </a:p>
          </p:txBody>
        </p:sp>
        <p:sp>
          <p:nvSpPr>
            <p:cNvPr id="1377342" name="Freeform 62"/>
            <p:cNvSpPr>
              <a:spLocks/>
            </p:cNvSpPr>
            <p:nvPr/>
          </p:nvSpPr>
          <p:spPr bwMode="auto">
            <a:xfrm>
              <a:off x="336" y="1785"/>
              <a:ext cx="144" cy="135"/>
            </a:xfrm>
            <a:custGeom>
              <a:avLst/>
              <a:gdLst/>
              <a:ahLst/>
              <a:cxnLst>
                <a:cxn ang="0">
                  <a:pos x="0" y="144"/>
                </a:cxn>
                <a:cxn ang="0">
                  <a:pos x="96" y="0"/>
                </a:cxn>
                <a:cxn ang="0">
                  <a:pos x="192" y="144"/>
                </a:cxn>
              </a:cxnLst>
              <a:rect l="0" t="0" r="r" b="b"/>
              <a:pathLst>
                <a:path w="192" h="144">
                  <a:moveTo>
                    <a:pt x="0" y="144"/>
                  </a:moveTo>
                  <a:lnTo>
                    <a:pt x="96" y="0"/>
                  </a:lnTo>
                  <a:lnTo>
                    <a:pt x="192" y="144"/>
                  </a:lnTo>
                </a:path>
              </a:pathLst>
            </a:custGeom>
            <a:solidFill>
              <a:schemeClr val="accent1"/>
            </a:solidFill>
            <a:ln w="12700" cap="flat" cmpd="sng">
              <a:solidFill>
                <a:srgbClr val="FF0000"/>
              </a:solidFill>
              <a:prstDash val="solid"/>
              <a:round/>
              <a:headEnd type="none" w="med" len="med"/>
              <a:tailEnd type="none" w="med" len="med"/>
            </a:ln>
            <a:effectLst/>
          </p:spPr>
          <p:txBody>
            <a:bodyPr wrap="none" anchor="ctr">
              <a:prstTxWarp prst="textNoShape">
                <a:avLst/>
              </a:prstTxWarp>
            </a:bodyPr>
            <a:lstStyle/>
            <a:p>
              <a:endParaRPr lang="en-US"/>
            </a:p>
          </p:txBody>
        </p:sp>
      </p:grpSp>
      <p:sp>
        <p:nvSpPr>
          <p:cNvPr id="1377343" name="Line 63"/>
          <p:cNvSpPr>
            <a:spLocks noChangeShapeType="1"/>
          </p:cNvSpPr>
          <p:nvPr/>
        </p:nvSpPr>
        <p:spPr bwMode="auto">
          <a:xfrm>
            <a:off x="2895600" y="3886200"/>
            <a:ext cx="1447800" cy="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7344" name="Line 64"/>
          <p:cNvSpPr>
            <a:spLocks noChangeShapeType="1"/>
          </p:cNvSpPr>
          <p:nvPr/>
        </p:nvSpPr>
        <p:spPr bwMode="auto">
          <a:xfrm>
            <a:off x="4648200" y="3886200"/>
            <a:ext cx="1066800" cy="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7345" name="Line 65"/>
          <p:cNvSpPr>
            <a:spLocks noChangeShapeType="1"/>
          </p:cNvSpPr>
          <p:nvPr/>
        </p:nvSpPr>
        <p:spPr bwMode="auto">
          <a:xfrm>
            <a:off x="6019800" y="3886200"/>
            <a:ext cx="2057400" cy="0"/>
          </a:xfrm>
          <a:prstGeom prst="line">
            <a:avLst/>
          </a:prstGeom>
          <a:noFill/>
          <a:ln w="25400">
            <a:solidFill>
              <a:srgbClr val="FF0000"/>
            </a:solidFill>
            <a:round/>
            <a:headEnd/>
            <a:tailEnd type="triangle" w="med" len="med"/>
          </a:ln>
          <a:effectLst/>
        </p:spPr>
        <p:txBody>
          <a:bodyPr>
            <a:prstTxWarp prst="textNoShape">
              <a:avLst/>
            </a:prstTxWarp>
          </a:bodyPr>
          <a:lstStyle/>
          <a:p>
            <a:endParaRPr lang="en-US"/>
          </a:p>
        </p:txBody>
      </p:sp>
      <p:sp>
        <p:nvSpPr>
          <p:cNvPr id="1377346" name="Oval 66"/>
          <p:cNvSpPr>
            <a:spLocks noChangeArrowheads="1"/>
          </p:cNvSpPr>
          <p:nvPr/>
        </p:nvSpPr>
        <p:spPr bwMode="auto">
          <a:xfrm>
            <a:off x="3276600" y="3581400"/>
            <a:ext cx="609600" cy="533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7347" name="Oval 67"/>
          <p:cNvSpPr>
            <a:spLocks noChangeArrowheads="1"/>
          </p:cNvSpPr>
          <p:nvPr/>
        </p:nvSpPr>
        <p:spPr bwMode="auto">
          <a:xfrm>
            <a:off x="4800600" y="3581400"/>
            <a:ext cx="609600" cy="533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7348" name="Text Box 68"/>
          <p:cNvSpPr txBox="1">
            <a:spLocks noChangeArrowheads="1"/>
          </p:cNvSpPr>
          <p:nvPr/>
        </p:nvSpPr>
        <p:spPr bwMode="auto">
          <a:xfrm rot="16200000">
            <a:off x="7960518" y="3691732"/>
            <a:ext cx="1020763" cy="336550"/>
          </a:xfrm>
          <a:prstGeom prst="rect">
            <a:avLst/>
          </a:prstGeom>
          <a:noFill/>
          <a:ln w="25400">
            <a:noFill/>
            <a:miter lim="800000"/>
            <a:headEnd/>
            <a:tailEnd/>
          </a:ln>
          <a:effectLst/>
        </p:spPr>
        <p:txBody>
          <a:bodyPr>
            <a:prstTxWarp prst="textNoShape">
              <a:avLst/>
            </a:prstTxWarp>
            <a:spAutoFit/>
          </a:bodyPr>
          <a:lstStyle/>
          <a:p>
            <a:pPr algn="ctr">
              <a:spcBef>
                <a:spcPct val="0"/>
              </a:spcBef>
            </a:pPr>
            <a:r>
              <a:rPr lang="en-US">
                <a:solidFill>
                  <a:srgbClr val="56127A"/>
                </a:solidFill>
                <a:latin typeface="Verdana" charset="0"/>
              </a:rPr>
              <a:t>Cause</a:t>
            </a:r>
          </a:p>
        </p:txBody>
      </p:sp>
      <p:sp>
        <p:nvSpPr>
          <p:cNvPr id="1377349" name="Text Box 69"/>
          <p:cNvSpPr txBox="1">
            <a:spLocks noChangeArrowheads="1"/>
          </p:cNvSpPr>
          <p:nvPr/>
        </p:nvSpPr>
        <p:spPr bwMode="auto">
          <a:xfrm rot="16200000">
            <a:off x="8156575" y="4435475"/>
            <a:ext cx="577850" cy="336550"/>
          </a:xfrm>
          <a:prstGeom prst="rect">
            <a:avLst/>
          </a:prstGeom>
          <a:noFill/>
          <a:ln w="25400">
            <a:noFill/>
            <a:miter lim="800000"/>
            <a:headEnd/>
            <a:tailEnd/>
          </a:ln>
          <a:effectLst/>
        </p:spPr>
        <p:txBody>
          <a:bodyPr wrap="none">
            <a:prstTxWarp prst="textNoShape">
              <a:avLst/>
            </a:prstTxWarp>
            <a:spAutoFit/>
          </a:bodyPr>
          <a:lstStyle/>
          <a:p>
            <a:pPr algn="ctr">
              <a:spcBef>
                <a:spcPct val="0"/>
              </a:spcBef>
            </a:pPr>
            <a:r>
              <a:rPr lang="en-US">
                <a:solidFill>
                  <a:srgbClr val="56127A"/>
                </a:solidFill>
                <a:latin typeface="Verdana" charset="0"/>
              </a:rPr>
              <a:t>EPC</a:t>
            </a:r>
          </a:p>
        </p:txBody>
      </p:sp>
      <p:sp>
        <p:nvSpPr>
          <p:cNvPr id="1377351" name="Oval 71"/>
          <p:cNvSpPr>
            <a:spLocks noChangeArrowheads="1"/>
          </p:cNvSpPr>
          <p:nvPr/>
        </p:nvSpPr>
        <p:spPr bwMode="auto">
          <a:xfrm>
            <a:off x="6934200" y="3657600"/>
            <a:ext cx="609600" cy="533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7352" name="Freeform 72"/>
          <p:cNvSpPr>
            <a:spLocks/>
          </p:cNvSpPr>
          <p:nvPr/>
        </p:nvSpPr>
        <p:spPr bwMode="auto">
          <a:xfrm>
            <a:off x="838200" y="2362200"/>
            <a:ext cx="1752600" cy="2362200"/>
          </a:xfrm>
          <a:custGeom>
            <a:avLst/>
            <a:gdLst/>
            <a:ahLst/>
            <a:cxnLst>
              <a:cxn ang="0">
                <a:pos x="0" y="0"/>
              </a:cxn>
              <a:cxn ang="0">
                <a:pos x="0" y="1008"/>
              </a:cxn>
              <a:cxn ang="0">
                <a:pos x="912" y="1008"/>
              </a:cxn>
            </a:cxnLst>
            <a:rect l="0" t="0" r="r" b="b"/>
            <a:pathLst>
              <a:path w="912" h="1008">
                <a:moveTo>
                  <a:pt x="0" y="0"/>
                </a:moveTo>
                <a:lnTo>
                  <a:pt x="0" y="1008"/>
                </a:lnTo>
                <a:lnTo>
                  <a:pt x="912" y="1008"/>
                </a:lnTo>
              </a:path>
            </a:pathLst>
          </a:custGeom>
          <a:noFill/>
          <a:ln w="28575" cap="flat" cmpd="sng">
            <a:solidFill>
              <a:schemeClr val="tx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1377353" name="Line 73"/>
          <p:cNvSpPr>
            <a:spLocks noChangeShapeType="1"/>
          </p:cNvSpPr>
          <p:nvPr/>
        </p:nvSpPr>
        <p:spPr bwMode="auto">
          <a:xfrm>
            <a:off x="2895600" y="4724400"/>
            <a:ext cx="1447800" cy="0"/>
          </a:xfrm>
          <a:prstGeom prst="line">
            <a:avLst/>
          </a:prstGeom>
          <a:noFill/>
          <a:ln w="25400">
            <a:solidFill>
              <a:schemeClr val="tx1"/>
            </a:solidFill>
            <a:round/>
            <a:headEnd/>
            <a:tailEnd type="triangle" w="med" len="med"/>
          </a:ln>
          <a:effectLst/>
        </p:spPr>
        <p:txBody>
          <a:bodyPr>
            <a:prstTxWarp prst="textNoShape">
              <a:avLst/>
            </a:prstTxWarp>
          </a:bodyPr>
          <a:lstStyle/>
          <a:p>
            <a:endParaRPr lang="en-US"/>
          </a:p>
        </p:txBody>
      </p:sp>
      <p:sp>
        <p:nvSpPr>
          <p:cNvPr id="1377354" name="Line 74"/>
          <p:cNvSpPr>
            <a:spLocks noChangeShapeType="1"/>
          </p:cNvSpPr>
          <p:nvPr/>
        </p:nvSpPr>
        <p:spPr bwMode="auto">
          <a:xfrm>
            <a:off x="4648200" y="4724400"/>
            <a:ext cx="1066800" cy="0"/>
          </a:xfrm>
          <a:prstGeom prst="line">
            <a:avLst/>
          </a:prstGeom>
          <a:noFill/>
          <a:ln w="25400">
            <a:solidFill>
              <a:schemeClr val="tx1"/>
            </a:solidFill>
            <a:round/>
            <a:headEnd/>
            <a:tailEnd type="triangle" w="med" len="med"/>
          </a:ln>
          <a:effectLst/>
        </p:spPr>
        <p:txBody>
          <a:bodyPr>
            <a:prstTxWarp prst="textNoShape">
              <a:avLst/>
            </a:prstTxWarp>
          </a:bodyPr>
          <a:lstStyle/>
          <a:p>
            <a:endParaRPr lang="en-US"/>
          </a:p>
        </p:txBody>
      </p:sp>
      <p:sp>
        <p:nvSpPr>
          <p:cNvPr id="1377355" name="Line 75"/>
          <p:cNvSpPr>
            <a:spLocks noChangeShapeType="1"/>
          </p:cNvSpPr>
          <p:nvPr/>
        </p:nvSpPr>
        <p:spPr bwMode="auto">
          <a:xfrm>
            <a:off x="6019800" y="4724400"/>
            <a:ext cx="2057400" cy="0"/>
          </a:xfrm>
          <a:prstGeom prst="line">
            <a:avLst/>
          </a:prstGeom>
          <a:noFill/>
          <a:ln w="25400">
            <a:solidFill>
              <a:schemeClr val="tx1"/>
            </a:solidFill>
            <a:round/>
            <a:headEnd/>
            <a:tailEnd type="triangle" w="med" len="med"/>
          </a:ln>
          <a:effectLst/>
        </p:spPr>
        <p:txBody>
          <a:bodyPr>
            <a:prstTxWarp prst="textNoShape">
              <a:avLst/>
            </a:prstTxWarp>
          </a:bodyPr>
          <a:lstStyle/>
          <a:p>
            <a:endParaRPr lang="en-US"/>
          </a:p>
        </p:txBody>
      </p:sp>
      <p:grpSp>
        <p:nvGrpSpPr>
          <p:cNvPr id="1377356" name="Group 76"/>
          <p:cNvGrpSpPr>
            <a:grpSpLocks/>
          </p:cNvGrpSpPr>
          <p:nvPr/>
        </p:nvGrpSpPr>
        <p:grpSpPr bwMode="auto">
          <a:xfrm>
            <a:off x="107950" y="2601913"/>
            <a:ext cx="8807450" cy="2884487"/>
            <a:chOff x="68" y="1639"/>
            <a:chExt cx="5548" cy="1817"/>
          </a:xfrm>
        </p:grpSpPr>
        <p:sp>
          <p:nvSpPr>
            <p:cNvPr id="1377357" name="Freeform 77"/>
            <p:cNvSpPr>
              <a:spLocks/>
            </p:cNvSpPr>
            <p:nvPr/>
          </p:nvSpPr>
          <p:spPr bwMode="auto">
            <a:xfrm>
              <a:off x="96" y="1639"/>
              <a:ext cx="4752" cy="1776"/>
            </a:xfrm>
            <a:custGeom>
              <a:avLst/>
              <a:gdLst/>
              <a:ahLst/>
              <a:cxnLst>
                <a:cxn ang="0">
                  <a:pos x="4608" y="960"/>
                </a:cxn>
                <a:cxn ang="0">
                  <a:pos x="4752" y="1104"/>
                </a:cxn>
                <a:cxn ang="0">
                  <a:pos x="4752" y="1968"/>
                </a:cxn>
                <a:cxn ang="0">
                  <a:pos x="0" y="1968"/>
                </a:cxn>
                <a:cxn ang="0">
                  <a:pos x="0" y="0"/>
                </a:cxn>
              </a:cxnLst>
              <a:rect l="0" t="0" r="r" b="b"/>
              <a:pathLst>
                <a:path w="4752" h="1968">
                  <a:moveTo>
                    <a:pt x="4608" y="960"/>
                  </a:moveTo>
                  <a:lnTo>
                    <a:pt x="4752" y="1104"/>
                  </a:lnTo>
                  <a:lnTo>
                    <a:pt x="4752" y="1968"/>
                  </a:lnTo>
                  <a:lnTo>
                    <a:pt x="0" y="1968"/>
                  </a:lnTo>
                  <a:lnTo>
                    <a:pt x="0" y="0"/>
                  </a:lnTo>
                </a:path>
              </a:pathLst>
            </a:custGeom>
            <a:noFill/>
            <a:ln w="25400" cap="flat" cmpd="sng">
              <a:solidFill>
                <a:srgbClr val="FF0000"/>
              </a:solidFill>
              <a:prstDash val="solid"/>
              <a:round/>
              <a:headEnd type="none" w="med" len="med"/>
              <a:tailEnd type="triangle" w="med" len="med"/>
            </a:ln>
            <a:effectLst/>
          </p:spPr>
          <p:txBody>
            <a:bodyPr>
              <a:prstTxWarp prst="textNoShape">
                <a:avLst/>
              </a:prstTxWarp>
              <a:spAutoFit/>
            </a:bodyPr>
            <a:lstStyle/>
            <a:p>
              <a:endParaRPr lang="en-US"/>
            </a:p>
          </p:txBody>
        </p:sp>
        <p:sp>
          <p:nvSpPr>
            <p:cNvPr id="1377358" name="Line 78"/>
            <p:cNvSpPr>
              <a:spLocks noChangeShapeType="1"/>
            </p:cNvSpPr>
            <p:nvPr/>
          </p:nvSpPr>
          <p:spPr bwMode="auto">
            <a:xfrm flipH="1" flipV="1">
              <a:off x="2640" y="3072"/>
              <a:ext cx="0" cy="336"/>
            </a:xfrm>
            <a:prstGeom prst="line">
              <a:avLst/>
            </a:prstGeom>
            <a:noFill/>
            <a:ln w="25400">
              <a:solidFill>
                <a:srgbClr val="FF0000"/>
              </a:solidFill>
              <a:round/>
              <a:headEnd/>
              <a:tailEnd type="triangle" w="med" len="med"/>
            </a:ln>
            <a:effectLst/>
          </p:spPr>
          <p:txBody>
            <a:bodyPr>
              <a:prstTxWarp prst="textNoShape">
                <a:avLst/>
              </a:prstTxWarp>
              <a:spAutoFit/>
            </a:bodyPr>
            <a:lstStyle/>
            <a:p>
              <a:endParaRPr lang="en-US"/>
            </a:p>
          </p:txBody>
        </p:sp>
        <p:sp>
          <p:nvSpPr>
            <p:cNvPr id="1377359" name="Text Box 79"/>
            <p:cNvSpPr txBox="1">
              <a:spLocks noChangeArrowheads="1"/>
            </p:cNvSpPr>
            <p:nvPr/>
          </p:nvSpPr>
          <p:spPr bwMode="auto">
            <a:xfrm>
              <a:off x="2064" y="3072"/>
              <a:ext cx="604" cy="366"/>
            </a:xfrm>
            <a:prstGeom prst="rect">
              <a:avLst/>
            </a:prstGeom>
            <a:noFill/>
            <a:ln w="25400">
              <a:noFill/>
              <a:miter lim="800000"/>
              <a:headEnd/>
              <a:tailEnd/>
            </a:ln>
            <a:effectLst/>
          </p:spPr>
          <p:txBody>
            <a:bodyPr>
              <a:prstTxWarp prst="textNoShape">
                <a:avLst/>
              </a:prstTxWarp>
              <a:spAutoFit/>
            </a:bodyPr>
            <a:lstStyle/>
            <a:p>
              <a:pPr algn="r">
                <a:spcBef>
                  <a:spcPct val="0"/>
                </a:spcBef>
              </a:pPr>
              <a:r>
                <a:rPr lang="en-US" i="1">
                  <a:solidFill>
                    <a:schemeClr val="tx1"/>
                  </a:solidFill>
                  <a:latin typeface="Verdana" charset="0"/>
                </a:rPr>
                <a:t>Kill D Stage</a:t>
              </a:r>
            </a:p>
          </p:txBody>
        </p:sp>
        <p:sp>
          <p:nvSpPr>
            <p:cNvPr id="1377360" name="Line 80"/>
            <p:cNvSpPr>
              <a:spLocks noChangeShapeType="1"/>
            </p:cNvSpPr>
            <p:nvPr/>
          </p:nvSpPr>
          <p:spPr bwMode="auto">
            <a:xfrm flipH="1" flipV="1">
              <a:off x="1536" y="3072"/>
              <a:ext cx="0" cy="336"/>
            </a:xfrm>
            <a:prstGeom prst="line">
              <a:avLst/>
            </a:prstGeom>
            <a:noFill/>
            <a:ln w="25400">
              <a:solidFill>
                <a:srgbClr val="FF0000"/>
              </a:solidFill>
              <a:round/>
              <a:headEnd/>
              <a:tailEnd type="triangle" w="med" len="med"/>
            </a:ln>
            <a:effectLst/>
          </p:spPr>
          <p:txBody>
            <a:bodyPr>
              <a:prstTxWarp prst="textNoShape">
                <a:avLst/>
              </a:prstTxWarp>
              <a:spAutoFit/>
            </a:bodyPr>
            <a:lstStyle/>
            <a:p>
              <a:endParaRPr lang="en-US"/>
            </a:p>
          </p:txBody>
        </p:sp>
        <p:sp>
          <p:nvSpPr>
            <p:cNvPr id="1377361" name="Text Box 81"/>
            <p:cNvSpPr txBox="1">
              <a:spLocks noChangeArrowheads="1"/>
            </p:cNvSpPr>
            <p:nvPr/>
          </p:nvSpPr>
          <p:spPr bwMode="auto">
            <a:xfrm>
              <a:off x="932" y="3072"/>
              <a:ext cx="604" cy="366"/>
            </a:xfrm>
            <a:prstGeom prst="rect">
              <a:avLst/>
            </a:prstGeom>
            <a:noFill/>
            <a:ln w="25400">
              <a:noFill/>
              <a:miter lim="800000"/>
              <a:headEnd/>
              <a:tailEnd/>
            </a:ln>
            <a:effectLst/>
          </p:spPr>
          <p:txBody>
            <a:bodyPr>
              <a:prstTxWarp prst="textNoShape">
                <a:avLst/>
              </a:prstTxWarp>
              <a:spAutoFit/>
            </a:bodyPr>
            <a:lstStyle/>
            <a:p>
              <a:pPr algn="r">
                <a:spcBef>
                  <a:spcPct val="0"/>
                </a:spcBef>
              </a:pPr>
              <a:r>
                <a:rPr lang="en-US" i="1">
                  <a:solidFill>
                    <a:schemeClr val="tx1"/>
                  </a:solidFill>
                  <a:latin typeface="Verdana" charset="0"/>
                </a:rPr>
                <a:t>Kill F Stage</a:t>
              </a:r>
            </a:p>
          </p:txBody>
        </p:sp>
        <p:sp>
          <p:nvSpPr>
            <p:cNvPr id="1377362" name="Line 82"/>
            <p:cNvSpPr>
              <a:spLocks noChangeShapeType="1"/>
            </p:cNvSpPr>
            <p:nvPr/>
          </p:nvSpPr>
          <p:spPr bwMode="auto">
            <a:xfrm flipH="1" flipV="1">
              <a:off x="3456" y="3072"/>
              <a:ext cx="0" cy="336"/>
            </a:xfrm>
            <a:prstGeom prst="line">
              <a:avLst/>
            </a:prstGeom>
            <a:noFill/>
            <a:ln w="25400">
              <a:solidFill>
                <a:srgbClr val="FF0000"/>
              </a:solidFill>
              <a:round/>
              <a:headEnd/>
              <a:tailEnd type="triangle" w="med" len="med"/>
            </a:ln>
            <a:effectLst/>
          </p:spPr>
          <p:txBody>
            <a:bodyPr>
              <a:prstTxWarp prst="textNoShape">
                <a:avLst/>
              </a:prstTxWarp>
              <a:spAutoFit/>
            </a:bodyPr>
            <a:lstStyle/>
            <a:p>
              <a:endParaRPr lang="en-US"/>
            </a:p>
          </p:txBody>
        </p:sp>
        <p:sp>
          <p:nvSpPr>
            <p:cNvPr id="1377363" name="Text Box 83"/>
            <p:cNvSpPr txBox="1">
              <a:spLocks noChangeArrowheads="1"/>
            </p:cNvSpPr>
            <p:nvPr/>
          </p:nvSpPr>
          <p:spPr bwMode="auto">
            <a:xfrm>
              <a:off x="2880" y="3072"/>
              <a:ext cx="604" cy="366"/>
            </a:xfrm>
            <a:prstGeom prst="rect">
              <a:avLst/>
            </a:prstGeom>
            <a:noFill/>
            <a:ln w="25400">
              <a:noFill/>
              <a:miter lim="800000"/>
              <a:headEnd/>
              <a:tailEnd/>
            </a:ln>
            <a:effectLst/>
          </p:spPr>
          <p:txBody>
            <a:bodyPr>
              <a:prstTxWarp prst="textNoShape">
                <a:avLst/>
              </a:prstTxWarp>
              <a:spAutoFit/>
            </a:bodyPr>
            <a:lstStyle/>
            <a:p>
              <a:pPr algn="r">
                <a:spcBef>
                  <a:spcPct val="0"/>
                </a:spcBef>
              </a:pPr>
              <a:r>
                <a:rPr lang="en-US" i="1">
                  <a:solidFill>
                    <a:schemeClr val="tx1"/>
                  </a:solidFill>
                  <a:latin typeface="Verdana" charset="0"/>
                </a:rPr>
                <a:t>Kill E Stage</a:t>
              </a:r>
            </a:p>
          </p:txBody>
        </p:sp>
        <p:sp>
          <p:nvSpPr>
            <p:cNvPr id="1377364" name="Text Box 84"/>
            <p:cNvSpPr txBox="1">
              <a:spLocks noChangeArrowheads="1"/>
            </p:cNvSpPr>
            <p:nvPr/>
          </p:nvSpPr>
          <p:spPr bwMode="auto">
            <a:xfrm>
              <a:off x="68" y="2936"/>
              <a:ext cx="700" cy="520"/>
            </a:xfrm>
            <a:prstGeom prst="rect">
              <a:avLst/>
            </a:prstGeom>
            <a:noFill/>
            <a:ln w="25400">
              <a:noFill/>
              <a:miter lim="800000"/>
              <a:headEnd/>
              <a:tailEnd/>
            </a:ln>
            <a:effectLst/>
          </p:spPr>
          <p:txBody>
            <a:bodyPr>
              <a:prstTxWarp prst="textNoShape">
                <a:avLst/>
              </a:prstTxWarp>
              <a:spAutoFit/>
            </a:bodyPr>
            <a:lstStyle/>
            <a:p>
              <a:pPr>
                <a:spcBef>
                  <a:spcPct val="0"/>
                </a:spcBef>
              </a:pPr>
              <a:r>
                <a:rPr lang="en-US" i="1">
                  <a:solidFill>
                    <a:schemeClr val="tx1"/>
                  </a:solidFill>
                  <a:latin typeface="Verdana" charset="0"/>
                </a:rPr>
                <a:t>Select Handler PC</a:t>
              </a:r>
            </a:p>
          </p:txBody>
        </p:sp>
        <p:sp>
          <p:nvSpPr>
            <p:cNvPr id="1377365" name="Text Box 85"/>
            <p:cNvSpPr txBox="1">
              <a:spLocks noChangeArrowheads="1"/>
            </p:cNvSpPr>
            <p:nvPr/>
          </p:nvSpPr>
          <p:spPr bwMode="auto">
            <a:xfrm>
              <a:off x="4752" y="3024"/>
              <a:ext cx="864" cy="407"/>
            </a:xfrm>
            <a:prstGeom prst="rect">
              <a:avLst/>
            </a:prstGeom>
            <a:noFill/>
            <a:ln w="25400">
              <a:noFill/>
              <a:miter lim="800000"/>
              <a:headEnd/>
              <a:tailEnd/>
            </a:ln>
            <a:effectLst/>
          </p:spPr>
          <p:txBody>
            <a:bodyPr wrap="square">
              <a:prstTxWarp prst="textNoShape">
                <a:avLst/>
              </a:prstTxWarp>
              <a:spAutoFit/>
            </a:bodyPr>
            <a:lstStyle/>
            <a:p>
              <a:pPr algn="r">
                <a:spcBef>
                  <a:spcPct val="0"/>
                </a:spcBef>
              </a:pPr>
              <a:r>
                <a:rPr lang="en-US" i="1" dirty="0">
                  <a:solidFill>
                    <a:schemeClr val="tx1"/>
                  </a:solidFill>
                  <a:latin typeface="Verdana" charset="0"/>
                </a:rPr>
                <a:t>Kill </a:t>
              </a:r>
              <a:r>
                <a:rPr lang="en-US" i="1" dirty="0" err="1">
                  <a:solidFill>
                    <a:schemeClr val="tx1"/>
                  </a:solidFill>
                  <a:latin typeface="Verdana" charset="0"/>
                </a:rPr>
                <a:t>Writeback</a:t>
              </a:r>
              <a:endParaRPr lang="en-US" i="1" dirty="0">
                <a:solidFill>
                  <a:schemeClr val="tx1"/>
                </a:solidFill>
                <a:latin typeface="Verdana" charset="0"/>
              </a:endParaRPr>
            </a:p>
          </p:txBody>
        </p:sp>
        <p:sp>
          <p:nvSpPr>
            <p:cNvPr id="1377366" name="Freeform 86"/>
            <p:cNvSpPr>
              <a:spLocks/>
            </p:cNvSpPr>
            <p:nvPr/>
          </p:nvSpPr>
          <p:spPr bwMode="auto">
            <a:xfrm>
              <a:off x="4848" y="3072"/>
              <a:ext cx="768" cy="336"/>
            </a:xfrm>
            <a:custGeom>
              <a:avLst/>
              <a:gdLst/>
              <a:ahLst/>
              <a:cxnLst>
                <a:cxn ang="0">
                  <a:pos x="0" y="336"/>
                </a:cxn>
                <a:cxn ang="0">
                  <a:pos x="768" y="336"/>
                </a:cxn>
                <a:cxn ang="0">
                  <a:pos x="768" y="0"/>
                </a:cxn>
              </a:cxnLst>
              <a:rect l="0" t="0" r="r" b="b"/>
              <a:pathLst>
                <a:path w="768" h="336">
                  <a:moveTo>
                    <a:pt x="0" y="336"/>
                  </a:moveTo>
                  <a:lnTo>
                    <a:pt x="768" y="336"/>
                  </a:lnTo>
                  <a:lnTo>
                    <a:pt x="768" y="0"/>
                  </a:lnTo>
                </a:path>
              </a:pathLst>
            </a:custGeom>
            <a:noFill/>
            <a:ln w="28575" cap="flat" cmpd="sng">
              <a:solidFill>
                <a:srgbClr val="FF0000"/>
              </a:solidFill>
              <a:prstDash val="solid"/>
              <a:round/>
              <a:headEnd type="none" w="med" len="med"/>
              <a:tailEnd type="triangle" w="med" len="med"/>
            </a:ln>
            <a:effectLst/>
          </p:spPr>
          <p:txBody>
            <a:bodyPr wrap="none" anchor="ctr">
              <a:prstTxWarp prst="textNoShape">
                <a:avLst/>
              </a:prstTxWarp>
              <a:spAutoFit/>
            </a:bodyPr>
            <a:lstStyle/>
            <a:p>
              <a:endParaRPr lang="en-US"/>
            </a:p>
          </p:txBody>
        </p:sp>
      </p:grpSp>
      <p:grpSp>
        <p:nvGrpSpPr>
          <p:cNvPr id="2" name="Group 1"/>
          <p:cNvGrpSpPr/>
          <p:nvPr/>
        </p:nvGrpSpPr>
        <p:grpSpPr>
          <a:xfrm>
            <a:off x="6629400" y="1219200"/>
            <a:ext cx="1284288" cy="4343400"/>
            <a:chOff x="6629400" y="1219200"/>
            <a:chExt cx="1284288" cy="4343400"/>
          </a:xfrm>
        </p:grpSpPr>
        <p:sp>
          <p:nvSpPr>
            <p:cNvPr id="1377350" name="Line 70"/>
            <p:cNvSpPr>
              <a:spLocks noChangeShapeType="1"/>
            </p:cNvSpPr>
            <p:nvPr/>
          </p:nvSpPr>
          <p:spPr bwMode="auto">
            <a:xfrm>
              <a:off x="7848600" y="1447800"/>
              <a:ext cx="0" cy="4114800"/>
            </a:xfrm>
            <a:prstGeom prst="line">
              <a:avLst/>
            </a:prstGeom>
            <a:noFill/>
            <a:ln w="57150">
              <a:solidFill>
                <a:schemeClr val="hlink"/>
              </a:solidFill>
              <a:prstDash val="sysDot"/>
              <a:round/>
              <a:headEnd/>
              <a:tailEnd/>
            </a:ln>
            <a:effectLst/>
          </p:spPr>
          <p:txBody>
            <a:bodyPr>
              <a:prstTxWarp prst="textNoShape">
                <a:avLst/>
              </a:prstTxWarp>
              <a:spAutoFit/>
            </a:bodyPr>
            <a:lstStyle/>
            <a:p>
              <a:endParaRPr lang="en-US"/>
            </a:p>
          </p:txBody>
        </p:sp>
        <p:sp>
          <p:nvSpPr>
            <p:cNvPr id="1377367" name="Text Box 87"/>
            <p:cNvSpPr txBox="1">
              <a:spLocks noChangeArrowheads="1"/>
            </p:cNvSpPr>
            <p:nvPr/>
          </p:nvSpPr>
          <p:spPr bwMode="auto">
            <a:xfrm>
              <a:off x="6629400" y="1219200"/>
              <a:ext cx="1284288" cy="641350"/>
            </a:xfrm>
            <a:prstGeom prst="rect">
              <a:avLst/>
            </a:prstGeom>
            <a:noFill/>
            <a:ln w="25400">
              <a:noFill/>
              <a:miter lim="800000"/>
              <a:headEnd/>
              <a:tailEnd/>
            </a:ln>
            <a:effectLst/>
          </p:spPr>
          <p:txBody>
            <a:bodyPr>
              <a:prstTxWarp prst="textNoShape">
                <a:avLst/>
              </a:prstTxWarp>
              <a:spAutoFit/>
            </a:bodyPr>
            <a:lstStyle/>
            <a:p>
              <a:pPr algn="r">
                <a:spcBef>
                  <a:spcPct val="0"/>
                </a:spcBef>
              </a:pPr>
              <a:r>
                <a:rPr lang="en-US" sz="1800" i="1">
                  <a:solidFill>
                    <a:schemeClr val="tx1"/>
                  </a:solidFill>
                  <a:latin typeface="Verdana" charset="0"/>
                </a:rPr>
                <a:t>Commit Point</a:t>
              </a:r>
            </a:p>
          </p:txBody>
        </p:sp>
      </p:grpSp>
    </p:spTree>
    <p:extLst>
      <p:ext uri="{BB962C8B-B14F-4D97-AF65-F5344CB8AC3E}">
        <p14:creationId xmlns:p14="http://schemas.microsoft.com/office/powerpoint/2010/main" val="30313275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1377356"/>
                                        </p:tgtEl>
                                        <p:attrNameLst>
                                          <p:attrName>style.visibility</p:attrName>
                                        </p:attrNameLst>
                                      </p:cBhvr>
                                      <p:to>
                                        <p:strVal val="visible"/>
                                      </p:to>
                                    </p:set>
                                    <p:animEffect transition="in" filter="wipe(right)">
                                      <p:cBhvr>
                                        <p:cTn id="11" dur="500"/>
                                        <p:tgtEl>
                                          <p:spTgt spid="1377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9E7606-972F-6044-AB80-A3FFF3A6DD37}" type="slidenum">
              <a:rPr lang="en-US"/>
              <a:pPr/>
              <a:t>21</a:t>
            </a:fld>
            <a:endParaRPr lang="en-US" b="0">
              <a:solidFill>
                <a:srgbClr val="FBBA03"/>
              </a:solidFill>
            </a:endParaRPr>
          </a:p>
        </p:txBody>
      </p:sp>
      <p:sp>
        <p:nvSpPr>
          <p:cNvPr id="1378306" name="Rectangle 2"/>
          <p:cNvSpPr>
            <a:spLocks noGrp="1" noChangeArrowheads="1"/>
          </p:cNvSpPr>
          <p:nvPr>
            <p:ph type="title"/>
          </p:nvPr>
        </p:nvSpPr>
        <p:spPr/>
        <p:txBody>
          <a:bodyPr/>
          <a:lstStyle/>
          <a:p>
            <a:r>
              <a:rPr lang="en-US"/>
              <a:t>Exception Handling </a:t>
            </a:r>
            <a:r>
              <a:rPr lang="en-US" sz="2000"/>
              <a:t>5-Stage Pipeline</a:t>
            </a:r>
          </a:p>
        </p:txBody>
      </p:sp>
      <p:sp>
        <p:nvSpPr>
          <p:cNvPr id="1378307" name="Rectangle 3"/>
          <p:cNvSpPr>
            <a:spLocks noGrp="1" noChangeArrowheads="1"/>
          </p:cNvSpPr>
          <p:nvPr>
            <p:ph type="body" idx="1"/>
          </p:nvPr>
        </p:nvSpPr>
        <p:spPr/>
        <p:txBody>
          <a:bodyPr>
            <a:normAutofit fontScale="85000" lnSpcReduction="20000"/>
          </a:bodyPr>
          <a:lstStyle/>
          <a:p>
            <a:r>
              <a:rPr lang="en-US"/>
              <a:t>Hold exception flags in pipeline until commit point (M stage)</a:t>
            </a:r>
          </a:p>
          <a:p>
            <a:pPr lvl="1"/>
            <a:endParaRPr lang="en-US"/>
          </a:p>
          <a:p>
            <a:r>
              <a:rPr lang="en-US"/>
              <a:t>Exceptions in earlier pipe stages override later exceptions </a:t>
            </a:r>
            <a:r>
              <a:rPr lang="en-US" i="1"/>
              <a:t>for a given instruction</a:t>
            </a:r>
          </a:p>
          <a:p>
            <a:pPr lvl="1"/>
            <a:endParaRPr lang="en-US"/>
          </a:p>
          <a:p>
            <a:r>
              <a:rPr lang="en-US"/>
              <a:t>Inject external interrupts at commit point (override others)</a:t>
            </a:r>
          </a:p>
          <a:p>
            <a:pPr lvl="1"/>
            <a:endParaRPr lang="en-US"/>
          </a:p>
          <a:p>
            <a:r>
              <a:rPr lang="en-US"/>
              <a:t>If exception at commit: update Cause and EPC registers, kill all stages, inject handler PC into fetch stage</a:t>
            </a:r>
          </a:p>
        </p:txBody>
      </p:sp>
    </p:spTree>
    <p:extLst>
      <p:ext uri="{BB962C8B-B14F-4D97-AF65-F5344CB8AC3E}">
        <p14:creationId xmlns:p14="http://schemas.microsoft.com/office/powerpoint/2010/main" val="8991786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41D907A-5789-E54C-8975-FFA1B69FB24F}" type="slidenum">
              <a:rPr lang="en-US"/>
              <a:pPr/>
              <a:t>22</a:t>
            </a:fld>
            <a:endParaRPr lang="en-US" b="0">
              <a:solidFill>
                <a:srgbClr val="FBBA03"/>
              </a:solidFill>
            </a:endParaRPr>
          </a:p>
        </p:txBody>
      </p:sp>
      <p:sp>
        <p:nvSpPr>
          <p:cNvPr id="1390594" name="Rectangle 2"/>
          <p:cNvSpPr>
            <a:spLocks noGrp="1" noChangeArrowheads="1"/>
          </p:cNvSpPr>
          <p:nvPr>
            <p:ph type="title"/>
          </p:nvPr>
        </p:nvSpPr>
        <p:spPr/>
        <p:txBody>
          <a:bodyPr>
            <a:normAutofit fontScale="90000"/>
          </a:bodyPr>
          <a:lstStyle/>
          <a:p>
            <a:r>
              <a:rPr lang="en-US" dirty="0" smtClean="0"/>
              <a:t>Speculating </a:t>
            </a:r>
            <a:r>
              <a:rPr lang="en-US" dirty="0"/>
              <a:t>on </a:t>
            </a:r>
            <a:r>
              <a:rPr lang="en-US" dirty="0" smtClean="0"/>
              <a:t>Exceptions to avoid Control Hazard</a:t>
            </a:r>
            <a:endParaRPr lang="en-US" dirty="0"/>
          </a:p>
        </p:txBody>
      </p:sp>
      <p:sp>
        <p:nvSpPr>
          <p:cNvPr id="1390595" name="Rectangle 3"/>
          <p:cNvSpPr>
            <a:spLocks noGrp="1" noChangeArrowheads="1"/>
          </p:cNvSpPr>
          <p:nvPr>
            <p:ph type="body" idx="1"/>
          </p:nvPr>
        </p:nvSpPr>
        <p:spPr>
          <a:xfrm>
            <a:off x="685800" y="1447800"/>
            <a:ext cx="7835900" cy="5130800"/>
          </a:xfrm>
        </p:spPr>
        <p:txBody>
          <a:bodyPr/>
          <a:lstStyle/>
          <a:p>
            <a:pPr>
              <a:lnSpc>
                <a:spcPct val="80000"/>
              </a:lnSpc>
            </a:pPr>
            <a:r>
              <a:rPr lang="en-US" sz="2800" dirty="0"/>
              <a:t>Prediction mechanism</a:t>
            </a:r>
          </a:p>
          <a:p>
            <a:pPr lvl="1">
              <a:lnSpc>
                <a:spcPct val="80000"/>
              </a:lnSpc>
            </a:pPr>
            <a:r>
              <a:rPr lang="en-US" sz="2000" dirty="0"/>
              <a:t>Exceptions are rare, so simply predicting no exceptions is very accurate!</a:t>
            </a:r>
          </a:p>
          <a:p>
            <a:pPr>
              <a:lnSpc>
                <a:spcPct val="80000"/>
              </a:lnSpc>
            </a:pPr>
            <a:r>
              <a:rPr lang="en-US" sz="2800" dirty="0"/>
              <a:t>Check prediction mechanism</a:t>
            </a:r>
          </a:p>
          <a:p>
            <a:pPr lvl="1">
              <a:lnSpc>
                <a:spcPct val="80000"/>
              </a:lnSpc>
            </a:pPr>
            <a:r>
              <a:rPr lang="en-US" sz="2000" dirty="0"/>
              <a:t>Exceptions detected at end of instruction execution pipeline, special hardware for various exception types</a:t>
            </a:r>
          </a:p>
          <a:p>
            <a:pPr>
              <a:lnSpc>
                <a:spcPct val="80000"/>
              </a:lnSpc>
            </a:pPr>
            <a:r>
              <a:rPr lang="en-US" sz="2800" dirty="0"/>
              <a:t>Recovery mechanism</a:t>
            </a:r>
          </a:p>
          <a:p>
            <a:pPr lvl="1">
              <a:lnSpc>
                <a:spcPct val="80000"/>
              </a:lnSpc>
            </a:pPr>
            <a:r>
              <a:rPr lang="en-US" sz="2000" dirty="0"/>
              <a:t>Only write architectural state at commit point, so can throw away partially executed instructions after exception</a:t>
            </a:r>
          </a:p>
          <a:p>
            <a:pPr lvl="1">
              <a:lnSpc>
                <a:spcPct val="80000"/>
              </a:lnSpc>
            </a:pPr>
            <a:r>
              <a:rPr lang="en-US" sz="2000" dirty="0"/>
              <a:t>Launch exception handler after flushing pipeline</a:t>
            </a:r>
          </a:p>
          <a:p>
            <a:pPr>
              <a:lnSpc>
                <a:spcPct val="80000"/>
              </a:lnSpc>
            </a:pPr>
            <a:endParaRPr lang="en-US" sz="2800" dirty="0"/>
          </a:p>
          <a:p>
            <a:pPr>
              <a:lnSpc>
                <a:spcPct val="80000"/>
              </a:lnSpc>
            </a:pPr>
            <a:r>
              <a:rPr lang="en-US" sz="2800" dirty="0"/>
              <a:t>Bypassing allows use of uncommitted instruction results by following instructions</a:t>
            </a:r>
          </a:p>
        </p:txBody>
      </p:sp>
    </p:spTree>
    <p:extLst>
      <p:ext uri="{BB962C8B-B14F-4D97-AF65-F5344CB8AC3E}">
        <p14:creationId xmlns:p14="http://schemas.microsoft.com/office/powerpoint/2010/main" val="38855767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9D204827-E1A9-1D48-BE31-8EF5155BECA6}" type="slidenum">
              <a:rPr lang="en-US"/>
              <a:pPr/>
              <a:t>23</a:t>
            </a:fld>
            <a:endParaRPr lang="en-US" b="0">
              <a:solidFill>
                <a:srgbClr val="FBBA03"/>
              </a:solidFill>
            </a:endParaRPr>
          </a:p>
        </p:txBody>
      </p:sp>
      <p:sp>
        <p:nvSpPr>
          <p:cNvPr id="1391618" name="Rectangle 2"/>
          <p:cNvSpPr>
            <a:spLocks noChangeArrowheads="1"/>
          </p:cNvSpPr>
          <p:nvPr/>
        </p:nvSpPr>
        <p:spPr bwMode="auto">
          <a:xfrm>
            <a:off x="1941513" y="3998913"/>
            <a:ext cx="5899150" cy="2286000"/>
          </a:xfrm>
          <a:prstGeom prst="rect">
            <a:avLst/>
          </a:prstGeom>
          <a:noFill/>
          <a:ln w="25400">
            <a:noFill/>
            <a:miter lim="800000"/>
            <a:headEnd/>
            <a:tailEnd/>
          </a:ln>
          <a:effectLst/>
        </p:spPr>
        <p:txBody>
          <a:bodyPr wrap="none" lIns="90488" tIns="44450" rIns="90488" bIns="44450">
            <a:prstTxWarp prst="textNoShape">
              <a:avLst/>
            </a:prstTxWarp>
            <a:spAutoFit/>
          </a:bodyPr>
          <a:lstStyle/>
          <a:p>
            <a:pPr marL="571500" lvl="1" defTabSz="571500">
              <a:spcBef>
                <a:spcPct val="0"/>
              </a:spcBef>
            </a:pPr>
            <a:r>
              <a:rPr lang="en-US" sz="1800" i="1" dirty="0">
                <a:solidFill>
                  <a:schemeClr val="tx1"/>
                </a:solidFill>
                <a:latin typeface="Verdana" charset="0"/>
              </a:rPr>
              <a:t>time</a:t>
            </a:r>
          </a:p>
          <a:p>
            <a:pPr marL="571500" lvl="1" defTabSz="571500">
              <a:spcBef>
                <a:spcPct val="0"/>
              </a:spcBef>
            </a:pPr>
            <a:r>
              <a:rPr lang="en-US" sz="1800" dirty="0">
                <a:solidFill>
                  <a:schemeClr val="tx1"/>
                </a:solidFill>
                <a:latin typeface="Verdana" charset="0"/>
              </a:rPr>
              <a:t>t0	t1	t2	t3	t4	t5	t6	t7	. . . .</a:t>
            </a:r>
          </a:p>
          <a:p>
            <a:pPr defTabSz="571500">
              <a:spcBef>
                <a:spcPct val="0"/>
              </a:spcBef>
            </a:pPr>
            <a:r>
              <a:rPr lang="en-US" sz="1800" dirty="0">
                <a:solidFill>
                  <a:schemeClr val="tx1"/>
                </a:solidFill>
                <a:latin typeface="Verdana" charset="0"/>
              </a:rPr>
              <a:t>IF	</a:t>
            </a:r>
            <a:r>
              <a:rPr lang="en-US" sz="1800" dirty="0">
                <a:solidFill>
                  <a:schemeClr val="accent1"/>
                </a:solidFill>
                <a:latin typeface="Verdana" charset="0"/>
              </a:rPr>
              <a:t>I</a:t>
            </a:r>
            <a:r>
              <a:rPr lang="en-US" sz="1800" baseline="-25000" dirty="0">
                <a:solidFill>
                  <a:schemeClr val="accent1"/>
                </a:solidFill>
                <a:latin typeface="Verdana" charset="0"/>
              </a:rPr>
              <a:t>1</a:t>
            </a:r>
            <a:r>
              <a:rPr lang="en-US" sz="1800" dirty="0">
                <a:solidFill>
                  <a:schemeClr val="tx1"/>
                </a:solidFill>
                <a:latin typeface="Verdana" charset="0"/>
              </a:rPr>
              <a:t>	</a:t>
            </a:r>
            <a:r>
              <a:rPr lang="en-US" sz="1800" dirty="0">
                <a:solidFill>
                  <a:srgbClr val="56127A"/>
                </a:solidFill>
                <a:latin typeface="Verdana" charset="0"/>
              </a:rPr>
              <a:t>I</a:t>
            </a:r>
            <a:r>
              <a:rPr lang="en-US" sz="1800" baseline="-25000" dirty="0">
                <a:solidFill>
                  <a:srgbClr val="56127A"/>
                </a:solidFill>
                <a:latin typeface="Verdana" charset="0"/>
              </a:rPr>
              <a:t>2</a:t>
            </a:r>
            <a:r>
              <a:rPr lang="en-US" sz="1800" baseline="-25000" dirty="0">
                <a:solidFill>
                  <a:schemeClr val="tx1"/>
                </a:solidFill>
                <a:latin typeface="Verdana" charset="0"/>
              </a:rPr>
              <a:t>	</a:t>
            </a:r>
            <a:r>
              <a:rPr lang="en-US" sz="1800" dirty="0">
                <a:solidFill>
                  <a:schemeClr val="tx1"/>
                </a:solidFill>
                <a:latin typeface="Verdana" charset="0"/>
              </a:rPr>
              <a:t>I</a:t>
            </a:r>
            <a:r>
              <a:rPr lang="en-US" sz="1800" baseline="-25000" dirty="0">
                <a:solidFill>
                  <a:schemeClr val="tx1"/>
                </a:solidFill>
                <a:latin typeface="Verdana" charset="0"/>
              </a:rPr>
              <a:t>3</a:t>
            </a:r>
            <a:r>
              <a:rPr lang="en-US" sz="1800" dirty="0">
                <a:solidFill>
                  <a:schemeClr val="tx1"/>
                </a:solidFill>
                <a:latin typeface="Verdana" charset="0"/>
              </a:rPr>
              <a:t>	</a:t>
            </a:r>
            <a:r>
              <a:rPr lang="en-US" sz="1800" dirty="0">
                <a:solidFill>
                  <a:srgbClr val="B69CAC"/>
                </a:solidFill>
                <a:latin typeface="Verdana" charset="0"/>
              </a:rPr>
              <a:t>I</a:t>
            </a:r>
            <a:r>
              <a:rPr lang="en-US" sz="1800" baseline="-25000" dirty="0">
                <a:solidFill>
                  <a:srgbClr val="B69CAC"/>
                </a:solidFill>
                <a:latin typeface="Verdana" charset="0"/>
              </a:rPr>
              <a:t>4</a:t>
            </a:r>
            <a:r>
              <a:rPr lang="en-US" sz="1800" dirty="0">
                <a:solidFill>
                  <a:schemeClr val="tx1"/>
                </a:solidFill>
                <a:latin typeface="Verdana" charset="0"/>
              </a:rPr>
              <a:t>	</a:t>
            </a:r>
            <a:r>
              <a:rPr lang="en-US" sz="1800" dirty="0">
                <a:solidFill>
                  <a:srgbClr val="B69CAC"/>
                </a:solidFill>
                <a:latin typeface="Verdana" charset="0"/>
              </a:rPr>
              <a:t>I</a:t>
            </a:r>
            <a:r>
              <a:rPr lang="en-US" sz="1800" baseline="-25000" dirty="0">
                <a:solidFill>
                  <a:srgbClr val="B69CAC"/>
                </a:solidFill>
                <a:latin typeface="Verdana" charset="0"/>
              </a:rPr>
              <a:t>5</a:t>
            </a:r>
            <a:r>
              <a:rPr lang="en-US" sz="1800" dirty="0">
                <a:solidFill>
                  <a:schemeClr val="tx1"/>
                </a:solidFill>
                <a:latin typeface="Verdana" charset="0"/>
              </a:rPr>
              <a:t> 	</a:t>
            </a:r>
          </a:p>
          <a:p>
            <a:pPr defTabSz="571500">
              <a:spcBef>
                <a:spcPct val="0"/>
              </a:spcBef>
            </a:pPr>
            <a:r>
              <a:rPr lang="en-US" sz="1800" dirty="0">
                <a:solidFill>
                  <a:schemeClr val="tx1"/>
                </a:solidFill>
                <a:latin typeface="Verdana" charset="0"/>
              </a:rPr>
              <a:t>ID		</a:t>
            </a:r>
            <a:r>
              <a:rPr lang="en-US" sz="1800" dirty="0">
                <a:solidFill>
                  <a:schemeClr val="accent1"/>
                </a:solidFill>
                <a:latin typeface="Verdana" charset="0"/>
              </a:rPr>
              <a:t>I</a:t>
            </a:r>
            <a:r>
              <a:rPr lang="en-US" sz="1800" baseline="-25000" dirty="0">
                <a:solidFill>
                  <a:schemeClr val="accent1"/>
                </a:solidFill>
                <a:latin typeface="Verdana" charset="0"/>
              </a:rPr>
              <a:t>1</a:t>
            </a:r>
            <a:r>
              <a:rPr lang="en-US" sz="1800" dirty="0">
                <a:solidFill>
                  <a:schemeClr val="tx1"/>
                </a:solidFill>
                <a:latin typeface="Verdana" charset="0"/>
              </a:rPr>
              <a:t>	</a:t>
            </a:r>
            <a:r>
              <a:rPr lang="en-US" sz="1800" dirty="0">
                <a:solidFill>
                  <a:srgbClr val="56127A"/>
                </a:solidFill>
                <a:latin typeface="Verdana" charset="0"/>
              </a:rPr>
              <a:t>I</a:t>
            </a:r>
            <a:r>
              <a:rPr lang="en-US" sz="1800" baseline="-25000" dirty="0">
                <a:solidFill>
                  <a:srgbClr val="56127A"/>
                </a:solidFill>
                <a:latin typeface="Verdana" charset="0"/>
              </a:rPr>
              <a:t>2</a:t>
            </a:r>
            <a:r>
              <a:rPr lang="en-US" sz="1800" dirty="0">
                <a:solidFill>
                  <a:schemeClr val="tx1"/>
                </a:solidFill>
                <a:latin typeface="Verdana" charset="0"/>
              </a:rPr>
              <a:t>	I</a:t>
            </a:r>
            <a:r>
              <a:rPr lang="en-US" sz="1800" baseline="-25000" dirty="0">
                <a:solidFill>
                  <a:schemeClr val="tx1"/>
                </a:solidFill>
                <a:latin typeface="Verdana" charset="0"/>
              </a:rPr>
              <a:t>3 </a:t>
            </a:r>
            <a:r>
              <a:rPr lang="en-US" sz="1800" baseline="-250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rgbClr val="B69CAC"/>
                </a:solidFill>
                <a:latin typeface="Verdana" charset="0"/>
              </a:rPr>
              <a:t> </a:t>
            </a:r>
            <a:r>
              <a:rPr lang="en-US" sz="1800" baseline="-25000" dirty="0">
                <a:solidFill>
                  <a:srgbClr val="B69CAC"/>
                </a:solidFill>
                <a:latin typeface="Verdana" charset="0"/>
              </a:rPr>
              <a:t>	</a:t>
            </a:r>
            <a:r>
              <a:rPr lang="en-US" sz="1800" dirty="0">
                <a:solidFill>
                  <a:srgbClr val="B69CAC"/>
                </a:solidFill>
                <a:latin typeface="Verdana" charset="0"/>
              </a:rPr>
              <a:t>I</a:t>
            </a:r>
            <a:r>
              <a:rPr lang="en-US" sz="1800" baseline="-25000" dirty="0">
                <a:solidFill>
                  <a:srgbClr val="B69CAC"/>
                </a:solidFill>
                <a:latin typeface="Verdana" charset="0"/>
              </a:rPr>
              <a:t>5</a:t>
            </a:r>
            <a:endParaRPr lang="en-US" sz="1800" dirty="0">
              <a:solidFill>
                <a:schemeClr val="folHlink"/>
              </a:solidFill>
              <a:latin typeface="Verdana" charset="0"/>
            </a:endParaRPr>
          </a:p>
          <a:p>
            <a:pPr defTabSz="571500">
              <a:spcBef>
                <a:spcPct val="0"/>
              </a:spcBef>
            </a:pPr>
            <a:r>
              <a:rPr lang="en-US" sz="1800" dirty="0">
                <a:solidFill>
                  <a:schemeClr val="tx1"/>
                </a:solidFill>
                <a:latin typeface="Verdana" charset="0"/>
              </a:rPr>
              <a:t>EX		       </a:t>
            </a:r>
            <a:r>
              <a:rPr lang="en-US" sz="1800" dirty="0">
                <a:solidFill>
                  <a:schemeClr val="accent1"/>
                </a:solidFill>
                <a:latin typeface="Verdana" charset="0"/>
              </a:rPr>
              <a:t>I</a:t>
            </a:r>
            <a:r>
              <a:rPr lang="en-US" sz="1800" baseline="-25000" dirty="0">
                <a:solidFill>
                  <a:schemeClr val="accent1"/>
                </a:solidFill>
                <a:latin typeface="Verdana" charset="0"/>
              </a:rPr>
              <a:t>1</a:t>
            </a:r>
            <a:r>
              <a:rPr lang="en-US" sz="1800" dirty="0">
                <a:solidFill>
                  <a:schemeClr val="tx1"/>
                </a:solidFill>
                <a:latin typeface="Verdana" charset="0"/>
              </a:rPr>
              <a:t>	</a:t>
            </a:r>
            <a:r>
              <a:rPr lang="en-US" sz="1800" dirty="0">
                <a:solidFill>
                  <a:srgbClr val="56127A"/>
                </a:solidFill>
                <a:latin typeface="Verdana" charset="0"/>
              </a:rPr>
              <a:t>I</a:t>
            </a:r>
            <a:r>
              <a:rPr lang="en-US" sz="1800" baseline="-25000" dirty="0">
                <a:solidFill>
                  <a:srgbClr val="56127A"/>
                </a:solidFill>
                <a:latin typeface="Verdana" charset="0"/>
              </a:rPr>
              <a:t>2</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rgbClr val="B69CAC"/>
                </a:solidFill>
                <a:latin typeface="Verdana" charset="0"/>
              </a:rPr>
              <a:t> </a:t>
            </a:r>
            <a:r>
              <a:rPr lang="en-US" sz="1800" baseline="-25000" dirty="0">
                <a:solidFill>
                  <a:srgbClr val="B69CAC"/>
                </a:solidFill>
                <a:latin typeface="Verdana" charset="0"/>
              </a:rPr>
              <a:t>	</a:t>
            </a:r>
            <a:r>
              <a:rPr lang="en-US" sz="1800" dirty="0">
                <a:solidFill>
                  <a:srgbClr val="B69CAC"/>
                </a:solidFill>
                <a:latin typeface="Verdana" charset="0"/>
              </a:rPr>
              <a:t>I</a:t>
            </a:r>
            <a:r>
              <a:rPr lang="en-US" sz="1800" baseline="-25000" dirty="0">
                <a:solidFill>
                  <a:srgbClr val="B69CAC"/>
                </a:solidFill>
                <a:latin typeface="Verdana" charset="0"/>
              </a:rPr>
              <a:t>5</a:t>
            </a:r>
            <a:endParaRPr lang="en-US" sz="1800" baseline="-25000" dirty="0">
              <a:solidFill>
                <a:schemeClr val="folHlink"/>
              </a:solidFill>
              <a:latin typeface="Verdana" charset="0"/>
            </a:endParaRPr>
          </a:p>
          <a:p>
            <a:pPr defTabSz="571500">
              <a:spcBef>
                <a:spcPct val="0"/>
              </a:spcBef>
            </a:pPr>
            <a:r>
              <a:rPr lang="en-US" sz="1800" dirty="0">
                <a:solidFill>
                  <a:schemeClr val="tx1"/>
                </a:solidFill>
                <a:latin typeface="Verdana" charset="0"/>
              </a:rPr>
              <a:t>MA      			</a:t>
            </a:r>
            <a:r>
              <a:rPr lang="en-US" sz="1800" dirty="0">
                <a:solidFill>
                  <a:schemeClr val="accent1"/>
                </a:solidFill>
                <a:latin typeface="Verdana" charset="0"/>
              </a:rPr>
              <a:t>I</a:t>
            </a:r>
            <a:r>
              <a:rPr lang="en-US" sz="1800" baseline="-25000" dirty="0">
                <a:solidFill>
                  <a:schemeClr val="accent1"/>
                </a:solidFill>
                <a:latin typeface="Verdana" charset="0"/>
              </a:rPr>
              <a:t>1</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rgbClr val="B69CAC"/>
                </a:solidFill>
                <a:latin typeface="Verdana" charset="0"/>
              </a:rPr>
              <a:t> </a:t>
            </a:r>
            <a:r>
              <a:rPr lang="en-US" sz="1800" baseline="-25000" dirty="0">
                <a:solidFill>
                  <a:srgbClr val="B69CAC"/>
                </a:solidFill>
                <a:latin typeface="Verdana" charset="0"/>
              </a:rPr>
              <a:t>	</a:t>
            </a:r>
            <a:r>
              <a:rPr lang="en-US" sz="1800" dirty="0">
                <a:solidFill>
                  <a:srgbClr val="B69CAC"/>
                </a:solidFill>
                <a:latin typeface="Verdana" charset="0"/>
              </a:rPr>
              <a:t>I</a:t>
            </a:r>
            <a:r>
              <a:rPr lang="en-US" sz="1800" baseline="-25000" dirty="0">
                <a:solidFill>
                  <a:srgbClr val="B69CAC"/>
                </a:solidFill>
                <a:latin typeface="Verdana" charset="0"/>
              </a:rPr>
              <a:t>5</a:t>
            </a:r>
            <a:endParaRPr lang="en-US" sz="1800" baseline="-25000" dirty="0">
              <a:solidFill>
                <a:schemeClr val="folHlink"/>
              </a:solidFill>
              <a:latin typeface="Verdana" charset="0"/>
            </a:endParaRPr>
          </a:p>
          <a:p>
            <a:pPr defTabSz="571500">
              <a:spcBef>
                <a:spcPct val="0"/>
              </a:spcBef>
            </a:pPr>
            <a:r>
              <a:rPr lang="en-US" sz="1800" dirty="0">
                <a:solidFill>
                  <a:schemeClr val="tx1"/>
                </a:solidFill>
                <a:latin typeface="Verdana" charset="0"/>
              </a:rPr>
              <a:t>WB     			</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accent1"/>
                </a:solidFill>
                <a:latin typeface="Verdana" charset="0"/>
              </a:rPr>
              <a:t> </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rgbClr val="56127A"/>
                </a:solidFill>
                <a:latin typeface="Verdana" charset="0"/>
              </a:rPr>
              <a:t> </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rgbClr val="B69CAC"/>
                </a:solidFill>
                <a:latin typeface="Verdana" charset="0"/>
              </a:rPr>
              <a:t> </a:t>
            </a:r>
            <a:r>
              <a:rPr lang="en-US" sz="1800" baseline="-25000" dirty="0">
                <a:solidFill>
                  <a:srgbClr val="B69CAC"/>
                </a:solidFill>
                <a:latin typeface="Verdana" charset="0"/>
              </a:rPr>
              <a:t>	</a:t>
            </a:r>
            <a:r>
              <a:rPr lang="en-US" sz="1800" dirty="0">
                <a:solidFill>
                  <a:srgbClr val="B69CAC"/>
                </a:solidFill>
                <a:latin typeface="Verdana" charset="0"/>
              </a:rPr>
              <a:t>I</a:t>
            </a:r>
            <a:r>
              <a:rPr lang="en-US" sz="1800" baseline="-25000" dirty="0">
                <a:solidFill>
                  <a:srgbClr val="B69CAC"/>
                </a:solidFill>
                <a:latin typeface="Verdana" charset="0"/>
              </a:rPr>
              <a:t>5</a:t>
            </a:r>
            <a:endParaRPr lang="en-US" sz="1800" baseline="-25000" dirty="0">
              <a:solidFill>
                <a:schemeClr val="folHlink"/>
              </a:solidFill>
              <a:latin typeface="Verdana" charset="0"/>
            </a:endParaRPr>
          </a:p>
          <a:p>
            <a:pPr defTabSz="571500">
              <a:spcBef>
                <a:spcPct val="0"/>
              </a:spcBef>
            </a:pPr>
            <a:endParaRPr lang="en-US" sz="1800" dirty="0">
              <a:solidFill>
                <a:schemeClr val="tx1"/>
              </a:solidFill>
              <a:latin typeface="Verdana" charset="0"/>
            </a:endParaRPr>
          </a:p>
        </p:txBody>
      </p:sp>
      <p:sp>
        <p:nvSpPr>
          <p:cNvPr id="1391619" name="Rectangle 3"/>
          <p:cNvSpPr>
            <a:spLocks noGrp="1" noChangeArrowheads="1"/>
          </p:cNvSpPr>
          <p:nvPr>
            <p:ph type="title"/>
          </p:nvPr>
        </p:nvSpPr>
        <p:spPr>
          <a:xfrm>
            <a:off x="279400" y="431800"/>
            <a:ext cx="8521700" cy="787400"/>
          </a:xfrm>
          <a:noFill/>
          <a:ln/>
        </p:spPr>
        <p:txBody>
          <a:bodyPr lIns="90488" tIns="44450" rIns="90488" bIns="44450"/>
          <a:lstStyle/>
          <a:p>
            <a:r>
              <a:rPr lang="en-US"/>
              <a:t>Exception Pipeline Diagram</a:t>
            </a:r>
          </a:p>
        </p:txBody>
      </p:sp>
      <p:sp>
        <p:nvSpPr>
          <p:cNvPr id="1391620" name="Rectangle 4"/>
          <p:cNvSpPr>
            <a:spLocks noChangeArrowheads="1"/>
          </p:cNvSpPr>
          <p:nvPr/>
        </p:nvSpPr>
        <p:spPr bwMode="auto">
          <a:xfrm>
            <a:off x="228600" y="1219200"/>
            <a:ext cx="7848600" cy="2651125"/>
          </a:xfrm>
          <a:prstGeom prst="rect">
            <a:avLst/>
          </a:prstGeom>
          <a:noFill/>
          <a:ln w="25400">
            <a:noFill/>
            <a:miter lim="800000"/>
            <a:headEnd/>
            <a:tailEnd/>
          </a:ln>
          <a:effectLst/>
        </p:spPr>
        <p:txBody>
          <a:bodyPr lIns="90488" tIns="44450" rIns="90488" bIns="44450">
            <a:prstTxWarp prst="textNoShape">
              <a:avLst/>
            </a:prstTxWarp>
            <a:spAutoFit/>
          </a:bodyPr>
          <a:lstStyle/>
          <a:p>
            <a:pPr marL="1714500" lvl="3" defTabSz="571500">
              <a:spcBef>
                <a:spcPct val="0"/>
              </a:spcBef>
            </a:pPr>
            <a:endParaRPr lang="en-US" sz="1800" i="1" dirty="0">
              <a:solidFill>
                <a:schemeClr val="tx1"/>
              </a:solidFill>
              <a:latin typeface="Verdana" charset="0"/>
            </a:endParaRPr>
          </a:p>
          <a:p>
            <a:pPr marL="1714500" lvl="3" defTabSz="571500">
              <a:spcBef>
                <a:spcPct val="0"/>
              </a:spcBef>
            </a:pPr>
            <a:r>
              <a:rPr lang="en-US" sz="1800" i="1" dirty="0">
                <a:solidFill>
                  <a:schemeClr val="tx1"/>
                </a:solidFill>
                <a:latin typeface="Verdana" charset="0"/>
              </a:rPr>
              <a:t>	time</a:t>
            </a:r>
          </a:p>
          <a:p>
            <a:pPr marL="1714500" lvl="3" defTabSz="571500">
              <a:spcBef>
                <a:spcPct val="0"/>
              </a:spcBef>
            </a:pPr>
            <a:r>
              <a:rPr lang="en-US" sz="1800" dirty="0">
                <a:solidFill>
                  <a:schemeClr val="tx1"/>
                </a:solidFill>
                <a:latin typeface="Verdana" charset="0"/>
              </a:rPr>
              <a:t>	t0	t1	t2	t3	t4	t5	t6	t7	. . . .</a:t>
            </a:r>
          </a:p>
          <a:p>
            <a:pPr defTabSz="571500">
              <a:spcBef>
                <a:spcPct val="0"/>
              </a:spcBef>
            </a:pPr>
            <a:r>
              <a:rPr lang="en-US" sz="1800" dirty="0">
                <a:solidFill>
                  <a:schemeClr val="accent1"/>
                </a:solidFill>
                <a:latin typeface="Verdana" charset="0"/>
              </a:rPr>
              <a:t>(I</a:t>
            </a:r>
            <a:r>
              <a:rPr lang="en-US" sz="1800" baseline="-25000" dirty="0">
                <a:solidFill>
                  <a:schemeClr val="accent1"/>
                </a:solidFill>
                <a:latin typeface="Verdana" charset="0"/>
              </a:rPr>
              <a:t>1</a:t>
            </a:r>
            <a:r>
              <a:rPr lang="en-US" sz="1800" dirty="0">
                <a:solidFill>
                  <a:schemeClr val="accent1"/>
                </a:solidFill>
                <a:latin typeface="Verdana" charset="0"/>
              </a:rPr>
              <a:t>) 096: ADD		IF</a:t>
            </a:r>
            <a:r>
              <a:rPr lang="en-US" sz="1800" baseline="-25000" dirty="0">
                <a:solidFill>
                  <a:schemeClr val="accent1"/>
                </a:solidFill>
                <a:latin typeface="Verdana" charset="0"/>
              </a:rPr>
              <a:t>1</a:t>
            </a:r>
            <a:r>
              <a:rPr lang="en-US" sz="1800" dirty="0">
                <a:solidFill>
                  <a:schemeClr val="accent1"/>
                </a:solidFill>
                <a:latin typeface="Verdana" charset="0"/>
              </a:rPr>
              <a:t>	ID</a:t>
            </a:r>
            <a:r>
              <a:rPr lang="en-US" sz="1800" baseline="-25000" dirty="0">
                <a:solidFill>
                  <a:schemeClr val="accent1"/>
                </a:solidFill>
                <a:latin typeface="Verdana" charset="0"/>
              </a:rPr>
              <a:t>1</a:t>
            </a:r>
            <a:r>
              <a:rPr lang="en-US" sz="1800" dirty="0">
                <a:solidFill>
                  <a:schemeClr val="accent1"/>
                </a:solidFill>
                <a:latin typeface="Verdana" charset="0"/>
              </a:rPr>
              <a:t>	</a:t>
            </a:r>
            <a:r>
              <a:rPr lang="en-US" sz="1800" dirty="0">
                <a:latin typeface="Verdana" charset="0"/>
              </a:rPr>
              <a:t>EX</a:t>
            </a:r>
            <a:r>
              <a:rPr lang="en-US" sz="1800" baseline="-25000" dirty="0">
                <a:latin typeface="Verdana" charset="0"/>
              </a:rPr>
              <a:t>1	</a:t>
            </a:r>
            <a:r>
              <a:rPr lang="en-US" sz="1800" dirty="0">
                <a:latin typeface="Verdana" charset="0"/>
              </a:rPr>
              <a:t>MA</a:t>
            </a:r>
            <a:r>
              <a:rPr lang="en-US" sz="1800" baseline="-25000" dirty="0">
                <a:latin typeface="Verdana" charset="0"/>
              </a:rPr>
              <a:t>1</a:t>
            </a:r>
            <a:r>
              <a:rPr lang="en-US" sz="1800" baseline="-25000" dirty="0" smtClean="0">
                <a:latin typeface="Verdana" charset="0"/>
              </a:rPr>
              <a:t>	</a:t>
            </a:r>
            <a:r>
              <a:rPr lang="en-US" sz="1800" dirty="0" smtClean="0">
                <a:solidFill>
                  <a:srgbClr val="FF0000"/>
                </a:solidFill>
                <a:latin typeface="Verdana" charset="0"/>
              </a:rPr>
              <a:t> - </a:t>
            </a:r>
            <a:r>
              <a:rPr lang="en-US" sz="1800" baseline="-25000" dirty="0" smtClean="0">
                <a:latin typeface="Verdana" charset="0"/>
              </a:rPr>
              <a:t> </a:t>
            </a:r>
            <a:r>
              <a:rPr lang="en-US" sz="1800" baseline="-25000" dirty="0">
                <a:latin typeface="Verdana" charset="0"/>
              </a:rPr>
              <a:t>		</a:t>
            </a:r>
            <a:r>
              <a:rPr lang="en-US" sz="1800" i="1" dirty="0">
                <a:latin typeface="Verdana" charset="0"/>
              </a:rPr>
              <a:t>overflow!</a:t>
            </a:r>
            <a:endParaRPr lang="en-US" sz="1800" baseline="-25000" dirty="0">
              <a:solidFill>
                <a:schemeClr val="accent1"/>
              </a:solidFill>
              <a:latin typeface="Verdana" charset="0"/>
            </a:endParaRPr>
          </a:p>
          <a:p>
            <a:pPr defTabSz="571500">
              <a:spcBef>
                <a:spcPct val="0"/>
              </a:spcBef>
            </a:pPr>
            <a:r>
              <a:rPr lang="en-US" sz="1800" dirty="0">
                <a:solidFill>
                  <a:srgbClr val="56127A"/>
                </a:solidFill>
                <a:latin typeface="Verdana" charset="0"/>
              </a:rPr>
              <a:t>(I</a:t>
            </a:r>
            <a:r>
              <a:rPr lang="en-US" sz="1800" baseline="-25000" dirty="0">
                <a:solidFill>
                  <a:srgbClr val="56127A"/>
                </a:solidFill>
                <a:latin typeface="Verdana" charset="0"/>
              </a:rPr>
              <a:t>2</a:t>
            </a:r>
            <a:r>
              <a:rPr lang="en-US" sz="1800" dirty="0">
                <a:solidFill>
                  <a:srgbClr val="56127A"/>
                </a:solidFill>
                <a:latin typeface="Verdana" charset="0"/>
              </a:rPr>
              <a:t>) 100: XOR			IF</a:t>
            </a:r>
            <a:r>
              <a:rPr lang="en-US" sz="1800" baseline="-25000" dirty="0">
                <a:solidFill>
                  <a:srgbClr val="56127A"/>
                </a:solidFill>
                <a:latin typeface="Verdana" charset="0"/>
              </a:rPr>
              <a:t>2</a:t>
            </a:r>
            <a:r>
              <a:rPr lang="en-US" sz="1800" dirty="0">
                <a:solidFill>
                  <a:srgbClr val="56127A"/>
                </a:solidFill>
                <a:latin typeface="Verdana" charset="0"/>
              </a:rPr>
              <a:t>	ID</a:t>
            </a:r>
            <a:r>
              <a:rPr lang="en-US" sz="1800" baseline="-25000" dirty="0">
                <a:solidFill>
                  <a:srgbClr val="56127A"/>
                </a:solidFill>
                <a:latin typeface="Verdana" charset="0"/>
              </a:rPr>
              <a:t>2</a:t>
            </a:r>
            <a:r>
              <a:rPr lang="en-US" sz="1800" dirty="0">
                <a:solidFill>
                  <a:srgbClr val="56127A"/>
                </a:solidFill>
                <a:latin typeface="Verdana" charset="0"/>
              </a:rPr>
              <a:t>	EX</a:t>
            </a:r>
            <a:r>
              <a:rPr lang="en-US" sz="1800" baseline="-25000" dirty="0">
                <a:solidFill>
                  <a:srgbClr val="56127A"/>
                </a:solidFill>
                <a:latin typeface="Verdana" charset="0"/>
              </a:rPr>
              <a:t>2</a:t>
            </a:r>
            <a:r>
              <a:rPr lang="en-US" sz="1800" baseline="-25000" dirty="0" smtClean="0">
                <a:solidFill>
                  <a:srgbClr val="56127A"/>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chemeClr val="tx1"/>
                </a:solidFill>
                <a:latin typeface="Verdana" charset="0"/>
              </a:rPr>
              <a:t>	</a:t>
            </a:r>
            <a:r>
              <a:rPr lang="en-US" sz="1800" dirty="0" smtClean="0">
                <a:solidFill>
                  <a:srgbClr val="FF0000"/>
                </a:solidFill>
                <a:latin typeface="Verdana" charset="0"/>
              </a:rPr>
              <a:t> - </a:t>
            </a:r>
            <a:endParaRPr lang="en-US" sz="1800" baseline="-25000" dirty="0" smtClean="0">
              <a:solidFill>
                <a:srgbClr val="56127A"/>
              </a:solidFill>
              <a:latin typeface="Verdana" charset="0"/>
            </a:endParaRPr>
          </a:p>
          <a:p>
            <a:pPr defTabSz="571500">
              <a:spcBef>
                <a:spcPct val="0"/>
              </a:spcBef>
            </a:pPr>
            <a:r>
              <a:rPr lang="en-US" sz="1800" dirty="0">
                <a:solidFill>
                  <a:schemeClr val="tx1"/>
                </a:solidFill>
                <a:latin typeface="Verdana" charset="0"/>
              </a:rPr>
              <a:t>(I</a:t>
            </a:r>
            <a:r>
              <a:rPr lang="en-US" sz="1800" baseline="-25000" dirty="0">
                <a:solidFill>
                  <a:schemeClr val="tx1"/>
                </a:solidFill>
                <a:latin typeface="Verdana" charset="0"/>
              </a:rPr>
              <a:t>3</a:t>
            </a:r>
            <a:r>
              <a:rPr lang="en-US" sz="1800" dirty="0">
                <a:solidFill>
                  <a:schemeClr val="tx1"/>
                </a:solidFill>
                <a:latin typeface="Verdana" charset="0"/>
              </a:rPr>
              <a:t>) 104: SUB				IF</a:t>
            </a:r>
            <a:r>
              <a:rPr lang="en-US" sz="1800" baseline="-25000" dirty="0">
                <a:solidFill>
                  <a:schemeClr val="tx1"/>
                </a:solidFill>
                <a:latin typeface="Verdana" charset="0"/>
              </a:rPr>
              <a:t>3</a:t>
            </a:r>
            <a:r>
              <a:rPr lang="en-US" sz="1800" dirty="0">
                <a:solidFill>
                  <a:schemeClr val="tx1"/>
                </a:solidFill>
                <a:latin typeface="Verdana" charset="0"/>
              </a:rPr>
              <a:t>	ID</a:t>
            </a:r>
            <a:r>
              <a:rPr lang="en-US" sz="1800" baseline="-25000" dirty="0">
                <a:solidFill>
                  <a:schemeClr val="tx1"/>
                </a:solidFill>
                <a:latin typeface="Verdana" charset="0"/>
              </a:rPr>
              <a:t>3</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rgbClr val="FF0000"/>
                </a:solidFill>
                <a:latin typeface="Verdana" charset="0"/>
              </a:rPr>
              <a:t> - </a:t>
            </a:r>
            <a:endParaRPr lang="en-US" sz="1800" baseline="-25000" dirty="0" smtClean="0">
              <a:solidFill>
                <a:schemeClr val="tx1"/>
              </a:solidFill>
              <a:latin typeface="Verdana" charset="0"/>
            </a:endParaRPr>
          </a:p>
          <a:p>
            <a:pPr defTabSz="571500">
              <a:spcBef>
                <a:spcPct val="0"/>
              </a:spcBef>
            </a:pPr>
            <a:r>
              <a:rPr lang="en-US" sz="1800" dirty="0">
                <a:solidFill>
                  <a:srgbClr val="B69CAC"/>
                </a:solidFill>
                <a:latin typeface="Verdana" charset="0"/>
              </a:rPr>
              <a:t>(I</a:t>
            </a:r>
            <a:r>
              <a:rPr lang="en-US" sz="1800" baseline="-25000" dirty="0">
                <a:solidFill>
                  <a:srgbClr val="B69CAC"/>
                </a:solidFill>
                <a:latin typeface="Verdana" charset="0"/>
              </a:rPr>
              <a:t>4</a:t>
            </a:r>
            <a:r>
              <a:rPr lang="en-US" sz="1800" dirty="0">
                <a:solidFill>
                  <a:srgbClr val="B69CAC"/>
                </a:solidFill>
                <a:latin typeface="Verdana" charset="0"/>
              </a:rPr>
              <a:t>)</a:t>
            </a:r>
            <a:r>
              <a:rPr lang="en-US" sz="1800" dirty="0">
                <a:solidFill>
                  <a:srgbClr val="56127A"/>
                </a:solidFill>
                <a:latin typeface="Verdana" charset="0"/>
              </a:rPr>
              <a:t> 108: ADD</a:t>
            </a:r>
            <a:r>
              <a:rPr lang="en-US" sz="1800" dirty="0">
                <a:solidFill>
                  <a:schemeClr val="tx1"/>
                </a:solidFill>
                <a:latin typeface="Verdana" charset="0"/>
              </a:rPr>
              <a:t>	          	      		</a:t>
            </a:r>
            <a:r>
              <a:rPr lang="en-US" sz="1800" dirty="0">
                <a:solidFill>
                  <a:srgbClr val="B69CAC"/>
                </a:solidFill>
                <a:latin typeface="Verdana" charset="0"/>
              </a:rPr>
              <a:t>IF</a:t>
            </a:r>
            <a:r>
              <a:rPr lang="en-US" sz="1800" baseline="-25000" dirty="0">
                <a:solidFill>
                  <a:srgbClr val="B69CAC"/>
                </a:solidFill>
                <a:latin typeface="Verdana" charset="0"/>
              </a:rPr>
              <a:t>4</a:t>
            </a:r>
            <a:r>
              <a:rPr lang="en-US" sz="1800" dirty="0" smtClean="0">
                <a:solidFill>
                  <a:srgbClr val="B69CAC"/>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rgbClr val="FF0000"/>
                </a:solidFill>
                <a:latin typeface="Verdana" charset="0"/>
              </a:rPr>
              <a:t> - </a:t>
            </a:r>
            <a:r>
              <a:rPr lang="en-US" sz="1800" baseline="-25000" dirty="0" smtClean="0">
                <a:solidFill>
                  <a:schemeClr val="tx1"/>
                </a:solidFill>
                <a:latin typeface="Verdana" charset="0"/>
              </a:rPr>
              <a:t>	</a:t>
            </a:r>
            <a:r>
              <a:rPr lang="en-US" sz="1800" dirty="0" smtClean="0">
                <a:solidFill>
                  <a:srgbClr val="FF0000"/>
                </a:solidFill>
                <a:latin typeface="Verdana" charset="0"/>
              </a:rPr>
              <a:t> - </a:t>
            </a:r>
            <a:endParaRPr lang="en-US" sz="1800" baseline="-25000" dirty="0" smtClean="0">
              <a:solidFill>
                <a:srgbClr val="B69CAC"/>
              </a:solidFill>
              <a:latin typeface="Verdana" charset="0"/>
            </a:endParaRPr>
          </a:p>
          <a:p>
            <a:pPr defTabSz="571500">
              <a:spcBef>
                <a:spcPct val="0"/>
              </a:spcBef>
            </a:pPr>
            <a:r>
              <a:rPr lang="en-US" sz="1800" dirty="0">
                <a:solidFill>
                  <a:srgbClr val="B69CAC"/>
                </a:solidFill>
                <a:latin typeface="Verdana" charset="0"/>
              </a:rPr>
              <a:t>(I</a:t>
            </a:r>
            <a:r>
              <a:rPr lang="en-US" sz="1800" baseline="-25000" dirty="0">
                <a:solidFill>
                  <a:srgbClr val="B69CAC"/>
                </a:solidFill>
                <a:latin typeface="Verdana" charset="0"/>
              </a:rPr>
              <a:t>5</a:t>
            </a:r>
            <a:r>
              <a:rPr lang="en-US" sz="1800" dirty="0">
                <a:solidFill>
                  <a:srgbClr val="B69CAC"/>
                </a:solidFill>
                <a:latin typeface="Verdana" charset="0"/>
              </a:rPr>
              <a:t>)</a:t>
            </a:r>
            <a:r>
              <a:rPr lang="en-US" sz="1800" dirty="0">
                <a:solidFill>
                  <a:srgbClr val="56127A"/>
                </a:solidFill>
                <a:latin typeface="Verdana" charset="0"/>
              </a:rPr>
              <a:t> Exc. Handler code</a:t>
            </a:r>
            <a:r>
              <a:rPr lang="en-US" sz="1800" dirty="0">
                <a:solidFill>
                  <a:schemeClr val="tx1"/>
                </a:solidFill>
                <a:latin typeface="Verdana" charset="0"/>
              </a:rPr>
              <a:t>          	      		</a:t>
            </a:r>
            <a:r>
              <a:rPr lang="en-US" sz="1800" dirty="0">
                <a:solidFill>
                  <a:srgbClr val="B69CAC"/>
                </a:solidFill>
                <a:latin typeface="Verdana" charset="0"/>
              </a:rPr>
              <a:t>IF</a:t>
            </a:r>
            <a:r>
              <a:rPr lang="en-US" sz="1800" baseline="-25000" dirty="0">
                <a:solidFill>
                  <a:srgbClr val="B69CAC"/>
                </a:solidFill>
                <a:latin typeface="Verdana" charset="0"/>
              </a:rPr>
              <a:t>5</a:t>
            </a:r>
            <a:r>
              <a:rPr lang="en-US" sz="1800" dirty="0">
                <a:solidFill>
                  <a:srgbClr val="B69CAC"/>
                </a:solidFill>
                <a:latin typeface="Verdana" charset="0"/>
              </a:rPr>
              <a:t>	ID</a:t>
            </a:r>
            <a:r>
              <a:rPr lang="en-US" sz="1800" baseline="-25000" dirty="0">
                <a:solidFill>
                  <a:srgbClr val="B69CAC"/>
                </a:solidFill>
                <a:latin typeface="Verdana" charset="0"/>
              </a:rPr>
              <a:t>5</a:t>
            </a:r>
            <a:r>
              <a:rPr lang="en-US" sz="1800" dirty="0">
                <a:solidFill>
                  <a:srgbClr val="B69CAC"/>
                </a:solidFill>
                <a:latin typeface="Verdana" charset="0"/>
              </a:rPr>
              <a:t>	EX</a:t>
            </a:r>
            <a:r>
              <a:rPr lang="en-US" sz="1800" baseline="-25000" dirty="0">
                <a:solidFill>
                  <a:srgbClr val="B69CAC"/>
                </a:solidFill>
                <a:latin typeface="Verdana" charset="0"/>
              </a:rPr>
              <a:t>5	</a:t>
            </a:r>
            <a:r>
              <a:rPr lang="en-US" sz="1800" dirty="0">
                <a:solidFill>
                  <a:srgbClr val="B69CAC"/>
                </a:solidFill>
                <a:latin typeface="Verdana" charset="0"/>
              </a:rPr>
              <a:t>MA</a:t>
            </a:r>
            <a:r>
              <a:rPr lang="en-US" sz="1800" baseline="-25000" dirty="0">
                <a:solidFill>
                  <a:srgbClr val="B69CAC"/>
                </a:solidFill>
                <a:latin typeface="Verdana" charset="0"/>
              </a:rPr>
              <a:t>5	</a:t>
            </a:r>
            <a:r>
              <a:rPr lang="en-US" sz="1800" dirty="0">
                <a:solidFill>
                  <a:srgbClr val="B69CAC"/>
                </a:solidFill>
                <a:latin typeface="Verdana" charset="0"/>
              </a:rPr>
              <a:t>WB</a:t>
            </a:r>
            <a:r>
              <a:rPr lang="en-US" sz="1800" baseline="-25000" dirty="0">
                <a:solidFill>
                  <a:srgbClr val="B69CAC"/>
                </a:solidFill>
                <a:latin typeface="Verdana" charset="0"/>
              </a:rPr>
              <a:t>5</a:t>
            </a:r>
          </a:p>
          <a:p>
            <a:pPr defTabSz="571500">
              <a:spcBef>
                <a:spcPct val="0"/>
              </a:spcBef>
            </a:pPr>
            <a:endParaRPr lang="en-US" sz="1800" baseline="-25000" dirty="0">
              <a:solidFill>
                <a:srgbClr val="B69CAC"/>
              </a:solidFill>
              <a:latin typeface="Verdana" charset="0"/>
            </a:endParaRPr>
          </a:p>
          <a:p>
            <a:pPr defTabSz="571500">
              <a:spcBef>
                <a:spcPct val="0"/>
              </a:spcBef>
            </a:pPr>
            <a:endParaRPr lang="en-US" sz="1800" baseline="-25000" dirty="0">
              <a:solidFill>
                <a:srgbClr val="B69CAC"/>
              </a:solidFill>
              <a:latin typeface="Verdana" charset="0"/>
            </a:endParaRPr>
          </a:p>
        </p:txBody>
      </p:sp>
      <p:sp>
        <p:nvSpPr>
          <p:cNvPr id="1391621" name="Rectangle 5"/>
          <p:cNvSpPr>
            <a:spLocks noChangeArrowheads="1"/>
          </p:cNvSpPr>
          <p:nvPr/>
        </p:nvSpPr>
        <p:spPr bwMode="auto">
          <a:xfrm>
            <a:off x="315913" y="4981575"/>
            <a:ext cx="1311275" cy="638175"/>
          </a:xfrm>
          <a:prstGeom prst="rect">
            <a:avLst/>
          </a:prstGeom>
          <a:noFill/>
          <a:ln w="127000">
            <a:noFill/>
            <a:miter lim="800000"/>
            <a:headEnd/>
            <a:tailEnd/>
          </a:ln>
          <a:effectLst/>
        </p:spPr>
        <p:txBody>
          <a:bodyPr wrap="none" lIns="90488" tIns="44450" rIns="90488" bIns="44450">
            <a:prstTxWarp prst="textNoShape">
              <a:avLst/>
            </a:prstTxWarp>
            <a:spAutoFit/>
          </a:bodyPr>
          <a:lstStyle/>
          <a:p>
            <a:pPr>
              <a:spcBef>
                <a:spcPct val="0"/>
              </a:spcBef>
            </a:pPr>
            <a:r>
              <a:rPr lang="en-US" sz="1800" i="1">
                <a:solidFill>
                  <a:schemeClr val="tx1"/>
                </a:solidFill>
                <a:latin typeface="Verdana" charset="0"/>
              </a:rPr>
              <a:t>Resource </a:t>
            </a:r>
          </a:p>
          <a:p>
            <a:pPr>
              <a:spcBef>
                <a:spcPct val="0"/>
              </a:spcBef>
            </a:pPr>
            <a:r>
              <a:rPr lang="en-US" sz="1800" i="1">
                <a:solidFill>
                  <a:schemeClr val="tx1"/>
                </a:solidFill>
                <a:latin typeface="Verdana" charset="0"/>
              </a:rPr>
              <a:t>Usage</a:t>
            </a:r>
          </a:p>
        </p:txBody>
      </p:sp>
      <p:grpSp>
        <p:nvGrpSpPr>
          <p:cNvPr id="1391627" name="Group 11"/>
          <p:cNvGrpSpPr>
            <a:grpSpLocks/>
          </p:cNvGrpSpPr>
          <p:nvPr/>
        </p:nvGrpSpPr>
        <p:grpSpPr bwMode="auto">
          <a:xfrm>
            <a:off x="4724400" y="2209800"/>
            <a:ext cx="228600" cy="838200"/>
            <a:chOff x="2976" y="1392"/>
            <a:chExt cx="144" cy="528"/>
          </a:xfrm>
        </p:grpSpPr>
        <p:sp>
          <p:nvSpPr>
            <p:cNvPr id="1391623" name="Line 7"/>
            <p:cNvSpPr>
              <a:spLocks noChangeShapeType="1"/>
            </p:cNvSpPr>
            <p:nvPr/>
          </p:nvSpPr>
          <p:spPr bwMode="auto">
            <a:xfrm>
              <a:off x="3024" y="1488"/>
              <a:ext cx="96" cy="96"/>
            </a:xfrm>
            <a:prstGeom prst="line">
              <a:avLst/>
            </a:prstGeom>
            <a:noFill/>
            <a:ln w="12700">
              <a:solidFill>
                <a:schemeClr val="hlink"/>
              </a:solidFill>
              <a:round/>
              <a:headEnd/>
              <a:tailEnd type="triangle" w="med" len="med"/>
            </a:ln>
            <a:effectLst/>
          </p:spPr>
          <p:txBody>
            <a:bodyPr wrap="none" anchor="ctr">
              <a:prstTxWarp prst="textNoShape">
                <a:avLst/>
              </a:prstTxWarp>
              <a:spAutoFit/>
            </a:bodyPr>
            <a:lstStyle/>
            <a:p>
              <a:endParaRPr lang="en-US"/>
            </a:p>
          </p:txBody>
        </p:sp>
        <p:sp>
          <p:nvSpPr>
            <p:cNvPr id="1391624" name="Line 8"/>
            <p:cNvSpPr>
              <a:spLocks noChangeShapeType="1"/>
            </p:cNvSpPr>
            <p:nvPr/>
          </p:nvSpPr>
          <p:spPr bwMode="auto">
            <a:xfrm>
              <a:off x="3024" y="1536"/>
              <a:ext cx="96" cy="192"/>
            </a:xfrm>
            <a:prstGeom prst="line">
              <a:avLst/>
            </a:prstGeom>
            <a:noFill/>
            <a:ln w="12700">
              <a:solidFill>
                <a:schemeClr val="hlink"/>
              </a:solidFill>
              <a:round/>
              <a:headEnd/>
              <a:tailEnd type="triangle" w="med" len="med"/>
            </a:ln>
            <a:effectLst/>
          </p:spPr>
          <p:txBody>
            <a:bodyPr anchor="ctr">
              <a:prstTxWarp prst="textNoShape">
                <a:avLst/>
              </a:prstTxWarp>
              <a:spAutoFit/>
            </a:bodyPr>
            <a:lstStyle/>
            <a:p>
              <a:endParaRPr lang="en-US"/>
            </a:p>
          </p:txBody>
        </p:sp>
        <p:sp>
          <p:nvSpPr>
            <p:cNvPr id="1391625" name="Line 9"/>
            <p:cNvSpPr>
              <a:spLocks noChangeShapeType="1"/>
            </p:cNvSpPr>
            <p:nvPr/>
          </p:nvSpPr>
          <p:spPr bwMode="auto">
            <a:xfrm>
              <a:off x="2976" y="1536"/>
              <a:ext cx="144" cy="384"/>
            </a:xfrm>
            <a:prstGeom prst="line">
              <a:avLst/>
            </a:prstGeom>
            <a:noFill/>
            <a:ln w="12700">
              <a:solidFill>
                <a:schemeClr val="hlink"/>
              </a:solidFill>
              <a:round/>
              <a:headEnd/>
              <a:tailEnd type="triangle" w="med" len="med"/>
            </a:ln>
            <a:effectLst/>
          </p:spPr>
          <p:txBody>
            <a:bodyPr anchor="ctr">
              <a:prstTxWarp prst="textNoShape">
                <a:avLst/>
              </a:prstTxWarp>
              <a:spAutoFit/>
            </a:bodyPr>
            <a:lstStyle/>
            <a:p>
              <a:endParaRPr lang="en-US"/>
            </a:p>
          </p:txBody>
        </p:sp>
        <p:sp>
          <p:nvSpPr>
            <p:cNvPr id="1391626" name="Line 10"/>
            <p:cNvSpPr>
              <a:spLocks noChangeShapeType="1"/>
            </p:cNvSpPr>
            <p:nvPr/>
          </p:nvSpPr>
          <p:spPr bwMode="auto">
            <a:xfrm>
              <a:off x="3024" y="1392"/>
              <a:ext cx="96" cy="0"/>
            </a:xfrm>
            <a:prstGeom prst="line">
              <a:avLst/>
            </a:prstGeom>
            <a:noFill/>
            <a:ln w="12700">
              <a:solidFill>
                <a:schemeClr val="hlink"/>
              </a:solidFill>
              <a:round/>
              <a:headEnd/>
              <a:tailEnd type="triangle" w="med" len="med"/>
            </a:ln>
            <a:effectLst/>
          </p:spPr>
          <p:txBody>
            <a:bodyPr anchor="ctr">
              <a:prstTxWarp prst="textNoShape">
                <a:avLst/>
              </a:prstTxWarp>
              <a:spAutoFit/>
            </a:bodyPr>
            <a:lstStyle/>
            <a:p>
              <a:endParaRPr lang="en-US"/>
            </a:p>
          </p:txBody>
        </p:sp>
      </p:grpSp>
    </p:spTree>
    <p:extLst>
      <p:ext uri="{BB962C8B-B14F-4D97-AF65-F5344CB8AC3E}">
        <p14:creationId xmlns:p14="http://schemas.microsoft.com/office/powerpoint/2010/main" val="202945244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1620">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9162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39162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9162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9162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91620">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391620">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3916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3916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391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1618" grpId="0" autoUpdateAnimBg="0"/>
      <p:bldP spid="1391620" grpId="0" build="p" autoUpdateAnimBg="0"/>
      <p:bldP spid="139162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t>Summary</a:t>
            </a:r>
            <a:endParaRPr lang="en-US" dirty="0" smtClean="0"/>
          </a:p>
        </p:txBody>
      </p:sp>
      <p:sp>
        <p:nvSpPr>
          <p:cNvPr id="52227" name="Rectangle 3"/>
          <p:cNvSpPr>
            <a:spLocks noGrp="1" noChangeArrowheads="1"/>
          </p:cNvSpPr>
          <p:nvPr>
            <p:ph idx="1"/>
          </p:nvPr>
        </p:nvSpPr>
        <p:spPr>
          <a:xfrm>
            <a:off x="457200" y="1600200"/>
            <a:ext cx="8382000" cy="4525963"/>
          </a:xfrm>
        </p:spPr>
        <p:txBody>
          <a:bodyPr>
            <a:normAutofit lnSpcReduction="10000"/>
          </a:bodyPr>
          <a:lstStyle/>
          <a:p>
            <a:endParaRPr lang="en-US" dirty="0" smtClean="0"/>
          </a:p>
          <a:p>
            <a:r>
              <a:rPr lang="en-US" dirty="0" smtClean="0"/>
              <a:t>Asynchronous interrupts versus </a:t>
            </a:r>
            <a:r>
              <a:rPr lang="en-US" dirty="0"/>
              <a:t>s</a:t>
            </a:r>
            <a:r>
              <a:rPr lang="en-US" dirty="0" smtClean="0"/>
              <a:t>ynchronous traps</a:t>
            </a:r>
          </a:p>
          <a:p>
            <a:r>
              <a:rPr lang="en-US" dirty="0" smtClean="0"/>
              <a:t>Precise interrupts simplify software view of interrupted state</a:t>
            </a:r>
          </a:p>
          <a:p>
            <a:r>
              <a:rPr lang="en-US" dirty="0"/>
              <a:t>Handling exceptions is one of the most difficult parts of processor design, even though they occur </a:t>
            </a:r>
            <a:r>
              <a:rPr lang="en-US" dirty="0" smtClean="0"/>
              <a:t>infrequently</a:t>
            </a:r>
          </a:p>
          <a:p>
            <a:pPr lvl="1"/>
            <a:r>
              <a:rPr lang="en-US" dirty="0" smtClean="0"/>
              <a:t>Separate “commit” from execute in design</a:t>
            </a:r>
            <a:endParaRPr lang="en-US" dirty="0"/>
          </a:p>
        </p:txBody>
      </p:sp>
      <p:sp>
        <p:nvSpPr>
          <p:cNvPr id="6" name="Date Placeholder 5"/>
          <p:cNvSpPr>
            <a:spLocks noGrp="1"/>
          </p:cNvSpPr>
          <p:nvPr>
            <p:ph type="dt" sz="half" idx="10"/>
          </p:nvPr>
        </p:nvSpPr>
        <p:spPr/>
        <p:txBody>
          <a:bodyPr/>
          <a:lstStyle/>
          <a:p>
            <a:fld id="{2F4CA992-389B-ED40-AD75-9AFCB545EAE1}" type="datetime1">
              <a:rPr lang="en-US" smtClean="0"/>
              <a:pPr/>
              <a:t>11/15/12</a:t>
            </a:fld>
            <a:endParaRPr lang="en-US"/>
          </a:p>
        </p:txBody>
      </p:sp>
      <p:sp>
        <p:nvSpPr>
          <p:cNvPr id="8" name="Footer Placeholder 7"/>
          <p:cNvSpPr>
            <a:spLocks noGrp="1"/>
          </p:cNvSpPr>
          <p:nvPr>
            <p:ph type="ftr" sz="quarter" idx="11"/>
          </p:nvPr>
        </p:nvSpPr>
        <p:spPr/>
        <p:txBody>
          <a:bodyPr/>
          <a:lstStyle/>
          <a:p>
            <a:r>
              <a:rPr lang="en-US" smtClean="0"/>
              <a:t>Fall 2012 -- Lecture #34</a:t>
            </a:r>
            <a:endParaRPr lang="en-US" dirty="0"/>
          </a:p>
        </p:txBody>
      </p:sp>
      <p:sp>
        <p:nvSpPr>
          <p:cNvPr id="7" name="Slide Number Placeholder 6"/>
          <p:cNvSpPr>
            <a:spLocks noGrp="1"/>
          </p:cNvSpPr>
          <p:nvPr>
            <p:ph type="sldNum" sz="quarter" idx="12"/>
          </p:nvPr>
        </p:nvSpPr>
        <p:spPr/>
        <p:txBody>
          <a:bodyPr/>
          <a:lstStyle/>
          <a:p>
            <a:fld id="{560BEBE0-216B-AB43-BD80-E68411983EF0}"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2BA6D3-9169-B74C-A39A-12D91D597F91}" type="slidenum">
              <a:rPr lang="en-US"/>
              <a:pPr/>
              <a:t>25</a:t>
            </a:fld>
            <a:endParaRPr lang="en-US" b="0">
              <a:solidFill>
                <a:srgbClr val="FBBA03"/>
              </a:solidFill>
            </a:endParaRPr>
          </a:p>
        </p:txBody>
      </p:sp>
      <p:sp>
        <p:nvSpPr>
          <p:cNvPr id="1198082" name="Rectangle 2"/>
          <p:cNvSpPr>
            <a:spLocks noGrp="1" noChangeArrowheads="1"/>
          </p:cNvSpPr>
          <p:nvPr>
            <p:ph type="title"/>
          </p:nvPr>
        </p:nvSpPr>
        <p:spPr/>
        <p:txBody>
          <a:bodyPr/>
          <a:lstStyle/>
          <a:p>
            <a:r>
              <a:rPr lang="en-US"/>
              <a:t>Acknowledgements</a:t>
            </a:r>
          </a:p>
        </p:txBody>
      </p:sp>
      <p:sp>
        <p:nvSpPr>
          <p:cNvPr id="1198083" name="Rectangle 3"/>
          <p:cNvSpPr>
            <a:spLocks noGrp="1" noChangeArrowheads="1"/>
          </p:cNvSpPr>
          <p:nvPr>
            <p:ph type="body" idx="1"/>
          </p:nvPr>
        </p:nvSpPr>
        <p:spPr/>
        <p:txBody>
          <a:bodyPr>
            <a:normAutofit/>
          </a:bodyPr>
          <a:lstStyle/>
          <a:p>
            <a:r>
              <a:rPr lang="en-US" dirty="0"/>
              <a:t>These slides contain material developed and copyright by:</a:t>
            </a:r>
          </a:p>
          <a:p>
            <a:pPr lvl="1"/>
            <a:r>
              <a:rPr lang="en-US" dirty="0" err="1"/>
              <a:t>Arvind</a:t>
            </a:r>
            <a:r>
              <a:rPr lang="en-US" dirty="0"/>
              <a:t> (MIT)</a:t>
            </a:r>
          </a:p>
          <a:p>
            <a:pPr lvl="1"/>
            <a:r>
              <a:rPr lang="en-US" dirty="0"/>
              <a:t>Krste Asanovic (MIT/UCB)</a:t>
            </a:r>
          </a:p>
          <a:p>
            <a:pPr lvl="1"/>
            <a:r>
              <a:rPr lang="en-US" dirty="0" smtClean="0"/>
              <a:t>James </a:t>
            </a:r>
            <a:r>
              <a:rPr lang="en-US" dirty="0"/>
              <a:t>Hoe (CMU)</a:t>
            </a:r>
          </a:p>
          <a:p>
            <a:pPr lvl="1"/>
            <a:endParaRPr lang="en-US" dirty="0"/>
          </a:p>
          <a:p>
            <a:r>
              <a:rPr lang="en-US" dirty="0"/>
              <a:t>MIT material derived from course 6.823</a:t>
            </a:r>
          </a:p>
          <a:p>
            <a:r>
              <a:rPr lang="en-US" dirty="0"/>
              <a:t>UCB material derived from course CS252</a:t>
            </a:r>
          </a:p>
        </p:txBody>
      </p:sp>
    </p:spTree>
    <p:extLst>
      <p:ext uri="{BB962C8B-B14F-4D97-AF65-F5344CB8AC3E}">
        <p14:creationId xmlns:p14="http://schemas.microsoft.com/office/powerpoint/2010/main" val="41233781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5"/>
          <p:cNvPicPr>
            <a:picLocks noChangeAspect="1" noChangeArrowheads="1"/>
          </p:cNvPicPr>
          <p:nvPr/>
        </p:nvPicPr>
        <p:blipFill>
          <a:blip r:embed="rId4"/>
          <a:srcRect/>
          <a:stretch>
            <a:fillRect/>
          </a:stretch>
        </p:blipFill>
        <p:spPr bwMode="auto">
          <a:xfrm>
            <a:off x="8120266" y="2214862"/>
            <a:ext cx="1023734" cy="709634"/>
          </a:xfrm>
          <a:prstGeom prst="rect">
            <a:avLst/>
          </a:prstGeom>
          <a:noFill/>
          <a:ln w="9525">
            <a:noFill/>
            <a:miter lim="800000"/>
            <a:headEnd/>
            <a:tailEnd/>
          </a:ln>
          <a:effectLst/>
        </p:spPr>
      </p:pic>
      <p:sp>
        <p:nvSpPr>
          <p:cNvPr id="26627" name="Rectangle 5"/>
          <p:cNvSpPr>
            <a:spLocks noGrp="1" noChangeArrowheads="1"/>
          </p:cNvSpPr>
          <p:nvPr>
            <p:ph type="title"/>
          </p:nvPr>
        </p:nvSpPr>
        <p:spPr>
          <a:xfrm>
            <a:off x="457200" y="37576"/>
            <a:ext cx="8229600" cy="1143000"/>
          </a:xfrm>
        </p:spPr>
        <p:txBody>
          <a:bodyPr>
            <a:normAutofit/>
          </a:bodyPr>
          <a:lstStyle/>
          <a:p>
            <a:pPr>
              <a:lnSpc>
                <a:spcPct val="85000"/>
              </a:lnSpc>
            </a:pPr>
            <a:r>
              <a:rPr lang="en-US" dirty="0" smtClean="0"/>
              <a:t>You Are Here!</a:t>
            </a:r>
            <a:endParaRPr lang="en-US" dirty="0"/>
          </a:p>
        </p:txBody>
      </p:sp>
      <p:sp>
        <p:nvSpPr>
          <p:cNvPr id="43" name="Content Placeholder 42"/>
          <p:cNvSpPr>
            <a:spLocks noGrp="1"/>
          </p:cNvSpPr>
          <p:nvPr>
            <p:ph sz="half" idx="1"/>
          </p:nvPr>
        </p:nvSpPr>
        <p:spPr>
          <a:xfrm>
            <a:off x="0" y="1387066"/>
            <a:ext cx="3421902" cy="4525963"/>
          </a:xfrm>
        </p:spPr>
        <p:txBody>
          <a:bodyPr>
            <a:noAutofit/>
          </a:bodyPr>
          <a:lstStyle/>
          <a:p>
            <a:pPr>
              <a:lnSpc>
                <a:spcPct val="90000"/>
              </a:lnSpc>
            </a:pPr>
            <a:r>
              <a:rPr lang="en-US" sz="2400" dirty="0" smtClean="0"/>
              <a:t>Parallel Requests</a:t>
            </a:r>
          </a:p>
          <a:p>
            <a:pPr lvl="1">
              <a:lnSpc>
                <a:spcPct val="90000"/>
              </a:lnSpc>
              <a:buNone/>
            </a:pPr>
            <a:r>
              <a:rPr lang="en-US" sz="1800" dirty="0" smtClean="0"/>
              <a:t>Assigned to computer</a:t>
            </a:r>
          </a:p>
          <a:p>
            <a:pPr lvl="1">
              <a:lnSpc>
                <a:spcPct val="90000"/>
              </a:lnSpc>
              <a:buNone/>
            </a:pPr>
            <a:r>
              <a:rPr lang="en-US" sz="1800" dirty="0" smtClean="0"/>
              <a:t>e.g., Search “Katz”</a:t>
            </a:r>
          </a:p>
          <a:p>
            <a:pPr>
              <a:lnSpc>
                <a:spcPct val="90000"/>
              </a:lnSpc>
            </a:pPr>
            <a:r>
              <a:rPr lang="en-US" sz="2400" dirty="0" smtClean="0"/>
              <a:t>Parallel Threads</a:t>
            </a:r>
          </a:p>
          <a:p>
            <a:pPr lvl="1">
              <a:lnSpc>
                <a:spcPct val="90000"/>
              </a:lnSpc>
              <a:buNone/>
            </a:pPr>
            <a:r>
              <a:rPr lang="en-US" sz="1800" dirty="0" smtClean="0"/>
              <a:t>Assigned to core</a:t>
            </a:r>
          </a:p>
          <a:p>
            <a:pPr lvl="1">
              <a:lnSpc>
                <a:spcPct val="90000"/>
              </a:lnSpc>
              <a:buNone/>
            </a:pPr>
            <a:r>
              <a:rPr lang="en-US" sz="1800" dirty="0" smtClean="0"/>
              <a:t>e.g., Lookup, Ads</a:t>
            </a:r>
          </a:p>
          <a:p>
            <a:pPr>
              <a:lnSpc>
                <a:spcPct val="90000"/>
              </a:lnSpc>
            </a:pPr>
            <a:r>
              <a:rPr lang="en-US" sz="2400" dirty="0" smtClean="0"/>
              <a:t>Parallel Instructions</a:t>
            </a:r>
          </a:p>
          <a:p>
            <a:pPr lvl="1">
              <a:lnSpc>
                <a:spcPct val="90000"/>
              </a:lnSpc>
              <a:buNone/>
            </a:pPr>
            <a:r>
              <a:rPr lang="en-US" sz="1800" dirty="0" smtClean="0"/>
              <a:t>&gt;1 instruction @ one time</a:t>
            </a:r>
          </a:p>
          <a:p>
            <a:pPr lvl="1">
              <a:lnSpc>
                <a:spcPct val="90000"/>
              </a:lnSpc>
              <a:buNone/>
            </a:pPr>
            <a:r>
              <a:rPr lang="en-US" sz="1800" dirty="0" smtClean="0"/>
              <a:t>e.g., 5 pipelined instructions</a:t>
            </a:r>
          </a:p>
          <a:p>
            <a:pPr>
              <a:lnSpc>
                <a:spcPct val="90000"/>
              </a:lnSpc>
            </a:pPr>
            <a:r>
              <a:rPr lang="en-US" sz="2400" dirty="0" smtClean="0"/>
              <a:t>Parallel Data</a:t>
            </a:r>
          </a:p>
          <a:p>
            <a:pPr lvl="1">
              <a:lnSpc>
                <a:spcPct val="90000"/>
              </a:lnSpc>
              <a:buNone/>
            </a:pPr>
            <a:r>
              <a:rPr lang="en-US" sz="1800" dirty="0" smtClean="0"/>
              <a:t>&gt;1 data item @ one time</a:t>
            </a:r>
          </a:p>
          <a:p>
            <a:pPr lvl="1">
              <a:lnSpc>
                <a:spcPct val="90000"/>
              </a:lnSpc>
              <a:buNone/>
            </a:pPr>
            <a:r>
              <a:rPr lang="en-US" sz="1800" dirty="0" smtClean="0"/>
              <a:t>e.g., Add of 4 pairs of words</a:t>
            </a:r>
          </a:p>
          <a:p>
            <a:pPr>
              <a:lnSpc>
                <a:spcPct val="90000"/>
              </a:lnSpc>
            </a:pPr>
            <a:r>
              <a:rPr lang="en-US" sz="2400" dirty="0" smtClean="0"/>
              <a:t>Hardware descriptions</a:t>
            </a:r>
          </a:p>
          <a:p>
            <a:pPr lvl="1">
              <a:lnSpc>
                <a:spcPct val="90000"/>
              </a:lnSpc>
              <a:buNone/>
            </a:pPr>
            <a:r>
              <a:rPr lang="en-US" sz="1800" dirty="0" smtClean="0"/>
              <a:t>All gates @ one time</a:t>
            </a:r>
          </a:p>
          <a:p>
            <a:pPr>
              <a:lnSpc>
                <a:spcPct val="90000"/>
              </a:lnSpc>
            </a:pPr>
            <a:r>
              <a:rPr lang="en-US" sz="2200" dirty="0" smtClean="0"/>
              <a:t>Programming Languages</a:t>
            </a:r>
          </a:p>
          <a:p>
            <a:pPr lvl="1">
              <a:lnSpc>
                <a:spcPct val="90000"/>
              </a:lnSpc>
              <a:buNone/>
            </a:pPr>
            <a:endParaRPr lang="en-US" sz="1800" dirty="0" smtClean="0"/>
          </a:p>
        </p:txBody>
      </p:sp>
      <p:sp>
        <p:nvSpPr>
          <p:cNvPr id="97" name="TextBox 96"/>
          <p:cNvSpPr txBox="1"/>
          <p:nvPr/>
        </p:nvSpPr>
        <p:spPr>
          <a:xfrm>
            <a:off x="8170342" y="1665638"/>
            <a:ext cx="787395" cy="544765"/>
          </a:xfrm>
          <a:prstGeom prst="rect">
            <a:avLst/>
          </a:prstGeom>
          <a:noFill/>
        </p:spPr>
        <p:txBody>
          <a:bodyPr wrap="none" rtlCol="0">
            <a:spAutoFit/>
          </a:bodyPr>
          <a:lstStyle/>
          <a:p>
            <a:pPr algn="r">
              <a:lnSpc>
                <a:spcPct val="80000"/>
              </a:lnSpc>
            </a:pPr>
            <a:r>
              <a:rPr lang="en-US" dirty="0" smtClean="0"/>
              <a:t>Smart</a:t>
            </a:r>
            <a:br>
              <a:rPr lang="en-US" dirty="0" smtClean="0"/>
            </a:br>
            <a:r>
              <a:rPr lang="en-US" dirty="0" smtClean="0"/>
              <a:t>Phone</a:t>
            </a:r>
            <a:endParaRPr lang="en-US" dirty="0"/>
          </a:p>
        </p:txBody>
      </p:sp>
      <p:sp>
        <p:nvSpPr>
          <p:cNvPr id="118" name="TextBox 117"/>
          <p:cNvSpPr txBox="1"/>
          <p:nvPr/>
        </p:nvSpPr>
        <p:spPr>
          <a:xfrm>
            <a:off x="3916478" y="1665944"/>
            <a:ext cx="1305493" cy="766364"/>
          </a:xfrm>
          <a:prstGeom prst="rect">
            <a:avLst/>
          </a:prstGeom>
          <a:noFill/>
        </p:spPr>
        <p:txBody>
          <a:bodyPr wrap="square" rtlCol="0">
            <a:spAutoFit/>
          </a:bodyPr>
          <a:lstStyle/>
          <a:p>
            <a:pPr algn="r">
              <a:lnSpc>
                <a:spcPct val="80000"/>
              </a:lnSpc>
            </a:pPr>
            <a:r>
              <a:rPr lang="en-US" dirty="0" smtClean="0"/>
              <a:t>Warehouse Scale Computer</a:t>
            </a:r>
            <a:endParaRPr lang="en-US" dirty="0"/>
          </a:p>
        </p:txBody>
      </p:sp>
      <p:cxnSp>
        <p:nvCxnSpPr>
          <p:cNvPr id="168" name="Straight Connector 167"/>
          <p:cNvCxnSpPr/>
          <p:nvPr/>
        </p:nvCxnSpPr>
        <p:spPr>
          <a:xfrm rot="5400000">
            <a:off x="736707" y="3834054"/>
            <a:ext cx="5250171" cy="1588"/>
          </a:xfrm>
          <a:prstGeom prst="line">
            <a:avLst/>
          </a:prstGeom>
          <a:ln w="152400"/>
        </p:spPr>
        <p:style>
          <a:lnRef idx="2">
            <a:schemeClr val="accent1"/>
          </a:lnRef>
          <a:fillRef idx="0">
            <a:schemeClr val="accent1"/>
          </a:fillRef>
          <a:effectRef idx="1">
            <a:schemeClr val="accent1"/>
          </a:effectRef>
          <a:fontRef idx="minor">
            <a:schemeClr val="tx1"/>
          </a:fontRef>
        </p:style>
      </p:cxnSp>
      <p:sp>
        <p:nvSpPr>
          <p:cNvPr id="169" name="TextBox 168"/>
          <p:cNvSpPr txBox="1"/>
          <p:nvPr/>
        </p:nvSpPr>
        <p:spPr>
          <a:xfrm>
            <a:off x="1869899" y="1062860"/>
            <a:ext cx="3176233" cy="461665"/>
          </a:xfrm>
          <a:prstGeom prst="rect">
            <a:avLst/>
          </a:prstGeom>
          <a:noFill/>
        </p:spPr>
        <p:txBody>
          <a:bodyPr wrap="none" rtlCol="0">
            <a:spAutoFit/>
          </a:bodyPr>
          <a:lstStyle/>
          <a:p>
            <a:r>
              <a:rPr lang="en-US" sz="2400" i="1" dirty="0" smtClean="0"/>
              <a:t>Software        Hardware</a:t>
            </a:r>
            <a:endParaRPr lang="en-US" sz="2400" i="1" dirty="0"/>
          </a:p>
        </p:txBody>
      </p:sp>
      <p:sp>
        <p:nvSpPr>
          <p:cNvPr id="171" name="TextBox 170"/>
          <p:cNvSpPr txBox="1"/>
          <p:nvPr/>
        </p:nvSpPr>
        <p:spPr>
          <a:xfrm>
            <a:off x="2559950" y="2275669"/>
            <a:ext cx="1619354" cy="1205458"/>
          </a:xfrm>
          <a:prstGeom prst="rect">
            <a:avLst/>
          </a:prstGeom>
          <a:solidFill>
            <a:schemeClr val="bg1"/>
          </a:solidFill>
        </p:spPr>
        <p:txBody>
          <a:bodyPr wrap="none" rtlCol="0">
            <a:spAutoFit/>
          </a:bodyPr>
          <a:lstStyle/>
          <a:p>
            <a:pPr algn="ctr">
              <a:lnSpc>
                <a:spcPct val="90000"/>
              </a:lnSpc>
            </a:pPr>
            <a:r>
              <a:rPr lang="en-US" sz="2000" i="1" dirty="0" smtClean="0"/>
              <a:t>Harness</a:t>
            </a:r>
            <a:br>
              <a:rPr lang="en-US" sz="2000" i="1" dirty="0" smtClean="0"/>
            </a:br>
            <a:r>
              <a:rPr lang="en-US" sz="2000" i="1" dirty="0" smtClean="0"/>
              <a:t>Parallelism &amp;</a:t>
            </a:r>
          </a:p>
          <a:p>
            <a:pPr algn="ctr">
              <a:lnSpc>
                <a:spcPct val="90000"/>
              </a:lnSpc>
            </a:pPr>
            <a:r>
              <a:rPr lang="en-US" sz="2000" i="1" dirty="0" smtClean="0"/>
              <a:t>Achieve High</a:t>
            </a:r>
            <a:br>
              <a:rPr lang="en-US" sz="2000" i="1" dirty="0" smtClean="0"/>
            </a:br>
            <a:r>
              <a:rPr lang="en-US" sz="2000" i="1" dirty="0" smtClean="0"/>
              <a:t>Performance</a:t>
            </a:r>
            <a:endParaRPr lang="en-US" sz="2000" i="1" dirty="0"/>
          </a:p>
        </p:txBody>
      </p:sp>
      <p:grpSp>
        <p:nvGrpSpPr>
          <p:cNvPr id="2" name="Group 50"/>
          <p:cNvGrpSpPr/>
          <p:nvPr/>
        </p:nvGrpSpPr>
        <p:grpSpPr>
          <a:xfrm>
            <a:off x="5831288" y="5537200"/>
            <a:ext cx="3360062" cy="1289820"/>
            <a:chOff x="5831288" y="5537200"/>
            <a:chExt cx="3360062" cy="1289820"/>
          </a:xfrm>
        </p:grpSpPr>
        <p:sp>
          <p:nvSpPr>
            <p:cNvPr id="166" name="TextBox 165"/>
            <p:cNvSpPr txBox="1"/>
            <p:nvPr/>
          </p:nvSpPr>
          <p:spPr>
            <a:xfrm>
              <a:off x="7942290" y="5985754"/>
              <a:ext cx="1249060" cy="369332"/>
            </a:xfrm>
            <a:prstGeom prst="rect">
              <a:avLst/>
            </a:prstGeom>
            <a:noFill/>
          </p:spPr>
          <p:txBody>
            <a:bodyPr wrap="none" rtlCol="0">
              <a:spAutoFit/>
            </a:bodyPr>
            <a:lstStyle/>
            <a:p>
              <a:r>
                <a:rPr lang="en-US" dirty="0" smtClean="0"/>
                <a:t>Logic Gates</a:t>
              </a:r>
              <a:endParaRPr lang="en-US" dirty="0"/>
            </a:p>
          </p:txBody>
        </p:sp>
        <p:cxnSp>
          <p:nvCxnSpPr>
            <p:cNvPr id="172" name="Straight Connector 171"/>
            <p:cNvCxnSpPr>
              <a:stCxn id="104" idx="2"/>
              <a:endCxn id="177" idx="3"/>
            </p:cNvCxnSpPr>
            <p:nvPr/>
          </p:nvCxnSpPr>
          <p:spPr>
            <a:xfrm flipH="1">
              <a:off x="7920438" y="5537200"/>
              <a:ext cx="54947"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04" idx="1"/>
              <a:endCxn id="177" idx="0"/>
            </p:cNvCxnSpPr>
            <p:nvPr/>
          </p:nvCxnSpPr>
          <p:spPr>
            <a:xfrm flipH="1">
              <a:off x="6543773" y="5537200"/>
              <a:ext cx="955786"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177"/>
            <p:cNvGrpSpPr/>
            <p:nvPr/>
          </p:nvGrpSpPr>
          <p:grpSpPr>
            <a:xfrm>
              <a:off x="5831288" y="6109003"/>
              <a:ext cx="2089150" cy="718017"/>
              <a:chOff x="5831288" y="6139983"/>
              <a:chExt cx="2089150" cy="718017"/>
            </a:xfrm>
          </p:grpSpPr>
          <p:graphicFrame>
            <p:nvGraphicFramePr>
              <p:cNvPr id="93186" name="Object 2"/>
              <p:cNvGraphicFramePr>
                <a:graphicFrameLocks noChangeAspect="1"/>
              </p:cNvGraphicFramePr>
              <p:nvPr/>
            </p:nvGraphicFramePr>
            <p:xfrm>
              <a:off x="6560469" y="6139983"/>
              <a:ext cx="1044389" cy="718017"/>
            </p:xfrm>
            <a:graphic>
              <a:graphicData uri="http://schemas.openxmlformats.org/presentationml/2006/ole">
                <mc:AlternateContent xmlns:mc="http://schemas.openxmlformats.org/markup-compatibility/2006">
                  <mc:Choice xmlns:v="urn:schemas-microsoft-com:vml" Requires="v">
                    <p:oleObj spid="_x0000_s99446" name="Image" r:id="rId5" imgW="3492063" imgH="2400000" progId="">
                      <p:embed/>
                    </p:oleObj>
                  </mc:Choice>
                  <mc:Fallback>
                    <p:oleObj name="Image" r:id="rId5" imgW="3492063" imgH="24000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0469" y="6139983"/>
                            <a:ext cx="1044389" cy="71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
            <p:nvSpPr>
              <p:cNvPr id="177" name="Freeform 176"/>
              <p:cNvSpPr/>
              <p:nvPr/>
            </p:nvSpPr>
            <p:spPr>
              <a:xfrm>
                <a:off x="5831288" y="6149353"/>
                <a:ext cx="2089150" cy="708647"/>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endParaRPr lang="en-US" dirty="0">
                  <a:solidFill>
                    <a:srgbClr val="000000"/>
                  </a:solidFill>
                </a:endParaRPr>
              </a:p>
            </p:txBody>
          </p:sp>
        </p:grpSp>
      </p:grpSp>
      <p:pic>
        <p:nvPicPr>
          <p:cNvPr id="117" name="Picture 116" descr="cern-racks.jpg"/>
          <p:cNvPicPr>
            <a:picLocks noChangeAspect="1"/>
          </p:cNvPicPr>
          <p:nvPr/>
        </p:nvPicPr>
        <p:blipFill>
          <a:blip r:embed="rId7"/>
          <a:stretch>
            <a:fillRect/>
          </a:stretch>
        </p:blipFill>
        <p:spPr>
          <a:xfrm>
            <a:off x="5173656" y="1334878"/>
            <a:ext cx="2859651" cy="1667628"/>
          </a:xfrm>
          <a:prstGeom prst="rect">
            <a:avLst/>
          </a:prstGeom>
        </p:spPr>
      </p:pic>
      <p:grpSp>
        <p:nvGrpSpPr>
          <p:cNvPr id="4" name="Group 55"/>
          <p:cNvGrpSpPr/>
          <p:nvPr/>
        </p:nvGrpSpPr>
        <p:grpSpPr>
          <a:xfrm>
            <a:off x="3442017" y="2980266"/>
            <a:ext cx="5143176" cy="1625601"/>
            <a:chOff x="3442017" y="2980266"/>
            <a:chExt cx="5143176" cy="1625601"/>
          </a:xfrm>
        </p:grpSpPr>
        <p:grpSp>
          <p:nvGrpSpPr>
            <p:cNvPr id="5" name="Group 53"/>
            <p:cNvGrpSpPr/>
            <p:nvPr/>
          </p:nvGrpSpPr>
          <p:grpSpPr>
            <a:xfrm>
              <a:off x="3442017" y="2980266"/>
              <a:ext cx="5143176" cy="1625601"/>
              <a:chOff x="3442017" y="2980266"/>
              <a:chExt cx="5143176" cy="1625601"/>
            </a:xfrm>
          </p:grpSpPr>
          <p:pic>
            <p:nvPicPr>
              <p:cNvPr id="48" name="Picture 5"/>
              <p:cNvPicPr>
                <a:picLocks noChangeAspect="1"/>
              </p:cNvPicPr>
              <p:nvPr/>
            </p:nvPicPr>
            <p:blipFill>
              <a:blip r:embed="rId8"/>
              <a:srcRect/>
              <a:stretch>
                <a:fillRect/>
              </a:stretch>
            </p:blipFill>
            <p:spPr bwMode="auto">
              <a:xfrm>
                <a:off x="3442017" y="3451864"/>
                <a:ext cx="1792390" cy="856882"/>
              </a:xfrm>
              <a:prstGeom prst="rect">
                <a:avLst/>
              </a:prstGeom>
              <a:noFill/>
              <a:ln w="9525">
                <a:noFill/>
                <a:miter lim="800000"/>
                <a:headEnd/>
                <a:tailEnd/>
              </a:ln>
            </p:spPr>
          </p:pic>
          <p:cxnSp>
            <p:nvCxnSpPr>
              <p:cNvPr id="135" name="Straight Connector 134"/>
              <p:cNvCxnSpPr>
                <a:endCxn id="98" idx="1"/>
              </p:cNvCxnSpPr>
              <p:nvPr/>
            </p:nvCxnSpPr>
            <p:spPr>
              <a:xfrm rot="10800000" flipV="1">
                <a:off x="5432954" y="2980266"/>
                <a:ext cx="1729843" cy="38947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endCxn id="98" idx="0"/>
              </p:cNvCxnSpPr>
              <p:nvPr/>
            </p:nvCxnSpPr>
            <p:spPr>
              <a:xfrm>
                <a:off x="7501460" y="2980267"/>
                <a:ext cx="1083733" cy="38947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nvGrpSpPr>
              <p:cNvPr id="6" name="Group 144"/>
              <p:cNvGrpSpPr/>
              <p:nvPr/>
            </p:nvGrpSpPr>
            <p:grpSpPr>
              <a:xfrm>
                <a:off x="3894659" y="3369744"/>
                <a:ext cx="4690534" cy="1236123"/>
                <a:chOff x="3539066" y="3369744"/>
                <a:chExt cx="4690534" cy="1236123"/>
              </a:xfrm>
            </p:grpSpPr>
            <p:sp>
              <p:nvSpPr>
                <p:cNvPr id="98" name="Freeform 97"/>
                <p:cNvSpPr/>
                <p:nvPr/>
              </p:nvSpPr>
              <p:spPr>
                <a:xfrm>
                  <a:off x="3539066" y="3369744"/>
                  <a:ext cx="4690534" cy="123612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Freeform 131"/>
                <p:cNvSpPr/>
                <p:nvPr/>
              </p:nvSpPr>
              <p:spPr>
                <a:xfrm>
                  <a:off x="4758265"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3" name="Freeform 132"/>
                <p:cNvSpPr/>
                <p:nvPr/>
              </p:nvSpPr>
              <p:spPr>
                <a:xfrm>
                  <a:off x="6790242"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8" name="Rectangle 137"/>
                <p:cNvSpPr/>
                <p:nvPr/>
              </p:nvSpPr>
              <p:spPr>
                <a:xfrm>
                  <a:off x="6242320" y="3413668"/>
                  <a:ext cx="344039" cy="369332"/>
                </a:xfrm>
                <a:prstGeom prst="rect">
                  <a:avLst/>
                </a:prstGeom>
              </p:spPr>
              <p:txBody>
                <a:bodyPr wrap="none">
                  <a:spAutoFit/>
                </a:bodyPr>
                <a:lstStyle/>
                <a:p>
                  <a:r>
                    <a:rPr lang="en-US" dirty="0" smtClean="0"/>
                    <a:t>…</a:t>
                  </a:r>
                  <a:endParaRPr lang="en-US" dirty="0"/>
                </a:p>
              </p:txBody>
            </p:sp>
            <p:sp>
              <p:nvSpPr>
                <p:cNvPr id="140" name="Freeform 139"/>
                <p:cNvSpPr/>
                <p:nvPr/>
              </p:nvSpPr>
              <p:spPr>
                <a:xfrm>
                  <a:off x="4284134" y="3810000"/>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     Memory               (Cache)</a:t>
                  </a:r>
                  <a:endParaRPr lang="en-US" dirty="0">
                    <a:solidFill>
                      <a:srgbClr val="000000"/>
                    </a:solidFill>
                  </a:endParaRPr>
                </a:p>
              </p:txBody>
            </p:sp>
            <p:sp>
              <p:nvSpPr>
                <p:cNvPr id="144" name="Freeform 143"/>
                <p:cNvSpPr/>
                <p:nvPr/>
              </p:nvSpPr>
              <p:spPr>
                <a:xfrm>
                  <a:off x="3826935" y="4199466"/>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Input/Output</a:t>
                  </a:r>
                  <a:endParaRPr lang="en-US" dirty="0">
                    <a:solidFill>
                      <a:srgbClr val="000000"/>
                    </a:solidFill>
                  </a:endParaRPr>
                </a:p>
              </p:txBody>
            </p:sp>
          </p:grpSp>
        </p:grpSp>
        <p:sp>
          <p:nvSpPr>
            <p:cNvPr id="55" name="TextBox 54"/>
            <p:cNvSpPr txBox="1"/>
            <p:nvPr/>
          </p:nvSpPr>
          <p:spPr>
            <a:xfrm>
              <a:off x="6760107" y="3049938"/>
              <a:ext cx="1126593" cy="323165"/>
            </a:xfrm>
            <a:prstGeom prst="rect">
              <a:avLst/>
            </a:prstGeom>
            <a:noFill/>
          </p:spPr>
          <p:txBody>
            <a:bodyPr wrap="none" rtlCol="0">
              <a:spAutoFit/>
            </a:bodyPr>
            <a:lstStyle/>
            <a:p>
              <a:pPr algn="r">
                <a:lnSpc>
                  <a:spcPct val="80000"/>
                </a:lnSpc>
              </a:pPr>
              <a:r>
                <a:rPr lang="en-US" dirty="0" smtClean="0"/>
                <a:t>Computer</a:t>
              </a:r>
            </a:p>
          </p:txBody>
        </p:sp>
      </p:grpSp>
      <p:grpSp>
        <p:nvGrpSpPr>
          <p:cNvPr id="7" name="Group 90"/>
          <p:cNvGrpSpPr/>
          <p:nvPr/>
        </p:nvGrpSpPr>
        <p:grpSpPr>
          <a:xfrm>
            <a:off x="3365862" y="3454411"/>
            <a:ext cx="5625738" cy="2622539"/>
            <a:chOff x="3365862" y="3454411"/>
            <a:chExt cx="5625738" cy="2622539"/>
          </a:xfrm>
        </p:grpSpPr>
        <p:sp>
          <p:nvSpPr>
            <p:cNvPr id="151" name="Freeform 150"/>
            <p:cNvSpPr/>
            <p:nvPr/>
          </p:nvSpPr>
          <p:spPr>
            <a:xfrm>
              <a:off x="3971023" y="5625230"/>
              <a:ext cx="3626511" cy="341684"/>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Main Memory</a:t>
              </a:r>
              <a:endParaRPr lang="en-US" dirty="0">
                <a:solidFill>
                  <a:srgbClr val="000000"/>
                </a:solidFill>
              </a:endParaRPr>
            </a:p>
          </p:txBody>
        </p:sp>
        <p:grpSp>
          <p:nvGrpSpPr>
            <p:cNvPr id="8" name="Group 89"/>
            <p:cNvGrpSpPr/>
            <p:nvPr/>
          </p:nvGrpSpPr>
          <p:grpSpPr>
            <a:xfrm>
              <a:off x="3365862" y="3454411"/>
              <a:ext cx="5625738" cy="2622539"/>
              <a:chOff x="3365862" y="3454411"/>
              <a:chExt cx="5625738" cy="2622539"/>
            </a:xfrm>
          </p:grpSpPr>
          <p:grpSp>
            <p:nvGrpSpPr>
              <p:cNvPr id="9" name="Group 48"/>
              <p:cNvGrpSpPr/>
              <p:nvPr/>
            </p:nvGrpSpPr>
            <p:grpSpPr>
              <a:xfrm>
                <a:off x="3365862" y="3454411"/>
                <a:ext cx="5625738" cy="2622539"/>
                <a:chOff x="3365862" y="3454411"/>
                <a:chExt cx="5454288" cy="2850775"/>
              </a:xfrm>
            </p:grpSpPr>
            <p:sp>
              <p:nvSpPr>
                <p:cNvPr id="147" name="Freeform 146"/>
                <p:cNvSpPr/>
                <p:nvPr/>
              </p:nvSpPr>
              <p:spPr>
                <a:xfrm>
                  <a:off x="3365862" y="4775213"/>
                  <a:ext cx="5454288" cy="152997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133" idx="1"/>
                  <a:endCxn id="147" idx="1"/>
                </p:cNvCxnSpPr>
                <p:nvPr/>
              </p:nvCxnSpPr>
              <p:spPr>
                <a:xfrm flipH="1">
                  <a:off x="5154635" y="3454411"/>
                  <a:ext cx="2252893"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3" idx="0"/>
                  <a:endCxn id="147" idx="0"/>
                </p:cNvCxnSpPr>
                <p:nvPr/>
              </p:nvCxnSpPr>
              <p:spPr>
                <a:xfrm>
                  <a:off x="8179845" y="3454411"/>
                  <a:ext cx="640305"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2" name="TextBox 161"/>
              <p:cNvSpPr txBox="1"/>
              <p:nvPr/>
            </p:nvSpPr>
            <p:spPr>
              <a:xfrm>
                <a:off x="7515253" y="4306692"/>
                <a:ext cx="641304" cy="369332"/>
              </a:xfrm>
              <a:prstGeom prst="rect">
                <a:avLst/>
              </a:prstGeom>
              <a:noFill/>
            </p:spPr>
            <p:txBody>
              <a:bodyPr wrap="square" rtlCol="0">
                <a:spAutoFit/>
              </a:bodyPr>
              <a:lstStyle/>
              <a:p>
                <a:r>
                  <a:rPr lang="en-US" dirty="0" smtClean="0"/>
                  <a:t>Core</a:t>
                </a:r>
                <a:endParaRPr lang="en-US" dirty="0"/>
              </a:p>
            </p:txBody>
          </p:sp>
          <p:sp>
            <p:nvSpPr>
              <p:cNvPr id="163" name="Freeform 162"/>
              <p:cNvSpPr/>
              <p:nvPr/>
            </p:nvSpPr>
            <p:spPr>
              <a:xfrm>
                <a:off x="4108450" y="4718050"/>
                <a:ext cx="2705100" cy="850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Instruction </a:t>
                </a:r>
                <a:r>
                  <a:rPr lang="en-US" dirty="0" err="1" smtClean="0">
                    <a:solidFill>
                      <a:srgbClr val="000000"/>
                    </a:solidFill>
                  </a:rPr>
                  <a:t>Unit(s</a:t>
                </a:r>
                <a:r>
                  <a:rPr lang="en-US" dirty="0" smtClean="0">
                    <a:solidFill>
                      <a:srgbClr val="000000"/>
                    </a:solidFill>
                  </a:rPr>
                  <a:t>)</a:t>
                </a:r>
              </a:p>
              <a:p>
                <a:pPr algn="ctr">
                  <a:lnSpc>
                    <a:spcPct val="90000"/>
                  </a:lnSpc>
                </a:pPr>
                <a:endParaRPr lang="en-US" dirty="0" smtClean="0">
                  <a:solidFill>
                    <a:srgbClr val="000000"/>
                  </a:solidFill>
                </a:endParaRPr>
              </a:p>
              <a:p>
                <a:pPr algn="ctr">
                  <a:lnSpc>
                    <a:spcPct val="90000"/>
                  </a:lnSpc>
                </a:pPr>
                <a:endParaRPr lang="en-US" dirty="0">
                  <a:solidFill>
                    <a:srgbClr val="000000"/>
                  </a:solidFill>
                </a:endParaRPr>
              </a:p>
            </p:txBody>
          </p:sp>
          <p:sp>
            <p:nvSpPr>
              <p:cNvPr id="165" name="Freeform 164"/>
              <p:cNvSpPr/>
              <p:nvPr/>
            </p:nvSpPr>
            <p:spPr>
              <a:xfrm>
                <a:off x="6438900" y="4686300"/>
                <a:ext cx="2362199" cy="48895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Functional</a:t>
                </a:r>
              </a:p>
              <a:p>
                <a:pPr algn="ctr">
                  <a:lnSpc>
                    <a:spcPct val="90000"/>
                  </a:lnSpc>
                </a:pPr>
                <a:r>
                  <a:rPr lang="en-US" dirty="0" err="1" smtClean="0">
                    <a:solidFill>
                      <a:srgbClr val="000000"/>
                    </a:solidFill>
                  </a:rPr>
                  <a:t>Unit(s</a:t>
                </a:r>
                <a:r>
                  <a:rPr lang="en-US" dirty="0" smtClean="0">
                    <a:solidFill>
                      <a:srgbClr val="000000"/>
                    </a:solidFill>
                  </a:rPr>
                  <a:t>)</a:t>
                </a:r>
                <a:endParaRPr lang="en-US" dirty="0">
                  <a:solidFill>
                    <a:srgbClr val="000000"/>
                  </a:solidFill>
                </a:endParaRPr>
              </a:p>
            </p:txBody>
          </p:sp>
        </p:grpSp>
        <p:pic>
          <p:nvPicPr>
            <p:cNvPr id="57" name="Picture 56" descr="600px-Pipeline_5.png"/>
            <p:cNvPicPr>
              <a:picLocks noChangeAspect="1"/>
            </p:cNvPicPr>
            <p:nvPr/>
          </p:nvPicPr>
          <p:blipFill>
            <a:blip r:embed="rId9"/>
            <a:stretch>
              <a:fillRect/>
            </a:stretch>
          </p:blipFill>
          <p:spPr>
            <a:xfrm>
              <a:off x="4875262" y="4921249"/>
              <a:ext cx="908064" cy="654673"/>
            </a:xfrm>
            <a:prstGeom prst="rect">
              <a:avLst/>
            </a:prstGeom>
          </p:spPr>
        </p:pic>
        <p:grpSp>
          <p:nvGrpSpPr>
            <p:cNvPr id="10" name="Group 88"/>
            <p:cNvGrpSpPr/>
            <p:nvPr/>
          </p:nvGrpSpPr>
          <p:grpSpPr>
            <a:xfrm>
              <a:off x="6108909" y="5194300"/>
              <a:ext cx="2127517" cy="361950"/>
              <a:chOff x="6108909" y="5194300"/>
              <a:chExt cx="2127517" cy="361950"/>
            </a:xfrm>
          </p:grpSpPr>
          <p:grpSp>
            <p:nvGrpSpPr>
              <p:cNvPr id="11" name="Group 68"/>
              <p:cNvGrpSpPr/>
              <p:nvPr/>
            </p:nvGrpSpPr>
            <p:grpSpPr>
              <a:xfrm>
                <a:off x="7499559" y="5194300"/>
                <a:ext cx="736867" cy="342900"/>
                <a:chOff x="7499559" y="5194300"/>
                <a:chExt cx="736867" cy="342900"/>
              </a:xfrm>
            </p:grpSpPr>
            <p:sp>
              <p:nvSpPr>
                <p:cNvPr id="114" name="TextBox 11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3</a:t>
                  </a:r>
                  <a:r>
                    <a:rPr lang="en-US" sz="1400" dirty="0" smtClean="0"/>
                    <a:t>+B</a:t>
                  </a:r>
                  <a:r>
                    <a:rPr lang="en-US" sz="1400" baseline="-25000" dirty="0" smtClean="0"/>
                    <a:t>3</a:t>
                  </a:r>
                  <a:endParaRPr lang="en-US" sz="1400" dirty="0"/>
                </a:p>
              </p:txBody>
            </p:sp>
            <p:sp>
              <p:nvSpPr>
                <p:cNvPr id="104" name="Freeform 103"/>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2" name="Group 79"/>
              <p:cNvGrpSpPr/>
              <p:nvPr/>
            </p:nvGrpSpPr>
            <p:grpSpPr>
              <a:xfrm>
                <a:off x="7036009" y="5200650"/>
                <a:ext cx="736867" cy="342900"/>
                <a:chOff x="7499559" y="5194300"/>
                <a:chExt cx="736867" cy="342900"/>
              </a:xfrm>
            </p:grpSpPr>
            <p:sp>
              <p:nvSpPr>
                <p:cNvPr id="81" name="TextBox 80"/>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2</a:t>
                  </a:r>
                  <a:r>
                    <a:rPr lang="en-US" sz="1400" dirty="0" smtClean="0"/>
                    <a:t>+B</a:t>
                  </a:r>
                  <a:r>
                    <a:rPr lang="en-US" sz="1400" baseline="-25000" dirty="0" smtClean="0"/>
                    <a:t>2</a:t>
                  </a:r>
                  <a:endParaRPr lang="en-US" sz="1400" dirty="0"/>
                </a:p>
              </p:txBody>
            </p:sp>
            <p:sp>
              <p:nvSpPr>
                <p:cNvPr id="82" name="Freeform 81"/>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3" name="Group 82"/>
              <p:cNvGrpSpPr/>
              <p:nvPr/>
            </p:nvGrpSpPr>
            <p:grpSpPr>
              <a:xfrm>
                <a:off x="6572459" y="5207000"/>
                <a:ext cx="736867" cy="342900"/>
                <a:chOff x="7499559" y="5194300"/>
                <a:chExt cx="736867" cy="342900"/>
              </a:xfrm>
            </p:grpSpPr>
            <p:sp>
              <p:nvSpPr>
                <p:cNvPr id="84" name="TextBox 8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1</a:t>
                  </a:r>
                  <a:r>
                    <a:rPr lang="en-US" sz="1400" dirty="0" smtClean="0"/>
                    <a:t>+B</a:t>
                  </a:r>
                  <a:r>
                    <a:rPr lang="en-US" sz="1400" baseline="-25000" dirty="0" smtClean="0"/>
                    <a:t>1</a:t>
                  </a:r>
                  <a:endParaRPr lang="en-US" sz="1400" dirty="0"/>
                </a:p>
              </p:txBody>
            </p:sp>
            <p:sp>
              <p:nvSpPr>
                <p:cNvPr id="85" name="Freeform 84"/>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4" name="Group 85"/>
              <p:cNvGrpSpPr/>
              <p:nvPr/>
            </p:nvGrpSpPr>
            <p:grpSpPr>
              <a:xfrm>
                <a:off x="6108909" y="5213350"/>
                <a:ext cx="736867" cy="342900"/>
                <a:chOff x="7499559" y="5194300"/>
                <a:chExt cx="736867" cy="342900"/>
              </a:xfrm>
            </p:grpSpPr>
            <p:sp>
              <p:nvSpPr>
                <p:cNvPr id="87" name="TextBox 86"/>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0</a:t>
                  </a:r>
                  <a:r>
                    <a:rPr lang="en-US" sz="1400" dirty="0" smtClean="0"/>
                    <a:t>+B</a:t>
                  </a:r>
                  <a:r>
                    <a:rPr lang="en-US" sz="1400" baseline="-25000" dirty="0" smtClean="0"/>
                    <a:t>0</a:t>
                  </a:r>
                  <a:endParaRPr lang="en-US" sz="1400" dirty="0"/>
                </a:p>
              </p:txBody>
            </p:sp>
            <p:sp>
              <p:nvSpPr>
                <p:cNvPr id="88" name="Freeform 87"/>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grpSp>
      <p:sp>
        <p:nvSpPr>
          <p:cNvPr id="61" name="Date Placeholder 60"/>
          <p:cNvSpPr>
            <a:spLocks noGrp="1"/>
          </p:cNvSpPr>
          <p:nvPr>
            <p:ph type="dt" sz="half" idx="10"/>
          </p:nvPr>
        </p:nvSpPr>
        <p:spPr/>
        <p:txBody>
          <a:bodyPr/>
          <a:lstStyle/>
          <a:p>
            <a:fld id="{86C63DA5-3352-994B-B254-48CEC826A19D}" type="datetime1">
              <a:rPr lang="en-US" smtClean="0"/>
              <a:t>11/15/12</a:t>
            </a:fld>
            <a:endParaRPr lang="en-US" dirty="0"/>
          </a:p>
        </p:txBody>
      </p:sp>
      <p:sp>
        <p:nvSpPr>
          <p:cNvPr id="62" name="Slide Number Placeholder 61"/>
          <p:cNvSpPr>
            <a:spLocks noGrp="1"/>
          </p:cNvSpPr>
          <p:nvPr>
            <p:ph type="sldNum" sz="quarter" idx="12"/>
          </p:nvPr>
        </p:nvSpPr>
        <p:spPr/>
        <p:txBody>
          <a:bodyPr/>
          <a:lstStyle/>
          <a:p>
            <a:fld id="{3CC63E4C-4642-794D-A2FD-70F6B81535F5}" type="slidenum">
              <a:rPr lang="en-US" smtClean="0"/>
              <a:pPr/>
              <a:t>3</a:t>
            </a:fld>
            <a:endParaRPr lang="en-US" dirty="0"/>
          </a:p>
        </p:txBody>
      </p:sp>
      <p:sp>
        <p:nvSpPr>
          <p:cNvPr id="63" name="Footer Placeholder 62"/>
          <p:cNvSpPr>
            <a:spLocks noGrp="1"/>
          </p:cNvSpPr>
          <p:nvPr>
            <p:ph type="ftr" sz="quarter" idx="11"/>
          </p:nvPr>
        </p:nvSpPr>
        <p:spPr/>
        <p:txBody>
          <a:bodyPr/>
          <a:lstStyle/>
          <a:p>
            <a:r>
              <a:rPr lang="en-US" smtClean="0"/>
              <a:t>Fall 2012 -- Lecture #34</a:t>
            </a:r>
            <a:endParaRPr lang="en-US" dirty="0"/>
          </a:p>
        </p:txBody>
      </p:sp>
      <p:grpSp>
        <p:nvGrpSpPr>
          <p:cNvPr id="15" name="Group 64"/>
          <p:cNvGrpSpPr/>
          <p:nvPr/>
        </p:nvGrpSpPr>
        <p:grpSpPr>
          <a:xfrm>
            <a:off x="4053591" y="2489452"/>
            <a:ext cx="2499609" cy="2158747"/>
            <a:chOff x="4912238" y="2214605"/>
            <a:chExt cx="2351342" cy="2158747"/>
          </a:xfrm>
        </p:grpSpPr>
        <p:sp>
          <p:nvSpPr>
            <p:cNvPr id="66" name="Rectangle 65"/>
            <p:cNvSpPr/>
            <p:nvPr/>
          </p:nvSpPr>
          <p:spPr>
            <a:xfrm>
              <a:off x="5829976" y="3028567"/>
              <a:ext cx="1433604" cy="1344785"/>
            </a:xfrm>
            <a:prstGeom prst="rect">
              <a:avLst/>
            </a:prstGeom>
            <a:noFill/>
            <a:ln w="762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4912238" y="2214605"/>
              <a:ext cx="1282983" cy="830997"/>
            </a:xfrm>
            <a:prstGeom prst="rect">
              <a:avLst/>
            </a:prstGeom>
            <a:noFill/>
          </p:spPr>
          <p:txBody>
            <a:bodyPr wrap="square" rtlCol="0">
              <a:spAutoFit/>
            </a:bodyPr>
            <a:lstStyle/>
            <a:p>
              <a:r>
                <a:rPr lang="en-US" sz="2400" b="1" dirty="0" smtClean="0">
                  <a:solidFill>
                    <a:srgbClr val="FF0000"/>
                  </a:solidFill>
                </a:rPr>
                <a:t>Today’s</a:t>
              </a:r>
            </a:p>
            <a:p>
              <a:r>
                <a:rPr lang="en-US" sz="2400" b="1" dirty="0" smtClean="0">
                  <a:solidFill>
                    <a:srgbClr val="FF0000"/>
                  </a:solidFill>
                </a:rPr>
                <a:t>Lecture</a:t>
              </a:r>
              <a:endParaRPr lang="en-US" sz="2400" b="1" dirty="0">
                <a:solidFill>
                  <a:srgbClr val="FF0000"/>
                </a:solidFil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3" name="Group 272"/>
          <p:cNvGrpSpPr/>
          <p:nvPr/>
        </p:nvGrpSpPr>
        <p:grpSpPr>
          <a:xfrm>
            <a:off x="6705602" y="1676400"/>
            <a:ext cx="1981197" cy="2209800"/>
            <a:chOff x="6946232" y="1676400"/>
            <a:chExt cx="1283368"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Input/Output</a:t>
              </a:r>
              <a:r>
                <a:rPr lang="en-US" b="1" dirty="0" smtClean="0">
                  <a:solidFill>
                    <a:schemeClr val="tx1"/>
                  </a:solidFill>
                </a:rPr>
                <a:t> Interface</a:t>
              </a:r>
              <a:endParaRPr lang="en-US" b="1" dirty="0" smtClean="0">
                <a:solidFill>
                  <a:schemeClr val="tx1"/>
                </a:solidFill>
              </a:endParaRPr>
            </a:p>
          </p:txBody>
        </p:sp>
        <p:cxnSp>
          <p:nvCxnSpPr>
            <p:cNvPr id="52" name="Straight Arrow Connector 51"/>
            <p:cNvCxnSpPr/>
            <p:nvPr/>
          </p:nvCxnSpPr>
          <p:spPr>
            <a:xfrm flipH="1" flipV="1">
              <a:off x="6946232" y="1981200"/>
              <a:ext cx="368968"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69"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sp>
        <p:nvSpPr>
          <p:cNvPr id="8" name="Title 7"/>
          <p:cNvSpPr>
            <a:spLocks noGrp="1"/>
          </p:cNvSpPr>
          <p:nvPr>
            <p:ph type="title"/>
          </p:nvPr>
        </p:nvSpPr>
        <p:spPr>
          <a:xfrm>
            <a:off x="457200" y="274638"/>
            <a:ext cx="8229600" cy="563562"/>
          </a:xfrm>
        </p:spPr>
        <p:txBody>
          <a:bodyPr>
            <a:normAutofit fontScale="90000"/>
          </a:bodyPr>
          <a:lstStyle/>
          <a:p>
            <a:r>
              <a:rPr lang="en-US" dirty="0" smtClean="0"/>
              <a:t>I/O Hardware</a:t>
            </a:r>
            <a:endParaRPr lang="en-US" dirty="0"/>
          </a:p>
        </p:txBody>
      </p:sp>
      <p:sp>
        <p:nvSpPr>
          <p:cNvPr id="5" name="Date Placeholder 4"/>
          <p:cNvSpPr>
            <a:spLocks noGrp="1"/>
          </p:cNvSpPr>
          <p:nvPr>
            <p:ph type="dt" sz="half" idx="10"/>
          </p:nvPr>
        </p:nvSpPr>
        <p:spPr/>
        <p:txBody>
          <a:bodyPr/>
          <a:lstStyle/>
          <a:p>
            <a:fld id="{F0039FB4-D434-0C4F-BFD7-56CBB2D8846E}" type="datetime1">
              <a:rPr lang="en-US" smtClean="0"/>
              <a:t>11/15/12</a:t>
            </a:fld>
            <a:endParaRPr lang="en-US"/>
          </a:p>
        </p:txBody>
      </p:sp>
      <p:sp>
        <p:nvSpPr>
          <p:cNvPr id="6" name="Footer Placeholder 5"/>
          <p:cNvSpPr>
            <a:spLocks noGrp="1"/>
          </p:cNvSpPr>
          <p:nvPr>
            <p:ph type="ftr" sz="quarter" idx="11"/>
          </p:nvPr>
        </p:nvSpPr>
        <p:spPr/>
        <p:txBody>
          <a:bodyPr/>
          <a:lstStyle/>
          <a:p>
            <a:r>
              <a:rPr lang="en-US" smtClean="0"/>
              <a:t>Fall 2012 -- Lecture #10</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4</a:t>
            </a:fld>
            <a:endParaRPr lang="en-US"/>
          </a:p>
        </p:txBody>
      </p:sp>
      <p:grpSp>
        <p:nvGrpSpPr>
          <p:cNvPr id="270" name="Group 269"/>
          <p:cNvGrpSpPr/>
          <p:nvPr/>
        </p:nvGrpSpPr>
        <p:grpSpPr>
          <a:xfrm>
            <a:off x="914399" y="2667000"/>
            <a:ext cx="7620001" cy="2667000"/>
            <a:chOff x="914399" y="2667000"/>
            <a:chExt cx="7620001" cy="26670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6" name="Group 25"/>
            <p:cNvGrpSpPr/>
            <p:nvPr/>
          </p:nvGrpSpPr>
          <p:grpSpPr>
            <a:xfrm>
              <a:off x="914399" y="3886200"/>
              <a:ext cx="2362202" cy="685800"/>
              <a:chOff x="1600199" y="3962400"/>
              <a:chExt cx="1600201" cy="685800"/>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200" y="4038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905000" y="4114800"/>
                <a:ext cx="1031051" cy="461665"/>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48200"/>
              <a:ext cx="2367430" cy="685800"/>
              <a:chOff x="4572000" y="3352800"/>
              <a:chExt cx="2367430" cy="685800"/>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352800"/>
                <a:ext cx="2367430" cy="646331"/>
              </a:xfrm>
              <a:prstGeom prst="rect">
                <a:avLst/>
              </a:prstGeom>
              <a:noFill/>
            </p:spPr>
            <p:txBody>
              <a:bodyPr wrap="none" rtlCol="0" anchor="ctr">
                <a:spAutoFit/>
              </a:bodyPr>
              <a:lstStyle/>
              <a:p>
                <a:pPr algn="ctr"/>
                <a:r>
                  <a:rPr lang="en-US" dirty="0" smtClean="0">
                    <a:effectLst>
                      <a:glow rad="152400">
                        <a:schemeClr val="bg1">
                          <a:alpha val="75000"/>
                        </a:schemeClr>
                      </a:glow>
                    </a:effectLst>
                  </a:rPr>
                  <a:t>Arithmetic &amp; Logic Unit</a:t>
                </a:r>
              </a:p>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sp>
          <p:nvSpPr>
            <p:cNvPr id="298" name="Rectangle 297"/>
            <p:cNvSpPr/>
            <p:nvPr/>
          </p:nvSpPr>
          <p:spPr>
            <a:xfrm>
              <a:off x="7391400" y="2667000"/>
              <a:ext cx="1143000" cy="609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Device</a:t>
              </a:r>
            </a:p>
            <a:p>
              <a:pPr algn="ctr"/>
              <a:r>
                <a:rPr lang="en-US" dirty="0" smtClean="0">
                  <a:solidFill>
                    <a:schemeClr val="tx1"/>
                  </a:solidFill>
                </a:rPr>
                <a:t>Registers</a:t>
              </a:r>
              <a:endParaRPr lang="en-US" dirty="0">
                <a:solidFill>
                  <a:schemeClr val="tx1"/>
                </a:solidFill>
              </a:endParaRPr>
            </a:p>
          </p:txBody>
        </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71" name="Group 270"/>
          <p:cNvGrpSpPr/>
          <p:nvPr/>
        </p:nvGrpSpPr>
        <p:grpSpPr>
          <a:xfrm>
            <a:off x="4953000" y="1981200"/>
            <a:ext cx="1524000" cy="3429000"/>
            <a:chOff x="4953000" y="1981200"/>
            <a:chExt cx="1524000" cy="3429000"/>
          </a:xfrm>
        </p:grpSpPr>
        <p:grpSp>
          <p:nvGrpSpPr>
            <p:cNvPr id="75"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7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8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9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06"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16"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26"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36"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46"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56"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66"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76"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86"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96"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06"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16"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26"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36"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280" name="Group 279"/>
          <p:cNvGrpSpPr/>
          <p:nvPr/>
        </p:nvGrpSpPr>
        <p:grpSpPr>
          <a:xfrm>
            <a:off x="2743200" y="1828800"/>
            <a:ext cx="2854568" cy="4560332"/>
            <a:chOff x="2743200" y="1828800"/>
            <a:chExt cx="2854568" cy="4560332"/>
          </a:xfrm>
        </p:grpSpPr>
        <p:grpSp>
          <p:nvGrpSpPr>
            <p:cNvPr id="272" name="Group 271"/>
            <p:cNvGrpSpPr/>
            <p:nvPr/>
          </p:nvGrpSpPr>
          <p:grpSpPr>
            <a:xfrm>
              <a:off x="3429000" y="1828800"/>
              <a:ext cx="1415937" cy="3465731"/>
              <a:chOff x="3429000" y="1828800"/>
              <a:chExt cx="1415937" cy="3465731"/>
            </a:xfrm>
          </p:grpSpPr>
          <p:cxnSp>
            <p:nvCxnSpPr>
              <p:cNvPr id="31" name="Straight Arrow Connector 30"/>
              <p:cNvCxnSpPr/>
              <p:nvPr/>
            </p:nvCxnSpPr>
            <p:spPr>
              <a:xfrm>
                <a:off x="3429000" y="2514600"/>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0" idx="1"/>
              </p:cNvCxnSpPr>
              <p:nvPr/>
            </p:nvCxnSpPr>
            <p:spPr>
              <a:xfrm>
                <a:off x="3429000" y="3581400"/>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429000" y="4535269"/>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rot="10800000">
                <a:off x="3429000" y="4725988"/>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581400" y="1828800"/>
                <a:ext cx="1263537" cy="646331"/>
              </a:xfrm>
              <a:prstGeom prst="rect">
                <a:avLst/>
              </a:prstGeom>
              <a:noFill/>
            </p:spPr>
            <p:txBody>
              <a:bodyPr wrap="none" rtlCol="0">
                <a:spAutoFit/>
              </a:bodyPr>
              <a:lstStyle/>
              <a:p>
                <a:r>
                  <a:rPr lang="en-US" dirty="0" smtClean="0"/>
                  <a:t>Enable?</a:t>
                </a:r>
              </a:p>
              <a:p>
                <a:r>
                  <a:rPr lang="en-US" dirty="0" smtClean="0"/>
                  <a:t>Read/Write</a:t>
                </a:r>
                <a:endParaRPr lang="en-US" dirty="0"/>
              </a:p>
            </p:txBody>
          </p:sp>
          <p:sp>
            <p:nvSpPr>
              <p:cNvPr id="44" name="TextBox 43"/>
              <p:cNvSpPr txBox="1"/>
              <p:nvPr/>
            </p:nvSpPr>
            <p:spPr>
              <a:xfrm>
                <a:off x="3657600" y="3276600"/>
                <a:ext cx="933632" cy="369332"/>
              </a:xfrm>
              <a:prstGeom prst="rect">
                <a:avLst/>
              </a:prstGeom>
              <a:noFill/>
            </p:spPr>
            <p:txBody>
              <a:bodyPr wrap="none" rtlCol="0">
                <a:spAutoFit/>
              </a:bodyPr>
              <a:lstStyle/>
              <a:p>
                <a:r>
                  <a:rPr lang="en-US" dirty="0" smtClean="0"/>
                  <a:t>Address</a:t>
                </a:r>
                <a:endParaRPr lang="en-US" dirty="0"/>
              </a:p>
            </p:txBody>
          </p:sp>
          <p:sp>
            <p:nvSpPr>
              <p:cNvPr id="45" name="TextBox 44"/>
              <p:cNvSpPr txBox="1"/>
              <p:nvPr/>
            </p:nvSpPr>
            <p:spPr>
              <a:xfrm>
                <a:off x="3733800" y="3925669"/>
                <a:ext cx="762000" cy="646331"/>
              </a:xfrm>
              <a:prstGeom prst="rect">
                <a:avLst/>
              </a:prstGeom>
              <a:noFill/>
            </p:spPr>
            <p:txBody>
              <a:bodyPr wrap="square" rtlCol="0">
                <a:spAutoFit/>
              </a:bodyPr>
              <a:lstStyle/>
              <a:p>
                <a:r>
                  <a:rPr lang="en-US" dirty="0" smtClean="0"/>
                  <a:t>Write Data</a:t>
                </a:r>
                <a:endParaRPr lang="en-US" dirty="0"/>
              </a:p>
            </p:txBody>
          </p:sp>
          <p:sp>
            <p:nvSpPr>
              <p:cNvPr id="46" name="TextBox 45"/>
              <p:cNvSpPr txBox="1"/>
              <p:nvPr/>
            </p:nvSpPr>
            <p:spPr>
              <a:xfrm>
                <a:off x="3810000" y="4648200"/>
                <a:ext cx="685799" cy="646331"/>
              </a:xfrm>
              <a:prstGeom prst="rect">
                <a:avLst/>
              </a:prstGeom>
              <a:noFill/>
            </p:spPr>
            <p:txBody>
              <a:bodyPr wrap="square" rtlCol="0">
                <a:spAutoFit/>
              </a:bodyPr>
              <a:lstStyle/>
              <a:p>
                <a:r>
                  <a:rPr lang="en-US" dirty="0" err="1" smtClean="0"/>
                  <a:t>ReadData</a:t>
                </a:r>
                <a:endParaRPr lang="en-US" dirty="0"/>
              </a:p>
            </p:txBody>
          </p:sp>
        </p:grpSp>
        <p:grpSp>
          <p:nvGrpSpPr>
            <p:cNvPr id="279" name="Group 278"/>
            <p:cNvGrpSpPr/>
            <p:nvPr/>
          </p:nvGrpSpPr>
          <p:grpSpPr>
            <a:xfrm>
              <a:off x="2743200" y="5715000"/>
              <a:ext cx="2854568" cy="674132"/>
              <a:chOff x="2819400" y="5791200"/>
              <a:chExt cx="2854568" cy="674132"/>
            </a:xfrm>
          </p:grpSpPr>
          <p:sp>
            <p:nvSpPr>
              <p:cNvPr id="276" name="Left Brace 275"/>
              <p:cNvSpPr/>
              <p:nvPr/>
            </p:nvSpPr>
            <p:spPr>
              <a:xfrm rot="16200000">
                <a:off x="41148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7" name="TextBox 276"/>
              <p:cNvSpPr txBox="1"/>
              <p:nvPr/>
            </p:nvSpPr>
            <p:spPr>
              <a:xfrm>
                <a:off x="2819400" y="6096000"/>
                <a:ext cx="2854568" cy="369332"/>
              </a:xfrm>
              <a:prstGeom prst="rect">
                <a:avLst/>
              </a:prstGeom>
              <a:noFill/>
            </p:spPr>
            <p:txBody>
              <a:bodyPr wrap="none" rtlCol="0">
                <a:spAutoFit/>
              </a:bodyPr>
              <a:lstStyle/>
              <a:p>
                <a:r>
                  <a:rPr lang="en-US" dirty="0" smtClean="0"/>
                  <a:t>Processor-Memory Interface</a:t>
                </a:r>
                <a:endParaRPr lang="en-US" dirty="0"/>
              </a:p>
            </p:txBody>
          </p:sp>
        </p:grpSp>
      </p:grpSp>
      <p:grpSp>
        <p:nvGrpSpPr>
          <p:cNvPr id="285"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cxnSp>
        <p:nvCxnSpPr>
          <p:cNvPr id="299" name="Straight Arrow Connector 298"/>
          <p:cNvCxnSpPr/>
          <p:nvPr/>
        </p:nvCxnSpPr>
        <p:spPr>
          <a:xfrm flipH="1" flipV="1">
            <a:off x="8153400" y="3886200"/>
            <a:ext cx="248602" cy="3063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01" name="Straight Arrow Connector 300"/>
          <p:cNvCxnSpPr/>
          <p:nvPr/>
        </p:nvCxnSpPr>
        <p:spPr>
          <a:xfrm>
            <a:off x="7772400" y="3886200"/>
            <a:ext cx="381000" cy="381000"/>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304" name="Cloud 303"/>
          <p:cNvSpPr/>
          <p:nvPr/>
        </p:nvSpPr>
        <p:spPr>
          <a:xfrm>
            <a:off x="7543800" y="4191000"/>
            <a:ext cx="1524000" cy="990600"/>
          </a:xfrm>
          <a:prstGeom prst="clou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External Devices</a:t>
            </a:r>
            <a:endParaRPr lang="en-US" dirty="0">
              <a:solidFill>
                <a:schemeClr val="tx1"/>
              </a:solidFill>
            </a:endParaRPr>
          </a:p>
        </p:txBody>
      </p:sp>
    </p:spTree>
    <p:extLst>
      <p:ext uri="{BB962C8B-B14F-4D97-AF65-F5344CB8AC3E}">
        <p14:creationId xmlns:p14="http://schemas.microsoft.com/office/powerpoint/2010/main" val="1217737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Interfacing to I/O Devices</a:t>
            </a:r>
            <a:endParaRPr lang="en-US" dirty="0"/>
          </a:p>
        </p:txBody>
      </p:sp>
      <p:sp>
        <p:nvSpPr>
          <p:cNvPr id="7" name="Content Placeholder 6"/>
          <p:cNvSpPr>
            <a:spLocks noGrp="1"/>
          </p:cNvSpPr>
          <p:nvPr>
            <p:ph idx="1"/>
          </p:nvPr>
        </p:nvSpPr>
        <p:spPr>
          <a:xfrm>
            <a:off x="533400" y="1219200"/>
            <a:ext cx="8229600" cy="4525963"/>
          </a:xfrm>
        </p:spPr>
        <p:txBody>
          <a:bodyPr>
            <a:normAutofit fontScale="85000" lnSpcReduction="20000"/>
          </a:bodyPr>
          <a:lstStyle/>
          <a:p>
            <a:r>
              <a:rPr lang="en-US" dirty="0" smtClean="0"/>
              <a:t>Programmed I/O</a:t>
            </a:r>
          </a:p>
          <a:p>
            <a:pPr lvl="1"/>
            <a:r>
              <a:rPr lang="en-US" dirty="0" smtClean="0"/>
              <a:t>Software on CPU reads and writes to I/O device registers to explicitly transfer I/O data</a:t>
            </a:r>
          </a:p>
          <a:p>
            <a:pPr lvl="1"/>
            <a:r>
              <a:rPr lang="en-US" dirty="0" smtClean="0"/>
              <a:t>Usually “memory-mapped” where device I/O registers are given memory addresses allowing regular load and store instructions to change register contents</a:t>
            </a:r>
          </a:p>
          <a:p>
            <a:pPr lvl="2"/>
            <a:r>
              <a:rPr lang="en-US" dirty="0" smtClean="0"/>
              <a:t>Also possible to have special I/O instructions (x86, IBM mainframes)</a:t>
            </a:r>
          </a:p>
          <a:p>
            <a:pPr lvl="1"/>
            <a:r>
              <a:rPr lang="en-US" dirty="0" smtClean="0"/>
              <a:t>Cheap but slow, burdens CPU</a:t>
            </a:r>
          </a:p>
          <a:p>
            <a:r>
              <a:rPr lang="en-US" dirty="0" smtClean="0"/>
              <a:t>DMA (Direct Memory Access)</a:t>
            </a:r>
          </a:p>
          <a:p>
            <a:pPr lvl="1"/>
            <a:r>
              <a:rPr lang="en-US" dirty="0" smtClean="0"/>
              <a:t>Extra hardware on device to autonomously transfer blocks of data into and out of memory</a:t>
            </a:r>
          </a:p>
          <a:p>
            <a:pPr lvl="1"/>
            <a:r>
              <a:rPr lang="en-US" dirty="0" smtClean="0"/>
              <a:t>Expensive but fast, offloads CPU</a:t>
            </a:r>
          </a:p>
        </p:txBody>
      </p:sp>
      <p:sp>
        <p:nvSpPr>
          <p:cNvPr id="3" name="Date Placeholder 2"/>
          <p:cNvSpPr>
            <a:spLocks noGrp="1"/>
          </p:cNvSpPr>
          <p:nvPr>
            <p:ph type="dt" sz="half" idx="10"/>
          </p:nvPr>
        </p:nvSpPr>
        <p:spPr/>
        <p:txBody>
          <a:bodyPr/>
          <a:lstStyle/>
          <a:p>
            <a:fld id="{634ED344-1C8B-9049-B4DB-0DD96E55718C}" type="datetime1">
              <a:rPr lang="en-US" smtClean="0"/>
              <a:t>11/15/12</a:t>
            </a:fld>
            <a:endParaRPr lang="en-US"/>
          </a:p>
        </p:txBody>
      </p:sp>
      <p:sp>
        <p:nvSpPr>
          <p:cNvPr id="4" name="Footer Placeholder 3"/>
          <p:cNvSpPr>
            <a:spLocks noGrp="1"/>
          </p:cNvSpPr>
          <p:nvPr>
            <p:ph type="ftr" sz="quarter" idx="11"/>
          </p:nvPr>
        </p:nvSpPr>
        <p:spPr/>
        <p:txBody>
          <a:bodyPr/>
          <a:lstStyle/>
          <a:p>
            <a:r>
              <a:rPr lang="en-US" smtClean="0"/>
              <a:t>Fall 2012 -- Lecture #34</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5</a:t>
            </a:fld>
            <a:endParaRPr lang="en-US" dirty="0"/>
          </a:p>
        </p:txBody>
      </p:sp>
    </p:spTree>
    <p:extLst>
      <p:ext uri="{BB962C8B-B14F-4D97-AF65-F5344CB8AC3E}">
        <p14:creationId xmlns:p14="http://schemas.microsoft.com/office/powerpoint/2010/main" val="35610364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get I/O data?</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marL="0" indent="0">
              <a:buNone/>
            </a:pPr>
            <a:r>
              <a:rPr lang="en-US" dirty="0" smtClean="0"/>
              <a:t>Most I/O devices are much slower than CPU</a:t>
            </a:r>
          </a:p>
          <a:p>
            <a:r>
              <a:rPr lang="en-US" dirty="0" smtClean="0"/>
              <a:t>Polling</a:t>
            </a:r>
          </a:p>
          <a:p>
            <a:pPr lvl="1"/>
            <a:r>
              <a:rPr lang="en-US" dirty="0" smtClean="0"/>
              <a:t>Software occasionally checks I/O devices to see if data ready</a:t>
            </a:r>
          </a:p>
          <a:p>
            <a:pPr lvl="1"/>
            <a:r>
              <a:rPr lang="en-US" dirty="0" smtClean="0"/>
              <a:t>How often to poll?</a:t>
            </a:r>
          </a:p>
          <a:p>
            <a:pPr lvl="2"/>
            <a:r>
              <a:rPr lang="en-US" dirty="0" smtClean="0"/>
              <a:t>Too often, waste CPU time</a:t>
            </a:r>
          </a:p>
          <a:p>
            <a:pPr lvl="2"/>
            <a:r>
              <a:rPr lang="en-US" dirty="0" smtClean="0"/>
              <a:t>Too little, slow I/O</a:t>
            </a:r>
          </a:p>
          <a:p>
            <a:pPr lvl="1"/>
            <a:r>
              <a:rPr lang="en-US" dirty="0" smtClean="0"/>
              <a:t>What if software forgets?</a:t>
            </a:r>
          </a:p>
          <a:p>
            <a:r>
              <a:rPr lang="en-US" dirty="0" smtClean="0"/>
              <a:t>Interrupts</a:t>
            </a:r>
          </a:p>
          <a:p>
            <a:pPr lvl="1"/>
            <a:r>
              <a:rPr lang="en-US" dirty="0" smtClean="0"/>
              <a:t>I/O device requests attention when something to do!</a:t>
            </a:r>
          </a:p>
          <a:p>
            <a:pPr lvl="1"/>
            <a:endParaRPr lang="en-US" dirty="0"/>
          </a:p>
        </p:txBody>
      </p:sp>
      <p:sp>
        <p:nvSpPr>
          <p:cNvPr id="4" name="Date Placeholder 3"/>
          <p:cNvSpPr>
            <a:spLocks noGrp="1"/>
          </p:cNvSpPr>
          <p:nvPr>
            <p:ph type="dt" sz="half" idx="10"/>
          </p:nvPr>
        </p:nvSpPr>
        <p:spPr/>
        <p:txBody>
          <a:bodyPr/>
          <a:lstStyle/>
          <a:p>
            <a:fld id="{14D08BAF-D460-EA44-AC3B-85E5B8227FAE}" type="datetime1">
              <a:rPr lang="en-US" smtClean="0"/>
              <a:t>11/15/12</a:t>
            </a:fld>
            <a:endParaRPr lang="en-US"/>
          </a:p>
        </p:txBody>
      </p:sp>
      <p:sp>
        <p:nvSpPr>
          <p:cNvPr id="5" name="Footer Placeholder 4"/>
          <p:cNvSpPr>
            <a:spLocks noGrp="1"/>
          </p:cNvSpPr>
          <p:nvPr>
            <p:ph type="ftr" sz="quarter" idx="11"/>
          </p:nvPr>
        </p:nvSpPr>
        <p:spPr/>
        <p:txBody>
          <a:bodyPr/>
          <a:lstStyle/>
          <a:p>
            <a:r>
              <a:rPr lang="en-US" smtClean="0"/>
              <a:t>Fall 2012 -- Lecture #34</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6</a:t>
            </a:fld>
            <a:endParaRPr lang="en-US"/>
          </a:p>
        </p:txBody>
      </p:sp>
    </p:spTree>
    <p:extLst>
      <p:ext uri="{BB962C8B-B14F-4D97-AF65-F5344CB8AC3E}">
        <p14:creationId xmlns:p14="http://schemas.microsoft.com/office/powerpoint/2010/main" val="16512537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3" name="Group 272"/>
          <p:cNvGrpSpPr/>
          <p:nvPr/>
        </p:nvGrpSpPr>
        <p:grpSpPr>
          <a:xfrm>
            <a:off x="6705602" y="1676400"/>
            <a:ext cx="1981197" cy="2209800"/>
            <a:chOff x="6946232" y="1676400"/>
            <a:chExt cx="1283368"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Input/Output</a:t>
              </a:r>
              <a:r>
                <a:rPr lang="en-US" b="1" dirty="0" smtClean="0">
                  <a:solidFill>
                    <a:schemeClr val="tx1"/>
                  </a:solidFill>
                </a:rPr>
                <a:t> Interface</a:t>
              </a:r>
              <a:endParaRPr lang="en-US" b="1" dirty="0" smtClean="0">
                <a:solidFill>
                  <a:schemeClr val="tx1"/>
                </a:solidFill>
              </a:endParaRPr>
            </a:p>
          </p:txBody>
        </p:sp>
        <p:cxnSp>
          <p:nvCxnSpPr>
            <p:cNvPr id="52" name="Straight Arrow Connector 51"/>
            <p:cNvCxnSpPr/>
            <p:nvPr/>
          </p:nvCxnSpPr>
          <p:spPr>
            <a:xfrm flipH="1" flipV="1">
              <a:off x="6946232" y="1981200"/>
              <a:ext cx="368968"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69"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sp>
        <p:nvSpPr>
          <p:cNvPr id="8" name="Title 7"/>
          <p:cNvSpPr>
            <a:spLocks noGrp="1"/>
          </p:cNvSpPr>
          <p:nvPr>
            <p:ph type="title"/>
          </p:nvPr>
        </p:nvSpPr>
        <p:spPr>
          <a:xfrm>
            <a:off x="457200" y="274638"/>
            <a:ext cx="8229600" cy="563562"/>
          </a:xfrm>
        </p:spPr>
        <p:txBody>
          <a:bodyPr>
            <a:normAutofit fontScale="90000"/>
          </a:bodyPr>
          <a:lstStyle/>
          <a:p>
            <a:r>
              <a:rPr lang="en-US" dirty="0" smtClean="0"/>
              <a:t>I/O Hardware</a:t>
            </a:r>
            <a:endParaRPr lang="en-US" dirty="0"/>
          </a:p>
        </p:txBody>
      </p:sp>
      <p:sp>
        <p:nvSpPr>
          <p:cNvPr id="5" name="Date Placeholder 4"/>
          <p:cNvSpPr>
            <a:spLocks noGrp="1"/>
          </p:cNvSpPr>
          <p:nvPr>
            <p:ph type="dt" sz="half" idx="10"/>
          </p:nvPr>
        </p:nvSpPr>
        <p:spPr/>
        <p:txBody>
          <a:bodyPr/>
          <a:lstStyle/>
          <a:p>
            <a:fld id="{F0039FB4-D434-0C4F-BFD7-56CBB2D8846E}" type="datetime1">
              <a:rPr lang="en-US" smtClean="0"/>
              <a:t>11/15/12</a:t>
            </a:fld>
            <a:endParaRPr lang="en-US"/>
          </a:p>
        </p:txBody>
      </p:sp>
      <p:sp>
        <p:nvSpPr>
          <p:cNvPr id="6" name="Footer Placeholder 5"/>
          <p:cNvSpPr>
            <a:spLocks noGrp="1"/>
          </p:cNvSpPr>
          <p:nvPr>
            <p:ph type="ftr" sz="quarter" idx="11"/>
          </p:nvPr>
        </p:nvSpPr>
        <p:spPr/>
        <p:txBody>
          <a:bodyPr/>
          <a:lstStyle/>
          <a:p>
            <a:r>
              <a:rPr lang="en-US" smtClean="0"/>
              <a:t>Fall 2012 -- Lecture #10</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7</a:t>
            </a:fld>
            <a:endParaRPr lang="en-US"/>
          </a:p>
        </p:txBody>
      </p:sp>
      <p:grpSp>
        <p:nvGrpSpPr>
          <p:cNvPr id="270" name="Group 269"/>
          <p:cNvGrpSpPr/>
          <p:nvPr/>
        </p:nvGrpSpPr>
        <p:grpSpPr>
          <a:xfrm>
            <a:off x="914399" y="2667000"/>
            <a:ext cx="7620001" cy="2667000"/>
            <a:chOff x="914399" y="2667000"/>
            <a:chExt cx="7620001" cy="26670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6" name="Group 25"/>
            <p:cNvGrpSpPr/>
            <p:nvPr/>
          </p:nvGrpSpPr>
          <p:grpSpPr>
            <a:xfrm>
              <a:off x="914399" y="3886200"/>
              <a:ext cx="2362202" cy="685800"/>
              <a:chOff x="1600199" y="3962400"/>
              <a:chExt cx="1600201" cy="685800"/>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200" y="4038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905000" y="4114800"/>
                <a:ext cx="1031051" cy="461665"/>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48200"/>
              <a:ext cx="2367430" cy="685800"/>
              <a:chOff x="4572000" y="3352800"/>
              <a:chExt cx="2367430" cy="685800"/>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352800"/>
                <a:ext cx="2367430" cy="646331"/>
              </a:xfrm>
              <a:prstGeom prst="rect">
                <a:avLst/>
              </a:prstGeom>
              <a:noFill/>
            </p:spPr>
            <p:txBody>
              <a:bodyPr wrap="none" rtlCol="0" anchor="ctr">
                <a:spAutoFit/>
              </a:bodyPr>
              <a:lstStyle/>
              <a:p>
                <a:pPr algn="ctr"/>
                <a:r>
                  <a:rPr lang="en-US" dirty="0" smtClean="0">
                    <a:effectLst>
                      <a:glow rad="152400">
                        <a:schemeClr val="bg1">
                          <a:alpha val="75000"/>
                        </a:schemeClr>
                      </a:glow>
                    </a:effectLst>
                  </a:rPr>
                  <a:t>Arithmetic &amp; Logic Unit</a:t>
                </a:r>
              </a:p>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sp>
          <p:nvSpPr>
            <p:cNvPr id="298" name="Rectangle 297"/>
            <p:cNvSpPr/>
            <p:nvPr/>
          </p:nvSpPr>
          <p:spPr>
            <a:xfrm>
              <a:off x="7391400" y="2667000"/>
              <a:ext cx="1143000" cy="609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Device</a:t>
              </a:r>
            </a:p>
            <a:p>
              <a:pPr algn="ctr"/>
              <a:r>
                <a:rPr lang="en-US" dirty="0" smtClean="0">
                  <a:solidFill>
                    <a:schemeClr val="tx1"/>
                  </a:solidFill>
                </a:rPr>
                <a:t>Registers</a:t>
              </a:r>
              <a:endParaRPr lang="en-US" dirty="0">
                <a:solidFill>
                  <a:schemeClr val="tx1"/>
                </a:solidFill>
              </a:endParaRPr>
            </a:p>
          </p:txBody>
        </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71" name="Group 270"/>
          <p:cNvGrpSpPr/>
          <p:nvPr/>
        </p:nvGrpSpPr>
        <p:grpSpPr>
          <a:xfrm>
            <a:off x="4953000" y="1981200"/>
            <a:ext cx="1524000" cy="3429000"/>
            <a:chOff x="4953000" y="1981200"/>
            <a:chExt cx="1524000" cy="3429000"/>
          </a:xfrm>
        </p:grpSpPr>
        <p:grpSp>
          <p:nvGrpSpPr>
            <p:cNvPr id="75"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7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8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9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06"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16"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26"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36"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46"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56"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66"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76"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86"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96"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06"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16"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26"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36"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280" name="Group 279"/>
          <p:cNvGrpSpPr/>
          <p:nvPr/>
        </p:nvGrpSpPr>
        <p:grpSpPr>
          <a:xfrm>
            <a:off x="2743200" y="1828800"/>
            <a:ext cx="2854568" cy="4560332"/>
            <a:chOff x="2743200" y="1828800"/>
            <a:chExt cx="2854568" cy="4560332"/>
          </a:xfrm>
        </p:grpSpPr>
        <p:grpSp>
          <p:nvGrpSpPr>
            <p:cNvPr id="272" name="Group 271"/>
            <p:cNvGrpSpPr/>
            <p:nvPr/>
          </p:nvGrpSpPr>
          <p:grpSpPr>
            <a:xfrm>
              <a:off x="3429000" y="1828800"/>
              <a:ext cx="1415937" cy="3465731"/>
              <a:chOff x="3429000" y="1828800"/>
              <a:chExt cx="1415937" cy="3465731"/>
            </a:xfrm>
          </p:grpSpPr>
          <p:cxnSp>
            <p:nvCxnSpPr>
              <p:cNvPr id="31" name="Straight Arrow Connector 30"/>
              <p:cNvCxnSpPr/>
              <p:nvPr/>
            </p:nvCxnSpPr>
            <p:spPr>
              <a:xfrm>
                <a:off x="3429000" y="2514600"/>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0" idx="1"/>
              </p:cNvCxnSpPr>
              <p:nvPr/>
            </p:nvCxnSpPr>
            <p:spPr>
              <a:xfrm>
                <a:off x="3429000" y="3581400"/>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429000" y="4535269"/>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rot="10800000">
                <a:off x="3429000" y="4725988"/>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581400" y="1828800"/>
                <a:ext cx="1263537" cy="646331"/>
              </a:xfrm>
              <a:prstGeom prst="rect">
                <a:avLst/>
              </a:prstGeom>
              <a:noFill/>
            </p:spPr>
            <p:txBody>
              <a:bodyPr wrap="none" rtlCol="0">
                <a:spAutoFit/>
              </a:bodyPr>
              <a:lstStyle/>
              <a:p>
                <a:r>
                  <a:rPr lang="en-US" dirty="0" smtClean="0"/>
                  <a:t>Enable?</a:t>
                </a:r>
              </a:p>
              <a:p>
                <a:r>
                  <a:rPr lang="en-US" dirty="0" smtClean="0"/>
                  <a:t>Read/Write</a:t>
                </a:r>
                <a:endParaRPr lang="en-US" dirty="0"/>
              </a:p>
            </p:txBody>
          </p:sp>
          <p:sp>
            <p:nvSpPr>
              <p:cNvPr id="44" name="TextBox 43"/>
              <p:cNvSpPr txBox="1"/>
              <p:nvPr/>
            </p:nvSpPr>
            <p:spPr>
              <a:xfrm>
                <a:off x="3657600" y="3276600"/>
                <a:ext cx="933632" cy="369332"/>
              </a:xfrm>
              <a:prstGeom prst="rect">
                <a:avLst/>
              </a:prstGeom>
              <a:noFill/>
            </p:spPr>
            <p:txBody>
              <a:bodyPr wrap="none" rtlCol="0">
                <a:spAutoFit/>
              </a:bodyPr>
              <a:lstStyle/>
              <a:p>
                <a:r>
                  <a:rPr lang="en-US" dirty="0" smtClean="0"/>
                  <a:t>Address</a:t>
                </a:r>
                <a:endParaRPr lang="en-US" dirty="0"/>
              </a:p>
            </p:txBody>
          </p:sp>
          <p:sp>
            <p:nvSpPr>
              <p:cNvPr id="45" name="TextBox 44"/>
              <p:cNvSpPr txBox="1"/>
              <p:nvPr/>
            </p:nvSpPr>
            <p:spPr>
              <a:xfrm>
                <a:off x="3733800" y="3925669"/>
                <a:ext cx="762000" cy="646331"/>
              </a:xfrm>
              <a:prstGeom prst="rect">
                <a:avLst/>
              </a:prstGeom>
              <a:noFill/>
            </p:spPr>
            <p:txBody>
              <a:bodyPr wrap="square" rtlCol="0">
                <a:spAutoFit/>
              </a:bodyPr>
              <a:lstStyle/>
              <a:p>
                <a:r>
                  <a:rPr lang="en-US" dirty="0" smtClean="0"/>
                  <a:t>Write Data</a:t>
                </a:r>
                <a:endParaRPr lang="en-US" dirty="0"/>
              </a:p>
            </p:txBody>
          </p:sp>
          <p:sp>
            <p:nvSpPr>
              <p:cNvPr id="46" name="TextBox 45"/>
              <p:cNvSpPr txBox="1"/>
              <p:nvPr/>
            </p:nvSpPr>
            <p:spPr>
              <a:xfrm>
                <a:off x="3810000" y="4648200"/>
                <a:ext cx="685799" cy="646331"/>
              </a:xfrm>
              <a:prstGeom prst="rect">
                <a:avLst/>
              </a:prstGeom>
              <a:noFill/>
            </p:spPr>
            <p:txBody>
              <a:bodyPr wrap="square" rtlCol="0">
                <a:spAutoFit/>
              </a:bodyPr>
              <a:lstStyle/>
              <a:p>
                <a:r>
                  <a:rPr lang="en-US" dirty="0" err="1" smtClean="0"/>
                  <a:t>ReadData</a:t>
                </a:r>
                <a:endParaRPr lang="en-US" dirty="0"/>
              </a:p>
            </p:txBody>
          </p:sp>
        </p:grpSp>
        <p:grpSp>
          <p:nvGrpSpPr>
            <p:cNvPr id="279" name="Group 278"/>
            <p:cNvGrpSpPr/>
            <p:nvPr/>
          </p:nvGrpSpPr>
          <p:grpSpPr>
            <a:xfrm>
              <a:off x="2743200" y="5715000"/>
              <a:ext cx="2854568" cy="674132"/>
              <a:chOff x="2819400" y="5791200"/>
              <a:chExt cx="2854568" cy="674132"/>
            </a:xfrm>
          </p:grpSpPr>
          <p:sp>
            <p:nvSpPr>
              <p:cNvPr id="276" name="Left Brace 275"/>
              <p:cNvSpPr/>
              <p:nvPr/>
            </p:nvSpPr>
            <p:spPr>
              <a:xfrm rot="16200000">
                <a:off x="41148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7" name="TextBox 276"/>
              <p:cNvSpPr txBox="1"/>
              <p:nvPr/>
            </p:nvSpPr>
            <p:spPr>
              <a:xfrm>
                <a:off x="2819400" y="6096000"/>
                <a:ext cx="2854568" cy="369332"/>
              </a:xfrm>
              <a:prstGeom prst="rect">
                <a:avLst/>
              </a:prstGeom>
              <a:noFill/>
            </p:spPr>
            <p:txBody>
              <a:bodyPr wrap="none" rtlCol="0">
                <a:spAutoFit/>
              </a:bodyPr>
              <a:lstStyle/>
              <a:p>
                <a:r>
                  <a:rPr lang="en-US" dirty="0" smtClean="0"/>
                  <a:t>Processor-Memory Interface</a:t>
                </a:r>
                <a:endParaRPr lang="en-US" dirty="0"/>
              </a:p>
            </p:txBody>
          </p:sp>
        </p:grpSp>
      </p:grpSp>
      <p:grpSp>
        <p:nvGrpSpPr>
          <p:cNvPr id="285"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grpSp>
        <p:nvGrpSpPr>
          <p:cNvPr id="2" name="Group 1"/>
          <p:cNvGrpSpPr/>
          <p:nvPr/>
        </p:nvGrpSpPr>
        <p:grpSpPr>
          <a:xfrm>
            <a:off x="2133600" y="914400"/>
            <a:ext cx="5847398" cy="1371600"/>
            <a:chOff x="2133600" y="914400"/>
            <a:chExt cx="5847398" cy="1371600"/>
          </a:xfrm>
        </p:grpSpPr>
        <p:cxnSp>
          <p:nvCxnSpPr>
            <p:cNvPr id="48" name="Elbow Connector 47"/>
            <p:cNvCxnSpPr>
              <a:stCxn id="51" idx="0"/>
              <a:endCxn id="9" idx="0"/>
            </p:cNvCxnSpPr>
            <p:nvPr/>
          </p:nvCxnSpPr>
          <p:spPr>
            <a:xfrm rot="16200000" flipH="1" flipV="1">
              <a:off x="4752499" y="-942499"/>
              <a:ext cx="609600" cy="5847398"/>
            </a:xfrm>
            <a:prstGeom prst="bentConnector3">
              <a:avLst>
                <a:gd name="adj1" fmla="val -59871"/>
              </a:avLst>
            </a:prstGeom>
            <a:ln w="12700">
              <a:tailEnd type="triangle" w="lg" len="lg"/>
            </a:ln>
            <a:effectLst/>
          </p:spPr>
          <p:style>
            <a:lnRef idx="2">
              <a:schemeClr val="dk1"/>
            </a:lnRef>
            <a:fillRef idx="0">
              <a:schemeClr val="dk1"/>
            </a:fillRef>
            <a:effectRef idx="1">
              <a:schemeClr val="dk1"/>
            </a:effectRef>
            <a:fontRef idx="minor">
              <a:schemeClr val="tx1"/>
            </a:fontRef>
          </p:style>
        </p:cxnSp>
        <p:sp>
          <p:nvSpPr>
            <p:cNvPr id="295" name="TextBox 294"/>
            <p:cNvSpPr txBox="1"/>
            <p:nvPr/>
          </p:nvSpPr>
          <p:spPr>
            <a:xfrm>
              <a:off x="3505200" y="914400"/>
              <a:ext cx="2459177" cy="369332"/>
            </a:xfrm>
            <a:prstGeom prst="rect">
              <a:avLst/>
            </a:prstGeom>
            <a:noFill/>
          </p:spPr>
          <p:txBody>
            <a:bodyPr wrap="none" rtlCol="0">
              <a:spAutoFit/>
            </a:bodyPr>
            <a:lstStyle/>
            <a:p>
              <a:r>
                <a:rPr lang="en-US" dirty="0" smtClean="0"/>
                <a:t>Interrupt Request Signal</a:t>
              </a:r>
              <a:endParaRPr lang="en-US" dirty="0"/>
            </a:p>
          </p:txBody>
        </p:sp>
      </p:grpSp>
      <p:cxnSp>
        <p:nvCxnSpPr>
          <p:cNvPr id="299" name="Straight Arrow Connector 298"/>
          <p:cNvCxnSpPr/>
          <p:nvPr/>
        </p:nvCxnSpPr>
        <p:spPr>
          <a:xfrm flipH="1" flipV="1">
            <a:off x="8153400" y="3886200"/>
            <a:ext cx="248602" cy="3063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01" name="Straight Arrow Connector 300"/>
          <p:cNvCxnSpPr/>
          <p:nvPr/>
        </p:nvCxnSpPr>
        <p:spPr>
          <a:xfrm>
            <a:off x="7772400" y="3886200"/>
            <a:ext cx="381000" cy="381000"/>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304" name="Cloud 303"/>
          <p:cNvSpPr/>
          <p:nvPr/>
        </p:nvSpPr>
        <p:spPr>
          <a:xfrm>
            <a:off x="7543800" y="4191000"/>
            <a:ext cx="1524000" cy="990600"/>
          </a:xfrm>
          <a:prstGeom prst="clou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External Devices</a:t>
            </a:r>
            <a:endParaRPr lang="en-US" dirty="0">
              <a:solidFill>
                <a:schemeClr val="tx1"/>
              </a:solidFill>
            </a:endParaRPr>
          </a:p>
        </p:txBody>
      </p:sp>
    </p:spTree>
    <p:extLst>
      <p:ext uri="{BB962C8B-B14F-4D97-AF65-F5344CB8AC3E}">
        <p14:creationId xmlns:p14="http://schemas.microsoft.com/office/powerpoint/2010/main" val="3973892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3186" name="Rectangle 2"/>
          <p:cNvSpPr>
            <a:spLocks noGrp="1" noChangeArrowheads="1"/>
          </p:cNvSpPr>
          <p:nvPr>
            <p:ph type="title"/>
          </p:nvPr>
        </p:nvSpPr>
        <p:spPr>
          <a:xfrm>
            <a:off x="457200" y="76200"/>
            <a:ext cx="8229600" cy="914400"/>
          </a:xfrm>
        </p:spPr>
        <p:txBody>
          <a:bodyPr/>
          <a:lstStyle/>
          <a:p>
            <a:r>
              <a:rPr lang="en-US" dirty="0" smtClean="0"/>
              <a:t>Invoking the interrupt handler</a:t>
            </a:r>
            <a:endParaRPr lang="en-US" dirty="0"/>
          </a:p>
        </p:txBody>
      </p:sp>
      <p:sp>
        <p:nvSpPr>
          <p:cNvPr id="1373187" name="Rectangle 3"/>
          <p:cNvSpPr>
            <a:spLocks noGrp="1" noChangeArrowheads="1"/>
          </p:cNvSpPr>
          <p:nvPr>
            <p:ph idx="1"/>
          </p:nvPr>
        </p:nvSpPr>
        <p:spPr>
          <a:xfrm>
            <a:off x="457200" y="990600"/>
            <a:ext cx="8382000" cy="5410200"/>
          </a:xfrm>
        </p:spPr>
        <p:txBody>
          <a:bodyPr>
            <a:normAutofit fontScale="77500" lnSpcReduction="20000"/>
          </a:bodyPr>
          <a:lstStyle/>
          <a:p>
            <a:r>
              <a:rPr lang="en-US" dirty="0" smtClean="0"/>
              <a:t>An I/O device requests attention by asserting one of the prioritized interrupt request signals</a:t>
            </a:r>
          </a:p>
          <a:p>
            <a:pPr lvl="1"/>
            <a:r>
              <a:rPr lang="en-US" dirty="0" smtClean="0"/>
              <a:t>Signals driven from external hardware</a:t>
            </a:r>
            <a:endParaRPr lang="en-US" dirty="0" smtClean="0"/>
          </a:p>
          <a:p>
            <a:pPr lvl="2"/>
            <a:endParaRPr lang="en-US" dirty="0" smtClean="0"/>
          </a:p>
          <a:p>
            <a:r>
              <a:rPr lang="en-US" dirty="0" smtClean="0"/>
              <a:t>When the processor decides to process the interrupt </a:t>
            </a:r>
          </a:p>
          <a:p>
            <a:pPr lvl="1"/>
            <a:r>
              <a:rPr lang="en-US" dirty="0"/>
              <a:t>S</a:t>
            </a:r>
            <a:r>
              <a:rPr lang="en-US" dirty="0" smtClean="0"/>
              <a:t>tops the current program at instruction I</a:t>
            </a:r>
            <a:r>
              <a:rPr lang="en-US" sz="4200" baseline="-25000" dirty="0" smtClean="0"/>
              <a:t>i</a:t>
            </a:r>
            <a:r>
              <a:rPr lang="en-US" dirty="0" smtClean="0"/>
              <a:t>, completing all the instructions up to I</a:t>
            </a:r>
            <a:r>
              <a:rPr lang="en-US" sz="4200" baseline="-25000" dirty="0" smtClean="0"/>
              <a:t>i-1  </a:t>
            </a:r>
            <a:endParaRPr lang="en-US" baseline="-25000" dirty="0" smtClean="0"/>
          </a:p>
          <a:p>
            <a:pPr lvl="1"/>
            <a:r>
              <a:rPr lang="en-US" dirty="0"/>
              <a:t>S</a:t>
            </a:r>
            <a:r>
              <a:rPr lang="en-US" dirty="0" smtClean="0"/>
              <a:t>aves the PC of instruction I</a:t>
            </a:r>
            <a:r>
              <a:rPr lang="en-US" sz="4200" baseline="-25000" dirty="0" smtClean="0"/>
              <a:t>i</a:t>
            </a:r>
            <a:r>
              <a:rPr lang="en-US" dirty="0" smtClean="0"/>
              <a:t> in a special register</a:t>
            </a:r>
          </a:p>
          <a:p>
            <a:pPr lvl="2"/>
            <a:r>
              <a:rPr lang="en-US" dirty="0" smtClean="0"/>
              <a:t>In MIPS, called EPC (Exceptio</a:t>
            </a:r>
            <a:r>
              <a:rPr lang="en-US" dirty="0" smtClean="0"/>
              <a:t>n Program Counter)</a:t>
            </a:r>
            <a:endParaRPr lang="en-US" dirty="0" smtClean="0"/>
          </a:p>
          <a:p>
            <a:pPr lvl="1"/>
            <a:r>
              <a:rPr lang="en-US" dirty="0"/>
              <a:t>D</a:t>
            </a:r>
            <a:r>
              <a:rPr lang="en-US" dirty="0" smtClean="0"/>
              <a:t>isables interrupts and transfers control to a designated interrupt handler, switching CPU to kernel mode</a:t>
            </a:r>
          </a:p>
          <a:p>
            <a:pPr lvl="2"/>
            <a:r>
              <a:rPr lang="en-US" dirty="0" smtClean="0"/>
              <a:t>Most CPUs have a privileged execution mode to support operating systems, allowing software to do more than in regular user mode</a:t>
            </a:r>
          </a:p>
          <a:p>
            <a:r>
              <a:rPr lang="en-US" dirty="0" smtClean="0"/>
              <a:t>After handling interrupt</a:t>
            </a:r>
          </a:p>
          <a:p>
            <a:pPr lvl="1"/>
            <a:r>
              <a:rPr lang="en-US" dirty="0" smtClean="0"/>
              <a:t>Interrupt handler restores user program state and jumps back to current program in regular user mode using a special instruction</a:t>
            </a:r>
          </a:p>
          <a:p>
            <a:pPr lvl="2"/>
            <a:r>
              <a:rPr lang="en-US" dirty="0" smtClean="0"/>
              <a:t>In MIPS, instruction is called RFE (Return From Exception)</a:t>
            </a:r>
            <a:endParaRPr lang="en-US" dirty="0"/>
          </a:p>
        </p:txBody>
      </p:sp>
      <p:sp>
        <p:nvSpPr>
          <p:cNvPr id="6" name="Slide Number Placeholder 5"/>
          <p:cNvSpPr>
            <a:spLocks noGrp="1"/>
          </p:cNvSpPr>
          <p:nvPr>
            <p:ph type="sldNum" sz="quarter" idx="12"/>
          </p:nvPr>
        </p:nvSpPr>
        <p:spPr/>
        <p:txBody>
          <a:bodyPr/>
          <a:lstStyle/>
          <a:p>
            <a:fld id="{F23D183B-F9E6-9541-A4D2-D8501B36E5AB}" type="slidenum">
              <a:rPr lang="en-US" smtClean="0"/>
              <a:pPr/>
              <a:t>8</a:t>
            </a:fld>
            <a:endParaRPr lang="en-US"/>
          </a:p>
        </p:txBody>
      </p:sp>
    </p:spTree>
    <p:extLst>
      <p:ext uri="{BB962C8B-B14F-4D97-AF65-F5344CB8AC3E}">
        <p14:creationId xmlns:p14="http://schemas.microsoft.com/office/powerpoint/2010/main" val="6900437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5"/>
          <p:cNvSpPr>
            <a:spLocks noGrp="1"/>
          </p:cNvSpPr>
          <p:nvPr>
            <p:ph type="sldNum" sz="quarter" idx="12"/>
          </p:nvPr>
        </p:nvSpPr>
        <p:spPr/>
        <p:txBody>
          <a:bodyPr/>
          <a:lstStyle/>
          <a:p>
            <a:fld id="{F5AB19A6-D343-5C4F-99D7-0C3219A119EF}" type="slidenum">
              <a:rPr lang="en-US"/>
              <a:pPr/>
              <a:t>9</a:t>
            </a:fld>
            <a:endParaRPr lang="en-US" b="0">
              <a:solidFill>
                <a:srgbClr val="FBBA03"/>
              </a:solidFill>
            </a:endParaRPr>
          </a:p>
        </p:txBody>
      </p:sp>
      <p:sp>
        <p:nvSpPr>
          <p:cNvPr id="1371138" name="Freeform 2"/>
          <p:cNvSpPr>
            <a:spLocks/>
          </p:cNvSpPr>
          <p:nvPr/>
        </p:nvSpPr>
        <p:spPr bwMode="auto">
          <a:xfrm>
            <a:off x="3670300" y="3454400"/>
            <a:ext cx="1601788" cy="1498600"/>
          </a:xfrm>
          <a:custGeom>
            <a:avLst/>
            <a:gdLst/>
            <a:ahLst/>
            <a:cxnLst>
              <a:cxn ang="0">
                <a:pos x="0" y="0"/>
              </a:cxn>
              <a:cxn ang="0">
                <a:pos x="672" y="1056"/>
              </a:cxn>
              <a:cxn ang="0">
                <a:pos x="1008" y="1056"/>
              </a:cxn>
              <a:cxn ang="0">
                <a:pos x="1008" y="816"/>
              </a:cxn>
            </a:cxnLst>
            <a:rect l="0" t="0" r="r" b="b"/>
            <a:pathLst>
              <a:path w="1009" h="1057">
                <a:moveTo>
                  <a:pt x="0" y="0"/>
                </a:moveTo>
                <a:lnTo>
                  <a:pt x="672" y="1056"/>
                </a:lnTo>
                <a:lnTo>
                  <a:pt x="1008" y="1056"/>
                </a:lnTo>
                <a:lnTo>
                  <a:pt x="1008" y="816"/>
                </a:lnTo>
              </a:path>
            </a:pathLst>
          </a:custGeom>
          <a:noFill/>
          <a:ln w="25400" cap="rnd" cmpd="sng">
            <a:solidFill>
              <a:schemeClr val="tx1"/>
            </a:solidFill>
            <a:prstDash val="solid"/>
            <a:round/>
            <a:headEnd type="triangle" w="med" len="med"/>
            <a:tailEnd type="none" w="med" len="med"/>
          </a:ln>
          <a:effectLst/>
        </p:spPr>
        <p:txBody>
          <a:bodyPr>
            <a:prstTxWarp prst="textNoShape">
              <a:avLst/>
            </a:prstTxWarp>
          </a:bodyPr>
          <a:lstStyle/>
          <a:p>
            <a:endParaRPr lang="en-US"/>
          </a:p>
        </p:txBody>
      </p:sp>
      <p:sp>
        <p:nvSpPr>
          <p:cNvPr id="1371139" name="Rectangle 3"/>
          <p:cNvSpPr>
            <a:spLocks noGrp="1" noChangeArrowheads="1"/>
          </p:cNvSpPr>
          <p:nvPr>
            <p:ph type="title"/>
          </p:nvPr>
        </p:nvSpPr>
        <p:spPr>
          <a:xfrm>
            <a:off x="381000" y="76200"/>
            <a:ext cx="7162800" cy="990600"/>
          </a:xfrm>
          <a:noFill/>
          <a:ln/>
        </p:spPr>
        <p:txBody>
          <a:bodyPr lIns="90488" tIns="44450" rIns="90488" bIns="44450">
            <a:normAutofit fontScale="90000"/>
          </a:bodyPr>
          <a:lstStyle/>
          <a:p>
            <a:r>
              <a:rPr lang="en-US" dirty="0"/>
              <a:t>Interrupts</a:t>
            </a:r>
            <a:r>
              <a:rPr lang="en-US" sz="2000" dirty="0"/>
              <a:t>:</a:t>
            </a:r>
            <a:br>
              <a:rPr lang="en-US" sz="2000" dirty="0"/>
            </a:br>
            <a:r>
              <a:rPr lang="en-US" sz="2400" dirty="0"/>
              <a:t>altering the normal flow of control</a:t>
            </a:r>
          </a:p>
        </p:txBody>
      </p:sp>
      <p:sp>
        <p:nvSpPr>
          <p:cNvPr id="1371140" name="Line 4"/>
          <p:cNvSpPr>
            <a:spLocks noChangeShapeType="1"/>
          </p:cNvSpPr>
          <p:nvPr/>
        </p:nvSpPr>
        <p:spPr bwMode="auto">
          <a:xfrm>
            <a:off x="3441700" y="1181100"/>
            <a:ext cx="0" cy="355600"/>
          </a:xfrm>
          <a:prstGeom prst="line">
            <a:avLst/>
          </a:prstGeom>
          <a:noFill/>
          <a:ln w="25400">
            <a:solidFill>
              <a:srgbClr val="FF0000"/>
            </a:solidFill>
            <a:round/>
            <a:headEnd/>
            <a:tailEnd type="triangle" w="med" len="med"/>
          </a:ln>
          <a:effectLst/>
        </p:spPr>
        <p:txBody>
          <a:bodyPr wrap="none" anchor="ctr">
            <a:prstTxWarp prst="textNoShape">
              <a:avLst/>
            </a:prstTxWarp>
          </a:bodyPr>
          <a:lstStyle/>
          <a:p>
            <a:endParaRPr lang="en-US"/>
          </a:p>
        </p:txBody>
      </p:sp>
      <p:sp>
        <p:nvSpPr>
          <p:cNvPr id="1371141" name="Rectangle 5"/>
          <p:cNvSpPr>
            <a:spLocks noChangeArrowheads="1"/>
          </p:cNvSpPr>
          <p:nvPr/>
        </p:nvSpPr>
        <p:spPr bwMode="auto">
          <a:xfrm>
            <a:off x="3262313" y="1674813"/>
            <a:ext cx="585787" cy="454025"/>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rgbClr val="56127A"/>
                </a:solidFill>
                <a:latin typeface="Verdana" charset="0"/>
              </a:rPr>
              <a:t>I</a:t>
            </a:r>
            <a:r>
              <a:rPr lang="en-US" sz="2400" baseline="-25000">
                <a:solidFill>
                  <a:srgbClr val="56127A"/>
                </a:solidFill>
                <a:latin typeface="Verdana" charset="0"/>
              </a:rPr>
              <a:t>i-1</a:t>
            </a:r>
          </a:p>
        </p:txBody>
      </p:sp>
      <p:sp>
        <p:nvSpPr>
          <p:cNvPr id="1371142" name="Oval 6"/>
          <p:cNvSpPr>
            <a:spLocks noChangeArrowheads="1"/>
          </p:cNvSpPr>
          <p:nvPr/>
        </p:nvSpPr>
        <p:spPr bwMode="auto">
          <a:xfrm>
            <a:off x="3073400" y="2781300"/>
            <a:ext cx="736600" cy="73660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1143" name="Line 7"/>
          <p:cNvSpPr>
            <a:spLocks noChangeShapeType="1"/>
          </p:cNvSpPr>
          <p:nvPr/>
        </p:nvSpPr>
        <p:spPr bwMode="auto">
          <a:xfrm>
            <a:off x="3441700" y="2324100"/>
            <a:ext cx="0" cy="431800"/>
          </a:xfrm>
          <a:prstGeom prst="line">
            <a:avLst/>
          </a:prstGeom>
          <a:noFill/>
          <a:ln w="25400">
            <a:solidFill>
              <a:srgbClr val="FF0000"/>
            </a:solidFill>
            <a:round/>
            <a:headEnd/>
            <a:tailEnd type="triangle" w="med" len="med"/>
          </a:ln>
          <a:effectLst/>
        </p:spPr>
        <p:txBody>
          <a:bodyPr wrap="none" anchor="ctr">
            <a:prstTxWarp prst="textNoShape">
              <a:avLst/>
            </a:prstTxWarp>
          </a:bodyPr>
          <a:lstStyle/>
          <a:p>
            <a:endParaRPr lang="en-US"/>
          </a:p>
        </p:txBody>
      </p:sp>
      <p:sp>
        <p:nvSpPr>
          <p:cNvPr id="1371144" name="Oval 8"/>
          <p:cNvSpPr>
            <a:spLocks noChangeArrowheads="1"/>
          </p:cNvSpPr>
          <p:nvPr/>
        </p:nvSpPr>
        <p:spPr bwMode="auto">
          <a:xfrm>
            <a:off x="3073400" y="4000500"/>
            <a:ext cx="736600" cy="73660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1145" name="Line 9"/>
          <p:cNvSpPr>
            <a:spLocks noChangeShapeType="1"/>
          </p:cNvSpPr>
          <p:nvPr/>
        </p:nvSpPr>
        <p:spPr bwMode="auto">
          <a:xfrm>
            <a:off x="3441700" y="3543300"/>
            <a:ext cx="0" cy="431800"/>
          </a:xfrm>
          <a:prstGeom prst="line">
            <a:avLst/>
          </a:prstGeom>
          <a:noFill/>
          <a:ln w="25400">
            <a:solidFill>
              <a:srgbClr val="FF0000"/>
            </a:solidFill>
            <a:round/>
            <a:headEnd/>
            <a:tailEnd type="triangle" w="med" len="med"/>
          </a:ln>
          <a:effectLst/>
        </p:spPr>
        <p:txBody>
          <a:bodyPr wrap="none" anchor="ctr">
            <a:prstTxWarp prst="textNoShape">
              <a:avLst/>
            </a:prstTxWarp>
          </a:bodyPr>
          <a:lstStyle/>
          <a:p>
            <a:endParaRPr lang="en-US"/>
          </a:p>
        </p:txBody>
      </p:sp>
      <p:sp>
        <p:nvSpPr>
          <p:cNvPr id="1371146" name="Oval 10"/>
          <p:cNvSpPr>
            <a:spLocks noChangeArrowheads="1"/>
          </p:cNvSpPr>
          <p:nvPr/>
        </p:nvSpPr>
        <p:spPr bwMode="auto">
          <a:xfrm>
            <a:off x="4902200" y="1562100"/>
            <a:ext cx="736600" cy="73660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1147" name="Line 11"/>
          <p:cNvSpPr>
            <a:spLocks noChangeShapeType="1"/>
          </p:cNvSpPr>
          <p:nvPr/>
        </p:nvSpPr>
        <p:spPr bwMode="auto">
          <a:xfrm flipV="1">
            <a:off x="3759200" y="2679700"/>
            <a:ext cx="431800" cy="2540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371148" name="Rectangle 12"/>
          <p:cNvSpPr>
            <a:spLocks noChangeArrowheads="1"/>
          </p:cNvSpPr>
          <p:nvPr/>
        </p:nvSpPr>
        <p:spPr bwMode="auto">
          <a:xfrm>
            <a:off x="4976813" y="1687513"/>
            <a:ext cx="666750" cy="454025"/>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rgbClr val="56127A"/>
                </a:solidFill>
                <a:latin typeface="Verdana" charset="0"/>
              </a:rPr>
              <a:t>HI</a:t>
            </a:r>
            <a:r>
              <a:rPr lang="en-US" sz="2400" baseline="-25000">
                <a:solidFill>
                  <a:srgbClr val="56127A"/>
                </a:solidFill>
                <a:latin typeface="Verdana" charset="0"/>
              </a:rPr>
              <a:t>1</a:t>
            </a:r>
          </a:p>
        </p:txBody>
      </p:sp>
      <p:sp>
        <p:nvSpPr>
          <p:cNvPr id="1371149" name="Oval 13"/>
          <p:cNvSpPr>
            <a:spLocks noChangeArrowheads="1"/>
          </p:cNvSpPr>
          <p:nvPr/>
        </p:nvSpPr>
        <p:spPr bwMode="auto">
          <a:xfrm>
            <a:off x="4902200" y="2781300"/>
            <a:ext cx="736600" cy="73660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371150" name="Line 14"/>
          <p:cNvSpPr>
            <a:spLocks noChangeShapeType="1"/>
          </p:cNvSpPr>
          <p:nvPr/>
        </p:nvSpPr>
        <p:spPr bwMode="auto">
          <a:xfrm>
            <a:off x="5270500" y="2324100"/>
            <a:ext cx="0" cy="4318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371151" name="Oval 15"/>
          <p:cNvSpPr>
            <a:spLocks noChangeArrowheads="1"/>
          </p:cNvSpPr>
          <p:nvPr/>
        </p:nvSpPr>
        <p:spPr bwMode="auto">
          <a:xfrm>
            <a:off x="4902200" y="4000500"/>
            <a:ext cx="736600" cy="7366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371152" name="Line 16"/>
          <p:cNvSpPr>
            <a:spLocks noChangeShapeType="1"/>
          </p:cNvSpPr>
          <p:nvPr/>
        </p:nvSpPr>
        <p:spPr bwMode="auto">
          <a:xfrm>
            <a:off x="3441700" y="4762500"/>
            <a:ext cx="0" cy="266700"/>
          </a:xfrm>
          <a:prstGeom prst="line">
            <a:avLst/>
          </a:prstGeom>
          <a:noFill/>
          <a:ln w="25400">
            <a:solidFill>
              <a:srgbClr val="FF0000"/>
            </a:solidFill>
            <a:round/>
            <a:headEnd/>
            <a:tailEnd type="triangle" w="med" len="med"/>
          </a:ln>
          <a:effectLst/>
        </p:spPr>
        <p:txBody>
          <a:bodyPr wrap="none" anchor="ctr">
            <a:prstTxWarp prst="textNoShape">
              <a:avLst/>
            </a:prstTxWarp>
          </a:bodyPr>
          <a:lstStyle/>
          <a:p>
            <a:endParaRPr lang="en-US"/>
          </a:p>
        </p:txBody>
      </p:sp>
      <p:sp>
        <p:nvSpPr>
          <p:cNvPr id="1371153" name="Freeform 17"/>
          <p:cNvSpPr>
            <a:spLocks/>
          </p:cNvSpPr>
          <p:nvPr/>
        </p:nvSpPr>
        <p:spPr bwMode="auto">
          <a:xfrm>
            <a:off x="3670300" y="1168400"/>
            <a:ext cx="1601788" cy="1677988"/>
          </a:xfrm>
          <a:custGeom>
            <a:avLst/>
            <a:gdLst/>
            <a:ahLst/>
            <a:cxnLst>
              <a:cxn ang="0">
                <a:pos x="0" y="1056"/>
              </a:cxn>
              <a:cxn ang="0">
                <a:pos x="672" y="0"/>
              </a:cxn>
              <a:cxn ang="0">
                <a:pos x="1008" y="0"/>
              </a:cxn>
              <a:cxn ang="0">
                <a:pos x="1008" y="240"/>
              </a:cxn>
            </a:cxnLst>
            <a:rect l="0" t="0" r="r" b="b"/>
            <a:pathLst>
              <a:path w="1009" h="1057">
                <a:moveTo>
                  <a:pt x="0" y="1056"/>
                </a:moveTo>
                <a:lnTo>
                  <a:pt x="672" y="0"/>
                </a:lnTo>
                <a:lnTo>
                  <a:pt x="1008" y="0"/>
                </a:lnTo>
                <a:lnTo>
                  <a:pt x="1008" y="240"/>
                </a:lnTo>
              </a:path>
            </a:pathLst>
          </a:custGeom>
          <a:noFill/>
          <a:ln w="25400" cap="rnd" cmpd="sng">
            <a:solidFill>
              <a:schemeClr val="tx1"/>
            </a:solidFill>
            <a:prstDash val="solid"/>
            <a:round/>
            <a:headEnd type="none" w="med" len="med"/>
            <a:tailEnd type="triangle" w="med" len="med"/>
          </a:ln>
          <a:effectLst/>
        </p:spPr>
        <p:txBody>
          <a:bodyPr>
            <a:prstTxWarp prst="textNoShape">
              <a:avLst/>
            </a:prstTxWarp>
          </a:bodyPr>
          <a:lstStyle/>
          <a:p>
            <a:endParaRPr lang="en-US"/>
          </a:p>
        </p:txBody>
      </p:sp>
      <p:sp>
        <p:nvSpPr>
          <p:cNvPr id="1371154" name="Line 18"/>
          <p:cNvSpPr>
            <a:spLocks noChangeShapeType="1"/>
          </p:cNvSpPr>
          <p:nvPr/>
        </p:nvSpPr>
        <p:spPr bwMode="auto">
          <a:xfrm>
            <a:off x="3835400" y="3149600"/>
            <a:ext cx="355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371155" name="Line 19"/>
          <p:cNvSpPr>
            <a:spLocks noChangeShapeType="1"/>
          </p:cNvSpPr>
          <p:nvPr/>
        </p:nvSpPr>
        <p:spPr bwMode="auto">
          <a:xfrm>
            <a:off x="3759200" y="3390900"/>
            <a:ext cx="431800" cy="2032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371156" name="Oval 20"/>
          <p:cNvSpPr>
            <a:spLocks noChangeArrowheads="1"/>
          </p:cNvSpPr>
          <p:nvPr/>
        </p:nvSpPr>
        <p:spPr bwMode="auto">
          <a:xfrm>
            <a:off x="4292600" y="3619500"/>
            <a:ext cx="66675" cy="34925"/>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57" name="Oval 21"/>
          <p:cNvSpPr>
            <a:spLocks noChangeArrowheads="1"/>
          </p:cNvSpPr>
          <p:nvPr/>
        </p:nvSpPr>
        <p:spPr bwMode="auto">
          <a:xfrm>
            <a:off x="4475163" y="3741738"/>
            <a:ext cx="66675" cy="34925"/>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58" name="Oval 22"/>
          <p:cNvSpPr>
            <a:spLocks noChangeArrowheads="1"/>
          </p:cNvSpPr>
          <p:nvPr/>
        </p:nvSpPr>
        <p:spPr bwMode="auto">
          <a:xfrm>
            <a:off x="4292600" y="2568575"/>
            <a:ext cx="66675" cy="34925"/>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59" name="Oval 23"/>
          <p:cNvSpPr>
            <a:spLocks noChangeArrowheads="1"/>
          </p:cNvSpPr>
          <p:nvPr/>
        </p:nvSpPr>
        <p:spPr bwMode="auto">
          <a:xfrm>
            <a:off x="4475163" y="2446338"/>
            <a:ext cx="66675" cy="34925"/>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60" name="Oval 24"/>
          <p:cNvSpPr>
            <a:spLocks noChangeArrowheads="1"/>
          </p:cNvSpPr>
          <p:nvPr/>
        </p:nvSpPr>
        <p:spPr bwMode="auto">
          <a:xfrm>
            <a:off x="4305300" y="3124200"/>
            <a:ext cx="50800" cy="50800"/>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61" name="Oval 25"/>
          <p:cNvSpPr>
            <a:spLocks noChangeArrowheads="1"/>
          </p:cNvSpPr>
          <p:nvPr/>
        </p:nvSpPr>
        <p:spPr bwMode="auto">
          <a:xfrm>
            <a:off x="4457700" y="3124200"/>
            <a:ext cx="50800" cy="50800"/>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62" name="Rectangle 26"/>
          <p:cNvSpPr>
            <a:spLocks noChangeArrowheads="1"/>
          </p:cNvSpPr>
          <p:nvPr/>
        </p:nvSpPr>
        <p:spPr bwMode="auto">
          <a:xfrm>
            <a:off x="4938713" y="2919413"/>
            <a:ext cx="666750" cy="454025"/>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rgbClr val="56127A"/>
                </a:solidFill>
                <a:latin typeface="Verdana" charset="0"/>
              </a:rPr>
              <a:t>HI</a:t>
            </a:r>
            <a:r>
              <a:rPr lang="en-US" sz="2400" baseline="-25000">
                <a:solidFill>
                  <a:srgbClr val="56127A"/>
                </a:solidFill>
                <a:latin typeface="Verdana" charset="0"/>
              </a:rPr>
              <a:t>2</a:t>
            </a:r>
          </a:p>
        </p:txBody>
      </p:sp>
      <p:sp>
        <p:nvSpPr>
          <p:cNvPr id="1371163" name="Rectangle 27"/>
          <p:cNvSpPr>
            <a:spLocks noChangeArrowheads="1"/>
          </p:cNvSpPr>
          <p:nvPr/>
        </p:nvSpPr>
        <p:spPr bwMode="auto">
          <a:xfrm>
            <a:off x="4951413" y="4138613"/>
            <a:ext cx="666750" cy="454025"/>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rgbClr val="56127A"/>
                </a:solidFill>
                <a:latin typeface="Verdana" charset="0"/>
              </a:rPr>
              <a:t>HI</a:t>
            </a:r>
            <a:r>
              <a:rPr lang="en-US" sz="2400" baseline="-25000">
                <a:solidFill>
                  <a:srgbClr val="56127A"/>
                </a:solidFill>
                <a:latin typeface="Verdana" charset="0"/>
              </a:rPr>
              <a:t>n</a:t>
            </a:r>
          </a:p>
        </p:txBody>
      </p:sp>
      <p:grpSp>
        <p:nvGrpSpPr>
          <p:cNvPr id="1371164" name="Group 28"/>
          <p:cNvGrpSpPr>
            <a:grpSpLocks/>
          </p:cNvGrpSpPr>
          <p:nvPr/>
        </p:nvGrpSpPr>
        <p:grpSpPr bwMode="auto">
          <a:xfrm>
            <a:off x="5233988" y="3582988"/>
            <a:ext cx="49212" cy="328612"/>
            <a:chOff x="3297" y="2353"/>
            <a:chExt cx="31" cy="207"/>
          </a:xfrm>
        </p:grpSpPr>
        <p:sp>
          <p:nvSpPr>
            <p:cNvPr id="1371165" name="Oval 29"/>
            <p:cNvSpPr>
              <a:spLocks noChangeArrowheads="1"/>
            </p:cNvSpPr>
            <p:nvPr/>
          </p:nvSpPr>
          <p:spPr bwMode="auto">
            <a:xfrm>
              <a:off x="3297" y="2353"/>
              <a:ext cx="31" cy="31"/>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66" name="Oval 30"/>
            <p:cNvSpPr>
              <a:spLocks noChangeArrowheads="1"/>
            </p:cNvSpPr>
            <p:nvPr/>
          </p:nvSpPr>
          <p:spPr bwMode="auto">
            <a:xfrm>
              <a:off x="3297" y="2441"/>
              <a:ext cx="31" cy="31"/>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sp>
          <p:nvSpPr>
            <p:cNvPr id="1371167" name="Oval 31"/>
            <p:cNvSpPr>
              <a:spLocks noChangeArrowheads="1"/>
            </p:cNvSpPr>
            <p:nvPr/>
          </p:nvSpPr>
          <p:spPr bwMode="auto">
            <a:xfrm>
              <a:off x="3297" y="2529"/>
              <a:ext cx="31" cy="31"/>
            </a:xfrm>
            <a:prstGeom prst="ellipse">
              <a:avLst/>
            </a:prstGeom>
            <a:solidFill>
              <a:schemeClr val="tx1"/>
            </a:solidFill>
            <a:ln w="25400">
              <a:solidFill>
                <a:schemeClr val="tx1"/>
              </a:solidFill>
              <a:round/>
              <a:headEnd/>
              <a:tailEnd/>
            </a:ln>
            <a:effectLst/>
          </p:spPr>
          <p:txBody>
            <a:bodyPr wrap="none" anchor="ctr">
              <a:prstTxWarp prst="textNoShape">
                <a:avLst/>
              </a:prstTxWarp>
            </a:bodyPr>
            <a:lstStyle/>
            <a:p>
              <a:endParaRPr lang="en-US"/>
            </a:p>
          </p:txBody>
        </p:sp>
      </p:grpSp>
      <p:sp>
        <p:nvSpPr>
          <p:cNvPr id="1371168" name="Rectangle 32"/>
          <p:cNvSpPr>
            <a:spLocks noChangeArrowheads="1"/>
          </p:cNvSpPr>
          <p:nvPr/>
        </p:nvSpPr>
        <p:spPr bwMode="auto">
          <a:xfrm>
            <a:off x="3236913" y="2944813"/>
            <a:ext cx="365125" cy="454025"/>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rgbClr val="56127A"/>
                </a:solidFill>
                <a:latin typeface="Verdana" charset="0"/>
              </a:rPr>
              <a:t>I</a:t>
            </a:r>
            <a:r>
              <a:rPr lang="en-US" sz="2400" baseline="-25000">
                <a:solidFill>
                  <a:srgbClr val="56127A"/>
                </a:solidFill>
                <a:latin typeface="Verdana" charset="0"/>
              </a:rPr>
              <a:t>i</a:t>
            </a:r>
          </a:p>
        </p:txBody>
      </p:sp>
      <p:sp>
        <p:nvSpPr>
          <p:cNvPr id="1371169" name="Rectangle 33"/>
          <p:cNvSpPr>
            <a:spLocks noChangeArrowheads="1"/>
          </p:cNvSpPr>
          <p:nvPr/>
        </p:nvSpPr>
        <p:spPr bwMode="auto">
          <a:xfrm>
            <a:off x="3211513" y="4164013"/>
            <a:ext cx="660400" cy="454025"/>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rgbClr val="56127A"/>
                </a:solidFill>
                <a:latin typeface="Verdana" charset="0"/>
              </a:rPr>
              <a:t>I</a:t>
            </a:r>
            <a:r>
              <a:rPr lang="en-US" sz="2400" baseline="-25000">
                <a:solidFill>
                  <a:srgbClr val="56127A"/>
                </a:solidFill>
                <a:latin typeface="Verdana" charset="0"/>
              </a:rPr>
              <a:t>i+1</a:t>
            </a:r>
          </a:p>
        </p:txBody>
      </p:sp>
      <p:sp>
        <p:nvSpPr>
          <p:cNvPr id="1371170" name="Rectangle 34"/>
          <p:cNvSpPr>
            <a:spLocks noChangeArrowheads="1"/>
          </p:cNvSpPr>
          <p:nvPr/>
        </p:nvSpPr>
        <p:spPr bwMode="auto">
          <a:xfrm>
            <a:off x="1204913" y="2944813"/>
            <a:ext cx="1485900" cy="454025"/>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chemeClr val="tx1"/>
                </a:solidFill>
                <a:latin typeface="Verdana" charset="0"/>
              </a:rPr>
              <a:t>program</a:t>
            </a:r>
          </a:p>
        </p:txBody>
      </p:sp>
      <p:sp>
        <p:nvSpPr>
          <p:cNvPr id="1371171" name="Rectangle 35"/>
          <p:cNvSpPr>
            <a:spLocks noChangeArrowheads="1"/>
          </p:cNvSpPr>
          <p:nvPr/>
        </p:nvSpPr>
        <p:spPr bwMode="auto">
          <a:xfrm>
            <a:off x="6119813" y="2678113"/>
            <a:ext cx="1628775" cy="819150"/>
          </a:xfrm>
          <a:prstGeom prst="rect">
            <a:avLst/>
          </a:prstGeom>
          <a:noFill/>
          <a:ln w="25400">
            <a:noFill/>
            <a:miter lim="800000"/>
            <a:headEnd/>
            <a:tailEnd/>
          </a:ln>
          <a:effectLst/>
        </p:spPr>
        <p:txBody>
          <a:bodyPr wrap="none" lIns="90488" tIns="44450" rIns="90488" bIns="44450">
            <a:prstTxWarp prst="textNoShape">
              <a:avLst/>
            </a:prstTxWarp>
            <a:spAutoFit/>
          </a:bodyPr>
          <a:lstStyle/>
          <a:p>
            <a:pPr>
              <a:spcBef>
                <a:spcPct val="0"/>
              </a:spcBef>
            </a:pPr>
            <a:r>
              <a:rPr lang="en-US" sz="2400">
                <a:solidFill>
                  <a:schemeClr val="tx1"/>
                </a:solidFill>
                <a:latin typeface="Verdana" charset="0"/>
              </a:rPr>
              <a:t>interrupt </a:t>
            </a:r>
          </a:p>
          <a:p>
            <a:pPr>
              <a:spcBef>
                <a:spcPct val="0"/>
              </a:spcBef>
            </a:pPr>
            <a:r>
              <a:rPr lang="en-US" sz="2400">
                <a:solidFill>
                  <a:schemeClr val="tx1"/>
                </a:solidFill>
                <a:latin typeface="Verdana" charset="0"/>
              </a:rPr>
              <a:t>handler</a:t>
            </a:r>
          </a:p>
        </p:txBody>
      </p:sp>
      <p:sp>
        <p:nvSpPr>
          <p:cNvPr id="1371172" name="Rectangle 36"/>
          <p:cNvSpPr>
            <a:spLocks noChangeArrowheads="1"/>
          </p:cNvSpPr>
          <p:nvPr/>
        </p:nvSpPr>
        <p:spPr bwMode="auto">
          <a:xfrm>
            <a:off x="381000" y="5257800"/>
            <a:ext cx="8382000" cy="1003300"/>
          </a:xfrm>
          <a:prstGeom prst="rect">
            <a:avLst/>
          </a:prstGeom>
          <a:noFill/>
          <a:ln w="25400">
            <a:noFill/>
            <a:miter lim="800000"/>
            <a:headEnd/>
            <a:tailEnd/>
          </a:ln>
          <a:effectLst/>
        </p:spPr>
        <p:txBody>
          <a:bodyPr lIns="90488" tIns="44450" rIns="90488" bIns="44450">
            <a:prstTxWarp prst="textNoShape">
              <a:avLst/>
            </a:prstTxWarp>
            <a:spAutoFit/>
          </a:bodyPr>
          <a:lstStyle/>
          <a:p>
            <a:pPr>
              <a:spcBef>
                <a:spcPct val="0"/>
              </a:spcBef>
            </a:pPr>
            <a:r>
              <a:rPr lang="en-US" sz="2000">
                <a:solidFill>
                  <a:srgbClr val="56127A"/>
                </a:solidFill>
                <a:latin typeface="Verdana" charset="0"/>
              </a:rPr>
              <a:t>An </a:t>
            </a:r>
            <a:r>
              <a:rPr lang="en-US" sz="2000" i="1">
                <a:solidFill>
                  <a:srgbClr val="56127A"/>
                </a:solidFill>
                <a:latin typeface="Verdana" charset="0"/>
              </a:rPr>
              <a:t>external or internal event</a:t>
            </a:r>
            <a:r>
              <a:rPr lang="en-US" sz="2000">
                <a:solidFill>
                  <a:srgbClr val="56127A"/>
                </a:solidFill>
                <a:latin typeface="Verdana" charset="0"/>
              </a:rPr>
              <a:t>  that needs to be processed by another (system) program. The event is usually unexpected or rare from program’s point of view. </a:t>
            </a:r>
          </a:p>
        </p:txBody>
      </p:sp>
      <p:sp>
        <p:nvSpPr>
          <p:cNvPr id="1371173" name="Oval 37"/>
          <p:cNvSpPr>
            <a:spLocks noChangeArrowheads="1"/>
          </p:cNvSpPr>
          <p:nvPr/>
        </p:nvSpPr>
        <p:spPr bwMode="auto">
          <a:xfrm>
            <a:off x="3073400" y="1562100"/>
            <a:ext cx="736600" cy="73660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3767376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25620</TotalTime>
  <Words>1923</Words>
  <Application>Microsoft Macintosh PowerPoint</Application>
  <PresentationFormat>On-screen Show (4:3)</PresentationFormat>
  <Paragraphs>387</Paragraphs>
  <Slides>25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Image</vt:lpstr>
      <vt:lpstr>CS 61C:  Great Ideas in Computer Architecture  Exceptions/Traps/Interrupts</vt:lpstr>
      <vt:lpstr>Review</vt:lpstr>
      <vt:lpstr>You Are Here!</vt:lpstr>
      <vt:lpstr>I/O Hardware</vt:lpstr>
      <vt:lpstr>Interfacing to I/O Devices</vt:lpstr>
      <vt:lpstr>When to get I/O data?</vt:lpstr>
      <vt:lpstr>I/O Hardware</vt:lpstr>
      <vt:lpstr>Invoking the interrupt handler</vt:lpstr>
      <vt:lpstr>Interrupts: altering the normal flow of control</vt:lpstr>
      <vt:lpstr>Types of Interrupts</vt:lpstr>
      <vt:lpstr>History of Exception Handling</vt:lpstr>
      <vt:lpstr>DYSEAC, first mobile computer!</vt:lpstr>
      <vt:lpstr>Interrupt Handler (software inside operating system)</vt:lpstr>
      <vt:lpstr>Administrivia</vt:lpstr>
      <vt:lpstr>CS61C in the News: Intel 4004, 41 years old yesterday </vt:lpstr>
      <vt:lpstr>CS61C In the News: “Texas Instruments Cuts 1,700 Jobs and Winds Down Tablet Chips”, NY Times 11/14/2012</vt:lpstr>
      <vt:lpstr>Precise Interrupts</vt:lpstr>
      <vt:lpstr>Synchronous Trap</vt:lpstr>
      <vt:lpstr>Exception Handling 5-Stage Pipeline</vt:lpstr>
      <vt:lpstr>Exception Handling 5-Stage Pipeline</vt:lpstr>
      <vt:lpstr>Exception Handling 5-Stage Pipeline</vt:lpstr>
      <vt:lpstr>Speculating on Exceptions to avoid Control Hazard</vt:lpstr>
      <vt:lpstr>Exception Pipeline Diagram</vt:lpstr>
      <vt:lpstr>Summary</vt:lpstr>
      <vt:lpstr>Acknowledgements</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Krste Asanovic</cp:lastModifiedBy>
  <cp:revision>211</cp:revision>
  <cp:lastPrinted>2010-12-02T16:43:49Z</cp:lastPrinted>
  <dcterms:created xsi:type="dcterms:W3CDTF">2012-04-17T16:25:57Z</dcterms:created>
  <dcterms:modified xsi:type="dcterms:W3CDTF">2012-11-16T06:19:08Z</dcterms:modified>
</cp:coreProperties>
</file>