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649" r:id="rId2"/>
    <p:sldId id="573" r:id="rId3"/>
    <p:sldId id="586" r:id="rId4"/>
    <p:sldId id="587" r:id="rId5"/>
    <p:sldId id="589" r:id="rId6"/>
    <p:sldId id="590" r:id="rId7"/>
    <p:sldId id="591" r:id="rId8"/>
    <p:sldId id="592" r:id="rId9"/>
    <p:sldId id="593" r:id="rId10"/>
    <p:sldId id="594" r:id="rId11"/>
    <p:sldId id="595" r:id="rId12"/>
    <p:sldId id="602" r:id="rId13"/>
    <p:sldId id="603" r:id="rId14"/>
    <p:sldId id="604" r:id="rId15"/>
    <p:sldId id="605" r:id="rId16"/>
    <p:sldId id="606" r:id="rId17"/>
    <p:sldId id="607" r:id="rId18"/>
    <p:sldId id="608" r:id="rId19"/>
    <p:sldId id="651" r:id="rId20"/>
    <p:sldId id="609" r:id="rId21"/>
    <p:sldId id="610" r:id="rId22"/>
    <p:sldId id="611" r:id="rId23"/>
    <p:sldId id="612" r:id="rId24"/>
    <p:sldId id="613" r:id="rId25"/>
    <p:sldId id="638" r:id="rId26"/>
    <p:sldId id="652" r:id="rId27"/>
    <p:sldId id="617" r:id="rId28"/>
    <p:sldId id="614" r:id="rId29"/>
    <p:sldId id="626" r:id="rId30"/>
    <p:sldId id="618" r:id="rId31"/>
    <p:sldId id="625" r:id="rId32"/>
    <p:sldId id="650" r:id="rId33"/>
    <p:sldId id="615" r:id="rId34"/>
    <p:sldId id="641" r:id="rId35"/>
    <p:sldId id="629" r:id="rId36"/>
    <p:sldId id="646" r:id="rId37"/>
    <p:sldId id="644" r:id="rId38"/>
    <p:sldId id="645" r:id="rId39"/>
    <p:sldId id="647" r:id="rId40"/>
    <p:sldId id="648" r:id="rId41"/>
    <p:sldId id="642" r:id="rId42"/>
    <p:sldId id="643" r:id="rId43"/>
    <p:sldId id="628" r:id="rId44"/>
    <p:sldId id="61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84825" autoAdjust="0"/>
  </p:normalViewPr>
  <p:slideViewPr>
    <p:cSldViewPr snapToGrid="0">
      <p:cViewPr varScale="1">
        <p:scale>
          <a:sx n="83" d="100"/>
          <a:sy n="83" d="100"/>
        </p:scale>
        <p:origin x="-1504"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2488"/>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11/6/12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676227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11/6/12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791627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6083"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dirty="0"/>
              <a:t>For lecture</a:t>
            </a:r>
          </a:p>
          <a:p>
            <a:pPr eaLnBrk="1" hangingPunct="1">
              <a:spcBef>
                <a:spcPct val="0"/>
              </a:spcBef>
            </a:pPr>
            <a:endParaRPr lang="en-US" dirty="0"/>
          </a:p>
          <a:p>
            <a:pPr eaLnBrk="1" hangingPunct="1">
              <a:spcBef>
                <a:spcPct val="0"/>
              </a:spcBef>
            </a:pPr>
            <a:r>
              <a:rPr lang="en-US" dirty="0"/>
              <a:t>This picture is as opposed to </a:t>
            </a:r>
          </a:p>
          <a:p>
            <a:pPr eaLnBrk="1" hangingPunct="1">
              <a:spcBef>
                <a:spcPct val="0"/>
              </a:spcBef>
            </a:pPr>
            <a:endParaRPr lang="en-US" dirty="0"/>
          </a:p>
          <a:p>
            <a:pPr eaLnBrk="1" hangingPunct="1">
              <a:spcBef>
                <a:spcPct val="0"/>
              </a:spcBef>
            </a:pPr>
            <a:r>
              <a:rPr lang="en-US" dirty="0"/>
              <a:t>Way 0</a:t>
            </a:r>
          </a:p>
          <a:p>
            <a:pPr eaLnBrk="1" hangingPunct="1">
              <a:spcBef>
                <a:spcPct val="0"/>
              </a:spcBef>
            </a:pPr>
            <a:r>
              <a:rPr lang="en-US" dirty="0"/>
              <a:t>              both red                 Set 0</a:t>
            </a:r>
          </a:p>
          <a:p>
            <a:pPr eaLnBrk="1" hangingPunct="1">
              <a:spcBef>
                <a:spcPct val="0"/>
              </a:spcBef>
            </a:pPr>
            <a:r>
              <a:rPr lang="en-US" dirty="0"/>
              <a:t>Way 1</a:t>
            </a:r>
          </a:p>
          <a:p>
            <a:pPr eaLnBrk="1" hangingPunct="1">
              <a:spcBef>
                <a:spcPct val="0"/>
              </a:spcBef>
            </a:pPr>
            <a:r>
              <a:rPr lang="en-US" dirty="0"/>
              <a:t>------------------------------------</a:t>
            </a:r>
          </a:p>
          <a:p>
            <a:pPr eaLnBrk="1" hangingPunct="1">
              <a:spcBef>
                <a:spcPct val="0"/>
              </a:spcBef>
            </a:pPr>
            <a:r>
              <a:rPr lang="en-US" dirty="0"/>
              <a:t>Way 0</a:t>
            </a:r>
          </a:p>
          <a:p>
            <a:pPr eaLnBrk="1" hangingPunct="1">
              <a:spcBef>
                <a:spcPct val="0"/>
              </a:spcBef>
            </a:pPr>
            <a:r>
              <a:rPr lang="en-US" dirty="0"/>
              <a:t>               both green             Set 1</a:t>
            </a:r>
          </a:p>
          <a:p>
            <a:pPr eaLnBrk="1" hangingPunct="1">
              <a:spcBef>
                <a:spcPct val="0"/>
              </a:spcBef>
            </a:pPr>
            <a:r>
              <a:rPr lang="en-US" dirty="0"/>
              <a:t>Way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8131"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50179"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AU"/>
              <a:t>Morgan Kaufmann Publishers</a:t>
            </a:r>
          </a:p>
        </p:txBody>
      </p:sp>
      <p:sp>
        <p:nvSpPr>
          <p:cNvPr id="45059" name="Rectangle 3"/>
          <p:cNvSpPr>
            <a:spLocks noGrp="1" noChangeArrowheads="1"/>
          </p:cNvSpPr>
          <p:nvPr>
            <p:ph type="dt" sz="quarter" idx="1"/>
          </p:nvPr>
        </p:nvSpPr>
        <p:spPr/>
        <p:txBody>
          <a:bodyPr/>
          <a:lstStyle/>
          <a:p>
            <a:pPr>
              <a:defRPr/>
            </a:pPr>
            <a:fld id="{05F688A9-AAC3-8C4D-BE02-C84054AA464D}" type="datetime3">
              <a:rPr lang="en-AU"/>
              <a:pPr>
                <a:defRPr/>
              </a:pPr>
              <a:t>6 November 2012</a:t>
            </a:fld>
            <a:endParaRPr lang="en-AU"/>
          </a:p>
        </p:txBody>
      </p:sp>
      <p:sp>
        <p:nvSpPr>
          <p:cNvPr id="45060"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5061" name="Rectangle 7"/>
          <p:cNvSpPr>
            <a:spLocks noGrp="1" noChangeArrowheads="1"/>
          </p:cNvSpPr>
          <p:nvPr>
            <p:ph type="sldNum" sz="quarter" idx="5"/>
          </p:nvPr>
        </p:nvSpPr>
        <p:spPr/>
        <p:txBody>
          <a:bodyPr/>
          <a:lstStyle/>
          <a:p>
            <a:pPr>
              <a:defRPr/>
            </a:pPr>
            <a:fld id="{02F9F773-EB27-664D-AF58-7373D027B7B6}" type="slidenum">
              <a:rPr lang="en-AU"/>
              <a:pPr>
                <a:defRPr/>
              </a:pPr>
              <a:t>17</a:t>
            </a:fld>
            <a:endParaRPr lang="en-AU"/>
          </a:p>
        </p:txBody>
      </p:sp>
      <p:sp>
        <p:nvSpPr>
          <p:cNvPr id="522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19</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lecture</a:t>
            </a:r>
          </a:p>
          <a:p>
            <a:pPr eaLnBrk="1" hangingPunct="1">
              <a:spcBef>
                <a:spcPct val="0"/>
              </a:spcBef>
            </a:pPr>
            <a:r>
              <a:rPr lang="en-US"/>
              <a:t>In 2008, the greater size and power consumption of CAMs generally leads to 2-way and 4-way set associativity being built from standard SRAMs with comparators with 8-way and above being built using CAMs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First of all, a N-way set associative cache will need N comparators instead of just one comparator (use the right side of the diagram for direct mapped cache).</a:t>
            </a:r>
          </a:p>
          <a:p>
            <a:pPr eaLnBrk="1" hangingPunct="1">
              <a:spcBef>
                <a:spcPct val="0"/>
              </a:spcBef>
            </a:pPr>
            <a:r>
              <a:rPr lang="en-US"/>
              <a:t>A N-way set associative cache will also be slower than a direct mapped cache because of this extra multiplexer delay.</a:t>
            </a:r>
          </a:p>
          <a:p>
            <a:pPr eaLnBrk="1" hangingPunct="1">
              <a:spcBef>
                <a:spcPct val="0"/>
              </a:spcBef>
            </a:pPr>
            <a:r>
              <a:rPr lang="en-US"/>
              <a:t>Finally, for a N-way set associative cache, the data will be available AFTER the hit/miss signal becomes valid because the hit/mis is needed to control the data MUX.</a:t>
            </a:r>
          </a:p>
          <a:p>
            <a:pPr eaLnBrk="1" hangingPunct="1">
              <a:spcBef>
                <a:spcPct val="0"/>
              </a:spcBef>
            </a:pPr>
            <a:r>
              <a:rPr lang="en-US"/>
              <a:t>For a direct mapped cache, that is everything before the MUX on the right or left side, the cache block will be available BEFORE the hit/miss signal (AND gate output) because the data does not have to go through the comparator.</a:t>
            </a:r>
          </a:p>
          <a:p>
            <a:pPr eaLnBrk="1" hangingPunct="1">
              <a:spcBef>
                <a:spcPct val="0"/>
              </a:spcBef>
            </a:pPr>
            <a:r>
              <a:rPr lang="en-US"/>
              <a:t>This can be an important consideration because the processor can now go ahead and use the data  without  knowing if it is a Hit or Miss.  Just assume it is a hit.</a:t>
            </a:r>
          </a:p>
          <a:p>
            <a:pPr eaLnBrk="1" hangingPunct="1">
              <a:spcBef>
                <a:spcPct val="0"/>
              </a:spcBef>
            </a:pPr>
            <a:r>
              <a:rPr lang="en-US"/>
              <a:t>Since cache hit rate is in the upper 90% range, you will be ahead of the game 90% of the time and for those 10% of the time that you  are wrong,  just make sure you can recover.</a:t>
            </a:r>
          </a:p>
          <a:p>
            <a:pPr eaLnBrk="1" hangingPunct="1">
              <a:spcBef>
                <a:spcPct val="0"/>
              </a:spcBef>
            </a:pPr>
            <a:r>
              <a:rPr lang="en-US"/>
              <a:t>You cannot play this speculation game with a N-way set-associative cache because as I said earlier, the data will not be available to you until the hit/miss signal is valid.</a:t>
            </a:r>
          </a:p>
          <a:p>
            <a:pPr eaLnBrk="1" hangingPunct="1">
              <a:spcBef>
                <a:spcPct val="0"/>
              </a:spcBef>
            </a:pPr>
            <a:endParaRPr lang="en-US"/>
          </a:p>
          <a:p>
            <a:pPr eaLnBrk="1" hangingPunct="1">
              <a:spcBef>
                <a:spcPct val="0"/>
              </a:spcBef>
            </a:pPr>
            <a:r>
              <a:rPr lang="en-US"/>
              <a:t>+2 = 38 min. (Y:18)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23</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endParaRPr lang="en-US"/>
          </a:p>
        </p:txBody>
      </p:sp>
      <p:sp>
        <p:nvSpPr>
          <p:cNvPr id="62468" name="Rectangle 3"/>
          <p:cNvSpPr>
            <a:spLocks noGrp="1" noRot="1" noChangeAspect="1" noChangeArrowheads="1" noTextEdit="1"/>
          </p:cNvSpPr>
          <p:nvPr>
            <p:ph type="sldImg"/>
          </p:nvPr>
        </p:nvSpPr>
        <p:spPr bwMode="auto">
          <a:noFill/>
          <a:ln w="9525">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8" y="4343400"/>
            <a:ext cx="5910262" cy="4113213"/>
          </a:xfrm>
          <a:noFill/>
        </p:spPr>
        <p:txBody>
          <a:bodyPr wrap="square" lIns="92000" tIns="45192" rIns="92000" bIns="45192" numCol="1" anchor="t" anchorCtr="0" compatLnSpc="1">
            <a:prstTxWarp prst="textNoShape">
              <a:avLst/>
            </a:prstTxWarp>
          </a:bodyPr>
          <a:lstStyle/>
          <a:p>
            <a:pPr eaLnBrk="1" hangingPunct="1"/>
            <a:endParaRPr lang="en-US"/>
          </a:p>
        </p:txBody>
      </p:sp>
      <p:sp>
        <p:nvSpPr>
          <p:cNvPr id="22531" name="Rectangle 3"/>
          <p:cNvSpPr>
            <a:spLocks noGrp="1" noRot="1" noChangeAspect="1" noChangeArrowheads="1" noTextEdit="1"/>
          </p:cNvSpPr>
          <p:nvPr>
            <p:ph type="sldImg"/>
          </p:nvPr>
        </p:nvSpPr>
        <p:spPr bwMode="auto">
          <a:xfrm>
            <a:off x="1160463" y="587375"/>
            <a:ext cx="4554537"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p:txBody>
          <a:bodyPr/>
          <a:lstStyle/>
          <a:p>
            <a:pPr>
              <a:defRPr/>
            </a:pPr>
            <a:r>
              <a:rPr lang="en-AU"/>
              <a:t>Morgan Kaufmann Publishers</a:t>
            </a:r>
          </a:p>
        </p:txBody>
      </p:sp>
      <p:sp>
        <p:nvSpPr>
          <p:cNvPr id="79875" name="Rectangle 3"/>
          <p:cNvSpPr>
            <a:spLocks noGrp="1" noChangeArrowheads="1"/>
          </p:cNvSpPr>
          <p:nvPr>
            <p:ph type="dt" sz="quarter" idx="1"/>
          </p:nvPr>
        </p:nvSpPr>
        <p:spPr/>
        <p:txBody>
          <a:bodyPr/>
          <a:lstStyle/>
          <a:p>
            <a:pPr>
              <a:defRPr/>
            </a:pPr>
            <a:fld id="{61FB6044-2705-714E-931F-05D32290EA68}" type="datetime3">
              <a:rPr lang="en-AU"/>
              <a:pPr>
                <a:defRPr/>
              </a:pPr>
              <a:t>6 November 2012</a:t>
            </a:fld>
            <a:endParaRPr lang="en-AU"/>
          </a:p>
        </p:txBody>
      </p:sp>
      <p:sp>
        <p:nvSpPr>
          <p:cNvPr id="79876"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79877" name="Rectangle 7"/>
          <p:cNvSpPr>
            <a:spLocks noGrp="1" noChangeArrowheads="1"/>
          </p:cNvSpPr>
          <p:nvPr>
            <p:ph type="sldNum" sz="quarter" idx="5"/>
          </p:nvPr>
        </p:nvSpPr>
        <p:spPr/>
        <p:txBody>
          <a:bodyPr/>
          <a:lstStyle/>
          <a:p>
            <a:pPr>
              <a:defRPr/>
            </a:pPr>
            <a:fld id="{7E85529A-4414-EB42-B8DF-3F843B25EFFD}" type="slidenum">
              <a:rPr lang="en-AU"/>
              <a:pPr>
                <a:defRPr/>
              </a:pPr>
              <a:t>28</a:t>
            </a:fld>
            <a:endParaRPr lang="en-AU"/>
          </a:p>
        </p:txBody>
      </p:sp>
      <p:sp>
        <p:nvSpPr>
          <p:cNvPr id="665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Also reduces cache miss penalty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Global miss rate – the fraction of references that miss in all levels of a multilevel cache.  The global miss rate dictates how often we must access the main memory.</a:t>
            </a:r>
          </a:p>
          <a:p>
            <a:pPr eaLnBrk="1" hangingPunct="1"/>
            <a:r>
              <a:rPr lang="en-US"/>
              <a:t>Local miss rate – the fraction of references to one level of a cache that miss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32</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0E8059-C736-A84C-B226-FC79795C9BC5}" type="slidenum">
              <a:rPr lang="en-US"/>
              <a:pPr/>
              <a:t>34</a:t>
            </a:fld>
            <a:endParaRPr lang="en-US"/>
          </a:p>
        </p:txBody>
      </p:sp>
      <p:sp>
        <p:nvSpPr>
          <p:cNvPr id="1840130" name="Rectangle 2"/>
          <p:cNvSpPr>
            <a:spLocks noGrp="1" noRot="1" noChangeAspect="1" noChangeArrowheads="1" noTextEdit="1"/>
          </p:cNvSpPr>
          <p:nvPr>
            <p:ph type="sldImg"/>
          </p:nvPr>
        </p:nvSpPr>
        <p:spPr>
          <a:ln/>
        </p:spPr>
      </p:sp>
      <p:sp>
        <p:nvSpPr>
          <p:cNvPr id="1840131" name="Rectangle 3"/>
          <p:cNvSpPr>
            <a:spLocks noGrp="1" noChangeArrowheads="1"/>
          </p:cNvSpPr>
          <p:nvPr>
            <p:ph type="body" idx="1"/>
          </p:nvPr>
        </p:nvSpPr>
        <p:spPr/>
        <p:txBody>
          <a:bodyPr/>
          <a:lstStyle/>
          <a:p>
            <a:pPr>
              <a:lnSpc>
                <a:spcPct val="95000"/>
              </a:lnSpc>
            </a:pPr>
            <a:r>
              <a:rPr lang="en-US" sz="1600" dirty="0" smtClean="0"/>
              <a:t>Integrated Memory Controller</a:t>
            </a:r>
          </a:p>
          <a:p>
            <a:pPr lvl="1">
              <a:lnSpc>
                <a:spcPct val="95000"/>
              </a:lnSpc>
            </a:pPr>
            <a:r>
              <a:rPr lang="en-US" sz="1400" dirty="0" smtClean="0"/>
              <a:t>3 DDR3 channels per socket</a:t>
            </a:r>
          </a:p>
          <a:p>
            <a:pPr lvl="1">
              <a:lnSpc>
                <a:spcPct val="95000"/>
              </a:lnSpc>
            </a:pPr>
            <a:r>
              <a:rPr lang="en-US" sz="1400" dirty="0" smtClean="0"/>
              <a:t>Massive memory </a:t>
            </a:r>
            <a:r>
              <a:rPr lang="en-US" sz="1400" b="1" i="1" dirty="0" smtClean="0"/>
              <a:t>bandwidth</a:t>
            </a:r>
          </a:p>
          <a:p>
            <a:pPr lvl="1">
              <a:lnSpc>
                <a:spcPct val="95000"/>
              </a:lnSpc>
            </a:pPr>
            <a:r>
              <a:rPr lang="en-US" sz="1400" dirty="0" smtClean="0"/>
              <a:t>Memory Bandwidth scales with # of processors</a:t>
            </a:r>
          </a:p>
          <a:p>
            <a:pPr lvl="1">
              <a:lnSpc>
                <a:spcPct val="95000"/>
              </a:lnSpc>
            </a:pPr>
            <a:r>
              <a:rPr lang="en-US" sz="1400" dirty="0" smtClean="0"/>
              <a:t>Very </a:t>
            </a:r>
            <a:r>
              <a:rPr lang="en-US" sz="1400" b="1" i="1" dirty="0" smtClean="0"/>
              <a:t>low memory latency</a:t>
            </a:r>
          </a:p>
          <a:p>
            <a:pPr>
              <a:lnSpc>
                <a:spcPct val="95000"/>
              </a:lnSpc>
            </a:pPr>
            <a:r>
              <a:rPr lang="en-US" sz="1600" dirty="0" smtClean="0"/>
              <a:t>Intel® </a:t>
            </a:r>
            <a:r>
              <a:rPr lang="en-US" sz="1600" dirty="0" err="1" smtClean="0"/>
              <a:t>QuickPath</a:t>
            </a:r>
            <a:r>
              <a:rPr lang="en-US" sz="1600" dirty="0" smtClean="0"/>
              <a:t> Interconnect (Intel® QPI)</a:t>
            </a:r>
          </a:p>
          <a:p>
            <a:pPr lvl="1">
              <a:lnSpc>
                <a:spcPct val="95000"/>
              </a:lnSpc>
            </a:pPr>
            <a:r>
              <a:rPr lang="en-US" sz="1400" dirty="0" smtClean="0"/>
              <a:t>New point-to-point interconnect</a:t>
            </a:r>
          </a:p>
          <a:p>
            <a:pPr lvl="1">
              <a:lnSpc>
                <a:spcPct val="95000"/>
              </a:lnSpc>
            </a:pPr>
            <a:r>
              <a:rPr lang="en-US" sz="1400" dirty="0" smtClean="0"/>
              <a:t>Socket to socket connections</a:t>
            </a:r>
          </a:p>
          <a:p>
            <a:pPr lvl="1">
              <a:lnSpc>
                <a:spcPct val="95000"/>
              </a:lnSpc>
            </a:pPr>
            <a:r>
              <a:rPr lang="en-US" sz="1400" dirty="0" smtClean="0"/>
              <a:t>Socket to chipset connections</a:t>
            </a:r>
          </a:p>
          <a:p>
            <a:pPr lvl="1">
              <a:lnSpc>
                <a:spcPct val="95000"/>
              </a:lnSpc>
            </a:pPr>
            <a:r>
              <a:rPr lang="en-US" sz="1400" dirty="0" smtClean="0"/>
              <a:t>Build </a:t>
            </a:r>
            <a:r>
              <a:rPr lang="en-US" sz="1400" b="1" i="1" dirty="0" smtClean="0"/>
              <a:t>scalable </a:t>
            </a:r>
            <a:r>
              <a:rPr lang="en-US" sz="1400" dirty="0" smtClean="0"/>
              <a:t>solutions</a:t>
            </a:r>
          </a:p>
          <a:p>
            <a:pPr lvl="1">
              <a:lnSpc>
                <a:spcPct val="95000"/>
              </a:lnSpc>
            </a:pPr>
            <a:r>
              <a:rPr lang="en-US" sz="1400" dirty="0" smtClean="0"/>
              <a:t>Up to 6.4 GT/sec (12.8 GB/sec)</a:t>
            </a:r>
          </a:p>
          <a:p>
            <a:pPr lvl="1">
              <a:lnSpc>
                <a:spcPct val="95000"/>
              </a:lnSpc>
            </a:pPr>
            <a:r>
              <a:rPr lang="en-US" sz="1400" dirty="0" smtClean="0"/>
              <a:t>Bidirectional (=&gt; 25.6 GB/sec)</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AU">
                <a:ea typeface="ＭＳ Ｐゴシック" charset="-128"/>
                <a:cs typeface="ＭＳ Ｐゴシック" charset="-128"/>
              </a:rPr>
              <a:t>Morgan Kaufmann Publishers</a:t>
            </a:r>
          </a:p>
        </p:txBody>
      </p:sp>
      <p:sp>
        <p:nvSpPr>
          <p:cNvPr id="5222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444DBC4-7DF1-EB40-9673-89CFA0F5C8FE}" type="datetime3">
              <a:rPr lang="en-AU">
                <a:ea typeface="ＭＳ Ｐゴシック" charset="-128"/>
                <a:cs typeface="ＭＳ Ｐゴシック" charset="-128"/>
              </a:rPr>
              <a:pPr fontAlgn="base">
                <a:spcBef>
                  <a:spcPct val="0"/>
                </a:spcBef>
                <a:spcAft>
                  <a:spcPct val="0"/>
                </a:spcAft>
                <a:defRPr/>
              </a:pPr>
              <a:t>6 November 2012</a:t>
            </a:fld>
            <a:endParaRPr lang="en-AU">
              <a:ea typeface="ＭＳ Ｐゴシック" charset="-128"/>
              <a:cs typeface="ＭＳ Ｐゴシック" charset="-128"/>
            </a:endParaRPr>
          </a:p>
        </p:txBody>
      </p:sp>
      <p:sp>
        <p:nvSpPr>
          <p:cNvPr id="5222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ea typeface="ＭＳ Ｐゴシック" charset="-128"/>
                <a:cs typeface="ＭＳ Ｐゴシック" charset="-128"/>
              </a:rPr>
              <a:t>Chapter 5 — Large and Fast: Exploiting Memory Hierarchy</a:t>
            </a:r>
          </a:p>
        </p:txBody>
      </p:sp>
      <p:sp>
        <p:nvSpPr>
          <p:cNvPr id="522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218950-FA54-5543-94E3-CB306EA56668}" type="slidenum">
              <a:rPr lang="en-AU">
                <a:ea typeface="ＭＳ Ｐゴシック" charset="-128"/>
                <a:cs typeface="ＭＳ Ｐゴシック" charset="-128"/>
              </a:rPr>
              <a:pPr fontAlgn="base">
                <a:spcBef>
                  <a:spcPct val="0"/>
                </a:spcBef>
                <a:spcAft>
                  <a:spcPct val="0"/>
                </a:spcAft>
                <a:defRPr/>
              </a:pPr>
              <a:t>35</a:t>
            </a:fld>
            <a:endParaRPr lang="en-AU">
              <a:ea typeface="ＭＳ Ｐゴシック" charset="-128"/>
              <a:cs typeface="ＭＳ Ｐゴシック" charset="-128"/>
            </a:endParaRPr>
          </a:p>
        </p:txBody>
      </p:sp>
      <p:sp>
        <p:nvSpPr>
          <p:cNvPr id="593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4FB35D-7525-1141-894E-50FE80101EE9}" type="slidenum">
              <a:rPr lang="en-US"/>
              <a:pPr/>
              <a:t>37</a:t>
            </a:fld>
            <a:endParaRPr lang="en-US"/>
          </a:p>
        </p:txBody>
      </p:sp>
      <p:sp>
        <p:nvSpPr>
          <p:cNvPr id="1866754" name="Rectangle 2"/>
          <p:cNvSpPr>
            <a:spLocks noGrp="1" noRot="1" noChangeAspect="1" noChangeArrowheads="1" noTextEdit="1"/>
          </p:cNvSpPr>
          <p:nvPr>
            <p:ph type="sldImg"/>
          </p:nvPr>
        </p:nvSpPr>
        <p:spPr>
          <a:ln/>
        </p:spPr>
      </p:sp>
      <p:sp>
        <p:nvSpPr>
          <p:cNvPr id="186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6504E6-015F-C940-91B2-8C4D1C023469}" type="slidenum">
              <a:rPr lang="en-US"/>
              <a:pPr/>
              <a:t>38</a:t>
            </a:fld>
            <a:endParaRPr lang="en-US"/>
          </a:p>
        </p:txBody>
      </p:sp>
      <p:sp>
        <p:nvSpPr>
          <p:cNvPr id="1868802" name="Rectangle 2"/>
          <p:cNvSpPr>
            <a:spLocks noGrp="1" noRot="1" noChangeAspect="1" noChangeArrowheads="1" noTextEdit="1"/>
          </p:cNvSpPr>
          <p:nvPr>
            <p:ph type="sldImg"/>
          </p:nvPr>
        </p:nvSpPr>
        <p:spPr>
          <a:ln/>
        </p:spPr>
      </p:sp>
      <p:sp>
        <p:nvSpPr>
          <p:cNvPr id="186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60463" y="587375"/>
            <a:ext cx="4552950" cy="3416300"/>
          </a:xfrm>
          <a:noFill/>
          <a:ln>
            <a:solidFill>
              <a:srgbClr val="000000"/>
            </a:solidFill>
            <a:miter lim="800000"/>
            <a:headEnd/>
            <a:tailEnd/>
          </a:ln>
        </p:spPr>
      </p:sp>
      <p:sp>
        <p:nvSpPr>
          <p:cNvPr id="24579" name="Rectangle 3"/>
          <p:cNvSpPr>
            <a:spLocks noGrp="1" noChangeArrowheads="1"/>
          </p:cNvSpPr>
          <p:nvPr>
            <p:ph type="body" idx="1"/>
          </p:nvPr>
        </p:nvSpPr>
        <p:spPr bwMode="auto">
          <a:xfrm>
            <a:off x="515938" y="4343400"/>
            <a:ext cx="5910262" cy="4113213"/>
          </a:xfrm>
          <a:noFill/>
        </p:spPr>
        <p:txBody>
          <a:bodyPr wrap="square" lIns="91422" tIns="45711" rIns="91422" bIns="45711" numCol="1" anchor="t" anchorCtr="0" compatLnSpc="1">
            <a:prstTxWarp prst="textNoShape">
              <a:avLst/>
            </a:prstTxWarp>
          </a:bodyPr>
          <a:lstStyle/>
          <a:p>
            <a:pPr eaLnBrk="1" hangingPunct="1"/>
            <a:r>
              <a:rPr lang="en-US"/>
              <a:t>Instead, the memory system of a modern computer consists of a series of black boxes ranging from the fastest to the slowest.</a:t>
            </a:r>
          </a:p>
          <a:p>
            <a:pPr eaLnBrk="1" hangingPunct="1"/>
            <a:r>
              <a:rPr lang="en-US"/>
              <a:t>Besides variation in speed, these boxes also varies in size (smallest to biggest) and cost.</a:t>
            </a:r>
          </a:p>
          <a:p>
            <a:pPr eaLnBrk="1" hangingPunct="1"/>
            <a:r>
              <a:rPr lang="en-US"/>
              <a:t>What makes this kind of arrangement work is one of the most important  principle in computer design.  The principle of locality. </a:t>
            </a:r>
            <a:r>
              <a:rPr lang="en-US">
                <a:ea typeface="Arial" charset="0"/>
                <a:cs typeface="Arial" charset="0"/>
              </a:rPr>
              <a:t>The principle of locality states that programs access a relatively small portion of the address space at  any instant of time.</a:t>
            </a:r>
            <a:endParaRPr lang="en-US"/>
          </a:p>
          <a:p>
            <a:pPr eaLnBrk="1" hangingPunct="1"/>
            <a:endParaRPr lang="en-US"/>
          </a:p>
          <a:p>
            <a:pPr eaLnBrk="1" hangingPunct="1"/>
            <a:r>
              <a:rPr lang="en-US"/>
              <a:t>The design goal is to present the user with as much memory as is available in the cheapest technology (points to the disk).</a:t>
            </a:r>
          </a:p>
          <a:p>
            <a:pPr eaLnBrk="1" hangingPunct="1"/>
            <a:r>
              <a:rPr lang="en-US"/>
              <a:t>While by taking advantage of the principle of locality, we like to provide the user an average access speed that is very close to the speed that is offered by the fastest technology.</a:t>
            </a:r>
          </a:p>
          <a:p>
            <a:pPr eaLnBrk="1" hangingPunct="1"/>
            <a:r>
              <a:rPr lang="en-US"/>
              <a:t>(We will go over this slide in detail in the next lectures on caches).</a:t>
            </a:r>
          </a:p>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FC75259-A847-4741-A0A1-6FDA20194054}" type="slidenum">
              <a:rPr lang="en-US"/>
              <a:pPr/>
              <a:t>42</a:t>
            </a:fld>
            <a:endParaRPr lang="en-US"/>
          </a:p>
        </p:txBody>
      </p:sp>
      <p:sp>
        <p:nvSpPr>
          <p:cNvPr id="1859586" name="Rectangle 2"/>
          <p:cNvSpPr>
            <a:spLocks noGrp="1" noRot="1" noChangeAspect="1" noChangeArrowheads="1" noTextEdit="1"/>
          </p:cNvSpPr>
          <p:nvPr>
            <p:ph type="sldImg"/>
          </p:nvPr>
        </p:nvSpPr>
        <p:spPr>
          <a:ln/>
        </p:spPr>
      </p:sp>
      <p:sp>
        <p:nvSpPr>
          <p:cNvPr id="185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515938" y="4343400"/>
            <a:ext cx="5910262" cy="4114800"/>
          </a:xfrm>
          <a:noFill/>
        </p:spPr>
        <p:txBody>
          <a:bodyPr wrap="square" lIns="90480" tIns="44446" rIns="90480" bIns="44446" numCol="1" anchor="t" anchorCtr="0" compatLnSpc="1">
            <a:prstTxWarp prst="textNoShape">
              <a:avLst/>
            </a:prstTxWarp>
          </a:bodyPr>
          <a:lstStyle/>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Besides working at Sun, I also teach people how to fly whenever I have time.</a:t>
            </a:r>
          </a:p>
          <a:p>
            <a:pPr eaLnBrk="1" hangingPunct="1"/>
            <a:r>
              <a:rPr lang="en-US"/>
              <a:t>Statistic have shown that if a pilot crashed after an engine failure, he or she is more likely to get killed in a multi-engine light airplane than a single engine airplane.</a:t>
            </a:r>
          </a:p>
          <a:p>
            <a:pPr eaLnBrk="1" hangingPunct="1"/>
            <a:r>
              <a:rPr lang="en-US"/>
              <a:t>The joke among us flight instructors is that: sure, when the engine quit in a single engine stops, you have one option: sooner or later, you land.  Probably sooner.</a:t>
            </a:r>
          </a:p>
          <a:p>
            <a:pPr eaLnBrk="1" hangingPunct="1"/>
            <a:r>
              <a:rPr lang="en-US"/>
              <a:t>But in a multi-engine airplane with one engine stops, you have a lot of options.  It is the need to make a decision that kills those people.</a:t>
            </a:r>
          </a:p>
          <a:p>
            <a:pPr eaLnBrk="1" hangingPunct="1"/>
            <a:endParaRPr lang="en-US"/>
          </a:p>
        </p:txBody>
      </p:sp>
      <p:sp>
        <p:nvSpPr>
          <p:cNvPr id="57347" name="Rectangle 3"/>
          <p:cNvSpPr>
            <a:spLocks noGrp="1" noRot="1" noChangeAspect="1" noChangeArrowheads="1" noTextEdit="1"/>
          </p:cNvSpPr>
          <p:nvPr>
            <p:ph type="sldImg"/>
          </p:nvPr>
        </p:nvSpPr>
        <p:spPr bwMode="auto">
          <a:xfrm>
            <a:off x="1163638" y="590550"/>
            <a:ext cx="4546600" cy="3411538"/>
          </a:xfrm>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Reasonable write buffer depth (e.g., four or more words) and a memory capable of accepting writes at a rate that significantly exceeds the average write frequency means write buffer stalls are small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15938" y="4344988"/>
            <a:ext cx="5910262" cy="4114800"/>
          </a:xfrm>
          <a:noFill/>
        </p:spPr>
        <p:txBody>
          <a:bodyPr wrap="square" lIns="92910" tIns="45640" rIns="92910" bIns="45640" numCol="1" anchor="t" anchorCtr="0" compatLnSpc="1">
            <a:prstTxWarp prst="textNoShape">
              <a:avLst/>
            </a:prstTxWarp>
          </a:bodyPr>
          <a:lstStyle/>
          <a:p>
            <a:r>
              <a:rPr lang="en-US"/>
              <a:t>(Capacity miss) That is the cache misses are due to the fact that the cache is simply not large enough to contain all the blocks that are accessed by the program.</a:t>
            </a:r>
          </a:p>
          <a:p>
            <a:r>
              <a:rPr lang="en-US"/>
              <a:t>The solution to reduce the Capacity miss rate is simple: increase the cache size.</a:t>
            </a:r>
          </a:p>
          <a:p>
            <a:r>
              <a:rPr lang="en-US"/>
              <a:t>Here is a summary of other types of cache miss we talked about.</a:t>
            </a:r>
          </a:p>
          <a:p>
            <a:r>
              <a:rPr lang="en-US"/>
              <a:t>First is the Compulsory misses. These are the misses that we cannot avoid.  They are caused when we first start the program.</a:t>
            </a:r>
          </a:p>
          <a:p>
            <a:r>
              <a:rPr lang="en-US"/>
              <a:t>Then we talked about the conflict misses.  They are the misses that caused by multiple memory locations being mapped to the same cache location.</a:t>
            </a:r>
          </a:p>
          <a:p>
            <a:r>
              <a:rPr lang="en-US"/>
              <a:t>There are two solutions to reduce conflict misses.  The first one is, once again, increase the cache size.  The second one is to increase the associativity.</a:t>
            </a:r>
          </a:p>
          <a:p>
            <a:r>
              <a:rPr lang="en-US"/>
              <a:t>For example, say using a 2-way set associative cache instead of directed mapped cache.</a:t>
            </a:r>
          </a:p>
          <a:p>
            <a:r>
              <a:rPr lang="en-US"/>
              <a:t>But keep in mind that cache miss rate is only one part of the equation.  You also have to worry about cache access time and miss penalty.  Do NOT optimize miss rate alone.</a:t>
            </a:r>
          </a:p>
          <a:p>
            <a:r>
              <a:rPr lang="en-US"/>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a:p>
          <a:p>
            <a:r>
              <a:rPr lang="en-US"/>
              <a:t>+2 = 43 min. (Y:23)</a:t>
            </a:r>
          </a:p>
        </p:txBody>
      </p:sp>
      <p:sp>
        <p:nvSpPr>
          <p:cNvPr id="29699" name="Rectangle 3"/>
          <p:cNvSpPr>
            <a:spLocks noGrp="1" noRot="1" noChangeAspect="1" noChangeArrowheads="1" noTextEdit="1"/>
          </p:cNvSpPr>
          <p:nvPr>
            <p:ph type="sldImg"/>
          </p:nvPr>
        </p:nvSpPr>
        <p:spPr bwMode="auto">
          <a:xfrm>
            <a:off x="1165225" y="588963"/>
            <a:ext cx="4548188" cy="3413125"/>
          </a:xfrm>
          <a:noFill/>
          <a:ln>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of the tags of all of the elements of the set must be searched for a match.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p:txBody>
          <a:bodyPr/>
          <a:lstStyle/>
          <a:p>
            <a:pPr>
              <a:defRPr/>
            </a:pPr>
            <a:r>
              <a:rPr lang="en-AU"/>
              <a:t>Morgan Kaufmann Publishers</a:t>
            </a:r>
          </a:p>
        </p:txBody>
      </p:sp>
      <p:sp>
        <p:nvSpPr>
          <p:cNvPr id="43011" name="Rectangle 3"/>
          <p:cNvSpPr>
            <a:spLocks noGrp="1" noChangeArrowheads="1"/>
          </p:cNvSpPr>
          <p:nvPr>
            <p:ph type="dt" sz="quarter" idx="1"/>
          </p:nvPr>
        </p:nvSpPr>
        <p:spPr/>
        <p:txBody>
          <a:bodyPr/>
          <a:lstStyle/>
          <a:p>
            <a:pPr>
              <a:defRPr/>
            </a:pPr>
            <a:fld id="{1F4A1706-4754-1844-8A36-15CD7D165832}" type="datetime3">
              <a:rPr lang="en-AU"/>
              <a:pPr>
                <a:defRPr/>
              </a:pPr>
              <a:t>6 November 2012</a:t>
            </a:fld>
            <a:endParaRPr lang="en-AU"/>
          </a:p>
        </p:txBody>
      </p:sp>
      <p:sp>
        <p:nvSpPr>
          <p:cNvPr id="43012"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3013" name="Rectangle 7"/>
          <p:cNvSpPr>
            <a:spLocks noGrp="1" noChangeArrowheads="1"/>
          </p:cNvSpPr>
          <p:nvPr>
            <p:ph type="sldNum" sz="quarter" idx="5"/>
          </p:nvPr>
        </p:nvSpPr>
        <p:spPr/>
        <p:txBody>
          <a:bodyPr/>
          <a:lstStyle/>
          <a:p>
            <a:pPr>
              <a:defRPr/>
            </a:pPr>
            <a:fld id="{EF0C9FEC-62B8-9346-BDB3-49ED12D41593}" type="slidenum">
              <a:rPr lang="en-AU"/>
              <a:pPr>
                <a:defRPr/>
              </a:pPr>
              <a:t>11</a:t>
            </a:fld>
            <a:endParaRPr lang="en-AU"/>
          </a:p>
        </p:txBody>
      </p:sp>
      <p:sp>
        <p:nvSpPr>
          <p:cNvPr id="337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1987"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9F2B93-4D39-AB48-86A6-B3C6E4B059A0}"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DAC1-BE44-B048-9BC1-16DDDA0C8DA7}"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6EB91-00B7-E545-896B-6413BFF2450C}"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C3A35-71AF-2941-8129-F4C060A443F0}"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7648B-07AF-6747-B179-2E2C4999D6E7}"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D3C22-1255-7648-9FCD-1C9812662B45}" type="datetime1">
              <a:rPr lang="en-US" smtClean="0"/>
              <a:t>11/6/12</a:t>
            </a:fld>
            <a:endParaRPr lang="en-US" dirty="0"/>
          </a:p>
        </p:txBody>
      </p:sp>
      <p:sp>
        <p:nvSpPr>
          <p:cNvPr id="6" name="Footer Placeholder 5"/>
          <p:cNvSpPr>
            <a:spLocks noGrp="1"/>
          </p:cNvSpPr>
          <p:nvPr>
            <p:ph type="ftr" sz="quarter" idx="11"/>
          </p:nvPr>
        </p:nvSpPr>
        <p:spPr/>
        <p:txBody>
          <a:bodyPr/>
          <a:lstStyle/>
          <a:p>
            <a:r>
              <a:rPr lang="en-US" smtClean="0"/>
              <a:t>Fall 2012 -- Lecture #31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D7FCF-02FA-5E49-AEF6-FB02EB47A452}" type="datetime1">
              <a:rPr lang="en-US" smtClean="0"/>
              <a:t>11/6/12</a:t>
            </a:fld>
            <a:endParaRPr lang="en-US" dirty="0"/>
          </a:p>
        </p:txBody>
      </p:sp>
      <p:sp>
        <p:nvSpPr>
          <p:cNvPr id="8" name="Footer Placeholder 7"/>
          <p:cNvSpPr>
            <a:spLocks noGrp="1"/>
          </p:cNvSpPr>
          <p:nvPr>
            <p:ph type="ftr" sz="quarter" idx="11"/>
          </p:nvPr>
        </p:nvSpPr>
        <p:spPr/>
        <p:txBody>
          <a:bodyPr/>
          <a:lstStyle/>
          <a:p>
            <a:r>
              <a:rPr lang="en-US" smtClean="0"/>
              <a:t>Fall 2012 -- Lecture #31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5917D-518C-4E4E-82AF-836D19333D3E}" type="datetime1">
              <a:rPr lang="en-US" smtClean="0"/>
              <a:t>11/6/12</a:t>
            </a:fld>
            <a:endParaRPr lang="en-US" dirty="0"/>
          </a:p>
        </p:txBody>
      </p:sp>
      <p:sp>
        <p:nvSpPr>
          <p:cNvPr id="4" name="Footer Placeholder 3"/>
          <p:cNvSpPr>
            <a:spLocks noGrp="1"/>
          </p:cNvSpPr>
          <p:nvPr>
            <p:ph type="ftr" sz="quarter" idx="11"/>
          </p:nvPr>
        </p:nvSpPr>
        <p:spPr/>
        <p:txBody>
          <a:bodyPr/>
          <a:lstStyle/>
          <a:p>
            <a:r>
              <a:rPr lang="en-US" smtClean="0"/>
              <a:t>Fall 2012 -- Lecture #31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6585-0EA5-6246-A9FA-8A155AB2F104}" type="datetime1">
              <a:rPr lang="en-US" smtClean="0"/>
              <a:t>11/6/12</a:t>
            </a:fld>
            <a:endParaRPr lang="en-US" dirty="0"/>
          </a:p>
        </p:txBody>
      </p:sp>
      <p:sp>
        <p:nvSpPr>
          <p:cNvPr id="3" name="Footer Placeholder 2"/>
          <p:cNvSpPr>
            <a:spLocks noGrp="1"/>
          </p:cNvSpPr>
          <p:nvPr>
            <p:ph type="ftr" sz="quarter" idx="11"/>
          </p:nvPr>
        </p:nvSpPr>
        <p:spPr/>
        <p:txBody>
          <a:bodyPr/>
          <a:lstStyle/>
          <a:p>
            <a:r>
              <a:rPr lang="en-US" smtClean="0"/>
              <a:t>Fall 2012 -- Lecture #31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BDE21-E6F4-3449-8B2F-E98949F51F8C}" type="datetime1">
              <a:rPr lang="en-US" smtClean="0"/>
              <a:t>11/6/12</a:t>
            </a:fld>
            <a:endParaRPr lang="en-US" dirty="0"/>
          </a:p>
        </p:txBody>
      </p:sp>
      <p:sp>
        <p:nvSpPr>
          <p:cNvPr id="6" name="Footer Placeholder 5"/>
          <p:cNvSpPr>
            <a:spLocks noGrp="1"/>
          </p:cNvSpPr>
          <p:nvPr>
            <p:ph type="ftr" sz="quarter" idx="11"/>
          </p:nvPr>
        </p:nvSpPr>
        <p:spPr/>
        <p:txBody>
          <a:bodyPr/>
          <a:lstStyle/>
          <a:p>
            <a:r>
              <a:rPr lang="en-US" smtClean="0"/>
              <a:t>Fall 2012 -- Lecture #31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CBC0-23F2-5B4E-A135-42DBDAC36DDF}" type="datetime1">
              <a:rPr lang="en-US" smtClean="0"/>
              <a:t>11/6/12</a:t>
            </a:fld>
            <a:endParaRPr lang="en-US" dirty="0"/>
          </a:p>
        </p:txBody>
      </p:sp>
      <p:sp>
        <p:nvSpPr>
          <p:cNvPr id="6" name="Footer Placeholder 5"/>
          <p:cNvSpPr>
            <a:spLocks noGrp="1"/>
          </p:cNvSpPr>
          <p:nvPr>
            <p:ph type="ftr" sz="quarter" idx="11"/>
          </p:nvPr>
        </p:nvSpPr>
        <p:spPr/>
        <p:txBody>
          <a:bodyPr/>
          <a:lstStyle/>
          <a:p>
            <a:r>
              <a:rPr lang="en-US" smtClean="0"/>
              <a:t>Fall 2012 -- Lecture #31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FAF7-0BD5-5D48-8229-9FA0350637FF}" type="datetime1">
              <a:rPr lang="en-US" smtClean="0"/>
              <a:t>11/6/12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Fall 2012 --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a:t>More Cache: Set Associativity</a:t>
            </a:r>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Instructors:</a:t>
            </a:r>
          </a:p>
          <a:p>
            <a:r>
              <a:rPr lang="en-US" dirty="0" err="1" smtClean="0"/>
              <a:t>Krste</a:t>
            </a:r>
            <a:r>
              <a:rPr lang="en-US" dirty="0" smtClean="0"/>
              <a:t> </a:t>
            </a:r>
            <a:r>
              <a:rPr lang="en-US" dirty="0" err="1" smtClean="0"/>
              <a:t>Asanovic</a:t>
            </a:r>
            <a:r>
              <a:rPr lang="en-US" dirty="0" smtClean="0"/>
              <a:t>, Randy H. Katz</a:t>
            </a:r>
          </a:p>
          <a:p>
            <a:r>
              <a:rPr lang="en-US" dirty="0" smtClean="0"/>
              <a:t>http://inst.eecs.Berkeley.edu/~cs61c/fa12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Fall 2012 -- Lecture #31</a:t>
            </a:r>
            <a:endParaRPr lang="en-US" dirty="0"/>
          </a:p>
        </p:txBody>
      </p:sp>
      <p:sp>
        <p:nvSpPr>
          <p:cNvPr id="9" name="Date Placeholder 8"/>
          <p:cNvSpPr>
            <a:spLocks noGrp="1"/>
          </p:cNvSpPr>
          <p:nvPr>
            <p:ph type="dt" sz="half" idx="10"/>
          </p:nvPr>
        </p:nvSpPr>
        <p:spPr/>
        <p:txBody>
          <a:bodyPr/>
          <a:lstStyle/>
          <a:p>
            <a:fld id="{C3A4F3F7-3A49-5046-9480-AB21931DD2FE}" type="datetime1">
              <a:rPr lang="en-US" smtClean="0"/>
              <a:t>11/6/12</a:t>
            </a:fld>
            <a:endParaRPr lang="en-US"/>
          </a:p>
        </p:txBody>
      </p:sp>
    </p:spTree>
    <p:extLst>
      <p:ext uri="{BB962C8B-B14F-4D97-AF65-F5344CB8AC3E}">
        <p14:creationId xmlns:p14="http://schemas.microsoft.com/office/powerpoint/2010/main" val="36925950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Reducing Cache Misses</a:t>
            </a:r>
          </a:p>
        </p:txBody>
      </p:sp>
      <p:sp>
        <p:nvSpPr>
          <p:cNvPr id="1678339" name="Rectangle 3"/>
          <p:cNvSpPr>
            <a:spLocks noGrp="1" noChangeArrowheads="1"/>
          </p:cNvSpPr>
          <p:nvPr>
            <p:ph type="body" idx="1"/>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Allow more flexible block placement</a:t>
            </a:r>
          </a:p>
          <a:p>
            <a:pPr eaLnBrk="1" fontAlgn="auto" hangingPunct="1">
              <a:spcAft>
                <a:spcPts val="0"/>
              </a:spcAft>
              <a:buFont typeface="Arial"/>
              <a:buChar char="•"/>
              <a:defRPr/>
            </a:pPr>
            <a:r>
              <a:rPr lang="en-US" i="1" dirty="0" smtClean="0">
                <a:ea typeface="+mn-ea"/>
                <a:cs typeface="+mn-cs"/>
              </a:rPr>
              <a:t>Direct mapped $</a:t>
            </a:r>
            <a:r>
              <a:rPr lang="en-US" dirty="0" smtClean="0">
                <a:ea typeface="+mn-ea"/>
                <a:cs typeface="+mn-cs"/>
              </a:rPr>
              <a:t>: memory block maps to exactly one cache block</a:t>
            </a:r>
          </a:p>
          <a:p>
            <a:pPr eaLnBrk="1" fontAlgn="auto" hangingPunct="1">
              <a:spcAft>
                <a:spcPts val="0"/>
              </a:spcAft>
              <a:buClr>
                <a:schemeClr val="tx1"/>
              </a:buClr>
              <a:buFont typeface="Arial"/>
              <a:buChar char="•"/>
              <a:defRPr/>
            </a:pPr>
            <a:r>
              <a:rPr lang="en-US" i="1" dirty="0" smtClean="0">
                <a:solidFill>
                  <a:srgbClr val="FF0000"/>
                </a:solidFill>
                <a:ea typeface="+mn-ea"/>
                <a:cs typeface="+mn-cs"/>
              </a:rPr>
              <a:t>Fully associative $</a:t>
            </a:r>
            <a:r>
              <a:rPr lang="en-US" dirty="0" smtClean="0">
                <a:ea typeface="+mn-ea"/>
                <a:cs typeface="+mn-cs"/>
              </a:rPr>
              <a:t>: allow a memory block to be mapped to any cache block  </a:t>
            </a:r>
          </a:p>
          <a:p>
            <a:pPr eaLnBrk="1" fontAlgn="auto" hangingPunct="1">
              <a:spcAft>
                <a:spcPts val="0"/>
              </a:spcAft>
              <a:buFont typeface="Arial"/>
              <a:buChar char="•"/>
              <a:defRPr/>
            </a:pPr>
            <a:r>
              <a:rPr lang="en-US" dirty="0" smtClean="0">
                <a:ea typeface="+mn-ea"/>
                <a:cs typeface="+mn-cs"/>
              </a:rPr>
              <a:t>Compromise: divide $ into sets, each of which consists of </a:t>
            </a:r>
            <a:r>
              <a:rPr lang="en-US" dirty="0" err="1" smtClean="0">
                <a:ea typeface="+mn-ea"/>
                <a:cs typeface="+mn-cs"/>
              </a:rPr>
              <a:t>n</a:t>
            </a:r>
            <a:r>
              <a:rPr lang="en-US" dirty="0" smtClean="0">
                <a:ea typeface="+mn-ea"/>
                <a:cs typeface="+mn-cs"/>
              </a:rPr>
              <a:t> “ways” (</a:t>
            </a:r>
            <a:r>
              <a:rPr lang="en-US" i="1" dirty="0" err="1" smtClean="0">
                <a:solidFill>
                  <a:srgbClr val="FF0000"/>
                </a:solidFill>
                <a:ea typeface="+mn-ea"/>
                <a:cs typeface="+mn-cs"/>
              </a:rPr>
              <a:t>n</a:t>
            </a:r>
            <a:r>
              <a:rPr lang="en-US" i="1" dirty="0" smtClean="0">
                <a:solidFill>
                  <a:srgbClr val="FF0000"/>
                </a:solidFill>
                <a:ea typeface="+mn-ea"/>
                <a:cs typeface="+mn-cs"/>
              </a:rPr>
              <a:t>-way set associative</a:t>
            </a:r>
            <a:r>
              <a:rPr lang="en-US" dirty="0" smtClean="0">
                <a:ea typeface="+mn-ea"/>
                <a:cs typeface="+mn-cs"/>
              </a:rPr>
              <a:t>) to place memory block</a:t>
            </a:r>
          </a:p>
          <a:p>
            <a:pPr lvl="1" eaLnBrk="1" fontAlgn="auto" hangingPunct="1">
              <a:spcAft>
                <a:spcPts val="0"/>
              </a:spcAft>
              <a:buFont typeface="Lucida Grande"/>
              <a:buChar char="−"/>
              <a:defRPr/>
            </a:pPr>
            <a:r>
              <a:rPr lang="en-US" dirty="0" smtClean="0">
                <a:ea typeface="+mn-ea"/>
              </a:rPr>
              <a:t>Memory block maps to unique set determined by index field and is placed in any of the </a:t>
            </a:r>
            <a:r>
              <a:rPr lang="en-US" dirty="0" err="1" smtClean="0">
                <a:ea typeface="+mn-ea"/>
              </a:rPr>
              <a:t>n</a:t>
            </a:r>
            <a:r>
              <a:rPr lang="en-US" dirty="0" smtClean="0">
                <a:ea typeface="+mn-ea"/>
              </a:rPr>
              <a:t>-ways of that set</a:t>
            </a:r>
          </a:p>
          <a:p>
            <a:pPr lvl="1" eaLnBrk="1" fontAlgn="auto" hangingPunct="1">
              <a:spcAft>
                <a:spcPts val="0"/>
              </a:spcAft>
              <a:buFont typeface="Arial"/>
              <a:buChar char="–"/>
              <a:defRPr/>
            </a:pPr>
            <a:r>
              <a:rPr lang="en-US" dirty="0" smtClean="0">
                <a:ea typeface="+mn-ea"/>
              </a:rPr>
              <a:t>Calculation: (block address) modulo (# sets in the cache)</a:t>
            </a:r>
            <a:endParaRPr lang="en-US" dirty="0">
              <a:ea typeface="+mn-ea"/>
            </a:endParaRPr>
          </a:p>
        </p:txBody>
      </p:sp>
      <p:sp>
        <p:nvSpPr>
          <p:cNvPr id="7" name="Date Placeholder 6"/>
          <p:cNvSpPr>
            <a:spLocks noGrp="1"/>
          </p:cNvSpPr>
          <p:nvPr>
            <p:ph type="dt" sz="half" idx="10"/>
          </p:nvPr>
        </p:nvSpPr>
        <p:spPr/>
        <p:txBody>
          <a:bodyPr/>
          <a:lstStyle/>
          <a:p>
            <a:fld id="{AF4ABFB5-784F-C04C-934F-6B1A08A5C80A}"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10</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83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833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78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279400" y="274638"/>
            <a:ext cx="8686800" cy="1143000"/>
          </a:xfrm>
        </p:spPr>
        <p:txBody>
          <a:bodyPr>
            <a:normAutofit fontScale="90000"/>
          </a:bodyPr>
          <a:lstStyle/>
          <a:p>
            <a:pPr>
              <a:lnSpc>
                <a:spcPct val="85000"/>
              </a:lnSpc>
            </a:pPr>
            <a:r>
              <a:rPr lang="en-US" smtClean="0"/>
              <a:t>Alternative Block Placement Schemes</a:t>
            </a:r>
          </a:p>
        </p:txBody>
      </p:sp>
      <p:sp>
        <p:nvSpPr>
          <p:cNvPr id="6" name="Content Placeholder 5"/>
          <p:cNvSpPr>
            <a:spLocks noGrp="1"/>
          </p:cNvSpPr>
          <p:nvPr>
            <p:ph idx="1"/>
          </p:nvPr>
        </p:nvSpPr>
        <p:spPr>
          <a:xfrm>
            <a:off x="457200" y="4802188"/>
            <a:ext cx="8229600" cy="2090737"/>
          </a:xfrm>
        </p:spPr>
        <p:txBody>
          <a:bodyPr>
            <a:normAutofit fontScale="70000" lnSpcReduction="20000"/>
          </a:bodyPr>
          <a:lstStyle/>
          <a:p>
            <a:pPr>
              <a:defRPr/>
            </a:pPr>
            <a:r>
              <a:rPr lang="en-US" dirty="0" smtClean="0"/>
              <a:t>DM placement: </a:t>
            </a:r>
            <a:r>
              <a:rPr lang="en-US" dirty="0" err="1" smtClean="0"/>
              <a:t>mem</a:t>
            </a:r>
            <a:r>
              <a:rPr lang="en-US" dirty="0" smtClean="0"/>
              <a:t> block 12 in 8 block cache: only one cache block where </a:t>
            </a:r>
            <a:r>
              <a:rPr lang="en-US" dirty="0" err="1" smtClean="0"/>
              <a:t>mem</a:t>
            </a:r>
            <a:r>
              <a:rPr lang="en-US" dirty="0" smtClean="0"/>
              <a:t> block 12 can be found—(12 modulo 8) = 4</a:t>
            </a:r>
          </a:p>
          <a:p>
            <a:pPr>
              <a:defRPr/>
            </a:pPr>
            <a:r>
              <a:rPr lang="en-US" dirty="0" smtClean="0"/>
              <a:t>SA placement: four sets </a:t>
            </a:r>
            <a:r>
              <a:rPr lang="en-US" dirty="0" err="1" smtClean="0"/>
              <a:t>x</a:t>
            </a:r>
            <a:r>
              <a:rPr lang="en-US" dirty="0" smtClean="0"/>
              <a:t> 2-ways (8 cache blocks), memory block 12 in set (12 mod 4) = 0; either element of the set</a:t>
            </a:r>
          </a:p>
          <a:p>
            <a:pPr>
              <a:defRPr/>
            </a:pPr>
            <a:r>
              <a:rPr lang="en-US" dirty="0" smtClean="0"/>
              <a:t>FA placement: </a:t>
            </a:r>
            <a:r>
              <a:rPr lang="en-US" dirty="0" err="1" smtClean="0"/>
              <a:t>mem</a:t>
            </a:r>
            <a:r>
              <a:rPr lang="en-US" dirty="0" smtClean="0"/>
              <a:t> block 12 can appear in any cache blocks</a:t>
            </a:r>
            <a:endParaRPr lang="en-US" dirty="0"/>
          </a:p>
        </p:txBody>
      </p:sp>
      <p:pic>
        <p:nvPicPr>
          <p:cNvPr id="32773" name="Picture 4" descr="f05-13-P374493"/>
          <p:cNvPicPr>
            <a:picLocks noChangeAspect="1" noChangeArrowheads="1"/>
          </p:cNvPicPr>
          <p:nvPr/>
        </p:nvPicPr>
        <p:blipFill>
          <a:blip r:embed="rId3"/>
          <a:srcRect/>
          <a:stretch>
            <a:fillRect/>
          </a:stretch>
        </p:blipFill>
        <p:spPr bwMode="auto">
          <a:xfrm>
            <a:off x="173038" y="1243013"/>
            <a:ext cx="8670925" cy="35941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35BE06B3-BA86-424F-8BFA-6A7B73555767}" type="datetime1">
              <a:rPr lang="en-US" smtClean="0"/>
              <a:t>11/6/12</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11</a:t>
            </a:fld>
            <a:endParaRPr lang="en-US" dirty="0"/>
          </a:p>
        </p:txBody>
      </p:sp>
      <p:sp>
        <p:nvSpPr>
          <p:cNvPr id="11" name="Footer Placeholder 10"/>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96850"/>
            <a:ext cx="8229600" cy="1143000"/>
          </a:xfrm>
        </p:spPr>
        <p:txBody>
          <a:bodyPr>
            <a:normAutofit fontScale="90000"/>
          </a:bodyPr>
          <a:lstStyle/>
          <a:p>
            <a:pPr eaLnBrk="1" hangingPunct="1">
              <a:lnSpc>
                <a:spcPct val="85000"/>
              </a:lnSpc>
            </a:pPr>
            <a:r>
              <a:rPr lang="en-US" dirty="0" smtClean="0"/>
              <a:t>Example: 4-Word Direct-Mapped $</a:t>
            </a:r>
            <a:br>
              <a:rPr lang="en-US" dirty="0" smtClean="0"/>
            </a:br>
            <a:r>
              <a:rPr lang="en-US" dirty="0" smtClean="0"/>
              <a:t>Worst-Case Reference String</a:t>
            </a:r>
          </a:p>
        </p:txBody>
      </p:sp>
      <p:grpSp>
        <p:nvGrpSpPr>
          <p:cNvPr id="2" name="Group 3"/>
          <p:cNvGrpSpPr>
            <a:grpSpLocks/>
          </p:cNvGrpSpPr>
          <p:nvPr/>
        </p:nvGrpSpPr>
        <p:grpSpPr bwMode="auto">
          <a:xfrm>
            <a:off x="1295400" y="2630488"/>
            <a:ext cx="990600" cy="1219200"/>
            <a:chOff x="1344" y="1056"/>
            <a:chExt cx="624" cy="768"/>
          </a:xfrm>
        </p:grpSpPr>
        <p:sp>
          <p:nvSpPr>
            <p:cNvPr id="41052"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53"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4"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5"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630488"/>
            <a:ext cx="990600" cy="1219200"/>
            <a:chOff x="1344" y="1056"/>
            <a:chExt cx="624" cy="768"/>
          </a:xfrm>
        </p:grpSpPr>
        <p:sp>
          <p:nvSpPr>
            <p:cNvPr id="41048"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9"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0"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1"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630488"/>
            <a:ext cx="990600" cy="1219200"/>
            <a:chOff x="1344" y="1056"/>
            <a:chExt cx="624" cy="768"/>
          </a:xfrm>
        </p:grpSpPr>
        <p:sp>
          <p:nvSpPr>
            <p:cNvPr id="41044"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5"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6"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7"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630488"/>
            <a:ext cx="990600" cy="1219200"/>
            <a:chOff x="1344" y="1056"/>
            <a:chExt cx="624" cy="768"/>
          </a:xfrm>
        </p:grpSpPr>
        <p:sp>
          <p:nvSpPr>
            <p:cNvPr id="41040"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1"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2"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3"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23"/>
          <p:cNvGrpSpPr>
            <a:grpSpLocks/>
          </p:cNvGrpSpPr>
          <p:nvPr/>
        </p:nvGrpSpPr>
        <p:grpSpPr bwMode="auto">
          <a:xfrm>
            <a:off x="7391400" y="4459288"/>
            <a:ext cx="990600" cy="1219200"/>
            <a:chOff x="1344" y="1056"/>
            <a:chExt cx="624" cy="768"/>
          </a:xfrm>
        </p:grpSpPr>
        <p:sp>
          <p:nvSpPr>
            <p:cNvPr id="41036" name="Rectangle 2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7" name="Line 2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8" name="Line 2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9" name="Line 2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28"/>
          <p:cNvGrpSpPr>
            <a:grpSpLocks/>
          </p:cNvGrpSpPr>
          <p:nvPr/>
        </p:nvGrpSpPr>
        <p:grpSpPr bwMode="auto">
          <a:xfrm>
            <a:off x="5334000" y="4459288"/>
            <a:ext cx="990600" cy="1219200"/>
            <a:chOff x="1344" y="1056"/>
            <a:chExt cx="624" cy="768"/>
          </a:xfrm>
        </p:grpSpPr>
        <p:sp>
          <p:nvSpPr>
            <p:cNvPr id="41032" name="Rectangle 2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3" name="Line 3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4" name="Line 3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5" name="Line 3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33"/>
          <p:cNvGrpSpPr>
            <a:grpSpLocks/>
          </p:cNvGrpSpPr>
          <p:nvPr/>
        </p:nvGrpSpPr>
        <p:grpSpPr bwMode="auto">
          <a:xfrm>
            <a:off x="3352800" y="4459288"/>
            <a:ext cx="990600" cy="1219200"/>
            <a:chOff x="1344" y="1056"/>
            <a:chExt cx="624" cy="768"/>
          </a:xfrm>
        </p:grpSpPr>
        <p:sp>
          <p:nvSpPr>
            <p:cNvPr id="41028" name="Rectangle 3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9" name="Line 3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0" name="Line 3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1" name="Line 3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38"/>
          <p:cNvGrpSpPr>
            <a:grpSpLocks/>
          </p:cNvGrpSpPr>
          <p:nvPr/>
        </p:nvGrpSpPr>
        <p:grpSpPr bwMode="auto">
          <a:xfrm>
            <a:off x="1295400" y="4459288"/>
            <a:ext cx="990600" cy="1219200"/>
            <a:chOff x="1344" y="1056"/>
            <a:chExt cx="624" cy="768"/>
          </a:xfrm>
        </p:grpSpPr>
        <p:sp>
          <p:nvSpPr>
            <p:cNvPr id="41024" name="Rectangle 3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5" name="Line 4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6" name="Line 4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7" name="Line 4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0971" name="Text Box 43"/>
          <p:cNvSpPr txBox="1">
            <a:spLocks noChangeArrowheads="1"/>
          </p:cNvSpPr>
          <p:nvPr/>
        </p:nvSpPr>
        <p:spPr bwMode="auto">
          <a:xfrm>
            <a:off x="13557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2" name="Text Box 44"/>
          <p:cNvSpPr txBox="1">
            <a:spLocks noChangeArrowheads="1"/>
          </p:cNvSpPr>
          <p:nvPr/>
        </p:nvSpPr>
        <p:spPr bwMode="auto">
          <a:xfrm>
            <a:off x="32607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3" name="Text Box 45"/>
          <p:cNvSpPr txBox="1">
            <a:spLocks noChangeArrowheads="1"/>
          </p:cNvSpPr>
          <p:nvPr/>
        </p:nvSpPr>
        <p:spPr bwMode="auto">
          <a:xfrm>
            <a:off x="52419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4" name="Text Box 46"/>
          <p:cNvSpPr txBox="1">
            <a:spLocks noChangeArrowheads="1"/>
          </p:cNvSpPr>
          <p:nvPr/>
        </p:nvSpPr>
        <p:spPr bwMode="auto">
          <a:xfrm>
            <a:off x="73755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5" name="Text Box 47"/>
          <p:cNvSpPr txBox="1">
            <a:spLocks noChangeArrowheads="1"/>
          </p:cNvSpPr>
          <p:nvPr/>
        </p:nvSpPr>
        <p:spPr bwMode="auto">
          <a:xfrm>
            <a:off x="1219200" y="4078288"/>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6" name="Text Box 48"/>
          <p:cNvSpPr txBox="1">
            <a:spLocks noChangeArrowheads="1"/>
          </p:cNvSpPr>
          <p:nvPr/>
        </p:nvSpPr>
        <p:spPr bwMode="auto">
          <a:xfrm>
            <a:off x="32607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7" name="Text Box 49"/>
          <p:cNvSpPr txBox="1">
            <a:spLocks noChangeArrowheads="1"/>
          </p:cNvSpPr>
          <p:nvPr/>
        </p:nvSpPr>
        <p:spPr bwMode="auto">
          <a:xfrm>
            <a:off x="53181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8" name="Text Box 50"/>
          <p:cNvSpPr txBox="1">
            <a:spLocks noChangeArrowheads="1"/>
          </p:cNvSpPr>
          <p:nvPr/>
        </p:nvSpPr>
        <p:spPr bwMode="auto">
          <a:xfrm>
            <a:off x="72993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10" name="Group 51"/>
          <p:cNvGrpSpPr>
            <a:grpSpLocks/>
          </p:cNvGrpSpPr>
          <p:nvPr/>
        </p:nvGrpSpPr>
        <p:grpSpPr bwMode="auto">
          <a:xfrm>
            <a:off x="762000" y="2630488"/>
            <a:ext cx="533400" cy="1219200"/>
            <a:chOff x="1344" y="1056"/>
            <a:chExt cx="624" cy="768"/>
          </a:xfrm>
        </p:grpSpPr>
        <p:sp>
          <p:nvSpPr>
            <p:cNvPr id="4102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56"/>
          <p:cNvGrpSpPr>
            <a:grpSpLocks/>
          </p:cNvGrpSpPr>
          <p:nvPr/>
        </p:nvGrpSpPr>
        <p:grpSpPr bwMode="auto">
          <a:xfrm>
            <a:off x="2743200" y="2630488"/>
            <a:ext cx="533400" cy="1219200"/>
            <a:chOff x="1344" y="1056"/>
            <a:chExt cx="624" cy="768"/>
          </a:xfrm>
        </p:grpSpPr>
        <p:sp>
          <p:nvSpPr>
            <p:cNvPr id="4101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2" name="Group 61"/>
          <p:cNvGrpSpPr>
            <a:grpSpLocks/>
          </p:cNvGrpSpPr>
          <p:nvPr/>
        </p:nvGrpSpPr>
        <p:grpSpPr bwMode="auto">
          <a:xfrm>
            <a:off x="4800600" y="2630488"/>
            <a:ext cx="533400" cy="1219200"/>
            <a:chOff x="1344" y="1056"/>
            <a:chExt cx="624" cy="768"/>
          </a:xfrm>
        </p:grpSpPr>
        <p:sp>
          <p:nvSpPr>
            <p:cNvPr id="4101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66"/>
          <p:cNvGrpSpPr>
            <a:grpSpLocks/>
          </p:cNvGrpSpPr>
          <p:nvPr/>
        </p:nvGrpSpPr>
        <p:grpSpPr bwMode="auto">
          <a:xfrm>
            <a:off x="6858000" y="2630488"/>
            <a:ext cx="533400" cy="1219200"/>
            <a:chOff x="1344" y="1056"/>
            <a:chExt cx="624" cy="768"/>
          </a:xfrm>
        </p:grpSpPr>
        <p:sp>
          <p:nvSpPr>
            <p:cNvPr id="4100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4" name="Group 71"/>
          <p:cNvGrpSpPr>
            <a:grpSpLocks/>
          </p:cNvGrpSpPr>
          <p:nvPr/>
        </p:nvGrpSpPr>
        <p:grpSpPr bwMode="auto">
          <a:xfrm>
            <a:off x="762000" y="4459288"/>
            <a:ext cx="533400" cy="1219200"/>
            <a:chOff x="1344" y="1056"/>
            <a:chExt cx="624" cy="768"/>
          </a:xfrm>
        </p:grpSpPr>
        <p:sp>
          <p:nvSpPr>
            <p:cNvPr id="41004" name="Rectangle 7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5" name="Line 7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6" name="Line 7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7" name="Line 7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819400" y="4459288"/>
            <a:ext cx="533400" cy="1219200"/>
            <a:chOff x="1344" y="1056"/>
            <a:chExt cx="624" cy="768"/>
          </a:xfrm>
        </p:grpSpPr>
        <p:sp>
          <p:nvSpPr>
            <p:cNvPr id="41000" name="Rectangle 7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1" name="Line 7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2" name="Line 7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3" name="Line 8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6" name="Group 81"/>
          <p:cNvGrpSpPr>
            <a:grpSpLocks/>
          </p:cNvGrpSpPr>
          <p:nvPr/>
        </p:nvGrpSpPr>
        <p:grpSpPr bwMode="auto">
          <a:xfrm>
            <a:off x="4800600" y="4459288"/>
            <a:ext cx="533400" cy="1219200"/>
            <a:chOff x="1344" y="1056"/>
            <a:chExt cx="624" cy="768"/>
          </a:xfrm>
        </p:grpSpPr>
        <p:sp>
          <p:nvSpPr>
            <p:cNvPr id="40996" name="Rectangle 8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7" name="Line 8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8" name="Line 8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9" name="Line 8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7" name="Group 86"/>
          <p:cNvGrpSpPr>
            <a:grpSpLocks/>
          </p:cNvGrpSpPr>
          <p:nvPr/>
        </p:nvGrpSpPr>
        <p:grpSpPr bwMode="auto">
          <a:xfrm>
            <a:off x="6858000" y="4459288"/>
            <a:ext cx="533400" cy="1219200"/>
            <a:chOff x="1344" y="1056"/>
            <a:chExt cx="624" cy="768"/>
          </a:xfrm>
        </p:grpSpPr>
        <p:sp>
          <p:nvSpPr>
            <p:cNvPr id="40992" name="Rectangle 8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3" name="Line 8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4" name="Line 8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5" name="Line 9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598555" name="Rectangle 91"/>
          <p:cNvSpPr>
            <a:spLocks noGrp="1" noChangeArrowheads="1"/>
          </p:cNvSpPr>
          <p:nvPr>
            <p:ph type="body" idx="1"/>
          </p:nvPr>
        </p:nvSpPr>
        <p:spPr>
          <a:xfrm>
            <a:off x="533400" y="1303338"/>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main memory word reference string</a:t>
            </a:r>
          </a:p>
          <a:p>
            <a:pPr lvl="1" algn="ctr" eaLnBrk="1" fontAlgn="auto" hangingPunct="1">
              <a:spcAft>
                <a:spcPts val="0"/>
              </a:spcAft>
              <a:buFont typeface="Monotype Sorts" pitchFamily="2" charset="2"/>
              <a:buNone/>
              <a:defRPr/>
            </a:pPr>
            <a:r>
              <a:rPr lang="en-US" dirty="0">
                <a:ea typeface="+mn-ea"/>
              </a:rPr>
              <a:t>              0   4   0   4   0   4   0   4</a:t>
            </a:r>
          </a:p>
        </p:txBody>
      </p:sp>
      <p:sp>
        <p:nvSpPr>
          <p:cNvPr id="40988" name="Text Box 93"/>
          <p:cNvSpPr txBox="1">
            <a:spLocks noChangeArrowheads="1"/>
          </p:cNvSpPr>
          <p:nvPr/>
        </p:nvSpPr>
        <p:spPr bwMode="auto">
          <a:xfrm>
            <a:off x="457200" y="1684338"/>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96" name="Date Placeholder 95"/>
          <p:cNvSpPr>
            <a:spLocks noGrp="1"/>
          </p:cNvSpPr>
          <p:nvPr>
            <p:ph type="dt" sz="half" idx="10"/>
          </p:nvPr>
        </p:nvSpPr>
        <p:spPr/>
        <p:txBody>
          <a:bodyPr/>
          <a:lstStyle/>
          <a:p>
            <a:fld id="{8BD01F74-302E-7141-A86A-37D895EFF746}" type="datetime1">
              <a:rPr lang="en-US" smtClean="0"/>
              <a:t>11/6/12</a:t>
            </a:fld>
            <a:endParaRPr lang="en-US" dirty="0"/>
          </a:p>
        </p:txBody>
      </p:sp>
      <p:sp>
        <p:nvSpPr>
          <p:cNvPr id="97" name="Slide Number Placeholder 96"/>
          <p:cNvSpPr>
            <a:spLocks noGrp="1"/>
          </p:cNvSpPr>
          <p:nvPr>
            <p:ph type="sldNum" sz="quarter" idx="12"/>
          </p:nvPr>
        </p:nvSpPr>
        <p:spPr/>
        <p:txBody>
          <a:bodyPr/>
          <a:lstStyle/>
          <a:p>
            <a:fld id="{3CC63E4C-4642-794D-A2FD-70F6B81535F5}" type="slidenum">
              <a:rPr lang="en-US" smtClean="0"/>
              <a:pPr/>
              <a:t>12</a:t>
            </a:fld>
            <a:endParaRPr lang="en-US" dirty="0"/>
          </a:p>
        </p:txBody>
      </p:sp>
      <p:sp>
        <p:nvSpPr>
          <p:cNvPr id="98" name="Footer Placeholder 97"/>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34938"/>
            <a:ext cx="8229600" cy="1143000"/>
          </a:xfrm>
        </p:spPr>
        <p:txBody>
          <a:bodyPr>
            <a:normAutofit fontScale="90000"/>
          </a:bodyPr>
          <a:lstStyle/>
          <a:p>
            <a:pPr eaLnBrk="1" hangingPunct="1">
              <a:lnSpc>
                <a:spcPct val="85000"/>
              </a:lnSpc>
            </a:pPr>
            <a:r>
              <a:rPr lang="en-US" dirty="0" smtClean="0"/>
              <a:t>Example: 4-Word Direct-Mapped $</a:t>
            </a:r>
            <a:br>
              <a:rPr lang="en-US" dirty="0" smtClean="0"/>
            </a:br>
            <a:r>
              <a:rPr lang="en-US" dirty="0" smtClean="0"/>
              <a:t>Worst-Case Reference String</a:t>
            </a:r>
          </a:p>
        </p:txBody>
      </p:sp>
      <p:sp>
        <p:nvSpPr>
          <p:cNvPr id="43011" name="Rectangle 3"/>
          <p:cNvSpPr>
            <a:spLocks noChangeArrowheads="1"/>
          </p:cNvSpPr>
          <p:nvPr/>
        </p:nvSpPr>
        <p:spPr bwMode="auto">
          <a:xfrm>
            <a:off x="12954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12954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12954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12954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32766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32766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32766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32766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53340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53340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53340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53340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73914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73914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73914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73914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73914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73914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73914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73914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53340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53340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53340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53340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33528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33528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33528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33528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12954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12954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12954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12954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13557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4" name="Text Box 36"/>
          <p:cNvSpPr txBox="1">
            <a:spLocks noChangeArrowheads="1"/>
          </p:cNvSpPr>
          <p:nvPr/>
        </p:nvSpPr>
        <p:spPr bwMode="auto">
          <a:xfrm>
            <a:off x="32607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5" name="Text Box 37"/>
          <p:cNvSpPr txBox="1">
            <a:spLocks noChangeArrowheads="1"/>
          </p:cNvSpPr>
          <p:nvPr/>
        </p:nvSpPr>
        <p:spPr bwMode="auto">
          <a:xfrm>
            <a:off x="52419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6" name="Text Box 38"/>
          <p:cNvSpPr txBox="1">
            <a:spLocks noChangeArrowheads="1"/>
          </p:cNvSpPr>
          <p:nvPr/>
        </p:nvSpPr>
        <p:spPr bwMode="auto">
          <a:xfrm>
            <a:off x="73755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7" name="Text Box 39"/>
          <p:cNvSpPr txBox="1">
            <a:spLocks noChangeArrowheads="1"/>
          </p:cNvSpPr>
          <p:nvPr/>
        </p:nvSpPr>
        <p:spPr bwMode="auto">
          <a:xfrm>
            <a:off x="1219200" y="3911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8" name="Text Box 40"/>
          <p:cNvSpPr txBox="1">
            <a:spLocks noChangeArrowheads="1"/>
          </p:cNvSpPr>
          <p:nvPr/>
        </p:nvSpPr>
        <p:spPr bwMode="auto">
          <a:xfrm>
            <a:off x="32607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9" name="Text Box 41"/>
          <p:cNvSpPr txBox="1">
            <a:spLocks noChangeArrowheads="1"/>
          </p:cNvSpPr>
          <p:nvPr/>
        </p:nvSpPr>
        <p:spPr bwMode="auto">
          <a:xfrm>
            <a:off x="53181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50" name="Text Box 42"/>
          <p:cNvSpPr txBox="1">
            <a:spLocks noChangeArrowheads="1"/>
          </p:cNvSpPr>
          <p:nvPr/>
        </p:nvSpPr>
        <p:spPr bwMode="auto">
          <a:xfrm>
            <a:off x="72993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51" name="Rectangle 43"/>
          <p:cNvSpPr>
            <a:spLocks noChangeArrowheads="1"/>
          </p:cNvSpPr>
          <p:nvPr/>
        </p:nvSpPr>
        <p:spPr bwMode="auto">
          <a:xfrm>
            <a:off x="7620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7620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7620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7620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27432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27432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27432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27432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48006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48006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48006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48006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68580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68580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68580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68580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7620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7620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7620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7620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28194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28194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28194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28194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48006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48006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48006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48006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68580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68580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68580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68580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7" name="Rectangle 75"/>
          <p:cNvSpPr>
            <a:spLocks noGrp="1" noChangeArrowheads="1"/>
          </p:cNvSpPr>
          <p:nvPr>
            <p:ph type="body" idx="1"/>
          </p:nvPr>
        </p:nvSpPr>
        <p:spPr>
          <a:xfrm>
            <a:off x="533400" y="1168400"/>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main memory word reference string</a:t>
            </a:r>
          </a:p>
          <a:p>
            <a:pPr lvl="1" algn="ctr" eaLnBrk="1" fontAlgn="auto" hangingPunct="1">
              <a:spcAft>
                <a:spcPts val="0"/>
              </a:spcAft>
              <a:buFont typeface="Monotype Sorts" pitchFamily="2" charset="2"/>
              <a:buNone/>
              <a:defRPr/>
            </a:pPr>
            <a:r>
              <a:rPr lang="en-US" dirty="0">
                <a:ea typeface="+mn-ea"/>
              </a:rPr>
              <a:t>              0   4   0   4   0   4   0   4</a:t>
            </a:r>
          </a:p>
        </p:txBody>
      </p:sp>
      <p:sp>
        <p:nvSpPr>
          <p:cNvPr id="1600589" name="Text Box 77"/>
          <p:cNvSpPr txBox="1">
            <a:spLocks noChangeArrowheads="1"/>
          </p:cNvSpPr>
          <p:nvPr/>
        </p:nvSpPr>
        <p:spPr bwMode="auto">
          <a:xfrm>
            <a:off x="16002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35052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54864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76200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14478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35052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56388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76200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838200"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2789238"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2514600" y="2141538"/>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4846638"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4572000" y="2141538"/>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6904038" y="24320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6629400" y="2139950"/>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2897188" y="42465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2590800" y="3925888"/>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69516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6629400" y="3941763"/>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8556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533400" y="3956050"/>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48942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4572000" y="3940175"/>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457200" y="15494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304800" y="5842000"/>
            <a:ext cx="8153400" cy="654050"/>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lgn="ctr">
              <a:lnSpc>
                <a:spcPct val="80000"/>
              </a:lnSpc>
              <a:spcBef>
                <a:spcPct val="30000"/>
              </a:spcBef>
              <a:buSzPct val="100000"/>
              <a:buFont typeface="Arial" charset="0"/>
              <a:buChar char="•"/>
            </a:pPr>
            <a:r>
              <a:rPr lang="en-US" sz="2400">
                <a:latin typeface="Calibri" charset="0"/>
              </a:rPr>
              <a:t>Ping pong effect due to conflict misses - two memory locations that map into the same cache block</a:t>
            </a:r>
          </a:p>
        </p:txBody>
      </p:sp>
      <p:sp>
        <p:nvSpPr>
          <p:cNvPr id="1600642" name="Rectangle 130"/>
          <p:cNvSpPr>
            <a:spLocks noChangeArrowheads="1"/>
          </p:cNvSpPr>
          <p:nvPr/>
        </p:nvSpPr>
        <p:spPr bwMode="auto">
          <a:xfrm>
            <a:off x="533400" y="5545138"/>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133" name="Date Placeholder 132"/>
          <p:cNvSpPr>
            <a:spLocks noGrp="1"/>
          </p:cNvSpPr>
          <p:nvPr>
            <p:ph type="dt" sz="half" idx="10"/>
          </p:nvPr>
        </p:nvSpPr>
        <p:spPr/>
        <p:txBody>
          <a:bodyPr/>
          <a:lstStyle/>
          <a:p>
            <a:fld id="{69E5E7B0-6C40-5F4C-8327-A35D91441666}" type="datetime1">
              <a:rPr lang="en-US" smtClean="0"/>
              <a:t>11/6/12</a:t>
            </a:fld>
            <a:endParaRPr lang="en-US" dirty="0"/>
          </a:p>
        </p:txBody>
      </p:sp>
      <p:sp>
        <p:nvSpPr>
          <p:cNvPr id="134" name="Slide Number Placeholder 133"/>
          <p:cNvSpPr>
            <a:spLocks noGrp="1"/>
          </p:cNvSpPr>
          <p:nvPr>
            <p:ph type="sldNum" sz="quarter" idx="12"/>
          </p:nvPr>
        </p:nvSpPr>
        <p:spPr/>
        <p:txBody>
          <a:bodyPr/>
          <a:lstStyle/>
          <a:p>
            <a:fld id="{3CC63E4C-4642-794D-A2FD-70F6B81535F5}" type="slidenum">
              <a:rPr lang="en-US" smtClean="0"/>
              <a:pPr/>
              <a:t>13</a:t>
            </a:fld>
            <a:endParaRPr lang="en-US" dirty="0"/>
          </a:p>
        </p:txBody>
      </p:sp>
      <p:sp>
        <p:nvSpPr>
          <p:cNvPr id="135" name="Footer Placeholder 134"/>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0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05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0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0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06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05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0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05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600616"/>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00594"/>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499"/>
                                          </p:stCondLst>
                                        </p:cTn>
                                        <p:tgtEl>
                                          <p:spTgt spid="5"/>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1600634"/>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600595"/>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grpId="0" nodeType="afterEffect">
                                  <p:stCondLst>
                                    <p:cond delay="0"/>
                                  </p:stCondLst>
                                  <p:childTnLst>
                                    <p:set>
                                      <p:cBhvr>
                                        <p:cTn id="79" dur="1" fill="hold">
                                          <p:stCondLst>
                                            <p:cond delay="0"/>
                                          </p:stCondLst>
                                        </p:cTn>
                                        <p:tgtEl>
                                          <p:spTgt spid="1600622"/>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0"/>
                                  </p:stCondLst>
                                  <p:childTnLst>
                                    <p:set>
                                      <p:cBhvr>
                                        <p:cTn id="82" dur="1" fill="hold">
                                          <p:stCondLst>
                                            <p:cond delay="499"/>
                                          </p:stCondLst>
                                        </p:cTn>
                                        <p:tgtEl>
                                          <p:spTgt spid="1600596"/>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nodeType="afterEffect">
                                  <p:stCondLst>
                                    <p:cond delay="0"/>
                                  </p:stCondLst>
                                  <p:childTnLst>
                                    <p:set>
                                      <p:cBhvr>
                                        <p:cTn id="85" dur="1" fill="hold">
                                          <p:stCondLst>
                                            <p:cond delay="499"/>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006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lnSpc>
                <a:spcPct val="85000"/>
              </a:lnSpc>
            </a:pPr>
            <a:r>
              <a:rPr lang="en-US" smtClean="0"/>
              <a:t>Example: 2-Way Set Associative $</a:t>
            </a:r>
            <a:br>
              <a:rPr lang="en-US" smtClean="0"/>
            </a:br>
            <a:r>
              <a:rPr lang="en-US" sz="3600" smtClean="0"/>
              <a:t>(4 words = 2 sets x 2 ways per set)</a:t>
            </a:r>
          </a:p>
        </p:txBody>
      </p:sp>
      <p:grpSp>
        <p:nvGrpSpPr>
          <p:cNvPr id="2" name="Group 3"/>
          <p:cNvGrpSpPr>
            <a:grpSpLocks/>
          </p:cNvGrpSpPr>
          <p:nvPr/>
        </p:nvGrpSpPr>
        <p:grpSpPr bwMode="auto">
          <a:xfrm>
            <a:off x="2209800" y="2768600"/>
            <a:ext cx="990600" cy="1219200"/>
            <a:chOff x="1344" y="1056"/>
            <a:chExt cx="624" cy="768"/>
          </a:xfrm>
        </p:grpSpPr>
        <p:sp>
          <p:nvSpPr>
            <p:cNvPr id="45147"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8"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9"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50"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60" name="Line 8"/>
          <p:cNvSpPr>
            <a:spLocks noChangeShapeType="1"/>
          </p:cNvSpPr>
          <p:nvPr/>
        </p:nvSpPr>
        <p:spPr bwMode="auto">
          <a:xfrm>
            <a:off x="4267200" y="2159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1" name="Line 9"/>
          <p:cNvSpPr>
            <a:spLocks noChangeShapeType="1"/>
          </p:cNvSpPr>
          <p:nvPr/>
        </p:nvSpPr>
        <p:spPr bwMode="auto">
          <a:xfrm>
            <a:off x="4267200" y="1854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2" name="Line 10"/>
          <p:cNvSpPr>
            <a:spLocks noChangeShapeType="1"/>
          </p:cNvSpPr>
          <p:nvPr/>
        </p:nvSpPr>
        <p:spPr bwMode="auto">
          <a:xfrm>
            <a:off x="4267200" y="2463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3" name="Line 11"/>
          <p:cNvSpPr>
            <a:spLocks noChangeShapeType="1"/>
          </p:cNvSpPr>
          <p:nvPr/>
        </p:nvSpPr>
        <p:spPr bwMode="auto">
          <a:xfrm>
            <a:off x="4267200" y="1549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4" name="Line 12"/>
          <p:cNvSpPr>
            <a:spLocks noChangeShapeType="1"/>
          </p:cNvSpPr>
          <p:nvPr/>
        </p:nvSpPr>
        <p:spPr bwMode="auto">
          <a:xfrm>
            <a:off x="42672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5" name="Line 13"/>
          <p:cNvSpPr>
            <a:spLocks noChangeShapeType="1"/>
          </p:cNvSpPr>
          <p:nvPr/>
        </p:nvSpPr>
        <p:spPr bwMode="auto">
          <a:xfrm>
            <a:off x="52578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6" name="Line 14"/>
          <p:cNvSpPr>
            <a:spLocks noChangeShapeType="1"/>
          </p:cNvSpPr>
          <p:nvPr/>
        </p:nvSpPr>
        <p:spPr bwMode="auto">
          <a:xfrm flipH="1" flipV="1">
            <a:off x="4267200" y="5816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7" name="Line 15"/>
          <p:cNvSpPr>
            <a:spLocks noChangeShapeType="1"/>
          </p:cNvSpPr>
          <p:nvPr/>
        </p:nvSpPr>
        <p:spPr bwMode="auto">
          <a:xfrm flipH="1" flipV="1">
            <a:off x="4267200" y="6121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8" name="Line 16"/>
          <p:cNvSpPr>
            <a:spLocks noChangeShapeType="1"/>
          </p:cNvSpPr>
          <p:nvPr/>
        </p:nvSpPr>
        <p:spPr bwMode="auto">
          <a:xfrm flipH="1" flipV="1">
            <a:off x="4267200" y="5511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9" name="Line 17"/>
          <p:cNvSpPr>
            <a:spLocks noChangeShapeType="1"/>
          </p:cNvSpPr>
          <p:nvPr/>
        </p:nvSpPr>
        <p:spPr bwMode="auto">
          <a:xfrm flipH="1" flipV="1">
            <a:off x="4267200" y="6426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0" name="Line 18"/>
          <p:cNvSpPr>
            <a:spLocks noChangeShapeType="1"/>
          </p:cNvSpPr>
          <p:nvPr/>
        </p:nvSpPr>
        <p:spPr bwMode="auto">
          <a:xfrm flipH="1" flipV="1">
            <a:off x="5257800" y="5207000"/>
            <a:ext cx="0" cy="1219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1" name="Text Box 19"/>
          <p:cNvSpPr txBox="1">
            <a:spLocks noChangeArrowheads="1"/>
          </p:cNvSpPr>
          <p:nvPr/>
        </p:nvSpPr>
        <p:spPr bwMode="auto">
          <a:xfrm>
            <a:off x="892175" y="2728913"/>
            <a:ext cx="3111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072" name="Text Box 23"/>
          <p:cNvSpPr txBox="1">
            <a:spLocks noChangeArrowheads="1"/>
          </p:cNvSpPr>
          <p:nvPr/>
        </p:nvSpPr>
        <p:spPr bwMode="auto">
          <a:xfrm>
            <a:off x="457200" y="1854200"/>
            <a:ext cx="8699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Cache</a:t>
            </a:r>
          </a:p>
        </p:txBody>
      </p:sp>
      <p:sp>
        <p:nvSpPr>
          <p:cNvPr id="45073" name="Text Box 24"/>
          <p:cNvSpPr txBox="1">
            <a:spLocks noChangeArrowheads="1"/>
          </p:cNvSpPr>
          <p:nvPr/>
        </p:nvSpPr>
        <p:spPr bwMode="auto">
          <a:xfrm>
            <a:off x="5715000" y="1320800"/>
            <a:ext cx="16446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Main Memory</a:t>
            </a:r>
          </a:p>
        </p:txBody>
      </p:sp>
      <p:sp>
        <p:nvSpPr>
          <p:cNvPr id="1679385" name="Text Box 25"/>
          <p:cNvSpPr txBox="1">
            <a:spLocks noChangeArrowheads="1"/>
          </p:cNvSpPr>
          <p:nvPr/>
        </p:nvSpPr>
        <p:spPr bwMode="auto">
          <a:xfrm>
            <a:off x="6172200" y="3835400"/>
            <a:ext cx="2743200" cy="2530475"/>
          </a:xfrm>
          <a:prstGeom prst="rect">
            <a:avLst/>
          </a:prstGeom>
          <a:noFill/>
          <a:ln w="12700">
            <a:noFill/>
            <a:miter lim="800000"/>
            <a:headEnd/>
            <a:tailEnd/>
          </a:ln>
        </p:spPr>
        <p:txBody>
          <a:bodyPr>
            <a:prstTxWarp prst="textNoShape">
              <a:avLst/>
            </a:prstTxWarp>
            <a:spAutoFit/>
          </a:bodyPr>
          <a:lstStyle/>
          <a:p>
            <a:r>
              <a:rPr lang="en-US" sz="2000">
                <a:latin typeface="Calibri" charset="0"/>
              </a:rPr>
              <a:t>Q: How do we find it?</a:t>
            </a:r>
          </a:p>
          <a:p>
            <a:endParaRPr lang="en-US" sz="2000">
              <a:latin typeface="Calibri" charset="0"/>
            </a:endParaRPr>
          </a:p>
          <a:p>
            <a:r>
              <a:rPr lang="en-US" sz="2000">
                <a:latin typeface="Calibri" charset="0"/>
              </a:rPr>
              <a:t>Use next 1 low order memory address bit to determine which cache set (i.e., modulo the number of sets in the cache)</a:t>
            </a:r>
          </a:p>
        </p:txBody>
      </p:sp>
      <p:sp>
        <p:nvSpPr>
          <p:cNvPr id="45075" name="Line 26"/>
          <p:cNvSpPr>
            <a:spLocks noChangeShapeType="1"/>
          </p:cNvSpPr>
          <p:nvPr/>
        </p:nvSpPr>
        <p:spPr bwMode="auto">
          <a:xfrm>
            <a:off x="42672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6" name="Line 27"/>
          <p:cNvSpPr>
            <a:spLocks noChangeShapeType="1"/>
          </p:cNvSpPr>
          <p:nvPr/>
        </p:nvSpPr>
        <p:spPr bwMode="auto">
          <a:xfrm>
            <a:off x="42672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7" name="Line 28"/>
          <p:cNvSpPr>
            <a:spLocks noChangeShapeType="1"/>
          </p:cNvSpPr>
          <p:nvPr/>
        </p:nvSpPr>
        <p:spPr bwMode="auto">
          <a:xfrm>
            <a:off x="42672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8" name="Line 29"/>
          <p:cNvSpPr>
            <a:spLocks noChangeShapeType="1"/>
          </p:cNvSpPr>
          <p:nvPr/>
        </p:nvSpPr>
        <p:spPr bwMode="auto">
          <a:xfrm>
            <a:off x="4267200" y="3683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9" name="Line 30"/>
          <p:cNvSpPr>
            <a:spLocks noChangeShapeType="1"/>
          </p:cNvSpPr>
          <p:nvPr/>
        </p:nvSpPr>
        <p:spPr bwMode="auto">
          <a:xfrm>
            <a:off x="4267200" y="3987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0" name="Line 31"/>
          <p:cNvSpPr>
            <a:spLocks noChangeShapeType="1"/>
          </p:cNvSpPr>
          <p:nvPr/>
        </p:nvSpPr>
        <p:spPr bwMode="auto">
          <a:xfrm>
            <a:off x="4267200" y="4292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1" name="Line 32"/>
          <p:cNvSpPr>
            <a:spLocks noChangeShapeType="1"/>
          </p:cNvSpPr>
          <p:nvPr/>
        </p:nvSpPr>
        <p:spPr bwMode="auto">
          <a:xfrm>
            <a:off x="42672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2" name="Line 33"/>
          <p:cNvSpPr>
            <a:spLocks noChangeShapeType="1"/>
          </p:cNvSpPr>
          <p:nvPr/>
        </p:nvSpPr>
        <p:spPr bwMode="auto">
          <a:xfrm>
            <a:off x="42672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3" name="Line 34"/>
          <p:cNvSpPr>
            <a:spLocks noChangeShapeType="1"/>
          </p:cNvSpPr>
          <p:nvPr/>
        </p:nvSpPr>
        <p:spPr bwMode="auto">
          <a:xfrm>
            <a:off x="42672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 name="Group 35"/>
          <p:cNvGrpSpPr>
            <a:grpSpLocks/>
          </p:cNvGrpSpPr>
          <p:nvPr/>
        </p:nvGrpSpPr>
        <p:grpSpPr bwMode="auto">
          <a:xfrm>
            <a:off x="1600200" y="2768600"/>
            <a:ext cx="609600" cy="1219200"/>
            <a:chOff x="1344" y="1056"/>
            <a:chExt cx="624" cy="768"/>
          </a:xfrm>
        </p:grpSpPr>
        <p:sp>
          <p:nvSpPr>
            <p:cNvPr id="45143" name="Rectangle 36"/>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4" name="Line 37"/>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5" name="Line 38"/>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6" name="Line 39"/>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85" name="Text Box 40"/>
          <p:cNvSpPr txBox="1">
            <a:spLocks noChangeArrowheads="1"/>
          </p:cNvSpPr>
          <p:nvPr/>
        </p:nvSpPr>
        <p:spPr bwMode="auto">
          <a:xfrm>
            <a:off x="1600200" y="2311400"/>
            <a:ext cx="498475" cy="369888"/>
          </a:xfrm>
          <a:prstGeom prst="rect">
            <a:avLst/>
          </a:prstGeom>
          <a:noFill/>
          <a:ln w="12700">
            <a:noFill/>
            <a:miter lim="800000"/>
            <a:headEnd/>
            <a:tailEnd/>
          </a:ln>
        </p:spPr>
        <p:txBody>
          <a:bodyPr wrap="none">
            <a:prstTxWarp prst="textNoShape">
              <a:avLst/>
            </a:prstTxWarp>
            <a:spAutoFit/>
          </a:bodyPr>
          <a:lstStyle/>
          <a:p>
            <a:r>
              <a:rPr lang="en-US">
                <a:solidFill>
                  <a:srgbClr val="FF0000"/>
                </a:solidFill>
                <a:latin typeface="Calibri" charset="0"/>
              </a:rPr>
              <a:t>Tag</a:t>
            </a:r>
          </a:p>
        </p:txBody>
      </p:sp>
      <p:sp>
        <p:nvSpPr>
          <p:cNvPr id="45086" name="Text Box 41"/>
          <p:cNvSpPr txBox="1">
            <a:spLocks noChangeArrowheads="1"/>
          </p:cNvSpPr>
          <p:nvPr/>
        </p:nvSpPr>
        <p:spPr bwMode="auto">
          <a:xfrm>
            <a:off x="2362200" y="2311400"/>
            <a:ext cx="6667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Data</a:t>
            </a:r>
          </a:p>
        </p:txBody>
      </p:sp>
      <p:sp>
        <p:nvSpPr>
          <p:cNvPr id="45087" name="Rectangle 42" descr="5%"/>
          <p:cNvSpPr>
            <a:spLocks noChangeArrowheads="1"/>
          </p:cNvSpPr>
          <p:nvPr/>
        </p:nvSpPr>
        <p:spPr bwMode="auto">
          <a:xfrm>
            <a:off x="4267200" y="1549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8" name="Rectangle 43" descr="10%"/>
          <p:cNvSpPr>
            <a:spLocks noChangeArrowheads="1"/>
          </p:cNvSpPr>
          <p:nvPr/>
        </p:nvSpPr>
        <p:spPr bwMode="auto">
          <a:xfrm>
            <a:off x="2209800" y="27686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9" name="Rectangle 44" descr="5%"/>
          <p:cNvSpPr>
            <a:spLocks noChangeArrowheads="1"/>
          </p:cNvSpPr>
          <p:nvPr/>
        </p:nvSpPr>
        <p:spPr bwMode="auto">
          <a:xfrm>
            <a:off x="4267200" y="2768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0" name="Rectangle 45" descr="5%"/>
          <p:cNvSpPr>
            <a:spLocks noChangeArrowheads="1"/>
          </p:cNvSpPr>
          <p:nvPr/>
        </p:nvSpPr>
        <p:spPr bwMode="auto">
          <a:xfrm>
            <a:off x="4267200" y="39878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1" name="Rectangle 46" descr="5%"/>
          <p:cNvSpPr>
            <a:spLocks noChangeArrowheads="1"/>
          </p:cNvSpPr>
          <p:nvPr/>
        </p:nvSpPr>
        <p:spPr bwMode="auto">
          <a:xfrm>
            <a:off x="4267200" y="5207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2" name="Rectangle 47" descr="5%"/>
          <p:cNvSpPr>
            <a:spLocks noChangeArrowheads="1"/>
          </p:cNvSpPr>
          <p:nvPr/>
        </p:nvSpPr>
        <p:spPr bwMode="auto">
          <a:xfrm>
            <a:off x="4267200" y="6121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3" name="Rectangle 48" descr="5%"/>
          <p:cNvSpPr>
            <a:spLocks noChangeArrowheads="1"/>
          </p:cNvSpPr>
          <p:nvPr/>
        </p:nvSpPr>
        <p:spPr bwMode="auto">
          <a:xfrm>
            <a:off x="4267200" y="4902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4" name="Rectangle 49" descr="5%"/>
          <p:cNvSpPr>
            <a:spLocks noChangeArrowheads="1"/>
          </p:cNvSpPr>
          <p:nvPr/>
        </p:nvSpPr>
        <p:spPr bwMode="auto">
          <a:xfrm>
            <a:off x="42672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5" name="Rectangle 50" descr="5%"/>
          <p:cNvSpPr>
            <a:spLocks noChangeArrowheads="1"/>
          </p:cNvSpPr>
          <p:nvPr/>
        </p:nvSpPr>
        <p:spPr bwMode="auto">
          <a:xfrm>
            <a:off x="4267200" y="2463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6" name="Rectangle 51" descr="5%"/>
          <p:cNvSpPr>
            <a:spLocks noChangeArrowheads="1"/>
          </p:cNvSpPr>
          <p:nvPr/>
        </p:nvSpPr>
        <p:spPr bwMode="auto">
          <a:xfrm>
            <a:off x="22098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1679422" name="Text Box 62"/>
          <p:cNvSpPr txBox="1">
            <a:spLocks noChangeArrowheads="1"/>
          </p:cNvSpPr>
          <p:nvPr/>
        </p:nvSpPr>
        <p:spPr bwMode="auto">
          <a:xfrm>
            <a:off x="533400" y="4259263"/>
            <a:ext cx="2819400" cy="2246312"/>
          </a:xfrm>
          <a:prstGeom prst="rect">
            <a:avLst/>
          </a:prstGeom>
          <a:noFill/>
          <a:ln w="12700">
            <a:noFill/>
            <a:miter lim="800000"/>
            <a:headEnd/>
            <a:tailEnd/>
          </a:ln>
        </p:spPr>
        <p:txBody>
          <a:bodyPr>
            <a:prstTxWarp prst="textNoShape">
              <a:avLst/>
            </a:prstTxWarp>
            <a:spAutoFit/>
          </a:bodyPr>
          <a:lstStyle/>
          <a:p>
            <a:r>
              <a:rPr lang="en-US" sz="2000">
                <a:latin typeface="Calibri" charset="0"/>
              </a:rPr>
              <a:t>Q: Is it there?</a:t>
            </a:r>
          </a:p>
          <a:p>
            <a:endParaRPr lang="en-US" sz="2000">
              <a:latin typeface="Calibri" charset="0"/>
            </a:endParaRPr>
          </a:p>
          <a:p>
            <a:r>
              <a:rPr lang="en-US" sz="2000">
                <a:latin typeface="Calibri" charset="0"/>
              </a:rPr>
              <a:t>Compare </a:t>
            </a:r>
            <a:r>
              <a:rPr lang="en-US" sz="2000" i="1">
                <a:latin typeface="Calibri" charset="0"/>
              </a:rPr>
              <a:t>all</a:t>
            </a:r>
            <a:r>
              <a:rPr lang="en-US" sz="2000">
                <a:latin typeface="Calibri" charset="0"/>
              </a:rPr>
              <a:t> the cache </a:t>
            </a:r>
            <a:r>
              <a:rPr lang="en-US" sz="2000">
                <a:solidFill>
                  <a:srgbClr val="FF0000"/>
                </a:solidFill>
                <a:latin typeface="Calibri" charset="0"/>
              </a:rPr>
              <a:t>tags </a:t>
            </a:r>
            <a:r>
              <a:rPr lang="en-US" sz="2000">
                <a:latin typeface="Calibri" charset="0"/>
              </a:rPr>
              <a:t>in the set to the </a:t>
            </a:r>
            <a:r>
              <a:rPr lang="en-US" sz="2000">
                <a:solidFill>
                  <a:srgbClr val="FF0000"/>
                </a:solidFill>
                <a:latin typeface="Calibri" charset="0"/>
              </a:rPr>
              <a:t>high order 3 memory address bits</a:t>
            </a:r>
            <a:r>
              <a:rPr lang="en-US" sz="2000">
                <a:latin typeface="Calibri" charset="0"/>
              </a:rPr>
              <a:t> to tell if the memory block is in the cache</a:t>
            </a:r>
          </a:p>
        </p:txBody>
      </p:sp>
      <p:grpSp>
        <p:nvGrpSpPr>
          <p:cNvPr id="4" name="Group 63"/>
          <p:cNvGrpSpPr>
            <a:grpSpLocks/>
          </p:cNvGrpSpPr>
          <p:nvPr/>
        </p:nvGrpSpPr>
        <p:grpSpPr bwMode="auto">
          <a:xfrm>
            <a:off x="1219200" y="2768600"/>
            <a:ext cx="381000" cy="1219200"/>
            <a:chOff x="1344" y="1056"/>
            <a:chExt cx="624" cy="768"/>
          </a:xfrm>
        </p:grpSpPr>
        <p:sp>
          <p:nvSpPr>
            <p:cNvPr id="45139" name="Rectangle 6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0" name="Line 6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1" name="Line 6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2" name="Line 6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99" name="Text Box 68"/>
          <p:cNvSpPr txBox="1">
            <a:spLocks noChangeArrowheads="1"/>
          </p:cNvSpPr>
          <p:nvPr/>
        </p:nvSpPr>
        <p:spPr bwMode="auto">
          <a:xfrm>
            <a:off x="1219200" y="2311400"/>
            <a:ext cx="33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V</a:t>
            </a:r>
          </a:p>
        </p:txBody>
      </p:sp>
      <p:grpSp>
        <p:nvGrpSpPr>
          <p:cNvPr id="5" name="Group 112"/>
          <p:cNvGrpSpPr>
            <a:grpSpLocks/>
          </p:cNvGrpSpPr>
          <p:nvPr/>
        </p:nvGrpSpPr>
        <p:grpSpPr bwMode="auto">
          <a:xfrm>
            <a:off x="3200400" y="1701800"/>
            <a:ext cx="1066800" cy="1905000"/>
            <a:chOff x="2016" y="624"/>
            <a:chExt cx="672" cy="1200"/>
          </a:xfrm>
        </p:grpSpPr>
        <p:sp>
          <p:nvSpPr>
            <p:cNvPr id="45137" name="Line 70"/>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8" name="Line 72"/>
            <p:cNvSpPr>
              <a:spLocks noChangeShapeType="1"/>
            </p:cNvSpPr>
            <p:nvPr/>
          </p:nvSpPr>
          <p:spPr bwMode="auto">
            <a:xfrm flipH="1">
              <a:off x="2016" y="624"/>
              <a:ext cx="672" cy="120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grpSp>
        <p:nvGrpSpPr>
          <p:cNvPr id="6" name="Group 113"/>
          <p:cNvGrpSpPr>
            <a:grpSpLocks/>
          </p:cNvGrpSpPr>
          <p:nvPr/>
        </p:nvGrpSpPr>
        <p:grpSpPr bwMode="auto">
          <a:xfrm>
            <a:off x="3200400" y="3225800"/>
            <a:ext cx="1066800" cy="3048000"/>
            <a:chOff x="2016" y="1584"/>
            <a:chExt cx="672" cy="1920"/>
          </a:xfrm>
        </p:grpSpPr>
        <p:sp>
          <p:nvSpPr>
            <p:cNvPr id="45135" name="Line 86"/>
            <p:cNvSpPr>
              <a:spLocks noChangeShapeType="1"/>
            </p:cNvSpPr>
            <p:nvPr/>
          </p:nvSpPr>
          <p:spPr bwMode="auto">
            <a:xfrm>
              <a:off x="2016" y="1968"/>
              <a:ext cx="672" cy="1536"/>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6" name="Line 87"/>
            <p:cNvSpPr>
              <a:spLocks noChangeShapeType="1"/>
            </p:cNvSpPr>
            <p:nvPr/>
          </p:nvSpPr>
          <p:spPr bwMode="auto">
            <a:xfrm>
              <a:off x="2016" y="1584"/>
              <a:ext cx="672" cy="192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sp>
        <p:nvSpPr>
          <p:cNvPr id="45102" name="Text Box 90"/>
          <p:cNvSpPr txBox="1">
            <a:spLocks noChangeArrowheads="1"/>
          </p:cNvSpPr>
          <p:nvPr/>
        </p:nvSpPr>
        <p:spPr bwMode="auto">
          <a:xfrm>
            <a:off x="5213350" y="1487488"/>
            <a:ext cx="990600" cy="4967287"/>
          </a:xfrm>
          <a:prstGeom prst="rect">
            <a:avLst/>
          </a:prstGeom>
          <a:noFill/>
          <a:ln w="12700">
            <a:noFill/>
            <a:miter lim="800000"/>
            <a:headEnd/>
            <a:tailEnd/>
          </a:ln>
        </p:spPr>
        <p:txBody>
          <a:bodyPr>
            <a:prstTxWarp prst="textNoShape">
              <a:avLst/>
            </a:prstTxWarp>
            <a:spAutoFit/>
          </a:bodyPr>
          <a:lstStyle/>
          <a:p>
            <a:pPr>
              <a:lnSpc>
                <a:spcPct val="110000"/>
              </a:lnSpc>
            </a:pPr>
            <a:r>
              <a:rPr lang="en-US">
                <a:solidFill>
                  <a:srgbClr val="FF0000"/>
                </a:solidFill>
                <a:latin typeface="Calibri" charset="0"/>
              </a:rPr>
              <a:t>000</a:t>
            </a:r>
            <a:r>
              <a:rPr lang="en-US">
                <a:latin typeface="Calibri" charset="0"/>
              </a:rPr>
              <a:t>0xx</a:t>
            </a:r>
          </a:p>
          <a:p>
            <a:pPr>
              <a:lnSpc>
                <a:spcPct val="110000"/>
              </a:lnSpc>
            </a:pPr>
            <a:r>
              <a:rPr lang="en-US">
                <a:solidFill>
                  <a:srgbClr val="FF0000"/>
                </a:solidFill>
                <a:latin typeface="Calibri" charset="0"/>
              </a:rPr>
              <a:t>000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001</a:t>
            </a:r>
            <a:r>
              <a:rPr lang="en-US">
                <a:latin typeface="Calibri" charset="0"/>
              </a:rPr>
              <a:t>0xx</a:t>
            </a:r>
          </a:p>
          <a:p>
            <a:pPr>
              <a:lnSpc>
                <a:spcPct val="110000"/>
              </a:lnSpc>
            </a:pPr>
            <a:r>
              <a:rPr lang="en-US">
                <a:solidFill>
                  <a:srgbClr val="FF0000"/>
                </a:solidFill>
                <a:latin typeface="Calibri" charset="0"/>
              </a:rPr>
              <a:t>001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010</a:t>
            </a:r>
            <a:r>
              <a:rPr lang="en-US">
                <a:latin typeface="Calibri" charset="0"/>
              </a:rPr>
              <a:t>0xx</a:t>
            </a:r>
          </a:p>
          <a:p>
            <a:pPr>
              <a:lnSpc>
                <a:spcPct val="110000"/>
              </a:lnSpc>
            </a:pPr>
            <a:r>
              <a:rPr lang="en-US">
                <a:solidFill>
                  <a:srgbClr val="FF0000"/>
                </a:solidFill>
                <a:latin typeface="Calibri" charset="0"/>
              </a:rPr>
              <a:t>010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011</a:t>
            </a:r>
            <a:r>
              <a:rPr lang="en-US">
                <a:latin typeface="Calibri" charset="0"/>
              </a:rPr>
              <a:t>0xx</a:t>
            </a:r>
          </a:p>
          <a:p>
            <a:pPr>
              <a:lnSpc>
                <a:spcPct val="110000"/>
              </a:lnSpc>
            </a:pPr>
            <a:r>
              <a:rPr lang="en-US">
                <a:solidFill>
                  <a:srgbClr val="FF0000"/>
                </a:solidFill>
                <a:latin typeface="Calibri" charset="0"/>
              </a:rPr>
              <a:t>011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100</a:t>
            </a:r>
            <a:r>
              <a:rPr lang="en-US">
                <a:latin typeface="Calibri" charset="0"/>
              </a:rPr>
              <a:t>0xx</a:t>
            </a:r>
          </a:p>
          <a:p>
            <a:pPr>
              <a:lnSpc>
                <a:spcPct val="110000"/>
              </a:lnSpc>
            </a:pPr>
            <a:r>
              <a:rPr lang="en-US">
                <a:solidFill>
                  <a:srgbClr val="FF0000"/>
                </a:solidFill>
                <a:latin typeface="Calibri" charset="0"/>
              </a:rPr>
              <a:t>100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101</a:t>
            </a:r>
            <a:r>
              <a:rPr lang="en-US">
                <a:latin typeface="Calibri" charset="0"/>
              </a:rPr>
              <a:t>0xx</a:t>
            </a:r>
          </a:p>
          <a:p>
            <a:pPr>
              <a:lnSpc>
                <a:spcPct val="110000"/>
              </a:lnSpc>
            </a:pPr>
            <a:r>
              <a:rPr lang="en-US">
                <a:solidFill>
                  <a:srgbClr val="FF0000"/>
                </a:solidFill>
                <a:latin typeface="Calibri" charset="0"/>
              </a:rPr>
              <a:t>101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110</a:t>
            </a:r>
            <a:r>
              <a:rPr lang="en-US">
                <a:latin typeface="Calibri" charset="0"/>
              </a:rPr>
              <a:t>0xx</a:t>
            </a:r>
          </a:p>
          <a:p>
            <a:pPr>
              <a:lnSpc>
                <a:spcPct val="110000"/>
              </a:lnSpc>
            </a:pPr>
            <a:r>
              <a:rPr lang="en-US">
                <a:solidFill>
                  <a:srgbClr val="FF0000"/>
                </a:solidFill>
                <a:latin typeface="Calibri" charset="0"/>
              </a:rPr>
              <a:t>110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111</a:t>
            </a:r>
            <a:r>
              <a:rPr lang="en-US">
                <a:latin typeface="Calibri" charset="0"/>
              </a:rPr>
              <a:t>0xx</a:t>
            </a:r>
          </a:p>
          <a:p>
            <a:pPr>
              <a:lnSpc>
                <a:spcPct val="110000"/>
              </a:lnSpc>
            </a:pPr>
            <a:r>
              <a:rPr lang="en-US">
                <a:solidFill>
                  <a:srgbClr val="FF0000"/>
                </a:solidFill>
                <a:latin typeface="Calibri" charset="0"/>
              </a:rPr>
              <a:t>111</a:t>
            </a:r>
            <a:r>
              <a:rPr lang="en-US">
                <a:solidFill>
                  <a:srgbClr val="009900"/>
                </a:solidFill>
                <a:latin typeface="Calibri" charset="0"/>
              </a:rPr>
              <a:t>1</a:t>
            </a:r>
            <a:r>
              <a:rPr lang="en-US">
                <a:latin typeface="Calibri" charset="0"/>
              </a:rPr>
              <a:t>xx</a:t>
            </a:r>
          </a:p>
        </p:txBody>
      </p:sp>
      <p:sp>
        <p:nvSpPr>
          <p:cNvPr id="45103" name="Rectangle 92" descr="10%"/>
          <p:cNvSpPr>
            <a:spLocks noChangeArrowheads="1"/>
          </p:cNvSpPr>
          <p:nvPr/>
        </p:nvSpPr>
        <p:spPr bwMode="auto">
          <a:xfrm>
            <a:off x="2209800" y="33782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4" name="Rectangle 93" descr="5%"/>
          <p:cNvSpPr>
            <a:spLocks noChangeArrowheads="1"/>
          </p:cNvSpPr>
          <p:nvPr/>
        </p:nvSpPr>
        <p:spPr bwMode="auto">
          <a:xfrm>
            <a:off x="22098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5" name="Line 94"/>
          <p:cNvSpPr>
            <a:spLocks noChangeShapeType="1"/>
          </p:cNvSpPr>
          <p:nvPr/>
        </p:nvSpPr>
        <p:spPr bwMode="auto">
          <a:xfrm>
            <a:off x="685800" y="337820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6" name="Text Box 95"/>
          <p:cNvSpPr txBox="1">
            <a:spLocks noChangeArrowheads="1"/>
          </p:cNvSpPr>
          <p:nvPr/>
        </p:nvSpPr>
        <p:spPr bwMode="auto">
          <a:xfrm>
            <a:off x="762000" y="2311400"/>
            <a:ext cx="527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Set</a:t>
            </a:r>
          </a:p>
        </p:txBody>
      </p:sp>
      <p:sp>
        <p:nvSpPr>
          <p:cNvPr id="45107" name="Rectangle 96" descr="5%"/>
          <p:cNvSpPr>
            <a:spLocks noChangeArrowheads="1"/>
          </p:cNvSpPr>
          <p:nvPr/>
        </p:nvSpPr>
        <p:spPr bwMode="auto">
          <a:xfrm>
            <a:off x="4267200" y="1854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8" name="Rectangle 97" descr="5%"/>
          <p:cNvSpPr>
            <a:spLocks noChangeArrowheads="1"/>
          </p:cNvSpPr>
          <p:nvPr/>
        </p:nvSpPr>
        <p:spPr bwMode="auto">
          <a:xfrm>
            <a:off x="4267200" y="2159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9" name="Rectangle 98" descr="5%"/>
          <p:cNvSpPr>
            <a:spLocks noChangeArrowheads="1"/>
          </p:cNvSpPr>
          <p:nvPr/>
        </p:nvSpPr>
        <p:spPr bwMode="auto">
          <a:xfrm>
            <a:off x="42672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0" name="Rectangle 99" descr="5%"/>
          <p:cNvSpPr>
            <a:spLocks noChangeArrowheads="1"/>
          </p:cNvSpPr>
          <p:nvPr/>
        </p:nvSpPr>
        <p:spPr bwMode="auto">
          <a:xfrm>
            <a:off x="4267200" y="3378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1" name="Rectangle 100" descr="5%"/>
          <p:cNvSpPr>
            <a:spLocks noChangeArrowheads="1"/>
          </p:cNvSpPr>
          <p:nvPr/>
        </p:nvSpPr>
        <p:spPr bwMode="auto">
          <a:xfrm>
            <a:off x="4267200" y="4292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2" name="Rectangle 101" descr="5%"/>
          <p:cNvSpPr>
            <a:spLocks noChangeArrowheads="1"/>
          </p:cNvSpPr>
          <p:nvPr/>
        </p:nvSpPr>
        <p:spPr bwMode="auto">
          <a:xfrm>
            <a:off x="4267200" y="4597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3" name="Rectangle 102" descr="5%"/>
          <p:cNvSpPr>
            <a:spLocks noChangeArrowheads="1"/>
          </p:cNvSpPr>
          <p:nvPr/>
        </p:nvSpPr>
        <p:spPr bwMode="auto">
          <a:xfrm>
            <a:off x="4267200" y="5511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4" name="Rectangle 103" descr="5%"/>
          <p:cNvSpPr>
            <a:spLocks noChangeArrowheads="1"/>
          </p:cNvSpPr>
          <p:nvPr/>
        </p:nvSpPr>
        <p:spPr bwMode="auto">
          <a:xfrm>
            <a:off x="4267200" y="5816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5" name="Text Box 106"/>
          <p:cNvSpPr txBox="1">
            <a:spLocks noChangeArrowheads="1"/>
          </p:cNvSpPr>
          <p:nvPr/>
        </p:nvSpPr>
        <p:spPr bwMode="auto">
          <a:xfrm>
            <a:off x="908050" y="2997200"/>
            <a:ext cx="311150" cy="366713"/>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6" name="Text Box 107"/>
          <p:cNvSpPr txBox="1">
            <a:spLocks noChangeArrowheads="1"/>
          </p:cNvSpPr>
          <p:nvPr/>
        </p:nvSpPr>
        <p:spPr bwMode="auto">
          <a:xfrm>
            <a:off x="898525" y="33782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17" name="Text Box 108"/>
          <p:cNvSpPr txBox="1">
            <a:spLocks noChangeArrowheads="1"/>
          </p:cNvSpPr>
          <p:nvPr/>
        </p:nvSpPr>
        <p:spPr bwMode="auto">
          <a:xfrm>
            <a:off x="914400" y="3646488"/>
            <a:ext cx="311150" cy="366712"/>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8" name="Text Box 109"/>
          <p:cNvSpPr txBox="1">
            <a:spLocks noChangeArrowheads="1"/>
          </p:cNvSpPr>
          <p:nvPr/>
        </p:nvSpPr>
        <p:spPr bwMode="auto">
          <a:xfrm>
            <a:off x="228600" y="2311400"/>
            <a:ext cx="6413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Way</a:t>
            </a:r>
          </a:p>
        </p:txBody>
      </p:sp>
      <p:sp>
        <p:nvSpPr>
          <p:cNvPr id="45119" name="Text Box 110"/>
          <p:cNvSpPr txBox="1">
            <a:spLocks noChangeArrowheads="1"/>
          </p:cNvSpPr>
          <p:nvPr/>
        </p:nvSpPr>
        <p:spPr bwMode="auto">
          <a:xfrm>
            <a:off x="457200" y="28448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20" name="Text Box 111"/>
          <p:cNvSpPr txBox="1">
            <a:spLocks noChangeArrowheads="1"/>
          </p:cNvSpPr>
          <p:nvPr/>
        </p:nvSpPr>
        <p:spPr bwMode="auto">
          <a:xfrm>
            <a:off x="457200" y="35306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1</a:t>
            </a:r>
          </a:p>
        </p:txBody>
      </p:sp>
      <p:sp>
        <p:nvSpPr>
          <p:cNvPr id="82" name="Rectangle 95"/>
          <p:cNvSpPr>
            <a:spLocks noChangeArrowheads="1"/>
          </p:cNvSpPr>
          <p:nvPr/>
        </p:nvSpPr>
        <p:spPr bwMode="auto">
          <a:xfrm>
            <a:off x="1752600" y="34544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3" name="Rectangle 95"/>
          <p:cNvSpPr>
            <a:spLocks noChangeArrowheads="1"/>
          </p:cNvSpPr>
          <p:nvPr/>
        </p:nvSpPr>
        <p:spPr bwMode="auto">
          <a:xfrm>
            <a:off x="5257800" y="5207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4" name="Rectangle 95"/>
          <p:cNvSpPr>
            <a:spLocks noChangeArrowheads="1"/>
          </p:cNvSpPr>
          <p:nvPr/>
        </p:nvSpPr>
        <p:spPr bwMode="auto">
          <a:xfrm>
            <a:off x="1752600" y="28448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45124" name="Rectangle 84"/>
          <p:cNvSpPr>
            <a:spLocks noChangeArrowheads="1"/>
          </p:cNvSpPr>
          <p:nvPr/>
        </p:nvSpPr>
        <p:spPr bwMode="auto">
          <a:xfrm>
            <a:off x="6324600" y="1701800"/>
            <a:ext cx="2438400" cy="1200150"/>
          </a:xfrm>
          <a:prstGeom prst="rect">
            <a:avLst/>
          </a:prstGeom>
          <a:noFill/>
          <a:ln w="9525">
            <a:noFill/>
            <a:miter lim="800000"/>
            <a:headEnd/>
            <a:tailEnd/>
          </a:ln>
        </p:spPr>
        <p:txBody>
          <a:bodyPr>
            <a:prstTxWarp prst="textNoShape">
              <a:avLst/>
            </a:prstTxWarp>
            <a:spAutoFit/>
          </a:bodyPr>
          <a:lstStyle/>
          <a:p>
            <a:r>
              <a:rPr lang="en-US">
                <a:latin typeface="Calibri" charset="0"/>
              </a:rPr>
              <a:t>One word blocks</a:t>
            </a:r>
          </a:p>
          <a:p>
            <a:r>
              <a:rPr lang="en-US">
                <a:latin typeface="Calibri" charset="0"/>
              </a:rPr>
              <a:t>Two low order bits define the byte in the word (32b words)</a:t>
            </a:r>
          </a:p>
        </p:txBody>
      </p:sp>
      <p:sp>
        <p:nvSpPr>
          <p:cNvPr id="86" name="Rectangle 95"/>
          <p:cNvSpPr>
            <a:spLocks noChangeArrowheads="1"/>
          </p:cNvSpPr>
          <p:nvPr/>
        </p:nvSpPr>
        <p:spPr bwMode="auto">
          <a:xfrm>
            <a:off x="5257800" y="5816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7" name="Rectangle 95"/>
          <p:cNvSpPr>
            <a:spLocks noChangeArrowheads="1"/>
          </p:cNvSpPr>
          <p:nvPr/>
        </p:nvSpPr>
        <p:spPr bwMode="auto">
          <a:xfrm>
            <a:off x="5257800" y="33782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8" name="Rectangle 95"/>
          <p:cNvSpPr>
            <a:spLocks noChangeArrowheads="1"/>
          </p:cNvSpPr>
          <p:nvPr/>
        </p:nvSpPr>
        <p:spPr bwMode="auto">
          <a:xfrm>
            <a:off x="5257800" y="39878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9" name="Rectangle 95"/>
          <p:cNvSpPr>
            <a:spLocks noChangeArrowheads="1"/>
          </p:cNvSpPr>
          <p:nvPr/>
        </p:nvSpPr>
        <p:spPr bwMode="auto">
          <a:xfrm>
            <a:off x="5257800" y="4597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0" name="Rectangle 95"/>
          <p:cNvSpPr>
            <a:spLocks noChangeArrowheads="1"/>
          </p:cNvSpPr>
          <p:nvPr/>
        </p:nvSpPr>
        <p:spPr bwMode="auto">
          <a:xfrm>
            <a:off x="5257800" y="2768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1" name="Rectangle 95"/>
          <p:cNvSpPr>
            <a:spLocks noChangeArrowheads="1"/>
          </p:cNvSpPr>
          <p:nvPr/>
        </p:nvSpPr>
        <p:spPr bwMode="auto">
          <a:xfrm>
            <a:off x="5257800" y="2159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2" name="Rectangle 95"/>
          <p:cNvSpPr>
            <a:spLocks noChangeArrowheads="1"/>
          </p:cNvSpPr>
          <p:nvPr/>
        </p:nvSpPr>
        <p:spPr bwMode="auto">
          <a:xfrm>
            <a:off x="5257800" y="1549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6" name="Date Placeholder 95"/>
          <p:cNvSpPr>
            <a:spLocks noGrp="1"/>
          </p:cNvSpPr>
          <p:nvPr>
            <p:ph type="dt" sz="half" idx="10"/>
          </p:nvPr>
        </p:nvSpPr>
        <p:spPr/>
        <p:txBody>
          <a:bodyPr/>
          <a:lstStyle/>
          <a:p>
            <a:fld id="{A9E4FF3B-CF21-4A42-8A1F-A9CFD9DBC8B1}" type="datetime1">
              <a:rPr lang="en-US" smtClean="0"/>
              <a:t>11/6/12</a:t>
            </a:fld>
            <a:endParaRPr lang="en-US" dirty="0"/>
          </a:p>
        </p:txBody>
      </p:sp>
      <p:sp>
        <p:nvSpPr>
          <p:cNvPr id="97" name="Slide Number Placeholder 96"/>
          <p:cNvSpPr>
            <a:spLocks noGrp="1"/>
          </p:cNvSpPr>
          <p:nvPr>
            <p:ph type="sldNum" sz="quarter" idx="12"/>
          </p:nvPr>
        </p:nvSpPr>
        <p:spPr/>
        <p:txBody>
          <a:bodyPr/>
          <a:lstStyle/>
          <a:p>
            <a:fld id="{3CC63E4C-4642-794D-A2FD-70F6B81535F5}" type="slidenum">
              <a:rPr lang="en-US" smtClean="0"/>
              <a:pPr/>
              <a:t>14</a:t>
            </a:fld>
            <a:endParaRPr lang="en-US" dirty="0"/>
          </a:p>
        </p:txBody>
      </p:sp>
      <p:sp>
        <p:nvSpPr>
          <p:cNvPr id="98" name="Footer Placeholder 97"/>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42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5" grpId="0" autoUpdateAnimBg="0"/>
      <p:bldP spid="1679422" grpId="0" autoUpdateAnimBg="0"/>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11138"/>
            <a:ext cx="8229600" cy="1143000"/>
          </a:xfrm>
        </p:spPr>
        <p:txBody>
          <a:bodyPr>
            <a:normAutofit fontScale="90000"/>
          </a:bodyPr>
          <a:lstStyle/>
          <a:p>
            <a:pPr eaLnBrk="1" hangingPunct="1">
              <a:lnSpc>
                <a:spcPct val="85000"/>
              </a:lnSpc>
            </a:pPr>
            <a:r>
              <a:rPr lang="en-US" smtClean="0"/>
              <a:t>Example: 4 Word 2-Way SA $</a:t>
            </a:r>
            <a:br>
              <a:rPr lang="en-US" smtClean="0"/>
            </a:br>
            <a:r>
              <a:rPr lang="en-US" smtClean="0"/>
              <a:t>Same Reference String</a:t>
            </a:r>
          </a:p>
        </p:txBody>
      </p:sp>
      <p:grpSp>
        <p:nvGrpSpPr>
          <p:cNvPr id="2" name="Group 3"/>
          <p:cNvGrpSpPr>
            <a:grpSpLocks/>
          </p:cNvGrpSpPr>
          <p:nvPr/>
        </p:nvGrpSpPr>
        <p:grpSpPr bwMode="auto">
          <a:xfrm>
            <a:off x="1295400" y="2833688"/>
            <a:ext cx="990600" cy="1219200"/>
            <a:chOff x="1344" y="1056"/>
            <a:chExt cx="624" cy="768"/>
          </a:xfrm>
        </p:grpSpPr>
        <p:sp>
          <p:nvSpPr>
            <p:cNvPr id="47156"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7"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8"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9"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833688"/>
            <a:ext cx="990600" cy="1219200"/>
            <a:chOff x="1344" y="1056"/>
            <a:chExt cx="624" cy="768"/>
          </a:xfrm>
        </p:grpSpPr>
        <p:sp>
          <p:nvSpPr>
            <p:cNvPr id="47152"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3"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4"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5"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833688"/>
            <a:ext cx="990600" cy="1219200"/>
            <a:chOff x="1344" y="1056"/>
            <a:chExt cx="624" cy="768"/>
          </a:xfrm>
        </p:grpSpPr>
        <p:sp>
          <p:nvSpPr>
            <p:cNvPr id="47148"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9"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0"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1"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833688"/>
            <a:ext cx="990600" cy="1219200"/>
            <a:chOff x="1344" y="1056"/>
            <a:chExt cx="624" cy="768"/>
          </a:xfrm>
        </p:grpSpPr>
        <p:sp>
          <p:nvSpPr>
            <p:cNvPr id="47144"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5"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6"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7"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7111" name="Text Box 43"/>
          <p:cNvSpPr txBox="1">
            <a:spLocks noChangeArrowheads="1"/>
          </p:cNvSpPr>
          <p:nvPr/>
        </p:nvSpPr>
        <p:spPr bwMode="auto">
          <a:xfrm>
            <a:off x="1355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2" name="Text Box 44"/>
          <p:cNvSpPr txBox="1">
            <a:spLocks noChangeArrowheads="1"/>
          </p:cNvSpPr>
          <p:nvPr/>
        </p:nvSpPr>
        <p:spPr bwMode="auto">
          <a:xfrm>
            <a:off x="3260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7113" name="Text Box 45"/>
          <p:cNvSpPr txBox="1">
            <a:spLocks noChangeArrowheads="1"/>
          </p:cNvSpPr>
          <p:nvPr/>
        </p:nvSpPr>
        <p:spPr bwMode="auto">
          <a:xfrm>
            <a:off x="52419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4" name="Text Box 46"/>
          <p:cNvSpPr txBox="1">
            <a:spLocks noChangeArrowheads="1"/>
          </p:cNvSpPr>
          <p:nvPr/>
        </p:nvSpPr>
        <p:spPr bwMode="auto">
          <a:xfrm>
            <a:off x="73755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6" name="Group 51"/>
          <p:cNvGrpSpPr>
            <a:grpSpLocks/>
          </p:cNvGrpSpPr>
          <p:nvPr/>
        </p:nvGrpSpPr>
        <p:grpSpPr bwMode="auto">
          <a:xfrm>
            <a:off x="762000" y="2833688"/>
            <a:ext cx="533400" cy="1219200"/>
            <a:chOff x="1344" y="1056"/>
            <a:chExt cx="624" cy="768"/>
          </a:xfrm>
        </p:grpSpPr>
        <p:sp>
          <p:nvSpPr>
            <p:cNvPr id="4714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56"/>
          <p:cNvGrpSpPr>
            <a:grpSpLocks/>
          </p:cNvGrpSpPr>
          <p:nvPr/>
        </p:nvGrpSpPr>
        <p:grpSpPr bwMode="auto">
          <a:xfrm>
            <a:off x="2743200" y="2833688"/>
            <a:ext cx="533400" cy="1219200"/>
            <a:chOff x="1344" y="1056"/>
            <a:chExt cx="624" cy="768"/>
          </a:xfrm>
        </p:grpSpPr>
        <p:sp>
          <p:nvSpPr>
            <p:cNvPr id="4713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61"/>
          <p:cNvGrpSpPr>
            <a:grpSpLocks/>
          </p:cNvGrpSpPr>
          <p:nvPr/>
        </p:nvGrpSpPr>
        <p:grpSpPr bwMode="auto">
          <a:xfrm>
            <a:off x="4800600" y="2833688"/>
            <a:ext cx="533400" cy="1219200"/>
            <a:chOff x="1344" y="1056"/>
            <a:chExt cx="624" cy="768"/>
          </a:xfrm>
        </p:grpSpPr>
        <p:sp>
          <p:nvSpPr>
            <p:cNvPr id="4713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66"/>
          <p:cNvGrpSpPr>
            <a:grpSpLocks/>
          </p:cNvGrpSpPr>
          <p:nvPr/>
        </p:nvGrpSpPr>
        <p:grpSpPr bwMode="auto">
          <a:xfrm>
            <a:off x="6858000" y="2833688"/>
            <a:ext cx="533400" cy="1219200"/>
            <a:chOff x="1344" y="1056"/>
            <a:chExt cx="624" cy="768"/>
          </a:xfrm>
        </p:grpSpPr>
        <p:sp>
          <p:nvSpPr>
            <p:cNvPr id="4712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2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681499" name="Rectangle 91"/>
          <p:cNvSpPr>
            <a:spLocks noGrp="1" noChangeArrowheads="1"/>
          </p:cNvSpPr>
          <p:nvPr>
            <p:ph type="body" idx="1"/>
          </p:nvPr>
        </p:nvSpPr>
        <p:spPr>
          <a:xfrm>
            <a:off x="533400" y="1270000"/>
            <a:ext cx="8153400" cy="812800"/>
          </a:xfrm>
        </p:spPr>
        <p:txBody>
          <a:bodyPr rtlCol="0">
            <a:normAutofit fontScale="85000" lnSpcReduction="20000"/>
          </a:bodyPr>
          <a:lstStyle/>
          <a:p>
            <a:pPr eaLnBrk="1" fontAlgn="auto" hangingPunct="1">
              <a:spcAft>
                <a:spcPts val="0"/>
              </a:spcAft>
              <a:buFont typeface="Arial"/>
              <a:buChar char="•"/>
              <a:defRPr/>
            </a:pPr>
            <a:r>
              <a:rPr lang="en-US">
                <a:ea typeface="+mn-ea"/>
                <a:cs typeface="+mn-cs"/>
              </a:rPr>
              <a:t>Consider the main memory word reference string</a:t>
            </a:r>
          </a:p>
          <a:p>
            <a:pPr lvl="1" algn="ctr" eaLnBrk="1" fontAlgn="auto" hangingPunct="1">
              <a:spcAft>
                <a:spcPts val="0"/>
              </a:spcAft>
              <a:buFont typeface="Monotype Sorts" pitchFamily="2" charset="2"/>
              <a:buNone/>
              <a:defRPr/>
            </a:pPr>
            <a:r>
              <a:rPr lang="en-US">
                <a:ea typeface="+mn-ea"/>
              </a:rPr>
              <a:t>              0   4   0   4   0   4   0   4</a:t>
            </a:r>
          </a:p>
        </p:txBody>
      </p:sp>
      <p:sp>
        <p:nvSpPr>
          <p:cNvPr id="47120" name="Text Box 92"/>
          <p:cNvSpPr txBox="1">
            <a:spLocks noChangeArrowheads="1"/>
          </p:cNvSpPr>
          <p:nvPr/>
        </p:nvSpPr>
        <p:spPr bwMode="auto">
          <a:xfrm>
            <a:off x="457200" y="16510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7121" name="Line 93"/>
          <p:cNvSpPr>
            <a:spLocks noChangeShapeType="1"/>
          </p:cNvSpPr>
          <p:nvPr/>
        </p:nvSpPr>
        <p:spPr bwMode="auto">
          <a:xfrm>
            <a:off x="457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2" name="Line 94"/>
          <p:cNvSpPr>
            <a:spLocks noChangeShapeType="1"/>
          </p:cNvSpPr>
          <p:nvPr/>
        </p:nvSpPr>
        <p:spPr bwMode="auto">
          <a:xfrm>
            <a:off x="24384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3" name="Line 95"/>
          <p:cNvSpPr>
            <a:spLocks noChangeShapeType="1"/>
          </p:cNvSpPr>
          <p:nvPr/>
        </p:nvSpPr>
        <p:spPr bwMode="auto">
          <a:xfrm>
            <a:off x="44958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4" name="Line 96"/>
          <p:cNvSpPr>
            <a:spLocks noChangeShapeType="1"/>
          </p:cNvSpPr>
          <p:nvPr/>
        </p:nvSpPr>
        <p:spPr bwMode="auto">
          <a:xfrm>
            <a:off x="6553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6" name="Date Placeholder 55"/>
          <p:cNvSpPr>
            <a:spLocks noGrp="1"/>
          </p:cNvSpPr>
          <p:nvPr>
            <p:ph type="dt" sz="half" idx="10"/>
          </p:nvPr>
        </p:nvSpPr>
        <p:spPr/>
        <p:txBody>
          <a:bodyPr/>
          <a:lstStyle/>
          <a:p>
            <a:fld id="{71FE4C63-7F73-BA4B-8FA2-9125C51841F7}" type="datetime1">
              <a:rPr lang="en-US" smtClean="0"/>
              <a:t>11/6/12</a:t>
            </a:fld>
            <a:endParaRPr lang="en-US" dirty="0"/>
          </a:p>
        </p:txBody>
      </p:sp>
      <p:sp>
        <p:nvSpPr>
          <p:cNvPr id="57" name="Slide Number Placeholder 56"/>
          <p:cNvSpPr>
            <a:spLocks noGrp="1"/>
          </p:cNvSpPr>
          <p:nvPr>
            <p:ph type="sldNum" sz="quarter" idx="12"/>
          </p:nvPr>
        </p:nvSpPr>
        <p:spPr/>
        <p:txBody>
          <a:bodyPr/>
          <a:lstStyle/>
          <a:p>
            <a:fld id="{3CC63E4C-4642-794D-A2FD-70F6B81535F5}" type="slidenum">
              <a:rPr lang="en-US" smtClean="0"/>
              <a:pPr/>
              <a:t>15</a:t>
            </a:fld>
            <a:endParaRPr lang="en-US" dirty="0"/>
          </a:p>
        </p:txBody>
      </p:sp>
      <p:sp>
        <p:nvSpPr>
          <p:cNvPr id="58" name="Footer Placeholder 57"/>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73038"/>
            <a:ext cx="8229600" cy="1143000"/>
          </a:xfrm>
        </p:spPr>
        <p:txBody>
          <a:bodyPr>
            <a:normAutofit fontScale="90000"/>
          </a:bodyPr>
          <a:lstStyle/>
          <a:p>
            <a:pPr eaLnBrk="1" hangingPunct="1">
              <a:lnSpc>
                <a:spcPct val="85000"/>
              </a:lnSpc>
            </a:pPr>
            <a:r>
              <a:rPr lang="en-US" dirty="0" smtClean="0"/>
              <a:t>Example: 4-Word 2-Way SA $</a:t>
            </a:r>
            <a:br>
              <a:rPr lang="en-US" dirty="0" smtClean="0"/>
            </a:br>
            <a:r>
              <a:rPr lang="en-US" dirty="0" smtClean="0"/>
              <a:t>Same Reference String</a:t>
            </a:r>
          </a:p>
        </p:txBody>
      </p:sp>
      <p:sp>
        <p:nvSpPr>
          <p:cNvPr id="49155" name="Rectangle 3"/>
          <p:cNvSpPr>
            <a:spLocks noChangeArrowheads="1"/>
          </p:cNvSpPr>
          <p:nvPr/>
        </p:nvSpPr>
        <p:spPr bwMode="auto">
          <a:xfrm>
            <a:off x="129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p:cNvSpPr>
            <a:spLocks noChangeShapeType="1"/>
          </p:cNvSpPr>
          <p:nvPr/>
        </p:nvSpPr>
        <p:spPr bwMode="auto">
          <a:xfrm>
            <a:off x="1295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p:cNvSpPr>
            <a:spLocks noChangeShapeType="1"/>
          </p:cNvSpPr>
          <p:nvPr/>
        </p:nvSpPr>
        <p:spPr bwMode="auto">
          <a:xfrm>
            <a:off x="129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p:cNvSpPr>
            <a:spLocks noChangeShapeType="1"/>
          </p:cNvSpPr>
          <p:nvPr/>
        </p:nvSpPr>
        <p:spPr bwMode="auto">
          <a:xfrm>
            <a:off x="129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p:cNvSpPr>
            <a:spLocks noChangeArrowheads="1"/>
          </p:cNvSpPr>
          <p:nvPr/>
        </p:nvSpPr>
        <p:spPr bwMode="auto">
          <a:xfrm>
            <a:off x="3276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p:cNvSpPr>
            <a:spLocks noChangeShapeType="1"/>
          </p:cNvSpPr>
          <p:nvPr/>
        </p:nvSpPr>
        <p:spPr bwMode="auto">
          <a:xfrm>
            <a:off x="3276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p:cNvSpPr>
            <a:spLocks noChangeShapeType="1"/>
          </p:cNvSpPr>
          <p:nvPr/>
        </p:nvSpPr>
        <p:spPr bwMode="auto">
          <a:xfrm>
            <a:off x="3276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p:cNvSpPr>
            <a:spLocks noChangeShapeType="1"/>
          </p:cNvSpPr>
          <p:nvPr/>
        </p:nvSpPr>
        <p:spPr bwMode="auto">
          <a:xfrm>
            <a:off x="3276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5334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4" name="Line 12"/>
          <p:cNvSpPr>
            <a:spLocks noChangeShapeType="1"/>
          </p:cNvSpPr>
          <p:nvPr/>
        </p:nvSpPr>
        <p:spPr bwMode="auto">
          <a:xfrm>
            <a:off x="53340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5" name="Line 13"/>
          <p:cNvSpPr>
            <a:spLocks noChangeShapeType="1"/>
          </p:cNvSpPr>
          <p:nvPr/>
        </p:nvSpPr>
        <p:spPr bwMode="auto">
          <a:xfrm>
            <a:off x="5334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p:cNvSpPr>
            <a:spLocks noChangeShapeType="1"/>
          </p:cNvSpPr>
          <p:nvPr/>
        </p:nvSpPr>
        <p:spPr bwMode="auto">
          <a:xfrm>
            <a:off x="5334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a:off x="7391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8" name="Line 16"/>
          <p:cNvSpPr>
            <a:spLocks noChangeShapeType="1"/>
          </p:cNvSpPr>
          <p:nvPr/>
        </p:nvSpPr>
        <p:spPr bwMode="auto">
          <a:xfrm>
            <a:off x="7391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9" name="Line 17"/>
          <p:cNvSpPr>
            <a:spLocks noChangeShapeType="1"/>
          </p:cNvSpPr>
          <p:nvPr/>
        </p:nvSpPr>
        <p:spPr bwMode="auto">
          <a:xfrm>
            <a:off x="7391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p:cNvSpPr>
            <a:spLocks noChangeShapeType="1"/>
          </p:cNvSpPr>
          <p:nvPr/>
        </p:nvSpPr>
        <p:spPr bwMode="auto">
          <a:xfrm>
            <a:off x="7391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p:cNvSpPr txBox="1">
            <a:spLocks noChangeArrowheads="1"/>
          </p:cNvSpPr>
          <p:nvPr/>
        </p:nvSpPr>
        <p:spPr bwMode="auto">
          <a:xfrm>
            <a:off x="1355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2" name="Text Box 36"/>
          <p:cNvSpPr txBox="1">
            <a:spLocks noChangeArrowheads="1"/>
          </p:cNvSpPr>
          <p:nvPr/>
        </p:nvSpPr>
        <p:spPr bwMode="auto">
          <a:xfrm>
            <a:off x="3260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3" name="Text Box 37"/>
          <p:cNvSpPr txBox="1">
            <a:spLocks noChangeArrowheads="1"/>
          </p:cNvSpPr>
          <p:nvPr/>
        </p:nvSpPr>
        <p:spPr bwMode="auto">
          <a:xfrm>
            <a:off x="52419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4" name="Text Box 38"/>
          <p:cNvSpPr txBox="1">
            <a:spLocks noChangeArrowheads="1"/>
          </p:cNvSpPr>
          <p:nvPr/>
        </p:nvSpPr>
        <p:spPr bwMode="auto">
          <a:xfrm>
            <a:off x="73755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5" name="Rectangle 43"/>
          <p:cNvSpPr>
            <a:spLocks noChangeArrowheads="1"/>
          </p:cNvSpPr>
          <p:nvPr/>
        </p:nvSpPr>
        <p:spPr bwMode="auto">
          <a:xfrm>
            <a:off x="76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p:cNvSpPr>
            <a:spLocks noChangeShapeType="1"/>
          </p:cNvSpPr>
          <p:nvPr/>
        </p:nvSpPr>
        <p:spPr bwMode="auto">
          <a:xfrm>
            <a:off x="762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p:cNvSpPr>
            <a:spLocks noChangeShapeType="1"/>
          </p:cNvSpPr>
          <p:nvPr/>
        </p:nvSpPr>
        <p:spPr bwMode="auto">
          <a:xfrm>
            <a:off x="76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p:cNvSpPr>
            <a:spLocks noChangeShapeType="1"/>
          </p:cNvSpPr>
          <p:nvPr/>
        </p:nvSpPr>
        <p:spPr bwMode="auto">
          <a:xfrm>
            <a:off x="76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p:cNvSpPr>
            <a:spLocks noChangeArrowheads="1"/>
          </p:cNvSpPr>
          <p:nvPr/>
        </p:nvSpPr>
        <p:spPr bwMode="auto">
          <a:xfrm>
            <a:off x="2743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p:cNvSpPr>
            <a:spLocks noChangeShapeType="1"/>
          </p:cNvSpPr>
          <p:nvPr/>
        </p:nvSpPr>
        <p:spPr bwMode="auto">
          <a:xfrm>
            <a:off x="2743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p:cNvSpPr>
            <a:spLocks noChangeShapeType="1"/>
          </p:cNvSpPr>
          <p:nvPr/>
        </p:nvSpPr>
        <p:spPr bwMode="auto">
          <a:xfrm>
            <a:off x="2743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p:cNvSpPr>
            <a:spLocks noChangeShapeType="1"/>
          </p:cNvSpPr>
          <p:nvPr/>
        </p:nvSpPr>
        <p:spPr bwMode="auto">
          <a:xfrm>
            <a:off x="2743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p:cNvSpPr>
            <a:spLocks noChangeArrowheads="1"/>
          </p:cNvSpPr>
          <p:nvPr/>
        </p:nvSpPr>
        <p:spPr bwMode="auto">
          <a:xfrm>
            <a:off x="4800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4" name="Line 52"/>
          <p:cNvSpPr>
            <a:spLocks noChangeShapeType="1"/>
          </p:cNvSpPr>
          <p:nvPr/>
        </p:nvSpPr>
        <p:spPr bwMode="auto">
          <a:xfrm>
            <a:off x="48006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5" name="Line 53"/>
          <p:cNvSpPr>
            <a:spLocks noChangeShapeType="1"/>
          </p:cNvSpPr>
          <p:nvPr/>
        </p:nvSpPr>
        <p:spPr bwMode="auto">
          <a:xfrm>
            <a:off x="4800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p:cNvSpPr>
            <a:spLocks noChangeShapeType="1"/>
          </p:cNvSpPr>
          <p:nvPr/>
        </p:nvSpPr>
        <p:spPr bwMode="auto">
          <a:xfrm>
            <a:off x="4800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p:cNvSpPr>
            <a:spLocks noChangeArrowheads="1"/>
          </p:cNvSpPr>
          <p:nvPr/>
        </p:nvSpPr>
        <p:spPr bwMode="auto">
          <a:xfrm>
            <a:off x="6858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8" name="Line 56"/>
          <p:cNvSpPr>
            <a:spLocks noChangeShapeType="1"/>
          </p:cNvSpPr>
          <p:nvPr/>
        </p:nvSpPr>
        <p:spPr bwMode="auto">
          <a:xfrm>
            <a:off x="6858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9" name="Line 57"/>
          <p:cNvSpPr>
            <a:spLocks noChangeShapeType="1"/>
          </p:cNvSpPr>
          <p:nvPr/>
        </p:nvSpPr>
        <p:spPr bwMode="auto">
          <a:xfrm>
            <a:off x="6858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p:cNvSpPr>
            <a:spLocks noChangeShapeType="1"/>
          </p:cNvSpPr>
          <p:nvPr/>
        </p:nvSpPr>
        <p:spPr bwMode="auto">
          <a:xfrm>
            <a:off x="6858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1" name="Rectangle 75"/>
          <p:cNvSpPr>
            <a:spLocks noGrp="1" noChangeArrowheads="1"/>
          </p:cNvSpPr>
          <p:nvPr>
            <p:ph type="body" idx="1"/>
          </p:nvPr>
        </p:nvSpPr>
        <p:spPr>
          <a:xfrm>
            <a:off x="533400" y="1287463"/>
            <a:ext cx="8153400" cy="812800"/>
          </a:xfrm>
        </p:spPr>
        <p:txBody>
          <a:bodyPr rtlCol="0">
            <a:normAutofit fontScale="85000" lnSpcReduction="20000"/>
          </a:bodyPr>
          <a:lstStyle/>
          <a:p>
            <a:pPr eaLnBrk="1" fontAlgn="auto" hangingPunct="1">
              <a:spcAft>
                <a:spcPts val="0"/>
              </a:spcAft>
              <a:buFont typeface="Arial"/>
              <a:buChar char="•"/>
              <a:defRPr/>
            </a:pPr>
            <a:r>
              <a:rPr lang="en-US">
                <a:ea typeface="+mn-ea"/>
                <a:cs typeface="+mn-cs"/>
              </a:rPr>
              <a:t>Consider the main memory word reference string</a:t>
            </a:r>
          </a:p>
          <a:p>
            <a:pPr lvl="1" algn="ctr" eaLnBrk="1" fontAlgn="auto" hangingPunct="1">
              <a:spcAft>
                <a:spcPts val="0"/>
              </a:spcAft>
              <a:buFont typeface="Monotype Sorts" pitchFamily="2" charset="2"/>
              <a:buNone/>
              <a:defRPr/>
            </a:pPr>
            <a:r>
              <a:rPr lang="en-US">
                <a:ea typeface="+mn-ea"/>
              </a:rPr>
              <a:t>              0   4   0   4   0   4   0   4</a:t>
            </a:r>
          </a:p>
        </p:txBody>
      </p:sp>
      <p:sp>
        <p:nvSpPr>
          <p:cNvPr id="1683532" name="Text Box 76"/>
          <p:cNvSpPr txBox="1">
            <a:spLocks noChangeArrowheads="1"/>
          </p:cNvSpPr>
          <p:nvPr/>
        </p:nvSpPr>
        <p:spPr bwMode="auto">
          <a:xfrm>
            <a:off x="1600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p:cNvSpPr txBox="1">
            <a:spLocks noChangeArrowheads="1"/>
          </p:cNvSpPr>
          <p:nvPr/>
        </p:nvSpPr>
        <p:spPr bwMode="auto">
          <a:xfrm>
            <a:off x="3505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p:cNvSpPr txBox="1">
            <a:spLocks noChangeArrowheads="1"/>
          </p:cNvSpPr>
          <p:nvPr/>
        </p:nvSpPr>
        <p:spPr bwMode="auto">
          <a:xfrm>
            <a:off x="54864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p:cNvSpPr txBox="1">
            <a:spLocks noChangeArrowheads="1"/>
          </p:cNvSpPr>
          <p:nvPr/>
        </p:nvSpPr>
        <p:spPr bwMode="auto">
          <a:xfrm>
            <a:off x="76200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p:cNvSpPr txBox="1">
            <a:spLocks noChangeArrowheads="1"/>
          </p:cNvSpPr>
          <p:nvPr/>
        </p:nvSpPr>
        <p:spPr bwMode="auto">
          <a:xfrm>
            <a:off x="7620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p:cNvSpPr txBox="1">
            <a:spLocks noChangeArrowheads="1"/>
          </p:cNvSpPr>
          <p:nvPr/>
        </p:nvSpPr>
        <p:spPr bwMode="auto">
          <a:xfrm>
            <a:off x="27432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p:cNvSpPr txBox="1">
            <a:spLocks noChangeArrowheads="1"/>
          </p:cNvSpPr>
          <p:nvPr/>
        </p:nvSpPr>
        <p:spPr bwMode="auto">
          <a:xfrm>
            <a:off x="457200" y="1668463"/>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9199" name="Line 128"/>
          <p:cNvSpPr>
            <a:spLocks noChangeShapeType="1"/>
          </p:cNvSpPr>
          <p:nvPr/>
        </p:nvSpPr>
        <p:spPr bwMode="auto">
          <a:xfrm>
            <a:off x="457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0" name="Line 129"/>
          <p:cNvSpPr>
            <a:spLocks noChangeShapeType="1"/>
          </p:cNvSpPr>
          <p:nvPr/>
        </p:nvSpPr>
        <p:spPr bwMode="auto">
          <a:xfrm>
            <a:off x="24384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1" name="Line 130"/>
          <p:cNvSpPr>
            <a:spLocks noChangeShapeType="1"/>
          </p:cNvSpPr>
          <p:nvPr/>
        </p:nvSpPr>
        <p:spPr bwMode="auto">
          <a:xfrm>
            <a:off x="44958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2" name="Line 131"/>
          <p:cNvSpPr>
            <a:spLocks noChangeShapeType="1"/>
          </p:cNvSpPr>
          <p:nvPr/>
        </p:nvSpPr>
        <p:spPr bwMode="auto">
          <a:xfrm>
            <a:off x="6553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83592" name="Text Box 136"/>
          <p:cNvSpPr txBox="1">
            <a:spLocks noChangeArrowheads="1"/>
          </p:cNvSpPr>
          <p:nvPr/>
        </p:nvSpPr>
        <p:spPr bwMode="auto">
          <a:xfrm>
            <a:off x="27432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3" name="Text Box 137"/>
          <p:cNvSpPr txBox="1">
            <a:spLocks noChangeArrowheads="1"/>
          </p:cNvSpPr>
          <p:nvPr/>
        </p:nvSpPr>
        <p:spPr bwMode="auto">
          <a:xfrm>
            <a:off x="479425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4" name="Text Box 138"/>
          <p:cNvSpPr txBox="1">
            <a:spLocks noChangeArrowheads="1"/>
          </p:cNvSpPr>
          <p:nvPr/>
        </p:nvSpPr>
        <p:spPr bwMode="auto">
          <a:xfrm>
            <a:off x="479425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p:cNvSpPr txBox="1">
            <a:spLocks noChangeArrowheads="1"/>
          </p:cNvSpPr>
          <p:nvPr/>
        </p:nvSpPr>
        <p:spPr bwMode="auto">
          <a:xfrm>
            <a:off x="6851650" y="27797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p:cNvSpPr txBox="1">
            <a:spLocks noChangeArrowheads="1"/>
          </p:cNvSpPr>
          <p:nvPr/>
        </p:nvSpPr>
        <p:spPr bwMode="auto">
          <a:xfrm>
            <a:off x="68580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605" name="Rectangle 149"/>
          <p:cNvSpPr>
            <a:spLocks noChangeArrowheads="1"/>
          </p:cNvSpPr>
          <p:nvPr/>
        </p:nvSpPr>
        <p:spPr bwMode="auto">
          <a:xfrm>
            <a:off x="381000" y="4800600"/>
            <a:ext cx="8153400" cy="1158875"/>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Solves the ping pong effect in a direct mapped cache due to conflict misses since now two memory locations that map into the same cache set can co-exist!</a:t>
            </a:r>
          </a:p>
        </p:txBody>
      </p:sp>
      <p:sp>
        <p:nvSpPr>
          <p:cNvPr id="1683606" name="Rectangle 150"/>
          <p:cNvSpPr>
            <a:spLocks noChangeArrowheads="1"/>
          </p:cNvSpPr>
          <p:nvPr/>
        </p:nvSpPr>
        <p:spPr bwMode="auto">
          <a:xfrm>
            <a:off x="533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2 misses</a:t>
            </a:r>
          </a:p>
        </p:txBody>
      </p:sp>
      <p:sp>
        <p:nvSpPr>
          <p:cNvPr id="61" name="Date Placeholder 60"/>
          <p:cNvSpPr>
            <a:spLocks noGrp="1"/>
          </p:cNvSpPr>
          <p:nvPr>
            <p:ph type="dt" sz="half" idx="10"/>
          </p:nvPr>
        </p:nvSpPr>
        <p:spPr/>
        <p:txBody>
          <a:bodyPr/>
          <a:lstStyle/>
          <a:p>
            <a:fld id="{8C8C5E5F-D03A-C643-ADD8-2D583C30BB2F}" type="datetime1">
              <a:rPr lang="en-US" smtClean="0"/>
              <a:t>11/6/12</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16</a:t>
            </a:fld>
            <a:endParaRPr lang="en-US" dirty="0"/>
          </a:p>
        </p:txBody>
      </p:sp>
      <p:sp>
        <p:nvSpPr>
          <p:cNvPr id="63" name="Footer Placeholder 62"/>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4" descr="f05-14-P374493"/>
          <p:cNvPicPr>
            <a:picLocks noChangeAspect="1" noChangeArrowheads="1"/>
          </p:cNvPicPr>
          <p:nvPr/>
        </p:nvPicPr>
        <p:blipFill>
          <a:blip r:embed="rId3"/>
          <a:srcRect/>
          <a:stretch>
            <a:fillRect/>
          </a:stretch>
        </p:blipFill>
        <p:spPr bwMode="auto">
          <a:xfrm>
            <a:off x="1874838" y="1465263"/>
            <a:ext cx="5307012" cy="4087812"/>
          </a:xfrm>
          <a:prstGeom prst="rect">
            <a:avLst/>
          </a:prstGeom>
          <a:noFill/>
          <a:ln w="9525">
            <a:noFill/>
            <a:miter lim="800000"/>
            <a:headEnd/>
            <a:tailEnd/>
          </a:ln>
        </p:spPr>
      </p:pic>
      <p:sp>
        <p:nvSpPr>
          <p:cNvPr id="51206" name="Title 6"/>
          <p:cNvSpPr>
            <a:spLocks noGrp="1"/>
          </p:cNvSpPr>
          <p:nvPr>
            <p:ph type="title"/>
          </p:nvPr>
        </p:nvSpPr>
        <p:spPr/>
        <p:txBody>
          <a:bodyPr>
            <a:normAutofit fontScale="90000"/>
          </a:bodyPr>
          <a:lstStyle/>
          <a:p>
            <a:pPr>
              <a:lnSpc>
                <a:spcPct val="85000"/>
              </a:lnSpc>
            </a:pPr>
            <a:r>
              <a:rPr lang="en-US" dirty="0" smtClean="0"/>
              <a:t>Example: Eight-Block Cache with Different Organizations</a:t>
            </a:r>
          </a:p>
        </p:txBody>
      </p:sp>
      <p:sp>
        <p:nvSpPr>
          <p:cNvPr id="8" name="TextBox 7"/>
          <p:cNvSpPr txBox="1"/>
          <p:nvPr/>
        </p:nvSpPr>
        <p:spPr>
          <a:xfrm>
            <a:off x="246063" y="5621338"/>
            <a:ext cx="8666162" cy="844550"/>
          </a:xfrm>
          <a:prstGeom prst="rect">
            <a:avLst/>
          </a:prstGeom>
          <a:noFill/>
        </p:spPr>
        <p:txBody>
          <a:bodyPr wrap="none">
            <a:spAutoFit/>
          </a:bodyPr>
          <a:lstStyle/>
          <a:p>
            <a:pPr>
              <a:lnSpc>
                <a:spcPct val="90000"/>
              </a:lnSpc>
              <a:defRPr/>
            </a:pPr>
            <a:r>
              <a:rPr lang="en-US" dirty="0">
                <a:latin typeface="+mn-lt"/>
              </a:rPr>
              <a:t>Total size of $ in blocks is equal to </a:t>
            </a:r>
            <a:r>
              <a:rPr lang="en-US" i="1" dirty="0">
                <a:latin typeface="+mn-lt"/>
              </a:rPr>
              <a:t>number of sets </a:t>
            </a:r>
            <a:r>
              <a:rPr lang="en-US" dirty="0" err="1">
                <a:latin typeface="+mn-lt"/>
              </a:rPr>
              <a:t>x</a:t>
            </a:r>
            <a:r>
              <a:rPr lang="en-US" dirty="0">
                <a:latin typeface="+mn-lt"/>
              </a:rPr>
              <a:t> </a:t>
            </a:r>
            <a:r>
              <a:rPr lang="en-US" i="1" dirty="0" err="1">
                <a:latin typeface="+mn-lt"/>
              </a:rPr>
              <a:t>associativity</a:t>
            </a:r>
            <a:r>
              <a:rPr lang="en-US" dirty="0">
                <a:latin typeface="+mn-lt"/>
              </a:rPr>
              <a:t>. For fixed $ size, increasing</a:t>
            </a:r>
            <a:br>
              <a:rPr lang="en-US" dirty="0">
                <a:latin typeface="+mn-lt"/>
              </a:rPr>
            </a:br>
            <a:r>
              <a:rPr lang="en-US" dirty="0" err="1">
                <a:latin typeface="+mn-lt"/>
              </a:rPr>
              <a:t>associativity</a:t>
            </a:r>
            <a:r>
              <a:rPr lang="en-US" dirty="0">
                <a:latin typeface="+mn-lt"/>
              </a:rPr>
              <a:t> decreases number of sets while increasing number of elements per set. With </a:t>
            </a:r>
            <a:br>
              <a:rPr lang="en-US" dirty="0">
                <a:latin typeface="+mn-lt"/>
              </a:rPr>
            </a:br>
            <a:r>
              <a:rPr lang="en-US" dirty="0">
                <a:latin typeface="+mn-lt"/>
              </a:rPr>
              <a:t>eight blocks, an 8-way set-associative $ is same as a fully associative $. </a:t>
            </a:r>
          </a:p>
        </p:txBody>
      </p:sp>
      <p:sp>
        <p:nvSpPr>
          <p:cNvPr id="9" name="Date Placeholder 8"/>
          <p:cNvSpPr>
            <a:spLocks noGrp="1"/>
          </p:cNvSpPr>
          <p:nvPr>
            <p:ph type="dt" sz="half" idx="10"/>
          </p:nvPr>
        </p:nvSpPr>
        <p:spPr/>
        <p:txBody>
          <a:bodyPr/>
          <a:lstStyle/>
          <a:p>
            <a:fld id="{0FDF20E7-9643-7148-B1B3-4005536B5CC6}" type="datetime1">
              <a:rPr lang="en-US" smtClean="0"/>
              <a:t>11/6/12</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17</a:t>
            </a:fld>
            <a:endParaRPr lang="en-US" dirty="0"/>
          </a:p>
        </p:txBody>
      </p:sp>
      <p:sp>
        <p:nvSpPr>
          <p:cNvPr id="11" name="Footer Placeholder 10"/>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3289300" y="1270000"/>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4800" y="2411413"/>
            <a:ext cx="2286000" cy="2135187"/>
            <a:chOff x="192" y="1632"/>
            <a:chExt cx="1440" cy="1345"/>
          </a:xfrm>
        </p:grpSpPr>
        <p:sp>
          <p:nvSpPr>
            <p:cNvPr id="53355" name="Text Box 77"/>
            <p:cNvSpPr txBox="1">
              <a:spLocks noChangeArrowheads="1"/>
            </p:cNvSpPr>
            <p:nvPr/>
          </p:nvSpPr>
          <p:spPr bwMode="auto">
            <a:xfrm>
              <a:off x="192" y="1632"/>
              <a:ext cx="45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  Index</a:t>
              </a: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5" name="Date Placeholder 184"/>
          <p:cNvSpPr>
            <a:spLocks noGrp="1"/>
          </p:cNvSpPr>
          <p:nvPr>
            <p:ph type="dt" sz="half" idx="10"/>
          </p:nvPr>
        </p:nvSpPr>
        <p:spPr/>
        <p:txBody>
          <a:bodyPr/>
          <a:lstStyle/>
          <a:p>
            <a:fld id="{BCAE01C0-4873-9044-9E26-F123B9F96B93}" type="datetime1">
              <a:rPr lang="en-US" smtClean="0"/>
              <a:t>11/6/12</a:t>
            </a:fld>
            <a:endParaRPr lang="en-US" dirty="0"/>
          </a:p>
        </p:txBody>
      </p:sp>
      <p:sp>
        <p:nvSpPr>
          <p:cNvPr id="186" name="Slide Number Placeholder 185"/>
          <p:cNvSpPr>
            <a:spLocks noGrp="1"/>
          </p:cNvSpPr>
          <p:nvPr>
            <p:ph type="sldNum" sz="quarter" idx="12"/>
          </p:nvPr>
        </p:nvSpPr>
        <p:spPr/>
        <p:txBody>
          <a:bodyPr/>
          <a:lstStyle/>
          <a:p>
            <a:fld id="{3CC63E4C-4642-794D-A2FD-70F6B81535F5}" type="slidenum">
              <a:rPr lang="en-US" smtClean="0"/>
              <a:pPr/>
              <a:t>18</a:t>
            </a:fld>
            <a:endParaRPr lang="en-US" dirty="0"/>
          </a:p>
        </p:txBody>
      </p:sp>
      <p:sp>
        <p:nvSpPr>
          <p:cNvPr id="187" name="Footer Placeholder 186"/>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56412" y="506473"/>
            <a:ext cx="8229600" cy="1143000"/>
          </a:xfrm>
        </p:spPr>
        <p:txBody>
          <a:bodyPr>
            <a:normAutofit fontScale="90000"/>
          </a:bodyPr>
          <a:lstStyle/>
          <a:p>
            <a:r>
              <a:rPr lang="en-US" altLang="ko-KR" dirty="0" smtClean="0"/>
              <a:t>Flashcard Quiz: For fixed capacity and fixed block size, </a:t>
            </a:r>
            <a:r>
              <a:rPr lang="en-US" altLang="ko-KR" dirty="0"/>
              <a:t>h</a:t>
            </a:r>
            <a:r>
              <a:rPr lang="en-US" altLang="ko-KR" dirty="0" smtClean="0"/>
              <a:t>ow does increasing associativity effect AMAT?</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19</a:t>
            </a:fld>
            <a:endParaRPr lang="en-US"/>
          </a:p>
        </p:txBody>
      </p:sp>
      <p:sp>
        <p:nvSpPr>
          <p:cNvPr id="20" name="TextBox 19"/>
          <p:cNvSpPr txBox="1"/>
          <p:nvPr/>
        </p:nvSpPr>
        <p:spPr>
          <a:xfrm>
            <a:off x="533400" y="2209800"/>
            <a:ext cx="8229600" cy="2308324"/>
          </a:xfrm>
          <a:prstGeom prst="rect">
            <a:avLst/>
          </a:prstGeom>
          <a:noFill/>
        </p:spPr>
        <p:txBody>
          <a:bodyPr wrap="square" rtlCol="0">
            <a:spAutoFit/>
          </a:bodyPr>
          <a:lstStyle/>
          <a:p>
            <a:r>
              <a:rPr lang="en-US" sz="3600" b="1" dirty="0" smtClean="0">
                <a:ln>
                  <a:solidFill>
                    <a:schemeClr val="tx1"/>
                  </a:solidFill>
                </a:ln>
                <a:solidFill>
                  <a:srgbClr val="FF804F"/>
                </a:solidFill>
              </a:rPr>
              <a:t>Increases hit time, decreases miss rate</a:t>
            </a:r>
          </a:p>
          <a:p>
            <a:r>
              <a:rPr lang="en-US" sz="3600" b="1" dirty="0" smtClean="0">
                <a:ln>
                  <a:solidFill>
                    <a:schemeClr val="tx1"/>
                  </a:solidFill>
                </a:ln>
                <a:solidFill>
                  <a:srgbClr val="FFFF00"/>
                </a:solidFill>
              </a:rPr>
              <a:t>Decreases hit time, decreases miss rate</a:t>
            </a:r>
          </a:p>
          <a:p>
            <a:r>
              <a:rPr lang="en-US" sz="3600" b="1" dirty="0" smtClean="0">
                <a:ln>
                  <a:solidFill>
                    <a:schemeClr val="tx1"/>
                  </a:solidFill>
                </a:ln>
                <a:solidFill>
                  <a:srgbClr val="FA61FF"/>
                </a:solidFill>
              </a:rPr>
              <a:t>Increases hit time, increases miss rate</a:t>
            </a:r>
          </a:p>
          <a:p>
            <a:r>
              <a:rPr lang="en-US" sz="3600" b="1" dirty="0" smtClean="0">
                <a:ln>
                  <a:solidFill>
                    <a:schemeClr val="tx1"/>
                  </a:solidFill>
                </a:ln>
                <a:solidFill>
                  <a:srgbClr val="008000"/>
                </a:solidFill>
              </a:rPr>
              <a:t>Decreases hit time, decreases miss rate</a:t>
            </a:r>
            <a:endParaRPr lang="en-US" sz="3600" b="1" dirty="0">
              <a:ln>
                <a:solidFill>
                  <a:schemeClr val="tx1"/>
                </a:solidFill>
              </a:ln>
              <a:solidFill>
                <a:srgbClr val="008000"/>
              </a:solidFill>
            </a:endParaRPr>
          </a:p>
        </p:txBody>
      </p:sp>
    </p:spTree>
    <p:extLst>
      <p:ext uri="{BB962C8B-B14F-4D97-AF65-F5344CB8AC3E}">
        <p14:creationId xmlns:p14="http://schemas.microsoft.com/office/powerpoint/2010/main" val="29963302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600200"/>
            <a:ext cx="8382000" cy="4817533"/>
          </a:xfrm>
        </p:spPr>
        <p:txBody>
          <a:bodyPr>
            <a:normAutofit lnSpcReduction="10000"/>
          </a:bodyPr>
          <a:lstStyle/>
          <a:p>
            <a:r>
              <a:rPr lang="en-US" dirty="0" smtClean="0"/>
              <a:t>Big Ideas of Instruction-Level Parallelism</a:t>
            </a:r>
          </a:p>
          <a:p>
            <a:r>
              <a:rPr lang="en-US" dirty="0" smtClean="0"/>
              <a:t>Pipelining, Hazards, and Stalls</a:t>
            </a:r>
          </a:p>
          <a:p>
            <a:r>
              <a:rPr lang="en-US" dirty="0" smtClean="0"/>
              <a:t>Forwarding, Speculation to overcome Hazards</a:t>
            </a:r>
          </a:p>
          <a:p>
            <a:r>
              <a:rPr lang="en-US" dirty="0" smtClean="0"/>
              <a:t>Multiple issue to increase performance </a:t>
            </a:r>
          </a:p>
          <a:p>
            <a:pPr lvl="1"/>
            <a:r>
              <a:rPr lang="en-US" dirty="0" smtClean="0"/>
              <a:t>IPC instead of CPI</a:t>
            </a:r>
          </a:p>
          <a:p>
            <a:r>
              <a:rPr lang="en-US" dirty="0" smtClean="0"/>
              <a:t>Dynamic Execution: Superscalar in-order issue, branch prediction, register renaming, out-of-order execution, in-order commit </a:t>
            </a:r>
          </a:p>
          <a:p>
            <a:pPr lvl="1"/>
            <a:r>
              <a:rPr lang="en-US" dirty="0" smtClean="0"/>
              <a:t>“unroll loops in HW”, hide cache misses</a:t>
            </a:r>
          </a:p>
        </p:txBody>
      </p:sp>
      <p:sp>
        <p:nvSpPr>
          <p:cNvPr id="7" name="Date Placeholder 6"/>
          <p:cNvSpPr>
            <a:spLocks noGrp="1"/>
          </p:cNvSpPr>
          <p:nvPr>
            <p:ph type="dt" sz="half" idx="10"/>
          </p:nvPr>
        </p:nvSpPr>
        <p:spPr/>
        <p:txBody>
          <a:bodyPr/>
          <a:lstStyle/>
          <a:p>
            <a:fld id="{D601DAE6-A001-B04A-B604-D3E81E58D01F}"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316038"/>
            <a:ext cx="8153400" cy="1876425"/>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 two in </a:t>
            </a:r>
            <a:r>
              <a:rPr lang="en-US" dirty="0" err="1">
                <a:ea typeface="+mn-ea"/>
                <a:cs typeface="+mn-cs"/>
              </a:rPr>
              <a:t>associativity</a:t>
            </a:r>
            <a:r>
              <a:rPr lang="en-US" dirty="0">
                <a:ea typeface="+mn-ea"/>
                <a:cs typeface="+mn-cs"/>
              </a:rPr>
              <a:t> doubles the number of blocks per set (i.e., the number or ways) and halves the number of sets – decreases the size of the index by 1 bit and increases the size of the tag by 1 bit</a:t>
            </a:r>
          </a:p>
        </p:txBody>
      </p:sp>
      <p:sp>
        <p:nvSpPr>
          <p:cNvPr id="55300" name="Rectangle 4"/>
          <p:cNvSpPr>
            <a:spLocks noChangeArrowheads="1"/>
          </p:cNvSpPr>
          <p:nvPr/>
        </p:nvSpPr>
        <p:spPr bwMode="auto">
          <a:xfrm>
            <a:off x="838200" y="3657600"/>
            <a:ext cx="6778625"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301" name="Line 5"/>
          <p:cNvSpPr>
            <a:spLocks noChangeShapeType="1"/>
          </p:cNvSpPr>
          <p:nvPr/>
        </p:nvSpPr>
        <p:spPr bwMode="auto">
          <a:xfrm>
            <a:off x="59404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2" name="Line 6"/>
          <p:cNvSpPr>
            <a:spLocks noChangeShapeType="1"/>
          </p:cNvSpPr>
          <p:nvPr/>
        </p:nvSpPr>
        <p:spPr bwMode="auto">
          <a:xfrm>
            <a:off x="38830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3" name="Line 7"/>
          <p:cNvSpPr>
            <a:spLocks noChangeShapeType="1"/>
          </p:cNvSpPr>
          <p:nvPr/>
        </p:nvSpPr>
        <p:spPr bwMode="auto">
          <a:xfrm>
            <a:off x="71596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4" name="Text Box 8"/>
          <p:cNvSpPr txBox="1">
            <a:spLocks noChangeArrowheads="1"/>
          </p:cNvSpPr>
          <p:nvPr/>
        </p:nvSpPr>
        <p:spPr bwMode="auto">
          <a:xfrm>
            <a:off x="5940425" y="3595688"/>
            <a:ext cx="12350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Block offset</a:t>
            </a:r>
          </a:p>
        </p:txBody>
      </p:sp>
      <p:sp>
        <p:nvSpPr>
          <p:cNvPr id="55305" name="Text Box 9"/>
          <p:cNvSpPr txBox="1">
            <a:spLocks noChangeArrowheads="1"/>
          </p:cNvSpPr>
          <p:nvPr/>
        </p:nvSpPr>
        <p:spPr bwMode="auto">
          <a:xfrm>
            <a:off x="7083425" y="3595688"/>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5306" name="Text Box 10"/>
          <p:cNvSpPr txBox="1">
            <a:spLocks noChangeArrowheads="1"/>
          </p:cNvSpPr>
          <p:nvPr/>
        </p:nvSpPr>
        <p:spPr bwMode="auto">
          <a:xfrm>
            <a:off x="4573588" y="3595688"/>
            <a:ext cx="681037"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5307" name="Text Box 11"/>
          <p:cNvSpPr txBox="1">
            <a:spLocks noChangeArrowheads="1"/>
          </p:cNvSpPr>
          <p:nvPr/>
        </p:nvSpPr>
        <p:spPr bwMode="auto">
          <a:xfrm>
            <a:off x="2057400" y="3595688"/>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sp>
        <p:nvSpPr>
          <p:cNvPr id="15" name="Date Placeholder 14"/>
          <p:cNvSpPr>
            <a:spLocks noGrp="1"/>
          </p:cNvSpPr>
          <p:nvPr>
            <p:ph type="dt" sz="half" idx="10"/>
          </p:nvPr>
        </p:nvSpPr>
        <p:spPr/>
        <p:txBody>
          <a:bodyPr/>
          <a:lstStyle/>
          <a:p>
            <a:fld id="{020E1A38-B423-5C44-B9EB-FA23E81E8DD5}" type="datetime1">
              <a:rPr lang="en-US" smtClean="0"/>
              <a:t>11/6/12</a:t>
            </a:fld>
            <a:endParaRPr lang="en-US" dirty="0"/>
          </a:p>
        </p:txBody>
      </p:sp>
      <p:sp>
        <p:nvSpPr>
          <p:cNvPr id="16" name="Slide Number Placeholder 15"/>
          <p:cNvSpPr>
            <a:spLocks noGrp="1"/>
          </p:cNvSpPr>
          <p:nvPr>
            <p:ph type="sldNum" sz="quarter" idx="12"/>
          </p:nvPr>
        </p:nvSpPr>
        <p:spPr/>
        <p:txBody>
          <a:bodyPr/>
          <a:lstStyle/>
          <a:p>
            <a:fld id="{3CC63E4C-4642-794D-A2FD-70F6B81535F5}" type="slidenum">
              <a:rPr lang="en-US" smtClean="0"/>
              <a:pPr/>
              <a:t>20</a:t>
            </a:fld>
            <a:endParaRPr lang="en-US" dirty="0"/>
          </a:p>
        </p:txBody>
      </p:sp>
      <p:sp>
        <p:nvSpPr>
          <p:cNvPr id="17" name="Footer Placeholder 16"/>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6771" name="Rectangle 3"/>
          <p:cNvSpPr>
            <a:spLocks noGrp="1" noChangeArrowheads="1"/>
          </p:cNvSpPr>
          <p:nvPr>
            <p:ph type="body" idx="1"/>
          </p:nvPr>
        </p:nvSpPr>
        <p:spPr>
          <a:xfrm>
            <a:off x="457200" y="1196975"/>
            <a:ext cx="8153400" cy="1876425"/>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 two in </a:t>
            </a:r>
            <a:r>
              <a:rPr lang="en-US" dirty="0" err="1">
                <a:ea typeface="+mn-ea"/>
                <a:cs typeface="+mn-cs"/>
              </a:rPr>
              <a:t>associativity</a:t>
            </a:r>
            <a:r>
              <a:rPr lang="en-US" dirty="0">
                <a:ea typeface="+mn-ea"/>
                <a:cs typeface="+mn-cs"/>
              </a:rPr>
              <a:t> doubles the number of blocks per set (i.e., the number or ways) and halves the number of sets – decreases the size of the index by 1 bit and increases the size of the tag by 1 bit</a:t>
            </a:r>
          </a:p>
        </p:txBody>
      </p:sp>
      <p:sp>
        <p:nvSpPr>
          <p:cNvPr id="57348" name="Rectangle 4"/>
          <p:cNvSpPr>
            <a:spLocks noChangeArrowheads="1"/>
          </p:cNvSpPr>
          <p:nvPr/>
        </p:nvSpPr>
        <p:spPr bwMode="auto">
          <a:xfrm>
            <a:off x="762000" y="3657600"/>
            <a:ext cx="6831013"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9" name="Line 5"/>
          <p:cNvSpPr>
            <a:spLocks noChangeShapeType="1"/>
          </p:cNvSpPr>
          <p:nvPr/>
        </p:nvSpPr>
        <p:spPr bwMode="auto">
          <a:xfrm>
            <a:off x="59166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a:off x="38592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a:off x="71358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5916613" y="3657600"/>
            <a:ext cx="12350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Block offset</a:t>
            </a:r>
          </a:p>
        </p:txBody>
      </p:sp>
      <p:sp>
        <p:nvSpPr>
          <p:cNvPr id="57353" name="Text Box 9"/>
          <p:cNvSpPr txBox="1">
            <a:spLocks noChangeArrowheads="1"/>
          </p:cNvSpPr>
          <p:nvPr/>
        </p:nvSpPr>
        <p:spPr bwMode="auto">
          <a:xfrm>
            <a:off x="7059613" y="3657600"/>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7354" name="Text Box 10"/>
          <p:cNvSpPr txBox="1">
            <a:spLocks noChangeArrowheads="1"/>
          </p:cNvSpPr>
          <p:nvPr/>
        </p:nvSpPr>
        <p:spPr bwMode="auto">
          <a:xfrm>
            <a:off x="4549775" y="3657600"/>
            <a:ext cx="681038"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7355" name="Text Box 11"/>
          <p:cNvSpPr txBox="1">
            <a:spLocks noChangeArrowheads="1"/>
          </p:cNvSpPr>
          <p:nvPr/>
        </p:nvSpPr>
        <p:spPr bwMode="auto">
          <a:xfrm>
            <a:off x="2182813" y="3657600"/>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 name="Group 12"/>
          <p:cNvGrpSpPr>
            <a:grpSpLocks/>
          </p:cNvGrpSpPr>
          <p:nvPr/>
        </p:nvGrpSpPr>
        <p:grpSpPr bwMode="auto">
          <a:xfrm>
            <a:off x="811213" y="4267200"/>
            <a:ext cx="3048000" cy="457200"/>
            <a:chOff x="624" y="2496"/>
            <a:chExt cx="1920" cy="288"/>
          </a:xfrm>
        </p:grpSpPr>
        <p:sp>
          <p:nvSpPr>
            <p:cNvPr id="57381"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2"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83" name="Text Box 15"/>
            <p:cNvSpPr txBox="1">
              <a:spLocks noChangeArrowheads="1"/>
            </p:cNvSpPr>
            <p:nvPr/>
          </p:nvSpPr>
          <p:spPr bwMode="auto">
            <a:xfrm>
              <a:off x="624" y="2496"/>
              <a:ext cx="1660"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Decreasing associativity</a:t>
              </a:r>
            </a:p>
          </p:txBody>
        </p:sp>
      </p:grpSp>
      <p:grpSp>
        <p:nvGrpSpPr>
          <p:cNvPr id="3" name="Group 16"/>
          <p:cNvGrpSpPr>
            <a:grpSpLocks/>
          </p:cNvGrpSpPr>
          <p:nvPr/>
        </p:nvGrpSpPr>
        <p:grpSpPr bwMode="auto">
          <a:xfrm>
            <a:off x="3859213" y="4676775"/>
            <a:ext cx="4673600" cy="1190625"/>
            <a:chOff x="2544" y="2832"/>
            <a:chExt cx="2944" cy="750"/>
          </a:xfrm>
        </p:grpSpPr>
        <p:sp>
          <p:nvSpPr>
            <p:cNvPr id="57378"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9"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0" name="Text Box 19"/>
            <p:cNvSpPr txBox="1">
              <a:spLocks noChangeArrowheads="1"/>
            </p:cNvSpPr>
            <p:nvPr/>
          </p:nvSpPr>
          <p:spPr bwMode="auto">
            <a:xfrm>
              <a:off x="3828" y="2832"/>
              <a:ext cx="1660" cy="750"/>
            </a:xfrm>
            <a:prstGeom prst="rect">
              <a:avLst/>
            </a:prstGeom>
            <a:noFill/>
            <a:ln w="12700">
              <a:noFill/>
              <a:miter lim="800000"/>
              <a:headEnd/>
              <a:tailEnd/>
            </a:ln>
          </p:spPr>
          <p:txBody>
            <a:bodyPr wrap="none">
              <a:prstTxWarp prst="textNoShape">
                <a:avLst/>
              </a:prstTxWarp>
              <a:spAutoFit/>
            </a:bodyPr>
            <a:lstStyle/>
            <a:p>
              <a:r>
                <a:rPr lang="en-US">
                  <a:latin typeface="Calibri" charset="0"/>
                </a:rPr>
                <a:t>Fully associative</a:t>
              </a:r>
            </a:p>
            <a:p>
              <a:r>
                <a:rPr lang="en-US">
                  <a:latin typeface="Calibri" charset="0"/>
                </a:rPr>
                <a:t>(only one set)</a:t>
              </a:r>
            </a:p>
            <a:p>
              <a:r>
                <a:rPr lang="en-US">
                  <a:latin typeface="Calibri" charset="0"/>
                </a:rPr>
                <a:t>Tag is all the bits except</a:t>
              </a:r>
            </a:p>
            <a:p>
              <a:r>
                <a:rPr lang="en-US">
                  <a:latin typeface="Calibri" charset="0"/>
                </a:rPr>
                <a:t>block and byte offset</a:t>
              </a:r>
            </a:p>
          </p:txBody>
        </p:sp>
      </p:grpSp>
      <p:grpSp>
        <p:nvGrpSpPr>
          <p:cNvPr id="4" name="Group 20"/>
          <p:cNvGrpSpPr>
            <a:grpSpLocks/>
          </p:cNvGrpSpPr>
          <p:nvPr/>
        </p:nvGrpSpPr>
        <p:grpSpPr bwMode="auto">
          <a:xfrm>
            <a:off x="1420813" y="4875213"/>
            <a:ext cx="2438400" cy="1276350"/>
            <a:chOff x="960" y="3168"/>
            <a:chExt cx="1536" cy="804"/>
          </a:xfrm>
        </p:grpSpPr>
        <p:sp>
          <p:nvSpPr>
            <p:cNvPr id="57375"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6"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77" name="Text Box 23"/>
            <p:cNvSpPr txBox="1">
              <a:spLocks noChangeArrowheads="1"/>
            </p:cNvSpPr>
            <p:nvPr/>
          </p:nvSpPr>
          <p:spPr bwMode="auto">
            <a:xfrm>
              <a:off x="960" y="3216"/>
              <a:ext cx="1505" cy="756"/>
            </a:xfrm>
            <a:prstGeom prst="rect">
              <a:avLst/>
            </a:prstGeom>
            <a:noFill/>
            <a:ln w="12700">
              <a:noFill/>
              <a:miter lim="800000"/>
              <a:headEnd/>
              <a:tailEnd/>
            </a:ln>
          </p:spPr>
          <p:txBody>
            <a:bodyPr>
              <a:prstTxWarp prst="textNoShape">
                <a:avLst/>
              </a:prstTxWarp>
              <a:spAutoFit/>
            </a:bodyPr>
            <a:lstStyle/>
            <a:p>
              <a:r>
                <a:rPr lang="en-US">
                  <a:latin typeface="Calibri" charset="0"/>
                </a:rPr>
                <a:t>Direct mapped</a:t>
              </a:r>
            </a:p>
            <a:p>
              <a:r>
                <a:rPr lang="en-US">
                  <a:latin typeface="Calibri" charset="0"/>
                </a:rPr>
                <a:t>(only one way)</a:t>
              </a:r>
            </a:p>
            <a:p>
              <a:r>
                <a:rPr lang="en-US">
                  <a:latin typeface="Calibri" charset="0"/>
                </a:rPr>
                <a:t>Smaller tags, only a single comparator</a:t>
              </a:r>
            </a:p>
          </p:txBody>
        </p:sp>
      </p:grpSp>
      <p:grpSp>
        <p:nvGrpSpPr>
          <p:cNvPr id="5" name="Group 24"/>
          <p:cNvGrpSpPr>
            <a:grpSpLocks/>
          </p:cNvGrpSpPr>
          <p:nvPr/>
        </p:nvGrpSpPr>
        <p:grpSpPr bwMode="auto">
          <a:xfrm>
            <a:off x="3859213" y="4038600"/>
            <a:ext cx="2914650" cy="457200"/>
            <a:chOff x="2544" y="2256"/>
            <a:chExt cx="1836" cy="288"/>
          </a:xfrm>
        </p:grpSpPr>
        <p:sp>
          <p:nvSpPr>
            <p:cNvPr id="57372"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3" name="Text Box 26"/>
            <p:cNvSpPr txBox="1">
              <a:spLocks noChangeArrowheads="1"/>
            </p:cNvSpPr>
            <p:nvPr/>
          </p:nvSpPr>
          <p:spPr bwMode="auto">
            <a:xfrm>
              <a:off x="2784" y="2304"/>
              <a:ext cx="15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Increasing associativity</a:t>
              </a:r>
            </a:p>
          </p:txBody>
        </p:sp>
        <p:sp>
          <p:nvSpPr>
            <p:cNvPr id="57374"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6" name="Group 37"/>
          <p:cNvGrpSpPr>
            <a:grpSpLocks/>
          </p:cNvGrpSpPr>
          <p:nvPr/>
        </p:nvGrpSpPr>
        <p:grpSpPr bwMode="auto">
          <a:xfrm>
            <a:off x="4164013" y="2971800"/>
            <a:ext cx="1517650" cy="793750"/>
            <a:chOff x="2448" y="1968"/>
            <a:chExt cx="956" cy="500"/>
          </a:xfrm>
        </p:grpSpPr>
        <p:sp>
          <p:nvSpPr>
            <p:cNvPr id="57370"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1" name="Text Box 30"/>
            <p:cNvSpPr txBox="1">
              <a:spLocks noChangeArrowheads="1"/>
            </p:cNvSpPr>
            <p:nvPr/>
          </p:nvSpPr>
          <p:spPr bwMode="auto">
            <a:xfrm>
              <a:off x="2448" y="1968"/>
              <a:ext cx="95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set</a:t>
              </a:r>
            </a:p>
          </p:txBody>
        </p:sp>
      </p:grpSp>
      <p:grpSp>
        <p:nvGrpSpPr>
          <p:cNvPr id="7" name="Group 38"/>
          <p:cNvGrpSpPr>
            <a:grpSpLocks/>
          </p:cNvGrpSpPr>
          <p:nvPr/>
        </p:nvGrpSpPr>
        <p:grpSpPr bwMode="auto">
          <a:xfrm>
            <a:off x="1497013" y="2971800"/>
            <a:ext cx="2139950" cy="793750"/>
            <a:chOff x="960" y="1968"/>
            <a:chExt cx="1348" cy="500"/>
          </a:xfrm>
        </p:grpSpPr>
        <p:sp>
          <p:nvSpPr>
            <p:cNvPr id="57368" name="Text Box 31"/>
            <p:cNvSpPr txBox="1">
              <a:spLocks noChangeArrowheads="1"/>
            </p:cNvSpPr>
            <p:nvPr/>
          </p:nvSpPr>
          <p:spPr bwMode="auto">
            <a:xfrm>
              <a:off x="960" y="1968"/>
              <a:ext cx="1348"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Used for tag compare</a:t>
              </a:r>
            </a:p>
          </p:txBody>
        </p:sp>
        <p:sp>
          <p:nvSpPr>
            <p:cNvPr id="57369"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8" name="Group 36"/>
          <p:cNvGrpSpPr>
            <a:grpSpLocks/>
          </p:cNvGrpSpPr>
          <p:nvPr/>
        </p:nvGrpSpPr>
        <p:grpSpPr bwMode="auto">
          <a:xfrm>
            <a:off x="5840413" y="2971800"/>
            <a:ext cx="2770187" cy="793750"/>
            <a:chOff x="3504" y="1968"/>
            <a:chExt cx="1745" cy="500"/>
          </a:xfrm>
        </p:grpSpPr>
        <p:sp>
          <p:nvSpPr>
            <p:cNvPr id="57366" name="Line 33"/>
            <p:cNvSpPr>
              <a:spLocks noChangeShapeType="1"/>
            </p:cNvSpPr>
            <p:nvPr/>
          </p:nvSpPr>
          <p:spPr bwMode="auto">
            <a:xfrm flipV="1">
              <a:off x="3936"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67" name="Text Box 34"/>
            <p:cNvSpPr txBox="1">
              <a:spLocks noChangeArrowheads="1"/>
            </p:cNvSpPr>
            <p:nvPr/>
          </p:nvSpPr>
          <p:spPr bwMode="auto">
            <a:xfrm>
              <a:off x="3504" y="1968"/>
              <a:ext cx="1745"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word in the block</a:t>
              </a:r>
            </a:p>
          </p:txBody>
        </p:sp>
      </p:grpSp>
      <p:sp>
        <p:nvSpPr>
          <p:cNvPr id="40" name="Date Placeholder 39"/>
          <p:cNvSpPr>
            <a:spLocks noGrp="1"/>
          </p:cNvSpPr>
          <p:nvPr>
            <p:ph type="dt" sz="half" idx="10"/>
          </p:nvPr>
        </p:nvSpPr>
        <p:spPr/>
        <p:txBody>
          <a:bodyPr/>
          <a:lstStyle/>
          <a:p>
            <a:fld id="{AB066814-AB03-734E-A617-2E8EAC996D08}" type="datetime1">
              <a:rPr lang="en-US" smtClean="0"/>
              <a:t>11/6/12</a:t>
            </a:fld>
            <a:endParaRPr lang="en-US" dirty="0"/>
          </a:p>
        </p:txBody>
      </p:sp>
      <p:sp>
        <p:nvSpPr>
          <p:cNvPr id="41" name="Slide Number Placeholder 40"/>
          <p:cNvSpPr>
            <a:spLocks noGrp="1"/>
          </p:cNvSpPr>
          <p:nvPr>
            <p:ph type="sldNum" sz="quarter" idx="12"/>
          </p:nvPr>
        </p:nvSpPr>
        <p:spPr/>
        <p:txBody>
          <a:bodyPr/>
          <a:lstStyle/>
          <a:p>
            <a:fld id="{3CC63E4C-4642-794D-A2FD-70F6B81535F5}" type="slidenum">
              <a:rPr lang="en-US" smtClean="0"/>
              <a:pPr/>
              <a:t>21</a:t>
            </a:fld>
            <a:endParaRPr lang="en-US" dirty="0"/>
          </a:p>
        </p:txBody>
      </p:sp>
      <p:sp>
        <p:nvSpPr>
          <p:cNvPr id="42" name="Footer Placeholder 41"/>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Costs of Set-Associative Caches</a:t>
            </a:r>
          </a:p>
        </p:txBody>
      </p:sp>
      <p:sp>
        <p:nvSpPr>
          <p:cNvPr id="1695747" name="Rectangle 3"/>
          <p:cNvSpPr>
            <a:spLocks noGrp="1" noChangeArrowheads="1"/>
          </p:cNvSpPr>
          <p:nvPr>
            <p:ph type="body" idx="1"/>
          </p:nvPr>
        </p:nvSpPr>
        <p:spPr>
          <a:xfrm>
            <a:off x="457200" y="1307888"/>
            <a:ext cx="8229600" cy="4840751"/>
          </a:xfrm>
        </p:spPr>
        <p:txBody>
          <a:bodyPr>
            <a:normAutofit/>
          </a:bodyPr>
          <a:lstStyle/>
          <a:p>
            <a:pPr eaLnBrk="1" hangingPunct="1">
              <a:lnSpc>
                <a:spcPct val="85000"/>
              </a:lnSpc>
              <a:spcBef>
                <a:spcPct val="0"/>
              </a:spcBef>
            </a:pPr>
            <a:r>
              <a:rPr lang="en-US" sz="2800" dirty="0" smtClean="0"/>
              <a:t>When miss occurs, which way’s block selected for replacement?</a:t>
            </a:r>
          </a:p>
          <a:p>
            <a:pPr lvl="1" eaLnBrk="1" hangingPunct="1">
              <a:lnSpc>
                <a:spcPct val="85000"/>
              </a:lnSpc>
              <a:spcBef>
                <a:spcPct val="0"/>
              </a:spcBef>
              <a:buClr>
                <a:schemeClr val="tx1"/>
              </a:buClr>
            </a:pPr>
            <a:r>
              <a:rPr lang="en-US" sz="2400" dirty="0" smtClean="0">
                <a:solidFill>
                  <a:srgbClr val="FF0000"/>
                </a:solidFill>
              </a:rPr>
              <a:t>Least Recently Used </a:t>
            </a:r>
            <a:r>
              <a:rPr lang="en-US" sz="2400" dirty="0" smtClean="0"/>
              <a:t>(LRU): one that has been unused the longest</a:t>
            </a:r>
          </a:p>
          <a:p>
            <a:pPr lvl="2" eaLnBrk="1" hangingPunct="1">
              <a:lnSpc>
                <a:spcPct val="85000"/>
              </a:lnSpc>
              <a:spcBef>
                <a:spcPct val="0"/>
              </a:spcBef>
            </a:pPr>
            <a:r>
              <a:rPr lang="en-US" sz="2000" dirty="0" smtClean="0"/>
              <a:t>Must track when each way’s block was used relative to other blocks in the set</a:t>
            </a:r>
          </a:p>
          <a:p>
            <a:pPr lvl="2" eaLnBrk="1" hangingPunct="1">
              <a:lnSpc>
                <a:spcPct val="85000"/>
              </a:lnSpc>
              <a:spcBef>
                <a:spcPct val="0"/>
              </a:spcBef>
            </a:pPr>
            <a:r>
              <a:rPr lang="en-US" sz="2000" dirty="0" smtClean="0"/>
              <a:t>For 2-way SA $, one bit per set → set to 1 when a block is referenced; reset the other way’s bit (i.e., “last used”)</a:t>
            </a:r>
          </a:p>
          <a:p>
            <a:pPr eaLnBrk="1" hangingPunct="1">
              <a:lnSpc>
                <a:spcPct val="85000"/>
              </a:lnSpc>
              <a:spcBef>
                <a:spcPct val="0"/>
              </a:spcBef>
            </a:pPr>
            <a:r>
              <a:rPr lang="en-US" sz="2800" dirty="0" smtClean="0"/>
              <a:t>N-way set-associative cache costs</a:t>
            </a:r>
          </a:p>
          <a:p>
            <a:pPr lvl="1" eaLnBrk="1" hangingPunct="1">
              <a:lnSpc>
                <a:spcPct val="85000"/>
              </a:lnSpc>
              <a:spcBef>
                <a:spcPct val="0"/>
              </a:spcBef>
            </a:pPr>
            <a:r>
              <a:rPr lang="en-US" sz="2400" dirty="0" smtClean="0"/>
              <a:t>N comparators (delay and area)</a:t>
            </a:r>
          </a:p>
          <a:p>
            <a:pPr lvl="1" eaLnBrk="1" hangingPunct="1">
              <a:lnSpc>
                <a:spcPct val="85000"/>
              </a:lnSpc>
              <a:spcBef>
                <a:spcPct val="0"/>
              </a:spcBef>
            </a:pPr>
            <a:r>
              <a:rPr lang="en-US" sz="2400" dirty="0" smtClean="0"/>
              <a:t>MUX delay (set selection) before data is available</a:t>
            </a:r>
          </a:p>
          <a:p>
            <a:pPr lvl="1" eaLnBrk="1" hangingPunct="1">
              <a:lnSpc>
                <a:spcPct val="85000"/>
              </a:lnSpc>
              <a:spcBef>
                <a:spcPct val="0"/>
              </a:spcBef>
            </a:pPr>
            <a:r>
              <a:rPr lang="en-US" sz="2400" dirty="0" smtClean="0"/>
              <a:t>Data available after set selection (and Hit/Miss decision).   DM $: block is available before the Hit/Miss decision</a:t>
            </a:r>
          </a:p>
          <a:p>
            <a:pPr lvl="2" eaLnBrk="1" hangingPunct="1">
              <a:lnSpc>
                <a:spcPct val="85000"/>
              </a:lnSpc>
              <a:spcBef>
                <a:spcPct val="0"/>
              </a:spcBef>
            </a:pPr>
            <a:r>
              <a:rPr lang="en-US" sz="2000" dirty="0" smtClean="0"/>
              <a:t>In Set-Associative, not possible to just assume a hit and continue and recover later if it was a miss</a:t>
            </a:r>
          </a:p>
        </p:txBody>
      </p:sp>
      <p:sp>
        <p:nvSpPr>
          <p:cNvPr id="7" name="Date Placeholder 6"/>
          <p:cNvSpPr>
            <a:spLocks noGrp="1"/>
          </p:cNvSpPr>
          <p:nvPr>
            <p:ph type="dt" sz="half" idx="10"/>
          </p:nvPr>
        </p:nvSpPr>
        <p:spPr/>
        <p:txBody>
          <a:bodyPr/>
          <a:lstStyle/>
          <a:p>
            <a:fld id="{C2749FB1-EE77-764A-977A-E9C07AF13772}"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22</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5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57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95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5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5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5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95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p:txBody>
          <a:bodyPr/>
          <a:lstStyle/>
          <a:p>
            <a:r>
              <a:rPr lang="en-US" smtClean="0"/>
              <a:t>Cache Block Replacement Policies</a:t>
            </a:r>
          </a:p>
        </p:txBody>
      </p:sp>
      <p:sp>
        <p:nvSpPr>
          <p:cNvPr id="1093647" name="Rectangle 15"/>
          <p:cNvSpPr>
            <a:spLocks noGrp="1" noChangeArrowheads="1"/>
          </p:cNvSpPr>
          <p:nvPr>
            <p:ph type="body" idx="1"/>
          </p:nvPr>
        </p:nvSpPr>
        <p:spPr>
          <a:xfrm>
            <a:off x="457200" y="1346200"/>
            <a:ext cx="8229600" cy="4525963"/>
          </a:xfrm>
        </p:spPr>
        <p:txBody>
          <a:bodyPr>
            <a:normAutofit fontScale="77500" lnSpcReduction="20000"/>
          </a:bodyPr>
          <a:lstStyle/>
          <a:p>
            <a:pPr>
              <a:defRPr/>
            </a:pPr>
            <a:r>
              <a:rPr lang="en-US" dirty="0" smtClean="0"/>
              <a:t>Random Replacement</a:t>
            </a:r>
          </a:p>
          <a:p>
            <a:pPr lvl="1">
              <a:defRPr/>
            </a:pPr>
            <a:r>
              <a:rPr lang="en-US" dirty="0" smtClean="0"/>
              <a:t>Hardware randomly selects a cache item and throw it out</a:t>
            </a:r>
          </a:p>
          <a:p>
            <a:pPr>
              <a:defRPr/>
            </a:pPr>
            <a:r>
              <a:rPr lang="en-US" dirty="0" smtClean="0"/>
              <a:t>Least Recently Used</a:t>
            </a:r>
          </a:p>
          <a:p>
            <a:pPr lvl="1">
              <a:defRPr/>
            </a:pPr>
            <a:r>
              <a:rPr lang="en-US" dirty="0" smtClean="0"/>
              <a:t>Hardware keeps track of access history</a:t>
            </a:r>
          </a:p>
          <a:p>
            <a:pPr lvl="1">
              <a:defRPr/>
            </a:pPr>
            <a:r>
              <a:rPr lang="en-US" dirty="0" smtClean="0"/>
              <a:t>Replace the entry that has not been used for the longest time</a:t>
            </a:r>
          </a:p>
          <a:p>
            <a:pPr lvl="1">
              <a:defRPr/>
            </a:pPr>
            <a:r>
              <a:rPr lang="en-US" dirty="0" smtClean="0"/>
              <a:t>For 2-way set-associative cache, need one bit for LRU replacement</a:t>
            </a:r>
          </a:p>
          <a:p>
            <a:pPr>
              <a:defRPr/>
            </a:pPr>
            <a:r>
              <a:rPr lang="en-US" dirty="0" smtClean="0"/>
              <a:t>Example of a Simple “Pseudo” LRU Implementation</a:t>
            </a:r>
          </a:p>
          <a:p>
            <a:pPr lvl="1">
              <a:defRPr/>
            </a:pPr>
            <a:r>
              <a:rPr lang="en-US" dirty="0" smtClean="0"/>
              <a:t>Assume 64 Fully Associative entries</a:t>
            </a:r>
          </a:p>
          <a:p>
            <a:pPr lvl="1">
              <a:defRPr/>
            </a:pPr>
            <a:r>
              <a:rPr lang="en-US" dirty="0" smtClean="0"/>
              <a:t>Hardware replacement pointer points to one cache entry</a:t>
            </a:r>
          </a:p>
          <a:p>
            <a:pPr lvl="1">
              <a:defRPr/>
            </a:pPr>
            <a:r>
              <a:rPr lang="en-US" dirty="0" smtClean="0"/>
              <a:t>Whenever access is made to the entry the pointer points to:</a:t>
            </a:r>
          </a:p>
          <a:p>
            <a:pPr lvl="2">
              <a:defRPr/>
            </a:pPr>
            <a:r>
              <a:rPr lang="en-US" dirty="0" smtClean="0"/>
              <a:t>Move the pointer to the next entry</a:t>
            </a:r>
          </a:p>
          <a:p>
            <a:pPr lvl="1">
              <a:defRPr/>
            </a:pPr>
            <a:r>
              <a:rPr lang="en-US" dirty="0" smtClean="0"/>
              <a:t>Otherwise: do not move the pointer</a:t>
            </a:r>
            <a:endParaRPr lang="en-US" dirty="0"/>
          </a:p>
        </p:txBody>
      </p:sp>
      <p:grpSp>
        <p:nvGrpSpPr>
          <p:cNvPr id="2" name="Group 2"/>
          <p:cNvGrpSpPr>
            <a:grpSpLocks/>
          </p:cNvGrpSpPr>
          <p:nvPr/>
        </p:nvGrpSpPr>
        <p:grpSpPr bwMode="auto">
          <a:xfrm>
            <a:off x="5272088" y="5324475"/>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latin typeface="+mn-lt"/>
              </a:endParaRPr>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latin typeface="+mn-lt"/>
                </a:rPr>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latin typeface="+mn-lt"/>
                </a:rPr>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latin typeface="+mn-lt"/>
              </a:endParaRPr>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Pointer</a:t>
              </a:r>
            </a:p>
          </p:txBody>
        </p:sp>
      </p:grpSp>
      <p:sp>
        <p:nvSpPr>
          <p:cNvPr id="19" name="Date Placeholder 18"/>
          <p:cNvSpPr>
            <a:spLocks noGrp="1"/>
          </p:cNvSpPr>
          <p:nvPr>
            <p:ph type="dt" sz="half" idx="10"/>
          </p:nvPr>
        </p:nvSpPr>
        <p:spPr/>
        <p:txBody>
          <a:bodyPr/>
          <a:lstStyle/>
          <a:p>
            <a:fld id="{BCF4C477-6FC4-D643-885F-AB2A0D89530C}" type="datetime1">
              <a:rPr lang="en-US" smtClean="0"/>
              <a:t>11/6/12</a:t>
            </a:fld>
            <a:endParaRPr lang="en-US" dirty="0"/>
          </a:p>
        </p:txBody>
      </p:sp>
      <p:sp>
        <p:nvSpPr>
          <p:cNvPr id="20" name="Slide Number Placeholder 19"/>
          <p:cNvSpPr>
            <a:spLocks noGrp="1"/>
          </p:cNvSpPr>
          <p:nvPr>
            <p:ph type="sldNum" sz="quarter" idx="12"/>
          </p:nvPr>
        </p:nvSpPr>
        <p:spPr/>
        <p:txBody>
          <a:bodyPr/>
          <a:lstStyle/>
          <a:p>
            <a:fld id="{3CC63E4C-4642-794D-A2FD-70F6B81535F5}" type="slidenum">
              <a:rPr lang="en-US" smtClean="0"/>
              <a:pPr/>
              <a:t>23</a:t>
            </a:fld>
            <a:endParaRPr lang="en-US" dirty="0"/>
          </a:p>
        </p:txBody>
      </p:sp>
      <p:sp>
        <p:nvSpPr>
          <p:cNvPr id="21" name="Footer Placeholder 20"/>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3647">
                                            <p:txEl>
                                              <p:pRg st="6" end="6"/>
                                            </p:txEl>
                                          </p:spTgt>
                                        </p:tgtEl>
                                        <p:attrNameLst>
                                          <p:attrName>style.visibility</p:attrName>
                                        </p:attrNameLst>
                                      </p:cBhvr>
                                      <p:to>
                                        <p:strVal val="visible"/>
                                      </p:to>
                                    </p:set>
                                    <p:animEffect transition="in" filter="dissolve">
                                      <p:cBhvr>
                                        <p:cTn id="7" dur="500"/>
                                        <p:tgtEl>
                                          <p:spTgt spid="109364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93647">
                                            <p:txEl>
                                              <p:pRg st="7" end="7"/>
                                            </p:txEl>
                                          </p:spTgt>
                                        </p:tgtEl>
                                        <p:attrNameLst>
                                          <p:attrName>style.visibility</p:attrName>
                                        </p:attrNameLst>
                                      </p:cBhvr>
                                      <p:to>
                                        <p:strVal val="visible"/>
                                      </p:to>
                                    </p:set>
                                    <p:animEffect transition="in" filter="dissolve">
                                      <p:cBhvr>
                                        <p:cTn id="10" dur="500"/>
                                        <p:tgtEl>
                                          <p:spTgt spid="109364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93647">
                                            <p:txEl>
                                              <p:pRg st="8" end="8"/>
                                            </p:txEl>
                                          </p:spTgt>
                                        </p:tgtEl>
                                        <p:attrNameLst>
                                          <p:attrName>style.visibility</p:attrName>
                                        </p:attrNameLst>
                                      </p:cBhvr>
                                      <p:to>
                                        <p:strVal val="visible"/>
                                      </p:to>
                                    </p:set>
                                    <p:animEffect transition="in" filter="dissolve">
                                      <p:cBhvr>
                                        <p:cTn id="13" dur="500"/>
                                        <p:tgtEl>
                                          <p:spTgt spid="1093647">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93647">
                                            <p:txEl>
                                              <p:pRg st="9" end="9"/>
                                            </p:txEl>
                                          </p:spTgt>
                                        </p:tgtEl>
                                        <p:attrNameLst>
                                          <p:attrName>style.visibility</p:attrName>
                                        </p:attrNameLst>
                                      </p:cBhvr>
                                      <p:to>
                                        <p:strVal val="visible"/>
                                      </p:to>
                                    </p:set>
                                    <p:animEffect transition="in" filter="dissolve">
                                      <p:cBhvr>
                                        <p:cTn id="16" dur="500"/>
                                        <p:tgtEl>
                                          <p:spTgt spid="1093647">
                                            <p:txEl>
                                              <p:pRg st="9" end="9"/>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93647">
                                            <p:txEl>
                                              <p:pRg st="10" end="10"/>
                                            </p:txEl>
                                          </p:spTgt>
                                        </p:tgtEl>
                                        <p:attrNameLst>
                                          <p:attrName>style.visibility</p:attrName>
                                        </p:attrNameLst>
                                      </p:cBhvr>
                                      <p:to>
                                        <p:strVal val="visible"/>
                                      </p:to>
                                    </p:set>
                                    <p:animEffect transition="in" filter="dissolve">
                                      <p:cBhvr>
                                        <p:cTn id="19" dur="500"/>
                                        <p:tgtEl>
                                          <p:spTgt spid="1093647">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93647">
                                            <p:txEl>
                                              <p:pRg st="11" end="11"/>
                                            </p:txEl>
                                          </p:spTgt>
                                        </p:tgtEl>
                                        <p:attrNameLst>
                                          <p:attrName>style.visibility</p:attrName>
                                        </p:attrNameLst>
                                      </p:cBhvr>
                                      <p:to>
                                        <p:strVal val="visible"/>
                                      </p:to>
                                    </p:set>
                                    <p:animEffect transition="in" filter="dissolve">
                                      <p:cBhvr>
                                        <p:cTn id="22" dur="500"/>
                                        <p:tgtEl>
                                          <p:spTgt spid="1093647">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1196975" y="14906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457200" y="-96838"/>
            <a:ext cx="8229600" cy="1143001"/>
          </a:xfrm>
        </p:spPr>
        <p:txBody>
          <a:bodyPr rtlCol="0">
            <a:normAutofit/>
          </a:bodyPr>
          <a:lstStyle/>
          <a:p>
            <a:pPr eaLnBrk="1" fontAlgn="auto" hangingPunct="1">
              <a:spcAft>
                <a:spcPts val="0"/>
              </a:spcAft>
              <a:defRPr/>
            </a:pPr>
            <a:r>
              <a:rPr lang="en-US" dirty="0">
                <a:ea typeface="+mj-ea"/>
                <a:cs typeface="+mj-cs"/>
              </a:rPr>
              <a:t>Benefits of </a:t>
            </a:r>
            <a:r>
              <a:rPr lang="en-US" dirty="0" smtClean="0">
                <a:ea typeface="+mj-ea"/>
                <a:cs typeface="+mj-cs"/>
              </a:rPr>
              <a:t>Set-Associative </a:t>
            </a:r>
            <a:r>
              <a:rPr lang="en-US" dirty="0">
                <a:ea typeface="+mj-ea"/>
                <a:cs typeface="+mj-cs"/>
              </a:rPr>
              <a:t>Caches</a:t>
            </a:r>
          </a:p>
        </p:txBody>
      </p:sp>
      <p:sp>
        <p:nvSpPr>
          <p:cNvPr id="1702915" name="Rectangle 3"/>
          <p:cNvSpPr>
            <a:spLocks noGrp="1" noChangeArrowheads="1"/>
          </p:cNvSpPr>
          <p:nvPr>
            <p:ph idx="1"/>
          </p:nvPr>
        </p:nvSpPr>
        <p:spPr>
          <a:xfrm>
            <a:off x="457200" y="747713"/>
            <a:ext cx="8229600" cy="4525962"/>
          </a:xfrm>
        </p:spPr>
        <p:txBody>
          <a:bodyPr>
            <a:normAutofit/>
          </a:bodyPr>
          <a:lstStyle/>
          <a:p>
            <a:pPr eaLnBrk="1" hangingPunct="1"/>
            <a:r>
              <a:rPr lang="en-US" sz="2400" smtClean="0"/>
              <a:t>Choice of DM $ or SA $ depends on the cost of a miss versus the cost of implementation</a:t>
            </a:r>
          </a:p>
        </p:txBody>
      </p:sp>
      <p:sp>
        <p:nvSpPr>
          <p:cNvPr id="1702944" name="Rectangle 32"/>
          <p:cNvSpPr>
            <a:spLocks noChangeArrowheads="1"/>
          </p:cNvSpPr>
          <p:nvPr/>
        </p:nvSpPr>
        <p:spPr bwMode="auto">
          <a:xfrm>
            <a:off x="533400" y="5668963"/>
            <a:ext cx="8001000" cy="790575"/>
          </a:xfrm>
          <a:prstGeom prst="rect">
            <a:avLst/>
          </a:prstGeom>
          <a:solidFill>
            <a:schemeClr val="bg1"/>
          </a:solid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Largest gains are in going from direct mapped to 2-way </a:t>
            </a:r>
            <a:br>
              <a:rPr lang="en-US" sz="2400">
                <a:latin typeface="Calibri" charset="0"/>
              </a:rPr>
            </a:br>
            <a:r>
              <a:rPr lang="en-US" sz="2400">
                <a:latin typeface="Calibri" charset="0"/>
              </a:rPr>
              <a:t>(20%+ reduction in miss rate)</a:t>
            </a:r>
          </a:p>
        </p:txBody>
      </p:sp>
      <p:sp>
        <p:nvSpPr>
          <p:cNvPr id="12" name="Date Placeholder 11"/>
          <p:cNvSpPr>
            <a:spLocks noGrp="1"/>
          </p:cNvSpPr>
          <p:nvPr>
            <p:ph type="dt" sz="half" idx="10"/>
          </p:nvPr>
        </p:nvSpPr>
        <p:spPr/>
        <p:txBody>
          <a:bodyPr/>
          <a:lstStyle/>
          <a:p>
            <a:fld id="{B9A06DEA-7DF9-AC4E-B80A-6DE6F64CE4D9}" type="datetime1">
              <a:rPr lang="en-US" smtClean="0"/>
              <a:t>11/6/12</a:t>
            </a:fld>
            <a:endParaRPr lang="en-US" dirty="0"/>
          </a:p>
        </p:txBody>
      </p:sp>
      <p:sp>
        <p:nvSpPr>
          <p:cNvPr id="13" name="Slide Number Placeholder 12"/>
          <p:cNvSpPr>
            <a:spLocks noGrp="1"/>
          </p:cNvSpPr>
          <p:nvPr>
            <p:ph type="sldNum" sz="quarter" idx="12"/>
          </p:nvPr>
        </p:nvSpPr>
        <p:spPr/>
        <p:txBody>
          <a:bodyPr/>
          <a:lstStyle/>
          <a:p>
            <a:fld id="{3CC63E4C-4642-794D-A2FD-70F6B81535F5}" type="slidenum">
              <a:rPr lang="en-US" smtClean="0"/>
              <a:pPr/>
              <a:t>24</a:t>
            </a:fld>
            <a:endParaRPr lang="en-US" dirty="0"/>
          </a:p>
        </p:txBody>
      </p:sp>
      <p:sp>
        <p:nvSpPr>
          <p:cNvPr id="14" name="Footer Placeholder 13"/>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229600" cy="4732867"/>
          </a:xfrm>
        </p:spPr>
        <p:txBody>
          <a:bodyPr>
            <a:normAutofit/>
          </a:bodyPr>
          <a:lstStyle/>
          <a:p>
            <a:pPr marL="57150" indent="0">
              <a:buNone/>
            </a:pPr>
            <a:r>
              <a:rPr lang="en-US" dirty="0" smtClean="0"/>
              <a:t>Final Exam Monday Dec 10: 11:30-2:30</a:t>
            </a:r>
          </a:p>
          <a:p>
            <a:pPr marL="57150" indent="0">
              <a:buNone/>
            </a:pPr>
            <a:r>
              <a:rPr lang="en-US" dirty="0" smtClean="0"/>
              <a:t>220</a:t>
            </a:r>
            <a:r>
              <a:rPr lang="en-US" dirty="0"/>
              <a:t>/230/242 Hearst Gym</a:t>
            </a:r>
            <a:endParaRPr lang="en-US" dirty="0"/>
          </a:p>
        </p:txBody>
      </p:sp>
      <p:sp>
        <p:nvSpPr>
          <p:cNvPr id="4" name="Date Placeholder 3"/>
          <p:cNvSpPr>
            <a:spLocks noGrp="1"/>
          </p:cNvSpPr>
          <p:nvPr>
            <p:ph type="dt" sz="half" idx="10"/>
          </p:nvPr>
        </p:nvSpPr>
        <p:spPr/>
        <p:txBody>
          <a:bodyPr/>
          <a:lstStyle/>
          <a:p>
            <a:fld id="{209C55DA-3A8B-234F-94CD-6CF494727913}"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CS61c in the News: End </a:t>
            </a:r>
            <a:r>
              <a:rPr lang="en-US" smtClean="0"/>
              <a:t>of MIPS?</a:t>
            </a:r>
            <a:endParaRPr lang="en-US" dirty="0"/>
          </a:p>
        </p:txBody>
      </p:sp>
      <p:sp>
        <p:nvSpPr>
          <p:cNvPr id="7" name="Content Placeholder 6"/>
          <p:cNvSpPr>
            <a:spLocks noGrp="1"/>
          </p:cNvSpPr>
          <p:nvPr>
            <p:ph idx="1"/>
          </p:nvPr>
        </p:nvSpPr>
        <p:spPr>
          <a:xfrm>
            <a:off x="457200" y="1309512"/>
            <a:ext cx="8325324" cy="4137111"/>
          </a:xfrm>
        </p:spPr>
        <p:txBody>
          <a:bodyPr>
            <a:noAutofit/>
          </a:bodyPr>
          <a:lstStyle/>
          <a:p>
            <a:pPr marL="0" indent="0">
              <a:buNone/>
            </a:pPr>
            <a:r>
              <a:rPr lang="en-US" sz="2000" b="1" dirty="0"/>
              <a:t>ARM, Imagination divvy up MIPS</a:t>
            </a:r>
          </a:p>
          <a:p>
            <a:pPr marL="0" indent="0">
              <a:buNone/>
            </a:pPr>
            <a:r>
              <a:rPr lang="en-US" sz="2000" b="1" dirty="0"/>
              <a:t>Junko </a:t>
            </a:r>
            <a:r>
              <a:rPr lang="en-US" sz="2000" b="1" dirty="0" smtClean="0"/>
              <a:t>Yoshida, EE Times</a:t>
            </a:r>
            <a:endParaRPr lang="en-US" sz="2000" b="1" dirty="0"/>
          </a:p>
          <a:p>
            <a:pPr marL="0" indent="0">
              <a:buNone/>
            </a:pPr>
            <a:r>
              <a:rPr lang="en-US" sz="2000" b="1" dirty="0"/>
              <a:t>11/6/2012 9:41 AM EST</a:t>
            </a:r>
          </a:p>
          <a:p>
            <a:pPr marL="0" indent="0">
              <a:buNone/>
            </a:pPr>
            <a:endParaRPr lang="en-US" sz="1800" dirty="0"/>
          </a:p>
          <a:p>
            <a:pPr marL="0" indent="0">
              <a:buNone/>
            </a:pPr>
            <a:r>
              <a:rPr lang="en-US" sz="1800" dirty="0"/>
              <a:t>NEW YORK -- MIPS Technologies, which had been on the block for almost a year, finally found buyers in a complicated deal involving Imagination Technologies and ARM</a:t>
            </a:r>
            <a:r>
              <a:rPr lang="en-US" sz="1800" dirty="0" smtClean="0"/>
              <a:t>.</a:t>
            </a:r>
            <a:endParaRPr lang="en-US" sz="1800" dirty="0"/>
          </a:p>
          <a:p>
            <a:pPr marL="0" indent="0">
              <a:buNone/>
            </a:pPr>
            <a:r>
              <a:rPr lang="en-US" sz="1800" dirty="0"/>
              <a:t>Imagination said Tuesday (Nov. 6) it has agreed to buy MIPS' operating business for $60 million. Under terms of the deal, the U.K. graphics IP vendor will gain 160 engineers and 82 MIPS patents. </a:t>
            </a:r>
          </a:p>
          <a:p>
            <a:pPr marL="0" indent="0">
              <a:buNone/>
            </a:pPr>
            <a:r>
              <a:rPr lang="en-US" sz="1800" dirty="0"/>
              <a:t>The move is viewed as a way for Imagination to beef up its CPU core expertise while defending its graphics lead. It would also position Imagination to competing against ARM, which has been pursuing its integrated CPU-GPU solution strategy</a:t>
            </a:r>
            <a:r>
              <a:rPr lang="en-US" sz="1800" dirty="0" smtClean="0"/>
              <a:t>.</a:t>
            </a:r>
            <a:endParaRPr lang="en-US" sz="1800" dirty="0"/>
          </a:p>
          <a:p>
            <a:pPr marL="0" indent="0">
              <a:buNone/>
            </a:pPr>
            <a:r>
              <a:rPr lang="en-US" sz="1800" dirty="0"/>
              <a:t>Separately, ARM said it will lead a consortium buying the rights to the MIPS portfolio of 498 patents. The consortium, called Bridge Crossing LLC, will pay $350 million in cash to purchase the rights to the portfolio, of which ARM will contribute $167.5 million. </a:t>
            </a:r>
          </a:p>
          <a:p>
            <a:pPr marL="0" indent="0">
              <a:buNone/>
            </a:pPr>
            <a:endParaRPr lang="en-US" sz="1800" dirty="0"/>
          </a:p>
        </p:txBody>
      </p:sp>
      <p:sp>
        <p:nvSpPr>
          <p:cNvPr id="4" name="Date Placeholder 3"/>
          <p:cNvSpPr>
            <a:spLocks noGrp="1"/>
          </p:cNvSpPr>
          <p:nvPr>
            <p:ph type="dt" sz="half" idx="10"/>
          </p:nvPr>
        </p:nvSpPr>
        <p:spPr/>
        <p:txBody>
          <a:bodyPr/>
          <a:lstStyle/>
          <a:p>
            <a:fld id="{0C4C3A35-71AF-2941-8129-F4C060A443F0}"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dirty="0"/>
          </a:p>
        </p:txBody>
      </p:sp>
    </p:spTree>
    <p:extLst>
      <p:ext uri="{BB962C8B-B14F-4D97-AF65-F5344CB8AC3E}">
        <p14:creationId xmlns:p14="http://schemas.microsoft.com/office/powerpoint/2010/main" val="3626794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3C’s using Cache Simulator</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i="1" dirty="0" smtClean="0">
                <a:solidFill>
                  <a:srgbClr val="0000FF"/>
                </a:solidFill>
              </a:rPr>
              <a:t>Compulsory</a:t>
            </a:r>
            <a:r>
              <a:rPr lang="en-US" dirty="0" smtClean="0"/>
              <a:t>: set cache size to infinity and fully associative, and count number of misses</a:t>
            </a:r>
          </a:p>
          <a:p>
            <a:pPr marL="514350" indent="-514350">
              <a:buFont typeface="+mj-lt"/>
              <a:buAutoNum type="arabicPeriod"/>
            </a:pPr>
            <a:r>
              <a:rPr lang="en-US" sz="3243" i="1" dirty="0" smtClean="0">
                <a:solidFill>
                  <a:srgbClr val="0000FF"/>
                </a:solidFill>
              </a:rPr>
              <a:t>Capacity</a:t>
            </a:r>
            <a:r>
              <a:rPr lang="en-US" dirty="0" smtClean="0"/>
              <a:t>: Change cache size from infinity, usually in powers of 2, and count misses for each reduction in size</a:t>
            </a:r>
          </a:p>
          <a:p>
            <a:pPr marL="971550" lvl="1" indent="-514350"/>
            <a:r>
              <a:rPr lang="en-US" dirty="0" smtClean="0"/>
              <a:t>16 MB, 8 MB, 4 MB, … 128 KB, 64 KB, 16 KB</a:t>
            </a:r>
          </a:p>
          <a:p>
            <a:pPr marL="514350" indent="-514350">
              <a:buFont typeface="+mj-lt"/>
              <a:buAutoNum type="arabicPeriod"/>
            </a:pPr>
            <a:r>
              <a:rPr lang="en-US" sz="3243" i="1" dirty="0" smtClean="0">
                <a:solidFill>
                  <a:srgbClr val="0000FF"/>
                </a:solidFill>
              </a:rPr>
              <a:t>Conflict</a:t>
            </a:r>
            <a:r>
              <a:rPr lang="en-US" dirty="0" smtClean="0"/>
              <a:t>: Change from fully associative to </a:t>
            </a:r>
            <a:r>
              <a:rPr lang="en-US" dirty="0" err="1" smtClean="0"/>
              <a:t>n</a:t>
            </a:r>
            <a:r>
              <a:rPr lang="en-US" dirty="0" smtClean="0"/>
              <a:t>-way set associative while counting misses</a:t>
            </a:r>
          </a:p>
          <a:p>
            <a:pPr marL="971550" lvl="1" indent="-514350"/>
            <a:r>
              <a:rPr lang="en-US" dirty="0" smtClean="0"/>
              <a:t>Fully associative, 16-way, 8-way, 4-way, 2-way, 1-way</a:t>
            </a:r>
            <a:endParaRPr lang="en-US" dirty="0"/>
          </a:p>
        </p:txBody>
      </p:sp>
      <p:sp>
        <p:nvSpPr>
          <p:cNvPr id="7" name="Date Placeholder 6"/>
          <p:cNvSpPr>
            <a:spLocks noGrp="1"/>
          </p:cNvSpPr>
          <p:nvPr>
            <p:ph type="dt" sz="half" idx="10"/>
          </p:nvPr>
        </p:nvSpPr>
        <p:spPr/>
        <p:txBody>
          <a:bodyPr/>
          <a:lstStyle/>
          <a:p>
            <a:fld id="{7F640C84-7370-9145-876F-EC9BB57D214D}"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27</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f05-31-P374493"/>
          <p:cNvPicPr>
            <a:picLocks noChangeAspect="1" noChangeArrowheads="1"/>
          </p:cNvPicPr>
          <p:nvPr/>
        </p:nvPicPr>
        <p:blipFill>
          <a:blip r:embed="rId3"/>
          <a:srcRect/>
          <a:stretch>
            <a:fillRect/>
          </a:stretch>
        </p:blipFill>
        <p:spPr bwMode="auto">
          <a:xfrm>
            <a:off x="1276350" y="838200"/>
            <a:ext cx="6034088" cy="4078288"/>
          </a:xfrm>
          <a:prstGeom prst="rect">
            <a:avLst/>
          </a:prstGeom>
          <a:noFill/>
          <a:ln w="9525">
            <a:noFill/>
            <a:miter lim="800000"/>
            <a:headEnd/>
            <a:tailEnd/>
          </a:ln>
        </p:spPr>
      </p:pic>
      <p:sp>
        <p:nvSpPr>
          <p:cNvPr id="65539" name="Title 5"/>
          <p:cNvSpPr>
            <a:spLocks noGrp="1"/>
          </p:cNvSpPr>
          <p:nvPr>
            <p:ph type="title"/>
          </p:nvPr>
        </p:nvSpPr>
        <p:spPr/>
        <p:txBody>
          <a:bodyPr/>
          <a:lstStyle/>
          <a:p>
            <a:r>
              <a:rPr lang="en-US" smtClean="0"/>
              <a:t>3Cs Revisted</a:t>
            </a:r>
          </a:p>
        </p:txBody>
      </p:sp>
      <p:sp>
        <p:nvSpPr>
          <p:cNvPr id="12" name="Content Placeholder 11"/>
          <p:cNvSpPr>
            <a:spLocks noGrp="1"/>
          </p:cNvSpPr>
          <p:nvPr>
            <p:ph idx="1"/>
          </p:nvPr>
        </p:nvSpPr>
        <p:spPr>
          <a:xfrm>
            <a:off x="457200" y="4927600"/>
            <a:ext cx="8229600" cy="1668463"/>
          </a:xfrm>
        </p:spPr>
        <p:txBody>
          <a:bodyPr>
            <a:normAutofit fontScale="70000" lnSpcReduction="20000"/>
          </a:bodyPr>
          <a:lstStyle/>
          <a:p>
            <a:pPr>
              <a:defRPr/>
            </a:pPr>
            <a:r>
              <a:rPr lang="en-US" dirty="0" smtClean="0"/>
              <a:t>Three sources of misses (SPEC2000 integer and floating-point benchmarks)</a:t>
            </a:r>
          </a:p>
          <a:p>
            <a:pPr lvl="1">
              <a:defRPr/>
            </a:pPr>
            <a:r>
              <a:rPr lang="en-US" dirty="0" smtClean="0"/>
              <a:t>Compulsory misses 0.006%; not visible</a:t>
            </a:r>
          </a:p>
          <a:p>
            <a:pPr lvl="1">
              <a:defRPr/>
            </a:pPr>
            <a:r>
              <a:rPr lang="en-US" dirty="0" smtClean="0"/>
              <a:t>Capacity misses, function of cache size</a:t>
            </a:r>
          </a:p>
          <a:p>
            <a:pPr lvl="1">
              <a:defRPr/>
            </a:pPr>
            <a:r>
              <a:rPr lang="en-US" dirty="0" smtClean="0"/>
              <a:t>Conflict portion depends on </a:t>
            </a:r>
            <a:r>
              <a:rPr lang="en-US" dirty="0" err="1" smtClean="0"/>
              <a:t>associativity</a:t>
            </a:r>
            <a:r>
              <a:rPr lang="en-US" dirty="0" smtClean="0"/>
              <a:t> and cache size</a:t>
            </a:r>
          </a:p>
        </p:txBody>
      </p:sp>
      <p:sp>
        <p:nvSpPr>
          <p:cNvPr id="8" name="Date Placeholder 7"/>
          <p:cNvSpPr>
            <a:spLocks noGrp="1"/>
          </p:cNvSpPr>
          <p:nvPr>
            <p:ph type="dt" sz="half" idx="10"/>
          </p:nvPr>
        </p:nvSpPr>
        <p:spPr/>
        <p:txBody>
          <a:bodyPr/>
          <a:lstStyle/>
          <a:p>
            <a:fld id="{5A1301D9-343F-8F46-8EB1-DA0C5FC994C6}" type="datetime1">
              <a:rPr lang="en-US" smtClean="0"/>
              <a:t>11/6/12</a:t>
            </a:fld>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28</a:t>
            </a:fld>
            <a:endParaRPr lang="en-US" dirty="0"/>
          </a:p>
        </p:txBody>
      </p:sp>
      <p:sp>
        <p:nvSpPr>
          <p:cNvPr id="10" name="Footer Placeholder 9"/>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Improving Cache Performance</a:t>
            </a:r>
          </a:p>
        </p:txBody>
      </p:sp>
      <p:sp>
        <p:nvSpPr>
          <p:cNvPr id="1650691" name="Rectangle 3"/>
          <p:cNvSpPr>
            <a:spLocks noGrp="1" noChangeArrowheads="1"/>
          </p:cNvSpPr>
          <p:nvPr>
            <p:ph type="body" idx="1"/>
          </p:nvPr>
        </p:nvSpPr>
        <p:spPr/>
        <p:txBody>
          <a:bodyPr>
            <a:normAutofit fontScale="92500" lnSpcReduction="20000"/>
          </a:bodyPr>
          <a:lstStyle/>
          <a:p>
            <a:pPr>
              <a:buFont typeface="Arial"/>
              <a:buChar char="•"/>
              <a:defRPr/>
            </a:pPr>
            <a:r>
              <a:rPr lang="en-US" dirty="0" smtClean="0"/>
              <a:t>Reduce the time to hit in the cache</a:t>
            </a:r>
          </a:p>
          <a:p>
            <a:pPr lvl="1">
              <a:defRPr/>
            </a:pPr>
            <a:r>
              <a:rPr lang="en-US" dirty="0" smtClean="0"/>
              <a:t>E.g., Smaller cache, direct-mapped cache, special tricks for handling writes</a:t>
            </a:r>
          </a:p>
          <a:p>
            <a:pPr>
              <a:buFont typeface="Arial"/>
              <a:buChar char="•"/>
              <a:defRPr/>
            </a:pPr>
            <a:r>
              <a:rPr lang="en-US" i="1" dirty="0" smtClean="0"/>
              <a:t>Reduce the miss rate</a:t>
            </a:r>
          </a:p>
          <a:p>
            <a:pPr lvl="1">
              <a:defRPr/>
            </a:pPr>
            <a:r>
              <a:rPr lang="en-US" i="1" dirty="0" smtClean="0"/>
              <a:t>E.g., Bigger cache, larger blocks</a:t>
            </a:r>
          </a:p>
          <a:p>
            <a:pPr lvl="1">
              <a:defRPr/>
            </a:pPr>
            <a:r>
              <a:rPr lang="en-US" i="1" dirty="0" smtClean="0"/>
              <a:t>More flexible placement (increase </a:t>
            </a:r>
            <a:r>
              <a:rPr lang="en-US" i="1" dirty="0" err="1" smtClean="0"/>
              <a:t>associativity</a:t>
            </a:r>
            <a:r>
              <a:rPr lang="en-US" i="1" dirty="0" smtClean="0"/>
              <a:t>)</a:t>
            </a:r>
          </a:p>
          <a:p>
            <a:pPr>
              <a:buFont typeface="Arial"/>
              <a:buChar char="•"/>
              <a:defRPr/>
            </a:pPr>
            <a:r>
              <a:rPr lang="en-US" i="1" dirty="0" smtClean="0"/>
              <a:t>Reduce the miss penalty</a:t>
            </a:r>
          </a:p>
          <a:p>
            <a:pPr lvl="1">
              <a:defRPr/>
            </a:pPr>
            <a:r>
              <a:rPr lang="en-US" i="1" dirty="0" smtClean="0"/>
              <a:t>E.g., Smaller blocks or critical word first in large blocks, special tricks for handling for writes, faster/higher bandwidth memories</a:t>
            </a:r>
          </a:p>
          <a:p>
            <a:pPr lvl="1">
              <a:defRPr/>
            </a:pPr>
            <a:r>
              <a:rPr lang="en-US" i="1" dirty="0" smtClean="0"/>
              <a:t>Use multiple cache levels</a:t>
            </a:r>
          </a:p>
          <a:p>
            <a:pPr>
              <a:defRPr/>
            </a:pPr>
            <a:endParaRPr lang="en-US" dirty="0" smtClean="0"/>
          </a:p>
          <a:p>
            <a:pPr>
              <a:defRPr/>
            </a:pPr>
            <a:endParaRPr lang="en-US" dirty="0" smtClean="0"/>
          </a:p>
        </p:txBody>
      </p:sp>
      <p:sp>
        <p:nvSpPr>
          <p:cNvPr id="7" name="Date Placeholder 6"/>
          <p:cNvSpPr>
            <a:spLocks noGrp="1"/>
          </p:cNvSpPr>
          <p:nvPr>
            <p:ph type="dt" sz="half" idx="10"/>
          </p:nvPr>
        </p:nvSpPr>
        <p:spPr/>
        <p:txBody>
          <a:bodyPr/>
          <a:lstStyle/>
          <a:p>
            <a:fld id="{AC34542C-07DE-FA4C-A376-C444EFBB3A81}"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29</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0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0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06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a:p>
            <a:pPr lvl="1">
              <a:lnSpc>
                <a:spcPct val="90000"/>
              </a:lnSpc>
              <a:buNone/>
            </a:pPr>
            <a:endParaRPr lang="en-US" sz="1800" dirty="0" smtClean="0"/>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76153"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6538993" y="3221247"/>
            <a:ext cx="2638820" cy="1086467"/>
            <a:chOff x="7113457" y="2946400"/>
            <a:chExt cx="2638820" cy="1086467"/>
          </a:xfrm>
        </p:grpSpPr>
        <p:sp>
          <p:nvSpPr>
            <p:cNvPr id="60" name="Rectangle 59"/>
            <p:cNvSpPr/>
            <p:nvPr/>
          </p:nvSpPr>
          <p:spPr>
            <a:xfrm>
              <a:off x="7113457" y="3480268"/>
              <a:ext cx="1422432"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584770" y="2946400"/>
              <a:ext cx="1167507" cy="830997"/>
            </a:xfrm>
            <a:prstGeom prst="rect">
              <a:avLst/>
            </a:prstGeom>
            <a:noFill/>
          </p:spPr>
          <p:txBody>
            <a:bodyPr wrap="non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grpSp>
      <p:sp>
        <p:nvSpPr>
          <p:cNvPr id="61" name="Date Placeholder 60"/>
          <p:cNvSpPr>
            <a:spLocks noGrp="1"/>
          </p:cNvSpPr>
          <p:nvPr>
            <p:ph type="dt" sz="half" idx="10"/>
          </p:nvPr>
        </p:nvSpPr>
        <p:spPr/>
        <p:txBody>
          <a:bodyPr/>
          <a:lstStyle/>
          <a:p>
            <a:fld id="{8B3CB86A-7C4B-D947-9E9F-13A22916A565}" type="datetime1">
              <a:rPr lang="en-US" smtClean="0"/>
              <a:t>11/6/12</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3</a:t>
            </a:fld>
            <a:endParaRPr lang="en-US" dirty="0"/>
          </a:p>
        </p:txBody>
      </p:sp>
      <p:sp>
        <p:nvSpPr>
          <p:cNvPr id="63" name="Footer Placeholder 62"/>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Reduce AMAT</a:t>
            </a:r>
          </a:p>
        </p:txBody>
      </p:sp>
      <p:sp>
        <p:nvSpPr>
          <p:cNvPr id="1700867" name="Rectangle 3"/>
          <p:cNvSpPr>
            <a:spLocks noGrp="1" noChangeArrowheads="1"/>
          </p:cNvSpPr>
          <p:nvPr>
            <p:ph type="body" idx="1"/>
          </p:nvPr>
        </p:nvSpPr>
        <p:spPr>
          <a:xfrm>
            <a:off x="457200" y="1600200"/>
            <a:ext cx="8229600" cy="5021263"/>
          </a:xfrm>
        </p:spPr>
        <p:txBody>
          <a:bodyPr/>
          <a:lstStyle/>
          <a:p>
            <a:pPr eaLnBrk="1" hangingPunct="1"/>
            <a:r>
              <a:rPr lang="en-US" dirty="0" smtClean="0"/>
              <a:t>Use multiple levels of cache</a:t>
            </a:r>
          </a:p>
          <a:p>
            <a:pPr eaLnBrk="1" hangingPunct="1"/>
            <a:r>
              <a:rPr lang="en-US" dirty="0" smtClean="0"/>
              <a:t>As technology advances, more room on IC die for larger L1$ or for additional levels of cache (e.g., L2$ and L3$)</a:t>
            </a:r>
          </a:p>
          <a:p>
            <a:pPr eaLnBrk="1" hangingPunct="1"/>
            <a:r>
              <a:rPr lang="en-US" dirty="0" smtClean="0"/>
              <a:t>Normally the higher cache levels are </a:t>
            </a:r>
            <a:r>
              <a:rPr lang="en-US" dirty="0" smtClean="0">
                <a:solidFill>
                  <a:srgbClr val="FF0000"/>
                </a:solidFill>
              </a:rPr>
              <a:t>unified</a:t>
            </a:r>
            <a:r>
              <a:rPr lang="en-US" dirty="0" smtClean="0"/>
              <a:t>, holding both instructions and data</a:t>
            </a:r>
          </a:p>
        </p:txBody>
      </p:sp>
      <p:sp>
        <p:nvSpPr>
          <p:cNvPr id="7" name="Date Placeholder 6"/>
          <p:cNvSpPr>
            <a:spLocks noGrp="1"/>
          </p:cNvSpPr>
          <p:nvPr>
            <p:ph type="dt" sz="half" idx="10"/>
          </p:nvPr>
        </p:nvSpPr>
        <p:spPr/>
        <p:txBody>
          <a:bodyPr/>
          <a:lstStyle/>
          <a:p>
            <a:fld id="{49D47D49-4AEE-9F4D-A960-41FB94273733}"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30</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0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Design Considerations</a:t>
            </a:r>
          </a:p>
        </p:txBody>
      </p:sp>
      <p:sp>
        <p:nvSpPr>
          <p:cNvPr id="1705987" name="Rectangle 3"/>
          <p:cNvSpPr>
            <a:spLocks noGrp="1" noChangeArrowheads="1"/>
          </p:cNvSpPr>
          <p:nvPr>
            <p:ph type="body" idx="1"/>
          </p:nvPr>
        </p:nvSpPr>
        <p:spPr>
          <a:xfrm>
            <a:off x="386648" y="1398605"/>
            <a:ext cx="8450263" cy="5003800"/>
          </a:xfrm>
        </p:spPr>
        <p:txBody>
          <a:bodyPr>
            <a:normAutofit fontScale="85000" lnSpcReduction="20000"/>
          </a:bodyPr>
          <a:lstStyle/>
          <a:p>
            <a:pPr eaLnBrk="1" hangingPunct="1">
              <a:defRPr/>
            </a:pPr>
            <a:r>
              <a:rPr lang="en-US" dirty="0" smtClean="0"/>
              <a:t>Different design considerations for L1$ and L2$</a:t>
            </a:r>
          </a:p>
          <a:p>
            <a:pPr lvl="1" eaLnBrk="1" hangingPunct="1">
              <a:defRPr/>
            </a:pPr>
            <a:r>
              <a:rPr lang="en-US" dirty="0" smtClean="0"/>
              <a:t>L1$ focuses on </a:t>
            </a:r>
            <a:r>
              <a:rPr lang="en-US" dirty="0" smtClean="0">
                <a:solidFill>
                  <a:srgbClr val="FF0000"/>
                </a:solidFill>
              </a:rPr>
              <a:t>fast access</a:t>
            </a:r>
            <a:r>
              <a:rPr lang="en-US" dirty="0" smtClean="0"/>
              <a:t>: minimize hit time to achieve shorter clock cycle, e.g., smaller $</a:t>
            </a:r>
          </a:p>
          <a:p>
            <a:pPr lvl="1" eaLnBrk="1" hangingPunct="1">
              <a:defRPr/>
            </a:pPr>
            <a:r>
              <a:rPr lang="en-US" dirty="0" smtClean="0"/>
              <a:t>L2$, L3$ focus on </a:t>
            </a:r>
            <a:r>
              <a:rPr lang="en-US" dirty="0" smtClean="0">
                <a:solidFill>
                  <a:srgbClr val="FF0000"/>
                </a:solidFill>
              </a:rPr>
              <a:t>low miss rate</a:t>
            </a:r>
            <a:r>
              <a:rPr lang="en-US" dirty="0" smtClean="0"/>
              <a:t>: reduce penalty of long main memory access times: e.g., Larger $ with larger block sizes/higher levels of </a:t>
            </a:r>
            <a:r>
              <a:rPr lang="en-US" dirty="0" err="1" smtClean="0"/>
              <a:t>associativity</a:t>
            </a:r>
            <a:endParaRPr lang="en-US" dirty="0" smtClean="0"/>
          </a:p>
          <a:p>
            <a:pPr eaLnBrk="1" hangingPunct="1">
              <a:defRPr/>
            </a:pPr>
            <a:r>
              <a:rPr lang="en-US" dirty="0" smtClean="0"/>
              <a:t>Miss penalty of L1$ is significantly reduced by presence of L2$, so can be smaller/faster even with higher miss rate</a:t>
            </a:r>
          </a:p>
          <a:p>
            <a:pPr eaLnBrk="1" hangingPunct="1">
              <a:defRPr/>
            </a:pPr>
            <a:r>
              <a:rPr lang="en-US" dirty="0" smtClean="0"/>
              <a:t>For the L2$, fast hit time is less important than low miss rate</a:t>
            </a:r>
          </a:p>
          <a:p>
            <a:pPr lvl="1" eaLnBrk="1" hangingPunct="1">
              <a:defRPr/>
            </a:pPr>
            <a:r>
              <a:rPr lang="en-US" dirty="0" smtClean="0"/>
              <a:t>L2$ hit time determines L1$’s miss penalty</a:t>
            </a:r>
          </a:p>
          <a:p>
            <a:pPr lvl="1" eaLnBrk="1" hangingPunct="1">
              <a:defRPr/>
            </a:pPr>
            <a:r>
              <a:rPr lang="en-US" dirty="0" smtClean="0"/>
              <a:t>L2$ local miss rate &gt;&gt; than the global miss rate</a:t>
            </a:r>
            <a:endParaRPr lang="en-US" dirty="0"/>
          </a:p>
        </p:txBody>
      </p:sp>
      <p:sp>
        <p:nvSpPr>
          <p:cNvPr id="7" name="Date Placeholder 6"/>
          <p:cNvSpPr>
            <a:spLocks noGrp="1"/>
          </p:cNvSpPr>
          <p:nvPr>
            <p:ph type="dt" sz="half" idx="10"/>
          </p:nvPr>
        </p:nvSpPr>
        <p:spPr/>
        <p:txBody>
          <a:bodyPr/>
          <a:lstStyle/>
          <a:p>
            <a:fld id="{6F0F39A3-059D-7744-B122-4C8ACC82F98D}"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31</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5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5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59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05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56412" y="506473"/>
            <a:ext cx="8229600" cy="1143000"/>
          </a:xfrm>
        </p:spPr>
        <p:txBody>
          <a:bodyPr>
            <a:normAutofit fontScale="90000"/>
          </a:bodyPr>
          <a:lstStyle/>
          <a:p>
            <a:r>
              <a:rPr lang="en-US" altLang="ko-KR" dirty="0" smtClean="0"/>
              <a:t>Flashcard Quiz: In a machine with two levels of </a:t>
            </a:r>
            <a:r>
              <a:rPr lang="en-US" altLang="ko-KR" dirty="0" smtClean="0"/>
              <a:t>cache, </a:t>
            </a:r>
            <a:r>
              <a:rPr lang="en-US" altLang="ko-KR" dirty="0" smtClean="0"/>
              <a:t>what effect does increasing L1 capacity have on </a:t>
            </a:r>
            <a:r>
              <a:rPr lang="en-US" altLang="ko-KR" dirty="0" smtClean="0"/>
              <a:t>L2*?</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32</a:t>
            </a:fld>
            <a:endParaRPr lang="en-US"/>
          </a:p>
        </p:txBody>
      </p:sp>
      <p:sp>
        <p:nvSpPr>
          <p:cNvPr id="20" name="TextBox 19"/>
          <p:cNvSpPr txBox="1"/>
          <p:nvPr/>
        </p:nvSpPr>
        <p:spPr>
          <a:xfrm>
            <a:off x="1188522" y="2310597"/>
            <a:ext cx="6632634" cy="2308324"/>
          </a:xfrm>
          <a:prstGeom prst="rect">
            <a:avLst/>
          </a:prstGeom>
          <a:noFill/>
        </p:spPr>
        <p:txBody>
          <a:bodyPr wrap="square" rtlCol="0">
            <a:spAutoFit/>
          </a:bodyPr>
          <a:lstStyle/>
          <a:p>
            <a:r>
              <a:rPr lang="en-US" sz="3600" b="1" dirty="0" smtClean="0">
                <a:ln>
                  <a:solidFill>
                    <a:schemeClr val="tx1"/>
                  </a:solidFill>
                </a:ln>
                <a:solidFill>
                  <a:srgbClr val="FF804F"/>
                </a:solidFill>
              </a:rPr>
              <a:t>Decreases L2 capacity misses</a:t>
            </a:r>
          </a:p>
          <a:p>
            <a:r>
              <a:rPr lang="en-US" sz="3600" b="1" dirty="0" smtClean="0">
                <a:ln>
                  <a:solidFill>
                    <a:schemeClr val="tx1"/>
                  </a:solidFill>
                </a:ln>
                <a:solidFill>
                  <a:srgbClr val="FFFF00"/>
                </a:solidFill>
              </a:rPr>
              <a:t>Increases L2 local miss rate</a:t>
            </a:r>
          </a:p>
          <a:p>
            <a:r>
              <a:rPr lang="en-US" sz="3600" b="1" dirty="0" smtClean="0">
                <a:ln>
                  <a:solidFill>
                    <a:schemeClr val="tx1"/>
                  </a:solidFill>
                </a:ln>
                <a:solidFill>
                  <a:srgbClr val="FA61FF"/>
                </a:solidFill>
              </a:rPr>
              <a:t>Decreases L2 compulsory misses</a:t>
            </a:r>
          </a:p>
          <a:p>
            <a:r>
              <a:rPr lang="en-US" sz="3600" b="1" dirty="0" smtClean="0">
                <a:ln>
                  <a:solidFill>
                    <a:schemeClr val="tx1"/>
                  </a:solidFill>
                </a:ln>
                <a:solidFill>
                  <a:srgbClr val="008000"/>
                </a:solidFill>
              </a:rPr>
              <a:t>Decreases L2 global miss rate</a:t>
            </a:r>
            <a:endParaRPr lang="en-US" sz="3600" b="1" dirty="0">
              <a:ln>
                <a:solidFill>
                  <a:schemeClr val="tx1"/>
                </a:solidFill>
              </a:ln>
              <a:solidFill>
                <a:srgbClr val="008000"/>
              </a:solidFill>
            </a:endParaRPr>
          </a:p>
        </p:txBody>
      </p:sp>
    </p:spTree>
    <p:extLst>
      <p:ext uri="{BB962C8B-B14F-4D97-AF65-F5344CB8AC3E}">
        <p14:creationId xmlns:p14="http://schemas.microsoft.com/office/powerpoint/2010/main" val="8559271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175"/>
            <a:ext cx="8229600" cy="1143000"/>
          </a:xfrm>
        </p:spPr>
        <p:txBody>
          <a:bodyPr/>
          <a:lstStyle/>
          <a:p>
            <a:pPr eaLnBrk="1" hangingPunct="1"/>
            <a:r>
              <a:rPr lang="en-US" smtClean="0"/>
              <a:t>Two Machines’ Cache Parameters</a:t>
            </a:r>
          </a:p>
        </p:txBody>
      </p:sp>
      <p:graphicFrame>
        <p:nvGraphicFramePr>
          <p:cNvPr id="1707128" name="Group 120"/>
          <p:cNvGraphicFramePr>
            <a:graphicFrameLocks noGrp="1"/>
          </p:cNvGraphicFramePr>
          <p:nvPr/>
        </p:nvGraphicFramePr>
        <p:xfrm>
          <a:off x="304800" y="990600"/>
          <a:ext cx="8534400" cy="5394960"/>
        </p:xfrm>
        <a:graphic>
          <a:graphicData uri="http://schemas.openxmlformats.org/drawingml/2006/table">
            <a:tbl>
              <a:tblPr/>
              <a:tblGrid>
                <a:gridCol w="2157743"/>
                <a:gridCol w="3110944"/>
                <a:gridCol w="3265713"/>
              </a:tblGrid>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Intel Nehalem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AMD Barcelona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L1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charset="0"/>
                        </a:rPr>
                        <a:t>Split I$ and D$; 32KB for each per core;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charset="0"/>
                        </a:rPr>
                        <a:t>Split I$ and D$; 64KB for each per core;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charset="0"/>
                        </a:rPr>
                        <a:t>L1 </a:t>
                      </a:r>
                      <a:r>
                        <a:rPr kumimoji="0" lang="en-US" sz="1800" b="0" i="0" u="none" strike="noStrike" cap="none" normalizeH="0" baseline="0" dirty="0" err="1" smtClean="0">
                          <a:ln>
                            <a:noFill/>
                          </a:ln>
                          <a:solidFill>
                            <a:schemeClr val="bg1"/>
                          </a:solidFill>
                          <a:effectLst/>
                          <a:latin typeface="Arial" charset="0"/>
                        </a:rPr>
                        <a:t>associativity</a:t>
                      </a:r>
                      <a:endParaRPr kumimoji="0" lang="en-US" sz="1800" b="0"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charset="0"/>
                        </a:rPr>
                        <a:t>4-way (I), 8-way (D) set assoc.; ~LRU replacement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charset="0"/>
                        </a:rPr>
                        <a:t>2-way set assoc.; LRU replacement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L1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256KB (0.25MB) per core;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512KB (0.5MB) per core;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L2 </a:t>
                      </a:r>
                      <a:r>
                        <a:rPr kumimoji="0" lang="en-US" sz="1800" b="0" i="0" u="none" strike="noStrike" cap="none" normalizeH="0" baseline="0" dirty="0" err="1" smtClean="0">
                          <a:ln>
                            <a:noFill/>
                          </a:ln>
                          <a:solidFill>
                            <a:srgbClr val="FFFFFF"/>
                          </a:solidFill>
                          <a:effectLst/>
                          <a:latin typeface="Arial" charset="0"/>
                        </a:rPr>
                        <a:t>associativity</a:t>
                      </a:r>
                      <a:endParaRPr kumimoji="0" lang="en-US" sz="1800" b="0" i="0" u="none" strike="noStrike" cap="none" normalizeH="0" baseline="0" dirty="0" smtClean="0">
                        <a:ln>
                          <a:noFill/>
                        </a:ln>
                        <a:solidFill>
                          <a:srgbClr val="FF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8-way set assoc.; ~LRU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16-way set assoc.; ~LRU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write-back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L3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8192KB (8MB) shared by cores;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2048KB (2MB) shared by cores;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L3 </a:t>
                      </a:r>
                      <a:r>
                        <a:rPr kumimoji="0" lang="en-US" sz="1800" b="0" i="0" u="none" strike="noStrike" cap="none" normalizeH="0" baseline="0" dirty="0" err="1" smtClean="0">
                          <a:ln>
                            <a:noFill/>
                          </a:ln>
                          <a:solidFill>
                            <a:srgbClr val="FFFFFF"/>
                          </a:solidFill>
                          <a:effectLst/>
                          <a:latin typeface="Arial" charset="0"/>
                        </a:rPr>
                        <a:t>associativity</a:t>
                      </a:r>
                      <a:endParaRPr kumimoji="0" lang="en-US" sz="1800" b="0" i="0" u="none" strike="noStrike" cap="none" normalizeH="0" baseline="0" dirty="0" smtClean="0">
                        <a:ln>
                          <a:noFill/>
                        </a:ln>
                        <a:solidFill>
                          <a:srgbClr val="FF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16-way set assoc.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32-way set assoc.; evict block shared by fewest cores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L3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Date Placeholder 6"/>
          <p:cNvSpPr>
            <a:spLocks noGrp="1"/>
          </p:cNvSpPr>
          <p:nvPr>
            <p:ph type="dt" sz="half" idx="10"/>
          </p:nvPr>
        </p:nvSpPr>
        <p:spPr/>
        <p:txBody>
          <a:bodyPr/>
          <a:lstStyle/>
          <a:p>
            <a:fld id="{228C28E0-C5F6-E946-AEA4-C44851AC0C25}"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33</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4"/>
          <p:cNvSpPr>
            <a:spLocks noGrp="1"/>
          </p:cNvSpPr>
          <p:nvPr>
            <p:ph type="sldNum" sz="quarter" idx="11"/>
          </p:nvPr>
        </p:nvSpPr>
        <p:spPr>
          <a:xfrm>
            <a:off x="6248400" y="6492875"/>
            <a:ext cx="2895600" cy="365125"/>
          </a:xfrm>
        </p:spPr>
        <p:txBody>
          <a:bodyPr/>
          <a:lstStyle/>
          <a:p>
            <a:fld id="{88D5D41B-ADE2-804E-913B-6AC0BE6B9296}" type="slidenum">
              <a:rPr lang="en-US"/>
              <a:pPr/>
              <a:t>34</a:t>
            </a:fld>
            <a:endParaRPr lang="en-US" b="0" dirty="0">
              <a:solidFill>
                <a:srgbClr val="FBBA03"/>
              </a:solidFill>
            </a:endParaRPr>
          </a:p>
        </p:txBody>
      </p:sp>
      <p:sp>
        <p:nvSpPr>
          <p:cNvPr id="1837100" name="Rectangle 44"/>
          <p:cNvSpPr>
            <a:spLocks noChangeArrowheads="1"/>
          </p:cNvSpPr>
          <p:nvPr/>
        </p:nvSpPr>
        <p:spPr bwMode="auto">
          <a:xfrm>
            <a:off x="1828800" y="990600"/>
            <a:ext cx="5105400" cy="4648200"/>
          </a:xfrm>
          <a:prstGeom prst="rect">
            <a:avLst/>
          </a:prstGeom>
          <a:solidFill>
            <a:srgbClr val="FBBA03"/>
          </a:solidFill>
          <a:ln w="38100">
            <a:solidFill>
              <a:schemeClr val="tx1"/>
            </a:solidFill>
            <a:miter lim="800000"/>
            <a:headEnd/>
            <a:tailEnd/>
          </a:ln>
          <a:effectLst/>
        </p:spPr>
        <p:txBody>
          <a:bodyPr wrap="none" anchor="ctr">
            <a:prstTxWarp prst="textNoShape">
              <a:avLst/>
            </a:prstTxWarp>
          </a:bodyPr>
          <a:lstStyle/>
          <a:p>
            <a:endParaRPr lang="en-US"/>
          </a:p>
        </p:txBody>
      </p:sp>
      <p:sp>
        <p:nvSpPr>
          <p:cNvPr id="1837058" name="Rectangle 2"/>
          <p:cNvSpPr>
            <a:spLocks noGrp="1" noChangeArrowheads="1"/>
          </p:cNvSpPr>
          <p:nvPr>
            <p:ph type="title"/>
          </p:nvPr>
        </p:nvSpPr>
        <p:spPr>
          <a:xfrm>
            <a:off x="634999" y="0"/>
            <a:ext cx="8170333" cy="736600"/>
          </a:xfrm>
        </p:spPr>
        <p:txBody>
          <a:bodyPr>
            <a:normAutofit fontScale="90000"/>
          </a:bodyPr>
          <a:lstStyle/>
          <a:p>
            <a:r>
              <a:rPr lang="en-US" dirty="0"/>
              <a:t>Nehalem Memory Hierarchy Overview</a:t>
            </a:r>
          </a:p>
        </p:txBody>
      </p:sp>
      <p:sp>
        <p:nvSpPr>
          <p:cNvPr id="1837060" name="Rectangle 4"/>
          <p:cNvSpPr>
            <a:spLocks noChangeArrowheads="1"/>
          </p:cNvSpPr>
          <p:nvPr/>
        </p:nvSpPr>
        <p:spPr bwMode="auto">
          <a:xfrm>
            <a:off x="1981200" y="1447800"/>
            <a:ext cx="1143000" cy="8382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sz="2000" dirty="0"/>
              <a:t>CPU Core</a:t>
            </a:r>
          </a:p>
        </p:txBody>
      </p:sp>
      <p:sp>
        <p:nvSpPr>
          <p:cNvPr id="1837063" name="Rectangle 7"/>
          <p:cNvSpPr>
            <a:spLocks noChangeArrowheads="1"/>
          </p:cNvSpPr>
          <p:nvPr/>
        </p:nvSpPr>
        <p:spPr bwMode="auto">
          <a:xfrm>
            <a:off x="1981200" y="2286000"/>
            <a:ext cx="11430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a:t>32KB L1 D$</a:t>
            </a:r>
          </a:p>
        </p:txBody>
      </p:sp>
      <p:sp>
        <p:nvSpPr>
          <p:cNvPr id="1837064" name="Rectangle 8"/>
          <p:cNvSpPr>
            <a:spLocks noChangeArrowheads="1"/>
          </p:cNvSpPr>
          <p:nvPr/>
        </p:nvSpPr>
        <p:spPr bwMode="auto">
          <a:xfrm>
            <a:off x="1981200" y="1143000"/>
            <a:ext cx="11430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dirty="0"/>
              <a:t>32KB L1 I$</a:t>
            </a:r>
          </a:p>
        </p:txBody>
      </p:sp>
      <p:sp>
        <p:nvSpPr>
          <p:cNvPr id="1837065" name="Rectangle 9"/>
          <p:cNvSpPr>
            <a:spLocks noChangeArrowheads="1"/>
          </p:cNvSpPr>
          <p:nvPr/>
        </p:nvSpPr>
        <p:spPr bwMode="auto">
          <a:xfrm>
            <a:off x="1981200" y="2971800"/>
            <a:ext cx="1143000" cy="6096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sz="2000" dirty="0"/>
              <a:t>256KB L2$</a:t>
            </a:r>
          </a:p>
        </p:txBody>
      </p:sp>
      <p:sp>
        <p:nvSpPr>
          <p:cNvPr id="1837066" name="Line 10"/>
          <p:cNvSpPr>
            <a:spLocks noChangeShapeType="1"/>
          </p:cNvSpPr>
          <p:nvPr/>
        </p:nvSpPr>
        <p:spPr bwMode="auto">
          <a:xfrm>
            <a:off x="2590800" y="2590800"/>
            <a:ext cx="0" cy="3810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837067" name="Rectangle 11"/>
          <p:cNvSpPr>
            <a:spLocks noChangeArrowheads="1"/>
          </p:cNvSpPr>
          <p:nvPr/>
        </p:nvSpPr>
        <p:spPr bwMode="auto">
          <a:xfrm>
            <a:off x="1981200" y="3962400"/>
            <a:ext cx="4800600" cy="6096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sz="2400" dirty="0"/>
              <a:t>8MB Shared L3$</a:t>
            </a:r>
          </a:p>
        </p:txBody>
      </p:sp>
      <p:sp>
        <p:nvSpPr>
          <p:cNvPr id="1837069" name="Line 13"/>
          <p:cNvSpPr>
            <a:spLocks noChangeShapeType="1"/>
          </p:cNvSpPr>
          <p:nvPr/>
        </p:nvSpPr>
        <p:spPr bwMode="auto">
          <a:xfrm>
            <a:off x="2590800" y="3581400"/>
            <a:ext cx="0" cy="3810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837070" name="Rectangle 14"/>
          <p:cNvSpPr>
            <a:spLocks noChangeArrowheads="1"/>
          </p:cNvSpPr>
          <p:nvPr/>
        </p:nvSpPr>
        <p:spPr bwMode="auto">
          <a:xfrm>
            <a:off x="5638800" y="1447800"/>
            <a:ext cx="1143000" cy="8382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sz="2000"/>
              <a:t>CPU Core</a:t>
            </a:r>
          </a:p>
        </p:txBody>
      </p:sp>
      <p:sp>
        <p:nvSpPr>
          <p:cNvPr id="1837071" name="Rectangle 15"/>
          <p:cNvSpPr>
            <a:spLocks noChangeArrowheads="1"/>
          </p:cNvSpPr>
          <p:nvPr/>
        </p:nvSpPr>
        <p:spPr bwMode="auto">
          <a:xfrm>
            <a:off x="5638800" y="2286000"/>
            <a:ext cx="11430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a:t>32KB L1 D$</a:t>
            </a:r>
          </a:p>
        </p:txBody>
      </p:sp>
      <p:sp>
        <p:nvSpPr>
          <p:cNvPr id="1837072" name="Rectangle 16"/>
          <p:cNvSpPr>
            <a:spLocks noChangeArrowheads="1"/>
          </p:cNvSpPr>
          <p:nvPr/>
        </p:nvSpPr>
        <p:spPr bwMode="auto">
          <a:xfrm>
            <a:off x="5638800" y="1143000"/>
            <a:ext cx="11430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a:t>32KB L1 I$</a:t>
            </a:r>
          </a:p>
        </p:txBody>
      </p:sp>
      <p:sp>
        <p:nvSpPr>
          <p:cNvPr id="1837073" name="Rectangle 17"/>
          <p:cNvSpPr>
            <a:spLocks noChangeArrowheads="1"/>
          </p:cNvSpPr>
          <p:nvPr/>
        </p:nvSpPr>
        <p:spPr bwMode="auto">
          <a:xfrm>
            <a:off x="5638800" y="2971800"/>
            <a:ext cx="1143000" cy="6096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r>
              <a:rPr lang="en-US" sz="2000"/>
              <a:t>256KB L2$</a:t>
            </a:r>
          </a:p>
        </p:txBody>
      </p:sp>
      <p:sp>
        <p:nvSpPr>
          <p:cNvPr id="1837074" name="Line 18"/>
          <p:cNvSpPr>
            <a:spLocks noChangeShapeType="1"/>
          </p:cNvSpPr>
          <p:nvPr/>
        </p:nvSpPr>
        <p:spPr bwMode="auto">
          <a:xfrm>
            <a:off x="6248400" y="2590800"/>
            <a:ext cx="0" cy="3810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837075" name="Line 19"/>
          <p:cNvSpPr>
            <a:spLocks noChangeShapeType="1"/>
          </p:cNvSpPr>
          <p:nvPr/>
        </p:nvSpPr>
        <p:spPr bwMode="auto">
          <a:xfrm>
            <a:off x="6248400" y="3581400"/>
            <a:ext cx="0" cy="3810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837076" name="Line 20"/>
          <p:cNvSpPr>
            <a:spLocks noChangeShapeType="1"/>
          </p:cNvSpPr>
          <p:nvPr/>
        </p:nvSpPr>
        <p:spPr bwMode="auto">
          <a:xfrm>
            <a:off x="3429000" y="1905000"/>
            <a:ext cx="1981200" cy="0"/>
          </a:xfrm>
          <a:prstGeom prst="line">
            <a:avLst/>
          </a:prstGeom>
          <a:noFill/>
          <a:ln w="76200">
            <a:solidFill>
              <a:schemeClr val="tx1"/>
            </a:solidFill>
            <a:prstDash val="sysDot"/>
            <a:round/>
            <a:headEnd/>
            <a:tailEnd/>
          </a:ln>
          <a:effectLst/>
        </p:spPr>
        <p:txBody>
          <a:bodyPr wrap="none" anchor="ctr">
            <a:prstTxWarp prst="textNoShape">
              <a:avLst/>
            </a:prstTxWarp>
          </a:bodyPr>
          <a:lstStyle/>
          <a:p>
            <a:endParaRPr lang="en-US"/>
          </a:p>
        </p:txBody>
      </p:sp>
      <p:sp>
        <p:nvSpPr>
          <p:cNvPr id="1837077" name="Text Box 21"/>
          <p:cNvSpPr txBox="1">
            <a:spLocks noChangeArrowheads="1"/>
          </p:cNvSpPr>
          <p:nvPr/>
        </p:nvSpPr>
        <p:spPr bwMode="auto">
          <a:xfrm>
            <a:off x="3625850" y="1419225"/>
            <a:ext cx="1300163" cy="396875"/>
          </a:xfrm>
          <a:prstGeom prst="rect">
            <a:avLst/>
          </a:prstGeom>
          <a:noFill/>
          <a:ln w="38100">
            <a:noFill/>
            <a:miter lim="800000"/>
            <a:headEnd/>
            <a:tailEnd/>
          </a:ln>
          <a:effectLst/>
        </p:spPr>
        <p:txBody>
          <a:bodyPr wrap="none" anchor="ctr">
            <a:prstTxWarp prst="textNoShape">
              <a:avLst/>
            </a:prstTxWarp>
            <a:spAutoFit/>
          </a:bodyPr>
          <a:lstStyle/>
          <a:p>
            <a:r>
              <a:rPr lang="en-US" sz="2000" dirty="0"/>
              <a:t>4-8 Cores</a:t>
            </a:r>
          </a:p>
        </p:txBody>
      </p:sp>
      <p:sp>
        <p:nvSpPr>
          <p:cNvPr id="1837079" name="Rectangle 23"/>
          <p:cNvSpPr>
            <a:spLocks noChangeArrowheads="1"/>
          </p:cNvSpPr>
          <p:nvPr/>
        </p:nvSpPr>
        <p:spPr bwMode="auto">
          <a:xfrm>
            <a:off x="1981200" y="4800600"/>
            <a:ext cx="2514600" cy="609600"/>
          </a:xfrm>
          <a:prstGeom prst="rect">
            <a:avLst/>
          </a:prstGeom>
          <a:solidFill>
            <a:schemeClr val="bg1"/>
          </a:solidFill>
          <a:ln w="38100">
            <a:solidFill>
              <a:schemeClr val="tx1"/>
            </a:solidFill>
            <a:miter lim="800000"/>
            <a:headEnd/>
            <a:tailEnd/>
          </a:ln>
          <a:effectLst/>
        </p:spPr>
        <p:txBody>
          <a:bodyPr anchor="ctr">
            <a:prstTxWarp prst="textNoShape">
              <a:avLst/>
            </a:prstTxWarp>
          </a:bodyPr>
          <a:lstStyle/>
          <a:p>
            <a:r>
              <a:rPr lang="en-US" dirty="0" smtClean="0"/>
              <a:t>3 DDR3 </a:t>
            </a:r>
            <a:r>
              <a:rPr lang="en-US" dirty="0"/>
              <a:t>DRAM Memory Controllers</a:t>
            </a:r>
          </a:p>
        </p:txBody>
      </p:sp>
      <p:sp>
        <p:nvSpPr>
          <p:cNvPr id="1837081" name="Rectangle 25"/>
          <p:cNvSpPr>
            <a:spLocks noChangeArrowheads="1"/>
          </p:cNvSpPr>
          <p:nvPr/>
        </p:nvSpPr>
        <p:spPr bwMode="auto">
          <a:xfrm>
            <a:off x="4724400" y="4800600"/>
            <a:ext cx="2057400" cy="609600"/>
          </a:xfrm>
          <a:prstGeom prst="rect">
            <a:avLst/>
          </a:prstGeom>
          <a:solidFill>
            <a:schemeClr val="bg1"/>
          </a:solidFill>
          <a:ln w="38100">
            <a:solidFill>
              <a:schemeClr val="tx1"/>
            </a:solidFill>
            <a:miter lim="800000"/>
            <a:headEnd/>
            <a:tailEnd/>
          </a:ln>
          <a:effectLst/>
        </p:spPr>
        <p:txBody>
          <a:bodyPr anchor="ctr">
            <a:prstTxWarp prst="textNoShape">
              <a:avLst/>
            </a:prstTxWarp>
          </a:bodyPr>
          <a:lstStyle/>
          <a:p>
            <a:r>
              <a:rPr lang="en-US"/>
              <a:t>QuickPath System Interconnect</a:t>
            </a:r>
          </a:p>
        </p:txBody>
      </p:sp>
      <p:sp>
        <p:nvSpPr>
          <p:cNvPr id="1837082" name="Line 26"/>
          <p:cNvSpPr>
            <a:spLocks noChangeShapeType="1"/>
          </p:cNvSpPr>
          <p:nvPr/>
        </p:nvSpPr>
        <p:spPr bwMode="auto">
          <a:xfrm>
            <a:off x="2438400" y="5410200"/>
            <a:ext cx="0" cy="4572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837083" name="Line 27"/>
          <p:cNvSpPr>
            <a:spLocks noChangeShapeType="1"/>
          </p:cNvSpPr>
          <p:nvPr/>
        </p:nvSpPr>
        <p:spPr bwMode="auto">
          <a:xfrm>
            <a:off x="3200400" y="5410200"/>
            <a:ext cx="0" cy="4572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837084" name="Line 28"/>
          <p:cNvSpPr>
            <a:spLocks noChangeShapeType="1"/>
          </p:cNvSpPr>
          <p:nvPr/>
        </p:nvSpPr>
        <p:spPr bwMode="auto">
          <a:xfrm>
            <a:off x="3962400" y="5410200"/>
            <a:ext cx="0" cy="4572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837088" name="Line 32"/>
          <p:cNvSpPr>
            <a:spLocks noChangeShapeType="1"/>
          </p:cNvSpPr>
          <p:nvPr/>
        </p:nvSpPr>
        <p:spPr bwMode="auto">
          <a:xfrm flipV="1">
            <a:off x="5105400" y="5410200"/>
            <a:ext cx="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837089" name="Line 33"/>
          <p:cNvSpPr>
            <a:spLocks noChangeShapeType="1"/>
          </p:cNvSpPr>
          <p:nvPr/>
        </p:nvSpPr>
        <p:spPr bwMode="auto">
          <a:xfrm>
            <a:off x="5257800" y="5410200"/>
            <a:ext cx="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837092" name="Line 36"/>
          <p:cNvSpPr>
            <a:spLocks noChangeShapeType="1"/>
          </p:cNvSpPr>
          <p:nvPr/>
        </p:nvSpPr>
        <p:spPr bwMode="auto">
          <a:xfrm flipV="1">
            <a:off x="6172200" y="5410200"/>
            <a:ext cx="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837093" name="Line 37"/>
          <p:cNvSpPr>
            <a:spLocks noChangeShapeType="1"/>
          </p:cNvSpPr>
          <p:nvPr/>
        </p:nvSpPr>
        <p:spPr bwMode="auto">
          <a:xfrm>
            <a:off x="6324600" y="5410200"/>
            <a:ext cx="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837094" name="Text Box 38"/>
          <p:cNvSpPr txBox="1">
            <a:spLocks noChangeArrowheads="1"/>
          </p:cNvSpPr>
          <p:nvPr/>
        </p:nvSpPr>
        <p:spPr bwMode="auto">
          <a:xfrm>
            <a:off x="5643563" y="5867400"/>
            <a:ext cx="2987675" cy="336550"/>
          </a:xfrm>
          <a:prstGeom prst="rect">
            <a:avLst/>
          </a:prstGeom>
          <a:noFill/>
          <a:ln w="38100">
            <a:noFill/>
            <a:miter lim="800000"/>
            <a:headEnd/>
            <a:tailEnd/>
          </a:ln>
          <a:effectLst/>
        </p:spPr>
        <p:txBody>
          <a:bodyPr wrap="none" anchor="ctr">
            <a:prstTxWarp prst="textNoShape">
              <a:avLst/>
            </a:prstTxWarp>
            <a:spAutoFit/>
          </a:bodyPr>
          <a:lstStyle/>
          <a:p>
            <a:r>
              <a:rPr lang="en-US"/>
              <a:t>Each direction is 20b@6.4Gb/s</a:t>
            </a:r>
          </a:p>
        </p:txBody>
      </p:sp>
      <p:sp>
        <p:nvSpPr>
          <p:cNvPr id="1837095" name="Text Box 39"/>
          <p:cNvSpPr txBox="1">
            <a:spLocks noChangeArrowheads="1"/>
          </p:cNvSpPr>
          <p:nvPr/>
        </p:nvSpPr>
        <p:spPr bwMode="auto">
          <a:xfrm>
            <a:off x="1600199" y="5834747"/>
            <a:ext cx="3107267" cy="646331"/>
          </a:xfrm>
          <a:prstGeom prst="rect">
            <a:avLst/>
          </a:prstGeom>
          <a:noFill/>
          <a:ln w="38100">
            <a:noFill/>
            <a:miter lim="800000"/>
            <a:headEnd/>
            <a:tailEnd/>
          </a:ln>
          <a:effectLst/>
        </p:spPr>
        <p:txBody>
          <a:bodyPr wrap="square" anchor="ctr">
            <a:prstTxWarp prst="textNoShape">
              <a:avLst/>
            </a:prstTxWarp>
            <a:spAutoFit/>
          </a:bodyPr>
          <a:lstStyle/>
          <a:p>
            <a:r>
              <a:rPr lang="en-US" dirty="0"/>
              <a:t>Each DRAM Channel is 64/72b wide at up to 1.33Gb/s</a:t>
            </a:r>
          </a:p>
        </p:txBody>
      </p:sp>
      <p:sp>
        <p:nvSpPr>
          <p:cNvPr id="1837096" name="AutoShape 40"/>
          <p:cNvSpPr>
            <a:spLocks/>
          </p:cNvSpPr>
          <p:nvPr/>
        </p:nvSpPr>
        <p:spPr bwMode="auto">
          <a:xfrm>
            <a:off x="1143000" y="1143000"/>
            <a:ext cx="609600" cy="2438400"/>
          </a:xfrm>
          <a:prstGeom prst="leftBrace">
            <a:avLst>
              <a:gd name="adj1" fmla="val 33333"/>
              <a:gd name="adj2" fmla="val 50000"/>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837097" name="Text Box 41"/>
          <p:cNvSpPr txBox="1">
            <a:spLocks noChangeArrowheads="1"/>
          </p:cNvSpPr>
          <p:nvPr/>
        </p:nvSpPr>
        <p:spPr bwMode="auto">
          <a:xfrm>
            <a:off x="-76200" y="1981200"/>
            <a:ext cx="1535113" cy="581025"/>
          </a:xfrm>
          <a:prstGeom prst="rect">
            <a:avLst/>
          </a:prstGeom>
          <a:noFill/>
          <a:ln w="38100">
            <a:noFill/>
            <a:miter lim="800000"/>
            <a:headEnd/>
            <a:tailEnd/>
          </a:ln>
          <a:effectLst/>
        </p:spPr>
        <p:txBody>
          <a:bodyPr anchor="ctr">
            <a:prstTxWarp prst="textNoShape">
              <a:avLst/>
            </a:prstTxWarp>
            <a:spAutoFit/>
          </a:bodyPr>
          <a:lstStyle/>
          <a:p>
            <a:r>
              <a:rPr lang="en-US"/>
              <a:t>Private L1/L2 per core</a:t>
            </a:r>
          </a:p>
        </p:txBody>
      </p:sp>
      <p:sp>
        <p:nvSpPr>
          <p:cNvPr id="1837098" name="AutoShape 42"/>
          <p:cNvSpPr>
            <a:spLocks/>
          </p:cNvSpPr>
          <p:nvPr/>
        </p:nvSpPr>
        <p:spPr bwMode="auto">
          <a:xfrm>
            <a:off x="7162800" y="1143000"/>
            <a:ext cx="381000" cy="3581400"/>
          </a:xfrm>
          <a:prstGeom prst="rightBrace">
            <a:avLst>
              <a:gd name="adj1" fmla="val 78333"/>
              <a:gd name="adj2" fmla="val 50000"/>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837099" name="Text Box 43"/>
          <p:cNvSpPr txBox="1">
            <a:spLocks noChangeArrowheads="1"/>
          </p:cNvSpPr>
          <p:nvPr/>
        </p:nvSpPr>
        <p:spPr bwMode="auto">
          <a:xfrm>
            <a:off x="7391400" y="2282825"/>
            <a:ext cx="1752600" cy="1069975"/>
          </a:xfrm>
          <a:prstGeom prst="rect">
            <a:avLst/>
          </a:prstGeom>
          <a:noFill/>
          <a:ln w="38100">
            <a:noFill/>
            <a:miter lim="800000"/>
            <a:headEnd/>
            <a:tailEnd/>
          </a:ln>
          <a:effectLst/>
        </p:spPr>
        <p:txBody>
          <a:bodyPr anchor="ctr">
            <a:prstTxWarp prst="textNoShape">
              <a:avLst/>
            </a:prstTxWarp>
            <a:spAutoFit/>
          </a:bodyPr>
          <a:lstStyle/>
          <a:p>
            <a:r>
              <a:rPr lang="en-US"/>
              <a:t>L3 fully inclusive of higher levels (but L2 not inclusive of L1)</a:t>
            </a:r>
          </a:p>
        </p:txBody>
      </p:sp>
      <p:sp>
        <p:nvSpPr>
          <p:cNvPr id="1837101" name="Text Box 45"/>
          <p:cNvSpPr txBox="1">
            <a:spLocks noChangeArrowheads="1"/>
          </p:cNvSpPr>
          <p:nvPr/>
        </p:nvSpPr>
        <p:spPr bwMode="auto">
          <a:xfrm>
            <a:off x="6934200" y="4922838"/>
            <a:ext cx="2209800" cy="825500"/>
          </a:xfrm>
          <a:prstGeom prst="rect">
            <a:avLst/>
          </a:prstGeom>
          <a:noFill/>
          <a:ln w="38100">
            <a:noFill/>
            <a:miter lim="800000"/>
            <a:headEnd/>
            <a:tailEnd/>
          </a:ln>
          <a:effectLst/>
        </p:spPr>
        <p:txBody>
          <a:bodyPr anchor="ctr">
            <a:prstTxWarp prst="textNoShape">
              <a:avLst/>
            </a:prstTxWarp>
            <a:spAutoFit/>
          </a:bodyPr>
          <a:lstStyle/>
          <a:p>
            <a:r>
              <a:rPr lang="en-US"/>
              <a:t>Other sockets’ caches kept coherent using QuickPath messages</a:t>
            </a:r>
          </a:p>
        </p:txBody>
      </p:sp>
      <p:grpSp>
        <p:nvGrpSpPr>
          <p:cNvPr id="2" name="Group 48"/>
          <p:cNvGrpSpPr>
            <a:grpSpLocks/>
          </p:cNvGrpSpPr>
          <p:nvPr/>
        </p:nvGrpSpPr>
        <p:grpSpPr bwMode="auto">
          <a:xfrm>
            <a:off x="76200" y="1727200"/>
            <a:ext cx="2146300" cy="3911600"/>
            <a:chOff x="48" y="1088"/>
            <a:chExt cx="1352" cy="2464"/>
          </a:xfrm>
        </p:grpSpPr>
        <p:sp>
          <p:nvSpPr>
            <p:cNvPr id="1837102" name="Freeform 46"/>
            <p:cNvSpPr>
              <a:spLocks/>
            </p:cNvSpPr>
            <p:nvPr/>
          </p:nvSpPr>
          <p:spPr bwMode="auto">
            <a:xfrm>
              <a:off x="720" y="1088"/>
              <a:ext cx="680" cy="2464"/>
            </a:xfrm>
            <a:custGeom>
              <a:avLst/>
              <a:gdLst/>
              <a:ahLst/>
              <a:cxnLst>
                <a:cxn ang="0">
                  <a:pos x="544" y="0"/>
                </a:cxn>
                <a:cxn ang="0">
                  <a:pos x="64" y="1056"/>
                </a:cxn>
                <a:cxn ang="0">
                  <a:pos x="160" y="2064"/>
                </a:cxn>
                <a:cxn ang="0">
                  <a:pos x="400" y="2352"/>
                </a:cxn>
                <a:cxn ang="0">
                  <a:pos x="640" y="1392"/>
                </a:cxn>
                <a:cxn ang="0">
                  <a:pos x="640" y="144"/>
                </a:cxn>
              </a:cxnLst>
              <a:rect l="0" t="0" r="r" b="b"/>
              <a:pathLst>
                <a:path w="680" h="2464">
                  <a:moveTo>
                    <a:pt x="544" y="0"/>
                  </a:moveTo>
                  <a:cubicBezTo>
                    <a:pt x="336" y="356"/>
                    <a:pt x="128" y="712"/>
                    <a:pt x="64" y="1056"/>
                  </a:cubicBezTo>
                  <a:cubicBezTo>
                    <a:pt x="0" y="1400"/>
                    <a:pt x="104" y="1848"/>
                    <a:pt x="160" y="2064"/>
                  </a:cubicBezTo>
                  <a:cubicBezTo>
                    <a:pt x="216" y="2280"/>
                    <a:pt x="320" y="2464"/>
                    <a:pt x="400" y="2352"/>
                  </a:cubicBezTo>
                  <a:cubicBezTo>
                    <a:pt x="480" y="2240"/>
                    <a:pt x="600" y="1760"/>
                    <a:pt x="640" y="1392"/>
                  </a:cubicBezTo>
                  <a:cubicBezTo>
                    <a:pt x="680" y="1024"/>
                    <a:pt x="660" y="584"/>
                    <a:pt x="640" y="144"/>
                  </a:cubicBezTo>
                </a:path>
              </a:pathLst>
            </a:custGeom>
            <a:noFill/>
            <a:ln w="38100" cap="flat" cmpd="sng">
              <a:solidFill>
                <a:schemeClr val="hlink"/>
              </a:solidFill>
              <a:prstDash val="solid"/>
              <a:round/>
              <a:headEnd/>
              <a:tailEnd type="triangle" w="med" len="med"/>
            </a:ln>
            <a:effectLst/>
          </p:spPr>
          <p:txBody>
            <a:bodyPr wrap="none" anchor="ctr">
              <a:prstTxWarp prst="textNoShape">
                <a:avLst/>
              </a:prstTxWarp>
            </a:bodyPr>
            <a:lstStyle/>
            <a:p>
              <a:endParaRPr lang="en-US"/>
            </a:p>
          </p:txBody>
        </p:sp>
        <p:sp>
          <p:nvSpPr>
            <p:cNvPr id="1837103" name="Text Box 47"/>
            <p:cNvSpPr txBox="1">
              <a:spLocks noChangeArrowheads="1"/>
            </p:cNvSpPr>
            <p:nvPr/>
          </p:nvSpPr>
          <p:spPr bwMode="auto">
            <a:xfrm>
              <a:off x="48" y="2448"/>
              <a:ext cx="864" cy="828"/>
            </a:xfrm>
            <a:prstGeom prst="rect">
              <a:avLst/>
            </a:prstGeom>
            <a:noFill/>
            <a:ln w="38100">
              <a:noFill/>
              <a:miter lim="800000"/>
              <a:headEnd/>
              <a:tailEnd/>
            </a:ln>
            <a:effectLst/>
          </p:spPr>
          <p:txBody>
            <a:bodyPr anchor="ctr">
              <a:prstTxWarp prst="textNoShape">
                <a:avLst/>
              </a:prstTxWarp>
              <a:spAutoFit/>
            </a:bodyPr>
            <a:lstStyle/>
            <a:p>
              <a:r>
                <a:rPr lang="en-US"/>
                <a:t>Local memory access latency ~60ns</a:t>
              </a:r>
            </a:p>
          </p:txBody>
        </p:sp>
      </p:grpSp>
      <p:sp>
        <p:nvSpPr>
          <p:cNvPr id="40" name="Date Placeholder 39"/>
          <p:cNvSpPr>
            <a:spLocks noGrp="1"/>
          </p:cNvSpPr>
          <p:nvPr>
            <p:ph type="dt" sz="half" idx="10"/>
          </p:nvPr>
        </p:nvSpPr>
        <p:spPr/>
        <p:txBody>
          <a:bodyPr/>
          <a:lstStyle/>
          <a:p>
            <a:fld id="{85AC110A-FB7B-8642-8D43-07A1FBB925B5}" type="datetime1">
              <a:rPr lang="en-US" smtClean="0"/>
              <a:t>11/6/12</a:t>
            </a:fld>
            <a:endParaRPr lang="en-US" dirty="0"/>
          </a:p>
        </p:txBody>
      </p:sp>
      <p:sp>
        <p:nvSpPr>
          <p:cNvPr id="41" name="Footer Placeholder 40"/>
          <p:cNvSpPr>
            <a:spLocks noGrp="1"/>
          </p:cNvSpPr>
          <p:nvPr>
            <p:ph type="ftr" sz="quarter" idx="11"/>
          </p:nvPr>
        </p:nvSpPr>
        <p:spPr>
          <a:xfrm>
            <a:off x="3302000" y="6492875"/>
            <a:ext cx="2895600" cy="365125"/>
          </a:xfrm>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0"/>
          <p:cNvSpPr>
            <a:spLocks noGrp="1"/>
          </p:cNvSpPr>
          <p:nvPr>
            <p:ph idx="1"/>
          </p:nvPr>
        </p:nvSpPr>
        <p:spPr>
          <a:xfrm>
            <a:off x="457200" y="5588000"/>
            <a:ext cx="8229600" cy="914400"/>
          </a:xfrm>
        </p:spPr>
        <p:txBody>
          <a:bodyPr/>
          <a:lstStyle/>
          <a:p>
            <a:r>
              <a:rPr lang="en-US" sz="2400" smtClean="0"/>
              <a:t>4 cores, 32KB I$/32-KB D$, 512KB L2$ </a:t>
            </a:r>
          </a:p>
          <a:p>
            <a:r>
              <a:rPr lang="en-US" sz="2400" smtClean="0"/>
              <a:t>Share one 8-MB L3$ </a:t>
            </a:r>
          </a:p>
        </p:txBody>
      </p:sp>
      <p:pic>
        <p:nvPicPr>
          <p:cNvPr id="58374" name="Picture 4" descr="f05-37-P374493"/>
          <p:cNvPicPr>
            <a:picLocks noChangeAspect="1" noChangeArrowheads="1"/>
          </p:cNvPicPr>
          <p:nvPr/>
        </p:nvPicPr>
        <p:blipFill>
          <a:blip r:embed="rId3"/>
          <a:srcRect/>
          <a:stretch>
            <a:fillRect/>
          </a:stretch>
        </p:blipFill>
        <p:spPr bwMode="auto">
          <a:xfrm>
            <a:off x="1258888" y="1255713"/>
            <a:ext cx="6697662" cy="4394200"/>
          </a:xfrm>
          <a:prstGeom prst="rect">
            <a:avLst/>
          </a:prstGeom>
          <a:noFill/>
          <a:ln w="9525">
            <a:noFill/>
            <a:miter lim="800000"/>
            <a:headEnd/>
            <a:tailEnd/>
          </a:ln>
        </p:spPr>
      </p:pic>
      <p:sp>
        <p:nvSpPr>
          <p:cNvPr id="58375" name="Title 9"/>
          <p:cNvSpPr>
            <a:spLocks noGrp="1"/>
          </p:cNvSpPr>
          <p:nvPr>
            <p:ph type="title"/>
          </p:nvPr>
        </p:nvSpPr>
        <p:spPr/>
        <p:txBody>
          <a:bodyPr/>
          <a:lstStyle/>
          <a:p>
            <a:r>
              <a:rPr lang="en-US" smtClean="0"/>
              <a:t>Intel Nehalem Die Photo</a:t>
            </a:r>
          </a:p>
        </p:txBody>
      </p:sp>
      <p:sp>
        <p:nvSpPr>
          <p:cNvPr id="8" name="Date Placeholder 7"/>
          <p:cNvSpPr>
            <a:spLocks noGrp="1"/>
          </p:cNvSpPr>
          <p:nvPr>
            <p:ph type="dt" sz="half" idx="10"/>
          </p:nvPr>
        </p:nvSpPr>
        <p:spPr/>
        <p:txBody>
          <a:bodyPr/>
          <a:lstStyle/>
          <a:p>
            <a:fld id="{5E11DD0E-97D6-E048-806D-4E0EC9ED43A9}" type="datetime1">
              <a:rPr lang="en-US" smtClean="0"/>
              <a:t>11/6/12</a:t>
            </a:fld>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35</a:t>
            </a:fld>
            <a:endParaRPr lang="en-US" dirty="0"/>
          </a:p>
        </p:txBody>
      </p:sp>
      <p:sp>
        <p:nvSpPr>
          <p:cNvPr id="10" name="Footer Placeholder 9"/>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Hierarchy Latencies</a:t>
            </a:r>
            <a:endParaRPr lang="en-US" dirty="0"/>
          </a:p>
        </p:txBody>
      </p:sp>
      <p:sp>
        <p:nvSpPr>
          <p:cNvPr id="4" name="Content Placeholder 3"/>
          <p:cNvSpPr>
            <a:spLocks noGrp="1"/>
          </p:cNvSpPr>
          <p:nvPr>
            <p:ph idx="1"/>
          </p:nvPr>
        </p:nvSpPr>
        <p:spPr>
          <a:xfrm>
            <a:off x="457200" y="1600200"/>
            <a:ext cx="8686800" cy="4813300"/>
          </a:xfrm>
        </p:spPr>
        <p:txBody>
          <a:bodyPr>
            <a:normAutofit/>
          </a:bodyPr>
          <a:lstStyle/>
          <a:p>
            <a:r>
              <a:rPr lang="en-US" dirty="0" smtClean="0"/>
              <a:t>L1 I &amp; D 32KB 8-way, latency 4 cycles, 64B blocks</a:t>
            </a:r>
          </a:p>
          <a:p>
            <a:r>
              <a:rPr lang="en-US" dirty="0" smtClean="0"/>
              <a:t>L2 256 KB 8-way, latency &lt;12 cycles</a:t>
            </a:r>
          </a:p>
          <a:p>
            <a:r>
              <a:rPr lang="en-US" dirty="0" smtClean="0"/>
              <a:t>L3 8 MB, 16-way, latency 30-40 cycles</a:t>
            </a:r>
          </a:p>
          <a:p>
            <a:r>
              <a:rPr lang="en-US" dirty="0" smtClean="0"/>
              <a:t>DRAM, latency ~180-200 cycles</a:t>
            </a:r>
            <a:endParaRPr lang="en-US" dirty="0"/>
          </a:p>
        </p:txBody>
      </p:sp>
      <p:sp>
        <p:nvSpPr>
          <p:cNvPr id="3" name="Slide Number Placeholder 2"/>
          <p:cNvSpPr>
            <a:spLocks noGrp="1"/>
          </p:cNvSpPr>
          <p:nvPr>
            <p:ph type="sldNum" sz="quarter" idx="11"/>
          </p:nvPr>
        </p:nvSpPr>
        <p:spPr/>
        <p:txBody>
          <a:bodyPr/>
          <a:lstStyle/>
          <a:p>
            <a:fld id="{3F148D0A-C383-724C-B171-ED03CEE96B60}" type="slidenum">
              <a:rPr lang="en-US" smtClean="0"/>
              <a:pPr/>
              <a:t>36</a:t>
            </a:fld>
            <a:endParaRPr lang="en-US" b="0">
              <a:solidFill>
                <a:srgbClr val="FBBA03"/>
              </a:solidFill>
            </a:endParaRPr>
          </a:p>
        </p:txBody>
      </p:sp>
      <p:sp>
        <p:nvSpPr>
          <p:cNvPr id="11" name="Date Placeholder 10"/>
          <p:cNvSpPr>
            <a:spLocks noGrp="1"/>
          </p:cNvSpPr>
          <p:nvPr>
            <p:ph type="dt" sz="half" idx="10"/>
          </p:nvPr>
        </p:nvSpPr>
        <p:spPr/>
        <p:txBody>
          <a:bodyPr/>
          <a:lstStyle/>
          <a:p>
            <a:fld id="{655F2C74-EDBD-054D-882A-E9CF03B400A5}" type="datetime1">
              <a:rPr lang="en-US" smtClean="0"/>
              <a:t>11/6/12</a:t>
            </a:fld>
            <a:endParaRPr lang="en-US" dirty="0"/>
          </a:p>
        </p:txBody>
      </p:sp>
      <p:sp>
        <p:nvSpPr>
          <p:cNvPr id="12" name="Footer Placeholder 11"/>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4450C603-03B6-7540-B03D-66676F62F2F0}" type="slidenum">
              <a:rPr lang="en-US"/>
              <a:pPr/>
              <a:t>37</a:t>
            </a:fld>
            <a:endParaRPr lang="en-US" b="0">
              <a:solidFill>
                <a:srgbClr val="FBBA03"/>
              </a:solidFill>
            </a:endParaRPr>
          </a:p>
        </p:txBody>
      </p:sp>
      <p:sp>
        <p:nvSpPr>
          <p:cNvPr id="1846274" name="Rectangle 2"/>
          <p:cNvSpPr>
            <a:spLocks noGrp="1" noChangeArrowheads="1"/>
          </p:cNvSpPr>
          <p:nvPr>
            <p:ph type="title"/>
          </p:nvPr>
        </p:nvSpPr>
        <p:spPr/>
        <p:txBody>
          <a:bodyPr/>
          <a:lstStyle/>
          <a:p>
            <a:r>
              <a:rPr lang="en-US"/>
              <a:t>Core’s Private Memory System</a:t>
            </a:r>
          </a:p>
        </p:txBody>
      </p:sp>
      <p:pic>
        <p:nvPicPr>
          <p:cNvPr id="1846275" name="Picture 3"/>
          <p:cNvPicPr>
            <a:picLocks noChangeAspect="1" noChangeArrowheads="1"/>
          </p:cNvPicPr>
          <p:nvPr/>
        </p:nvPicPr>
        <p:blipFill>
          <a:blip r:embed="rId3"/>
          <a:srcRect/>
          <a:stretch>
            <a:fillRect/>
          </a:stretch>
        </p:blipFill>
        <p:spPr bwMode="auto">
          <a:xfrm>
            <a:off x="685800" y="1219200"/>
            <a:ext cx="8153400" cy="4795838"/>
          </a:xfrm>
          <a:prstGeom prst="rect">
            <a:avLst/>
          </a:prstGeom>
          <a:noFill/>
          <a:ln w="38100">
            <a:noFill/>
            <a:miter lim="800000"/>
            <a:headEnd/>
            <a:tailEnd/>
          </a:ln>
          <a:effectLst/>
        </p:spPr>
      </p:pic>
      <p:sp>
        <p:nvSpPr>
          <p:cNvPr id="1846276" name="Rectangle 4"/>
          <p:cNvSpPr>
            <a:spLocks noChangeArrowheads="1"/>
          </p:cNvSpPr>
          <p:nvPr/>
        </p:nvSpPr>
        <p:spPr bwMode="auto">
          <a:xfrm>
            <a:off x="76200" y="1447800"/>
            <a:ext cx="2819400" cy="1828800"/>
          </a:xfrm>
          <a:prstGeom prst="rect">
            <a:avLst/>
          </a:prstGeom>
          <a:solidFill>
            <a:schemeClr val="bg1"/>
          </a:solidFill>
          <a:ln w="38100">
            <a:noFill/>
            <a:miter lim="800000"/>
            <a:headEnd/>
            <a:tailEnd/>
          </a:ln>
          <a:effectLst/>
        </p:spPr>
        <p:txBody>
          <a:bodyPr anchor="ctr">
            <a:prstTxWarp prst="textNoShape">
              <a:avLst/>
            </a:prstTxWarp>
          </a:bodyPr>
          <a:lstStyle/>
          <a:p>
            <a:pPr algn="l"/>
            <a:r>
              <a:rPr lang="en-US" sz="1800" dirty="0"/>
              <a:t>Load queue 48 entries</a:t>
            </a:r>
          </a:p>
          <a:p>
            <a:pPr algn="l"/>
            <a:r>
              <a:rPr lang="en-US" sz="1800" dirty="0"/>
              <a:t>Store queue 32 entries</a:t>
            </a:r>
          </a:p>
          <a:p>
            <a:pPr algn="l"/>
            <a:r>
              <a:rPr lang="en-US" sz="1800" dirty="0"/>
              <a:t>Divided statically between</a:t>
            </a:r>
            <a:r>
              <a:rPr lang="en-US" sz="1800" dirty="0" smtClean="0"/>
              <a:t> 2 threads</a:t>
            </a:r>
            <a:endParaRPr lang="en-US" sz="1800" dirty="0"/>
          </a:p>
          <a:p>
            <a:pPr algn="l"/>
            <a:r>
              <a:rPr lang="en-US" sz="1800" dirty="0"/>
              <a:t>Up to 16 outstanding misses in flight per core</a:t>
            </a:r>
          </a:p>
        </p:txBody>
      </p:sp>
      <p:sp>
        <p:nvSpPr>
          <p:cNvPr id="7" name="Date Placeholder 6"/>
          <p:cNvSpPr>
            <a:spLocks noGrp="1"/>
          </p:cNvSpPr>
          <p:nvPr>
            <p:ph type="dt" sz="half" idx="10"/>
          </p:nvPr>
        </p:nvSpPr>
        <p:spPr/>
        <p:txBody>
          <a:bodyPr/>
          <a:lstStyle/>
          <a:p>
            <a:fld id="{7252B574-4ED5-454D-9EC8-AE0E18FFF011}" type="datetime1">
              <a:rPr lang="en-US" smtClean="0"/>
              <a:t>11/6/12</a:t>
            </a:fld>
            <a:endParaRPr lang="en-US" dirty="0"/>
          </a:p>
        </p:txBody>
      </p:sp>
      <p:sp>
        <p:nvSpPr>
          <p:cNvPr id="8" name="Footer Placeholder 7"/>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0E148D52-94C3-7547-94EA-8252F23CF348}" type="slidenum">
              <a:rPr lang="en-US"/>
              <a:pPr/>
              <a:t>38</a:t>
            </a:fld>
            <a:endParaRPr lang="en-US" b="0">
              <a:solidFill>
                <a:srgbClr val="FBBA03"/>
              </a:solidFill>
            </a:endParaRPr>
          </a:p>
        </p:txBody>
      </p:sp>
      <p:sp>
        <p:nvSpPr>
          <p:cNvPr id="5" name="Date Placeholder 4"/>
          <p:cNvSpPr>
            <a:spLocks noGrp="1"/>
          </p:cNvSpPr>
          <p:nvPr>
            <p:ph type="dt" sz="half" idx="10"/>
          </p:nvPr>
        </p:nvSpPr>
        <p:spPr/>
        <p:txBody>
          <a:bodyPr/>
          <a:lstStyle/>
          <a:p>
            <a:fld id="{FC37E587-C50A-DE44-A4C3-3DEA3EF69BAE}" type="datetime1">
              <a:rPr lang="en-US" smtClean="0"/>
              <a:t>11/6/12</a:t>
            </a:fld>
            <a:endParaRPr lang="en-US" dirty="0"/>
          </a:p>
        </p:txBody>
      </p:sp>
      <p:sp>
        <p:nvSpPr>
          <p:cNvPr id="6" name="Footer Placeholder 5"/>
          <p:cNvSpPr>
            <a:spLocks noGrp="1"/>
          </p:cNvSpPr>
          <p:nvPr>
            <p:ph type="ftr" sz="quarter" idx="11"/>
          </p:nvPr>
        </p:nvSpPr>
        <p:spPr/>
        <p:txBody>
          <a:bodyPr/>
          <a:lstStyle/>
          <a:p>
            <a:r>
              <a:rPr lang="en-US" smtClean="0"/>
              <a:t>Fall 2012 -- Lecture #31</a:t>
            </a:r>
            <a:endParaRPr lang="en-US" dirty="0"/>
          </a:p>
        </p:txBody>
      </p:sp>
      <p:pic>
        <p:nvPicPr>
          <p:cNvPr id="1851396" name="Picture 4" descr="Nehalem-5-1"/>
          <p:cNvPicPr>
            <a:picLocks noChangeAspect="1" noChangeArrowheads="1"/>
          </p:cNvPicPr>
          <p:nvPr/>
        </p:nvPicPr>
        <p:blipFill>
          <a:blip r:embed="rId3"/>
          <a:srcRect/>
          <a:stretch>
            <a:fillRect/>
          </a:stretch>
        </p:blipFill>
        <p:spPr bwMode="auto">
          <a:xfrm>
            <a:off x="1371600" y="0"/>
            <a:ext cx="6934200" cy="68865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5CAA40-2E0C-D446-B12C-BF95790FC10A}"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dirty="0"/>
          </a:p>
        </p:txBody>
      </p:sp>
      <p:pic>
        <p:nvPicPr>
          <p:cNvPr id="7" name="Picture 6" descr="L3.tiff"/>
          <p:cNvPicPr>
            <a:picLocks noChangeAspect="1"/>
          </p:cNvPicPr>
          <p:nvPr/>
        </p:nvPicPr>
        <p:blipFill>
          <a:blip r:embed="rId2"/>
          <a:stretch>
            <a:fillRect/>
          </a:stretch>
        </p:blipFill>
        <p:spPr>
          <a:xfrm>
            <a:off x="15099" y="0"/>
            <a:ext cx="9113802"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lstStyle/>
          <a:p>
            <a:pPr eaLnBrk="1" hangingPunct="1"/>
            <a:r>
              <a:rPr lang="en-US" dirty="0" smtClean="0"/>
              <a:t>Cache Memory Recap</a:t>
            </a:r>
          </a:p>
          <a:p>
            <a:pPr eaLnBrk="1" hangingPunct="1"/>
            <a:r>
              <a:rPr lang="en-US" dirty="0" err="1" smtClean="0"/>
              <a:t>Administrivia</a:t>
            </a:r>
            <a:endParaRPr lang="en-US" dirty="0" smtClean="0"/>
          </a:p>
          <a:p>
            <a:pPr eaLnBrk="1" hangingPunct="1"/>
            <a:r>
              <a:rPr lang="en-US" dirty="0" smtClean="0"/>
              <a:t>Set-Associative Caches</a:t>
            </a:r>
          </a:p>
          <a:p>
            <a:pPr eaLnBrk="1" hangingPunct="1"/>
            <a:r>
              <a:rPr lang="en-US" dirty="0" smtClean="0"/>
              <a:t>AMAT and Multilevel Cache Review</a:t>
            </a:r>
          </a:p>
          <a:p>
            <a:pPr eaLnBrk="1" hangingPunct="1"/>
            <a:r>
              <a:rPr lang="en-US" dirty="0" smtClean="0"/>
              <a:t>Nehalem Memory Hierarchy</a:t>
            </a:r>
          </a:p>
        </p:txBody>
      </p:sp>
      <p:sp>
        <p:nvSpPr>
          <p:cNvPr id="10" name="Date Placeholder 9"/>
          <p:cNvSpPr>
            <a:spLocks noGrp="1"/>
          </p:cNvSpPr>
          <p:nvPr>
            <p:ph type="dt" sz="half" idx="10"/>
          </p:nvPr>
        </p:nvSpPr>
        <p:spPr/>
        <p:txBody>
          <a:bodyPr/>
          <a:lstStyle/>
          <a:p>
            <a:fld id="{C51AC85B-92FC-EC4E-AC01-49DA10E685AC}" type="datetime1">
              <a:rPr lang="en-US" smtClean="0"/>
              <a:t>11/6/12</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4</a:t>
            </a:fld>
            <a:endParaRPr lang="en-US" dirty="0"/>
          </a:p>
        </p:txBody>
      </p:sp>
      <p:sp>
        <p:nvSpPr>
          <p:cNvPr id="12" name="Footer Placeholder 11"/>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16CD4-AF5E-1843-937D-309D9D0960F1}" type="datetime1">
              <a:rPr lang="en-US" smtClean="0"/>
              <a:t>11/6/12</a:t>
            </a:fld>
            <a:endParaRPr lang="en-US" dirty="0"/>
          </a:p>
        </p:txBody>
      </p:sp>
      <p:sp>
        <p:nvSpPr>
          <p:cNvPr id="3" name="Footer Placeholder 2"/>
          <p:cNvSpPr>
            <a:spLocks noGrp="1"/>
          </p:cNvSpPr>
          <p:nvPr>
            <p:ph type="ftr" sz="quarter" idx="11"/>
          </p:nvPr>
        </p:nvSpPr>
        <p:spPr/>
        <p:txBody>
          <a:bodyPr/>
          <a:lstStyle/>
          <a:p>
            <a:r>
              <a:rPr lang="en-US" smtClean="0"/>
              <a:t>Fall 2012 -- Lecture #31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40</a:t>
            </a:fld>
            <a:endParaRPr lang="en-US" dirty="0"/>
          </a:p>
        </p:txBody>
      </p:sp>
      <p:pic>
        <p:nvPicPr>
          <p:cNvPr id="5" name="Picture 4" descr="L3part2.tiff"/>
          <p:cNvPicPr>
            <a:picLocks noChangeAspect="1"/>
          </p:cNvPicPr>
          <p:nvPr/>
        </p:nvPicPr>
        <p:blipFill>
          <a:blip r:embed="rId2"/>
          <a:stretch>
            <a:fillRect/>
          </a:stretch>
        </p:blipFill>
        <p:spPr>
          <a:xfrm>
            <a:off x="13607" y="0"/>
            <a:ext cx="9116786"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076BB7-D1CB-4F43-A1C9-B144A8850BD4}" type="datetime1">
              <a:rPr lang="en-US" smtClean="0"/>
              <a:t>11/6/12</a:t>
            </a:fld>
            <a:endParaRPr lang="en-US" dirty="0"/>
          </a:p>
        </p:txBody>
      </p:sp>
      <p:sp>
        <p:nvSpPr>
          <p:cNvPr id="5" name="Footer Placeholder 4"/>
          <p:cNvSpPr>
            <a:spLocks noGrp="1"/>
          </p:cNvSpPr>
          <p:nvPr>
            <p:ph type="ftr" sz="quarter" idx="11"/>
          </p:nvPr>
        </p:nvSpPr>
        <p:spPr/>
        <p:txBody>
          <a:bodyPr/>
          <a:lstStyle/>
          <a:p>
            <a:r>
              <a:rPr lang="en-US" smtClean="0"/>
              <a:t>Fall 2012 -- Lecture #31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dirty="0"/>
          </a:p>
        </p:txBody>
      </p:sp>
      <p:pic>
        <p:nvPicPr>
          <p:cNvPr id="7" name="Picture 6" descr="NUMA.tiff"/>
          <p:cNvPicPr>
            <a:picLocks noChangeAspect="1"/>
          </p:cNvPicPr>
          <p:nvPr/>
        </p:nvPicPr>
        <p:blipFill>
          <a:blip r:embed="rId2"/>
          <a:stretch>
            <a:fillRect/>
          </a:stretch>
        </p:blipFill>
        <p:spPr>
          <a:xfrm>
            <a:off x="10569" y="0"/>
            <a:ext cx="9122861"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a:xfrm>
            <a:off x="6248400" y="6492875"/>
            <a:ext cx="2895600" cy="365125"/>
          </a:xfrm>
        </p:spPr>
        <p:txBody>
          <a:bodyPr/>
          <a:lstStyle/>
          <a:p>
            <a:fld id="{99178ED6-D9BC-2B46-8C0F-53417D0271E6}" type="slidenum">
              <a:rPr lang="en-US"/>
              <a:pPr/>
              <a:t>42</a:t>
            </a:fld>
            <a:endParaRPr lang="en-US" b="0" dirty="0">
              <a:solidFill>
                <a:srgbClr val="FBBA03"/>
              </a:solidFill>
            </a:endParaRPr>
          </a:p>
        </p:txBody>
      </p:sp>
      <p:sp>
        <p:nvSpPr>
          <p:cNvPr id="1855490" name="Rectangle 2"/>
          <p:cNvSpPr>
            <a:spLocks noGrp="1" noChangeArrowheads="1"/>
          </p:cNvSpPr>
          <p:nvPr>
            <p:ph type="title"/>
          </p:nvPr>
        </p:nvSpPr>
        <p:spPr/>
        <p:txBody>
          <a:bodyPr/>
          <a:lstStyle/>
          <a:p>
            <a:r>
              <a:rPr lang="en-US"/>
              <a:t>All Sockets can Access all Data</a:t>
            </a:r>
          </a:p>
        </p:txBody>
      </p:sp>
      <p:pic>
        <p:nvPicPr>
          <p:cNvPr id="1855491" name="Picture 3"/>
          <p:cNvPicPr>
            <a:picLocks noChangeAspect="1" noChangeArrowheads="1"/>
          </p:cNvPicPr>
          <p:nvPr/>
        </p:nvPicPr>
        <p:blipFill>
          <a:blip r:embed="rId3"/>
          <a:srcRect/>
          <a:stretch>
            <a:fillRect/>
          </a:stretch>
        </p:blipFill>
        <p:spPr bwMode="auto">
          <a:xfrm>
            <a:off x="152400" y="2057400"/>
            <a:ext cx="8991600" cy="3724275"/>
          </a:xfrm>
          <a:prstGeom prst="rect">
            <a:avLst/>
          </a:prstGeom>
          <a:noFill/>
          <a:ln w="38100">
            <a:noFill/>
            <a:miter lim="800000"/>
            <a:headEnd/>
            <a:tailEnd/>
          </a:ln>
          <a:effectLst/>
        </p:spPr>
      </p:pic>
      <p:sp>
        <p:nvSpPr>
          <p:cNvPr id="1855492" name="Text Box 4"/>
          <p:cNvSpPr txBox="1">
            <a:spLocks noChangeArrowheads="1"/>
          </p:cNvSpPr>
          <p:nvPr/>
        </p:nvSpPr>
        <p:spPr bwMode="auto">
          <a:xfrm>
            <a:off x="1443038" y="1770063"/>
            <a:ext cx="1057275" cy="457200"/>
          </a:xfrm>
          <a:prstGeom prst="rect">
            <a:avLst/>
          </a:prstGeom>
          <a:noFill/>
          <a:ln w="38100">
            <a:noFill/>
            <a:miter lim="800000"/>
            <a:headEnd/>
            <a:tailEnd/>
          </a:ln>
          <a:effectLst/>
        </p:spPr>
        <p:txBody>
          <a:bodyPr wrap="none" anchor="ctr">
            <a:prstTxWarp prst="textNoShape">
              <a:avLst/>
            </a:prstTxWarp>
            <a:spAutoFit/>
          </a:bodyPr>
          <a:lstStyle/>
          <a:p>
            <a:r>
              <a:rPr lang="en-US" sz="2400" b="1"/>
              <a:t>~60ns</a:t>
            </a:r>
          </a:p>
        </p:txBody>
      </p:sp>
      <p:sp>
        <p:nvSpPr>
          <p:cNvPr id="1855493" name="Text Box 5"/>
          <p:cNvSpPr txBox="1">
            <a:spLocks noChangeArrowheads="1"/>
          </p:cNvSpPr>
          <p:nvPr/>
        </p:nvSpPr>
        <p:spPr bwMode="auto">
          <a:xfrm>
            <a:off x="5913438" y="5732463"/>
            <a:ext cx="1227137" cy="457200"/>
          </a:xfrm>
          <a:prstGeom prst="rect">
            <a:avLst/>
          </a:prstGeom>
          <a:noFill/>
          <a:ln w="38100">
            <a:noFill/>
            <a:miter lim="800000"/>
            <a:headEnd/>
            <a:tailEnd/>
          </a:ln>
          <a:effectLst/>
        </p:spPr>
        <p:txBody>
          <a:bodyPr wrap="none" anchor="ctr">
            <a:prstTxWarp prst="textNoShape">
              <a:avLst/>
            </a:prstTxWarp>
            <a:spAutoFit/>
          </a:bodyPr>
          <a:lstStyle/>
          <a:p>
            <a:r>
              <a:rPr lang="en-US" sz="2400" b="1"/>
              <a:t>~100ns</a:t>
            </a:r>
          </a:p>
        </p:txBody>
      </p:sp>
      <p:sp>
        <p:nvSpPr>
          <p:cNvPr id="8" name="Date Placeholder 7"/>
          <p:cNvSpPr>
            <a:spLocks noGrp="1"/>
          </p:cNvSpPr>
          <p:nvPr>
            <p:ph type="dt" sz="half" idx="10"/>
          </p:nvPr>
        </p:nvSpPr>
        <p:spPr/>
        <p:txBody>
          <a:bodyPr/>
          <a:lstStyle/>
          <a:p>
            <a:fld id="{8F39D24A-E198-564F-A67F-3D5FFAD0C351}" type="datetime1">
              <a:rPr lang="en-US" smtClean="0"/>
              <a:t>11/6/12</a:t>
            </a:fld>
            <a:endParaRPr lang="en-US" dirty="0"/>
          </a:p>
        </p:txBody>
      </p:sp>
      <p:sp>
        <p:nvSpPr>
          <p:cNvPr id="9" name="Footer Placeholder 8"/>
          <p:cNvSpPr>
            <a:spLocks noGrp="1"/>
          </p:cNvSpPr>
          <p:nvPr>
            <p:ph type="ftr" sz="quarter" idx="11"/>
          </p:nvPr>
        </p:nvSpPr>
        <p:spPr>
          <a:xfrm>
            <a:off x="3073400" y="6492875"/>
            <a:ext cx="2895600" cy="365125"/>
          </a:xfrm>
        </p:spPr>
        <p:txBody>
          <a:bodyPr/>
          <a:lstStyle/>
          <a:p>
            <a:r>
              <a:rPr lang="en-US" smtClean="0"/>
              <a:t>Fall 2012 -- Lecture #31</a:t>
            </a:r>
            <a:endParaRPr lang="en-US" dirty="0"/>
          </a:p>
        </p:txBody>
      </p:sp>
      <p:sp>
        <p:nvSpPr>
          <p:cNvPr id="10" name="TextBox 9"/>
          <p:cNvSpPr txBox="1"/>
          <p:nvPr/>
        </p:nvSpPr>
        <p:spPr>
          <a:xfrm>
            <a:off x="3632200" y="1295400"/>
            <a:ext cx="2921000" cy="646331"/>
          </a:xfrm>
          <a:prstGeom prst="rect">
            <a:avLst/>
          </a:prstGeom>
          <a:noFill/>
        </p:spPr>
        <p:txBody>
          <a:bodyPr wrap="square" rtlCol="0">
            <a:spAutoFit/>
          </a:bodyPr>
          <a:lstStyle/>
          <a:p>
            <a:r>
              <a:rPr lang="en-US" dirty="0" smtClean="0"/>
              <a:t>How ensure that get data allocated to local DRAM?</a:t>
            </a:r>
          </a:p>
        </p:txBody>
      </p:sp>
      <p:sp>
        <p:nvSpPr>
          <p:cNvPr id="11" name="TextBox 10"/>
          <p:cNvSpPr txBox="1"/>
          <p:nvPr/>
        </p:nvSpPr>
        <p:spPr>
          <a:xfrm>
            <a:off x="6223000" y="1270000"/>
            <a:ext cx="2921000" cy="1477328"/>
          </a:xfrm>
          <a:prstGeom prst="rect">
            <a:avLst/>
          </a:prstGeom>
          <a:noFill/>
        </p:spPr>
        <p:txBody>
          <a:bodyPr wrap="square" rtlCol="0">
            <a:spAutoFit/>
          </a:bodyPr>
          <a:lstStyle/>
          <a:p>
            <a:r>
              <a:rPr lang="en-US" dirty="0" err="1" smtClean="0"/>
              <a:t>Lunix</a:t>
            </a:r>
            <a:r>
              <a:rPr lang="en-US" dirty="0" smtClean="0"/>
              <a:t> doesn’t allocate pages to physical memory after </a:t>
            </a:r>
            <a:r>
              <a:rPr lang="en-US" dirty="0" err="1" smtClean="0"/>
              <a:t>malloc</a:t>
            </a:r>
            <a:r>
              <a:rPr lang="en-US" dirty="0" smtClean="0"/>
              <a:t> until first access to page. Be sure to touch what each CPU wants nearby</a:t>
            </a:r>
            <a:endParaRPr lang="en-US" dirty="0"/>
          </a:p>
        </p:txBody>
      </p:sp>
      <p:sp>
        <p:nvSpPr>
          <p:cNvPr id="12" name="TextBox 11"/>
          <p:cNvSpPr txBox="1"/>
          <p:nvPr/>
        </p:nvSpPr>
        <p:spPr>
          <a:xfrm>
            <a:off x="332902" y="5091872"/>
            <a:ext cx="2860485" cy="1200329"/>
          </a:xfrm>
          <a:prstGeom prst="rect">
            <a:avLst/>
          </a:prstGeom>
          <a:noFill/>
        </p:spPr>
        <p:txBody>
          <a:bodyPr wrap="square" rtlCol="0">
            <a:spAutoFit/>
          </a:bodyPr>
          <a:lstStyle/>
          <a:p>
            <a:r>
              <a:rPr lang="en-US" dirty="0" smtClean="0"/>
              <a:t>Such systems called “NUMA” for </a:t>
            </a:r>
            <a:r>
              <a:rPr lang="en-US" u="sng" dirty="0" smtClean="0"/>
              <a:t>N</a:t>
            </a:r>
            <a:r>
              <a:rPr lang="en-US" dirty="0" smtClean="0"/>
              <a:t>on </a:t>
            </a:r>
            <a:r>
              <a:rPr lang="en-US" u="sng" dirty="0" smtClean="0"/>
              <a:t>U</a:t>
            </a:r>
            <a:r>
              <a:rPr lang="en-US" dirty="0" smtClean="0"/>
              <a:t>niform </a:t>
            </a:r>
            <a:r>
              <a:rPr lang="en-US" u="sng" dirty="0" smtClean="0"/>
              <a:t>M</a:t>
            </a:r>
            <a:r>
              <a:rPr lang="en-US" dirty="0" smtClean="0"/>
              <a:t>emory </a:t>
            </a:r>
            <a:r>
              <a:rPr lang="en-US" u="sng" dirty="0" smtClean="0"/>
              <a:t>A</a:t>
            </a:r>
            <a:r>
              <a:rPr lang="en-US" dirty="0" smtClean="0"/>
              <a:t>ccess: some addresses are slower than others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wrap="none"/>
          <a:lstStyle/>
          <a:p>
            <a:pPr eaLnBrk="1" hangingPunct="1"/>
            <a:r>
              <a:rPr lang="en-US" sz="4000" smtClean="0"/>
              <a:t>Cache Design Space</a:t>
            </a:r>
          </a:p>
        </p:txBody>
      </p:sp>
      <p:sp>
        <p:nvSpPr>
          <p:cNvPr id="56326" name="Rectangle 3"/>
          <p:cNvSpPr>
            <a:spLocks noGrp="1" noChangeArrowheads="1"/>
          </p:cNvSpPr>
          <p:nvPr>
            <p:ph type="body" idx="4294967295"/>
          </p:nvPr>
        </p:nvSpPr>
        <p:spPr>
          <a:xfrm>
            <a:off x="338138" y="1516063"/>
            <a:ext cx="5410200" cy="5254625"/>
          </a:xfrm>
        </p:spPr>
        <p:txBody>
          <a:bodyPr/>
          <a:lstStyle/>
          <a:p>
            <a:pPr eaLnBrk="1" hangingPunct="1">
              <a:lnSpc>
                <a:spcPct val="80000"/>
              </a:lnSpc>
            </a:pPr>
            <a:r>
              <a:rPr lang="en-US" sz="2700" dirty="0"/>
              <a:t>Several interacting dimensions</a:t>
            </a:r>
          </a:p>
          <a:p>
            <a:pPr lvl="1" eaLnBrk="1" hangingPunct="1">
              <a:lnSpc>
                <a:spcPct val="80000"/>
              </a:lnSpc>
            </a:pPr>
            <a:r>
              <a:rPr lang="en-US" sz="2400" dirty="0"/>
              <a:t>Cache size</a:t>
            </a:r>
          </a:p>
          <a:p>
            <a:pPr lvl="1" eaLnBrk="1" hangingPunct="1">
              <a:lnSpc>
                <a:spcPct val="80000"/>
              </a:lnSpc>
            </a:pPr>
            <a:r>
              <a:rPr lang="en-US" sz="2400" dirty="0"/>
              <a:t>Block size</a:t>
            </a:r>
          </a:p>
          <a:p>
            <a:pPr lvl="1" eaLnBrk="1" hangingPunct="1">
              <a:lnSpc>
                <a:spcPct val="80000"/>
              </a:lnSpc>
            </a:pPr>
            <a:r>
              <a:rPr lang="en-US" sz="2400" dirty="0"/>
              <a:t>Associativity</a:t>
            </a:r>
          </a:p>
          <a:p>
            <a:pPr lvl="1" eaLnBrk="1" hangingPunct="1">
              <a:lnSpc>
                <a:spcPct val="80000"/>
              </a:lnSpc>
            </a:pPr>
            <a:r>
              <a:rPr lang="en-US" sz="2400" dirty="0"/>
              <a:t>Replacement policy</a:t>
            </a:r>
          </a:p>
          <a:p>
            <a:pPr lvl="1" eaLnBrk="1" hangingPunct="1">
              <a:lnSpc>
                <a:spcPct val="80000"/>
              </a:lnSpc>
            </a:pPr>
            <a:r>
              <a:rPr lang="en-US" sz="2400" dirty="0"/>
              <a:t>Write-through vs. write-back</a:t>
            </a:r>
          </a:p>
          <a:p>
            <a:pPr lvl="1" eaLnBrk="1" hangingPunct="1">
              <a:lnSpc>
                <a:spcPct val="80000"/>
              </a:lnSpc>
            </a:pPr>
            <a:r>
              <a:rPr lang="en-US" sz="2400" dirty="0"/>
              <a:t>Write allocation</a:t>
            </a:r>
          </a:p>
          <a:p>
            <a:pPr eaLnBrk="1" hangingPunct="1">
              <a:lnSpc>
                <a:spcPct val="80000"/>
              </a:lnSpc>
            </a:pPr>
            <a:r>
              <a:rPr lang="en-US" sz="2700" dirty="0"/>
              <a:t>Optimal choice is a compromise</a:t>
            </a:r>
          </a:p>
          <a:p>
            <a:pPr lvl="1" eaLnBrk="1" hangingPunct="1">
              <a:lnSpc>
                <a:spcPct val="80000"/>
              </a:lnSpc>
            </a:pPr>
            <a:r>
              <a:rPr lang="en-US" sz="2400" dirty="0"/>
              <a:t>Depends on access characteristics</a:t>
            </a:r>
          </a:p>
          <a:p>
            <a:pPr lvl="2" eaLnBrk="1" hangingPunct="1">
              <a:lnSpc>
                <a:spcPct val="80000"/>
              </a:lnSpc>
            </a:pPr>
            <a:r>
              <a:rPr lang="en-US" sz="2000" dirty="0"/>
              <a:t>Workload</a:t>
            </a:r>
          </a:p>
          <a:p>
            <a:pPr lvl="2" eaLnBrk="1" hangingPunct="1">
              <a:lnSpc>
                <a:spcPct val="80000"/>
              </a:lnSpc>
            </a:pPr>
            <a:r>
              <a:rPr lang="en-US" sz="2000" dirty="0"/>
              <a:t>Use (I-cache, D-</a:t>
            </a:r>
            <a:r>
              <a:rPr lang="en-US" sz="2000" dirty="0" smtClean="0"/>
              <a:t>cache)</a:t>
            </a:r>
            <a:endParaRPr lang="en-US" sz="2000" dirty="0"/>
          </a:p>
          <a:p>
            <a:pPr lvl="1" eaLnBrk="1" hangingPunct="1">
              <a:lnSpc>
                <a:spcPct val="80000"/>
              </a:lnSpc>
            </a:pPr>
            <a:r>
              <a:rPr lang="en-US" sz="2400" dirty="0"/>
              <a:t>Depends on technology / cost</a:t>
            </a:r>
          </a:p>
          <a:p>
            <a:pPr eaLnBrk="1" hangingPunct="1">
              <a:lnSpc>
                <a:spcPct val="80000"/>
              </a:lnSpc>
            </a:pPr>
            <a:r>
              <a:rPr lang="en-US" sz="2700" dirty="0"/>
              <a:t>Simplicity often wins</a:t>
            </a:r>
          </a:p>
        </p:txBody>
      </p:sp>
      <p:sp>
        <p:nvSpPr>
          <p:cNvPr id="56327" name="Line 4"/>
          <p:cNvSpPr>
            <a:spLocks noChangeShapeType="1"/>
          </p:cNvSpPr>
          <p:nvPr/>
        </p:nvSpPr>
        <p:spPr bwMode="auto">
          <a:xfrm flipV="1">
            <a:off x="6477000" y="1814513"/>
            <a:ext cx="0" cy="1308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8" name="Line 5"/>
          <p:cNvSpPr>
            <a:spLocks noChangeShapeType="1"/>
          </p:cNvSpPr>
          <p:nvPr/>
        </p:nvSpPr>
        <p:spPr bwMode="auto">
          <a:xfrm flipV="1">
            <a:off x="6483350" y="2576513"/>
            <a:ext cx="1282700" cy="546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9" name="Line 6"/>
          <p:cNvSpPr>
            <a:spLocks noChangeShapeType="1"/>
          </p:cNvSpPr>
          <p:nvPr/>
        </p:nvSpPr>
        <p:spPr bwMode="auto">
          <a:xfrm>
            <a:off x="6483350" y="3122613"/>
            <a:ext cx="749300" cy="5207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30" name="Rectangle 7"/>
          <p:cNvSpPr>
            <a:spLocks noChangeArrowheads="1"/>
          </p:cNvSpPr>
          <p:nvPr/>
        </p:nvSpPr>
        <p:spPr bwMode="auto">
          <a:xfrm>
            <a:off x="7300913" y="2201863"/>
            <a:ext cx="14351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Associativity</a:t>
            </a:r>
          </a:p>
        </p:txBody>
      </p:sp>
      <p:sp>
        <p:nvSpPr>
          <p:cNvPr id="56331" name="Rectangle 8"/>
          <p:cNvSpPr>
            <a:spLocks noChangeArrowheads="1"/>
          </p:cNvSpPr>
          <p:nvPr/>
        </p:nvSpPr>
        <p:spPr bwMode="auto">
          <a:xfrm>
            <a:off x="6005513" y="1439863"/>
            <a:ext cx="12525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 Size</a:t>
            </a:r>
          </a:p>
        </p:txBody>
      </p:sp>
      <p:sp>
        <p:nvSpPr>
          <p:cNvPr id="56332" name="Rectangle 9"/>
          <p:cNvSpPr>
            <a:spLocks noChangeArrowheads="1"/>
          </p:cNvSpPr>
          <p:nvPr/>
        </p:nvSpPr>
        <p:spPr bwMode="auto">
          <a:xfrm>
            <a:off x="6919913" y="3649663"/>
            <a:ext cx="11969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Block Size</a:t>
            </a:r>
          </a:p>
        </p:txBody>
      </p:sp>
      <p:sp>
        <p:nvSpPr>
          <p:cNvPr id="56333" name="Line 10"/>
          <p:cNvSpPr>
            <a:spLocks noChangeShapeType="1"/>
          </p:cNvSpPr>
          <p:nvPr/>
        </p:nvSpPr>
        <p:spPr bwMode="auto">
          <a:xfrm flipV="1">
            <a:off x="6335713" y="4646613"/>
            <a:ext cx="0" cy="11557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4" name="Rectangle 11"/>
          <p:cNvSpPr>
            <a:spLocks noChangeArrowheads="1"/>
          </p:cNvSpPr>
          <p:nvPr/>
        </p:nvSpPr>
        <p:spPr bwMode="auto">
          <a:xfrm>
            <a:off x="5788025" y="4652963"/>
            <a:ext cx="5635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Bad</a:t>
            </a:r>
          </a:p>
        </p:txBody>
      </p:sp>
      <p:sp>
        <p:nvSpPr>
          <p:cNvPr id="56335" name="Rectangle 12"/>
          <p:cNvSpPr>
            <a:spLocks noChangeArrowheads="1"/>
          </p:cNvSpPr>
          <p:nvPr/>
        </p:nvSpPr>
        <p:spPr bwMode="auto">
          <a:xfrm>
            <a:off x="5635625" y="5491163"/>
            <a:ext cx="7112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Good</a:t>
            </a:r>
          </a:p>
        </p:txBody>
      </p:sp>
      <p:sp>
        <p:nvSpPr>
          <p:cNvPr id="56336" name="Line 13"/>
          <p:cNvSpPr>
            <a:spLocks noChangeShapeType="1"/>
          </p:cNvSpPr>
          <p:nvPr/>
        </p:nvSpPr>
        <p:spPr bwMode="auto">
          <a:xfrm>
            <a:off x="6342063" y="5795963"/>
            <a:ext cx="18161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7" name="Rectangle 14"/>
          <p:cNvSpPr>
            <a:spLocks noChangeArrowheads="1"/>
          </p:cNvSpPr>
          <p:nvPr/>
        </p:nvSpPr>
        <p:spPr bwMode="auto">
          <a:xfrm>
            <a:off x="6321425" y="5872163"/>
            <a:ext cx="64293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Less</a:t>
            </a:r>
          </a:p>
        </p:txBody>
      </p:sp>
      <p:sp>
        <p:nvSpPr>
          <p:cNvPr id="56338" name="Rectangle 15"/>
          <p:cNvSpPr>
            <a:spLocks noChangeArrowheads="1"/>
          </p:cNvSpPr>
          <p:nvPr/>
        </p:nvSpPr>
        <p:spPr bwMode="auto">
          <a:xfrm>
            <a:off x="7921625" y="5872163"/>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More</a:t>
            </a:r>
          </a:p>
        </p:txBody>
      </p:sp>
      <p:sp>
        <p:nvSpPr>
          <p:cNvPr id="56339" name="Arc 16"/>
          <p:cNvSpPr>
            <a:spLocks/>
          </p:cNvSpPr>
          <p:nvPr/>
        </p:nvSpPr>
        <p:spPr bwMode="auto">
          <a:xfrm>
            <a:off x="6496050" y="4729163"/>
            <a:ext cx="1593850" cy="984250"/>
          </a:xfrm>
          <a:custGeom>
            <a:avLst/>
            <a:gdLst>
              <a:gd name="T0" fmla="*/ 2147483647 w 21600"/>
              <a:gd name="T1" fmla="*/ 204366056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0" name="Arc 17"/>
          <p:cNvSpPr>
            <a:spLocks/>
          </p:cNvSpPr>
          <p:nvPr/>
        </p:nvSpPr>
        <p:spPr bwMode="auto">
          <a:xfrm>
            <a:off x="6640513" y="4805363"/>
            <a:ext cx="1365250" cy="908050"/>
          </a:xfrm>
          <a:custGeom>
            <a:avLst/>
            <a:gdLst>
              <a:gd name="T0" fmla="*/ 2147483647 w 21600"/>
              <a:gd name="T1" fmla="*/ 0 h 21600"/>
              <a:gd name="T2" fmla="*/ 0 w 21600"/>
              <a:gd name="T3" fmla="*/ 16048031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1" name="Rectangle 18"/>
          <p:cNvSpPr>
            <a:spLocks noChangeArrowheads="1"/>
          </p:cNvSpPr>
          <p:nvPr/>
        </p:nvSpPr>
        <p:spPr bwMode="auto">
          <a:xfrm>
            <a:off x="63214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A</a:t>
            </a:r>
          </a:p>
        </p:txBody>
      </p:sp>
      <p:sp>
        <p:nvSpPr>
          <p:cNvPr id="56342" name="Rectangle 19"/>
          <p:cNvSpPr>
            <a:spLocks noChangeArrowheads="1"/>
          </p:cNvSpPr>
          <p:nvPr/>
        </p:nvSpPr>
        <p:spPr bwMode="auto">
          <a:xfrm>
            <a:off x="77692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B</a:t>
            </a:r>
          </a:p>
        </p:txBody>
      </p:sp>
      <p:grpSp>
        <p:nvGrpSpPr>
          <p:cNvPr id="2" name="Group 20"/>
          <p:cNvGrpSpPr>
            <a:grpSpLocks/>
          </p:cNvGrpSpPr>
          <p:nvPr/>
        </p:nvGrpSpPr>
        <p:grpSpPr bwMode="auto">
          <a:xfrm>
            <a:off x="6578600" y="4652963"/>
            <a:ext cx="1420813" cy="749300"/>
            <a:chOff x="3945" y="2736"/>
            <a:chExt cx="895" cy="472"/>
          </a:xfrm>
        </p:grpSpPr>
        <p:sp>
          <p:nvSpPr>
            <p:cNvPr id="56344" name="Arc 21"/>
            <p:cNvSpPr>
              <a:spLocks/>
            </p:cNvSpPr>
            <p:nvPr/>
          </p:nvSpPr>
          <p:spPr bwMode="auto">
            <a:xfrm>
              <a:off x="3945"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sp>
          <p:nvSpPr>
            <p:cNvPr id="56345" name="Arc 22"/>
            <p:cNvSpPr>
              <a:spLocks/>
            </p:cNvSpPr>
            <p:nvPr/>
          </p:nvSpPr>
          <p:spPr bwMode="auto">
            <a:xfrm>
              <a:off x="4392"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grpSp>
      <p:sp>
        <p:nvSpPr>
          <p:cNvPr id="26" name="Date Placeholder 25"/>
          <p:cNvSpPr>
            <a:spLocks noGrp="1"/>
          </p:cNvSpPr>
          <p:nvPr>
            <p:ph type="dt" sz="half" idx="10"/>
          </p:nvPr>
        </p:nvSpPr>
        <p:spPr/>
        <p:txBody>
          <a:bodyPr/>
          <a:lstStyle/>
          <a:p>
            <a:fld id="{84C51BD0-9550-B74B-A4C9-705862E4FB77}" type="datetime1">
              <a:rPr lang="en-US" smtClean="0"/>
              <a:t>11/6/12</a:t>
            </a:fld>
            <a:endParaRPr lang="en-US"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43</a:t>
            </a:fld>
            <a:endParaRPr lang="en-US" dirty="0"/>
          </a:p>
        </p:txBody>
      </p:sp>
      <p:sp>
        <p:nvSpPr>
          <p:cNvPr id="28" name="Footer Placeholder 27"/>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pPr eaLnBrk="1" hangingPunct="1"/>
            <a:r>
              <a:rPr lang="en-US" smtClean="0"/>
              <a:t>Summary</a:t>
            </a:r>
          </a:p>
        </p:txBody>
      </p:sp>
      <p:sp>
        <p:nvSpPr>
          <p:cNvPr id="57347" name="Content Placeholder 7"/>
          <p:cNvSpPr>
            <a:spLocks noGrp="1"/>
          </p:cNvSpPr>
          <p:nvPr>
            <p:ph idx="1"/>
          </p:nvPr>
        </p:nvSpPr>
        <p:spPr>
          <a:xfrm>
            <a:off x="457200" y="1447205"/>
            <a:ext cx="8229600" cy="4525963"/>
          </a:xfrm>
        </p:spPr>
        <p:txBody>
          <a:bodyPr>
            <a:noAutofit/>
          </a:bodyPr>
          <a:lstStyle/>
          <a:p>
            <a:pPr eaLnBrk="1" hangingPunct="1">
              <a:defRPr/>
            </a:pPr>
            <a:r>
              <a:rPr lang="en-US" sz="2400" dirty="0" smtClean="0"/>
              <a:t>Name of the Game: Reduce Cache Misses</a:t>
            </a:r>
          </a:p>
          <a:p>
            <a:pPr lvl="1" eaLnBrk="1" hangingPunct="1">
              <a:defRPr/>
            </a:pPr>
            <a:r>
              <a:rPr lang="en-US" sz="2400" dirty="0" smtClean="0"/>
              <a:t>2 memory blocks mapping to same block knock each other out as program bounces from 1 memory location to next</a:t>
            </a:r>
          </a:p>
          <a:p>
            <a:pPr eaLnBrk="1" hangingPunct="1">
              <a:defRPr/>
            </a:pPr>
            <a:r>
              <a:rPr lang="en-US" sz="2400" dirty="0" smtClean="0"/>
              <a:t>One way to do it: set-</a:t>
            </a:r>
            <a:r>
              <a:rPr lang="en-US" sz="2400" dirty="0" err="1" smtClean="0"/>
              <a:t>associativity</a:t>
            </a:r>
            <a:endParaRPr lang="en-US" sz="2400" dirty="0" smtClean="0"/>
          </a:p>
          <a:p>
            <a:pPr lvl="1" eaLnBrk="1" hangingPunct="1">
              <a:defRPr/>
            </a:pPr>
            <a:r>
              <a:rPr lang="en-US" sz="2400" dirty="0" smtClean="0"/>
              <a:t>Memory block maps into more than 1 cache block</a:t>
            </a:r>
          </a:p>
          <a:p>
            <a:pPr lvl="1" eaLnBrk="1" hangingPunct="1">
              <a:defRPr/>
            </a:pPr>
            <a:r>
              <a:rPr lang="en-US" sz="2400" dirty="0" smtClean="0"/>
              <a:t>N-way: </a:t>
            </a:r>
            <a:r>
              <a:rPr lang="en-US" sz="2400" dirty="0" err="1" smtClean="0"/>
              <a:t>n</a:t>
            </a:r>
            <a:r>
              <a:rPr lang="en-US" sz="2400" dirty="0" smtClean="0"/>
              <a:t> possible places in cache to hold a memory block</a:t>
            </a:r>
          </a:p>
          <a:p>
            <a:pPr>
              <a:defRPr/>
            </a:pPr>
            <a:r>
              <a:rPr lang="en-US" sz="2400" dirty="0" smtClean="0"/>
              <a:t>N-way Cache of 2</a:t>
            </a:r>
            <a:r>
              <a:rPr lang="en-US" sz="2400" baseline="30000" dirty="0" smtClean="0"/>
              <a:t>N+M </a:t>
            </a:r>
            <a:r>
              <a:rPr lang="en-US" sz="2400" dirty="0" smtClean="0"/>
              <a:t>blocks: 2</a:t>
            </a:r>
            <a:r>
              <a:rPr lang="en-US" sz="2400" baseline="30000" dirty="0" smtClean="0"/>
              <a:t>N</a:t>
            </a:r>
            <a:r>
              <a:rPr lang="en-US" sz="2400" dirty="0" smtClean="0"/>
              <a:t> ways </a:t>
            </a:r>
            <a:r>
              <a:rPr lang="en-US" sz="2400" dirty="0" err="1" smtClean="0"/>
              <a:t>x</a:t>
            </a:r>
            <a:r>
              <a:rPr lang="en-US" sz="2400" dirty="0" smtClean="0"/>
              <a:t> 2</a:t>
            </a:r>
            <a:r>
              <a:rPr lang="en-US" sz="2400" baseline="30000" dirty="0" smtClean="0"/>
              <a:t>M</a:t>
            </a:r>
            <a:r>
              <a:rPr lang="en-US" sz="2400" dirty="0" smtClean="0"/>
              <a:t> sets</a:t>
            </a:r>
          </a:p>
          <a:p>
            <a:pPr>
              <a:defRPr/>
            </a:pPr>
            <a:r>
              <a:rPr lang="en-US" sz="2400" dirty="0" smtClean="0"/>
              <a:t>Multi-level caches</a:t>
            </a:r>
          </a:p>
          <a:p>
            <a:pPr lvl="1">
              <a:buFont typeface="Lucida Grande"/>
              <a:buChar char="−"/>
              <a:defRPr/>
            </a:pPr>
            <a:r>
              <a:rPr lang="en-US" sz="2400" dirty="0" smtClean="0"/>
              <a:t>Optimize first level to be fast!</a:t>
            </a:r>
          </a:p>
          <a:p>
            <a:pPr lvl="1">
              <a:buFont typeface="Lucida Grande"/>
              <a:buChar char="−"/>
              <a:defRPr/>
            </a:pPr>
            <a:r>
              <a:rPr lang="en-US" sz="2400" dirty="0" smtClean="0"/>
              <a:t>Optimize 2</a:t>
            </a:r>
            <a:r>
              <a:rPr lang="en-US" sz="2400" baseline="30000" dirty="0" smtClean="0"/>
              <a:t>nd</a:t>
            </a:r>
            <a:r>
              <a:rPr lang="en-US" sz="2400" dirty="0" smtClean="0"/>
              <a:t> and 3</a:t>
            </a:r>
            <a:r>
              <a:rPr lang="en-US" sz="2400" baseline="30000" dirty="0" smtClean="0"/>
              <a:t>rd</a:t>
            </a:r>
            <a:r>
              <a:rPr lang="en-US" sz="2400" dirty="0" smtClean="0"/>
              <a:t> levels to minimize the memory access penalty</a:t>
            </a:r>
          </a:p>
          <a:p>
            <a:pPr lvl="1" eaLnBrk="1" hangingPunct="1">
              <a:buNone/>
              <a:defRPr/>
            </a:pPr>
            <a:endParaRPr lang="en-US" sz="2400" dirty="0"/>
          </a:p>
        </p:txBody>
      </p:sp>
      <p:sp>
        <p:nvSpPr>
          <p:cNvPr id="7" name="Date Placeholder 6"/>
          <p:cNvSpPr>
            <a:spLocks noGrp="1"/>
          </p:cNvSpPr>
          <p:nvPr>
            <p:ph type="dt" sz="half" idx="10"/>
          </p:nvPr>
        </p:nvSpPr>
        <p:spPr/>
        <p:txBody>
          <a:bodyPr/>
          <a:lstStyle/>
          <a:p>
            <a:fld id="{6DA6BF5C-CD4E-834C-84AC-80AC765DA6F7}"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44</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wrap="none"/>
          <a:lstStyle/>
          <a:p>
            <a:pPr eaLnBrk="1" hangingPunct="1"/>
            <a:r>
              <a:rPr lang="en-US" smtClean="0"/>
              <a:t>Recap: Components of a Computer</a:t>
            </a:r>
          </a:p>
        </p:txBody>
      </p:sp>
      <p:sp>
        <p:nvSpPr>
          <p:cNvPr id="1485827" name="Rectangle 3"/>
          <p:cNvSpPr>
            <a:spLocks noChangeArrowheads="1"/>
          </p:cNvSpPr>
          <p:nvPr/>
        </p:nvSpPr>
        <p:spPr bwMode="auto">
          <a:xfrm>
            <a:off x="1905000" y="1371600"/>
            <a:ext cx="5143500" cy="2857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485828" name="Rectangle 4"/>
          <p:cNvSpPr>
            <a:spLocks noChangeArrowheads="1"/>
          </p:cNvSpPr>
          <p:nvPr/>
        </p:nvSpPr>
        <p:spPr bwMode="auto">
          <a:xfrm>
            <a:off x="2286000" y="1778000"/>
            <a:ext cx="1460500" cy="21971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21509" name="Rectangle 5"/>
          <p:cNvSpPr>
            <a:spLocks noChangeArrowheads="1"/>
          </p:cNvSpPr>
          <p:nvPr/>
        </p:nvSpPr>
        <p:spPr bwMode="auto">
          <a:xfrm>
            <a:off x="2317750" y="1905000"/>
            <a:ext cx="13081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 Processor</a:t>
            </a:r>
          </a:p>
        </p:txBody>
      </p:sp>
      <p:sp>
        <p:nvSpPr>
          <p:cNvPr id="1485830" name="Rectangle 6"/>
          <p:cNvSpPr>
            <a:spLocks noChangeArrowheads="1"/>
          </p:cNvSpPr>
          <p:nvPr/>
        </p:nvSpPr>
        <p:spPr bwMode="auto">
          <a:xfrm>
            <a:off x="3937000" y="1778000"/>
            <a:ext cx="1333500" cy="2222500"/>
          </a:xfrm>
          <a:prstGeom prst="rect">
            <a:avLst/>
          </a:prstGeom>
          <a:solidFill>
            <a:schemeClr val="bg1"/>
          </a:solidFill>
          <a:ln w="12700">
            <a:solidFill>
              <a:srgbClr val="FF0000"/>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485831" name="Rectangle 7"/>
          <p:cNvSpPr>
            <a:spLocks noChangeArrowheads="1"/>
          </p:cNvSpPr>
          <p:nvPr/>
        </p:nvSpPr>
        <p:spPr bwMode="auto">
          <a:xfrm>
            <a:off x="5435600" y="1778000"/>
            <a:ext cx="1333500" cy="2222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485832" name="AutoShape 8"/>
          <p:cNvSpPr>
            <a:spLocks noChangeArrowheads="1"/>
          </p:cNvSpPr>
          <p:nvPr/>
        </p:nvSpPr>
        <p:spPr bwMode="auto">
          <a:xfrm>
            <a:off x="2489200" y="24638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sp>
        <p:nvSpPr>
          <p:cNvPr id="1485833" name="AutoShape 9"/>
          <p:cNvSpPr>
            <a:spLocks noChangeArrowheads="1"/>
          </p:cNvSpPr>
          <p:nvPr/>
        </p:nvSpPr>
        <p:spPr bwMode="auto">
          <a:xfrm>
            <a:off x="2489200" y="32258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lgn="ctr">
              <a:defRPr/>
            </a:pPr>
            <a:endParaRPr lang="en-US" dirty="0"/>
          </a:p>
        </p:txBody>
      </p:sp>
      <p:sp>
        <p:nvSpPr>
          <p:cNvPr id="21514" name="Rectangle 10"/>
          <p:cNvSpPr>
            <a:spLocks noChangeArrowheads="1"/>
          </p:cNvSpPr>
          <p:nvPr/>
        </p:nvSpPr>
        <p:spPr bwMode="auto">
          <a:xfrm>
            <a:off x="2540000" y="2628900"/>
            <a:ext cx="9398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Control</a:t>
            </a:r>
          </a:p>
        </p:txBody>
      </p:sp>
      <p:sp>
        <p:nvSpPr>
          <p:cNvPr id="21515" name="Rectangle 11"/>
          <p:cNvSpPr>
            <a:spLocks noChangeArrowheads="1"/>
          </p:cNvSpPr>
          <p:nvPr/>
        </p:nvSpPr>
        <p:spPr bwMode="auto">
          <a:xfrm>
            <a:off x="2438400" y="3429000"/>
            <a:ext cx="11049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Datapath</a:t>
            </a:r>
          </a:p>
        </p:txBody>
      </p:sp>
      <p:sp>
        <p:nvSpPr>
          <p:cNvPr id="21516" name="Rectangle 12"/>
          <p:cNvSpPr>
            <a:spLocks noChangeArrowheads="1"/>
          </p:cNvSpPr>
          <p:nvPr/>
        </p:nvSpPr>
        <p:spPr bwMode="auto">
          <a:xfrm>
            <a:off x="4114800" y="2743200"/>
            <a:ext cx="10033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Memory</a:t>
            </a:r>
          </a:p>
        </p:txBody>
      </p:sp>
      <p:sp>
        <p:nvSpPr>
          <p:cNvPr id="21517" name="Rectangle 13"/>
          <p:cNvSpPr>
            <a:spLocks noChangeArrowheads="1"/>
          </p:cNvSpPr>
          <p:nvPr/>
        </p:nvSpPr>
        <p:spPr bwMode="auto">
          <a:xfrm>
            <a:off x="5562600" y="1968500"/>
            <a:ext cx="9906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Devices</a:t>
            </a:r>
          </a:p>
        </p:txBody>
      </p:sp>
      <p:sp>
        <p:nvSpPr>
          <p:cNvPr id="1485838" name="AutoShape 14"/>
          <p:cNvSpPr>
            <a:spLocks noChangeArrowheads="1"/>
          </p:cNvSpPr>
          <p:nvPr/>
        </p:nvSpPr>
        <p:spPr bwMode="auto">
          <a:xfrm>
            <a:off x="5562600" y="25146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sp>
        <p:nvSpPr>
          <p:cNvPr id="1485839" name="AutoShape 15"/>
          <p:cNvSpPr>
            <a:spLocks noChangeArrowheads="1"/>
          </p:cNvSpPr>
          <p:nvPr/>
        </p:nvSpPr>
        <p:spPr bwMode="auto">
          <a:xfrm>
            <a:off x="5562600" y="32766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sp>
        <p:nvSpPr>
          <p:cNvPr id="21520" name="Rectangle 16"/>
          <p:cNvSpPr>
            <a:spLocks noChangeArrowheads="1"/>
          </p:cNvSpPr>
          <p:nvPr/>
        </p:nvSpPr>
        <p:spPr bwMode="auto">
          <a:xfrm>
            <a:off x="5613400" y="2679700"/>
            <a:ext cx="6858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Input</a:t>
            </a:r>
          </a:p>
        </p:txBody>
      </p:sp>
      <p:sp>
        <p:nvSpPr>
          <p:cNvPr id="21521" name="Rectangle 17"/>
          <p:cNvSpPr>
            <a:spLocks noChangeArrowheads="1"/>
          </p:cNvSpPr>
          <p:nvPr/>
        </p:nvSpPr>
        <p:spPr bwMode="auto">
          <a:xfrm>
            <a:off x="5613400" y="3441700"/>
            <a:ext cx="8763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Output</a:t>
            </a:r>
          </a:p>
        </p:txBody>
      </p:sp>
      <p:sp>
        <p:nvSpPr>
          <p:cNvPr id="21522" name="Rectangle 18"/>
          <p:cNvSpPr>
            <a:spLocks noChangeArrowheads="1"/>
          </p:cNvSpPr>
          <p:nvPr/>
        </p:nvSpPr>
        <p:spPr bwMode="auto">
          <a:xfrm>
            <a:off x="131763" y="2943225"/>
            <a:ext cx="180975" cy="363538"/>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a:p>
        </p:txBody>
      </p:sp>
      <p:grpSp>
        <p:nvGrpSpPr>
          <p:cNvPr id="2" name="Group 19"/>
          <p:cNvGrpSpPr>
            <a:grpSpLocks/>
          </p:cNvGrpSpPr>
          <p:nvPr/>
        </p:nvGrpSpPr>
        <p:grpSpPr bwMode="auto">
          <a:xfrm>
            <a:off x="3276600" y="3995738"/>
            <a:ext cx="2590800" cy="2481262"/>
            <a:chOff x="2160" y="2471"/>
            <a:chExt cx="1632" cy="1563"/>
          </a:xfrm>
        </p:grpSpPr>
        <p:sp>
          <p:nvSpPr>
            <p:cNvPr id="21527" name="Rectangle 20"/>
            <p:cNvSpPr>
              <a:spLocks noChangeArrowheads="1"/>
            </p:cNvSpPr>
            <p:nvPr/>
          </p:nvSpPr>
          <p:spPr bwMode="auto">
            <a:xfrm>
              <a:off x="2170" y="2890"/>
              <a:ext cx="416" cy="616"/>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
          <p:nvSpPr>
            <p:cNvPr id="21528" name="Rectangle 21"/>
            <p:cNvSpPr>
              <a:spLocks noChangeArrowheads="1"/>
            </p:cNvSpPr>
            <p:nvPr/>
          </p:nvSpPr>
          <p:spPr bwMode="auto">
            <a:xfrm rot="5400000">
              <a:off x="2130" y="3090"/>
              <a:ext cx="49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a:t>
              </a:r>
            </a:p>
          </p:txBody>
        </p:sp>
        <p:sp>
          <p:nvSpPr>
            <p:cNvPr id="21529" name="Rectangle 22"/>
            <p:cNvSpPr>
              <a:spLocks noChangeArrowheads="1"/>
            </p:cNvSpPr>
            <p:nvPr/>
          </p:nvSpPr>
          <p:spPr bwMode="auto">
            <a:xfrm>
              <a:off x="2698" y="2890"/>
              <a:ext cx="464" cy="8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1530" name="Rectangle 23"/>
            <p:cNvSpPr>
              <a:spLocks noChangeArrowheads="1"/>
            </p:cNvSpPr>
            <p:nvPr/>
          </p:nvSpPr>
          <p:spPr bwMode="auto">
            <a:xfrm rot="5400000">
              <a:off x="2569" y="3133"/>
              <a:ext cx="720" cy="364"/>
            </a:xfrm>
            <a:prstGeom prst="rect">
              <a:avLst/>
            </a:prstGeom>
            <a:noFill/>
            <a:ln w="12700">
              <a:noFill/>
              <a:miter lim="800000"/>
              <a:headEnd/>
              <a:tailEnd/>
            </a:ln>
          </p:spPr>
          <p:txBody>
            <a:bodyPr lIns="90488" tIns="44450" rIns="90488" bIns="44450">
              <a:prstTxWarp prst="textNoShape">
                <a:avLst/>
              </a:prstTxWarp>
              <a:spAutoFit/>
            </a:bodyPr>
            <a:lstStyle/>
            <a:p>
              <a:pPr algn="ctr"/>
              <a:r>
                <a:rPr lang="en-US" sz="1600" b="1"/>
                <a:t>Main Memory</a:t>
              </a:r>
            </a:p>
          </p:txBody>
        </p:sp>
        <p:sp>
          <p:nvSpPr>
            <p:cNvPr id="21531" name="Rectangle 24"/>
            <p:cNvSpPr>
              <a:spLocks noChangeArrowheads="1"/>
            </p:cNvSpPr>
            <p:nvPr/>
          </p:nvSpPr>
          <p:spPr bwMode="auto">
            <a:xfrm>
              <a:off x="3274" y="2890"/>
              <a:ext cx="512" cy="114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1532" name="Rectangle 25"/>
            <p:cNvSpPr>
              <a:spLocks noChangeArrowheads="1"/>
            </p:cNvSpPr>
            <p:nvPr/>
          </p:nvSpPr>
          <p:spPr bwMode="auto">
            <a:xfrm rot="5400000">
              <a:off x="3043" y="3213"/>
              <a:ext cx="960" cy="518"/>
            </a:xfrm>
            <a:prstGeom prst="rect">
              <a:avLst/>
            </a:prstGeom>
            <a:noFill/>
            <a:ln w="12700">
              <a:noFill/>
              <a:miter lim="800000"/>
              <a:headEnd/>
              <a:tailEnd/>
            </a:ln>
          </p:spPr>
          <p:txBody>
            <a:bodyPr lIns="90488" tIns="44450" rIns="90488" bIns="44450">
              <a:prstTxWarp prst="textNoShape">
                <a:avLst/>
              </a:prstTxWarp>
              <a:spAutoFit/>
            </a:bodyPr>
            <a:lstStyle/>
            <a:p>
              <a:pPr algn="ctr"/>
              <a:r>
                <a:rPr lang="en-US" sz="1600" b="1"/>
                <a:t>Secondary Memory</a:t>
              </a:r>
            </a:p>
            <a:p>
              <a:pPr algn="ctr"/>
              <a:r>
                <a:rPr lang="en-US" sz="1600" b="1"/>
                <a:t>(Disk)</a:t>
              </a:r>
            </a:p>
          </p:txBody>
        </p:sp>
        <p:sp>
          <p:nvSpPr>
            <p:cNvPr id="21533" name="Line 26"/>
            <p:cNvSpPr>
              <a:spLocks noChangeShapeType="1"/>
            </p:cNvSpPr>
            <p:nvPr/>
          </p:nvSpPr>
          <p:spPr bwMode="auto">
            <a:xfrm flipH="1">
              <a:off x="2160" y="2471"/>
              <a:ext cx="411" cy="409"/>
            </a:xfrm>
            <a:prstGeom prst="line">
              <a:avLst/>
            </a:prstGeom>
            <a:noFill/>
            <a:ln w="12700">
              <a:solidFill>
                <a:srgbClr val="FF0000"/>
              </a:solidFill>
              <a:round/>
              <a:headEnd/>
              <a:tailEnd/>
            </a:ln>
          </p:spPr>
          <p:txBody>
            <a:bodyPr>
              <a:prstTxWarp prst="textNoShape">
                <a:avLst/>
              </a:prstTxWarp>
            </a:bodyPr>
            <a:lstStyle/>
            <a:p>
              <a:endParaRPr lang="en-US"/>
            </a:p>
          </p:txBody>
        </p:sp>
        <p:sp>
          <p:nvSpPr>
            <p:cNvPr id="21534" name="Line 27"/>
            <p:cNvSpPr>
              <a:spLocks noChangeShapeType="1"/>
            </p:cNvSpPr>
            <p:nvPr/>
          </p:nvSpPr>
          <p:spPr bwMode="auto">
            <a:xfrm>
              <a:off x="3413" y="2471"/>
              <a:ext cx="379" cy="409"/>
            </a:xfrm>
            <a:prstGeom prst="line">
              <a:avLst/>
            </a:prstGeom>
            <a:noFill/>
            <a:ln w="12700">
              <a:solidFill>
                <a:srgbClr val="FF0000"/>
              </a:solidFill>
              <a:round/>
              <a:headEnd/>
              <a:tailEnd/>
            </a:ln>
          </p:spPr>
          <p:txBody>
            <a:bodyPr>
              <a:prstTxWarp prst="textNoShape">
                <a:avLst/>
              </a:prstTxWarp>
            </a:bodyPr>
            <a:lstStyle/>
            <a:p>
              <a:endParaRPr lang="en-US"/>
            </a:p>
          </p:txBody>
        </p:sp>
      </p:grpSp>
      <p:sp>
        <p:nvSpPr>
          <p:cNvPr id="31" name="Date Placeholder 30"/>
          <p:cNvSpPr>
            <a:spLocks noGrp="1"/>
          </p:cNvSpPr>
          <p:nvPr>
            <p:ph type="dt" sz="half" idx="10"/>
          </p:nvPr>
        </p:nvSpPr>
        <p:spPr/>
        <p:txBody>
          <a:bodyPr/>
          <a:lstStyle/>
          <a:p>
            <a:fld id="{F7AAB8ED-3599-CF4F-A33C-A62BD34C4F59}" type="datetime1">
              <a:rPr lang="en-US" smtClean="0"/>
              <a:t>11/6/12</a:t>
            </a:fld>
            <a:endParaRPr lang="en-US" dirty="0"/>
          </a:p>
        </p:txBody>
      </p:sp>
      <p:sp>
        <p:nvSpPr>
          <p:cNvPr id="32" name="Slide Number Placeholder 31"/>
          <p:cNvSpPr>
            <a:spLocks noGrp="1"/>
          </p:cNvSpPr>
          <p:nvPr>
            <p:ph type="sldNum" sz="quarter" idx="12"/>
          </p:nvPr>
        </p:nvSpPr>
        <p:spPr/>
        <p:txBody>
          <a:bodyPr/>
          <a:lstStyle/>
          <a:p>
            <a:fld id="{3CC63E4C-4642-794D-A2FD-70F6B81535F5}" type="slidenum">
              <a:rPr lang="en-US" smtClean="0"/>
              <a:pPr/>
              <a:t>5</a:t>
            </a:fld>
            <a:endParaRPr lang="en-US" dirty="0"/>
          </a:p>
        </p:txBody>
      </p:sp>
      <p:sp>
        <p:nvSpPr>
          <p:cNvPr id="33" name="Footer Placeholder 32"/>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Content Placeholder 30"/>
          <p:cNvSpPr>
            <a:spLocks noGrp="1"/>
          </p:cNvSpPr>
          <p:nvPr>
            <p:ph idx="1"/>
          </p:nvPr>
        </p:nvSpPr>
        <p:spPr>
          <a:xfrm>
            <a:off x="457200" y="1262063"/>
            <a:ext cx="8229600" cy="4525962"/>
          </a:xfrm>
        </p:spPr>
        <p:txBody>
          <a:bodyPr/>
          <a:lstStyle/>
          <a:p>
            <a:pPr eaLnBrk="1" hangingPunct="1"/>
            <a:r>
              <a:rPr lang="en-US" sz="2400" smtClean="0"/>
              <a:t>Take advantage of the </a:t>
            </a:r>
            <a:r>
              <a:rPr lang="en-US" sz="2400" smtClean="0">
                <a:solidFill>
                  <a:srgbClr val="FF0000"/>
                </a:solidFill>
              </a:rPr>
              <a:t>principle of locality </a:t>
            </a:r>
            <a:r>
              <a:rPr lang="en-US" sz="2400" smtClean="0"/>
              <a:t>to present the user with as much memory as is available in the </a:t>
            </a:r>
            <a:r>
              <a:rPr lang="en-US" sz="2400" i="1" smtClean="0"/>
              <a:t>cheapest</a:t>
            </a:r>
            <a:r>
              <a:rPr lang="en-US" sz="2400" smtClean="0"/>
              <a:t> technology at the speed offered by the </a:t>
            </a:r>
            <a:r>
              <a:rPr lang="en-US" sz="2400" i="1" smtClean="0"/>
              <a:t>fastest</a:t>
            </a:r>
            <a:r>
              <a:rPr lang="en-US" sz="2400" smtClean="0"/>
              <a:t> technology</a:t>
            </a:r>
          </a:p>
          <a:p>
            <a:pPr eaLnBrk="1" hangingPunct="1"/>
            <a:endParaRPr lang="en-US" smtClean="0"/>
          </a:p>
        </p:txBody>
      </p:sp>
      <p:sp>
        <p:nvSpPr>
          <p:cNvPr id="1487874" name="Rectangle 2"/>
          <p:cNvSpPr>
            <a:spLocks noChangeArrowheads="1"/>
          </p:cNvSpPr>
          <p:nvPr/>
        </p:nvSpPr>
        <p:spPr bwMode="auto">
          <a:xfrm>
            <a:off x="609600" y="2840038"/>
            <a:ext cx="4953000" cy="2209800"/>
          </a:xfrm>
          <a:prstGeom prst="rect">
            <a:avLst/>
          </a:prstGeom>
          <a:solidFill>
            <a:schemeClr val="bg1"/>
          </a:solidFill>
          <a:ln w="38100">
            <a:solidFill>
              <a:schemeClr val="accent2"/>
            </a:solidFill>
            <a:prstDash val="sysDot"/>
            <a:miter lim="800000"/>
            <a:headEnd/>
            <a:tailEnd/>
          </a:ln>
          <a:effectLst/>
        </p:spPr>
        <p:txBody>
          <a:bodyPr wrap="none" anchor="ctr"/>
          <a:lstStyle/>
          <a:p>
            <a:pPr>
              <a:defRPr/>
            </a:pPr>
            <a:endParaRPr lang="en-US">
              <a:latin typeface="+mn-lt"/>
            </a:endParaRPr>
          </a:p>
        </p:txBody>
      </p:sp>
      <p:sp>
        <p:nvSpPr>
          <p:cNvPr id="1487875" name="Rectangle 3" descr="10%"/>
          <p:cNvSpPr>
            <a:spLocks noChangeArrowheads="1"/>
          </p:cNvSpPr>
          <p:nvPr/>
        </p:nvSpPr>
        <p:spPr bwMode="auto">
          <a:xfrm>
            <a:off x="4395788" y="3678238"/>
            <a:ext cx="808037" cy="1074737"/>
          </a:xfrm>
          <a:prstGeom prst="rect">
            <a:avLst/>
          </a:prstGeom>
          <a:solidFill>
            <a:srgbClr val="DA1F28"/>
          </a:solidFill>
          <a:ln w="28575">
            <a:solidFill>
              <a:schemeClr val="tx1"/>
            </a:solidFill>
            <a:miter lim="800000"/>
            <a:headEnd/>
            <a:tailEnd/>
          </a:ln>
          <a:effectLst/>
        </p:spPr>
        <p:txBody>
          <a:bodyPr wrap="none" lIns="90488" tIns="44450" rIns="90488" bIns="44450">
            <a:spAutoFit/>
          </a:bodyPr>
          <a:lstStyle/>
          <a:p>
            <a:pPr algn="ctr">
              <a:defRPr/>
            </a:pPr>
            <a:r>
              <a:rPr lang="en-US" sz="1600" dirty="0">
                <a:solidFill>
                  <a:srgbClr val="000000"/>
                </a:solidFill>
                <a:latin typeface="+mn-lt"/>
              </a:rPr>
              <a:t>Second</a:t>
            </a:r>
          </a:p>
          <a:p>
            <a:pPr algn="ctr">
              <a:defRPr/>
            </a:pPr>
            <a:r>
              <a:rPr lang="en-US" sz="1600" dirty="0">
                <a:solidFill>
                  <a:srgbClr val="000000"/>
                </a:solidFill>
                <a:latin typeface="+mn-lt"/>
              </a:rPr>
              <a:t>Level</a:t>
            </a:r>
          </a:p>
          <a:p>
            <a:pPr algn="ctr">
              <a:defRPr/>
            </a:pPr>
            <a:r>
              <a:rPr lang="en-US" sz="1600" dirty="0">
                <a:solidFill>
                  <a:srgbClr val="000000"/>
                </a:solidFill>
                <a:latin typeface="+mn-lt"/>
              </a:rPr>
              <a:t>Cache</a:t>
            </a:r>
          </a:p>
          <a:p>
            <a:pPr algn="ctr">
              <a:defRPr/>
            </a:pPr>
            <a:r>
              <a:rPr lang="en-US" sz="1600" dirty="0">
                <a:solidFill>
                  <a:srgbClr val="000000"/>
                </a:solidFill>
                <a:latin typeface="+mn-lt"/>
              </a:rPr>
              <a:t>(SRAM)</a:t>
            </a:r>
          </a:p>
        </p:txBody>
      </p:sp>
      <p:sp>
        <p:nvSpPr>
          <p:cNvPr id="23558" name="Rectangle 5"/>
          <p:cNvSpPr>
            <a:spLocks noGrp="1" noChangeArrowheads="1"/>
          </p:cNvSpPr>
          <p:nvPr>
            <p:ph type="title"/>
          </p:nvPr>
        </p:nvSpPr>
        <p:spPr/>
        <p:txBody>
          <a:bodyPr/>
          <a:lstStyle/>
          <a:p>
            <a:pPr eaLnBrk="1" hangingPunct="1"/>
            <a:r>
              <a:rPr lang="en-US" smtClean="0"/>
              <a:t>Recap: Typical Memory Hierarchy</a:t>
            </a:r>
          </a:p>
        </p:txBody>
      </p:sp>
      <p:sp>
        <p:nvSpPr>
          <p:cNvPr id="1487878" name="Rectangle 6"/>
          <p:cNvSpPr>
            <a:spLocks noChangeArrowheads="1"/>
          </p:cNvSpPr>
          <p:nvPr/>
        </p:nvSpPr>
        <p:spPr bwMode="auto">
          <a:xfrm>
            <a:off x="838200" y="3144838"/>
            <a:ext cx="2716213" cy="24288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79" name="Rectangle 7"/>
          <p:cNvSpPr>
            <a:spLocks noChangeArrowheads="1"/>
          </p:cNvSpPr>
          <p:nvPr/>
        </p:nvSpPr>
        <p:spPr bwMode="auto">
          <a:xfrm>
            <a:off x="1752600" y="3068638"/>
            <a:ext cx="798513" cy="336550"/>
          </a:xfrm>
          <a:prstGeom prst="rect">
            <a:avLst/>
          </a:prstGeom>
          <a:noFill/>
          <a:ln w="12700">
            <a:noFill/>
            <a:miter lim="800000"/>
            <a:headEnd/>
            <a:tailEnd/>
          </a:ln>
          <a:effectLst/>
        </p:spPr>
        <p:txBody>
          <a:bodyPr wrap="none" lIns="90488" tIns="44450" rIns="90488" bIns="44450">
            <a:spAutoFit/>
          </a:bodyPr>
          <a:lstStyle/>
          <a:p>
            <a:pPr>
              <a:defRPr/>
            </a:pPr>
            <a:r>
              <a:rPr lang="en-US" sz="1600">
                <a:latin typeface="+mn-lt"/>
              </a:rPr>
              <a:t>Control</a:t>
            </a:r>
          </a:p>
        </p:txBody>
      </p:sp>
      <p:sp>
        <p:nvSpPr>
          <p:cNvPr id="1487880" name="Rectangle 8"/>
          <p:cNvSpPr>
            <a:spLocks noChangeArrowheads="1"/>
          </p:cNvSpPr>
          <p:nvPr/>
        </p:nvSpPr>
        <p:spPr bwMode="auto">
          <a:xfrm>
            <a:off x="788988" y="3602038"/>
            <a:ext cx="1422400" cy="134778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1" name="Rectangle 9"/>
          <p:cNvSpPr>
            <a:spLocks noChangeArrowheads="1"/>
          </p:cNvSpPr>
          <p:nvPr/>
        </p:nvSpPr>
        <p:spPr bwMode="auto">
          <a:xfrm>
            <a:off x="838200" y="4135438"/>
            <a:ext cx="950913" cy="336550"/>
          </a:xfrm>
          <a:prstGeom prst="rect">
            <a:avLst/>
          </a:prstGeom>
          <a:noFill/>
          <a:ln w="12700">
            <a:noFill/>
            <a:miter lim="800000"/>
            <a:headEnd/>
            <a:tailEnd/>
          </a:ln>
          <a:effectLst/>
        </p:spPr>
        <p:txBody>
          <a:bodyPr wrap="none" lIns="90488" tIns="44450" rIns="90488" bIns="44450">
            <a:spAutoFit/>
          </a:bodyPr>
          <a:lstStyle/>
          <a:p>
            <a:pPr>
              <a:defRPr/>
            </a:pPr>
            <a:r>
              <a:rPr lang="en-US" sz="1600">
                <a:latin typeface="+mn-lt"/>
              </a:rPr>
              <a:t>Datapath</a:t>
            </a:r>
          </a:p>
        </p:txBody>
      </p:sp>
      <p:sp>
        <p:nvSpPr>
          <p:cNvPr id="1487882" name="Rectangle 10"/>
          <p:cNvSpPr>
            <a:spLocks noChangeArrowheads="1"/>
          </p:cNvSpPr>
          <p:nvPr/>
        </p:nvSpPr>
        <p:spPr bwMode="auto">
          <a:xfrm>
            <a:off x="7467600" y="2611438"/>
            <a:ext cx="1117600" cy="2432050"/>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3" name="Rectangle 11"/>
          <p:cNvSpPr>
            <a:spLocks noChangeArrowheads="1"/>
          </p:cNvSpPr>
          <p:nvPr/>
        </p:nvSpPr>
        <p:spPr bwMode="auto">
          <a:xfrm>
            <a:off x="7488238" y="3602038"/>
            <a:ext cx="1055687" cy="828675"/>
          </a:xfrm>
          <a:prstGeom prst="rect">
            <a:avLst/>
          </a:prstGeom>
          <a:noFill/>
          <a:ln w="12700">
            <a:noFill/>
            <a:miter lim="800000"/>
            <a:headEnd/>
            <a:tailEnd/>
          </a:ln>
          <a:effectLst/>
        </p:spPr>
        <p:txBody>
          <a:bodyPr wrap="none" lIns="90488" tIns="44450" rIns="90488" bIns="44450">
            <a:spAutoFit/>
          </a:bodyPr>
          <a:lstStyle/>
          <a:p>
            <a:pPr algn="ctr">
              <a:defRPr/>
            </a:pPr>
            <a:r>
              <a:rPr lang="en-US" sz="1600">
                <a:latin typeface="+mn-lt"/>
              </a:rPr>
              <a:t>Secondary</a:t>
            </a:r>
          </a:p>
          <a:p>
            <a:pPr algn="ctr">
              <a:defRPr/>
            </a:pPr>
            <a:r>
              <a:rPr lang="en-US" sz="1600">
                <a:latin typeface="+mn-lt"/>
              </a:rPr>
              <a:t>Memory</a:t>
            </a:r>
          </a:p>
          <a:p>
            <a:pPr algn="ctr">
              <a:defRPr/>
            </a:pPr>
            <a:r>
              <a:rPr lang="en-US" sz="1600">
                <a:latin typeface="+mn-lt"/>
              </a:rPr>
              <a:t>(Disk)</a:t>
            </a:r>
          </a:p>
        </p:txBody>
      </p:sp>
      <p:sp>
        <p:nvSpPr>
          <p:cNvPr id="1487884" name="Rectangle 12"/>
          <p:cNvSpPr>
            <a:spLocks noChangeArrowheads="1"/>
          </p:cNvSpPr>
          <p:nvPr/>
        </p:nvSpPr>
        <p:spPr bwMode="auto">
          <a:xfrm>
            <a:off x="636588" y="2840038"/>
            <a:ext cx="3249612" cy="2219325"/>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5" name="Rectangle 13"/>
          <p:cNvSpPr>
            <a:spLocks noChangeArrowheads="1"/>
          </p:cNvSpPr>
          <p:nvPr/>
        </p:nvSpPr>
        <p:spPr bwMode="auto">
          <a:xfrm>
            <a:off x="1219200" y="2795588"/>
            <a:ext cx="1970088" cy="336550"/>
          </a:xfrm>
          <a:prstGeom prst="rect">
            <a:avLst/>
          </a:prstGeom>
          <a:noFill/>
          <a:ln w="12700">
            <a:noFill/>
            <a:miter lim="800000"/>
            <a:headEnd/>
            <a:tailEnd/>
          </a:ln>
          <a:effectLst/>
        </p:spPr>
        <p:txBody>
          <a:bodyPr wrap="none" lIns="90488" tIns="44450" rIns="90488" bIns="44450">
            <a:spAutoFit/>
          </a:bodyPr>
          <a:lstStyle/>
          <a:p>
            <a:pPr>
              <a:defRPr/>
            </a:pPr>
            <a:r>
              <a:rPr lang="en-US" sz="1600" dirty="0">
                <a:latin typeface="+mn-lt"/>
              </a:rPr>
              <a:t>On-Chip Components</a:t>
            </a:r>
          </a:p>
        </p:txBody>
      </p:sp>
      <p:sp>
        <p:nvSpPr>
          <p:cNvPr id="1487886" name="Line 14"/>
          <p:cNvSpPr>
            <a:spLocks noChangeShapeType="1"/>
          </p:cNvSpPr>
          <p:nvPr/>
        </p:nvSpPr>
        <p:spPr bwMode="auto">
          <a:xfrm flipV="1">
            <a:off x="2057400" y="2459038"/>
            <a:ext cx="5791200" cy="1676400"/>
          </a:xfrm>
          <a:prstGeom prst="line">
            <a:avLst/>
          </a:prstGeom>
          <a:noFill/>
          <a:ln w="28575">
            <a:solidFill>
              <a:schemeClr val="tx1"/>
            </a:solidFill>
            <a:prstDash val="dashDot"/>
            <a:round/>
            <a:headEnd/>
            <a:tailEnd/>
          </a:ln>
          <a:effectLst/>
        </p:spPr>
        <p:txBody>
          <a:bodyPr wrap="none" anchor="ctr"/>
          <a:lstStyle/>
          <a:p>
            <a:pPr>
              <a:defRPr/>
            </a:pPr>
            <a:endParaRPr lang="en-US">
              <a:latin typeface="+mn-lt"/>
            </a:endParaRPr>
          </a:p>
        </p:txBody>
      </p:sp>
      <p:sp>
        <p:nvSpPr>
          <p:cNvPr id="1487887" name="Line 15"/>
          <p:cNvSpPr>
            <a:spLocks noChangeShapeType="1"/>
          </p:cNvSpPr>
          <p:nvPr/>
        </p:nvSpPr>
        <p:spPr bwMode="auto">
          <a:xfrm>
            <a:off x="2154238" y="4908550"/>
            <a:ext cx="5541962" cy="217488"/>
          </a:xfrm>
          <a:prstGeom prst="line">
            <a:avLst/>
          </a:prstGeom>
          <a:noFill/>
          <a:ln w="28575">
            <a:solidFill>
              <a:schemeClr val="tx1"/>
            </a:solidFill>
            <a:prstDash val="dashDot"/>
            <a:round/>
            <a:headEnd/>
            <a:tailEnd/>
          </a:ln>
          <a:effectLst/>
        </p:spPr>
        <p:txBody>
          <a:bodyPr wrap="none" anchor="ctr"/>
          <a:lstStyle/>
          <a:p>
            <a:pPr>
              <a:defRPr/>
            </a:pPr>
            <a:endParaRPr lang="en-US">
              <a:latin typeface="+mn-lt"/>
            </a:endParaRPr>
          </a:p>
        </p:txBody>
      </p:sp>
      <p:sp>
        <p:nvSpPr>
          <p:cNvPr id="1487888" name="Rectangle 16"/>
          <p:cNvSpPr>
            <a:spLocks noChangeArrowheads="1"/>
          </p:cNvSpPr>
          <p:nvPr/>
        </p:nvSpPr>
        <p:spPr bwMode="auto">
          <a:xfrm>
            <a:off x="1779588" y="4202113"/>
            <a:ext cx="355600" cy="69373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9" name="Rectangle 17"/>
          <p:cNvSpPr>
            <a:spLocks noChangeArrowheads="1"/>
          </p:cNvSpPr>
          <p:nvPr/>
        </p:nvSpPr>
        <p:spPr bwMode="auto">
          <a:xfrm rot="5400000">
            <a:off x="1489869" y="4506119"/>
            <a:ext cx="1011237" cy="333375"/>
          </a:xfrm>
          <a:prstGeom prst="rect">
            <a:avLst/>
          </a:prstGeom>
          <a:noFill/>
          <a:ln w="12700">
            <a:noFill/>
            <a:miter lim="800000"/>
            <a:headEnd/>
            <a:tailEnd/>
          </a:ln>
          <a:effectLst/>
        </p:spPr>
        <p:txBody>
          <a:bodyPr lIns="90488" tIns="44450" rIns="90488" bIns="44450">
            <a:spAutoFit/>
          </a:bodyPr>
          <a:lstStyle/>
          <a:p>
            <a:pPr>
              <a:defRPr/>
            </a:pPr>
            <a:r>
              <a:rPr lang="en-US" sz="1600" dirty="0" err="1">
                <a:latin typeface="+mn-lt"/>
              </a:rPr>
              <a:t>RegFile</a:t>
            </a:r>
            <a:endParaRPr lang="en-US" sz="1600" dirty="0">
              <a:latin typeface="+mn-lt"/>
            </a:endParaRPr>
          </a:p>
        </p:txBody>
      </p:sp>
      <p:sp>
        <p:nvSpPr>
          <p:cNvPr id="1487890" name="Rectangle 18" descr="10%"/>
          <p:cNvSpPr>
            <a:spLocks noChangeArrowheads="1"/>
          </p:cNvSpPr>
          <p:nvPr/>
        </p:nvSpPr>
        <p:spPr bwMode="auto">
          <a:xfrm>
            <a:off x="2971800" y="4364038"/>
            <a:ext cx="660400" cy="609600"/>
          </a:xfrm>
          <a:prstGeom prst="rect">
            <a:avLst/>
          </a:prstGeom>
          <a:solidFill>
            <a:srgbClr val="DA1F28"/>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1" name="Rectangle 19" descr="10%"/>
          <p:cNvSpPr>
            <a:spLocks noChangeArrowheads="1"/>
          </p:cNvSpPr>
          <p:nvPr/>
        </p:nvSpPr>
        <p:spPr bwMode="auto">
          <a:xfrm>
            <a:off x="5867400" y="3525838"/>
            <a:ext cx="1041400" cy="1350962"/>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92" name="Rectangle 20"/>
          <p:cNvSpPr>
            <a:spLocks noChangeArrowheads="1"/>
          </p:cNvSpPr>
          <p:nvPr/>
        </p:nvSpPr>
        <p:spPr bwMode="auto">
          <a:xfrm>
            <a:off x="5959475" y="3830638"/>
            <a:ext cx="915988" cy="8223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Main</a:t>
            </a:r>
          </a:p>
          <a:p>
            <a:pPr algn="ctr">
              <a:defRPr/>
            </a:pPr>
            <a:r>
              <a:rPr lang="en-US" sz="1600">
                <a:solidFill>
                  <a:srgbClr val="000000"/>
                </a:solidFill>
                <a:latin typeface="+mn-lt"/>
              </a:rPr>
              <a:t>Memory</a:t>
            </a:r>
          </a:p>
          <a:p>
            <a:pPr algn="ctr">
              <a:defRPr/>
            </a:pPr>
            <a:r>
              <a:rPr lang="en-US" sz="1600">
                <a:solidFill>
                  <a:srgbClr val="000000"/>
                </a:solidFill>
                <a:latin typeface="+mn-lt"/>
              </a:rPr>
              <a:t>(DRAM)</a:t>
            </a:r>
          </a:p>
        </p:txBody>
      </p:sp>
      <p:sp>
        <p:nvSpPr>
          <p:cNvPr id="1487893" name="Rectangle 21"/>
          <p:cNvSpPr>
            <a:spLocks noChangeArrowheads="1"/>
          </p:cNvSpPr>
          <p:nvPr/>
        </p:nvSpPr>
        <p:spPr bwMode="auto">
          <a:xfrm rot="5400000">
            <a:off x="2991644" y="4358481"/>
            <a:ext cx="687388" cy="5810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Data</a:t>
            </a:r>
          </a:p>
          <a:p>
            <a:pPr algn="ctr">
              <a:defRPr/>
            </a:pPr>
            <a:r>
              <a:rPr lang="en-US" sz="1600">
                <a:solidFill>
                  <a:srgbClr val="000000"/>
                </a:solidFill>
                <a:latin typeface="+mn-lt"/>
              </a:rPr>
              <a:t>Cache</a:t>
            </a:r>
          </a:p>
        </p:txBody>
      </p:sp>
      <p:sp>
        <p:nvSpPr>
          <p:cNvPr id="1487894" name="Rectangle 22" descr="10%"/>
          <p:cNvSpPr>
            <a:spLocks noChangeArrowheads="1"/>
          </p:cNvSpPr>
          <p:nvPr/>
        </p:nvSpPr>
        <p:spPr bwMode="auto">
          <a:xfrm>
            <a:off x="2971800" y="3678238"/>
            <a:ext cx="660400" cy="609600"/>
          </a:xfrm>
          <a:prstGeom prst="rect">
            <a:avLst/>
          </a:prstGeom>
          <a:solidFill>
            <a:schemeClr val="tx2">
              <a:lumMod val="40000"/>
              <a:lumOff val="60000"/>
            </a:schemeClr>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5" name="Rectangle 23"/>
          <p:cNvSpPr>
            <a:spLocks noChangeArrowheads="1"/>
          </p:cNvSpPr>
          <p:nvPr/>
        </p:nvSpPr>
        <p:spPr bwMode="auto">
          <a:xfrm rot="5400000">
            <a:off x="2948782" y="3672681"/>
            <a:ext cx="687388" cy="5810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Instr</a:t>
            </a:r>
          </a:p>
          <a:p>
            <a:pPr algn="ctr">
              <a:defRPr/>
            </a:pPr>
            <a:r>
              <a:rPr lang="en-US" sz="1600">
                <a:solidFill>
                  <a:srgbClr val="000000"/>
                </a:solidFill>
                <a:latin typeface="+mn-lt"/>
              </a:rPr>
              <a:t>Cache</a:t>
            </a:r>
          </a:p>
        </p:txBody>
      </p:sp>
      <p:sp>
        <p:nvSpPr>
          <p:cNvPr id="23580" name="Rectangle 29"/>
          <p:cNvSpPr>
            <a:spLocks noChangeArrowheads="1"/>
          </p:cNvSpPr>
          <p:nvPr/>
        </p:nvSpPr>
        <p:spPr bwMode="auto">
          <a:xfrm>
            <a:off x="0" y="5278438"/>
            <a:ext cx="8354689" cy="29367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dirty="0"/>
              <a:t>Speed </a:t>
            </a:r>
            <a:r>
              <a:rPr lang="en-US" b="1" dirty="0" smtClean="0"/>
              <a:t>(cycles</a:t>
            </a:r>
            <a:r>
              <a:rPr lang="en-US" b="1" dirty="0"/>
              <a:t>):</a:t>
            </a:r>
            <a:r>
              <a:rPr lang="en-US" b="1" dirty="0" smtClean="0"/>
              <a:t>       </a:t>
            </a:r>
            <a:r>
              <a:rPr lang="en-US" dirty="0" smtClean="0">
                <a:ea typeface="Arial" charset="0"/>
                <a:cs typeface="Arial" charset="0"/>
              </a:rPr>
              <a:t>½</a:t>
            </a:r>
            <a:r>
              <a:rPr lang="en-US" dirty="0"/>
              <a:t>’s       </a:t>
            </a:r>
            <a:r>
              <a:rPr lang="en-US" dirty="0" smtClean="0"/>
              <a:t>             </a:t>
            </a:r>
            <a:r>
              <a:rPr lang="en-US" dirty="0"/>
              <a:t>1’s        </a:t>
            </a:r>
            <a:r>
              <a:rPr lang="en-US" dirty="0" smtClean="0"/>
              <a:t>            10</a:t>
            </a:r>
            <a:r>
              <a:rPr lang="en-US" dirty="0"/>
              <a:t>’s                 </a:t>
            </a:r>
            <a:r>
              <a:rPr lang="en-US" dirty="0" smtClean="0"/>
              <a:t>          100</a:t>
            </a:r>
            <a:r>
              <a:rPr lang="en-US" dirty="0"/>
              <a:t>’s               10,000’s</a:t>
            </a:r>
          </a:p>
        </p:txBody>
      </p:sp>
      <p:sp>
        <p:nvSpPr>
          <p:cNvPr id="23581" name="Rectangle 30"/>
          <p:cNvSpPr>
            <a:spLocks noChangeArrowheads="1"/>
          </p:cNvSpPr>
          <p:nvPr/>
        </p:nvSpPr>
        <p:spPr bwMode="auto">
          <a:xfrm>
            <a:off x="0" y="5659438"/>
            <a:ext cx="8068289" cy="29367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dirty="0"/>
              <a:t>Size (bytes):    </a:t>
            </a:r>
            <a:r>
              <a:rPr lang="en-US" dirty="0"/>
              <a:t>  </a:t>
            </a:r>
            <a:r>
              <a:rPr lang="en-US" dirty="0" smtClean="0"/>
              <a:t>     100</a:t>
            </a:r>
            <a:r>
              <a:rPr lang="en-US" dirty="0"/>
              <a:t>’s   </a:t>
            </a:r>
            <a:r>
              <a:rPr lang="en-US" b="1" dirty="0"/>
              <a:t>      </a:t>
            </a:r>
            <a:r>
              <a:rPr lang="en-US" dirty="0" smtClean="0"/>
              <a:t>       10K’s                 </a:t>
            </a:r>
            <a:r>
              <a:rPr lang="en-US" dirty="0"/>
              <a:t>M’s                   </a:t>
            </a:r>
            <a:r>
              <a:rPr lang="en-US" dirty="0" smtClean="0"/>
              <a:t>             G’s                    </a:t>
            </a:r>
            <a:r>
              <a:rPr lang="en-US" dirty="0"/>
              <a:t>T’s</a:t>
            </a:r>
          </a:p>
        </p:txBody>
      </p:sp>
      <p:sp>
        <p:nvSpPr>
          <p:cNvPr id="23582" name="Rectangle 31"/>
          <p:cNvSpPr>
            <a:spLocks noChangeArrowheads="1"/>
          </p:cNvSpPr>
          <p:nvPr/>
        </p:nvSpPr>
        <p:spPr bwMode="auto">
          <a:xfrm>
            <a:off x="685800" y="6040438"/>
            <a:ext cx="79248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dirty="0"/>
              <a:t> Cost:         </a:t>
            </a:r>
            <a:r>
              <a:rPr lang="en-US" dirty="0"/>
              <a:t>highest                                                                              </a:t>
            </a:r>
            <a:r>
              <a:rPr lang="en-US" dirty="0" smtClean="0"/>
              <a:t>                       lowest</a:t>
            </a:r>
            <a:endParaRPr lang="en-US" dirty="0"/>
          </a:p>
        </p:txBody>
      </p:sp>
      <p:sp>
        <p:nvSpPr>
          <p:cNvPr id="35" name="Date Placeholder 34"/>
          <p:cNvSpPr>
            <a:spLocks noGrp="1"/>
          </p:cNvSpPr>
          <p:nvPr>
            <p:ph type="dt" sz="half" idx="10"/>
          </p:nvPr>
        </p:nvSpPr>
        <p:spPr/>
        <p:txBody>
          <a:bodyPr/>
          <a:lstStyle/>
          <a:p>
            <a:fld id="{9A9549BB-7EC7-2245-BDC6-07FCFE6E2BD5}" type="datetime1">
              <a:rPr lang="en-US" smtClean="0"/>
              <a:t>11/6/12</a:t>
            </a:fld>
            <a:endParaRPr lang="en-US" dirty="0"/>
          </a:p>
        </p:txBody>
      </p:sp>
      <p:sp>
        <p:nvSpPr>
          <p:cNvPr id="36" name="Slide Number Placeholder 35"/>
          <p:cNvSpPr>
            <a:spLocks noGrp="1"/>
          </p:cNvSpPr>
          <p:nvPr>
            <p:ph type="sldNum" sz="quarter" idx="12"/>
          </p:nvPr>
        </p:nvSpPr>
        <p:spPr/>
        <p:txBody>
          <a:bodyPr/>
          <a:lstStyle/>
          <a:p>
            <a:fld id="{3CC63E4C-4642-794D-A2FD-70F6B81535F5}" type="slidenum">
              <a:rPr lang="en-US" smtClean="0"/>
              <a:pPr/>
              <a:t>6</a:t>
            </a:fld>
            <a:endParaRPr lang="en-US" dirty="0"/>
          </a:p>
        </p:txBody>
      </p:sp>
      <p:sp>
        <p:nvSpPr>
          <p:cNvPr id="37" name="Footer Placeholder 36"/>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1143000"/>
          </a:xfrm>
        </p:spPr>
        <p:txBody>
          <a:bodyPr>
            <a:normAutofit fontScale="90000"/>
          </a:bodyPr>
          <a:lstStyle/>
          <a:p>
            <a:pPr>
              <a:lnSpc>
                <a:spcPct val="85000"/>
              </a:lnSpc>
            </a:pPr>
            <a:r>
              <a:rPr lang="en-US" smtClean="0"/>
              <a:t>Recap: Cache Performance and Average Memory Access Time (AMAT)</a:t>
            </a:r>
          </a:p>
        </p:txBody>
      </p:sp>
      <p:sp>
        <p:nvSpPr>
          <p:cNvPr id="25603" name="Rectangle 3"/>
          <p:cNvSpPr>
            <a:spLocks noGrp="1" noChangeArrowheads="1"/>
          </p:cNvSpPr>
          <p:nvPr>
            <p:ph type="body" idx="1"/>
          </p:nvPr>
        </p:nvSpPr>
        <p:spPr>
          <a:xfrm>
            <a:off x="457200" y="1600200"/>
            <a:ext cx="8686800" cy="4525963"/>
          </a:xfrm>
        </p:spPr>
        <p:txBody>
          <a:bodyPr>
            <a:normAutofit lnSpcReduction="10000"/>
          </a:bodyPr>
          <a:lstStyle/>
          <a:p>
            <a:r>
              <a:rPr lang="en-US" sz="2800" smtClean="0"/>
              <a:t>CPU time = IC × CPI × CC </a:t>
            </a:r>
            <a:br>
              <a:rPr lang="en-US" sz="2800" smtClean="0"/>
            </a:br>
            <a:r>
              <a:rPr lang="en-US" sz="2800" smtClean="0"/>
              <a:t>=  IC × (CPI</a:t>
            </a:r>
            <a:r>
              <a:rPr lang="en-US" sz="2800" baseline="-25000" smtClean="0"/>
              <a:t>ideal</a:t>
            </a:r>
            <a:r>
              <a:rPr lang="en-US" sz="2800" smtClean="0"/>
              <a:t> + Memory-stall cycles) × CC</a:t>
            </a:r>
            <a:r>
              <a:rPr lang="en-US" smtClean="0"/>
              <a:t/>
            </a:r>
            <a:br>
              <a:rPr lang="en-US" smtClean="0"/>
            </a:br>
            <a:r>
              <a:rPr lang="en-US" smtClean="0"/>
              <a:t/>
            </a:r>
            <a:br>
              <a:rPr lang="en-US" smtClean="0"/>
            </a:br>
            <a:r>
              <a:rPr lang="en-US" sz="2400" smtClean="0"/>
              <a:t/>
            </a:r>
            <a:br>
              <a:rPr lang="en-US" sz="2400" smtClean="0"/>
            </a:br>
            <a:r>
              <a:rPr lang="en-US" sz="2400" smtClean="0"/>
              <a:t>Memory-stall cycles = Read-stall cycles + Write-stall cycles</a:t>
            </a:r>
          </a:p>
          <a:p>
            <a:endParaRPr lang="en-US" smtClean="0"/>
          </a:p>
          <a:p>
            <a:endParaRPr lang="en-US" smtClean="0"/>
          </a:p>
          <a:p>
            <a:pPr eaLnBrk="1" hangingPunct="1">
              <a:spcBef>
                <a:spcPts val="600"/>
              </a:spcBef>
            </a:pPr>
            <a:r>
              <a:rPr lang="en-US" sz="2800" smtClean="0"/>
              <a:t>AMAT is the average time to access memory considering both hits and misses</a:t>
            </a:r>
          </a:p>
          <a:p>
            <a:pPr marL="287338" lvl="1" indent="-287338" algn="ctr" eaLnBrk="1" hangingPunct="1">
              <a:spcBef>
                <a:spcPts val="600"/>
              </a:spcBef>
              <a:buFont typeface="Arial" charset="0"/>
              <a:buNone/>
            </a:pPr>
            <a:r>
              <a:rPr lang="en-US" sz="2400" smtClean="0">
                <a:solidFill>
                  <a:srgbClr val="FF0000"/>
                </a:solidFill>
              </a:rPr>
              <a:t>AMAT =  Time for a hit  +  Miss rate x Miss penalty</a:t>
            </a:r>
            <a:endParaRPr lang="en-US" sz="2400" smtClean="0"/>
          </a:p>
        </p:txBody>
      </p:sp>
      <p:grpSp>
        <p:nvGrpSpPr>
          <p:cNvPr id="2" name="Group 8"/>
          <p:cNvGrpSpPr>
            <a:grpSpLocks/>
          </p:cNvGrpSpPr>
          <p:nvPr/>
        </p:nvGrpSpPr>
        <p:grpSpPr bwMode="auto">
          <a:xfrm>
            <a:off x="2182813" y="2730500"/>
            <a:ext cx="3903662" cy="473075"/>
            <a:chOff x="2016" y="1488"/>
            <a:chExt cx="2208" cy="298"/>
          </a:xfrm>
        </p:grpSpPr>
        <p:sp>
          <p:nvSpPr>
            <p:cNvPr id="25609" name="AutoShape 5"/>
            <p:cNvSpPr>
              <a:spLocks/>
            </p:cNvSpPr>
            <p:nvPr/>
          </p:nvSpPr>
          <p:spPr bwMode="auto">
            <a:xfrm rot="5400000">
              <a:off x="3072" y="432"/>
              <a:ext cx="96" cy="2208"/>
            </a:xfrm>
            <a:prstGeom prst="rightBrace">
              <a:avLst>
                <a:gd name="adj1" fmla="val 191667"/>
                <a:gd name="adj2" fmla="val 50000"/>
              </a:avLst>
            </a:prstGeom>
            <a:noFill/>
            <a:ln w="12700">
              <a:solidFill>
                <a:schemeClr val="accent2"/>
              </a:solidFill>
              <a:round/>
              <a:headEnd/>
              <a:tailEnd/>
            </a:ln>
          </p:spPr>
          <p:txBody>
            <a:bodyPr wrap="none" anchor="ctr">
              <a:prstTxWarp prst="textNoShape">
                <a:avLst/>
              </a:prstTxWarp>
            </a:bodyPr>
            <a:lstStyle/>
            <a:p>
              <a:endParaRPr lang="en-US">
                <a:solidFill>
                  <a:srgbClr val="FF0000"/>
                </a:solidFill>
              </a:endParaRPr>
            </a:p>
          </p:txBody>
        </p:sp>
        <p:sp>
          <p:nvSpPr>
            <p:cNvPr id="25610" name="Text Box 6"/>
            <p:cNvSpPr txBox="1">
              <a:spLocks noChangeArrowheads="1"/>
            </p:cNvSpPr>
            <p:nvPr/>
          </p:nvSpPr>
          <p:spPr bwMode="auto">
            <a:xfrm>
              <a:off x="2688" y="1536"/>
              <a:ext cx="912" cy="250"/>
            </a:xfrm>
            <a:prstGeom prst="rect">
              <a:avLst/>
            </a:prstGeom>
            <a:noFill/>
            <a:ln w="12700">
              <a:noFill/>
              <a:miter lim="800000"/>
              <a:headEnd/>
              <a:tailEnd/>
            </a:ln>
          </p:spPr>
          <p:txBody>
            <a:bodyPr>
              <a:prstTxWarp prst="textNoShape">
                <a:avLst/>
              </a:prstTxWarp>
              <a:spAutoFit/>
            </a:bodyPr>
            <a:lstStyle/>
            <a:p>
              <a:pPr algn="ctr"/>
              <a:r>
                <a:rPr lang="en-US" sz="2000">
                  <a:solidFill>
                    <a:srgbClr val="FF0000"/>
                  </a:solidFill>
                </a:rPr>
                <a:t>CPI</a:t>
              </a:r>
              <a:r>
                <a:rPr lang="en-US" sz="2000" baseline="-25000">
                  <a:solidFill>
                    <a:srgbClr val="FF0000"/>
                  </a:solidFill>
                </a:rPr>
                <a:t>stall</a:t>
              </a:r>
            </a:p>
          </p:txBody>
        </p:sp>
      </p:grpSp>
      <p:sp>
        <p:nvSpPr>
          <p:cNvPr id="25608" name="Rectangle 7"/>
          <p:cNvSpPr>
            <a:spLocks noChangeArrowheads="1"/>
          </p:cNvSpPr>
          <p:nvPr/>
        </p:nvSpPr>
        <p:spPr bwMode="auto">
          <a:xfrm>
            <a:off x="533400" y="3261347"/>
            <a:ext cx="8610600" cy="1558925"/>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Clr>
                <a:schemeClr val="accent1"/>
              </a:buClr>
              <a:buSzPct val="75000"/>
              <a:buFont typeface="Monotype Sorts" charset="2"/>
              <a:buNone/>
            </a:pPr>
            <a:endParaRPr lang="en-US" sz="2000" dirty="0">
              <a:solidFill>
                <a:srgbClr val="FF0000"/>
              </a:solidFill>
              <a:latin typeface="Calibri" charset="0"/>
            </a:endParaRP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Read-stall cycles  =   reads/program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read miss rate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read miss penalty</a:t>
            </a: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Write-stall cycles   =  (writes/program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write miss rate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write miss penalty)</a:t>
            </a: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                                          </a:t>
            </a:r>
            <a:r>
              <a:rPr lang="en-US" sz="2000" i="1" dirty="0">
                <a:solidFill>
                  <a:srgbClr val="FF0000"/>
                </a:solidFill>
                <a:latin typeface="Calibri" charset="0"/>
              </a:rPr>
              <a:t>+  write buffer stalls</a:t>
            </a:r>
          </a:p>
        </p:txBody>
      </p:sp>
      <p:sp>
        <p:nvSpPr>
          <p:cNvPr id="11" name="Date Placeholder 10"/>
          <p:cNvSpPr>
            <a:spLocks noGrp="1"/>
          </p:cNvSpPr>
          <p:nvPr>
            <p:ph type="dt" sz="half" idx="10"/>
          </p:nvPr>
        </p:nvSpPr>
        <p:spPr/>
        <p:txBody>
          <a:bodyPr/>
          <a:lstStyle/>
          <a:p>
            <a:fld id="{9A95FBDE-2A94-0C49-93F1-C55B125325B9}" type="datetime1">
              <a:rPr lang="en-US" smtClean="0"/>
              <a:t>11/6/12</a:t>
            </a:fld>
            <a:endParaRPr lang="en-US" dirty="0"/>
          </a:p>
        </p:txBody>
      </p:sp>
      <p:sp>
        <p:nvSpPr>
          <p:cNvPr id="12" name="Slide Number Placeholder 11"/>
          <p:cNvSpPr>
            <a:spLocks noGrp="1"/>
          </p:cNvSpPr>
          <p:nvPr>
            <p:ph type="sldNum" sz="quarter" idx="12"/>
          </p:nvPr>
        </p:nvSpPr>
        <p:spPr/>
        <p:txBody>
          <a:bodyPr/>
          <a:lstStyle/>
          <a:p>
            <a:fld id="{3CC63E4C-4642-794D-A2FD-70F6B81535F5}" type="slidenum">
              <a:rPr lang="en-US" smtClean="0"/>
              <a:pPr/>
              <a:t>7</a:t>
            </a:fld>
            <a:endParaRPr lang="en-US" dirty="0"/>
          </a:p>
        </p:txBody>
      </p:sp>
      <p:sp>
        <p:nvSpPr>
          <p:cNvPr id="13" name="Footer Placeholder 12"/>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Improving Cache Performance</a:t>
            </a:r>
          </a:p>
        </p:txBody>
      </p:sp>
      <p:sp>
        <p:nvSpPr>
          <p:cNvPr id="1650691" name="Rectangle 3"/>
          <p:cNvSpPr>
            <a:spLocks noGrp="1" noChangeArrowheads="1"/>
          </p:cNvSpPr>
          <p:nvPr>
            <p:ph type="body" idx="1"/>
          </p:nvPr>
        </p:nvSpPr>
        <p:spPr/>
        <p:txBody>
          <a:bodyPr>
            <a:normAutofit fontScale="92500" lnSpcReduction="20000"/>
          </a:bodyPr>
          <a:lstStyle/>
          <a:p>
            <a:pPr>
              <a:buFont typeface="Arial"/>
              <a:buChar char="•"/>
              <a:defRPr/>
            </a:pPr>
            <a:r>
              <a:rPr lang="en-US" dirty="0" smtClean="0"/>
              <a:t>Reduce the time to hit in the cache</a:t>
            </a:r>
          </a:p>
          <a:p>
            <a:pPr lvl="1">
              <a:defRPr/>
            </a:pPr>
            <a:r>
              <a:rPr lang="en-US" dirty="0" smtClean="0"/>
              <a:t>E.g., Smaller cache, direct-mapped cache, special tricks for handling writes</a:t>
            </a:r>
          </a:p>
          <a:p>
            <a:pPr>
              <a:buFont typeface="Arial"/>
              <a:buChar char="•"/>
              <a:defRPr/>
            </a:pPr>
            <a:r>
              <a:rPr lang="en-US" i="1" dirty="0" smtClean="0"/>
              <a:t>Reduce the miss rate</a:t>
            </a:r>
          </a:p>
          <a:p>
            <a:pPr lvl="1">
              <a:defRPr/>
            </a:pPr>
            <a:r>
              <a:rPr lang="en-US" dirty="0" smtClean="0"/>
              <a:t>E.g., Bigger cache, larger blocks</a:t>
            </a:r>
          </a:p>
          <a:p>
            <a:pPr lvl="1">
              <a:defRPr/>
            </a:pPr>
            <a:r>
              <a:rPr lang="en-US" i="1" dirty="0" smtClean="0"/>
              <a:t>More flexible placement (increase </a:t>
            </a:r>
            <a:r>
              <a:rPr lang="en-US" i="1" dirty="0" err="1" smtClean="0"/>
              <a:t>associativity</a:t>
            </a:r>
            <a:r>
              <a:rPr lang="en-US" i="1" dirty="0" smtClean="0"/>
              <a:t>)</a:t>
            </a:r>
          </a:p>
          <a:p>
            <a:pPr>
              <a:buFont typeface="Arial"/>
              <a:buChar char="•"/>
              <a:defRPr/>
            </a:pPr>
            <a:r>
              <a:rPr lang="en-US" dirty="0" smtClean="0"/>
              <a:t>Reduce the miss penalty</a:t>
            </a:r>
          </a:p>
          <a:p>
            <a:pPr lvl="1">
              <a:defRPr/>
            </a:pPr>
            <a:r>
              <a:rPr lang="en-US" dirty="0" smtClean="0"/>
              <a:t>E.g., Smaller blocks or critical word first in large blocks, special tricks for handling writes, faster/higher bandwidth memories</a:t>
            </a:r>
          </a:p>
          <a:p>
            <a:pPr lvl="1">
              <a:defRPr/>
            </a:pPr>
            <a:r>
              <a:rPr lang="en-US" dirty="0" smtClean="0"/>
              <a:t>Use multiple cache levels</a:t>
            </a:r>
          </a:p>
          <a:p>
            <a:pPr>
              <a:defRPr/>
            </a:pPr>
            <a:endParaRPr lang="en-US" dirty="0" smtClean="0"/>
          </a:p>
          <a:p>
            <a:pPr>
              <a:defRPr/>
            </a:pPr>
            <a:endParaRPr lang="en-US" dirty="0" smtClean="0"/>
          </a:p>
        </p:txBody>
      </p:sp>
      <p:sp>
        <p:nvSpPr>
          <p:cNvPr id="7" name="Date Placeholder 6"/>
          <p:cNvSpPr>
            <a:spLocks noGrp="1"/>
          </p:cNvSpPr>
          <p:nvPr>
            <p:ph type="dt" sz="half" idx="10"/>
          </p:nvPr>
        </p:nvSpPr>
        <p:spPr/>
        <p:txBody>
          <a:bodyPr/>
          <a:lstStyle/>
          <a:p>
            <a:fld id="{B8A54A1C-4895-3C46-BD23-45D7876EEEF3}" type="datetime1">
              <a:rPr lang="en-US" smtClean="0"/>
              <a:t>11/6/12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8</a:t>
            </a:fld>
            <a:endParaRPr lang="en-US" dirty="0"/>
          </a:p>
        </p:txBody>
      </p:sp>
      <p:sp>
        <p:nvSpPr>
          <p:cNvPr id="9" name="Footer Placeholder 8"/>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0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0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06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nSpc>
                <a:spcPct val="85000"/>
              </a:lnSpc>
            </a:pPr>
            <a:r>
              <a:rPr lang="en-US" smtClean="0"/>
              <a:t>Sources of Cache Misses:</a:t>
            </a:r>
            <a:br>
              <a:rPr lang="en-US" smtClean="0"/>
            </a:br>
            <a:r>
              <a:rPr lang="en-US" smtClean="0"/>
              <a:t>The 3Cs</a:t>
            </a:r>
          </a:p>
        </p:txBody>
      </p:sp>
      <p:sp>
        <p:nvSpPr>
          <p:cNvPr id="1602563" name="Rectangle 3"/>
          <p:cNvSpPr>
            <a:spLocks noGrp="1" noChangeArrowheads="1"/>
          </p:cNvSpPr>
          <p:nvPr>
            <p:ph type="body" idx="1"/>
          </p:nvPr>
        </p:nvSpPr>
        <p:spPr/>
        <p:txBody>
          <a:bodyPr>
            <a:normAutofit fontScale="77500" lnSpcReduction="20000"/>
          </a:bodyPr>
          <a:lstStyle/>
          <a:p>
            <a:pPr>
              <a:buClr>
                <a:schemeClr val="tx1"/>
              </a:buClr>
              <a:defRPr/>
            </a:pPr>
            <a:r>
              <a:rPr lang="en-US" dirty="0" smtClean="0">
                <a:solidFill>
                  <a:srgbClr val="FF0000"/>
                </a:solidFill>
              </a:rPr>
              <a:t>Compulsory </a:t>
            </a:r>
            <a:r>
              <a:rPr lang="en-US" dirty="0" smtClean="0"/>
              <a:t>(cold start or process migration, 1</a:t>
            </a:r>
            <a:r>
              <a:rPr lang="en-US" baseline="30000" dirty="0" smtClean="0"/>
              <a:t>st</a:t>
            </a:r>
            <a:r>
              <a:rPr lang="en-US" dirty="0" smtClean="0"/>
              <a:t> reference):</a:t>
            </a:r>
          </a:p>
          <a:p>
            <a:pPr lvl="1">
              <a:defRPr/>
            </a:pPr>
            <a:r>
              <a:rPr lang="en-US" dirty="0" smtClean="0"/>
              <a:t>First access to block impossible to avoid; small effect for long running programs</a:t>
            </a:r>
          </a:p>
          <a:p>
            <a:pPr lvl="1">
              <a:defRPr/>
            </a:pPr>
            <a:r>
              <a:rPr lang="en-US" dirty="0" smtClean="0"/>
              <a:t>Solution: increase block size (increases miss penalty; very large blocks could increase miss rate)</a:t>
            </a:r>
          </a:p>
          <a:p>
            <a:pPr>
              <a:buClr>
                <a:schemeClr val="tx1"/>
              </a:buClr>
              <a:defRPr/>
            </a:pPr>
            <a:r>
              <a:rPr lang="en-US" dirty="0" smtClean="0">
                <a:solidFill>
                  <a:srgbClr val="FF0000"/>
                </a:solidFill>
              </a:rPr>
              <a:t>Capacity</a:t>
            </a:r>
            <a:r>
              <a:rPr lang="en-US" dirty="0" smtClean="0"/>
              <a:t>:</a:t>
            </a:r>
          </a:p>
          <a:p>
            <a:pPr lvl="1">
              <a:defRPr/>
            </a:pPr>
            <a:r>
              <a:rPr lang="en-US" dirty="0" smtClean="0"/>
              <a:t>Cache cannot contain all blocks accessed by the program</a:t>
            </a:r>
          </a:p>
          <a:p>
            <a:pPr lvl="1">
              <a:defRPr/>
            </a:pPr>
            <a:r>
              <a:rPr lang="en-US" dirty="0" smtClean="0"/>
              <a:t>Solution: increase cache size (may increase access time)</a:t>
            </a:r>
          </a:p>
          <a:p>
            <a:pPr>
              <a:buClr>
                <a:schemeClr val="tx1"/>
              </a:buClr>
              <a:defRPr/>
            </a:pPr>
            <a:r>
              <a:rPr lang="en-US" dirty="0" smtClean="0">
                <a:solidFill>
                  <a:srgbClr val="FF0000"/>
                </a:solidFill>
              </a:rPr>
              <a:t>Conflict </a:t>
            </a:r>
            <a:r>
              <a:rPr lang="en-US" dirty="0" smtClean="0"/>
              <a:t>(collision):</a:t>
            </a:r>
          </a:p>
          <a:p>
            <a:pPr lvl="1">
              <a:defRPr/>
            </a:pPr>
            <a:r>
              <a:rPr lang="en-US" dirty="0" smtClean="0"/>
              <a:t>Multiple memory locations mapped to the same cache location</a:t>
            </a:r>
          </a:p>
          <a:p>
            <a:pPr lvl="1">
              <a:defRPr/>
            </a:pPr>
            <a:r>
              <a:rPr lang="en-US" dirty="0" smtClean="0"/>
              <a:t>Solution 1: increase cache size</a:t>
            </a:r>
          </a:p>
          <a:p>
            <a:pPr lvl="1">
              <a:defRPr/>
            </a:pPr>
            <a:r>
              <a:rPr lang="en-US" dirty="0" smtClean="0"/>
              <a:t>Solution 2: increase </a:t>
            </a:r>
            <a:r>
              <a:rPr lang="en-US" dirty="0" err="1" smtClean="0"/>
              <a:t>associativity</a:t>
            </a:r>
            <a:r>
              <a:rPr lang="en-US" dirty="0" smtClean="0"/>
              <a:t> (may increase access time)</a:t>
            </a:r>
            <a:endParaRPr lang="en-US" dirty="0"/>
          </a:p>
        </p:txBody>
      </p:sp>
      <p:sp>
        <p:nvSpPr>
          <p:cNvPr id="9" name="Date Placeholder 8"/>
          <p:cNvSpPr>
            <a:spLocks noGrp="1"/>
          </p:cNvSpPr>
          <p:nvPr>
            <p:ph type="dt" sz="half" idx="10"/>
          </p:nvPr>
        </p:nvSpPr>
        <p:spPr/>
        <p:txBody>
          <a:bodyPr/>
          <a:lstStyle/>
          <a:p>
            <a:fld id="{69BA4C90-DED0-7441-A58E-31CF9B038FFC}" type="datetime1">
              <a:rPr lang="en-US" smtClean="0"/>
              <a:t>11/6/12</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9</a:t>
            </a:fld>
            <a:endParaRPr lang="en-US" dirty="0"/>
          </a:p>
        </p:txBody>
      </p:sp>
      <p:sp>
        <p:nvSpPr>
          <p:cNvPr id="11" name="Footer Placeholder 10"/>
          <p:cNvSpPr>
            <a:spLocks noGrp="1"/>
          </p:cNvSpPr>
          <p:nvPr>
            <p:ph type="ftr" sz="quarter" idx="11"/>
          </p:nvPr>
        </p:nvSpPr>
        <p:spPr/>
        <p:txBody>
          <a:bodyPr/>
          <a:lstStyle/>
          <a:p>
            <a:r>
              <a:rPr lang="en-US" smtClean="0"/>
              <a:t>Fall 2012 -- Lecture #31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25428</TotalTime>
  <Words>5052</Words>
  <Application>Microsoft Macintosh PowerPoint</Application>
  <PresentationFormat>On-screen Show (4:3)</PresentationFormat>
  <Paragraphs>775</Paragraphs>
  <Slides>44</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Image</vt:lpstr>
      <vt:lpstr>CS 61C:  Great Ideas in Computer Architecture  More Cache: Set Associativity</vt:lpstr>
      <vt:lpstr>Review</vt:lpstr>
      <vt:lpstr>You Are Here!</vt:lpstr>
      <vt:lpstr>Agenda</vt:lpstr>
      <vt:lpstr>Recap: Components of a Computer</vt:lpstr>
      <vt:lpstr>Recap: Typical Memory Hierarchy</vt:lpstr>
      <vt:lpstr>Recap: Cache Performance and Average Memory Access Time (AMAT)</vt:lpstr>
      <vt:lpstr>Improving Cache Performance</vt:lpstr>
      <vt:lpstr>Sources of Cache Misses: The 3Cs</vt:lpstr>
      <vt:lpstr>Reducing Cache Misses</vt:lpstr>
      <vt:lpstr>Alternative Block Placement Schemes</vt:lpstr>
      <vt:lpstr>Example: 4-Word Direct-Mapped $ Worst-Case Reference String</vt:lpstr>
      <vt:lpstr>Example: 4-Word Direct-Mapped $ Worst-Case Reference String</vt:lpstr>
      <vt:lpstr>Example: 2-Way Set Associative $ (4 words = 2 sets x 2 ways per set)</vt:lpstr>
      <vt:lpstr>Example: 4 Word 2-Way SA $ Same Reference String</vt:lpstr>
      <vt:lpstr>Example: 4-Word 2-Way SA $ Same Reference String</vt:lpstr>
      <vt:lpstr>Example: Eight-Block Cache with Different Organizations</vt:lpstr>
      <vt:lpstr>Four-Way Set-Associative Cache</vt:lpstr>
      <vt:lpstr>Flashcard Quiz: For fixed capacity and fixed block size, how does increasing associativity effect AMAT?</vt:lpstr>
      <vt:lpstr>Range of Set-Associative Caches</vt:lpstr>
      <vt:lpstr>Range of Set-Associative Caches</vt:lpstr>
      <vt:lpstr>Costs of Set-Associative Caches</vt:lpstr>
      <vt:lpstr>Cache Block Replacement Policies</vt:lpstr>
      <vt:lpstr>Benefits of Set-Associative Caches</vt:lpstr>
      <vt:lpstr>Administrivia</vt:lpstr>
      <vt:lpstr>CS61c in the News: End of MIPS?</vt:lpstr>
      <vt:lpstr>How to Calculate 3C’s using Cache Simulator</vt:lpstr>
      <vt:lpstr>3Cs Revisted</vt:lpstr>
      <vt:lpstr>Improving Cache Performance</vt:lpstr>
      <vt:lpstr>Reduce AMAT</vt:lpstr>
      <vt:lpstr>Design Considerations</vt:lpstr>
      <vt:lpstr>Flashcard Quiz: In a machine with two levels of cache, what effect does increasing L1 capacity have on L2*?</vt:lpstr>
      <vt:lpstr>Two Machines’ Cache Parameters</vt:lpstr>
      <vt:lpstr>Nehalem Memory Hierarchy Overview</vt:lpstr>
      <vt:lpstr>Intel Nehalem Die Photo</vt:lpstr>
      <vt:lpstr>Cache Hierarchy Latencies</vt:lpstr>
      <vt:lpstr>Core’s Private Memory System</vt:lpstr>
      <vt:lpstr>PowerPoint Presentation</vt:lpstr>
      <vt:lpstr>PowerPoint Presentation</vt:lpstr>
      <vt:lpstr>PowerPoint Presentation</vt:lpstr>
      <vt:lpstr>PowerPoint Presentation</vt:lpstr>
      <vt:lpstr>All Sockets can Access all Data</vt:lpstr>
      <vt:lpstr>Cache Design Space</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Krste Asanovic</cp:lastModifiedBy>
  <cp:revision>304</cp:revision>
  <cp:lastPrinted>2012-11-06T21:48:49Z</cp:lastPrinted>
  <dcterms:created xsi:type="dcterms:W3CDTF">2012-04-08T11:43:00Z</dcterms:created>
  <dcterms:modified xsi:type="dcterms:W3CDTF">2012-11-06T21:50:43Z</dcterms:modified>
</cp:coreProperties>
</file>