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654" r:id="rId2"/>
    <p:sldId id="655" r:id="rId3"/>
    <p:sldId id="656" r:id="rId4"/>
    <p:sldId id="709" r:id="rId5"/>
    <p:sldId id="711" r:id="rId6"/>
    <p:sldId id="675" r:id="rId7"/>
    <p:sldId id="676" r:id="rId8"/>
    <p:sldId id="677" r:id="rId9"/>
    <p:sldId id="678" r:id="rId10"/>
    <p:sldId id="679" r:id="rId11"/>
    <p:sldId id="680" r:id="rId12"/>
    <p:sldId id="681" r:id="rId13"/>
    <p:sldId id="682" r:id="rId14"/>
    <p:sldId id="683" r:id="rId15"/>
    <p:sldId id="684" r:id="rId16"/>
    <p:sldId id="685" r:id="rId17"/>
    <p:sldId id="686" r:id="rId18"/>
    <p:sldId id="687" r:id="rId19"/>
    <p:sldId id="688" r:id="rId20"/>
    <p:sldId id="689" r:id="rId21"/>
    <p:sldId id="712" r:id="rId22"/>
    <p:sldId id="710" r:id="rId23"/>
    <p:sldId id="713" r:id="rId24"/>
    <p:sldId id="690" r:id="rId25"/>
    <p:sldId id="691" r:id="rId26"/>
    <p:sldId id="692" r:id="rId27"/>
    <p:sldId id="701" r:id="rId28"/>
    <p:sldId id="702" r:id="rId29"/>
    <p:sldId id="693" r:id="rId30"/>
    <p:sldId id="557" r:id="rId31"/>
    <p:sldId id="706" r:id="rId32"/>
    <p:sldId id="703" r:id="rId33"/>
    <p:sldId id="707" r:id="rId34"/>
    <p:sldId id="560" r:id="rId35"/>
    <p:sldId id="561" r:id="rId36"/>
    <p:sldId id="695" r:id="rId37"/>
    <p:sldId id="661" r:id="rId38"/>
    <p:sldId id="663" r:id="rId39"/>
    <p:sldId id="563" r:id="rId40"/>
    <p:sldId id="658" r:id="rId41"/>
    <p:sldId id="669" r:id="rId42"/>
    <p:sldId id="670" r:id="rId43"/>
    <p:sldId id="569" r:id="rId44"/>
    <p:sldId id="653" r:id="rId45"/>
    <p:sldId id="573"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6FC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75" autoAdjust="0"/>
    <p:restoredTop sz="89059" autoAdjust="0"/>
  </p:normalViewPr>
  <p:slideViewPr>
    <p:cSldViewPr snapToGrid="0">
      <p:cViewPr>
        <p:scale>
          <a:sx n="75" d="100"/>
          <a:sy n="75" d="100"/>
        </p:scale>
        <p:origin x="-1232" y="-3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12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3"/>
          <c:order val="0"/>
          <c:tx>
            <c:strRef>
              <c:f>Sheet1!$C$1</c:f>
              <c:strCache>
                <c:ptCount val="1"/>
                <c:pt idx="0">
                  <c:v>Clock</c:v>
                </c:pt>
              </c:strCache>
            </c:strRef>
          </c:tx>
          <c:spPr>
            <a:ln w="76200"/>
          </c:spPr>
          <c:xVal>
            <c:numRef>
              <c:f>Sheet1!$A$29:$A$36</c:f>
              <c:numCache>
                <c:formatCode>General</c:formatCode>
                <c:ptCount val="8"/>
                <c:pt idx="0">
                  <c:v>1989.0</c:v>
                </c:pt>
                <c:pt idx="1">
                  <c:v>1993.0</c:v>
                </c:pt>
                <c:pt idx="2">
                  <c:v>1997.0</c:v>
                </c:pt>
                <c:pt idx="3">
                  <c:v>2001.0</c:v>
                </c:pt>
                <c:pt idx="4">
                  <c:v>2004.0</c:v>
                </c:pt>
                <c:pt idx="5">
                  <c:v>2006.0</c:v>
                </c:pt>
                <c:pt idx="6">
                  <c:v>2008.0</c:v>
                </c:pt>
                <c:pt idx="7">
                  <c:v>2010.0</c:v>
                </c:pt>
              </c:numCache>
            </c:numRef>
          </c:xVal>
          <c:yVal>
            <c:numRef>
              <c:f>Sheet1!$C$2:$C$9</c:f>
              <c:numCache>
                <c:formatCode>General</c:formatCode>
                <c:ptCount val="8"/>
                <c:pt idx="0">
                  <c:v>25.0</c:v>
                </c:pt>
                <c:pt idx="1">
                  <c:v>66.0</c:v>
                </c:pt>
                <c:pt idx="2">
                  <c:v>200.0</c:v>
                </c:pt>
                <c:pt idx="3">
                  <c:v>2000.0</c:v>
                </c:pt>
                <c:pt idx="4">
                  <c:v>3600.0</c:v>
                </c:pt>
                <c:pt idx="5">
                  <c:v>2930.0</c:v>
                </c:pt>
                <c:pt idx="6">
                  <c:v>2930.0</c:v>
                </c:pt>
                <c:pt idx="7">
                  <c:v>3460.0</c:v>
                </c:pt>
              </c:numCache>
            </c:numRef>
          </c:yVal>
          <c:smooth val="1"/>
        </c:ser>
        <c:ser>
          <c:idx val="4"/>
          <c:order val="1"/>
          <c:tx>
            <c:strRef>
              <c:f>Sheet1!$E$28</c:f>
              <c:strCache>
                <c:ptCount val="1"/>
                <c:pt idx="0">
                  <c:v>Power</c:v>
                </c:pt>
              </c:strCache>
            </c:strRef>
          </c:tx>
          <c:spPr>
            <a:ln w="76200"/>
          </c:spPr>
          <c:xVal>
            <c:numRef>
              <c:f>Sheet1!$A$29:$A$36</c:f>
              <c:numCache>
                <c:formatCode>General</c:formatCode>
                <c:ptCount val="8"/>
                <c:pt idx="0">
                  <c:v>1989.0</c:v>
                </c:pt>
                <c:pt idx="1">
                  <c:v>1993.0</c:v>
                </c:pt>
                <c:pt idx="2">
                  <c:v>1997.0</c:v>
                </c:pt>
                <c:pt idx="3">
                  <c:v>2001.0</c:v>
                </c:pt>
                <c:pt idx="4">
                  <c:v>2004.0</c:v>
                </c:pt>
                <c:pt idx="5">
                  <c:v>2006.0</c:v>
                </c:pt>
                <c:pt idx="6">
                  <c:v>2008.0</c:v>
                </c:pt>
                <c:pt idx="7">
                  <c:v>2010.0</c:v>
                </c:pt>
              </c:numCache>
            </c:numRef>
          </c:xVal>
          <c:yVal>
            <c:numRef>
              <c:f>Sheet1!$E$29:$E$36</c:f>
              <c:numCache>
                <c:formatCode>General</c:formatCode>
                <c:ptCount val="8"/>
                <c:pt idx="0">
                  <c:v>5.0</c:v>
                </c:pt>
                <c:pt idx="1">
                  <c:v>10.0</c:v>
                </c:pt>
                <c:pt idx="2">
                  <c:v>29.0</c:v>
                </c:pt>
                <c:pt idx="3">
                  <c:v>75.0</c:v>
                </c:pt>
                <c:pt idx="4">
                  <c:v>103.0</c:v>
                </c:pt>
                <c:pt idx="5">
                  <c:v>75.0</c:v>
                </c:pt>
                <c:pt idx="6">
                  <c:v>95.0</c:v>
                </c:pt>
                <c:pt idx="7">
                  <c:v>130.0</c:v>
                </c:pt>
              </c:numCache>
            </c:numRef>
          </c:yVal>
          <c:smooth val="1"/>
        </c:ser>
        <c:ser>
          <c:idx val="0"/>
          <c:order val="2"/>
          <c:tx>
            <c:strRef>
              <c:f>Sheet1!$B$28</c:f>
              <c:strCache>
                <c:ptCount val="1"/>
                <c:pt idx="0">
                  <c:v>Pipeline Stages</c:v>
                </c:pt>
              </c:strCache>
            </c:strRef>
          </c:tx>
          <c:spPr>
            <a:ln w="76200"/>
          </c:spPr>
          <c:xVal>
            <c:numRef>
              <c:f>Sheet1!$A$29:$A$36</c:f>
              <c:numCache>
                <c:formatCode>General</c:formatCode>
                <c:ptCount val="8"/>
                <c:pt idx="0">
                  <c:v>1989.0</c:v>
                </c:pt>
                <c:pt idx="1">
                  <c:v>1993.0</c:v>
                </c:pt>
                <c:pt idx="2">
                  <c:v>1997.0</c:v>
                </c:pt>
                <c:pt idx="3">
                  <c:v>2001.0</c:v>
                </c:pt>
                <c:pt idx="4">
                  <c:v>2004.0</c:v>
                </c:pt>
                <c:pt idx="5">
                  <c:v>2006.0</c:v>
                </c:pt>
                <c:pt idx="6">
                  <c:v>2008.0</c:v>
                </c:pt>
                <c:pt idx="7">
                  <c:v>2010.0</c:v>
                </c:pt>
              </c:numCache>
            </c:numRef>
          </c:xVal>
          <c:yVal>
            <c:numRef>
              <c:f>Sheet1!$B$29:$B$36</c:f>
              <c:numCache>
                <c:formatCode>General</c:formatCode>
                <c:ptCount val="8"/>
                <c:pt idx="0">
                  <c:v>5.0</c:v>
                </c:pt>
                <c:pt idx="1">
                  <c:v>5.0</c:v>
                </c:pt>
                <c:pt idx="2">
                  <c:v>10.0</c:v>
                </c:pt>
                <c:pt idx="3">
                  <c:v>22.0</c:v>
                </c:pt>
                <c:pt idx="4">
                  <c:v>31.0</c:v>
                </c:pt>
                <c:pt idx="5">
                  <c:v>14.0</c:v>
                </c:pt>
                <c:pt idx="6">
                  <c:v>16.0</c:v>
                </c:pt>
                <c:pt idx="7">
                  <c:v>16.0</c:v>
                </c:pt>
              </c:numCache>
            </c:numRef>
          </c:yVal>
          <c:smooth val="1"/>
        </c:ser>
        <c:ser>
          <c:idx val="1"/>
          <c:order val="3"/>
          <c:tx>
            <c:strRef>
              <c:f>Sheet1!$C$28</c:f>
              <c:strCache>
                <c:ptCount val="1"/>
                <c:pt idx="0">
                  <c:v>Issue width</c:v>
                </c:pt>
              </c:strCache>
            </c:strRef>
          </c:tx>
          <c:spPr>
            <a:ln w="76200"/>
          </c:spPr>
          <c:xVal>
            <c:numRef>
              <c:f>Sheet1!$A$29:$A$36</c:f>
              <c:numCache>
                <c:formatCode>General</c:formatCode>
                <c:ptCount val="8"/>
                <c:pt idx="0">
                  <c:v>1989.0</c:v>
                </c:pt>
                <c:pt idx="1">
                  <c:v>1993.0</c:v>
                </c:pt>
                <c:pt idx="2">
                  <c:v>1997.0</c:v>
                </c:pt>
                <c:pt idx="3">
                  <c:v>2001.0</c:v>
                </c:pt>
                <c:pt idx="4">
                  <c:v>2004.0</c:v>
                </c:pt>
                <c:pt idx="5">
                  <c:v>2006.0</c:v>
                </c:pt>
                <c:pt idx="6">
                  <c:v>2008.0</c:v>
                </c:pt>
                <c:pt idx="7">
                  <c:v>2010.0</c:v>
                </c:pt>
              </c:numCache>
            </c:numRef>
          </c:xVal>
          <c:yVal>
            <c:numRef>
              <c:f>Sheet1!$C$29:$C$36</c:f>
              <c:numCache>
                <c:formatCode>General</c:formatCode>
                <c:ptCount val="8"/>
                <c:pt idx="0">
                  <c:v>1.0</c:v>
                </c:pt>
                <c:pt idx="1">
                  <c:v>2.0</c:v>
                </c:pt>
                <c:pt idx="2">
                  <c:v>3.0</c:v>
                </c:pt>
                <c:pt idx="3">
                  <c:v>3.0</c:v>
                </c:pt>
                <c:pt idx="4">
                  <c:v>3.0</c:v>
                </c:pt>
                <c:pt idx="5">
                  <c:v>4.0</c:v>
                </c:pt>
                <c:pt idx="6">
                  <c:v>4.0</c:v>
                </c:pt>
                <c:pt idx="7">
                  <c:v>4.0</c:v>
                </c:pt>
              </c:numCache>
            </c:numRef>
          </c:yVal>
          <c:smooth val="1"/>
        </c:ser>
        <c:ser>
          <c:idx val="2"/>
          <c:order val="4"/>
          <c:tx>
            <c:strRef>
              <c:f>Sheet1!$D$28</c:f>
              <c:strCache>
                <c:ptCount val="1"/>
                <c:pt idx="0">
                  <c:v>Cores</c:v>
                </c:pt>
              </c:strCache>
            </c:strRef>
          </c:tx>
          <c:spPr>
            <a:ln w="76200"/>
          </c:spPr>
          <c:xVal>
            <c:numRef>
              <c:f>Sheet1!$A$29:$A$36</c:f>
              <c:numCache>
                <c:formatCode>General</c:formatCode>
                <c:ptCount val="8"/>
                <c:pt idx="0">
                  <c:v>1989.0</c:v>
                </c:pt>
                <c:pt idx="1">
                  <c:v>1993.0</c:v>
                </c:pt>
                <c:pt idx="2">
                  <c:v>1997.0</c:v>
                </c:pt>
                <c:pt idx="3">
                  <c:v>2001.0</c:v>
                </c:pt>
                <c:pt idx="4">
                  <c:v>2004.0</c:v>
                </c:pt>
                <c:pt idx="5">
                  <c:v>2006.0</c:v>
                </c:pt>
                <c:pt idx="6">
                  <c:v>2008.0</c:v>
                </c:pt>
                <c:pt idx="7">
                  <c:v>2010.0</c:v>
                </c:pt>
              </c:numCache>
            </c:numRef>
          </c:xVal>
          <c:yVal>
            <c:numRef>
              <c:f>Sheet1!$D$29:$D$36</c:f>
              <c:numCache>
                <c:formatCode>General</c:formatCode>
                <c:ptCount val="8"/>
                <c:pt idx="0">
                  <c:v>1.0</c:v>
                </c:pt>
                <c:pt idx="1">
                  <c:v>1.0</c:v>
                </c:pt>
                <c:pt idx="2">
                  <c:v>1.0</c:v>
                </c:pt>
                <c:pt idx="3">
                  <c:v>1.0</c:v>
                </c:pt>
                <c:pt idx="4">
                  <c:v>1.0</c:v>
                </c:pt>
                <c:pt idx="5">
                  <c:v>2.0</c:v>
                </c:pt>
                <c:pt idx="6">
                  <c:v>4.0</c:v>
                </c:pt>
                <c:pt idx="7">
                  <c:v>6.0</c:v>
                </c:pt>
              </c:numCache>
            </c:numRef>
          </c:yVal>
          <c:smooth val="1"/>
        </c:ser>
        <c:dLbls>
          <c:showLegendKey val="0"/>
          <c:showVal val="0"/>
          <c:showCatName val="0"/>
          <c:showSerName val="0"/>
          <c:showPercent val="0"/>
          <c:showBubbleSize val="0"/>
        </c:dLbls>
        <c:axId val="2123379928"/>
        <c:axId val="2123382584"/>
      </c:scatterChart>
      <c:valAx>
        <c:axId val="2123379928"/>
        <c:scaling>
          <c:orientation val="minMax"/>
          <c:max val="2011.0"/>
          <c:min val="1989.0"/>
        </c:scaling>
        <c:delete val="0"/>
        <c:axPos val="b"/>
        <c:numFmt formatCode="General" sourceLinked="1"/>
        <c:majorTickMark val="out"/>
        <c:minorTickMark val="none"/>
        <c:tickLblPos val="nextTo"/>
        <c:crossAx val="2123382584"/>
        <c:crosses val="autoZero"/>
        <c:crossBetween val="midCat"/>
        <c:majorUnit val="3.0"/>
      </c:valAx>
      <c:valAx>
        <c:axId val="2123382584"/>
        <c:scaling>
          <c:logBase val="10.0"/>
          <c:orientation val="minMax"/>
          <c:max val="10000.0"/>
          <c:min val="1.0"/>
        </c:scaling>
        <c:delete val="0"/>
        <c:axPos val="l"/>
        <c:majorGridlines/>
        <c:numFmt formatCode="General" sourceLinked="1"/>
        <c:majorTickMark val="out"/>
        <c:minorTickMark val="none"/>
        <c:tickLblPos val="nextTo"/>
        <c:txPr>
          <a:bodyPr/>
          <a:lstStyle/>
          <a:p>
            <a:pPr>
              <a:defRPr sz="2000"/>
            </a:pPr>
            <a:endParaRPr lang="en-US"/>
          </a:p>
        </c:txPr>
        <c:crossAx val="2123379928"/>
        <c:crosses val="autoZero"/>
        <c:crossBetween val="midCat"/>
      </c:valAx>
    </c:plotArea>
    <c:legend>
      <c:legendPos val="r"/>
      <c:layout>
        <c:manualLayout>
          <c:xMode val="edge"/>
          <c:yMode val="edge"/>
          <c:x val="0.756501409546029"/>
          <c:y val="0.0610955060834567"/>
          <c:w val="0.234239331194712"/>
          <c:h val="0.785209689076115"/>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11/1/12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39851452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11/1/12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4593449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BE6FB966-3C3B-4445-B617-283F1A9976E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ACE13F78-D37E-EA47-A8AE-7049400825B3}" type="slidenum">
              <a:rPr lang="en-AU"/>
              <a:pPr/>
              <a:t>14</a:t>
            </a:fld>
            <a:endParaRPr lang="en-AU"/>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0658DF2-86B1-0E4E-A869-466F487A1182}"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85C7D385-DA98-8448-81F1-890DC46F7B4D}" type="slidenum">
              <a:rPr lang="en-AU"/>
              <a:pPr/>
              <a:t>15</a:t>
            </a:fld>
            <a:endParaRPr lang="en-AU"/>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21EC150-52A5-204F-9E7E-C92C211BEE7F}"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E7F6CF6-6F97-BB49-A76C-AC72779F66A2}" type="slidenum">
              <a:rPr lang="en-AU"/>
              <a:pPr/>
              <a:t>16</a:t>
            </a:fld>
            <a:endParaRPr lang="en-AU"/>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E63C451-8954-A64D-AE8C-1D44378AF28B}"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9E9B947-CA34-2D4C-A5A5-2D9DD83BACE7}" type="slidenum">
              <a:rPr lang="en-AU"/>
              <a:pPr/>
              <a:t>17</a:t>
            </a:fld>
            <a:endParaRPr lang="en-AU"/>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CD2DBC1-964F-A44A-9C68-D799C4C3736D}"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0BC6316-0602-6844-8FAB-A1F4706C0AC1}" type="slidenum">
              <a:rPr lang="en-AU"/>
              <a:pPr/>
              <a:t>18</a:t>
            </a:fld>
            <a:endParaRPr lang="en-AU"/>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CFF4BC0-1810-4843-8B0D-995DB9F61F0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C26304E0-3D2D-124E-8FC2-1C01DE879BDE}" type="slidenum">
              <a:rPr lang="en-AU"/>
              <a:pPr/>
              <a:t>19</a:t>
            </a:fld>
            <a:endParaRPr lang="en-AU"/>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05246471-157A-684C-A639-70D4591683E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8534F127-D3A8-9740-9974-D0983B7D2310}" type="slidenum">
              <a:rPr lang="en-AU"/>
              <a:pPr/>
              <a:t>20</a:t>
            </a:fld>
            <a:endParaRPr lang="en-AU"/>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2F2AB5A-D2E7-0849-B023-89369F68AE30}"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39ACE3A3-78FB-1D4F-B0FC-19F5A270B94D}" type="slidenum">
              <a:rPr lang="en-AU"/>
              <a:pPr/>
              <a:t>24</a:t>
            </a:fld>
            <a:endParaRPr lang="en-AU"/>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1666"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2801667" name="Rectangle 3"/>
          <p:cNvSpPr>
            <a:spLocks noGrp="1" noChangeArrowheads="1"/>
          </p:cNvSpPr>
          <p:nvPr>
            <p:ph type="body" idx="1"/>
          </p:nvPr>
        </p:nvSpPr>
        <p:spPr bwMode="auto">
          <a:xfrm>
            <a:off x="516214" y="4345900"/>
            <a:ext cx="5907739" cy="4111993"/>
          </a:xfrm>
          <a:prstGeom prst="rect">
            <a:avLst/>
          </a:prstGeom>
          <a:solidFill>
            <a:srgbClr val="FFFFFF"/>
          </a:solidFill>
          <a:ln>
            <a:solidFill>
              <a:srgbClr val="000000"/>
            </a:solidFill>
            <a:miter lim="800000"/>
            <a:headEnd/>
            <a:tailEnd/>
          </a:ln>
        </p:spPr>
        <p:txBody>
          <a:bodyPr lIns="89936" tIns="44968" rIns="89936" bIns="44968">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3714"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2803715" name="Rectangle 3"/>
          <p:cNvSpPr>
            <a:spLocks noGrp="1" noChangeArrowheads="1"/>
          </p:cNvSpPr>
          <p:nvPr>
            <p:ph type="body" idx="1"/>
          </p:nvPr>
        </p:nvSpPr>
        <p:spPr bwMode="auto">
          <a:xfrm>
            <a:off x="516214" y="4345900"/>
            <a:ext cx="5907739" cy="4111993"/>
          </a:xfrm>
          <a:prstGeom prst="rect">
            <a:avLst/>
          </a:prstGeom>
          <a:solidFill>
            <a:srgbClr val="FFFFFF"/>
          </a:solidFill>
          <a:ln>
            <a:solidFill>
              <a:srgbClr val="000000"/>
            </a:solidFill>
            <a:miter lim="800000"/>
            <a:headEnd/>
            <a:tailEnd/>
          </a:ln>
        </p:spPr>
        <p:txBody>
          <a:bodyPr lIns="89936" tIns="44968" rIns="89936" bIns="44968">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C268FA2-7CF9-2740-AB14-E7E21D87C02F}"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B95AB81-E06C-6C46-8C67-59DB7C70983B}" type="slidenum">
              <a:rPr lang="en-AU"/>
              <a:pPr/>
              <a:t>3</a:t>
            </a:fld>
            <a:endParaRPr lang="en-AU"/>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E4CF9AE-37FA-CF4E-981C-062048157282}"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50DDFB3B-D2C9-4545-9A13-3544BF87EE45}" type="slidenum">
              <a:rPr lang="en-AU"/>
              <a:pPr/>
              <a:t>29</a:t>
            </a:fld>
            <a:endParaRPr lang="en-AU"/>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86DEEDB-4960-D145-A17E-4552D7728072}"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11E29C2-D642-3548-AE8A-818AF186F3C9}" type="slidenum">
              <a:rPr lang="en-AU"/>
              <a:pPr/>
              <a:t>30</a:t>
            </a:fld>
            <a:endParaRPr lang="en-AU"/>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87CB07D-909F-3C45-955C-8CD79EDCCFC0}"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F377192A-1783-7840-B66E-3A099E80F542}" type="slidenum">
              <a:rPr lang="en-AU"/>
              <a:pPr/>
              <a:t>31</a:t>
            </a:fld>
            <a:endParaRPr lang="en-AU"/>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FFEE3DE0-EEBD-AE4E-914A-F7C05D1B76E9}"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EC46E00B-27CF-9640-AFC1-8B6D8D5D8F65}" type="slidenum">
              <a:rPr lang="en-AU"/>
              <a:pPr/>
              <a:t>32</a:t>
            </a:fld>
            <a:endParaRPr lang="en-AU"/>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909F285-90D4-2440-9BF1-DEF5A436E331}"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4A75267-91B9-3241-A22B-B6F67C1780FE}" type="slidenum">
              <a:rPr lang="en-AU"/>
              <a:pPr/>
              <a:t>33</a:t>
            </a:fld>
            <a:endParaRPr lang="en-AU"/>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8050"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2818051" name="Rectangle 3"/>
          <p:cNvSpPr>
            <a:spLocks noGrp="1" noChangeArrowheads="1"/>
          </p:cNvSpPr>
          <p:nvPr>
            <p:ph type="body" idx="1"/>
          </p:nvPr>
        </p:nvSpPr>
        <p:spPr bwMode="auto">
          <a:xfrm>
            <a:off x="516214" y="4345900"/>
            <a:ext cx="5907739" cy="4111993"/>
          </a:xfrm>
          <a:prstGeom prst="rect">
            <a:avLst/>
          </a:prstGeom>
          <a:solidFill>
            <a:srgbClr val="FFFFFF"/>
          </a:solidFill>
          <a:ln>
            <a:solidFill>
              <a:srgbClr val="000000"/>
            </a:solidFill>
            <a:miter lim="800000"/>
            <a:headEnd/>
            <a:tailEnd/>
          </a:ln>
        </p:spPr>
        <p:txBody>
          <a:bodyPr lIns="89936" tIns="44968" rIns="89936" bIns="44968">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7" y="4345905"/>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7" y="4345905"/>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7" y="4345905"/>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r>
              <a:rPr lang="en-US" dirty="0" smtClean="0"/>
              <a:t>Pink</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7" y="4345905"/>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r>
              <a:rPr lang="en-US" dirty="0" smtClean="0"/>
              <a:t>Pink</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93E7673-3A84-2947-8A17-DC3789AC4B7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CF9FC51-9FFC-5945-820B-81EB49251235}" type="slidenum">
              <a:rPr lang="en-AU"/>
              <a:pPr/>
              <a:t>6</a:t>
            </a:fld>
            <a:endParaRPr lang="en-AU"/>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5" y="4345902"/>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1165225" y="585788"/>
            <a:ext cx="4552950" cy="3416300"/>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516217" y="4345905"/>
            <a:ext cx="5907739" cy="4111993"/>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Pink: Statements 3 are correct; the rest are incorrect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Pink: Statements 3 are correct; the rest are incorrect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7546C76-CB49-074E-95C8-DCBED3C1E9C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FCE43241-D29C-874C-98FC-9077FCF2A6CB}" type="slidenum">
              <a:rPr lang="en-AU"/>
              <a:pPr/>
              <a:t>7</a:t>
            </a:fld>
            <a:endParaRPr lang="en-AU"/>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62"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2805763" name="Rectangle 3"/>
          <p:cNvSpPr>
            <a:spLocks noGrp="1" noChangeArrowheads="1"/>
          </p:cNvSpPr>
          <p:nvPr>
            <p:ph type="body" idx="1"/>
          </p:nvPr>
        </p:nvSpPr>
        <p:spPr bwMode="auto">
          <a:xfrm>
            <a:off x="516214" y="4345900"/>
            <a:ext cx="5907739" cy="4111993"/>
          </a:xfrm>
          <a:prstGeom prst="rect">
            <a:avLst/>
          </a:prstGeom>
          <a:solidFill>
            <a:srgbClr val="FFFFFF"/>
          </a:solidFill>
          <a:ln>
            <a:solidFill>
              <a:srgbClr val="000000"/>
            </a:solidFill>
            <a:miter lim="800000"/>
            <a:headEnd/>
            <a:tailEnd/>
          </a:ln>
        </p:spPr>
        <p:txBody>
          <a:bodyPr lIns="89936" tIns="44968" rIns="89936" bIns="44968">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E4CF9AE-37FA-CF4E-981C-062048157282}"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50DDFB3B-D2C9-4545-9A13-3544BF87EE45}" type="slidenum">
              <a:rPr lang="en-AU"/>
              <a:pPr/>
              <a:t>9</a:t>
            </a:fld>
            <a:endParaRPr lang="en-AU"/>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1BC6696-C04A-7942-817A-16D749ED94AA}"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74AAE8C5-C243-CF4D-AE24-CD80589A8387}" type="slidenum">
              <a:rPr lang="en-AU"/>
              <a:pPr/>
              <a:t>11</a:t>
            </a:fld>
            <a:endParaRPr lang="en-AU"/>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F0872803-1B95-9F4A-BE47-301179359FC8}"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8538F3F-7E48-374B-91F9-397E1E680F45}" type="slidenum">
              <a:rPr lang="en-AU"/>
              <a:pPr/>
              <a:t>12</a:t>
            </a:fld>
            <a:endParaRPr lang="en-AU"/>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6115DE6-86FD-F94F-A753-3983D58F7757}" type="datetime3">
              <a:rPr lang="en-AU"/>
              <a:pPr/>
              <a:t>1 November 2012</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8259E9B6-66AB-D24C-8356-262725D45CB7}" type="slidenum">
              <a:rPr lang="en-AU"/>
              <a:pPr/>
              <a:t>13</a:t>
            </a:fld>
            <a:endParaRPr lang="en-AU"/>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DABDC01-747F-3F41-8E8B-312D9390444C}"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435BD-92F3-924C-880E-95D7E3A54245}"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80FD3-D820-0B45-8D71-4B0C53A60B73}"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E6664-9441-3046-BB5B-532D98DD0C0B}"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D7978-7201-4A4E-BE14-A8676E541D3F}"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C52162-68AE-F54A-BED0-D759C5B19AEA}" type="datetime1">
              <a:rPr lang="en-US" smtClean="0"/>
              <a:pPr/>
              <a:t>11/1/12</a:t>
            </a:fld>
            <a:endParaRPr lang="en-US" dirty="0"/>
          </a:p>
        </p:txBody>
      </p:sp>
      <p:sp>
        <p:nvSpPr>
          <p:cNvPr id="6" name="Footer Placeholder 5"/>
          <p:cNvSpPr>
            <a:spLocks noGrp="1"/>
          </p:cNvSpPr>
          <p:nvPr>
            <p:ph type="ftr" sz="quarter" idx="11"/>
          </p:nvPr>
        </p:nvSpPr>
        <p:spPr/>
        <p:txBody>
          <a:bodyPr/>
          <a:lstStyle/>
          <a:p>
            <a:r>
              <a:rPr lang="en-US" dirty="0" smtClean="0"/>
              <a:t>Fall 2012 -- Lecture #30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8F11C1-F9F8-A147-B407-5D03AD8FE41C}" type="datetime1">
              <a:rPr lang="en-US" smtClean="0"/>
              <a:pPr/>
              <a:t>11/1/12</a:t>
            </a:fld>
            <a:endParaRPr lang="en-US" dirty="0"/>
          </a:p>
        </p:txBody>
      </p:sp>
      <p:sp>
        <p:nvSpPr>
          <p:cNvPr id="8" name="Footer Placeholder 7"/>
          <p:cNvSpPr>
            <a:spLocks noGrp="1"/>
          </p:cNvSpPr>
          <p:nvPr>
            <p:ph type="ftr" sz="quarter" idx="11"/>
          </p:nvPr>
        </p:nvSpPr>
        <p:spPr/>
        <p:txBody>
          <a:bodyPr/>
          <a:lstStyle/>
          <a:p>
            <a:r>
              <a:rPr lang="en-US" dirty="0" smtClean="0"/>
              <a:t>Fall 2012 -- Lecture #30</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7E2A2-B057-E44A-A8BF-2F479FE6ED1B}" type="datetime1">
              <a:rPr lang="en-US" smtClean="0"/>
              <a:pPr/>
              <a:t>11/1/12</a:t>
            </a:fld>
            <a:endParaRPr lang="en-US" dirty="0"/>
          </a:p>
        </p:txBody>
      </p:sp>
      <p:sp>
        <p:nvSpPr>
          <p:cNvPr id="4" name="Footer Placeholder 3"/>
          <p:cNvSpPr>
            <a:spLocks noGrp="1"/>
          </p:cNvSpPr>
          <p:nvPr>
            <p:ph type="ftr" sz="quarter" idx="11"/>
          </p:nvPr>
        </p:nvSpPr>
        <p:spPr/>
        <p:txBody>
          <a:bodyPr/>
          <a:lstStyle/>
          <a:p>
            <a:r>
              <a:rPr lang="en-US" dirty="0" smtClean="0"/>
              <a:t>Fall 2012 -- Lecture #30</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1AC62-82F3-174C-A970-6EC5889C9EBE}" type="datetime1">
              <a:rPr lang="en-US" smtClean="0"/>
              <a:pPr/>
              <a:t>11/1/12</a:t>
            </a:fld>
            <a:endParaRPr lang="en-US" dirty="0"/>
          </a:p>
        </p:txBody>
      </p:sp>
      <p:sp>
        <p:nvSpPr>
          <p:cNvPr id="3" name="Footer Placeholder 2"/>
          <p:cNvSpPr>
            <a:spLocks noGrp="1"/>
          </p:cNvSpPr>
          <p:nvPr>
            <p:ph type="ftr" sz="quarter" idx="11"/>
          </p:nvPr>
        </p:nvSpPr>
        <p:spPr/>
        <p:txBody>
          <a:bodyPr/>
          <a:lstStyle/>
          <a:p>
            <a:r>
              <a:rPr lang="en-US" dirty="0" smtClean="0"/>
              <a:t>Fall 2012 -- Lecture #30</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51ABC-C473-3E48-97BB-B1BC18FCA325}" type="datetime1">
              <a:rPr lang="en-US" smtClean="0"/>
              <a:pPr/>
              <a:t>11/1/12</a:t>
            </a:fld>
            <a:endParaRPr lang="en-US" dirty="0"/>
          </a:p>
        </p:txBody>
      </p:sp>
      <p:sp>
        <p:nvSpPr>
          <p:cNvPr id="6" name="Footer Placeholder 5"/>
          <p:cNvSpPr>
            <a:spLocks noGrp="1"/>
          </p:cNvSpPr>
          <p:nvPr>
            <p:ph type="ftr" sz="quarter" idx="11"/>
          </p:nvPr>
        </p:nvSpPr>
        <p:spPr/>
        <p:txBody>
          <a:bodyPr/>
          <a:lstStyle/>
          <a:p>
            <a:r>
              <a:rPr lang="en-US" dirty="0" smtClean="0"/>
              <a:t>Fall 2012 -- Lecture #30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D5275-B25F-684F-8E30-5966BFACD5C3}" type="datetime1">
              <a:rPr lang="en-US" smtClean="0"/>
              <a:pPr/>
              <a:t>11/1/12</a:t>
            </a:fld>
            <a:endParaRPr lang="en-US" dirty="0"/>
          </a:p>
        </p:txBody>
      </p:sp>
      <p:sp>
        <p:nvSpPr>
          <p:cNvPr id="6" name="Footer Placeholder 5"/>
          <p:cNvSpPr>
            <a:spLocks noGrp="1"/>
          </p:cNvSpPr>
          <p:nvPr>
            <p:ph type="ftr" sz="quarter" idx="11"/>
          </p:nvPr>
        </p:nvSpPr>
        <p:spPr/>
        <p:txBody>
          <a:bodyPr/>
          <a:lstStyle/>
          <a:p>
            <a:r>
              <a:rPr lang="en-US" dirty="0" smtClean="0"/>
              <a:t>Fall 2012 -- Lecture #30</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0EBDE-C81D-094C-B96B-E6826EE32BAD}" type="datetime1">
              <a:rPr lang="en-US" smtClean="0"/>
              <a:pPr/>
              <a:t>11/1/12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2012 --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1.png"/><Relationship Id="rId7" Type="http://schemas.openxmlformats.org/officeDocument/2006/relationships/image" Target="../media/image3.jpeg"/><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Instruction Level Parallelism:</a:t>
            </a:r>
            <a:br>
              <a:rPr lang="en-US" i="1" dirty="0" smtClean="0"/>
            </a:br>
            <a:r>
              <a:rPr lang="en-US" i="1" dirty="0" smtClean="0"/>
              <a:t>Multiple Instruction Issue</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Instructors:</a:t>
            </a:r>
          </a:p>
          <a:p>
            <a:r>
              <a:rPr lang="en-US" dirty="0" err="1" smtClean="0"/>
              <a:t>Krste</a:t>
            </a:r>
            <a:r>
              <a:rPr lang="en-US" dirty="0" smtClean="0"/>
              <a:t> </a:t>
            </a:r>
            <a:r>
              <a:rPr lang="en-US" dirty="0" err="1" smtClean="0"/>
              <a:t>Asanovic</a:t>
            </a:r>
            <a:r>
              <a:rPr lang="en-US" dirty="0" smtClean="0"/>
              <a:t>, Randy H. Katz</a:t>
            </a:r>
          </a:p>
          <a:p>
            <a:r>
              <a:rPr lang="en-US" dirty="0" smtClean="0"/>
              <a:t>http://inst.eecs.Berkeley.edu/~cs61c/fa12</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8" name="Footer Placeholder 7"/>
          <p:cNvSpPr>
            <a:spLocks noGrp="1"/>
          </p:cNvSpPr>
          <p:nvPr>
            <p:ph type="ftr" sz="quarter" idx="11"/>
          </p:nvPr>
        </p:nvSpPr>
        <p:spPr/>
        <p:txBody>
          <a:bodyPr/>
          <a:lstStyle/>
          <a:p>
            <a:r>
              <a:rPr lang="en-US" dirty="0" smtClean="0"/>
              <a:t>Fall 2012 -- Lecture #30</a:t>
            </a:r>
            <a:endParaRPr lang="en-US" dirty="0"/>
          </a:p>
        </p:txBody>
      </p:sp>
      <p:sp>
        <p:nvSpPr>
          <p:cNvPr id="9" name="Date Placeholder 8"/>
          <p:cNvSpPr>
            <a:spLocks noGrp="1"/>
          </p:cNvSpPr>
          <p:nvPr>
            <p:ph type="dt" sz="half" idx="10"/>
          </p:nvPr>
        </p:nvSpPr>
        <p:spPr/>
        <p:txBody>
          <a:bodyPr/>
          <a:lstStyle/>
          <a:p>
            <a:fld id="{253B94DE-94B7-7B48-9069-260697602AED}" type="datetime1">
              <a:rPr lang="en-US" smtClean="0"/>
              <a:pPr/>
              <a:t>11/1/12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Pipeline Depth and Issue Width</a:t>
            </a:r>
            <a:endParaRPr lang="en-US" dirty="0"/>
          </a:p>
        </p:txBody>
      </p:sp>
      <p:sp>
        <p:nvSpPr>
          <p:cNvPr id="4" name="Date Placeholder 3"/>
          <p:cNvSpPr>
            <a:spLocks noGrp="1"/>
          </p:cNvSpPr>
          <p:nvPr>
            <p:ph type="dt" sz="half" idx="10"/>
          </p:nvPr>
        </p:nvSpPr>
        <p:spPr/>
        <p:txBody>
          <a:bodyPr/>
          <a:lstStyle/>
          <a:p>
            <a:fld id="{58EFAFEB-FA00-5A43-A205-7BDFF8D3ABEE}"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2266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488266"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89474" name="Rectangle 2"/>
          <p:cNvSpPr>
            <a:spLocks noGrp="1" noChangeArrowheads="1"/>
          </p:cNvSpPr>
          <p:nvPr>
            <p:ph type="title"/>
          </p:nvPr>
        </p:nvSpPr>
        <p:spPr/>
        <p:txBody>
          <a:bodyPr/>
          <a:lstStyle/>
          <a:p>
            <a:r>
              <a:rPr lang="en-US"/>
              <a:t>Static Multiple Issue</a:t>
            </a:r>
            <a:endParaRPr lang="en-AU"/>
          </a:p>
        </p:txBody>
      </p:sp>
      <p:sp>
        <p:nvSpPr>
          <p:cNvPr id="489475" name="Rectangle 3"/>
          <p:cNvSpPr>
            <a:spLocks noGrp="1" noChangeArrowheads="1"/>
          </p:cNvSpPr>
          <p:nvPr>
            <p:ph type="body" idx="1"/>
          </p:nvPr>
        </p:nvSpPr>
        <p:spPr/>
        <p:txBody>
          <a:bodyPr>
            <a:normAutofit/>
          </a:bodyPr>
          <a:lstStyle/>
          <a:p>
            <a:r>
              <a:rPr lang="en-US" dirty="0"/>
              <a:t>Compiler groups instructions into “issue packets”</a:t>
            </a:r>
          </a:p>
          <a:p>
            <a:pPr lvl="1"/>
            <a:r>
              <a:rPr lang="en-US" dirty="0"/>
              <a:t>Group of instructions that can be issued on a single cycle</a:t>
            </a:r>
          </a:p>
          <a:p>
            <a:pPr lvl="1"/>
            <a:r>
              <a:rPr lang="en-US" dirty="0"/>
              <a:t>Determined by pipeline resources required</a:t>
            </a:r>
          </a:p>
          <a:p>
            <a:r>
              <a:rPr lang="en-US" dirty="0"/>
              <a:t>Think of an issue packet as a very long instruction</a:t>
            </a:r>
          </a:p>
          <a:p>
            <a:pPr lvl="1"/>
            <a:r>
              <a:rPr lang="en-US" dirty="0"/>
              <a:t>Specifies multiple concurrent </a:t>
            </a:r>
            <a:r>
              <a:rPr lang="en-US" dirty="0" smtClean="0"/>
              <a:t>operations</a:t>
            </a:r>
            <a:endParaRPr lang="en-US" dirty="0"/>
          </a:p>
        </p:txBody>
      </p:sp>
      <p:sp>
        <p:nvSpPr>
          <p:cNvPr id="5" name="Date Placeholder 4"/>
          <p:cNvSpPr>
            <a:spLocks noGrp="1"/>
          </p:cNvSpPr>
          <p:nvPr>
            <p:ph type="dt" sz="half" idx="10"/>
          </p:nvPr>
        </p:nvSpPr>
        <p:spPr/>
        <p:txBody>
          <a:bodyPr/>
          <a:lstStyle/>
          <a:p>
            <a:fld id="{360AB6AB-F067-C54C-9327-61FD5F785398}"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dirty="0"/>
          </a:p>
        </p:txBody>
      </p:sp>
    </p:spTree>
    <p:extLst>
      <p:ext uri="{BB962C8B-B14F-4D97-AF65-F5344CB8AC3E}">
        <p14:creationId xmlns:p14="http://schemas.microsoft.com/office/powerpoint/2010/main" val="36209513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505200"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91522" name="Rectangle 2"/>
          <p:cNvSpPr>
            <a:spLocks noGrp="1" noChangeArrowheads="1"/>
          </p:cNvSpPr>
          <p:nvPr>
            <p:ph type="title"/>
          </p:nvPr>
        </p:nvSpPr>
        <p:spPr/>
        <p:txBody>
          <a:bodyPr/>
          <a:lstStyle/>
          <a:p>
            <a:r>
              <a:rPr lang="en-US" sz="4000"/>
              <a:t>Scheduling Static Multiple Issue</a:t>
            </a:r>
            <a:endParaRPr lang="en-AU" sz="4000"/>
          </a:p>
        </p:txBody>
      </p:sp>
      <p:sp>
        <p:nvSpPr>
          <p:cNvPr id="491523" name="Rectangle 3"/>
          <p:cNvSpPr>
            <a:spLocks noGrp="1" noChangeArrowheads="1"/>
          </p:cNvSpPr>
          <p:nvPr>
            <p:ph type="body" idx="1"/>
          </p:nvPr>
        </p:nvSpPr>
        <p:spPr/>
        <p:txBody>
          <a:bodyPr/>
          <a:lstStyle/>
          <a:p>
            <a:r>
              <a:rPr lang="en-US"/>
              <a:t>Compiler must remove some/all hazards</a:t>
            </a:r>
          </a:p>
          <a:p>
            <a:pPr lvl="1"/>
            <a:r>
              <a:rPr lang="en-US"/>
              <a:t>Reorder instructions into issue packets</a:t>
            </a:r>
          </a:p>
          <a:p>
            <a:pPr lvl="1"/>
            <a:r>
              <a:rPr lang="en-US"/>
              <a:t>No dependencies with a packet</a:t>
            </a:r>
          </a:p>
          <a:p>
            <a:pPr lvl="1"/>
            <a:r>
              <a:rPr lang="en-US"/>
              <a:t>Possibly some dependencies between packets</a:t>
            </a:r>
          </a:p>
          <a:p>
            <a:pPr lvl="2"/>
            <a:r>
              <a:rPr lang="en-US"/>
              <a:t>Varies between ISAs; compiler must know!</a:t>
            </a:r>
          </a:p>
          <a:p>
            <a:pPr lvl="1"/>
            <a:r>
              <a:rPr lang="en-US"/>
              <a:t>Pad with nop if necessary</a:t>
            </a:r>
            <a:endParaRPr lang="en-AU"/>
          </a:p>
          <a:p>
            <a:endParaRPr lang="en-AU"/>
          </a:p>
        </p:txBody>
      </p:sp>
      <p:sp>
        <p:nvSpPr>
          <p:cNvPr id="5" name="Date Placeholder 4"/>
          <p:cNvSpPr>
            <a:spLocks noGrp="1"/>
          </p:cNvSpPr>
          <p:nvPr>
            <p:ph type="dt" sz="half" idx="10"/>
          </p:nvPr>
        </p:nvSpPr>
        <p:spPr/>
        <p:txBody>
          <a:bodyPr/>
          <a:lstStyle/>
          <a:p>
            <a:fld id="{BC355D11-33BC-B243-B5A7-53600FD1CAC2}"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dirty="0"/>
          </a:p>
        </p:txBody>
      </p:sp>
    </p:spTree>
    <p:extLst>
      <p:ext uri="{BB962C8B-B14F-4D97-AF65-F5344CB8AC3E}">
        <p14:creationId xmlns:p14="http://schemas.microsoft.com/office/powerpoint/2010/main" val="257396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Footer Placeholder 3"/>
          <p:cNvSpPr>
            <a:spLocks noGrp="1"/>
          </p:cNvSpPr>
          <p:nvPr>
            <p:ph type="ftr" sz="quarter" idx="10"/>
          </p:nvPr>
        </p:nvSpPr>
        <p:spPr>
          <a:xfrm>
            <a:off x="3505200"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93570" name="Rectangle 2"/>
          <p:cNvSpPr>
            <a:spLocks noGrp="1" noChangeArrowheads="1"/>
          </p:cNvSpPr>
          <p:nvPr>
            <p:ph type="title"/>
          </p:nvPr>
        </p:nvSpPr>
        <p:spPr/>
        <p:txBody>
          <a:bodyPr/>
          <a:lstStyle/>
          <a:p>
            <a:r>
              <a:rPr lang="en-US"/>
              <a:t>MIPS with Static Dual Issue</a:t>
            </a:r>
            <a:endParaRPr lang="en-AU"/>
          </a:p>
        </p:txBody>
      </p:sp>
      <p:sp>
        <p:nvSpPr>
          <p:cNvPr id="493571" name="Rectangle 3"/>
          <p:cNvSpPr>
            <a:spLocks noGrp="1" noChangeArrowheads="1"/>
          </p:cNvSpPr>
          <p:nvPr>
            <p:ph type="body" idx="1"/>
          </p:nvPr>
        </p:nvSpPr>
        <p:spPr>
          <a:xfrm>
            <a:off x="684213" y="1125538"/>
            <a:ext cx="8270875" cy="2765425"/>
          </a:xfrm>
        </p:spPr>
        <p:txBody>
          <a:bodyPr/>
          <a:lstStyle/>
          <a:p>
            <a:r>
              <a:rPr lang="en-US" sz="2800"/>
              <a:t>Two-issue packets</a:t>
            </a:r>
          </a:p>
          <a:p>
            <a:pPr lvl="1"/>
            <a:r>
              <a:rPr lang="en-US" sz="2400"/>
              <a:t>One ALU/branch instruction</a:t>
            </a:r>
          </a:p>
          <a:p>
            <a:pPr lvl="1"/>
            <a:r>
              <a:rPr lang="en-US" sz="2400"/>
              <a:t>One load/store instruction</a:t>
            </a:r>
          </a:p>
          <a:p>
            <a:pPr lvl="1"/>
            <a:r>
              <a:rPr lang="en-US" sz="2400"/>
              <a:t>64-bit aligned</a:t>
            </a:r>
          </a:p>
          <a:p>
            <a:pPr lvl="2"/>
            <a:r>
              <a:rPr lang="en-US" sz="2000"/>
              <a:t>ALU/branch, then load/store</a:t>
            </a:r>
          </a:p>
          <a:p>
            <a:pPr lvl="2"/>
            <a:r>
              <a:rPr lang="en-US" sz="2000"/>
              <a:t>Pad an unused instruction with nop</a:t>
            </a:r>
            <a:endParaRPr lang="en-AU" sz="2000"/>
          </a:p>
        </p:txBody>
      </p:sp>
      <p:graphicFrame>
        <p:nvGraphicFramePr>
          <p:cNvPr id="493656" name="Group 88"/>
          <p:cNvGraphicFramePr>
            <a:graphicFrameLocks noGrp="1"/>
          </p:cNvGraphicFramePr>
          <p:nvPr/>
        </p:nvGraphicFramePr>
        <p:xfrm>
          <a:off x="1258888" y="4005263"/>
          <a:ext cx="7231062" cy="2133599"/>
        </p:xfrm>
        <a:graphic>
          <a:graphicData uri="http://schemas.openxmlformats.org/drawingml/2006/table">
            <a:tbl>
              <a:tblPr/>
              <a:tblGrid>
                <a:gridCol w="936625"/>
                <a:gridCol w="1547812"/>
                <a:gridCol w="677863"/>
                <a:gridCol w="677862"/>
                <a:gridCol w="679450"/>
                <a:gridCol w="677863"/>
                <a:gridCol w="677862"/>
                <a:gridCol w="677863"/>
                <a:gridCol w="677862"/>
              </a:tblGrid>
              <a:tr h="266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Address</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Instruction type</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Pipeline Stages</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ALU/branch</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 + 4</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Load/store</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 + 8</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ALU/branch</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 + 12</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Load/store</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 + 16</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ALU/branch</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n + 20</a:t>
                      </a:r>
                      <a:endParaRPr kumimoji="0" lang="en-AU"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Load/store</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IF</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ID</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EX</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MEM</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400" b="0" i="0" u="none" strike="noStrike" cap="none" normalizeH="0" baseline="0">
                          <a:ln>
                            <a:noFill/>
                          </a:ln>
                          <a:solidFill>
                            <a:schemeClr val="tx1"/>
                          </a:solidFill>
                          <a:effectLst/>
                          <a:latin typeface="Arial" charset="0"/>
                        </a:rPr>
                        <a:t>WB</a:t>
                      </a:r>
                      <a:endParaRPr kumimoji="0" lang="en-AU"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Date Placeholder 5"/>
          <p:cNvSpPr>
            <a:spLocks noGrp="1"/>
          </p:cNvSpPr>
          <p:nvPr>
            <p:ph type="dt" sz="half" idx="10"/>
          </p:nvPr>
        </p:nvSpPr>
        <p:spPr/>
        <p:txBody>
          <a:bodyPr/>
          <a:lstStyle/>
          <a:p>
            <a:fld id="{3867D835-495C-F74F-BF2D-4EFA74F466B3}"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13</a:t>
            </a:fld>
            <a:endParaRPr lang="en-US" dirty="0"/>
          </a:p>
        </p:txBody>
      </p:sp>
    </p:spTree>
    <p:extLst>
      <p:ext uri="{BB962C8B-B14F-4D97-AF65-F5344CB8AC3E}">
        <p14:creationId xmlns:p14="http://schemas.microsoft.com/office/powerpoint/2010/main" val="2998875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640667"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97666" name="Rectangle 2"/>
          <p:cNvSpPr>
            <a:spLocks noGrp="1" noChangeArrowheads="1"/>
          </p:cNvSpPr>
          <p:nvPr>
            <p:ph type="title"/>
          </p:nvPr>
        </p:nvSpPr>
        <p:spPr/>
        <p:txBody>
          <a:bodyPr/>
          <a:lstStyle/>
          <a:p>
            <a:r>
              <a:rPr lang="en-US" sz="4000"/>
              <a:t>Hazards in the Dual-Issue MIPS</a:t>
            </a:r>
            <a:endParaRPr lang="en-AU" sz="4000"/>
          </a:p>
        </p:txBody>
      </p:sp>
      <p:sp>
        <p:nvSpPr>
          <p:cNvPr id="497667" name="Rectangle 3"/>
          <p:cNvSpPr>
            <a:spLocks noGrp="1" noChangeArrowheads="1"/>
          </p:cNvSpPr>
          <p:nvPr>
            <p:ph type="body" idx="1"/>
          </p:nvPr>
        </p:nvSpPr>
        <p:spPr/>
        <p:txBody>
          <a:bodyPr/>
          <a:lstStyle/>
          <a:p>
            <a:r>
              <a:rPr lang="en-US" sz="2800"/>
              <a:t>More instructions executing in parallel</a:t>
            </a:r>
          </a:p>
          <a:p>
            <a:r>
              <a:rPr lang="en-US" sz="2800"/>
              <a:t>EX data hazard</a:t>
            </a:r>
          </a:p>
          <a:p>
            <a:pPr lvl="1"/>
            <a:r>
              <a:rPr lang="en-US" sz="2400"/>
              <a:t>Forwarding avoided stalls with single-issue</a:t>
            </a:r>
          </a:p>
          <a:p>
            <a:pPr lvl="1"/>
            <a:r>
              <a:rPr lang="en-US" sz="2400"/>
              <a:t>Now can’t use ALU result in load/store in same packet</a:t>
            </a:r>
          </a:p>
          <a:p>
            <a:pPr lvl="2"/>
            <a:r>
              <a:rPr lang="en-US" sz="2000">
                <a:latin typeface="Lucida Console" charset="0"/>
              </a:rPr>
              <a:t>add  </a:t>
            </a:r>
            <a:r>
              <a:rPr lang="en-US" sz="2000">
                <a:solidFill>
                  <a:schemeClr val="hlink"/>
                </a:solidFill>
                <a:latin typeface="Lucida Console" charset="0"/>
              </a:rPr>
              <a:t>$t0</a:t>
            </a:r>
            <a:r>
              <a:rPr lang="en-US" sz="2000">
                <a:latin typeface="Lucida Console" charset="0"/>
              </a:rPr>
              <a:t>, $s0, $s1</a:t>
            </a:r>
            <a:br>
              <a:rPr lang="en-US" sz="2000">
                <a:latin typeface="Lucida Console" charset="0"/>
              </a:rPr>
            </a:br>
            <a:r>
              <a:rPr lang="en-US" sz="2000">
                <a:latin typeface="Lucida Console" charset="0"/>
              </a:rPr>
              <a:t>load $s2, 0(</a:t>
            </a:r>
            <a:r>
              <a:rPr lang="en-US" sz="2000">
                <a:solidFill>
                  <a:schemeClr val="hlink"/>
                </a:solidFill>
                <a:latin typeface="Lucida Console" charset="0"/>
              </a:rPr>
              <a:t>$t0</a:t>
            </a:r>
            <a:r>
              <a:rPr lang="en-US" sz="2000">
                <a:latin typeface="Lucida Console" charset="0"/>
              </a:rPr>
              <a:t>)</a:t>
            </a:r>
          </a:p>
          <a:p>
            <a:pPr lvl="2"/>
            <a:r>
              <a:rPr lang="en-US" sz="2000"/>
              <a:t>Split into two packets, effectively a stall</a:t>
            </a:r>
          </a:p>
          <a:p>
            <a:r>
              <a:rPr lang="en-US" sz="2800"/>
              <a:t>Load-use hazard</a:t>
            </a:r>
          </a:p>
          <a:p>
            <a:pPr lvl="1"/>
            <a:r>
              <a:rPr lang="en-US" sz="2400"/>
              <a:t>Still one cycle use latency, but now two instructions</a:t>
            </a:r>
          </a:p>
          <a:p>
            <a:r>
              <a:rPr lang="en-US" sz="2800"/>
              <a:t>More aggressive scheduling required</a:t>
            </a:r>
            <a:endParaRPr lang="en-AU" sz="2800"/>
          </a:p>
        </p:txBody>
      </p:sp>
      <p:sp>
        <p:nvSpPr>
          <p:cNvPr id="5" name="Date Placeholder 4"/>
          <p:cNvSpPr>
            <a:spLocks noGrp="1"/>
          </p:cNvSpPr>
          <p:nvPr>
            <p:ph type="dt" sz="half" idx="10"/>
          </p:nvPr>
        </p:nvSpPr>
        <p:spPr/>
        <p:txBody>
          <a:bodyPr/>
          <a:lstStyle/>
          <a:p>
            <a:fld id="{BF3EBDCC-498D-5E45-A5ED-97AB9E27FA37}"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dirty="0"/>
          </a:p>
        </p:txBody>
      </p:sp>
    </p:spTree>
    <p:extLst>
      <p:ext uri="{BB962C8B-B14F-4D97-AF65-F5344CB8AC3E}">
        <p14:creationId xmlns:p14="http://schemas.microsoft.com/office/powerpoint/2010/main" val="3133749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3"/>
          <p:cNvSpPr>
            <a:spLocks noGrp="1"/>
          </p:cNvSpPr>
          <p:nvPr>
            <p:ph type="ftr" sz="quarter" idx="10"/>
          </p:nvPr>
        </p:nvSpPr>
        <p:spPr>
          <a:xfrm>
            <a:off x="3572933"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99714" name="Rectangle 2"/>
          <p:cNvSpPr>
            <a:spLocks noGrp="1" noChangeArrowheads="1"/>
          </p:cNvSpPr>
          <p:nvPr>
            <p:ph type="title"/>
          </p:nvPr>
        </p:nvSpPr>
        <p:spPr/>
        <p:txBody>
          <a:bodyPr/>
          <a:lstStyle/>
          <a:p>
            <a:r>
              <a:rPr lang="en-US"/>
              <a:t>Scheduling Example</a:t>
            </a:r>
            <a:endParaRPr lang="en-AU"/>
          </a:p>
        </p:txBody>
      </p:sp>
      <p:sp>
        <p:nvSpPr>
          <p:cNvPr id="499715" name="Rectangle 3"/>
          <p:cNvSpPr>
            <a:spLocks noGrp="1" noChangeArrowheads="1"/>
          </p:cNvSpPr>
          <p:nvPr>
            <p:ph type="body" idx="1"/>
          </p:nvPr>
        </p:nvSpPr>
        <p:spPr>
          <a:xfrm>
            <a:off x="684213" y="1125538"/>
            <a:ext cx="8270875" cy="690562"/>
          </a:xfrm>
        </p:spPr>
        <p:txBody>
          <a:bodyPr/>
          <a:lstStyle/>
          <a:p>
            <a:r>
              <a:rPr lang="en-US"/>
              <a:t>Schedule this for dual-issue MIPS</a:t>
            </a:r>
            <a:endParaRPr lang="en-AU" sz="2400">
              <a:latin typeface="Lucida Console" charset="0"/>
            </a:endParaRPr>
          </a:p>
        </p:txBody>
      </p:sp>
      <p:sp>
        <p:nvSpPr>
          <p:cNvPr id="499716" name="Rectangle 4"/>
          <p:cNvSpPr>
            <a:spLocks noChangeArrowheads="1"/>
          </p:cNvSpPr>
          <p:nvPr/>
        </p:nvSpPr>
        <p:spPr bwMode="auto">
          <a:xfrm>
            <a:off x="1258888" y="1989138"/>
            <a:ext cx="7346950" cy="1616075"/>
          </a:xfrm>
          <a:prstGeom prst="rect">
            <a:avLst/>
          </a:prstGeom>
          <a:noFill/>
          <a:ln w="9525">
            <a:noFill/>
            <a:miter lim="800000"/>
            <a:headEnd/>
            <a:tailEnd/>
          </a:ln>
          <a:effectLst/>
        </p:spPr>
        <p:txBody>
          <a:bodyPr wrap="none">
            <a:prstTxWarp prst="textNoShape">
              <a:avLst/>
            </a:prstTxWarp>
            <a:spAutoFit/>
          </a:bodyPr>
          <a:lstStyle/>
          <a:p>
            <a:pPr algn="l"/>
            <a:r>
              <a:rPr lang="en-AU" sz="2000">
                <a:latin typeface="Lucida Console" charset="0"/>
              </a:rPr>
              <a:t>Loop: lw   </a:t>
            </a:r>
            <a:r>
              <a:rPr lang="en-AU" sz="2000">
                <a:solidFill>
                  <a:schemeClr val="hlink"/>
                </a:solidFill>
                <a:latin typeface="Lucida Console" charset="0"/>
              </a:rPr>
              <a:t>$t0</a:t>
            </a:r>
            <a:r>
              <a:rPr lang="en-AU" sz="2000">
                <a:latin typeface="Lucida Console" charset="0"/>
              </a:rPr>
              <a:t>, 0($s1)      # $t0=array element</a:t>
            </a:r>
            <a:br>
              <a:rPr lang="en-AU" sz="2000">
                <a:latin typeface="Lucida Console" charset="0"/>
              </a:rPr>
            </a:br>
            <a:r>
              <a:rPr lang="en-AU" sz="2000">
                <a:latin typeface="Lucida Console" charset="0"/>
              </a:rPr>
              <a:t>      addu </a:t>
            </a:r>
            <a:r>
              <a:rPr lang="en-AU" sz="2000">
                <a:solidFill>
                  <a:srgbClr val="009900"/>
                </a:solidFill>
                <a:latin typeface="Lucida Console" charset="0"/>
              </a:rPr>
              <a:t>$t0</a:t>
            </a:r>
            <a:r>
              <a:rPr lang="en-AU" sz="2000">
                <a:latin typeface="Lucida Console" charset="0"/>
              </a:rPr>
              <a:t>, </a:t>
            </a:r>
            <a:r>
              <a:rPr lang="en-AU" sz="2000">
                <a:solidFill>
                  <a:schemeClr val="hlink"/>
                </a:solidFill>
                <a:latin typeface="Lucida Console" charset="0"/>
              </a:rPr>
              <a:t>$t0</a:t>
            </a:r>
            <a:r>
              <a:rPr lang="en-AU" sz="2000">
                <a:latin typeface="Lucida Console" charset="0"/>
              </a:rPr>
              <a:t>, $s2    # add scalar in $s2</a:t>
            </a:r>
            <a:br>
              <a:rPr lang="en-AU" sz="2000">
                <a:latin typeface="Lucida Console" charset="0"/>
              </a:rPr>
            </a:br>
            <a:r>
              <a:rPr lang="en-AU" sz="2000">
                <a:latin typeface="Lucida Console" charset="0"/>
              </a:rPr>
              <a:t>      sw   </a:t>
            </a:r>
            <a:r>
              <a:rPr lang="en-AU" sz="2000">
                <a:solidFill>
                  <a:srgbClr val="009900"/>
                </a:solidFill>
                <a:latin typeface="Lucida Console" charset="0"/>
              </a:rPr>
              <a:t>$t0</a:t>
            </a:r>
            <a:r>
              <a:rPr lang="en-AU" sz="2000">
                <a:latin typeface="Lucida Console" charset="0"/>
              </a:rPr>
              <a:t>, 0($s1)      # store result</a:t>
            </a:r>
            <a:br>
              <a:rPr lang="en-AU" sz="2000">
                <a:latin typeface="Lucida Console" charset="0"/>
              </a:rPr>
            </a:br>
            <a:r>
              <a:rPr lang="en-AU" sz="2000">
                <a:latin typeface="Lucida Console" charset="0"/>
              </a:rPr>
              <a:t>      addi </a:t>
            </a:r>
            <a:r>
              <a:rPr lang="en-AU" sz="2000">
                <a:solidFill>
                  <a:srgbClr val="A47B38"/>
                </a:solidFill>
                <a:latin typeface="Lucida Console" charset="0"/>
              </a:rPr>
              <a:t>$s1</a:t>
            </a:r>
            <a:r>
              <a:rPr lang="en-AU" sz="2000">
                <a:latin typeface="Lucida Console" charset="0"/>
              </a:rPr>
              <a:t>, $s1,–4      # decrement pointer</a:t>
            </a:r>
            <a:br>
              <a:rPr lang="en-AU" sz="2000">
                <a:latin typeface="Lucida Console" charset="0"/>
              </a:rPr>
            </a:br>
            <a:r>
              <a:rPr lang="en-AU" sz="2000">
                <a:latin typeface="Lucida Console" charset="0"/>
              </a:rPr>
              <a:t>      bne  </a:t>
            </a:r>
            <a:r>
              <a:rPr lang="en-AU" sz="2000">
                <a:solidFill>
                  <a:srgbClr val="A47B38"/>
                </a:solidFill>
                <a:latin typeface="Lucida Console" charset="0"/>
              </a:rPr>
              <a:t>$s1</a:t>
            </a:r>
            <a:r>
              <a:rPr lang="en-AU" sz="2000">
                <a:latin typeface="Lucida Console" charset="0"/>
              </a:rPr>
              <a:t>, $zero, Loop # branch $s1!=0</a:t>
            </a:r>
          </a:p>
        </p:txBody>
      </p:sp>
      <p:graphicFrame>
        <p:nvGraphicFramePr>
          <p:cNvPr id="499754" name="Group 42"/>
          <p:cNvGraphicFramePr>
            <a:graphicFrameLocks noGrp="1"/>
          </p:cNvGraphicFramePr>
          <p:nvPr/>
        </p:nvGraphicFramePr>
        <p:xfrm>
          <a:off x="1187450" y="3789363"/>
          <a:ext cx="7272338" cy="1676400"/>
        </p:xfrm>
        <a:graphic>
          <a:graphicData uri="http://schemas.openxmlformats.org/drawingml/2006/table">
            <a:tbl>
              <a:tblPr/>
              <a:tblGrid>
                <a:gridCol w="817563"/>
                <a:gridCol w="2803525"/>
                <a:gridCol w="2803525"/>
                <a:gridCol w="847725"/>
              </a:tblGrid>
              <a:tr h="288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ALU/branch</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Load/store</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cycle</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Loop:</a:t>
                      </a:r>
                      <a:endParaRPr kumimoji="0" lang="en-AU"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rgbClr val="C0C0C0"/>
                          </a:solidFill>
                          <a:effectLst/>
                          <a:latin typeface="Lucida Console" charset="0"/>
                        </a:rPr>
                        <a:t>nop</a:t>
                      </a:r>
                      <a:endParaRPr kumimoji="0" lang="en-AU" sz="1600" b="0" i="0" u="none" strike="noStrike" cap="none" normalizeH="0" baseline="0">
                        <a:ln>
                          <a:noFill/>
                        </a:ln>
                        <a:solidFill>
                          <a:srgbClr val="C0C0C0"/>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lw   </a:t>
                      </a:r>
                      <a:r>
                        <a:rPr kumimoji="0" lang="en-AU" sz="1600" b="0" i="0" u="none" strike="noStrike" cap="none" normalizeH="0" baseline="0">
                          <a:ln>
                            <a:noFill/>
                          </a:ln>
                          <a:solidFill>
                            <a:schemeClr val="hlink"/>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0($s1)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1</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addi </a:t>
                      </a:r>
                      <a:r>
                        <a:rPr kumimoji="0" lang="en-AU" sz="1600" b="0" i="0" u="none" strike="noStrike" cap="none" normalizeH="0" baseline="0">
                          <a:ln>
                            <a:noFill/>
                          </a:ln>
                          <a:solidFill>
                            <a:srgbClr val="A47B38"/>
                          </a:solidFill>
                          <a:effectLst/>
                          <a:latin typeface="Lucida Console" charset="0"/>
                        </a:rPr>
                        <a:t>$s1</a:t>
                      </a:r>
                      <a:r>
                        <a:rPr kumimoji="0" lang="en-AU" sz="1600" b="0" i="0" u="none" strike="noStrike" cap="none" normalizeH="0" baseline="0">
                          <a:ln>
                            <a:noFill/>
                          </a:ln>
                          <a:solidFill>
                            <a:schemeClr val="tx1"/>
                          </a:solidFill>
                          <a:effectLst/>
                          <a:latin typeface="Lucida Console" charset="0"/>
                        </a:rPr>
                        <a:t>, $s1,–4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rgbClr val="C0C0C0"/>
                          </a:solidFill>
                          <a:effectLst/>
                          <a:latin typeface="Lucida Console" charset="0"/>
                        </a:rPr>
                        <a:t>nop</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2</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addu </a:t>
                      </a:r>
                      <a:r>
                        <a:rPr kumimoji="0" lang="en-AU" sz="1600" b="0" i="0" u="none" strike="noStrike" cap="none" normalizeH="0" baseline="0">
                          <a:ln>
                            <a:noFill/>
                          </a:ln>
                          <a:solidFill>
                            <a:srgbClr val="009900"/>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a:t>
                      </a:r>
                      <a:r>
                        <a:rPr kumimoji="0" lang="en-AU" sz="1600" b="0" i="0" u="none" strike="noStrike" cap="none" normalizeH="0" baseline="0">
                          <a:ln>
                            <a:noFill/>
                          </a:ln>
                          <a:solidFill>
                            <a:schemeClr val="hlink"/>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rgbClr val="C0C0C0"/>
                          </a:solidFill>
                          <a:effectLst/>
                          <a:latin typeface="Lucida Console" charset="0"/>
                        </a:rPr>
                        <a:t>nop</a:t>
                      </a:r>
                      <a:endParaRPr kumimoji="0" lang="en-AU" sz="1600" b="0" i="0" u="none" strike="noStrike" cap="none" normalizeH="0" baseline="0">
                        <a:ln>
                          <a:noFill/>
                        </a:ln>
                        <a:solidFill>
                          <a:srgbClr val="C0C0C0"/>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3</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bne  </a:t>
                      </a:r>
                      <a:r>
                        <a:rPr kumimoji="0" lang="en-AU" sz="1600" b="0" i="0" u="none" strike="noStrike" cap="none" normalizeH="0" baseline="0">
                          <a:ln>
                            <a:noFill/>
                          </a:ln>
                          <a:solidFill>
                            <a:srgbClr val="A47B38"/>
                          </a:solidFill>
                          <a:effectLst/>
                          <a:latin typeface="Lucida Console" charset="0"/>
                        </a:rPr>
                        <a:t>$s1</a:t>
                      </a:r>
                      <a:r>
                        <a:rPr kumimoji="0" lang="en-AU" sz="1600" b="0" i="0" u="none" strike="noStrike" cap="none" normalizeH="0" baseline="0">
                          <a:ln>
                            <a:noFill/>
                          </a:ln>
                          <a:solidFill>
                            <a:schemeClr val="tx1"/>
                          </a:solidFill>
                          <a:effectLst/>
                          <a:latin typeface="Lucida Console" charset="0"/>
                        </a:rPr>
                        <a:t>, $zero, Loop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sw   </a:t>
                      </a:r>
                      <a:r>
                        <a:rPr kumimoji="0" lang="en-AU" sz="1600" b="0" i="0" u="none" strike="noStrike" cap="none" normalizeH="0" baseline="0">
                          <a:ln>
                            <a:noFill/>
                          </a:ln>
                          <a:solidFill>
                            <a:srgbClr val="009900"/>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4($s1)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4</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9749" name="Rectangle 37"/>
          <p:cNvSpPr>
            <a:spLocks noChangeArrowheads="1"/>
          </p:cNvSpPr>
          <p:nvPr/>
        </p:nvSpPr>
        <p:spPr bwMode="auto">
          <a:xfrm>
            <a:off x="1182688" y="5661025"/>
            <a:ext cx="7772400" cy="647700"/>
          </a:xfrm>
          <a:prstGeom prst="rect">
            <a:avLst/>
          </a:prstGeom>
          <a:noFill/>
          <a:ln w="9525">
            <a:noFill/>
            <a:miter lim="800000"/>
            <a:headEnd/>
            <a:tailEnd/>
          </a:ln>
          <a:effectLst/>
        </p:spPr>
        <p:txBody>
          <a:bodyPr>
            <a:prstTxWarp prst="textNoShape">
              <a:avLst/>
            </a:prstTxWarp>
          </a:bodyPr>
          <a:lstStyle/>
          <a:p>
            <a:pPr marL="742950" lvl="1" indent="-285750" algn="l" eaLnBrk="1" hangingPunct="1">
              <a:spcBef>
                <a:spcPct val="20000"/>
              </a:spcBef>
              <a:buClr>
                <a:schemeClr val="hlink"/>
              </a:buClr>
              <a:buSzPct val="55000"/>
              <a:buFont typeface="Wingdings" charset="2"/>
              <a:buChar char="n"/>
            </a:pPr>
            <a:r>
              <a:rPr lang="en-US" sz="2800">
                <a:ea typeface="ＭＳ Ｐゴシック" charset="-128"/>
              </a:rPr>
              <a:t>IPC = 5/4 = 1.25 (c.f. peak IPC = 2)</a:t>
            </a:r>
            <a:endParaRPr lang="en-AU" sz="2000">
              <a:latin typeface="Lucida Console" charset="0"/>
              <a:ea typeface="ＭＳ Ｐゴシック" charset="-128"/>
            </a:endParaRPr>
          </a:p>
        </p:txBody>
      </p:sp>
      <p:sp>
        <p:nvSpPr>
          <p:cNvPr id="8" name="Date Placeholder 7"/>
          <p:cNvSpPr>
            <a:spLocks noGrp="1"/>
          </p:cNvSpPr>
          <p:nvPr>
            <p:ph type="dt" sz="half" idx="10"/>
          </p:nvPr>
        </p:nvSpPr>
        <p:spPr/>
        <p:txBody>
          <a:bodyPr/>
          <a:lstStyle/>
          <a:p>
            <a:fld id="{8F4B2023-ADD3-FD4F-82FC-E80327170FCF}" type="datetime1">
              <a:rPr lang="en-US" smtClean="0"/>
              <a:pPr/>
              <a:t>11/1/12</a:t>
            </a:fld>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15</a:t>
            </a:fld>
            <a:endParaRPr lang="en-US" dirty="0"/>
          </a:p>
        </p:txBody>
      </p:sp>
    </p:spTree>
    <p:extLst>
      <p:ext uri="{BB962C8B-B14F-4D97-AF65-F5344CB8AC3E}">
        <p14:creationId xmlns:p14="http://schemas.microsoft.com/office/powerpoint/2010/main" val="111735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623733"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501762" name="Rectangle 2"/>
          <p:cNvSpPr>
            <a:spLocks noGrp="1" noChangeArrowheads="1"/>
          </p:cNvSpPr>
          <p:nvPr>
            <p:ph type="title"/>
          </p:nvPr>
        </p:nvSpPr>
        <p:spPr/>
        <p:txBody>
          <a:bodyPr/>
          <a:lstStyle/>
          <a:p>
            <a:r>
              <a:rPr lang="en-US"/>
              <a:t>Loop Unrolling</a:t>
            </a:r>
            <a:endParaRPr lang="en-AU"/>
          </a:p>
        </p:txBody>
      </p:sp>
      <p:sp>
        <p:nvSpPr>
          <p:cNvPr id="501763" name="Rectangle 3"/>
          <p:cNvSpPr>
            <a:spLocks noGrp="1" noChangeArrowheads="1"/>
          </p:cNvSpPr>
          <p:nvPr>
            <p:ph type="body" idx="1"/>
          </p:nvPr>
        </p:nvSpPr>
        <p:spPr/>
        <p:txBody>
          <a:bodyPr/>
          <a:lstStyle/>
          <a:p>
            <a:r>
              <a:rPr lang="en-US" dirty="0"/>
              <a:t>Replicate loop body to expose more parallelism</a:t>
            </a:r>
          </a:p>
          <a:p>
            <a:pPr lvl="1"/>
            <a:r>
              <a:rPr lang="en-US" dirty="0"/>
              <a:t>Reduces loop-control overhead</a:t>
            </a:r>
          </a:p>
          <a:p>
            <a:r>
              <a:rPr lang="en-US" dirty="0"/>
              <a:t>Use different registers per replication</a:t>
            </a:r>
          </a:p>
          <a:p>
            <a:pPr lvl="1"/>
            <a:r>
              <a:rPr lang="en-US" dirty="0"/>
              <a:t>Called “</a:t>
            </a:r>
            <a:r>
              <a:rPr lang="en-US" dirty="0">
                <a:solidFill>
                  <a:srgbClr val="3366FF"/>
                </a:solidFill>
              </a:rPr>
              <a:t>register renaming</a:t>
            </a:r>
            <a:r>
              <a:rPr lang="en-US" dirty="0"/>
              <a:t>”</a:t>
            </a:r>
            <a:endParaRPr lang="en-AU" dirty="0"/>
          </a:p>
          <a:p>
            <a:pPr lvl="1"/>
            <a:r>
              <a:rPr lang="en-US" dirty="0"/>
              <a:t>Avoid loop-carried “</a:t>
            </a:r>
            <a:r>
              <a:rPr lang="en-US" dirty="0">
                <a:solidFill>
                  <a:srgbClr val="3366FF"/>
                </a:solidFill>
              </a:rPr>
              <a:t>anti-dependencies</a:t>
            </a:r>
            <a:r>
              <a:rPr lang="en-US" dirty="0"/>
              <a:t>”</a:t>
            </a:r>
          </a:p>
          <a:p>
            <a:pPr lvl="2"/>
            <a:r>
              <a:rPr lang="en-US" dirty="0"/>
              <a:t>Store followed by a load of the same register</a:t>
            </a:r>
          </a:p>
          <a:p>
            <a:pPr lvl="2"/>
            <a:r>
              <a:rPr lang="en-US" dirty="0"/>
              <a:t>Aka “name dependence”</a:t>
            </a:r>
            <a:r>
              <a:rPr lang="en-US" dirty="0">
                <a:ea typeface="Arial" charset="0"/>
                <a:cs typeface="Arial" charset="0"/>
              </a:rPr>
              <a:t> </a:t>
            </a:r>
          </a:p>
          <a:p>
            <a:pPr lvl="3"/>
            <a:r>
              <a:rPr lang="en-US" dirty="0"/>
              <a:t>Reuse of a register name</a:t>
            </a:r>
          </a:p>
        </p:txBody>
      </p:sp>
      <p:sp>
        <p:nvSpPr>
          <p:cNvPr id="5" name="Date Placeholder 4"/>
          <p:cNvSpPr>
            <a:spLocks noGrp="1"/>
          </p:cNvSpPr>
          <p:nvPr>
            <p:ph type="dt" sz="half" idx="10"/>
          </p:nvPr>
        </p:nvSpPr>
        <p:spPr/>
        <p:txBody>
          <a:bodyPr/>
          <a:lstStyle/>
          <a:p>
            <a:fld id="{608F3476-5C0F-D546-AA64-E72D15604B80}"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spTree>
    <p:extLst>
      <p:ext uri="{BB962C8B-B14F-4D97-AF65-F5344CB8AC3E}">
        <p14:creationId xmlns:p14="http://schemas.microsoft.com/office/powerpoint/2010/main" val="1304531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ooter Placeholder 3"/>
          <p:cNvSpPr>
            <a:spLocks noGrp="1"/>
          </p:cNvSpPr>
          <p:nvPr>
            <p:ph type="ftr" sz="quarter" idx="10"/>
          </p:nvPr>
        </p:nvSpPr>
        <p:spPr>
          <a:xfrm>
            <a:off x="3556000"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503810" name="Rectangle 2"/>
          <p:cNvSpPr>
            <a:spLocks noGrp="1" noChangeArrowheads="1"/>
          </p:cNvSpPr>
          <p:nvPr>
            <p:ph type="title"/>
          </p:nvPr>
        </p:nvSpPr>
        <p:spPr/>
        <p:txBody>
          <a:bodyPr/>
          <a:lstStyle/>
          <a:p>
            <a:r>
              <a:rPr lang="en-US"/>
              <a:t>Loop Unrolling Example</a:t>
            </a:r>
            <a:endParaRPr lang="en-AU"/>
          </a:p>
        </p:txBody>
      </p:sp>
      <p:sp>
        <p:nvSpPr>
          <p:cNvPr id="503811" name="Rectangle 3"/>
          <p:cNvSpPr>
            <a:spLocks noGrp="1" noChangeArrowheads="1"/>
          </p:cNvSpPr>
          <p:nvPr>
            <p:ph type="body" idx="1"/>
          </p:nvPr>
        </p:nvSpPr>
        <p:spPr>
          <a:xfrm>
            <a:off x="684213" y="4889500"/>
            <a:ext cx="8270875" cy="1347788"/>
          </a:xfrm>
        </p:spPr>
        <p:txBody>
          <a:bodyPr/>
          <a:lstStyle/>
          <a:p>
            <a:r>
              <a:rPr lang="en-US" sz="2800"/>
              <a:t>IPC = 14/8 = 1.75</a:t>
            </a:r>
          </a:p>
          <a:p>
            <a:pPr lvl="1"/>
            <a:r>
              <a:rPr lang="en-US" sz="2400"/>
              <a:t>Closer to 2, but at cost of registers and code size</a:t>
            </a:r>
            <a:endParaRPr lang="en-AU" sz="2400"/>
          </a:p>
        </p:txBody>
      </p:sp>
      <p:graphicFrame>
        <p:nvGraphicFramePr>
          <p:cNvPr id="503867" name="Group 59"/>
          <p:cNvGraphicFramePr>
            <a:graphicFrameLocks noGrp="1"/>
          </p:cNvGraphicFramePr>
          <p:nvPr/>
        </p:nvGraphicFramePr>
        <p:xfrm>
          <a:off x="1187450" y="1557338"/>
          <a:ext cx="7272338" cy="3017520"/>
        </p:xfrm>
        <a:graphic>
          <a:graphicData uri="http://schemas.openxmlformats.org/drawingml/2006/table">
            <a:tbl>
              <a:tblPr/>
              <a:tblGrid>
                <a:gridCol w="817563"/>
                <a:gridCol w="2803525"/>
                <a:gridCol w="2803525"/>
                <a:gridCol w="847725"/>
              </a:tblGrid>
              <a:tr h="288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ALU/branch</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Load/store</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Arial" charset="0"/>
                        </a:rPr>
                        <a:t>cycle</a:t>
                      </a:r>
                      <a:endParaRPr kumimoji="0" lang="en-AU" sz="1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Loop:</a:t>
                      </a:r>
                      <a:endParaRPr kumimoji="0" lang="en-AU"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addi </a:t>
                      </a:r>
                      <a:r>
                        <a:rPr kumimoji="0" lang="en-AU" sz="1600" b="0" i="0" u="none" strike="noStrike" cap="none" normalizeH="0" baseline="0">
                          <a:ln>
                            <a:noFill/>
                          </a:ln>
                          <a:solidFill>
                            <a:srgbClr val="A47B38"/>
                          </a:solidFill>
                          <a:effectLst/>
                          <a:latin typeface="Lucida Console" charset="0"/>
                        </a:rPr>
                        <a:t>$s1</a:t>
                      </a:r>
                      <a:r>
                        <a:rPr kumimoji="0" lang="en-AU" sz="1600" b="0" i="0" u="none" strike="noStrike" cap="none" normalizeH="0" baseline="0">
                          <a:ln>
                            <a:noFill/>
                          </a:ln>
                          <a:solidFill>
                            <a:schemeClr val="tx1"/>
                          </a:solidFill>
                          <a:effectLst/>
                          <a:latin typeface="Lucida Console" charset="0"/>
                        </a:rPr>
                        <a:t>, $s1,–16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lw   </a:t>
                      </a:r>
                      <a:r>
                        <a:rPr kumimoji="0" lang="en-AU" sz="1600" b="0" i="0" u="none" strike="noStrike" cap="none" normalizeH="0" baseline="0">
                          <a:ln>
                            <a:noFill/>
                          </a:ln>
                          <a:solidFill>
                            <a:schemeClr val="hlink"/>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0($s1)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1</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rgbClr val="C0C0C0"/>
                          </a:solidFill>
                          <a:effectLst/>
                          <a:latin typeface="Lucida Console" charset="0"/>
                        </a:rPr>
                        <a:t>nop</a:t>
                      </a:r>
                      <a:endParaRPr kumimoji="0" lang="en-AU" sz="1600" b="0" i="0" u="none" strike="noStrike" cap="none" normalizeH="0" baseline="0">
                        <a:ln>
                          <a:noFill/>
                        </a:ln>
                        <a:solidFill>
                          <a:srgbClr val="C0C0C0"/>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lw   </a:t>
                      </a:r>
                      <a:r>
                        <a:rPr kumimoji="0" lang="en-AU" sz="1600" b="0" i="0" u="none" strike="noStrike" cap="none" normalizeH="0" baseline="0">
                          <a:ln>
                            <a:noFill/>
                          </a:ln>
                          <a:solidFill>
                            <a:schemeClr val="hlink"/>
                          </a:solidFill>
                          <a:effectLst/>
                          <a:latin typeface="Lucida Console" charset="0"/>
                        </a:rPr>
                        <a:t>$t1</a:t>
                      </a:r>
                      <a:r>
                        <a:rPr kumimoji="0" lang="en-AU" sz="1600" b="0" i="0" u="none" strike="noStrike" cap="none" normalizeH="0" baseline="0">
                          <a:ln>
                            <a:noFill/>
                          </a:ln>
                          <a:solidFill>
                            <a:schemeClr val="tx1"/>
                          </a:solidFill>
                          <a:effectLst/>
                          <a:latin typeface="Lucida Console" charset="0"/>
                        </a:rPr>
                        <a:t>, 12($s1)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2</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addu </a:t>
                      </a:r>
                      <a:r>
                        <a:rPr kumimoji="0" lang="en-AU" sz="1600" b="0" i="0" u="none" strike="noStrike" cap="none" normalizeH="0" baseline="0">
                          <a:ln>
                            <a:noFill/>
                          </a:ln>
                          <a:solidFill>
                            <a:srgbClr val="009900"/>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a:t>
                      </a:r>
                      <a:r>
                        <a:rPr kumimoji="0" lang="en-AU" sz="1600" b="0" i="0" u="none" strike="noStrike" cap="none" normalizeH="0" baseline="0">
                          <a:ln>
                            <a:noFill/>
                          </a:ln>
                          <a:solidFill>
                            <a:schemeClr val="hlink"/>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lw   </a:t>
                      </a:r>
                      <a:r>
                        <a:rPr kumimoji="0" lang="en-AU" sz="1600" b="0" i="0" u="none" strike="noStrike" cap="none" normalizeH="0" baseline="0">
                          <a:ln>
                            <a:noFill/>
                          </a:ln>
                          <a:solidFill>
                            <a:schemeClr val="hlink"/>
                          </a:solidFill>
                          <a:effectLst/>
                          <a:latin typeface="Lucida Console" charset="0"/>
                        </a:rPr>
                        <a:t>$t2</a:t>
                      </a:r>
                      <a:r>
                        <a:rPr kumimoji="0" lang="en-AU" sz="1600" b="0" i="0" u="none" strike="noStrike" cap="none" normalizeH="0" baseline="0">
                          <a:ln>
                            <a:noFill/>
                          </a:ln>
                          <a:solidFill>
                            <a:schemeClr val="tx1"/>
                          </a:solidFill>
                          <a:effectLst/>
                          <a:latin typeface="Lucida Console" charset="0"/>
                        </a:rPr>
                        <a:t>, 8($s1)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3</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addu </a:t>
                      </a:r>
                      <a:r>
                        <a:rPr kumimoji="0" lang="en-AU" sz="1600" b="0" i="0" u="none" strike="noStrike" cap="none" normalizeH="0" baseline="0">
                          <a:ln>
                            <a:noFill/>
                          </a:ln>
                          <a:solidFill>
                            <a:srgbClr val="009900"/>
                          </a:solidFill>
                          <a:effectLst/>
                          <a:latin typeface="Lucida Console" charset="0"/>
                        </a:rPr>
                        <a:t>$t1</a:t>
                      </a:r>
                      <a:r>
                        <a:rPr kumimoji="0" lang="en-AU" sz="1600" b="0" i="0" u="none" strike="noStrike" cap="none" normalizeH="0" baseline="0">
                          <a:ln>
                            <a:noFill/>
                          </a:ln>
                          <a:solidFill>
                            <a:schemeClr val="tx1"/>
                          </a:solidFill>
                          <a:effectLst/>
                          <a:latin typeface="Lucida Console" charset="0"/>
                        </a:rPr>
                        <a:t>, </a:t>
                      </a:r>
                      <a:r>
                        <a:rPr kumimoji="0" lang="en-AU" sz="1600" b="0" i="0" u="none" strike="noStrike" cap="none" normalizeH="0" baseline="0">
                          <a:ln>
                            <a:noFill/>
                          </a:ln>
                          <a:solidFill>
                            <a:schemeClr val="hlink"/>
                          </a:solidFill>
                          <a:effectLst/>
                          <a:latin typeface="Lucida Console" charset="0"/>
                        </a:rPr>
                        <a:t>$t1</a:t>
                      </a:r>
                      <a:r>
                        <a:rPr kumimoji="0" lang="en-AU" sz="1600" b="0" i="0" u="none" strike="noStrike" cap="none" normalizeH="0" baseline="0">
                          <a:ln>
                            <a:noFill/>
                          </a:ln>
                          <a:solidFill>
                            <a:schemeClr val="tx1"/>
                          </a:solidFill>
                          <a:effectLst/>
                          <a:latin typeface="Lucida Console" charset="0"/>
                        </a:rPr>
                        <a:t>, $s2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lw   </a:t>
                      </a:r>
                      <a:r>
                        <a:rPr kumimoji="0" lang="en-AU" sz="1600" b="0" i="0" u="none" strike="noStrike" cap="none" normalizeH="0" baseline="0">
                          <a:ln>
                            <a:noFill/>
                          </a:ln>
                          <a:solidFill>
                            <a:schemeClr val="hlink"/>
                          </a:solidFill>
                          <a:effectLst/>
                          <a:latin typeface="Lucida Console" charset="0"/>
                        </a:rPr>
                        <a:t>$t3</a:t>
                      </a:r>
                      <a:r>
                        <a:rPr kumimoji="0" lang="en-AU" sz="1600" b="0" i="0" u="none" strike="noStrike" cap="none" normalizeH="0" baseline="0">
                          <a:ln>
                            <a:noFill/>
                          </a:ln>
                          <a:solidFill>
                            <a:schemeClr val="tx1"/>
                          </a:solidFill>
                          <a:effectLst/>
                          <a:latin typeface="Lucida Console" charset="0"/>
                        </a:rPr>
                        <a:t>, 4($s1)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4</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addu </a:t>
                      </a:r>
                      <a:r>
                        <a:rPr kumimoji="0" lang="en-AU" sz="1600" b="0" i="0" u="none" strike="noStrike" cap="none" normalizeH="0" baseline="0">
                          <a:ln>
                            <a:noFill/>
                          </a:ln>
                          <a:solidFill>
                            <a:srgbClr val="009900"/>
                          </a:solidFill>
                          <a:effectLst/>
                          <a:latin typeface="Lucida Console" charset="0"/>
                        </a:rPr>
                        <a:t>$t2</a:t>
                      </a:r>
                      <a:r>
                        <a:rPr kumimoji="0" lang="en-AU" sz="1600" b="0" i="0" u="none" strike="noStrike" cap="none" normalizeH="0" baseline="0">
                          <a:ln>
                            <a:noFill/>
                          </a:ln>
                          <a:solidFill>
                            <a:schemeClr val="tx1"/>
                          </a:solidFill>
                          <a:effectLst/>
                          <a:latin typeface="Lucida Console" charset="0"/>
                        </a:rPr>
                        <a:t>, </a:t>
                      </a:r>
                      <a:r>
                        <a:rPr kumimoji="0" lang="en-AU" sz="1600" b="0" i="0" u="none" strike="noStrike" cap="none" normalizeH="0" baseline="0">
                          <a:ln>
                            <a:noFill/>
                          </a:ln>
                          <a:solidFill>
                            <a:schemeClr val="hlink"/>
                          </a:solidFill>
                          <a:effectLst/>
                          <a:latin typeface="Lucida Console" charset="0"/>
                        </a:rPr>
                        <a:t>$t2</a:t>
                      </a:r>
                      <a:r>
                        <a:rPr kumimoji="0" lang="en-AU" sz="1600" b="0" i="0" u="none" strike="noStrike" cap="none" normalizeH="0" baseline="0">
                          <a:ln>
                            <a:noFill/>
                          </a:ln>
                          <a:solidFill>
                            <a:schemeClr val="tx1"/>
                          </a:solidFill>
                          <a:effectLst/>
                          <a:latin typeface="Lucida Console" charset="0"/>
                        </a:rPr>
                        <a:t>, $s2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sw   </a:t>
                      </a:r>
                      <a:r>
                        <a:rPr kumimoji="0" lang="en-AU" sz="1600" b="0" i="0" u="none" strike="noStrike" cap="none" normalizeH="0" baseline="0">
                          <a:ln>
                            <a:noFill/>
                          </a:ln>
                          <a:solidFill>
                            <a:srgbClr val="009900"/>
                          </a:solidFill>
                          <a:effectLst/>
                          <a:latin typeface="Lucida Console" charset="0"/>
                        </a:rPr>
                        <a:t>$t0</a:t>
                      </a:r>
                      <a:r>
                        <a:rPr kumimoji="0" lang="en-AU" sz="1600" b="0" i="0" u="none" strike="noStrike" cap="none" normalizeH="0" baseline="0">
                          <a:ln>
                            <a:noFill/>
                          </a:ln>
                          <a:solidFill>
                            <a:schemeClr val="tx1"/>
                          </a:solidFill>
                          <a:effectLst/>
                          <a:latin typeface="Lucida Console" charset="0"/>
                        </a:rPr>
                        <a:t>, 16($s1)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5</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addu </a:t>
                      </a:r>
                      <a:r>
                        <a:rPr kumimoji="0" lang="en-AU" sz="1600" b="0" i="0" u="none" strike="noStrike" cap="none" normalizeH="0" baseline="0">
                          <a:ln>
                            <a:noFill/>
                          </a:ln>
                          <a:solidFill>
                            <a:srgbClr val="009900"/>
                          </a:solidFill>
                          <a:effectLst/>
                          <a:latin typeface="Lucida Console" charset="0"/>
                        </a:rPr>
                        <a:t>$t3</a:t>
                      </a:r>
                      <a:r>
                        <a:rPr kumimoji="0" lang="en-AU" sz="1600" b="0" i="0" u="none" strike="noStrike" cap="none" normalizeH="0" baseline="0">
                          <a:ln>
                            <a:noFill/>
                          </a:ln>
                          <a:solidFill>
                            <a:schemeClr val="tx1"/>
                          </a:solidFill>
                          <a:effectLst/>
                          <a:latin typeface="Lucida Console" charset="0"/>
                        </a:rPr>
                        <a:t>, </a:t>
                      </a:r>
                      <a:r>
                        <a:rPr kumimoji="0" lang="en-AU" sz="1600" b="0" i="0" u="none" strike="noStrike" cap="none" normalizeH="0" baseline="0">
                          <a:ln>
                            <a:noFill/>
                          </a:ln>
                          <a:solidFill>
                            <a:schemeClr val="hlink"/>
                          </a:solidFill>
                          <a:effectLst/>
                          <a:latin typeface="Lucida Console" charset="0"/>
                        </a:rPr>
                        <a:t>$t4</a:t>
                      </a:r>
                      <a:r>
                        <a:rPr kumimoji="0" lang="en-AU" sz="1600" b="0" i="0" u="none" strike="noStrike" cap="none" normalizeH="0" baseline="0">
                          <a:ln>
                            <a:noFill/>
                          </a:ln>
                          <a:solidFill>
                            <a:schemeClr val="tx1"/>
                          </a:solidFill>
                          <a:effectLst/>
                          <a:latin typeface="Lucida Console" charset="0"/>
                        </a:rPr>
                        <a:t>, $s2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sw   </a:t>
                      </a:r>
                      <a:r>
                        <a:rPr kumimoji="0" lang="en-AU" sz="1600" b="0" i="0" u="none" strike="noStrike" cap="none" normalizeH="0" baseline="0">
                          <a:ln>
                            <a:noFill/>
                          </a:ln>
                          <a:solidFill>
                            <a:srgbClr val="009900"/>
                          </a:solidFill>
                          <a:effectLst/>
                          <a:latin typeface="Lucida Console" charset="0"/>
                        </a:rPr>
                        <a:t>$t1</a:t>
                      </a:r>
                      <a:r>
                        <a:rPr kumimoji="0" lang="en-AU" sz="1600" b="0" i="0" u="none" strike="noStrike" cap="none" normalizeH="0" baseline="0">
                          <a:ln>
                            <a:noFill/>
                          </a:ln>
                          <a:solidFill>
                            <a:schemeClr val="tx1"/>
                          </a:solidFill>
                          <a:effectLst/>
                          <a:latin typeface="Lucida Console" charset="0"/>
                        </a:rPr>
                        <a:t>, 12($s1)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6</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rgbClr val="C0C0C0"/>
                          </a:solidFill>
                          <a:effectLst/>
                          <a:latin typeface="Lucida Console" charset="0"/>
                        </a:rPr>
                        <a:t>nop</a:t>
                      </a:r>
                      <a:endParaRPr kumimoji="0" lang="en-AU" sz="1600" b="0" i="0" u="none" strike="noStrike" cap="none" normalizeH="0" baseline="0">
                        <a:ln>
                          <a:noFill/>
                        </a:ln>
                        <a:solidFill>
                          <a:srgbClr val="C0C0C0"/>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sw   </a:t>
                      </a:r>
                      <a:r>
                        <a:rPr kumimoji="0" lang="en-AU" sz="1600" b="0" i="0" u="none" strike="noStrike" cap="none" normalizeH="0" baseline="0">
                          <a:ln>
                            <a:noFill/>
                          </a:ln>
                          <a:solidFill>
                            <a:srgbClr val="009900"/>
                          </a:solidFill>
                          <a:effectLst/>
                          <a:latin typeface="Lucida Console" charset="0"/>
                        </a:rPr>
                        <a:t>$t2</a:t>
                      </a:r>
                      <a:r>
                        <a:rPr kumimoji="0" lang="en-AU" sz="1600" b="0" i="0" u="none" strike="noStrike" cap="none" normalizeH="0" baseline="0">
                          <a:ln>
                            <a:noFill/>
                          </a:ln>
                          <a:solidFill>
                            <a:schemeClr val="tx1"/>
                          </a:solidFill>
                          <a:effectLst/>
                          <a:latin typeface="Lucida Console" charset="0"/>
                        </a:rPr>
                        <a:t>, 8($s1)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7</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600" b="0" i="0" u="none" strike="noStrike" cap="none" normalizeH="0" baseline="0">
                        <a:ln>
                          <a:noFill/>
                        </a:ln>
                        <a:solidFill>
                          <a:schemeClr val="tx1"/>
                        </a:solidFill>
                        <a:effectLst/>
                        <a:latin typeface="Lucida Console"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bne  </a:t>
                      </a:r>
                      <a:r>
                        <a:rPr kumimoji="0" lang="en-AU" sz="1600" b="0" i="0" u="none" strike="noStrike" cap="none" normalizeH="0" baseline="0">
                          <a:ln>
                            <a:noFill/>
                          </a:ln>
                          <a:solidFill>
                            <a:srgbClr val="A47B38"/>
                          </a:solidFill>
                          <a:effectLst/>
                          <a:latin typeface="Lucida Console" charset="0"/>
                        </a:rPr>
                        <a:t>$s1</a:t>
                      </a:r>
                      <a:r>
                        <a:rPr kumimoji="0" lang="en-AU" sz="1600" b="0" i="0" u="none" strike="noStrike" cap="none" normalizeH="0" baseline="0">
                          <a:ln>
                            <a:noFill/>
                          </a:ln>
                          <a:solidFill>
                            <a:schemeClr val="tx1"/>
                          </a:solidFill>
                          <a:effectLst/>
                          <a:latin typeface="Lucida Console" charset="0"/>
                        </a:rPr>
                        <a:t>, $zero, Loop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a:ln>
                            <a:noFill/>
                          </a:ln>
                          <a:solidFill>
                            <a:schemeClr val="tx1"/>
                          </a:solidFill>
                          <a:effectLst/>
                          <a:latin typeface="Lucida Console" charset="0"/>
                        </a:rPr>
                        <a:t>sw   </a:t>
                      </a:r>
                      <a:r>
                        <a:rPr kumimoji="0" lang="en-AU" sz="1600" b="0" i="0" u="none" strike="noStrike" cap="none" normalizeH="0" baseline="0">
                          <a:ln>
                            <a:noFill/>
                          </a:ln>
                          <a:solidFill>
                            <a:srgbClr val="009900"/>
                          </a:solidFill>
                          <a:effectLst/>
                          <a:latin typeface="Lucida Console" charset="0"/>
                        </a:rPr>
                        <a:t>$t3</a:t>
                      </a:r>
                      <a:r>
                        <a:rPr kumimoji="0" lang="en-AU" sz="1600" b="0" i="0" u="none" strike="noStrike" cap="none" normalizeH="0" baseline="0">
                          <a:ln>
                            <a:noFill/>
                          </a:ln>
                          <a:solidFill>
                            <a:schemeClr val="tx1"/>
                          </a:solidFill>
                          <a:effectLst/>
                          <a:latin typeface="Lucida Console" charset="0"/>
                        </a:rPr>
                        <a:t>, 4($s1)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a:ln>
                            <a:noFill/>
                          </a:ln>
                          <a:solidFill>
                            <a:schemeClr val="tx1"/>
                          </a:solidFill>
                          <a:effectLst/>
                          <a:latin typeface="Lucida Console" charset="0"/>
                        </a:rPr>
                        <a:t>8</a:t>
                      </a:r>
                      <a:endParaRPr kumimoji="0" lang="en-AU" sz="1600" b="0" i="0" u="none" strike="noStrike" cap="none" normalizeH="0" baseline="0">
                        <a:ln>
                          <a:noFill/>
                        </a:ln>
                        <a:solidFill>
                          <a:schemeClr val="tx1"/>
                        </a:solidFill>
                        <a:effectLst/>
                        <a:latin typeface="Lucida Console"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Date Placeholder 5"/>
          <p:cNvSpPr>
            <a:spLocks noGrp="1"/>
          </p:cNvSpPr>
          <p:nvPr>
            <p:ph type="dt" sz="half" idx="10"/>
          </p:nvPr>
        </p:nvSpPr>
        <p:spPr/>
        <p:txBody>
          <a:bodyPr/>
          <a:lstStyle/>
          <a:p>
            <a:fld id="{AE8A14CB-0F4E-1D48-A1DF-F6D4FFB22D24}"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17</a:t>
            </a:fld>
            <a:endParaRPr lang="en-US" dirty="0"/>
          </a:p>
        </p:txBody>
      </p:sp>
    </p:spTree>
    <p:extLst>
      <p:ext uri="{BB962C8B-B14F-4D97-AF65-F5344CB8AC3E}">
        <p14:creationId xmlns:p14="http://schemas.microsoft.com/office/powerpoint/2010/main" val="3579125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640667"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505858" name="Rectangle 2"/>
          <p:cNvSpPr>
            <a:spLocks noGrp="1" noChangeArrowheads="1"/>
          </p:cNvSpPr>
          <p:nvPr>
            <p:ph type="title"/>
          </p:nvPr>
        </p:nvSpPr>
        <p:spPr/>
        <p:txBody>
          <a:bodyPr/>
          <a:lstStyle/>
          <a:p>
            <a:r>
              <a:rPr lang="en-US"/>
              <a:t>Dynamic Multiple Issue</a:t>
            </a:r>
            <a:endParaRPr lang="en-AU"/>
          </a:p>
        </p:txBody>
      </p:sp>
      <p:sp>
        <p:nvSpPr>
          <p:cNvPr id="505859" name="Rectangle 3"/>
          <p:cNvSpPr>
            <a:spLocks noGrp="1" noChangeArrowheads="1"/>
          </p:cNvSpPr>
          <p:nvPr>
            <p:ph type="body" idx="1"/>
          </p:nvPr>
        </p:nvSpPr>
        <p:spPr/>
        <p:txBody>
          <a:bodyPr/>
          <a:lstStyle/>
          <a:p>
            <a:r>
              <a:rPr lang="en-US"/>
              <a:t>“Superscalar” processors</a:t>
            </a:r>
          </a:p>
          <a:p>
            <a:r>
              <a:rPr lang="en-US"/>
              <a:t>CPU decides whether to issue 0, 1, 2, … each cycle</a:t>
            </a:r>
          </a:p>
          <a:p>
            <a:pPr lvl="1"/>
            <a:r>
              <a:rPr lang="en-US"/>
              <a:t>Avoiding structural and data hazards</a:t>
            </a:r>
          </a:p>
          <a:p>
            <a:r>
              <a:rPr lang="en-US"/>
              <a:t>Avoids the need for compiler scheduling</a:t>
            </a:r>
          </a:p>
          <a:p>
            <a:pPr lvl="1"/>
            <a:r>
              <a:rPr lang="en-US"/>
              <a:t>Though it may still help</a:t>
            </a:r>
          </a:p>
          <a:p>
            <a:pPr lvl="1"/>
            <a:r>
              <a:rPr lang="en-US"/>
              <a:t>Code semantics ensured by the CPU</a:t>
            </a:r>
            <a:endParaRPr lang="en-AU"/>
          </a:p>
        </p:txBody>
      </p:sp>
      <p:sp>
        <p:nvSpPr>
          <p:cNvPr id="5" name="Date Placeholder 4"/>
          <p:cNvSpPr>
            <a:spLocks noGrp="1"/>
          </p:cNvSpPr>
          <p:nvPr>
            <p:ph type="dt" sz="half" idx="10"/>
          </p:nvPr>
        </p:nvSpPr>
        <p:spPr/>
        <p:txBody>
          <a:bodyPr/>
          <a:lstStyle/>
          <a:p>
            <a:fld id="{3AFE9D8A-120E-0D4C-8195-2ED0620D5221}"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spTree>
    <p:extLst>
      <p:ext uri="{BB962C8B-B14F-4D97-AF65-F5344CB8AC3E}">
        <p14:creationId xmlns:p14="http://schemas.microsoft.com/office/powerpoint/2010/main" val="677182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589867"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507906" name="Rectangle 2"/>
          <p:cNvSpPr>
            <a:spLocks noGrp="1" noChangeArrowheads="1"/>
          </p:cNvSpPr>
          <p:nvPr>
            <p:ph type="title"/>
          </p:nvPr>
        </p:nvSpPr>
        <p:spPr/>
        <p:txBody>
          <a:bodyPr/>
          <a:lstStyle/>
          <a:p>
            <a:r>
              <a:rPr lang="en-US"/>
              <a:t>Dynamic Pipeline Scheduling</a:t>
            </a:r>
            <a:endParaRPr lang="en-AU"/>
          </a:p>
        </p:txBody>
      </p:sp>
      <p:sp>
        <p:nvSpPr>
          <p:cNvPr id="507907" name="Rectangle 3"/>
          <p:cNvSpPr>
            <a:spLocks noGrp="1" noChangeArrowheads="1"/>
          </p:cNvSpPr>
          <p:nvPr>
            <p:ph type="body" idx="1"/>
          </p:nvPr>
        </p:nvSpPr>
        <p:spPr/>
        <p:txBody>
          <a:bodyPr/>
          <a:lstStyle/>
          <a:p>
            <a:r>
              <a:rPr lang="en-US" dirty="0"/>
              <a:t>Allow the CPU to execute instructions </a:t>
            </a:r>
            <a:r>
              <a:rPr lang="en-US" i="1" dirty="0">
                <a:solidFill>
                  <a:srgbClr val="3366FF"/>
                </a:solidFill>
              </a:rPr>
              <a:t>out of order</a:t>
            </a:r>
            <a:r>
              <a:rPr lang="en-US" dirty="0"/>
              <a:t> to avoid stalls</a:t>
            </a:r>
          </a:p>
          <a:p>
            <a:pPr lvl="1"/>
            <a:r>
              <a:rPr lang="en-US" dirty="0"/>
              <a:t>But commit result to registers in order</a:t>
            </a:r>
          </a:p>
          <a:p>
            <a:r>
              <a:rPr lang="en-US" dirty="0"/>
              <a:t>Example</a:t>
            </a:r>
          </a:p>
          <a:p>
            <a:pPr lvl="1">
              <a:buFont typeface="Wingdings" charset="2"/>
              <a:buNone/>
            </a:pPr>
            <a:r>
              <a:rPr lang="en-US" dirty="0"/>
              <a:t>	</a:t>
            </a:r>
            <a:r>
              <a:rPr lang="fr-FR" dirty="0" err="1">
                <a:latin typeface="Lucida Console" charset="0"/>
              </a:rPr>
              <a:t>lw</a:t>
            </a:r>
            <a:r>
              <a:rPr lang="fr-FR" dirty="0">
                <a:latin typeface="Lucida Console" charset="0"/>
              </a:rPr>
              <a:t>    </a:t>
            </a:r>
            <a:r>
              <a:rPr lang="fr-FR" dirty="0">
                <a:solidFill>
                  <a:schemeClr val="hlink"/>
                </a:solidFill>
                <a:latin typeface="Lucida Console" charset="0"/>
              </a:rPr>
              <a:t>$t0</a:t>
            </a:r>
            <a:r>
              <a:rPr lang="fr-FR" dirty="0">
                <a:latin typeface="Lucida Console" charset="0"/>
              </a:rPr>
              <a:t>, 20($s2)</a:t>
            </a:r>
            <a:br>
              <a:rPr lang="fr-FR" dirty="0">
                <a:latin typeface="Lucida Console" charset="0"/>
              </a:rPr>
            </a:br>
            <a:r>
              <a:rPr lang="fr-FR" dirty="0" err="1">
                <a:latin typeface="Lucida Console" charset="0"/>
              </a:rPr>
              <a:t>addu</a:t>
            </a:r>
            <a:r>
              <a:rPr lang="fr-FR" dirty="0">
                <a:latin typeface="Lucida Console" charset="0"/>
              </a:rPr>
              <a:t>  $t1, </a:t>
            </a:r>
            <a:r>
              <a:rPr lang="fr-FR" dirty="0">
                <a:solidFill>
                  <a:schemeClr val="hlink"/>
                </a:solidFill>
                <a:latin typeface="Lucida Console" charset="0"/>
              </a:rPr>
              <a:t>$t0</a:t>
            </a:r>
            <a:r>
              <a:rPr lang="fr-FR" dirty="0">
                <a:latin typeface="Lucida Console" charset="0"/>
              </a:rPr>
              <a:t>, $t2</a:t>
            </a:r>
            <a:br>
              <a:rPr lang="fr-FR" dirty="0">
                <a:latin typeface="Lucida Console" charset="0"/>
              </a:rPr>
            </a:br>
            <a:r>
              <a:rPr lang="fr-FR" dirty="0" err="1" smtClean="0">
                <a:latin typeface="Lucida Console" charset="0"/>
              </a:rPr>
              <a:t>subu</a:t>
            </a:r>
            <a:r>
              <a:rPr lang="fr-FR" dirty="0" smtClean="0">
                <a:latin typeface="Lucida Console" charset="0"/>
              </a:rPr>
              <a:t>   </a:t>
            </a:r>
            <a:r>
              <a:rPr lang="fr-FR" dirty="0">
                <a:latin typeface="Lucida Console" charset="0"/>
              </a:rPr>
              <a:t>$s4, $s4, $t3</a:t>
            </a:r>
            <a:br>
              <a:rPr lang="fr-FR" dirty="0">
                <a:latin typeface="Lucida Console" charset="0"/>
              </a:rPr>
            </a:br>
            <a:r>
              <a:rPr lang="fr-FR" dirty="0" err="1">
                <a:latin typeface="Lucida Console" charset="0"/>
              </a:rPr>
              <a:t>slti</a:t>
            </a:r>
            <a:r>
              <a:rPr lang="fr-FR" dirty="0">
                <a:latin typeface="Lucida Console" charset="0"/>
              </a:rPr>
              <a:t>  $t5, $s4, 20</a:t>
            </a:r>
          </a:p>
          <a:p>
            <a:pPr lvl="1"/>
            <a:r>
              <a:rPr lang="en-US" dirty="0"/>
              <a:t>Can start </a:t>
            </a:r>
            <a:r>
              <a:rPr lang="en-US" dirty="0" err="1" smtClean="0">
                <a:latin typeface="Lucida Console" charset="0"/>
              </a:rPr>
              <a:t>subu</a:t>
            </a:r>
            <a:r>
              <a:rPr lang="en-US" dirty="0" smtClean="0"/>
              <a:t> </a:t>
            </a:r>
            <a:r>
              <a:rPr lang="en-US" dirty="0"/>
              <a:t>while </a:t>
            </a:r>
            <a:r>
              <a:rPr lang="en-US" dirty="0" err="1">
                <a:latin typeface="Lucida Console" charset="0"/>
              </a:rPr>
              <a:t>addu</a:t>
            </a:r>
            <a:r>
              <a:rPr lang="en-US" dirty="0"/>
              <a:t> is waiting for </a:t>
            </a:r>
            <a:r>
              <a:rPr lang="en-US" dirty="0" err="1"/>
              <a:t>lw</a:t>
            </a:r>
            <a:endParaRPr lang="en-US" dirty="0"/>
          </a:p>
        </p:txBody>
      </p:sp>
      <p:sp>
        <p:nvSpPr>
          <p:cNvPr id="5" name="Date Placeholder 4"/>
          <p:cNvSpPr>
            <a:spLocks noGrp="1"/>
          </p:cNvSpPr>
          <p:nvPr>
            <p:ph type="dt" sz="half" idx="10"/>
          </p:nvPr>
        </p:nvSpPr>
        <p:spPr/>
        <p:txBody>
          <a:bodyPr/>
          <a:lstStyle/>
          <a:p>
            <a:fld id="{1DC87832-21B2-E448-83A4-EBE00A61B3A9}"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spTree>
    <p:extLst>
      <p:ext uri="{BB962C8B-B14F-4D97-AF65-F5344CB8AC3E}">
        <p14:creationId xmlns:p14="http://schemas.microsoft.com/office/powerpoint/2010/main" val="395582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26627" name="Rectangle 5"/>
          <p:cNvSpPr>
            <a:spLocks noGrp="1" noChangeArrowheads="1"/>
          </p:cNvSpPr>
          <p:nvPr>
            <p:ph type="title"/>
          </p:nvPr>
        </p:nvSpPr>
        <p:spPr>
          <a:xfrm>
            <a:off x="457200" y="37576"/>
            <a:ext cx="8229600" cy="1143000"/>
          </a:xfrm>
        </p:spPr>
        <p:txBody>
          <a:bodyPr>
            <a:normAutofit/>
          </a:bodyPr>
          <a:lstStyle/>
          <a:p>
            <a:pPr>
              <a:lnSpc>
                <a:spcPct val="85000"/>
              </a:lnSpc>
            </a:pPr>
            <a:r>
              <a:rPr lang="en-US" dirty="0" smtClean="0"/>
              <a:t>You Are Here!</a:t>
            </a:r>
            <a:endParaRPr lang="en-US" dirty="0"/>
          </a:p>
        </p:txBody>
      </p:sp>
      <p:sp>
        <p:nvSpPr>
          <p:cNvPr id="43" name="Content Placeholder 42"/>
          <p:cNvSpPr>
            <a:spLocks noGrp="1"/>
          </p:cNvSpPr>
          <p:nvPr>
            <p:ph sz="half" idx="1"/>
          </p:nvPr>
        </p:nvSpPr>
        <p:spPr>
          <a:xfrm>
            <a:off x="0" y="1387066"/>
            <a:ext cx="3421902" cy="4525963"/>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buClr>
                <a:schemeClr val="tx1"/>
              </a:buClr>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buClr>
                <a:schemeClr val="tx1"/>
              </a:buClr>
            </a:pPr>
            <a:r>
              <a:rPr lang="en-US" sz="2400" dirty="0" smtClean="0">
                <a:solidFill>
                  <a:srgbClr val="FF0000"/>
                </a:solidFill>
              </a:rPr>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 one time</a:t>
            </a:r>
          </a:p>
          <a:p>
            <a:pPr>
              <a:lnSpc>
                <a:spcPct val="90000"/>
              </a:lnSpc>
            </a:pPr>
            <a:r>
              <a:rPr lang="en-US" sz="2200" dirty="0" smtClean="0"/>
              <a:t>Programming Languages</a:t>
            </a:r>
          </a:p>
        </p:txBody>
      </p:sp>
      <p:sp>
        <p:nvSpPr>
          <p:cNvPr id="44" name="Date Placeholder 43"/>
          <p:cNvSpPr>
            <a:spLocks noGrp="1"/>
          </p:cNvSpPr>
          <p:nvPr>
            <p:ph type="dt" sz="half" idx="10"/>
          </p:nvPr>
        </p:nvSpPr>
        <p:spPr/>
        <p:txBody>
          <a:bodyPr/>
          <a:lstStyle/>
          <a:p>
            <a:fld id="{F8563277-1709-3A43-9F2B-ECDAD9DC8B26}" type="datetime1">
              <a:rPr lang="en-US" smtClean="0"/>
              <a:pPr/>
              <a:t>11/1/12</a:t>
            </a:fld>
            <a:endParaRPr lang="en-US"/>
          </a:p>
        </p:txBody>
      </p:sp>
      <p:sp>
        <p:nvSpPr>
          <p:cNvPr id="46" name="Footer Placeholder 45"/>
          <p:cNvSpPr>
            <a:spLocks noGrp="1"/>
          </p:cNvSpPr>
          <p:nvPr>
            <p:ph type="ftr" sz="quarter" idx="11"/>
          </p:nvPr>
        </p:nvSpPr>
        <p:spPr/>
        <p:txBody>
          <a:bodyPr/>
          <a:lstStyle/>
          <a:p>
            <a:r>
              <a:rPr lang="en-US" dirty="0" smtClean="0"/>
              <a:t>Fall 2012 -- Lecture #30</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2</a:t>
            </a:fld>
            <a:endParaRPr lang="en-US"/>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mc:AlternateContent xmlns:mc="http://schemas.openxmlformats.org/markup-compatibility/2006">
                  <mc:Choice xmlns:v="urn:schemas-microsoft-com:vml" Requires="v">
                    <p:oleObj spid="_x0000_s230413" name="Image" r:id="rId5" imgW="3492063" imgH="2400000" progId="">
                      <p:embed/>
                    </p:oleObj>
                  </mc:Choice>
                  <mc:Fallback>
                    <p:oleObj name="Image" r:id="rId5" imgW="3492063" imgH="24000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0469" y="6139983"/>
                            <a:ext cx="1044389" cy="71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7"/>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8"/>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3" name="Freeform 132"/>
                <p:cNvSpPr/>
                <p:nvPr/>
              </p:nvSpPr>
              <p:spPr>
                <a:xfrm>
                  <a:off x="6790242" y="342393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ln w="38100" cap="flat" cmpd="sng" algn="ctr">
                  <a:solidFill>
                    <a:srgbClr val="FF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Core</a:t>
                  </a:r>
                  <a:endParaRPr lang="en-US" dirty="0">
                    <a:solidFill>
                      <a:srgbClr val="FF0000"/>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Memory               (Cache)</a:t>
                  </a:r>
                  <a:endParaRPr lang="en-US" dirty="0">
                    <a:solidFill>
                      <a:srgbClr val="00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sp>
        <p:nvSpPr>
          <p:cNvPr id="78" name="TextBox 77"/>
          <p:cNvSpPr txBox="1"/>
          <p:nvPr/>
        </p:nvSpPr>
        <p:spPr>
          <a:xfrm>
            <a:off x="3488267" y="4724400"/>
            <a:ext cx="885053" cy="646331"/>
          </a:xfrm>
          <a:prstGeom prst="rect">
            <a:avLst/>
          </a:prstGeom>
          <a:noFill/>
        </p:spPr>
        <p:txBody>
          <a:bodyPr wrap="none" rtlCol="0">
            <a:spAutoFit/>
          </a:bodyPr>
          <a:lstStyle/>
          <a:p>
            <a:r>
              <a:rPr lang="en-US" dirty="0" smtClean="0">
                <a:solidFill>
                  <a:srgbClr val="FF0000"/>
                </a:solidFill>
              </a:rPr>
              <a:t>Today’s</a:t>
            </a:r>
            <a:br>
              <a:rPr lang="en-US" dirty="0" smtClean="0">
                <a:solidFill>
                  <a:srgbClr val="FF0000"/>
                </a:solidFill>
              </a:rPr>
            </a:br>
            <a:r>
              <a:rPr lang="en-US" dirty="0" smtClean="0">
                <a:solidFill>
                  <a:srgbClr val="FF0000"/>
                </a:solidFill>
              </a:rPr>
              <a:t>Lecture</a:t>
            </a:r>
            <a:endParaRPr lang="en-US" dirty="0">
              <a:solidFill>
                <a:srgbClr val="FF0000"/>
              </a:solidFill>
            </a:endParaRPr>
          </a:p>
        </p:txBody>
      </p:sp>
      <p:grpSp>
        <p:nvGrpSpPr>
          <p:cNvPr id="7" name="Group 61"/>
          <p:cNvGrpSpPr/>
          <p:nvPr/>
        </p:nvGrpSpPr>
        <p:grpSpPr>
          <a:xfrm>
            <a:off x="0" y="3423931"/>
            <a:ext cx="8818881" cy="2653019"/>
            <a:chOff x="0" y="3423931"/>
            <a:chExt cx="8818881" cy="2653019"/>
          </a:xfrm>
        </p:grpSpPr>
        <p:grpSp>
          <p:nvGrpSpPr>
            <p:cNvPr id="8" name="Group 90"/>
            <p:cNvGrpSpPr/>
            <p:nvPr/>
          </p:nvGrpSpPr>
          <p:grpSpPr>
            <a:xfrm>
              <a:off x="3193143" y="3423931"/>
              <a:ext cx="5625738" cy="2653019"/>
              <a:chOff x="3193143" y="3423931"/>
              <a:chExt cx="5625738" cy="265301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Main Memory</a:t>
                </a:r>
                <a:endParaRPr lang="en-US" dirty="0">
                  <a:solidFill>
                    <a:srgbClr val="000000"/>
                  </a:solidFill>
                </a:endParaRPr>
              </a:p>
            </p:txBody>
          </p:sp>
          <p:grpSp>
            <p:nvGrpSpPr>
              <p:cNvPr id="9" name="Group 89"/>
              <p:cNvGrpSpPr/>
              <p:nvPr/>
            </p:nvGrpSpPr>
            <p:grpSpPr>
              <a:xfrm>
                <a:off x="3193143" y="3423931"/>
                <a:ext cx="5625738" cy="2653019"/>
                <a:chOff x="3193143" y="3423931"/>
                <a:chExt cx="5625738" cy="2653019"/>
              </a:xfrm>
            </p:grpSpPr>
            <p:grpSp>
              <p:nvGrpSpPr>
                <p:cNvPr id="10" name="Group 48"/>
                <p:cNvGrpSpPr/>
                <p:nvPr/>
              </p:nvGrpSpPr>
              <p:grpSpPr>
                <a:xfrm>
                  <a:off x="3193143" y="3423931"/>
                  <a:ext cx="5625738" cy="2653019"/>
                  <a:chOff x="3198396" y="3421279"/>
                  <a:chExt cx="5454288" cy="2883908"/>
                </a:xfrm>
              </p:grpSpPr>
              <p:sp>
                <p:nvSpPr>
                  <p:cNvPr id="147" name="Freeform 146"/>
                  <p:cNvSpPr/>
                  <p:nvPr/>
                </p:nvSpPr>
                <p:spPr>
                  <a:xfrm>
                    <a:off x="3198396" y="4775214"/>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4987168" y="3421279"/>
                    <a:ext cx="2420349" cy="1353935"/>
                  </a:xfrm>
                  <a:prstGeom prst="line">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34" y="3421279"/>
                    <a:ext cx="472848" cy="1353935"/>
                  </a:xfrm>
                  <a:prstGeom prst="line">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solidFill>
                        <a:srgbClr val="FF0000"/>
                      </a:solidFill>
                    </a:rPr>
                    <a:t>Core</a:t>
                  </a:r>
                  <a:endParaRPr lang="en-US" dirty="0">
                    <a:solidFill>
                      <a:srgbClr val="FF0000"/>
                    </a:solidFill>
                  </a:endParaRPr>
                </a:p>
              </p:txBody>
            </p:sp>
            <p:sp>
              <p:nvSpPr>
                <p:cNvPr id="163" name="Freeform 162"/>
                <p:cNvSpPr/>
                <p:nvPr/>
              </p:nvSpPr>
              <p:spPr>
                <a:xfrm>
                  <a:off x="4003040" y="4718050"/>
                  <a:ext cx="280035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ln w="57150" cap="flat" cmpd="sng" algn="ctr">
                  <a:solidFill>
                    <a:srgbClr val="FF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FF0000"/>
                      </a:solidFill>
                    </a:rPr>
                    <a:t>             Instruction </a:t>
                  </a:r>
                  <a:r>
                    <a:rPr lang="en-US" dirty="0" err="1" smtClean="0">
                      <a:solidFill>
                        <a:srgbClr val="FF0000"/>
                      </a:solidFill>
                    </a:rPr>
                    <a:t>Unit(s</a:t>
                  </a:r>
                  <a:r>
                    <a:rPr lang="en-US" dirty="0" smtClean="0">
                      <a:solidFill>
                        <a:srgbClr val="FF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r>
                    <a:rPr lang="en-US" dirty="0" smtClean="0">
                      <a:solidFill>
                        <a:srgbClr val="FF0000"/>
                      </a:solidFill>
                    </a:rPr>
                    <a:t>Functional</a:t>
                  </a:r>
                </a:p>
                <a:p>
                  <a:pPr algn="ctr">
                    <a:lnSpc>
                      <a:spcPct val="90000"/>
                    </a:lnSpc>
                  </a:pPr>
                  <a:r>
                    <a:rPr lang="en-US" dirty="0" err="1" smtClean="0">
                      <a:solidFill>
                        <a:srgbClr val="FF0000"/>
                      </a:solidFill>
                    </a:rPr>
                    <a:t>Unit(s</a:t>
                  </a:r>
                  <a:r>
                    <a:rPr lang="en-US" dirty="0" smtClean="0">
                      <a:solidFill>
                        <a:srgbClr val="FF0000"/>
                      </a:solidFill>
                    </a:rPr>
                    <a:t>)</a:t>
                  </a:r>
                  <a:endParaRPr lang="en-US" dirty="0">
                    <a:solidFill>
                      <a:srgbClr val="FF0000"/>
                    </a:solidFill>
                  </a:endParaRPr>
                </a:p>
              </p:txBody>
            </p:sp>
          </p:grpSp>
          <p:pic>
            <p:nvPicPr>
              <p:cNvPr id="57" name="Picture 56" descr="600px-Pipeline_5.png"/>
              <p:cNvPicPr>
                <a:picLocks noChangeAspect="1"/>
              </p:cNvPicPr>
              <p:nvPr/>
            </p:nvPicPr>
            <p:blipFill>
              <a:blip r:embed="rId9"/>
              <a:stretch>
                <a:fillRect/>
              </a:stretch>
            </p:blipFill>
            <p:spPr>
              <a:xfrm>
                <a:off x="4875262" y="4921249"/>
                <a:ext cx="908064" cy="654673"/>
              </a:xfrm>
              <a:prstGeom prst="rect">
                <a:avLst/>
              </a:prstGeom>
            </p:spPr>
          </p:pic>
          <p:grpSp>
            <p:nvGrpSpPr>
              <p:cNvPr id="11" name="Group 88"/>
              <p:cNvGrpSpPr/>
              <p:nvPr/>
            </p:nvGrpSpPr>
            <p:grpSpPr>
              <a:xfrm>
                <a:off x="6108909" y="5194300"/>
                <a:ext cx="2127517" cy="361950"/>
                <a:chOff x="6108909" y="5194300"/>
                <a:chExt cx="2127517" cy="361950"/>
              </a:xfrm>
            </p:grpSpPr>
            <p:grpSp>
              <p:nvGrpSpPr>
                <p:cNvPr id="12"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5"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sp>
          <p:nvSpPr>
            <p:cNvPr id="59" name="Rectangle 58"/>
            <p:cNvSpPr/>
            <p:nvPr/>
          </p:nvSpPr>
          <p:spPr>
            <a:xfrm>
              <a:off x="0" y="3474721"/>
              <a:ext cx="3200400" cy="1015999"/>
            </a:xfrm>
            <a:prstGeom prst="rect">
              <a:avLst/>
            </a:pr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556000"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516098" name="Rectangle 2"/>
          <p:cNvSpPr>
            <a:spLocks noGrp="1" noChangeArrowheads="1"/>
          </p:cNvSpPr>
          <p:nvPr>
            <p:ph type="title"/>
          </p:nvPr>
        </p:nvSpPr>
        <p:spPr/>
        <p:txBody>
          <a:bodyPr/>
          <a:lstStyle/>
          <a:p>
            <a:r>
              <a:rPr lang="en-US"/>
              <a:t>Why Do Dynamic Scheduling?</a:t>
            </a:r>
            <a:endParaRPr lang="en-AU"/>
          </a:p>
        </p:txBody>
      </p:sp>
      <p:sp>
        <p:nvSpPr>
          <p:cNvPr id="516099" name="Rectangle 3"/>
          <p:cNvSpPr>
            <a:spLocks noGrp="1" noChangeArrowheads="1"/>
          </p:cNvSpPr>
          <p:nvPr>
            <p:ph type="body" idx="1"/>
          </p:nvPr>
        </p:nvSpPr>
        <p:spPr/>
        <p:txBody>
          <a:bodyPr/>
          <a:lstStyle/>
          <a:p>
            <a:r>
              <a:rPr lang="en-US"/>
              <a:t>Why not just let the compiler schedule code?</a:t>
            </a:r>
          </a:p>
          <a:p>
            <a:r>
              <a:rPr lang="en-US"/>
              <a:t>Not all stalls are predicable</a:t>
            </a:r>
          </a:p>
          <a:p>
            <a:pPr lvl="1"/>
            <a:r>
              <a:rPr lang="en-US"/>
              <a:t>e.g., cache misses</a:t>
            </a:r>
          </a:p>
          <a:p>
            <a:r>
              <a:rPr lang="en-US"/>
              <a:t>Can’t always schedule around branches</a:t>
            </a:r>
          </a:p>
          <a:p>
            <a:pPr lvl="1"/>
            <a:r>
              <a:rPr lang="en-US"/>
              <a:t>Branch outcome is dynamically determined</a:t>
            </a:r>
          </a:p>
          <a:p>
            <a:r>
              <a:rPr lang="en-US"/>
              <a:t>Different implementations of an ISA have different latencies and hazards</a:t>
            </a:r>
          </a:p>
        </p:txBody>
      </p:sp>
      <p:sp>
        <p:nvSpPr>
          <p:cNvPr id="5" name="Date Placeholder 4"/>
          <p:cNvSpPr>
            <a:spLocks noGrp="1"/>
          </p:cNvSpPr>
          <p:nvPr>
            <p:ph type="dt" sz="half" idx="10"/>
          </p:nvPr>
        </p:nvSpPr>
        <p:spPr/>
        <p:txBody>
          <a:bodyPr/>
          <a:lstStyle/>
          <a:p>
            <a:fld id="{468746D3-29E3-7E4D-9298-C644166B11A2}"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dirty="0"/>
          </a:p>
        </p:txBody>
      </p:sp>
    </p:spTree>
    <p:extLst>
      <p:ext uri="{BB962C8B-B14F-4D97-AF65-F5344CB8AC3E}">
        <p14:creationId xmlns:p14="http://schemas.microsoft.com/office/powerpoint/2010/main" val="9731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solidFill>
                  <a:srgbClr val="BFBFBF"/>
                </a:solidFill>
              </a:rPr>
              <a:t>More ILP</a:t>
            </a:r>
          </a:p>
          <a:p>
            <a:r>
              <a:rPr lang="en-US" dirty="0" smtClean="0">
                <a:solidFill>
                  <a:srgbClr val="BFBFBF"/>
                </a:solidFill>
              </a:rPr>
              <a:t>Instruction Scheduling</a:t>
            </a:r>
            <a:endParaRPr lang="en-US" dirty="0" smtClean="0">
              <a:solidFill>
                <a:srgbClr val="BFBFBF"/>
              </a:solidFill>
            </a:endParaRPr>
          </a:p>
          <a:p>
            <a:r>
              <a:rPr lang="en-US" dirty="0" err="1" smtClean="0"/>
              <a:t>Administrivia</a:t>
            </a:r>
            <a:endParaRPr lang="en-US" dirty="0" smtClean="0"/>
          </a:p>
          <a:p>
            <a:r>
              <a:rPr lang="en-US" dirty="0" smtClean="0">
                <a:solidFill>
                  <a:srgbClr val="BFBFBF"/>
                </a:solidFill>
              </a:rPr>
              <a:t>Out of Order Execution</a:t>
            </a:r>
          </a:p>
          <a:p>
            <a:r>
              <a:rPr lang="en-US" dirty="0" smtClean="0">
                <a:solidFill>
                  <a:srgbClr val="BFBFBF"/>
                </a:solidFill>
              </a:rPr>
              <a:t>Parallelism Big Picture</a:t>
            </a:r>
            <a:endParaRPr lang="en-US" dirty="0" smtClean="0">
              <a:solidFill>
                <a:srgbClr val="BFBFBF"/>
              </a:solidFill>
            </a:endParaRPr>
          </a:p>
          <a:p>
            <a:r>
              <a:rPr lang="en-US" dirty="0" smtClean="0">
                <a:solidFill>
                  <a:srgbClr val="BFBFBF"/>
                </a:solidFill>
              </a:rPr>
              <a:t>And, in Conclusion, …</a:t>
            </a:r>
            <a:endParaRPr lang="en-US" dirty="0" smtClean="0">
              <a:solidFill>
                <a:srgbClr val="BFBFBF"/>
              </a:solidFill>
            </a:endParaRPr>
          </a:p>
        </p:txBody>
      </p:sp>
      <p:sp>
        <p:nvSpPr>
          <p:cNvPr id="7" name="Date Placeholder 6"/>
          <p:cNvSpPr>
            <a:spLocks noGrp="1"/>
          </p:cNvSpPr>
          <p:nvPr>
            <p:ph type="dt" sz="half" idx="10"/>
          </p:nvPr>
        </p:nvSpPr>
        <p:spPr/>
        <p:txBody>
          <a:bodyPr/>
          <a:lstStyle/>
          <a:p>
            <a:fld id="{CEDF57EC-DAF9-4A46-81F7-236C5A700B4A}"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21</a:t>
            </a:fld>
            <a:endParaRPr lang="en-US" dirty="0"/>
          </a:p>
        </p:txBody>
      </p:sp>
      <p:sp>
        <p:nvSpPr>
          <p:cNvPr id="9" name="Footer Placeholder 8"/>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336164668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199" y="1397000"/>
            <a:ext cx="8466667" cy="5054600"/>
          </a:xfrm>
        </p:spPr>
        <p:txBody>
          <a:bodyPr>
            <a:normAutofit fontScale="92500" lnSpcReduction="20000"/>
          </a:bodyPr>
          <a:lstStyle/>
          <a:p>
            <a:r>
              <a:rPr lang="en-US" dirty="0" smtClean="0"/>
              <a:t>As of today, made 1 pass over all Big Ideas in Computer Architecture</a:t>
            </a:r>
          </a:p>
          <a:p>
            <a:r>
              <a:rPr lang="en-US" dirty="0" smtClean="0"/>
              <a:t>Following lectures go into more depth on topics you’ve already seen while you work on projects</a:t>
            </a:r>
          </a:p>
          <a:p>
            <a:pPr lvl="1"/>
            <a:r>
              <a:rPr lang="en-US" dirty="0" smtClean="0"/>
              <a:t>1 lecture </a:t>
            </a:r>
            <a:r>
              <a:rPr lang="en-US" dirty="0" smtClean="0"/>
              <a:t>in more depth on Caches</a:t>
            </a:r>
          </a:p>
          <a:p>
            <a:pPr lvl="1"/>
            <a:r>
              <a:rPr lang="en-US" dirty="0" smtClean="0"/>
              <a:t>1 </a:t>
            </a:r>
            <a:r>
              <a:rPr lang="en-US" dirty="0" smtClean="0"/>
              <a:t>on </a:t>
            </a:r>
            <a:r>
              <a:rPr lang="en-US" dirty="0" smtClean="0"/>
              <a:t>C storage management</a:t>
            </a:r>
          </a:p>
          <a:p>
            <a:pPr lvl="1"/>
            <a:r>
              <a:rPr lang="en-US" dirty="0" smtClean="0"/>
              <a:t>1 on </a:t>
            </a:r>
            <a:r>
              <a:rPr lang="en-US" dirty="0" smtClean="0"/>
              <a:t>Dependability/Reliability/Redundancy</a:t>
            </a:r>
            <a:endParaRPr lang="en-US" dirty="0" smtClean="0"/>
          </a:p>
          <a:p>
            <a:pPr lvl="1"/>
            <a:r>
              <a:rPr lang="en-US" dirty="0" smtClean="0"/>
              <a:t>1 </a:t>
            </a:r>
            <a:r>
              <a:rPr lang="en-US" dirty="0" smtClean="0"/>
              <a:t>on </a:t>
            </a:r>
            <a:r>
              <a:rPr lang="en-US" dirty="0" smtClean="0"/>
              <a:t>Protection, Virtual Memory, </a:t>
            </a:r>
            <a:r>
              <a:rPr lang="en-US" dirty="0" smtClean="0"/>
              <a:t>Virtual Machines</a:t>
            </a:r>
          </a:p>
          <a:p>
            <a:pPr lvl="1"/>
            <a:r>
              <a:rPr lang="en-US" dirty="0" smtClean="0"/>
              <a:t>1 on </a:t>
            </a:r>
            <a:r>
              <a:rPr lang="en-US" dirty="0" smtClean="0"/>
              <a:t>Exceptions, Traps, Interrupts</a:t>
            </a:r>
            <a:endParaRPr lang="en-US" dirty="0" smtClean="0"/>
          </a:p>
          <a:p>
            <a:pPr lvl="1"/>
            <a:r>
              <a:rPr lang="en-US" dirty="0" smtClean="0"/>
              <a:t>2 </a:t>
            </a:r>
            <a:r>
              <a:rPr lang="en-US" dirty="0" smtClean="0"/>
              <a:t>on </a:t>
            </a:r>
            <a:r>
              <a:rPr lang="en-US" dirty="0" smtClean="0"/>
              <a:t>Modern Phone and Computer Architectures</a:t>
            </a:r>
            <a:endParaRPr lang="en-US" dirty="0"/>
          </a:p>
          <a:p>
            <a:pPr lvl="1"/>
            <a:r>
              <a:rPr lang="en-US" dirty="0" smtClean="0"/>
              <a:t>1 on Programming Contest (Extra Credit Project 5)</a:t>
            </a:r>
          </a:p>
          <a:p>
            <a:pPr lvl="1"/>
            <a:r>
              <a:rPr lang="en-US" dirty="0" smtClean="0"/>
              <a:t>1 on Course Wrap-up and Review</a:t>
            </a:r>
            <a:endParaRPr lang="en-US" dirty="0"/>
          </a:p>
        </p:txBody>
      </p:sp>
      <p:sp>
        <p:nvSpPr>
          <p:cNvPr id="4" name="Date Placeholder 3"/>
          <p:cNvSpPr>
            <a:spLocks noGrp="1"/>
          </p:cNvSpPr>
          <p:nvPr>
            <p:ph type="dt" sz="half" idx="10"/>
          </p:nvPr>
        </p:nvSpPr>
        <p:spPr/>
        <p:txBody>
          <a:bodyPr/>
          <a:lstStyle/>
          <a:p>
            <a:fld id="{7360B828-693F-B146-8ABD-C0931CB0BE5E}"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a:t>
            </a:r>
            <a:r>
              <a:rPr lang="en-US" dirty="0" smtClean="0"/>
              <a:t>2012 </a:t>
            </a:r>
            <a:r>
              <a:rPr lang="en-US" dirty="0" smtClean="0"/>
              <a:t>--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spTree>
    <p:extLst>
      <p:ext uri="{BB962C8B-B14F-4D97-AF65-F5344CB8AC3E}">
        <p14:creationId xmlns:p14="http://schemas.microsoft.com/office/powerpoint/2010/main" val="352291861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solidFill>
                  <a:srgbClr val="BFBFBF"/>
                </a:solidFill>
              </a:rPr>
              <a:t>More ILP</a:t>
            </a:r>
          </a:p>
          <a:p>
            <a:r>
              <a:rPr lang="en-US" dirty="0" smtClean="0">
                <a:solidFill>
                  <a:srgbClr val="BFBFBF"/>
                </a:solidFill>
              </a:rPr>
              <a:t>Instruction Scheduling</a:t>
            </a:r>
            <a:endParaRPr lang="en-US" dirty="0" smtClean="0">
              <a:solidFill>
                <a:srgbClr val="BFBFBF"/>
              </a:solidFill>
            </a:endParaRPr>
          </a:p>
          <a:p>
            <a:r>
              <a:rPr lang="en-US" dirty="0" err="1" smtClean="0">
                <a:solidFill>
                  <a:srgbClr val="BFBFBF"/>
                </a:solidFill>
              </a:rPr>
              <a:t>Administrivia</a:t>
            </a:r>
            <a:endParaRPr lang="en-US" dirty="0" smtClean="0">
              <a:solidFill>
                <a:srgbClr val="BFBFBF"/>
              </a:solidFill>
            </a:endParaRPr>
          </a:p>
          <a:p>
            <a:r>
              <a:rPr lang="en-US" dirty="0" smtClean="0"/>
              <a:t>Out of Order Execution</a:t>
            </a:r>
          </a:p>
          <a:p>
            <a:r>
              <a:rPr lang="en-US" dirty="0" smtClean="0"/>
              <a:t>Parallelism Big Picture</a:t>
            </a:r>
            <a:endParaRPr lang="en-US" dirty="0" smtClean="0"/>
          </a:p>
          <a:p>
            <a:r>
              <a:rPr lang="en-US" dirty="0" smtClean="0"/>
              <a:t>And, in Conclusion, …</a:t>
            </a:r>
            <a:endParaRPr lang="en-US" dirty="0" smtClean="0"/>
          </a:p>
        </p:txBody>
      </p:sp>
      <p:sp>
        <p:nvSpPr>
          <p:cNvPr id="7" name="Date Placeholder 6"/>
          <p:cNvSpPr>
            <a:spLocks noGrp="1"/>
          </p:cNvSpPr>
          <p:nvPr>
            <p:ph type="dt" sz="half" idx="10"/>
          </p:nvPr>
        </p:nvSpPr>
        <p:spPr/>
        <p:txBody>
          <a:bodyPr/>
          <a:lstStyle/>
          <a:p>
            <a:fld id="{CEDF57EC-DAF9-4A46-81F7-236C5A700B4A}"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23</a:t>
            </a:fld>
            <a:endParaRPr lang="en-US" dirty="0"/>
          </a:p>
        </p:txBody>
      </p:sp>
      <p:sp>
        <p:nvSpPr>
          <p:cNvPr id="9" name="Footer Placeholder 8"/>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33616466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539066"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83330" name="Rectangle 2"/>
          <p:cNvSpPr>
            <a:spLocks noGrp="1" noChangeArrowheads="1"/>
          </p:cNvSpPr>
          <p:nvPr>
            <p:ph type="title"/>
          </p:nvPr>
        </p:nvSpPr>
        <p:spPr/>
        <p:txBody>
          <a:bodyPr/>
          <a:lstStyle/>
          <a:p>
            <a:r>
              <a:rPr lang="en-US"/>
              <a:t>Speculation</a:t>
            </a:r>
            <a:endParaRPr lang="en-AU"/>
          </a:p>
        </p:txBody>
      </p:sp>
      <p:sp>
        <p:nvSpPr>
          <p:cNvPr id="483331" name="Rectangle 3"/>
          <p:cNvSpPr>
            <a:spLocks noGrp="1" noChangeArrowheads="1"/>
          </p:cNvSpPr>
          <p:nvPr>
            <p:ph type="body" idx="1"/>
          </p:nvPr>
        </p:nvSpPr>
        <p:spPr/>
        <p:txBody>
          <a:bodyPr>
            <a:normAutofit lnSpcReduction="10000"/>
          </a:bodyPr>
          <a:lstStyle/>
          <a:p>
            <a:r>
              <a:rPr lang="en-US" sz="2800" dirty="0"/>
              <a:t>“Guess” what to do with an instruction</a:t>
            </a:r>
          </a:p>
          <a:p>
            <a:pPr lvl="1"/>
            <a:r>
              <a:rPr lang="en-US" sz="2400" dirty="0"/>
              <a:t>Start operation as soon as possible</a:t>
            </a:r>
          </a:p>
          <a:p>
            <a:pPr lvl="1"/>
            <a:r>
              <a:rPr lang="en-US" sz="2400" dirty="0"/>
              <a:t>Check whether guess was right</a:t>
            </a:r>
          </a:p>
          <a:p>
            <a:pPr lvl="2"/>
            <a:r>
              <a:rPr lang="en-US" sz="2000" dirty="0"/>
              <a:t>If so, complete the operation</a:t>
            </a:r>
          </a:p>
          <a:p>
            <a:pPr lvl="2"/>
            <a:r>
              <a:rPr lang="en-US" sz="2000" dirty="0"/>
              <a:t>If not, roll-back and do the right thing</a:t>
            </a:r>
          </a:p>
          <a:p>
            <a:r>
              <a:rPr lang="en-US" sz="2800" dirty="0"/>
              <a:t>Common to static and dynamic multiple issue</a:t>
            </a:r>
          </a:p>
          <a:p>
            <a:r>
              <a:rPr lang="en-US" sz="2800" dirty="0"/>
              <a:t>Examples</a:t>
            </a:r>
          </a:p>
          <a:p>
            <a:pPr lvl="1"/>
            <a:r>
              <a:rPr lang="en-US" sz="2400" dirty="0"/>
              <a:t>Speculate on branch </a:t>
            </a:r>
            <a:r>
              <a:rPr lang="en-US" sz="2400" dirty="0" smtClean="0"/>
              <a:t>outcome (Branch Prediction)</a:t>
            </a:r>
          </a:p>
          <a:p>
            <a:pPr lvl="2"/>
            <a:r>
              <a:rPr lang="en-US" sz="2000" dirty="0"/>
              <a:t>Roll back if path taken is different</a:t>
            </a:r>
          </a:p>
          <a:p>
            <a:pPr lvl="1"/>
            <a:r>
              <a:rPr lang="en-US" sz="2400" dirty="0"/>
              <a:t>Speculate on load</a:t>
            </a:r>
          </a:p>
          <a:p>
            <a:pPr lvl="2"/>
            <a:r>
              <a:rPr lang="en-US" sz="2000" dirty="0"/>
              <a:t>Roll back if location is updated</a:t>
            </a:r>
            <a:endParaRPr lang="en-AU" sz="2000" dirty="0"/>
          </a:p>
        </p:txBody>
      </p:sp>
      <p:sp>
        <p:nvSpPr>
          <p:cNvPr id="5" name="Date Placeholder 4"/>
          <p:cNvSpPr>
            <a:spLocks noGrp="1"/>
          </p:cNvSpPr>
          <p:nvPr>
            <p:ph type="dt" sz="half" idx="10"/>
          </p:nvPr>
        </p:nvSpPr>
        <p:spPr/>
        <p:txBody>
          <a:bodyPr/>
          <a:lstStyle/>
          <a:p>
            <a:fld id="{5FDE87D2-B6E4-7947-86E2-98527107DAC1}"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dirty="0"/>
          </a:p>
        </p:txBody>
      </p:sp>
    </p:spTree>
    <p:extLst>
      <p:ext uri="{BB962C8B-B14F-4D97-AF65-F5344CB8AC3E}">
        <p14:creationId xmlns:p14="http://schemas.microsoft.com/office/powerpoint/2010/main" val="46337740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0642" name="Rectangle 2"/>
          <p:cNvSpPr>
            <a:spLocks noGrp="1" noChangeArrowheads="1"/>
          </p:cNvSpPr>
          <p:nvPr>
            <p:ph type="title"/>
          </p:nvPr>
        </p:nvSpPr>
        <p:spPr/>
        <p:txBody>
          <a:bodyPr/>
          <a:lstStyle/>
          <a:p>
            <a:r>
              <a:rPr lang="en-US" sz="3200" dirty="0" smtClean="0"/>
              <a:t>Pipeline Hazard: Matching socks in later load</a:t>
            </a:r>
            <a:endParaRPr lang="en-US" sz="3200" dirty="0"/>
          </a:p>
        </p:txBody>
      </p:sp>
      <p:sp>
        <p:nvSpPr>
          <p:cNvPr id="2800643" name="Rectangle 3"/>
          <p:cNvSpPr>
            <a:spLocks noGrp="1" noChangeArrowheads="1"/>
          </p:cNvSpPr>
          <p:nvPr>
            <p:ph type="body" idx="1"/>
          </p:nvPr>
        </p:nvSpPr>
        <p:spPr>
          <a:xfrm>
            <a:off x="457200" y="1600200"/>
            <a:ext cx="8229600" cy="5257800"/>
          </a:xfrm>
        </p:spPr>
        <p:txBody>
          <a:bodyPr>
            <a:normAutofit/>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r>
              <a:rPr lang="en-US" sz="2000" dirty="0" smtClean="0"/>
              <a:t/>
            </a:r>
            <a:br>
              <a:rPr lang="en-US" sz="2000" dirty="0" smtClean="0"/>
            </a:br>
            <a:endParaRPr lang="en-US" sz="2000" dirty="0" smtClean="0"/>
          </a:p>
          <a:p>
            <a:r>
              <a:rPr lang="en-US" sz="2000" dirty="0" smtClean="0"/>
              <a:t>A depends on D; stall since folder tied up; </a:t>
            </a:r>
            <a:endParaRPr lang="en-US" sz="2000" dirty="0"/>
          </a:p>
        </p:txBody>
      </p:sp>
      <p:grpSp>
        <p:nvGrpSpPr>
          <p:cNvPr id="2" name="Group 4"/>
          <p:cNvGrpSpPr>
            <a:grpSpLocks/>
          </p:cNvGrpSpPr>
          <p:nvPr/>
        </p:nvGrpSpPr>
        <p:grpSpPr bwMode="auto">
          <a:xfrm>
            <a:off x="931863" y="1865313"/>
            <a:ext cx="930275" cy="3740150"/>
            <a:chOff x="587" y="1175"/>
            <a:chExt cx="586" cy="2356"/>
          </a:xfrm>
        </p:grpSpPr>
        <p:sp>
          <p:nvSpPr>
            <p:cNvPr id="2800645" name="Rectangle 5"/>
            <p:cNvSpPr>
              <a:spLocks noChangeArrowheads="1"/>
            </p:cNvSpPr>
            <p:nvPr/>
          </p:nvSpPr>
          <p:spPr bwMode="auto">
            <a:xfrm>
              <a:off x="587" y="1175"/>
              <a:ext cx="263" cy="235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800646" name="Line 6"/>
            <p:cNvSpPr>
              <a:spLocks noChangeShapeType="1"/>
            </p:cNvSpPr>
            <p:nvPr/>
          </p:nvSpPr>
          <p:spPr bwMode="auto">
            <a:xfrm flipH="1">
              <a:off x="827" y="1366"/>
              <a:ext cx="24" cy="2069"/>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0647" name="Freeform 7"/>
            <p:cNvSpPr>
              <a:spLocks/>
            </p:cNvSpPr>
            <p:nvPr/>
          </p:nvSpPr>
          <p:spPr bwMode="auto">
            <a:xfrm>
              <a:off x="926" y="1854"/>
              <a:ext cx="211"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48" name="Rectangle 8"/>
            <p:cNvSpPr>
              <a:spLocks noChangeArrowheads="1"/>
            </p:cNvSpPr>
            <p:nvPr/>
          </p:nvSpPr>
          <p:spPr bwMode="auto">
            <a:xfrm>
              <a:off x="915" y="1811"/>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B</a:t>
              </a:r>
            </a:p>
          </p:txBody>
        </p:sp>
        <p:sp>
          <p:nvSpPr>
            <p:cNvPr id="2800649" name="Freeform 9"/>
            <p:cNvSpPr>
              <a:spLocks/>
            </p:cNvSpPr>
            <p:nvPr/>
          </p:nvSpPr>
          <p:spPr bwMode="auto">
            <a:xfrm>
              <a:off x="932" y="2165"/>
              <a:ext cx="210"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50" name="Rectangle 10"/>
            <p:cNvSpPr>
              <a:spLocks noChangeArrowheads="1"/>
            </p:cNvSpPr>
            <p:nvPr/>
          </p:nvSpPr>
          <p:spPr bwMode="auto">
            <a:xfrm>
              <a:off x="919" y="2121"/>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C</a:t>
              </a:r>
            </a:p>
          </p:txBody>
        </p:sp>
        <p:grpSp>
          <p:nvGrpSpPr>
            <p:cNvPr id="3" name="Group 11"/>
            <p:cNvGrpSpPr>
              <a:grpSpLocks/>
            </p:cNvGrpSpPr>
            <p:nvPr/>
          </p:nvGrpSpPr>
          <p:grpSpPr bwMode="auto">
            <a:xfrm>
              <a:off x="920" y="2445"/>
              <a:ext cx="253" cy="286"/>
              <a:chOff x="1034" y="2602"/>
              <a:chExt cx="286" cy="286"/>
            </a:xfrm>
          </p:grpSpPr>
          <p:sp>
            <p:nvSpPr>
              <p:cNvPr id="2800652" name="Freeform 12"/>
              <p:cNvSpPr>
                <a:spLocks/>
              </p:cNvSpPr>
              <p:nvPr/>
            </p:nvSpPr>
            <p:spPr bwMode="auto">
              <a:xfrm>
                <a:off x="1048" y="2646"/>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53" name="Rectangle 13"/>
              <p:cNvSpPr>
                <a:spLocks noChangeArrowheads="1"/>
              </p:cNvSpPr>
              <p:nvPr/>
            </p:nvSpPr>
            <p:spPr bwMode="auto">
              <a:xfrm>
                <a:off x="1034" y="2602"/>
                <a:ext cx="286"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D</a:t>
                </a:r>
              </a:p>
            </p:txBody>
          </p:sp>
        </p:grpSp>
        <p:sp>
          <p:nvSpPr>
            <p:cNvPr id="2800654" name="Freeform 14"/>
            <p:cNvSpPr>
              <a:spLocks/>
            </p:cNvSpPr>
            <p:nvPr/>
          </p:nvSpPr>
          <p:spPr bwMode="auto">
            <a:xfrm>
              <a:off x="926" y="1460"/>
              <a:ext cx="211"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55" name="Rectangle 15"/>
            <p:cNvSpPr>
              <a:spLocks noChangeArrowheads="1"/>
            </p:cNvSpPr>
            <p:nvPr/>
          </p:nvSpPr>
          <p:spPr bwMode="auto">
            <a:xfrm>
              <a:off x="914" y="1416"/>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A</a:t>
              </a:r>
            </a:p>
          </p:txBody>
        </p:sp>
        <p:sp>
          <p:nvSpPr>
            <p:cNvPr id="2800656" name="Freeform 16"/>
            <p:cNvSpPr>
              <a:spLocks/>
            </p:cNvSpPr>
            <p:nvPr/>
          </p:nvSpPr>
          <p:spPr bwMode="auto">
            <a:xfrm>
              <a:off x="932" y="2849"/>
              <a:ext cx="210"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57" name="Rectangle 17"/>
            <p:cNvSpPr>
              <a:spLocks noChangeArrowheads="1"/>
            </p:cNvSpPr>
            <p:nvPr/>
          </p:nvSpPr>
          <p:spPr bwMode="auto">
            <a:xfrm>
              <a:off x="926" y="2805"/>
              <a:ext cx="242"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E</a:t>
              </a:r>
            </a:p>
          </p:txBody>
        </p:sp>
        <p:sp>
          <p:nvSpPr>
            <p:cNvPr id="2800658" name="Freeform 18"/>
            <p:cNvSpPr>
              <a:spLocks/>
            </p:cNvSpPr>
            <p:nvPr/>
          </p:nvSpPr>
          <p:spPr bwMode="auto">
            <a:xfrm>
              <a:off x="932" y="3209"/>
              <a:ext cx="210"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0659" name="Rectangle 19"/>
            <p:cNvSpPr>
              <a:spLocks noChangeArrowheads="1"/>
            </p:cNvSpPr>
            <p:nvPr/>
          </p:nvSpPr>
          <p:spPr bwMode="auto">
            <a:xfrm>
              <a:off x="930" y="3165"/>
              <a:ext cx="231"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F</a:t>
              </a:r>
            </a:p>
          </p:txBody>
        </p:sp>
      </p:grpSp>
      <p:sp>
        <p:nvSpPr>
          <p:cNvPr id="2800660" name="AutoShape 20"/>
          <p:cNvSpPr>
            <a:spLocks noChangeArrowheads="1"/>
          </p:cNvSpPr>
          <p:nvPr/>
        </p:nvSpPr>
        <p:spPr bwMode="auto">
          <a:xfrm>
            <a:off x="2352675" y="2854325"/>
            <a:ext cx="293688" cy="411163"/>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61" name="AutoShape 21"/>
          <p:cNvSpPr>
            <a:spLocks noChangeArrowheads="1"/>
          </p:cNvSpPr>
          <p:nvPr/>
        </p:nvSpPr>
        <p:spPr bwMode="auto">
          <a:xfrm>
            <a:off x="2424113" y="2771775"/>
            <a:ext cx="222250"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62" name="AutoShape 22"/>
          <p:cNvSpPr>
            <a:spLocks noChangeArrowheads="1"/>
          </p:cNvSpPr>
          <p:nvPr/>
        </p:nvSpPr>
        <p:spPr bwMode="auto">
          <a:xfrm>
            <a:off x="2411413" y="2886075"/>
            <a:ext cx="150812" cy="23813"/>
          </a:xfrm>
          <a:prstGeom prst="parallelogram">
            <a:avLst>
              <a:gd name="adj" fmla="val 15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4" name="Group 23"/>
          <p:cNvGrpSpPr>
            <a:grpSpLocks/>
          </p:cNvGrpSpPr>
          <p:nvPr/>
        </p:nvGrpSpPr>
        <p:grpSpPr bwMode="auto">
          <a:xfrm>
            <a:off x="4367213" y="2827338"/>
            <a:ext cx="284162" cy="407987"/>
            <a:chOff x="3095" y="1938"/>
            <a:chExt cx="201" cy="257"/>
          </a:xfrm>
        </p:grpSpPr>
        <p:sp>
          <p:nvSpPr>
            <p:cNvPr id="2800664" name="Freeform 24"/>
            <p:cNvSpPr>
              <a:spLocks/>
            </p:cNvSpPr>
            <p:nvPr/>
          </p:nvSpPr>
          <p:spPr bwMode="auto">
            <a:xfrm>
              <a:off x="3224" y="2057"/>
              <a:ext cx="60" cy="138"/>
            </a:xfrm>
            <a:custGeom>
              <a:avLst/>
              <a:gdLst/>
              <a:ahLst/>
              <a:cxnLst>
                <a:cxn ang="0">
                  <a:pos x="43" y="0"/>
                </a:cxn>
                <a:cxn ang="0">
                  <a:pos x="59" y="0"/>
                </a:cxn>
                <a:cxn ang="0">
                  <a:pos x="16" y="137"/>
                </a:cxn>
                <a:cxn ang="0">
                  <a:pos x="0" y="137"/>
                </a:cxn>
                <a:cxn ang="0">
                  <a:pos x="43" y="0"/>
                </a:cxn>
              </a:cxnLst>
              <a:rect l="0" t="0" r="r" b="b"/>
              <a:pathLst>
                <a:path w="60" h="138">
                  <a:moveTo>
                    <a:pt x="43" y="0"/>
                  </a:moveTo>
                  <a:lnTo>
                    <a:pt x="59" y="0"/>
                  </a:lnTo>
                  <a:lnTo>
                    <a:pt x="16" y="137"/>
                  </a:lnTo>
                  <a:lnTo>
                    <a:pt x="0" y="137"/>
                  </a:lnTo>
                  <a:lnTo>
                    <a:pt x="43"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665" name="Rectangle 25"/>
            <p:cNvSpPr>
              <a:spLocks noChangeArrowheads="1"/>
            </p:cNvSpPr>
            <p:nvPr/>
          </p:nvSpPr>
          <p:spPr bwMode="auto">
            <a:xfrm>
              <a:off x="3220" y="2057"/>
              <a:ext cx="76"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66" name="Rectangle 26"/>
            <p:cNvSpPr>
              <a:spLocks noChangeArrowheads="1"/>
            </p:cNvSpPr>
            <p:nvPr/>
          </p:nvSpPr>
          <p:spPr bwMode="auto">
            <a:xfrm>
              <a:off x="3226" y="2115"/>
              <a:ext cx="57"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67" name="Rectangle 27"/>
            <p:cNvSpPr>
              <a:spLocks noChangeArrowheads="1"/>
            </p:cNvSpPr>
            <p:nvPr/>
          </p:nvSpPr>
          <p:spPr bwMode="auto">
            <a:xfrm>
              <a:off x="3095" y="2115"/>
              <a:ext cx="75"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68" name="Oval 28"/>
            <p:cNvSpPr>
              <a:spLocks noChangeArrowheads="1"/>
            </p:cNvSpPr>
            <p:nvPr/>
          </p:nvSpPr>
          <p:spPr bwMode="auto">
            <a:xfrm>
              <a:off x="3154" y="1938"/>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669" name="Freeform 29"/>
            <p:cNvSpPr>
              <a:spLocks/>
            </p:cNvSpPr>
            <p:nvPr/>
          </p:nvSpPr>
          <p:spPr bwMode="auto">
            <a:xfrm>
              <a:off x="3095" y="1983"/>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670" name="Freeform 30"/>
          <p:cNvSpPr>
            <a:spLocks/>
          </p:cNvSpPr>
          <p:nvPr/>
        </p:nvSpPr>
        <p:spPr bwMode="auto">
          <a:xfrm>
            <a:off x="4737100" y="2787650"/>
            <a:ext cx="282575" cy="463550"/>
          </a:xfrm>
          <a:custGeom>
            <a:avLst/>
            <a:gdLst/>
            <a:ahLst/>
            <a:cxnLst>
              <a:cxn ang="0">
                <a:pos x="199" y="263"/>
              </a:cxn>
              <a:cxn ang="0">
                <a:pos x="184" y="263"/>
              </a:cxn>
              <a:cxn ang="0">
                <a:pos x="158" y="230"/>
              </a:cxn>
              <a:cxn ang="0">
                <a:pos x="121" y="169"/>
              </a:cxn>
              <a:cxn ang="0">
                <a:pos x="111" y="142"/>
              </a:cxn>
              <a:cxn ang="0">
                <a:pos x="114" y="123"/>
              </a:cxn>
              <a:cxn ang="0">
                <a:pos x="123" y="119"/>
              </a:cxn>
              <a:cxn ang="0">
                <a:pos x="136" y="129"/>
              </a:cxn>
              <a:cxn ang="0">
                <a:pos x="155" y="140"/>
              </a:cxn>
              <a:cxn ang="0">
                <a:pos x="164" y="140"/>
              </a:cxn>
              <a:cxn ang="0">
                <a:pos x="165" y="134"/>
              </a:cxn>
              <a:cxn ang="0">
                <a:pos x="156" y="123"/>
              </a:cxn>
              <a:cxn ang="0">
                <a:pos x="135" y="108"/>
              </a:cxn>
              <a:cxn ang="0">
                <a:pos x="126" y="87"/>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2"/>
              </a:cxn>
              <a:cxn ang="0">
                <a:pos x="40" y="146"/>
              </a:cxn>
              <a:cxn ang="0">
                <a:pos x="41" y="158"/>
              </a:cxn>
              <a:cxn ang="0">
                <a:pos x="49" y="162"/>
              </a:cxn>
              <a:cxn ang="0">
                <a:pos x="53" y="158"/>
              </a:cxn>
              <a:cxn ang="0">
                <a:pos x="53" y="133"/>
              </a:cxn>
              <a:cxn ang="0">
                <a:pos x="55" y="117"/>
              </a:cxn>
              <a:cxn ang="0">
                <a:pos x="64" y="109"/>
              </a:cxn>
              <a:cxn ang="0">
                <a:pos x="70" y="114"/>
              </a:cxn>
              <a:cxn ang="0">
                <a:pos x="68" y="140"/>
              </a:cxn>
              <a:cxn ang="0">
                <a:pos x="61" y="167"/>
              </a:cxn>
              <a:cxn ang="0">
                <a:pos x="53" y="197"/>
              </a:cxn>
              <a:cxn ang="0">
                <a:pos x="33" y="226"/>
              </a:cxn>
              <a:cxn ang="0">
                <a:pos x="8" y="256"/>
              </a:cxn>
              <a:cxn ang="0">
                <a:pos x="0" y="272"/>
              </a:cxn>
              <a:cxn ang="0">
                <a:pos x="19" y="291"/>
              </a:cxn>
              <a:cxn ang="0">
                <a:pos x="33" y="288"/>
              </a:cxn>
              <a:cxn ang="0">
                <a:pos x="23" y="276"/>
              </a:cxn>
              <a:cxn ang="0">
                <a:pos x="30" y="260"/>
              </a:cxn>
              <a:cxn ang="0">
                <a:pos x="61" y="223"/>
              </a:cxn>
              <a:cxn ang="0">
                <a:pos x="84" y="197"/>
              </a:cxn>
              <a:cxn ang="0">
                <a:pos x="95" y="191"/>
              </a:cxn>
              <a:cxn ang="0">
                <a:pos x="109" y="199"/>
              </a:cxn>
              <a:cxn ang="0">
                <a:pos x="141" y="243"/>
              </a:cxn>
              <a:cxn ang="0">
                <a:pos x="168" y="281"/>
              </a:cxn>
              <a:cxn ang="0">
                <a:pos x="178" y="283"/>
              </a:cxn>
              <a:cxn ang="0">
                <a:pos x="191" y="273"/>
              </a:cxn>
            </a:cxnLst>
            <a:rect l="0" t="0" r="r" b="b"/>
            <a:pathLst>
              <a:path w="200" h="292">
                <a:moveTo>
                  <a:pt x="198" y="268"/>
                </a:moveTo>
                <a:lnTo>
                  <a:pt x="199" y="263"/>
                </a:lnTo>
                <a:lnTo>
                  <a:pt x="191" y="265"/>
                </a:lnTo>
                <a:lnTo>
                  <a:pt x="184" y="263"/>
                </a:lnTo>
                <a:lnTo>
                  <a:pt x="174" y="256"/>
                </a:lnTo>
                <a:lnTo>
                  <a:pt x="158" y="230"/>
                </a:lnTo>
                <a:lnTo>
                  <a:pt x="134" y="191"/>
                </a:lnTo>
                <a:lnTo>
                  <a:pt x="121" y="169"/>
                </a:lnTo>
                <a:lnTo>
                  <a:pt x="113" y="152"/>
                </a:lnTo>
                <a:lnTo>
                  <a:pt x="111" y="142"/>
                </a:lnTo>
                <a:lnTo>
                  <a:pt x="111" y="130"/>
                </a:lnTo>
                <a:lnTo>
                  <a:pt x="114" y="123"/>
                </a:lnTo>
                <a:lnTo>
                  <a:pt x="119" y="119"/>
                </a:lnTo>
                <a:lnTo>
                  <a:pt x="123" y="119"/>
                </a:lnTo>
                <a:lnTo>
                  <a:pt x="128" y="122"/>
                </a:lnTo>
                <a:lnTo>
                  <a:pt x="136" y="129"/>
                </a:lnTo>
                <a:lnTo>
                  <a:pt x="148" y="137"/>
                </a:lnTo>
                <a:lnTo>
                  <a:pt x="155" y="140"/>
                </a:lnTo>
                <a:lnTo>
                  <a:pt x="160" y="142"/>
                </a:lnTo>
                <a:lnTo>
                  <a:pt x="164" y="140"/>
                </a:lnTo>
                <a:lnTo>
                  <a:pt x="166" y="137"/>
                </a:lnTo>
                <a:lnTo>
                  <a:pt x="165" y="134"/>
                </a:lnTo>
                <a:lnTo>
                  <a:pt x="164" y="130"/>
                </a:lnTo>
                <a:lnTo>
                  <a:pt x="156" y="123"/>
                </a:lnTo>
                <a:lnTo>
                  <a:pt x="143" y="114"/>
                </a:lnTo>
                <a:lnTo>
                  <a:pt x="135" y="108"/>
                </a:lnTo>
                <a:lnTo>
                  <a:pt x="130" y="99"/>
                </a:lnTo>
                <a:lnTo>
                  <a:pt x="126" y="87"/>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7"/>
                </a:lnTo>
                <a:lnTo>
                  <a:pt x="46" y="99"/>
                </a:lnTo>
                <a:lnTo>
                  <a:pt x="43" y="109"/>
                </a:lnTo>
                <a:lnTo>
                  <a:pt x="41" y="122"/>
                </a:lnTo>
                <a:lnTo>
                  <a:pt x="40" y="137"/>
                </a:lnTo>
                <a:lnTo>
                  <a:pt x="40" y="146"/>
                </a:lnTo>
                <a:lnTo>
                  <a:pt x="40" y="153"/>
                </a:lnTo>
                <a:lnTo>
                  <a:pt x="41" y="158"/>
                </a:lnTo>
                <a:lnTo>
                  <a:pt x="44" y="161"/>
                </a:lnTo>
                <a:lnTo>
                  <a:pt x="49" y="162"/>
                </a:lnTo>
                <a:lnTo>
                  <a:pt x="51" y="161"/>
                </a:lnTo>
                <a:lnTo>
                  <a:pt x="53" y="158"/>
                </a:lnTo>
                <a:lnTo>
                  <a:pt x="53" y="148"/>
                </a:lnTo>
                <a:lnTo>
                  <a:pt x="53" y="133"/>
                </a:lnTo>
                <a:lnTo>
                  <a:pt x="54" y="123"/>
                </a:lnTo>
                <a:lnTo>
                  <a:pt x="55" y="117"/>
                </a:lnTo>
                <a:lnTo>
                  <a:pt x="59" y="110"/>
                </a:lnTo>
                <a:lnTo>
                  <a:pt x="64" y="109"/>
                </a:lnTo>
                <a:lnTo>
                  <a:pt x="69" y="110"/>
                </a:lnTo>
                <a:lnTo>
                  <a:pt x="70" y="114"/>
                </a:lnTo>
                <a:lnTo>
                  <a:pt x="69" y="125"/>
                </a:lnTo>
                <a:lnTo>
                  <a:pt x="68" y="140"/>
                </a:lnTo>
                <a:lnTo>
                  <a:pt x="65" y="154"/>
                </a:lnTo>
                <a:lnTo>
                  <a:pt x="61" y="167"/>
                </a:lnTo>
                <a:lnTo>
                  <a:pt x="58" y="183"/>
                </a:lnTo>
                <a:lnTo>
                  <a:pt x="53" y="197"/>
                </a:lnTo>
                <a:lnTo>
                  <a:pt x="41" y="214"/>
                </a:lnTo>
                <a:lnTo>
                  <a:pt x="33" y="226"/>
                </a:lnTo>
                <a:lnTo>
                  <a:pt x="18" y="243"/>
                </a:lnTo>
                <a:lnTo>
                  <a:pt x="8" y="256"/>
                </a:lnTo>
                <a:lnTo>
                  <a:pt x="0" y="267"/>
                </a:lnTo>
                <a:lnTo>
                  <a:pt x="0" y="272"/>
                </a:lnTo>
                <a:lnTo>
                  <a:pt x="8" y="281"/>
                </a:lnTo>
                <a:lnTo>
                  <a:pt x="19" y="291"/>
                </a:lnTo>
                <a:lnTo>
                  <a:pt x="30" y="291"/>
                </a:lnTo>
                <a:lnTo>
                  <a:pt x="33" y="288"/>
                </a:lnTo>
                <a:lnTo>
                  <a:pt x="28" y="282"/>
                </a:lnTo>
                <a:lnTo>
                  <a:pt x="23" y="276"/>
                </a:lnTo>
                <a:lnTo>
                  <a:pt x="23" y="271"/>
                </a:lnTo>
                <a:lnTo>
                  <a:pt x="30" y="260"/>
                </a:lnTo>
                <a:lnTo>
                  <a:pt x="43" y="247"/>
                </a:lnTo>
                <a:lnTo>
                  <a:pt x="61" y="223"/>
                </a:lnTo>
                <a:lnTo>
                  <a:pt x="78" y="203"/>
                </a:lnTo>
                <a:lnTo>
                  <a:pt x="84" y="197"/>
                </a:lnTo>
                <a:lnTo>
                  <a:pt x="88" y="192"/>
                </a:lnTo>
                <a:lnTo>
                  <a:pt x="95" y="191"/>
                </a:lnTo>
                <a:lnTo>
                  <a:pt x="101" y="194"/>
                </a:lnTo>
                <a:lnTo>
                  <a:pt x="109" y="199"/>
                </a:lnTo>
                <a:lnTo>
                  <a:pt x="124" y="220"/>
                </a:lnTo>
                <a:lnTo>
                  <a:pt x="141" y="243"/>
                </a:lnTo>
                <a:lnTo>
                  <a:pt x="158" y="267"/>
                </a:lnTo>
                <a:lnTo>
                  <a:pt x="168" y="281"/>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5" name="Group 31"/>
          <p:cNvGrpSpPr>
            <a:grpSpLocks/>
          </p:cNvGrpSpPr>
          <p:nvPr/>
        </p:nvGrpSpPr>
        <p:grpSpPr bwMode="auto">
          <a:xfrm>
            <a:off x="2654300" y="2771775"/>
            <a:ext cx="366713" cy="493713"/>
            <a:chOff x="1881" y="1903"/>
            <a:chExt cx="260" cy="311"/>
          </a:xfrm>
        </p:grpSpPr>
        <p:grpSp>
          <p:nvGrpSpPr>
            <p:cNvPr id="6" name="Group 32"/>
            <p:cNvGrpSpPr>
              <a:grpSpLocks/>
            </p:cNvGrpSpPr>
            <p:nvPr/>
          </p:nvGrpSpPr>
          <p:grpSpPr bwMode="auto">
            <a:xfrm>
              <a:off x="1881" y="1903"/>
              <a:ext cx="260" cy="311"/>
              <a:chOff x="1881" y="1903"/>
              <a:chExt cx="260" cy="311"/>
            </a:xfrm>
          </p:grpSpPr>
          <p:sp>
            <p:nvSpPr>
              <p:cNvPr id="2800673" name="AutoShape 33"/>
              <p:cNvSpPr>
                <a:spLocks noChangeArrowheads="1"/>
              </p:cNvSpPr>
              <p:nvPr/>
            </p:nvSpPr>
            <p:spPr bwMode="auto">
              <a:xfrm>
                <a:off x="1881" y="1955"/>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74" name="AutoShape 34"/>
              <p:cNvSpPr>
                <a:spLocks noChangeArrowheads="1"/>
              </p:cNvSpPr>
              <p:nvPr/>
            </p:nvSpPr>
            <p:spPr bwMode="auto">
              <a:xfrm>
                <a:off x="1944" y="1903"/>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675" name="Oval 35"/>
            <p:cNvSpPr>
              <a:spLocks noChangeArrowheads="1"/>
            </p:cNvSpPr>
            <p:nvPr/>
          </p:nvSpPr>
          <p:spPr bwMode="auto">
            <a:xfrm>
              <a:off x="1964" y="1930"/>
              <a:ext cx="25"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676" name="AutoShape 36"/>
            <p:cNvSpPr>
              <a:spLocks noChangeArrowheads="1"/>
            </p:cNvSpPr>
            <p:nvPr/>
          </p:nvSpPr>
          <p:spPr bwMode="auto">
            <a:xfrm>
              <a:off x="1912" y="2077"/>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677" name="AutoShape 37"/>
          <p:cNvSpPr>
            <a:spLocks noChangeArrowheads="1"/>
          </p:cNvSpPr>
          <p:nvPr/>
        </p:nvSpPr>
        <p:spPr bwMode="auto">
          <a:xfrm>
            <a:off x="2754313" y="3382963"/>
            <a:ext cx="290512" cy="411162"/>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78" name="AutoShape 38"/>
          <p:cNvSpPr>
            <a:spLocks noChangeArrowheads="1"/>
          </p:cNvSpPr>
          <p:nvPr/>
        </p:nvSpPr>
        <p:spPr bwMode="auto">
          <a:xfrm>
            <a:off x="2825750" y="3302000"/>
            <a:ext cx="219075" cy="71438"/>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79" name="AutoShape 39"/>
          <p:cNvSpPr>
            <a:spLocks noChangeArrowheads="1"/>
          </p:cNvSpPr>
          <p:nvPr/>
        </p:nvSpPr>
        <p:spPr bwMode="auto">
          <a:xfrm>
            <a:off x="2813050" y="3414713"/>
            <a:ext cx="149225" cy="23812"/>
          </a:xfrm>
          <a:prstGeom prst="parallelogram">
            <a:avLst>
              <a:gd name="adj" fmla="val 156641"/>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40"/>
          <p:cNvGrpSpPr>
            <a:grpSpLocks/>
          </p:cNvGrpSpPr>
          <p:nvPr/>
        </p:nvGrpSpPr>
        <p:grpSpPr bwMode="auto">
          <a:xfrm>
            <a:off x="4816475" y="3365500"/>
            <a:ext cx="284163" cy="407988"/>
            <a:chOff x="3413" y="2277"/>
            <a:chExt cx="202" cy="257"/>
          </a:xfrm>
        </p:grpSpPr>
        <p:sp>
          <p:nvSpPr>
            <p:cNvPr id="2800681" name="Freeform 41"/>
            <p:cNvSpPr>
              <a:spLocks/>
            </p:cNvSpPr>
            <p:nvPr/>
          </p:nvSpPr>
          <p:spPr bwMode="auto">
            <a:xfrm>
              <a:off x="3543" y="2396"/>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682" name="Rectangle 42"/>
            <p:cNvSpPr>
              <a:spLocks noChangeArrowheads="1"/>
            </p:cNvSpPr>
            <p:nvPr/>
          </p:nvSpPr>
          <p:spPr bwMode="auto">
            <a:xfrm>
              <a:off x="3538" y="239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83" name="Rectangle 43"/>
            <p:cNvSpPr>
              <a:spLocks noChangeArrowheads="1"/>
            </p:cNvSpPr>
            <p:nvPr/>
          </p:nvSpPr>
          <p:spPr bwMode="auto">
            <a:xfrm>
              <a:off x="3546" y="2453"/>
              <a:ext cx="5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84" name="Rectangle 44"/>
            <p:cNvSpPr>
              <a:spLocks noChangeArrowheads="1"/>
            </p:cNvSpPr>
            <p:nvPr/>
          </p:nvSpPr>
          <p:spPr bwMode="auto">
            <a:xfrm>
              <a:off x="3415" y="2453"/>
              <a:ext cx="73"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685" name="Oval 45"/>
            <p:cNvSpPr>
              <a:spLocks noChangeArrowheads="1"/>
            </p:cNvSpPr>
            <p:nvPr/>
          </p:nvSpPr>
          <p:spPr bwMode="auto">
            <a:xfrm>
              <a:off x="3473" y="2277"/>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686" name="Freeform 46"/>
            <p:cNvSpPr>
              <a:spLocks/>
            </p:cNvSpPr>
            <p:nvPr/>
          </p:nvSpPr>
          <p:spPr bwMode="auto">
            <a:xfrm>
              <a:off x="3413" y="2322"/>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687" name="Freeform 47"/>
          <p:cNvSpPr>
            <a:spLocks/>
          </p:cNvSpPr>
          <p:nvPr/>
        </p:nvSpPr>
        <p:spPr bwMode="auto">
          <a:xfrm>
            <a:off x="5170488" y="3317875"/>
            <a:ext cx="284162" cy="461963"/>
          </a:xfrm>
          <a:custGeom>
            <a:avLst/>
            <a:gdLst/>
            <a:ahLst/>
            <a:cxnLst>
              <a:cxn ang="0">
                <a:pos x="200" y="263"/>
              </a:cxn>
              <a:cxn ang="0">
                <a:pos x="185" y="263"/>
              </a:cxn>
              <a:cxn ang="0">
                <a:pos x="158" y="229"/>
              </a:cxn>
              <a:cxn ang="0">
                <a:pos x="122" y="169"/>
              </a:cxn>
              <a:cxn ang="0">
                <a:pos x="112" y="141"/>
              </a:cxn>
              <a:cxn ang="0">
                <a:pos x="114" y="123"/>
              </a:cxn>
              <a:cxn ang="0">
                <a:pos x="123" y="119"/>
              </a:cxn>
              <a:cxn ang="0">
                <a:pos x="137" y="129"/>
              </a:cxn>
              <a:cxn ang="0">
                <a:pos x="156" y="140"/>
              </a:cxn>
              <a:cxn ang="0">
                <a:pos x="165" y="140"/>
              </a:cxn>
              <a:cxn ang="0">
                <a:pos x="166" y="134"/>
              </a:cxn>
              <a:cxn ang="0">
                <a:pos x="157" y="123"/>
              </a:cxn>
              <a:cxn ang="0">
                <a:pos x="136" y="108"/>
              </a:cxn>
              <a:cxn ang="0">
                <a:pos x="127" y="86"/>
              </a:cxn>
              <a:cxn ang="0">
                <a:pos x="123" y="69"/>
              </a:cxn>
              <a:cxn ang="0">
                <a:pos x="113" y="56"/>
              </a:cxn>
              <a:cxn ang="0">
                <a:pos x="109" y="48"/>
              </a:cxn>
              <a:cxn ang="0">
                <a:pos x="114" y="36"/>
              </a:cxn>
              <a:cxn ang="0">
                <a:pos x="119" y="24"/>
              </a:cxn>
              <a:cxn ang="0">
                <a:pos x="116" y="9"/>
              </a:cxn>
              <a:cxn ang="0">
                <a:pos x="106" y="1"/>
              </a:cxn>
              <a:cxn ang="0">
                <a:pos x="91" y="3"/>
              </a:cxn>
              <a:cxn ang="0">
                <a:pos x="84" y="13"/>
              </a:cxn>
              <a:cxn ang="0">
                <a:pos x="84" y="23"/>
              </a:cxn>
              <a:cxn ang="0">
                <a:pos x="88" y="35"/>
              </a:cxn>
              <a:cxn ang="0">
                <a:pos x="88" y="46"/>
              </a:cxn>
              <a:cxn ang="0">
                <a:pos x="78" y="56"/>
              </a:cxn>
              <a:cxn ang="0">
                <a:pos x="65" y="64"/>
              </a:cxn>
              <a:cxn ang="0">
                <a:pos x="55" y="75"/>
              </a:cxn>
              <a:cxn ang="0">
                <a:pos x="47" y="99"/>
              </a:cxn>
              <a:cxn ang="0">
                <a:pos x="42" y="121"/>
              </a:cxn>
              <a:cxn ang="0">
                <a:pos x="40" y="145"/>
              </a:cxn>
              <a:cxn ang="0">
                <a:pos x="42" y="158"/>
              </a:cxn>
              <a:cxn ang="0">
                <a:pos x="49" y="161"/>
              </a:cxn>
              <a:cxn ang="0">
                <a:pos x="53" y="158"/>
              </a:cxn>
              <a:cxn ang="0">
                <a:pos x="53" y="133"/>
              </a:cxn>
              <a:cxn ang="0">
                <a:pos x="55" y="116"/>
              </a:cxn>
              <a:cxn ang="0">
                <a:pos x="64" y="109"/>
              </a:cxn>
              <a:cxn ang="0">
                <a:pos x="70" y="114"/>
              </a:cxn>
              <a:cxn ang="0">
                <a:pos x="68" y="140"/>
              </a:cxn>
              <a:cxn ang="0">
                <a:pos x="62" y="166"/>
              </a:cxn>
              <a:cxn ang="0">
                <a:pos x="53" y="196"/>
              </a:cxn>
              <a:cxn ang="0">
                <a:pos x="33" y="225"/>
              </a:cxn>
              <a:cxn ang="0">
                <a:pos x="8" y="255"/>
              </a:cxn>
              <a:cxn ang="0">
                <a:pos x="0" y="271"/>
              </a:cxn>
              <a:cxn ang="0">
                <a:pos x="19" y="290"/>
              </a:cxn>
              <a:cxn ang="0">
                <a:pos x="33" y="288"/>
              </a:cxn>
              <a:cxn ang="0">
                <a:pos x="23" y="275"/>
              </a:cxn>
              <a:cxn ang="0">
                <a:pos x="30" y="259"/>
              </a:cxn>
              <a:cxn ang="0">
                <a:pos x="62" y="223"/>
              </a:cxn>
              <a:cxn ang="0">
                <a:pos x="84" y="196"/>
              </a:cxn>
              <a:cxn ang="0">
                <a:pos x="96" y="190"/>
              </a:cxn>
              <a:cxn ang="0">
                <a:pos x="109" y="199"/>
              </a:cxn>
              <a:cxn ang="0">
                <a:pos x="142" y="243"/>
              </a:cxn>
              <a:cxn ang="0">
                <a:pos x="169" y="280"/>
              </a:cxn>
              <a:cxn ang="0">
                <a:pos x="179" y="283"/>
              </a:cxn>
              <a:cxn ang="0">
                <a:pos x="192" y="273"/>
              </a:cxn>
            </a:cxnLst>
            <a:rect l="0" t="0" r="r" b="b"/>
            <a:pathLst>
              <a:path w="201" h="291">
                <a:moveTo>
                  <a:pt x="199" y="268"/>
                </a:moveTo>
                <a:lnTo>
                  <a:pt x="200" y="263"/>
                </a:lnTo>
                <a:lnTo>
                  <a:pt x="192" y="264"/>
                </a:lnTo>
                <a:lnTo>
                  <a:pt x="185" y="263"/>
                </a:lnTo>
                <a:lnTo>
                  <a:pt x="175" y="255"/>
                </a:lnTo>
                <a:lnTo>
                  <a:pt x="158" y="229"/>
                </a:lnTo>
                <a:lnTo>
                  <a:pt x="135" y="190"/>
                </a:lnTo>
                <a:lnTo>
                  <a:pt x="122" y="169"/>
                </a:lnTo>
                <a:lnTo>
                  <a:pt x="113" y="151"/>
                </a:lnTo>
                <a:lnTo>
                  <a:pt x="112" y="141"/>
                </a:lnTo>
                <a:lnTo>
                  <a:pt x="112" y="130"/>
                </a:lnTo>
                <a:lnTo>
                  <a:pt x="114" y="123"/>
                </a:lnTo>
                <a:lnTo>
                  <a:pt x="119" y="119"/>
                </a:lnTo>
                <a:lnTo>
                  <a:pt x="123" y="119"/>
                </a:lnTo>
                <a:lnTo>
                  <a:pt x="128" y="121"/>
                </a:lnTo>
                <a:lnTo>
                  <a:pt x="137" y="129"/>
                </a:lnTo>
                <a:lnTo>
                  <a:pt x="148" y="136"/>
                </a:lnTo>
                <a:lnTo>
                  <a:pt x="156" y="140"/>
                </a:lnTo>
                <a:lnTo>
                  <a:pt x="161" y="141"/>
                </a:lnTo>
                <a:lnTo>
                  <a:pt x="165" y="140"/>
                </a:lnTo>
                <a:lnTo>
                  <a:pt x="167" y="136"/>
                </a:lnTo>
                <a:lnTo>
                  <a:pt x="166" y="134"/>
                </a:lnTo>
                <a:lnTo>
                  <a:pt x="165" y="130"/>
                </a:lnTo>
                <a:lnTo>
                  <a:pt x="157" y="123"/>
                </a:lnTo>
                <a:lnTo>
                  <a:pt x="143" y="114"/>
                </a:lnTo>
                <a:lnTo>
                  <a:pt x="136" y="108"/>
                </a:lnTo>
                <a:lnTo>
                  <a:pt x="131" y="99"/>
                </a:lnTo>
                <a:lnTo>
                  <a:pt x="127" y="86"/>
                </a:lnTo>
                <a:lnTo>
                  <a:pt x="126" y="74"/>
                </a:lnTo>
                <a:lnTo>
                  <a:pt x="123" y="69"/>
                </a:lnTo>
                <a:lnTo>
                  <a:pt x="119" y="63"/>
                </a:lnTo>
                <a:lnTo>
                  <a:pt x="113" y="56"/>
                </a:lnTo>
                <a:lnTo>
                  <a:pt x="109" y="53"/>
                </a:lnTo>
                <a:lnTo>
                  <a:pt x="109" y="48"/>
                </a:lnTo>
                <a:lnTo>
                  <a:pt x="112" y="40"/>
                </a:lnTo>
                <a:lnTo>
                  <a:pt x="114" y="36"/>
                </a:lnTo>
                <a:lnTo>
                  <a:pt x="117" y="31"/>
                </a:lnTo>
                <a:lnTo>
                  <a:pt x="119" y="24"/>
                </a:lnTo>
                <a:lnTo>
                  <a:pt x="117" y="15"/>
                </a:lnTo>
                <a:lnTo>
                  <a:pt x="116" y="9"/>
                </a:lnTo>
                <a:lnTo>
                  <a:pt x="112" y="4"/>
                </a:lnTo>
                <a:lnTo>
                  <a:pt x="106" y="1"/>
                </a:lnTo>
                <a:lnTo>
                  <a:pt x="97" y="0"/>
                </a:lnTo>
                <a:lnTo>
                  <a:pt x="91" y="3"/>
                </a:lnTo>
                <a:lnTo>
                  <a:pt x="87" y="6"/>
                </a:lnTo>
                <a:lnTo>
                  <a:pt x="84" y="13"/>
                </a:lnTo>
                <a:lnTo>
                  <a:pt x="83" y="18"/>
                </a:lnTo>
                <a:lnTo>
                  <a:pt x="84" y="23"/>
                </a:lnTo>
                <a:lnTo>
                  <a:pt x="87" y="30"/>
                </a:lnTo>
                <a:lnTo>
                  <a:pt x="88" y="35"/>
                </a:lnTo>
                <a:lnTo>
                  <a:pt x="89" y="40"/>
                </a:lnTo>
                <a:lnTo>
                  <a:pt x="88" y="46"/>
                </a:lnTo>
                <a:lnTo>
                  <a:pt x="84" y="51"/>
                </a:lnTo>
                <a:lnTo>
                  <a:pt x="78" y="56"/>
                </a:lnTo>
                <a:lnTo>
                  <a:pt x="70" y="60"/>
                </a:lnTo>
                <a:lnTo>
                  <a:pt x="65" y="64"/>
                </a:lnTo>
                <a:lnTo>
                  <a:pt x="60" y="69"/>
                </a:lnTo>
                <a:lnTo>
                  <a:pt x="55" y="75"/>
                </a:lnTo>
                <a:lnTo>
                  <a:pt x="50" y="86"/>
                </a:lnTo>
                <a:lnTo>
                  <a:pt x="47" y="99"/>
                </a:lnTo>
                <a:lnTo>
                  <a:pt x="43" y="109"/>
                </a:lnTo>
                <a:lnTo>
                  <a:pt x="42" y="121"/>
                </a:lnTo>
                <a:lnTo>
                  <a:pt x="40" y="136"/>
                </a:lnTo>
                <a:lnTo>
                  <a:pt x="40" y="145"/>
                </a:lnTo>
                <a:lnTo>
                  <a:pt x="40" y="153"/>
                </a:lnTo>
                <a:lnTo>
                  <a:pt x="42" y="158"/>
                </a:lnTo>
                <a:lnTo>
                  <a:pt x="44" y="160"/>
                </a:lnTo>
                <a:lnTo>
                  <a:pt x="49" y="161"/>
                </a:lnTo>
                <a:lnTo>
                  <a:pt x="52"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2" y="166"/>
                </a:lnTo>
                <a:lnTo>
                  <a:pt x="58" y="183"/>
                </a:lnTo>
                <a:lnTo>
                  <a:pt x="53" y="196"/>
                </a:lnTo>
                <a:lnTo>
                  <a:pt x="42"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2" y="223"/>
                </a:lnTo>
                <a:lnTo>
                  <a:pt x="78" y="203"/>
                </a:lnTo>
                <a:lnTo>
                  <a:pt x="84" y="196"/>
                </a:lnTo>
                <a:lnTo>
                  <a:pt x="88" y="191"/>
                </a:lnTo>
                <a:lnTo>
                  <a:pt x="96" y="190"/>
                </a:lnTo>
                <a:lnTo>
                  <a:pt x="102" y="194"/>
                </a:lnTo>
                <a:lnTo>
                  <a:pt x="109" y="199"/>
                </a:lnTo>
                <a:lnTo>
                  <a:pt x="125" y="219"/>
                </a:lnTo>
                <a:lnTo>
                  <a:pt x="142" y="243"/>
                </a:lnTo>
                <a:lnTo>
                  <a:pt x="158" y="266"/>
                </a:lnTo>
                <a:lnTo>
                  <a:pt x="169" y="280"/>
                </a:lnTo>
                <a:lnTo>
                  <a:pt x="172" y="283"/>
                </a:lnTo>
                <a:lnTo>
                  <a:pt x="179" y="283"/>
                </a:lnTo>
                <a:lnTo>
                  <a:pt x="185" y="278"/>
                </a:lnTo>
                <a:lnTo>
                  <a:pt x="192" y="273"/>
                </a:lnTo>
                <a:lnTo>
                  <a:pt x="199"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8" name="Group 48"/>
          <p:cNvGrpSpPr>
            <a:grpSpLocks/>
          </p:cNvGrpSpPr>
          <p:nvPr/>
        </p:nvGrpSpPr>
        <p:grpSpPr bwMode="auto">
          <a:xfrm>
            <a:off x="3054350" y="3302000"/>
            <a:ext cx="368300" cy="492125"/>
            <a:chOff x="2165" y="2237"/>
            <a:chExt cx="260" cy="310"/>
          </a:xfrm>
        </p:grpSpPr>
        <p:grpSp>
          <p:nvGrpSpPr>
            <p:cNvPr id="9" name="Group 49"/>
            <p:cNvGrpSpPr>
              <a:grpSpLocks/>
            </p:cNvGrpSpPr>
            <p:nvPr/>
          </p:nvGrpSpPr>
          <p:grpSpPr bwMode="auto">
            <a:xfrm>
              <a:off x="2165" y="2237"/>
              <a:ext cx="260" cy="310"/>
              <a:chOff x="2165" y="2237"/>
              <a:chExt cx="260" cy="310"/>
            </a:xfrm>
          </p:grpSpPr>
          <p:sp>
            <p:nvSpPr>
              <p:cNvPr id="2800690" name="AutoShape 50"/>
              <p:cNvSpPr>
                <a:spLocks noChangeArrowheads="1"/>
              </p:cNvSpPr>
              <p:nvPr/>
            </p:nvSpPr>
            <p:spPr bwMode="auto">
              <a:xfrm>
                <a:off x="2165" y="2288"/>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91" name="AutoShape 51"/>
              <p:cNvSpPr>
                <a:spLocks noChangeArrowheads="1"/>
              </p:cNvSpPr>
              <p:nvPr/>
            </p:nvSpPr>
            <p:spPr bwMode="auto">
              <a:xfrm>
                <a:off x="2227" y="2237"/>
                <a:ext cx="198" cy="45"/>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692" name="Oval 52"/>
            <p:cNvSpPr>
              <a:spLocks noChangeArrowheads="1"/>
            </p:cNvSpPr>
            <p:nvPr/>
          </p:nvSpPr>
          <p:spPr bwMode="auto">
            <a:xfrm>
              <a:off x="2246" y="2263"/>
              <a:ext cx="27"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693" name="AutoShape 53"/>
            <p:cNvSpPr>
              <a:spLocks noChangeArrowheads="1"/>
            </p:cNvSpPr>
            <p:nvPr/>
          </p:nvSpPr>
          <p:spPr bwMode="auto">
            <a:xfrm>
              <a:off x="2196" y="2410"/>
              <a:ext cx="138"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694" name="AutoShape 54"/>
          <p:cNvSpPr>
            <a:spLocks noChangeArrowheads="1"/>
          </p:cNvSpPr>
          <p:nvPr/>
        </p:nvSpPr>
        <p:spPr bwMode="auto">
          <a:xfrm>
            <a:off x="3232150" y="3838575"/>
            <a:ext cx="223838"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95" name="AutoShape 55"/>
          <p:cNvSpPr>
            <a:spLocks noChangeArrowheads="1"/>
          </p:cNvSpPr>
          <p:nvPr/>
        </p:nvSpPr>
        <p:spPr bwMode="auto">
          <a:xfrm>
            <a:off x="3221038" y="3952875"/>
            <a:ext cx="150812" cy="23813"/>
          </a:xfrm>
          <a:prstGeom prst="parallelogram">
            <a:avLst>
              <a:gd name="adj" fmla="val 15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696" name="AutoShape 56"/>
          <p:cNvSpPr>
            <a:spLocks noChangeArrowheads="1"/>
          </p:cNvSpPr>
          <p:nvPr/>
        </p:nvSpPr>
        <p:spPr bwMode="auto">
          <a:xfrm>
            <a:off x="3163888" y="3919538"/>
            <a:ext cx="292100" cy="41275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0" name="Group 57"/>
          <p:cNvGrpSpPr>
            <a:grpSpLocks/>
          </p:cNvGrpSpPr>
          <p:nvPr/>
        </p:nvGrpSpPr>
        <p:grpSpPr bwMode="auto">
          <a:xfrm>
            <a:off x="5254625" y="3903663"/>
            <a:ext cx="285750" cy="407987"/>
            <a:chOff x="3724" y="2616"/>
            <a:chExt cx="202" cy="257"/>
          </a:xfrm>
        </p:grpSpPr>
        <p:sp>
          <p:nvSpPr>
            <p:cNvPr id="2800698" name="Freeform 58"/>
            <p:cNvSpPr>
              <a:spLocks/>
            </p:cNvSpPr>
            <p:nvPr/>
          </p:nvSpPr>
          <p:spPr bwMode="auto">
            <a:xfrm>
              <a:off x="3854" y="27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699" name="Rectangle 59"/>
            <p:cNvSpPr>
              <a:spLocks noChangeArrowheads="1"/>
            </p:cNvSpPr>
            <p:nvPr/>
          </p:nvSpPr>
          <p:spPr bwMode="auto">
            <a:xfrm>
              <a:off x="3849" y="27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00" name="Rectangle 60"/>
            <p:cNvSpPr>
              <a:spLocks noChangeArrowheads="1"/>
            </p:cNvSpPr>
            <p:nvPr/>
          </p:nvSpPr>
          <p:spPr bwMode="auto">
            <a:xfrm>
              <a:off x="3857" y="27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01" name="Rectangle 61"/>
            <p:cNvSpPr>
              <a:spLocks noChangeArrowheads="1"/>
            </p:cNvSpPr>
            <p:nvPr/>
          </p:nvSpPr>
          <p:spPr bwMode="auto">
            <a:xfrm>
              <a:off x="3726" y="27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02" name="Oval 62"/>
            <p:cNvSpPr>
              <a:spLocks noChangeArrowheads="1"/>
            </p:cNvSpPr>
            <p:nvPr/>
          </p:nvSpPr>
          <p:spPr bwMode="auto">
            <a:xfrm>
              <a:off x="3784" y="26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703" name="Freeform 63"/>
            <p:cNvSpPr>
              <a:spLocks/>
            </p:cNvSpPr>
            <p:nvPr/>
          </p:nvSpPr>
          <p:spPr bwMode="auto">
            <a:xfrm>
              <a:off x="3724" y="26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704" name="Freeform 64"/>
          <p:cNvSpPr>
            <a:spLocks/>
          </p:cNvSpPr>
          <p:nvPr/>
        </p:nvSpPr>
        <p:spPr bwMode="auto">
          <a:xfrm>
            <a:off x="5594350" y="3836988"/>
            <a:ext cx="284163" cy="465137"/>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1" name="Group 65"/>
          <p:cNvGrpSpPr>
            <a:grpSpLocks/>
          </p:cNvGrpSpPr>
          <p:nvPr/>
        </p:nvGrpSpPr>
        <p:grpSpPr bwMode="auto">
          <a:xfrm>
            <a:off x="3462338" y="3838575"/>
            <a:ext cx="368300" cy="493713"/>
            <a:chOff x="2454" y="2575"/>
            <a:chExt cx="261" cy="311"/>
          </a:xfrm>
        </p:grpSpPr>
        <p:grpSp>
          <p:nvGrpSpPr>
            <p:cNvPr id="12" name="Group 66"/>
            <p:cNvGrpSpPr>
              <a:grpSpLocks/>
            </p:cNvGrpSpPr>
            <p:nvPr/>
          </p:nvGrpSpPr>
          <p:grpSpPr bwMode="auto">
            <a:xfrm>
              <a:off x="2454" y="2575"/>
              <a:ext cx="261" cy="311"/>
              <a:chOff x="2454" y="2575"/>
              <a:chExt cx="261" cy="311"/>
            </a:xfrm>
          </p:grpSpPr>
          <p:sp>
            <p:nvSpPr>
              <p:cNvPr id="2800707" name="AutoShape 67"/>
              <p:cNvSpPr>
                <a:spLocks noChangeArrowheads="1"/>
              </p:cNvSpPr>
              <p:nvPr/>
            </p:nvSpPr>
            <p:spPr bwMode="auto">
              <a:xfrm>
                <a:off x="2454" y="26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08" name="AutoShape 68"/>
              <p:cNvSpPr>
                <a:spLocks noChangeArrowheads="1"/>
              </p:cNvSpPr>
              <p:nvPr/>
            </p:nvSpPr>
            <p:spPr bwMode="auto">
              <a:xfrm>
                <a:off x="2518" y="25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709" name="Oval 69"/>
            <p:cNvSpPr>
              <a:spLocks noChangeArrowheads="1"/>
            </p:cNvSpPr>
            <p:nvPr/>
          </p:nvSpPr>
          <p:spPr bwMode="auto">
            <a:xfrm>
              <a:off x="2537" y="26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10" name="AutoShape 70"/>
            <p:cNvSpPr>
              <a:spLocks noChangeArrowheads="1"/>
            </p:cNvSpPr>
            <p:nvPr/>
          </p:nvSpPr>
          <p:spPr bwMode="auto">
            <a:xfrm>
              <a:off x="2487" y="27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71"/>
          <p:cNvGrpSpPr>
            <a:grpSpLocks/>
          </p:cNvGrpSpPr>
          <p:nvPr/>
        </p:nvGrpSpPr>
        <p:grpSpPr bwMode="auto">
          <a:xfrm>
            <a:off x="1954213" y="2252663"/>
            <a:ext cx="290512" cy="492125"/>
            <a:chOff x="1385" y="1576"/>
            <a:chExt cx="206" cy="310"/>
          </a:xfrm>
        </p:grpSpPr>
        <p:sp>
          <p:nvSpPr>
            <p:cNvPr id="2800712" name="AutoShape 72"/>
            <p:cNvSpPr>
              <a:spLocks noChangeArrowheads="1"/>
            </p:cNvSpPr>
            <p:nvPr/>
          </p:nvSpPr>
          <p:spPr bwMode="auto">
            <a:xfrm>
              <a:off x="1385" y="162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13" name="AutoShape 73"/>
            <p:cNvSpPr>
              <a:spLocks noChangeArrowheads="1"/>
            </p:cNvSpPr>
            <p:nvPr/>
          </p:nvSpPr>
          <p:spPr bwMode="auto">
            <a:xfrm>
              <a:off x="1433" y="157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14" name="AutoShape 74"/>
            <p:cNvSpPr>
              <a:spLocks noChangeArrowheads="1"/>
            </p:cNvSpPr>
            <p:nvPr/>
          </p:nvSpPr>
          <p:spPr bwMode="auto">
            <a:xfrm>
              <a:off x="1424" y="164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75"/>
          <p:cNvGrpSpPr>
            <a:grpSpLocks/>
          </p:cNvGrpSpPr>
          <p:nvPr/>
        </p:nvGrpSpPr>
        <p:grpSpPr bwMode="auto">
          <a:xfrm>
            <a:off x="3956050" y="2317750"/>
            <a:ext cx="285750" cy="407988"/>
            <a:chOff x="2803" y="1617"/>
            <a:chExt cx="203" cy="257"/>
          </a:xfrm>
        </p:grpSpPr>
        <p:sp>
          <p:nvSpPr>
            <p:cNvPr id="2800716" name="Freeform 76"/>
            <p:cNvSpPr>
              <a:spLocks/>
            </p:cNvSpPr>
            <p:nvPr/>
          </p:nvSpPr>
          <p:spPr bwMode="auto">
            <a:xfrm>
              <a:off x="2932" y="173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717" name="Rectangle 77"/>
            <p:cNvSpPr>
              <a:spLocks noChangeArrowheads="1"/>
            </p:cNvSpPr>
            <p:nvPr/>
          </p:nvSpPr>
          <p:spPr bwMode="auto">
            <a:xfrm>
              <a:off x="2929" y="173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18" name="Rectangle 78"/>
            <p:cNvSpPr>
              <a:spLocks noChangeArrowheads="1"/>
            </p:cNvSpPr>
            <p:nvPr/>
          </p:nvSpPr>
          <p:spPr bwMode="auto">
            <a:xfrm>
              <a:off x="2935" y="179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19" name="Rectangle 79"/>
            <p:cNvSpPr>
              <a:spLocks noChangeArrowheads="1"/>
            </p:cNvSpPr>
            <p:nvPr/>
          </p:nvSpPr>
          <p:spPr bwMode="auto">
            <a:xfrm>
              <a:off x="2804" y="179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20" name="Oval 80"/>
            <p:cNvSpPr>
              <a:spLocks noChangeArrowheads="1"/>
            </p:cNvSpPr>
            <p:nvPr/>
          </p:nvSpPr>
          <p:spPr bwMode="auto">
            <a:xfrm>
              <a:off x="2864" y="161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721" name="Freeform 81"/>
            <p:cNvSpPr>
              <a:spLocks/>
            </p:cNvSpPr>
            <p:nvPr/>
          </p:nvSpPr>
          <p:spPr bwMode="auto">
            <a:xfrm>
              <a:off x="2803" y="166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722" name="Freeform 82"/>
          <p:cNvSpPr>
            <a:spLocks/>
          </p:cNvSpPr>
          <p:nvPr/>
        </p:nvSpPr>
        <p:spPr bwMode="auto">
          <a:xfrm>
            <a:off x="4318000" y="2268538"/>
            <a:ext cx="282575" cy="461962"/>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5" name="Group 83"/>
          <p:cNvGrpSpPr>
            <a:grpSpLocks/>
          </p:cNvGrpSpPr>
          <p:nvPr/>
        </p:nvGrpSpPr>
        <p:grpSpPr bwMode="auto">
          <a:xfrm>
            <a:off x="2254250" y="2252663"/>
            <a:ext cx="365125" cy="492125"/>
            <a:chOff x="1597" y="1576"/>
            <a:chExt cx="259" cy="310"/>
          </a:xfrm>
        </p:grpSpPr>
        <p:grpSp>
          <p:nvGrpSpPr>
            <p:cNvPr id="16" name="Group 84"/>
            <p:cNvGrpSpPr>
              <a:grpSpLocks/>
            </p:cNvGrpSpPr>
            <p:nvPr/>
          </p:nvGrpSpPr>
          <p:grpSpPr bwMode="auto">
            <a:xfrm>
              <a:off x="1597" y="1576"/>
              <a:ext cx="259" cy="310"/>
              <a:chOff x="1597" y="1576"/>
              <a:chExt cx="259" cy="310"/>
            </a:xfrm>
          </p:grpSpPr>
          <p:sp>
            <p:nvSpPr>
              <p:cNvPr id="2800725" name="AutoShape 85"/>
              <p:cNvSpPr>
                <a:spLocks noChangeArrowheads="1"/>
              </p:cNvSpPr>
              <p:nvPr/>
            </p:nvSpPr>
            <p:spPr bwMode="auto">
              <a:xfrm>
                <a:off x="1597" y="162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26" name="AutoShape 86"/>
              <p:cNvSpPr>
                <a:spLocks noChangeArrowheads="1"/>
              </p:cNvSpPr>
              <p:nvPr/>
            </p:nvSpPr>
            <p:spPr bwMode="auto">
              <a:xfrm>
                <a:off x="1660" y="157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727" name="Oval 87"/>
            <p:cNvSpPr>
              <a:spLocks noChangeArrowheads="1"/>
            </p:cNvSpPr>
            <p:nvPr/>
          </p:nvSpPr>
          <p:spPr bwMode="auto">
            <a:xfrm>
              <a:off x="1679" y="160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28" name="AutoShape 88"/>
            <p:cNvSpPr>
              <a:spLocks noChangeArrowheads="1"/>
            </p:cNvSpPr>
            <p:nvPr/>
          </p:nvSpPr>
          <p:spPr bwMode="auto">
            <a:xfrm>
              <a:off x="1628" y="175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7" name="Group 89"/>
          <p:cNvGrpSpPr>
            <a:grpSpLocks/>
          </p:cNvGrpSpPr>
          <p:nvPr/>
        </p:nvGrpSpPr>
        <p:grpSpPr bwMode="auto">
          <a:xfrm>
            <a:off x="4840288" y="4313238"/>
            <a:ext cx="1393825" cy="495300"/>
            <a:chOff x="3430" y="2874"/>
            <a:chExt cx="988" cy="312"/>
          </a:xfrm>
        </p:grpSpPr>
        <p:sp>
          <p:nvSpPr>
            <p:cNvPr id="2800730" name="AutoShape 90"/>
            <p:cNvSpPr>
              <a:spLocks noChangeArrowheads="1"/>
            </p:cNvSpPr>
            <p:nvPr/>
          </p:nvSpPr>
          <p:spPr bwMode="auto">
            <a:xfrm>
              <a:off x="3430" y="292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8" name="Group 91"/>
            <p:cNvGrpSpPr>
              <a:grpSpLocks/>
            </p:cNvGrpSpPr>
            <p:nvPr/>
          </p:nvGrpSpPr>
          <p:grpSpPr bwMode="auto">
            <a:xfrm>
              <a:off x="3976" y="2916"/>
              <a:ext cx="202" cy="257"/>
              <a:chOff x="3976" y="2916"/>
              <a:chExt cx="202" cy="257"/>
            </a:xfrm>
          </p:grpSpPr>
          <p:sp>
            <p:nvSpPr>
              <p:cNvPr id="2800732" name="Freeform 92"/>
              <p:cNvSpPr>
                <a:spLocks/>
              </p:cNvSpPr>
              <p:nvPr/>
            </p:nvSpPr>
            <p:spPr bwMode="auto">
              <a:xfrm>
                <a:off x="4106" y="30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733" name="Rectangle 93"/>
              <p:cNvSpPr>
                <a:spLocks noChangeArrowheads="1"/>
              </p:cNvSpPr>
              <p:nvPr/>
            </p:nvSpPr>
            <p:spPr bwMode="auto">
              <a:xfrm>
                <a:off x="4101" y="30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34" name="Rectangle 94"/>
              <p:cNvSpPr>
                <a:spLocks noChangeArrowheads="1"/>
              </p:cNvSpPr>
              <p:nvPr/>
            </p:nvSpPr>
            <p:spPr bwMode="auto">
              <a:xfrm>
                <a:off x="4109" y="30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35" name="Rectangle 95"/>
              <p:cNvSpPr>
                <a:spLocks noChangeArrowheads="1"/>
              </p:cNvSpPr>
              <p:nvPr/>
            </p:nvSpPr>
            <p:spPr bwMode="auto">
              <a:xfrm>
                <a:off x="3978" y="30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36" name="Oval 96"/>
              <p:cNvSpPr>
                <a:spLocks noChangeArrowheads="1"/>
              </p:cNvSpPr>
              <p:nvPr/>
            </p:nvSpPr>
            <p:spPr bwMode="auto">
              <a:xfrm>
                <a:off x="4036" y="29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737" name="Freeform 97"/>
              <p:cNvSpPr>
                <a:spLocks/>
              </p:cNvSpPr>
              <p:nvPr/>
            </p:nvSpPr>
            <p:spPr bwMode="auto">
              <a:xfrm>
                <a:off x="3976" y="29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738" name="Freeform 98"/>
            <p:cNvSpPr>
              <a:spLocks/>
            </p:cNvSpPr>
            <p:nvPr/>
          </p:nvSpPr>
          <p:spPr bwMode="auto">
            <a:xfrm>
              <a:off x="4216" y="287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9" name="Group 99"/>
            <p:cNvGrpSpPr>
              <a:grpSpLocks/>
            </p:cNvGrpSpPr>
            <p:nvPr/>
          </p:nvGrpSpPr>
          <p:grpSpPr bwMode="auto">
            <a:xfrm>
              <a:off x="3642" y="2875"/>
              <a:ext cx="261" cy="311"/>
              <a:chOff x="3642" y="2875"/>
              <a:chExt cx="261" cy="311"/>
            </a:xfrm>
          </p:grpSpPr>
          <p:grpSp>
            <p:nvGrpSpPr>
              <p:cNvPr id="20" name="Group 100"/>
              <p:cNvGrpSpPr>
                <a:grpSpLocks/>
              </p:cNvGrpSpPr>
              <p:nvPr/>
            </p:nvGrpSpPr>
            <p:grpSpPr bwMode="auto">
              <a:xfrm>
                <a:off x="3642" y="2875"/>
                <a:ext cx="261" cy="311"/>
                <a:chOff x="3642" y="2875"/>
                <a:chExt cx="261" cy="311"/>
              </a:xfrm>
            </p:grpSpPr>
            <p:sp>
              <p:nvSpPr>
                <p:cNvPr id="2800741" name="AutoShape 101"/>
                <p:cNvSpPr>
                  <a:spLocks noChangeArrowheads="1"/>
                </p:cNvSpPr>
                <p:nvPr/>
              </p:nvSpPr>
              <p:spPr bwMode="auto">
                <a:xfrm>
                  <a:off x="3642" y="29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42" name="AutoShape 102"/>
                <p:cNvSpPr>
                  <a:spLocks noChangeArrowheads="1"/>
                </p:cNvSpPr>
                <p:nvPr/>
              </p:nvSpPr>
              <p:spPr bwMode="auto">
                <a:xfrm>
                  <a:off x="3706" y="28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743" name="Oval 103"/>
              <p:cNvSpPr>
                <a:spLocks noChangeArrowheads="1"/>
              </p:cNvSpPr>
              <p:nvPr/>
            </p:nvSpPr>
            <p:spPr bwMode="auto">
              <a:xfrm>
                <a:off x="3725" y="29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44" name="AutoShape 104"/>
              <p:cNvSpPr>
                <a:spLocks noChangeArrowheads="1"/>
              </p:cNvSpPr>
              <p:nvPr/>
            </p:nvSpPr>
            <p:spPr bwMode="auto">
              <a:xfrm>
                <a:off x="3675" y="30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1" name="Group 105"/>
          <p:cNvGrpSpPr>
            <a:grpSpLocks/>
          </p:cNvGrpSpPr>
          <p:nvPr/>
        </p:nvGrpSpPr>
        <p:grpSpPr bwMode="auto">
          <a:xfrm>
            <a:off x="5145088" y="4789488"/>
            <a:ext cx="1393825" cy="495300"/>
            <a:chOff x="3646" y="3174"/>
            <a:chExt cx="988" cy="312"/>
          </a:xfrm>
        </p:grpSpPr>
        <p:sp>
          <p:nvSpPr>
            <p:cNvPr id="2800746" name="AutoShape 106"/>
            <p:cNvSpPr>
              <a:spLocks noChangeArrowheads="1"/>
            </p:cNvSpPr>
            <p:nvPr/>
          </p:nvSpPr>
          <p:spPr bwMode="auto">
            <a:xfrm>
              <a:off x="3646" y="322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22" name="Group 107"/>
            <p:cNvGrpSpPr>
              <a:grpSpLocks/>
            </p:cNvGrpSpPr>
            <p:nvPr/>
          </p:nvGrpSpPr>
          <p:grpSpPr bwMode="auto">
            <a:xfrm>
              <a:off x="4192" y="3216"/>
              <a:ext cx="202" cy="257"/>
              <a:chOff x="4192" y="3216"/>
              <a:chExt cx="202" cy="257"/>
            </a:xfrm>
          </p:grpSpPr>
          <p:sp>
            <p:nvSpPr>
              <p:cNvPr id="2800748" name="Freeform 108"/>
              <p:cNvSpPr>
                <a:spLocks/>
              </p:cNvSpPr>
              <p:nvPr/>
            </p:nvSpPr>
            <p:spPr bwMode="auto">
              <a:xfrm>
                <a:off x="4322" y="33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0749" name="Rectangle 109"/>
              <p:cNvSpPr>
                <a:spLocks noChangeArrowheads="1"/>
              </p:cNvSpPr>
              <p:nvPr/>
            </p:nvSpPr>
            <p:spPr bwMode="auto">
              <a:xfrm>
                <a:off x="4317" y="33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50" name="Rectangle 110"/>
              <p:cNvSpPr>
                <a:spLocks noChangeArrowheads="1"/>
              </p:cNvSpPr>
              <p:nvPr/>
            </p:nvSpPr>
            <p:spPr bwMode="auto">
              <a:xfrm>
                <a:off x="4325" y="33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51" name="Rectangle 111"/>
              <p:cNvSpPr>
                <a:spLocks noChangeArrowheads="1"/>
              </p:cNvSpPr>
              <p:nvPr/>
            </p:nvSpPr>
            <p:spPr bwMode="auto">
              <a:xfrm>
                <a:off x="4194" y="33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0752" name="Oval 112"/>
              <p:cNvSpPr>
                <a:spLocks noChangeArrowheads="1"/>
              </p:cNvSpPr>
              <p:nvPr/>
            </p:nvSpPr>
            <p:spPr bwMode="auto">
              <a:xfrm>
                <a:off x="4252" y="32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0753" name="Freeform 113"/>
              <p:cNvSpPr>
                <a:spLocks/>
              </p:cNvSpPr>
              <p:nvPr/>
            </p:nvSpPr>
            <p:spPr bwMode="auto">
              <a:xfrm>
                <a:off x="4192" y="32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0754" name="Freeform 114"/>
            <p:cNvSpPr>
              <a:spLocks/>
            </p:cNvSpPr>
            <p:nvPr/>
          </p:nvSpPr>
          <p:spPr bwMode="auto">
            <a:xfrm>
              <a:off x="4432" y="317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3" name="Group 115"/>
            <p:cNvGrpSpPr>
              <a:grpSpLocks/>
            </p:cNvGrpSpPr>
            <p:nvPr/>
          </p:nvGrpSpPr>
          <p:grpSpPr bwMode="auto">
            <a:xfrm>
              <a:off x="3858" y="3175"/>
              <a:ext cx="261" cy="311"/>
              <a:chOff x="3858" y="3175"/>
              <a:chExt cx="261" cy="311"/>
            </a:xfrm>
          </p:grpSpPr>
          <p:grpSp>
            <p:nvGrpSpPr>
              <p:cNvPr id="24" name="Group 116"/>
              <p:cNvGrpSpPr>
                <a:grpSpLocks/>
              </p:cNvGrpSpPr>
              <p:nvPr/>
            </p:nvGrpSpPr>
            <p:grpSpPr bwMode="auto">
              <a:xfrm>
                <a:off x="3858" y="3175"/>
                <a:ext cx="261" cy="311"/>
                <a:chOff x="3858" y="3175"/>
                <a:chExt cx="261" cy="311"/>
              </a:xfrm>
            </p:grpSpPr>
            <p:sp>
              <p:nvSpPr>
                <p:cNvPr id="2800757" name="AutoShape 117"/>
                <p:cNvSpPr>
                  <a:spLocks noChangeArrowheads="1"/>
                </p:cNvSpPr>
                <p:nvPr/>
              </p:nvSpPr>
              <p:spPr bwMode="auto">
                <a:xfrm>
                  <a:off x="3858" y="32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0758" name="AutoShape 118"/>
                <p:cNvSpPr>
                  <a:spLocks noChangeArrowheads="1"/>
                </p:cNvSpPr>
                <p:nvPr/>
              </p:nvSpPr>
              <p:spPr bwMode="auto">
                <a:xfrm>
                  <a:off x="3922" y="31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0759" name="Oval 119"/>
              <p:cNvSpPr>
                <a:spLocks noChangeArrowheads="1"/>
              </p:cNvSpPr>
              <p:nvPr/>
            </p:nvSpPr>
            <p:spPr bwMode="auto">
              <a:xfrm>
                <a:off x="3941" y="32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60" name="AutoShape 120"/>
              <p:cNvSpPr>
                <a:spLocks noChangeArrowheads="1"/>
              </p:cNvSpPr>
              <p:nvPr/>
            </p:nvSpPr>
            <p:spPr bwMode="auto">
              <a:xfrm>
                <a:off x="3891" y="33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sp>
        <p:nvSpPr>
          <p:cNvPr id="2800761" name="Arc 121"/>
          <p:cNvSpPr>
            <a:spLocks/>
          </p:cNvSpPr>
          <p:nvPr/>
        </p:nvSpPr>
        <p:spPr bwMode="auto">
          <a:xfrm>
            <a:off x="3944938" y="2741613"/>
            <a:ext cx="90487" cy="1244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38100" cap="rnd">
            <a:solidFill>
              <a:srgbClr val="00DFCA"/>
            </a:solidFill>
            <a:round/>
            <a:headEnd type="triangle" w="med" len="med"/>
            <a:tailEnd/>
          </a:ln>
          <a:effectLst/>
        </p:spPr>
        <p:txBody>
          <a:bodyPr wrap="none" anchor="ctr">
            <a:prstTxWarp prst="textNoShape">
              <a:avLst/>
            </a:prstTxWarp>
          </a:bodyPr>
          <a:lstStyle/>
          <a:p>
            <a:endParaRPr lang="en-US"/>
          </a:p>
        </p:txBody>
      </p:sp>
      <p:sp>
        <p:nvSpPr>
          <p:cNvPr id="2800762" name="Line 122"/>
          <p:cNvSpPr>
            <a:spLocks noChangeShapeType="1"/>
          </p:cNvSpPr>
          <p:nvPr/>
        </p:nvSpPr>
        <p:spPr bwMode="auto">
          <a:xfrm>
            <a:off x="3956050" y="4132263"/>
            <a:ext cx="1231900" cy="0"/>
          </a:xfrm>
          <a:prstGeom prst="line">
            <a:avLst/>
          </a:prstGeom>
          <a:noFill/>
          <a:ln w="38100">
            <a:solidFill>
              <a:srgbClr val="00DFCA"/>
            </a:solidFill>
            <a:round/>
            <a:headEnd/>
            <a:tailEnd type="triangle" w="med" len="med"/>
          </a:ln>
          <a:effectLst/>
        </p:spPr>
        <p:txBody>
          <a:bodyPr wrap="none" anchor="ctr">
            <a:prstTxWarp prst="textNoShape">
              <a:avLst/>
            </a:prstTxWarp>
          </a:bodyPr>
          <a:lstStyle/>
          <a:p>
            <a:endParaRPr lang="en-US"/>
          </a:p>
        </p:txBody>
      </p:sp>
      <p:grpSp>
        <p:nvGrpSpPr>
          <p:cNvPr id="25" name="Group 123"/>
          <p:cNvGrpSpPr>
            <a:grpSpLocks/>
          </p:cNvGrpSpPr>
          <p:nvPr/>
        </p:nvGrpSpPr>
        <p:grpSpPr bwMode="auto">
          <a:xfrm>
            <a:off x="2709863" y="2189163"/>
            <a:ext cx="1331912" cy="457200"/>
            <a:chOff x="1920" y="1536"/>
            <a:chExt cx="864" cy="288"/>
          </a:xfrm>
        </p:grpSpPr>
        <p:sp>
          <p:nvSpPr>
            <p:cNvPr id="2800764" name="AutoShape 124"/>
            <p:cNvSpPr>
              <a:spLocks noChangeArrowheads="1"/>
            </p:cNvSpPr>
            <p:nvPr/>
          </p:nvSpPr>
          <p:spPr bwMode="auto">
            <a:xfrm>
              <a:off x="1920" y="1536"/>
              <a:ext cx="864" cy="288"/>
            </a:xfrm>
            <a:prstGeom prst="cloudCallout">
              <a:avLst>
                <a:gd name="adj1" fmla="val -28472"/>
                <a:gd name="adj2" fmla="val 83333"/>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800765" name="Text Box 125"/>
            <p:cNvSpPr txBox="1">
              <a:spLocks noChangeArrowheads="1"/>
            </p:cNvSpPr>
            <p:nvPr/>
          </p:nvSpPr>
          <p:spPr bwMode="auto">
            <a:xfrm>
              <a:off x="2064" y="1584"/>
              <a:ext cx="624" cy="231"/>
            </a:xfrm>
            <a:prstGeom prst="rect">
              <a:avLst/>
            </a:prstGeom>
            <a:no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grpSp>
        <p:nvGrpSpPr>
          <p:cNvPr id="26" name="Group 126"/>
          <p:cNvGrpSpPr>
            <a:grpSpLocks/>
          </p:cNvGrpSpPr>
          <p:nvPr/>
        </p:nvGrpSpPr>
        <p:grpSpPr bwMode="auto">
          <a:xfrm>
            <a:off x="1581150" y="990600"/>
            <a:ext cx="7113588" cy="1268413"/>
            <a:chOff x="996" y="624"/>
            <a:chExt cx="4481" cy="799"/>
          </a:xfrm>
        </p:grpSpPr>
        <p:sp>
          <p:nvSpPr>
            <p:cNvPr id="2800767" name="Rectangle 127"/>
            <p:cNvSpPr>
              <a:spLocks noChangeArrowheads="1"/>
            </p:cNvSpPr>
            <p:nvPr/>
          </p:nvSpPr>
          <p:spPr bwMode="auto">
            <a:xfrm>
              <a:off x="4026" y="630"/>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12</a:t>
              </a:r>
            </a:p>
          </p:txBody>
        </p:sp>
        <p:sp>
          <p:nvSpPr>
            <p:cNvPr id="2800768" name="Rectangle 128"/>
            <p:cNvSpPr>
              <a:spLocks noChangeArrowheads="1"/>
            </p:cNvSpPr>
            <p:nvPr/>
          </p:nvSpPr>
          <p:spPr bwMode="auto">
            <a:xfrm>
              <a:off x="4904" y="624"/>
              <a:ext cx="57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2 AM</a:t>
              </a:r>
            </a:p>
          </p:txBody>
        </p:sp>
        <p:sp>
          <p:nvSpPr>
            <p:cNvPr id="2800769" name="Rectangle 129"/>
            <p:cNvSpPr>
              <a:spLocks noChangeArrowheads="1"/>
            </p:cNvSpPr>
            <p:nvPr/>
          </p:nvSpPr>
          <p:spPr bwMode="auto">
            <a:xfrm>
              <a:off x="996" y="634"/>
              <a:ext cx="562"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6 PM</a:t>
              </a:r>
            </a:p>
          </p:txBody>
        </p:sp>
        <p:sp>
          <p:nvSpPr>
            <p:cNvPr id="2800770" name="Line 130"/>
            <p:cNvSpPr>
              <a:spLocks noChangeShapeType="1"/>
            </p:cNvSpPr>
            <p:nvPr/>
          </p:nvSpPr>
          <p:spPr bwMode="auto">
            <a:xfrm>
              <a:off x="1181" y="858"/>
              <a:ext cx="0" cy="159"/>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71" name="Rectangle 131"/>
            <p:cNvSpPr>
              <a:spLocks noChangeArrowheads="1"/>
            </p:cNvSpPr>
            <p:nvPr/>
          </p:nvSpPr>
          <p:spPr bwMode="auto">
            <a:xfrm>
              <a:off x="1604" y="647"/>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7</a:t>
              </a:r>
            </a:p>
          </p:txBody>
        </p:sp>
        <p:sp>
          <p:nvSpPr>
            <p:cNvPr id="2800772" name="Rectangle 132"/>
            <p:cNvSpPr>
              <a:spLocks noChangeArrowheads="1"/>
            </p:cNvSpPr>
            <p:nvPr/>
          </p:nvSpPr>
          <p:spPr bwMode="auto">
            <a:xfrm>
              <a:off x="2092" y="641"/>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8</a:t>
              </a:r>
            </a:p>
          </p:txBody>
        </p:sp>
        <p:sp>
          <p:nvSpPr>
            <p:cNvPr id="2800773" name="Rectangle 133"/>
            <p:cNvSpPr>
              <a:spLocks noChangeArrowheads="1"/>
            </p:cNvSpPr>
            <p:nvPr/>
          </p:nvSpPr>
          <p:spPr bwMode="auto">
            <a:xfrm>
              <a:off x="2604" y="658"/>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9</a:t>
              </a:r>
            </a:p>
          </p:txBody>
        </p:sp>
        <p:sp>
          <p:nvSpPr>
            <p:cNvPr id="2800774" name="Rectangle 134"/>
            <p:cNvSpPr>
              <a:spLocks noChangeArrowheads="1"/>
            </p:cNvSpPr>
            <p:nvPr/>
          </p:nvSpPr>
          <p:spPr bwMode="auto">
            <a:xfrm>
              <a:off x="3065" y="649"/>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10</a:t>
              </a:r>
            </a:p>
          </p:txBody>
        </p:sp>
        <p:sp>
          <p:nvSpPr>
            <p:cNvPr id="2800775" name="Rectangle 135"/>
            <p:cNvSpPr>
              <a:spLocks noChangeArrowheads="1"/>
            </p:cNvSpPr>
            <p:nvPr/>
          </p:nvSpPr>
          <p:spPr bwMode="auto">
            <a:xfrm>
              <a:off x="3570" y="647"/>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11</a:t>
              </a:r>
            </a:p>
          </p:txBody>
        </p:sp>
        <p:sp>
          <p:nvSpPr>
            <p:cNvPr id="2800776" name="Rectangle 136"/>
            <p:cNvSpPr>
              <a:spLocks noChangeArrowheads="1"/>
            </p:cNvSpPr>
            <p:nvPr/>
          </p:nvSpPr>
          <p:spPr bwMode="auto">
            <a:xfrm>
              <a:off x="4592" y="640"/>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a:t>
              </a:r>
            </a:p>
          </p:txBody>
        </p:sp>
        <p:sp>
          <p:nvSpPr>
            <p:cNvPr id="2800777" name="Line 137"/>
            <p:cNvSpPr>
              <a:spLocks noChangeShapeType="1"/>
            </p:cNvSpPr>
            <p:nvPr/>
          </p:nvSpPr>
          <p:spPr bwMode="auto">
            <a:xfrm>
              <a:off x="1188" y="951"/>
              <a:ext cx="4013"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0778" name="Rectangle 138"/>
            <p:cNvSpPr>
              <a:spLocks noChangeArrowheads="1"/>
            </p:cNvSpPr>
            <p:nvPr/>
          </p:nvSpPr>
          <p:spPr bwMode="auto">
            <a:xfrm>
              <a:off x="3512" y="1045"/>
              <a:ext cx="54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i="1">
                  <a:solidFill>
                    <a:schemeClr val="tx1"/>
                  </a:solidFill>
                  <a:latin typeface="FranklinGothic" charset="0"/>
                </a:rPr>
                <a:t>Time</a:t>
              </a:r>
            </a:p>
          </p:txBody>
        </p:sp>
        <p:grpSp>
          <p:nvGrpSpPr>
            <p:cNvPr id="27" name="Group 139"/>
            <p:cNvGrpSpPr>
              <a:grpSpLocks/>
            </p:cNvGrpSpPr>
            <p:nvPr/>
          </p:nvGrpSpPr>
          <p:grpSpPr bwMode="auto">
            <a:xfrm>
              <a:off x="1160" y="1024"/>
              <a:ext cx="1823" cy="399"/>
              <a:chOff x="1305" y="1181"/>
              <a:chExt cx="2050" cy="399"/>
            </a:xfrm>
          </p:grpSpPr>
          <p:sp>
            <p:nvSpPr>
              <p:cNvPr id="2800780" name="Line 140"/>
              <p:cNvSpPr>
                <a:spLocks noChangeShapeType="1"/>
              </p:cNvSpPr>
              <p:nvPr/>
            </p:nvSpPr>
            <p:spPr bwMode="auto">
              <a:xfrm flipH="1">
                <a:off x="1884"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1" name="Line 141"/>
              <p:cNvSpPr>
                <a:spLocks noChangeShapeType="1"/>
              </p:cNvSpPr>
              <p:nvPr/>
            </p:nvSpPr>
            <p:spPr bwMode="auto">
              <a:xfrm flipH="1">
                <a:off x="2169"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2" name="Line 142"/>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3" name="Line 143"/>
              <p:cNvSpPr>
                <a:spLocks noChangeShapeType="1"/>
              </p:cNvSpPr>
              <p:nvPr/>
            </p:nvSpPr>
            <p:spPr bwMode="auto">
              <a:xfrm>
                <a:off x="1902" y="125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4" name="Line 144"/>
              <p:cNvSpPr>
                <a:spLocks noChangeShapeType="1"/>
              </p:cNvSpPr>
              <p:nvPr/>
            </p:nvSpPr>
            <p:spPr bwMode="auto">
              <a:xfrm flipH="1">
                <a:off x="2169"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5" name="Line 145"/>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6" name="Rectangle 146"/>
              <p:cNvSpPr>
                <a:spLocks noChangeArrowheads="1"/>
              </p:cNvSpPr>
              <p:nvPr/>
            </p:nvSpPr>
            <p:spPr bwMode="auto">
              <a:xfrm>
                <a:off x="2428"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787" name="Line 147"/>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8" name="Line 148"/>
              <p:cNvSpPr>
                <a:spLocks noChangeShapeType="1"/>
              </p:cNvSpPr>
              <p:nvPr/>
            </p:nvSpPr>
            <p:spPr bwMode="auto">
              <a:xfrm>
                <a:off x="2185" y="1253"/>
                <a:ext cx="26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89" name="Line 149"/>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90" name="Line 150"/>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91" name="Line 151"/>
              <p:cNvSpPr>
                <a:spLocks noChangeShapeType="1"/>
              </p:cNvSpPr>
              <p:nvPr/>
            </p:nvSpPr>
            <p:spPr bwMode="auto">
              <a:xfrm>
                <a:off x="2469" y="125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92" name="Line 152"/>
              <p:cNvSpPr>
                <a:spLocks noChangeShapeType="1"/>
              </p:cNvSpPr>
              <p:nvPr/>
            </p:nvSpPr>
            <p:spPr bwMode="auto">
              <a:xfrm>
                <a:off x="1906" y="120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0793" name="Line 153"/>
              <p:cNvSpPr>
                <a:spLocks noChangeShapeType="1"/>
              </p:cNvSpPr>
              <p:nvPr/>
            </p:nvSpPr>
            <p:spPr bwMode="auto">
              <a:xfrm>
                <a:off x="2191" y="120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0794" name="Line 154"/>
              <p:cNvSpPr>
                <a:spLocks noChangeShapeType="1"/>
              </p:cNvSpPr>
              <p:nvPr/>
            </p:nvSpPr>
            <p:spPr bwMode="auto">
              <a:xfrm>
                <a:off x="1337" y="1208"/>
                <a:ext cx="25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0795" name="Rectangle 155"/>
              <p:cNvSpPr>
                <a:spLocks noChangeArrowheads="1"/>
              </p:cNvSpPr>
              <p:nvPr/>
            </p:nvSpPr>
            <p:spPr bwMode="auto">
              <a:xfrm>
                <a:off x="1305"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796" name="Rectangle 156"/>
              <p:cNvSpPr>
                <a:spLocks noChangeArrowheads="1"/>
              </p:cNvSpPr>
              <p:nvPr/>
            </p:nvSpPr>
            <p:spPr bwMode="auto">
              <a:xfrm>
                <a:off x="1561"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797" name="Line 157"/>
              <p:cNvSpPr>
                <a:spLocks noChangeShapeType="1"/>
              </p:cNvSpPr>
              <p:nvPr/>
            </p:nvSpPr>
            <p:spPr bwMode="auto">
              <a:xfrm>
                <a:off x="1617" y="1253"/>
                <a:ext cx="2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798" name="Rectangle 158"/>
              <p:cNvSpPr>
                <a:spLocks noChangeArrowheads="1"/>
              </p:cNvSpPr>
              <p:nvPr/>
            </p:nvSpPr>
            <p:spPr bwMode="auto">
              <a:xfrm>
                <a:off x="2146"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799" name="Rectangle 159"/>
              <p:cNvSpPr>
                <a:spLocks noChangeArrowheads="1"/>
              </p:cNvSpPr>
              <p:nvPr/>
            </p:nvSpPr>
            <p:spPr bwMode="auto">
              <a:xfrm>
                <a:off x="1856"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800" name="Line 160"/>
              <p:cNvSpPr>
                <a:spLocks noChangeShapeType="1"/>
              </p:cNvSpPr>
              <p:nvPr/>
            </p:nvSpPr>
            <p:spPr bwMode="auto">
              <a:xfrm>
                <a:off x="1909" y="1303"/>
                <a:ext cx="248"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0801" name="Line 161"/>
              <p:cNvSpPr>
                <a:spLocks noChangeShapeType="1"/>
              </p:cNvSpPr>
              <p:nvPr/>
            </p:nvSpPr>
            <p:spPr bwMode="auto">
              <a:xfrm>
                <a:off x="2191" y="134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0802" name="Line 162"/>
              <p:cNvSpPr>
                <a:spLocks noChangeShapeType="1"/>
              </p:cNvSpPr>
              <p:nvPr/>
            </p:nvSpPr>
            <p:spPr bwMode="auto">
              <a:xfrm>
                <a:off x="2191" y="1304"/>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0803" name="Line 163"/>
              <p:cNvSpPr>
                <a:spLocks noChangeShapeType="1"/>
              </p:cNvSpPr>
              <p:nvPr/>
            </p:nvSpPr>
            <p:spPr bwMode="auto">
              <a:xfrm>
                <a:off x="2476" y="1303"/>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0804" name="Line 164"/>
              <p:cNvSpPr>
                <a:spLocks noChangeShapeType="1"/>
              </p:cNvSpPr>
              <p:nvPr/>
            </p:nvSpPr>
            <p:spPr bwMode="auto">
              <a:xfrm>
                <a:off x="2475" y="134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0805" name="Line 165"/>
              <p:cNvSpPr>
                <a:spLocks noChangeShapeType="1"/>
              </p:cNvSpPr>
              <p:nvPr/>
            </p:nvSpPr>
            <p:spPr bwMode="auto">
              <a:xfrm>
                <a:off x="2761" y="1303"/>
                <a:ext cx="249"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0806" name="Line 166"/>
              <p:cNvSpPr>
                <a:spLocks noChangeShapeType="1"/>
              </p:cNvSpPr>
              <p:nvPr/>
            </p:nvSpPr>
            <p:spPr bwMode="auto">
              <a:xfrm>
                <a:off x="2759" y="134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0807" name="Line 167"/>
              <p:cNvSpPr>
                <a:spLocks noChangeShapeType="1"/>
              </p:cNvSpPr>
              <p:nvPr/>
            </p:nvSpPr>
            <p:spPr bwMode="auto">
              <a:xfrm>
                <a:off x="3044" y="134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0808" name="Line 168"/>
              <p:cNvSpPr>
                <a:spLocks noChangeShapeType="1"/>
              </p:cNvSpPr>
              <p:nvPr/>
            </p:nvSpPr>
            <p:spPr bwMode="auto">
              <a:xfrm>
                <a:off x="1622" y="1208"/>
                <a:ext cx="253"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0809" name="Rectangle 169"/>
              <p:cNvSpPr>
                <a:spLocks noChangeArrowheads="1"/>
              </p:cNvSpPr>
              <p:nvPr/>
            </p:nvSpPr>
            <p:spPr bwMode="auto">
              <a:xfrm>
                <a:off x="2703" y="1294"/>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810" name="Rectangle 170"/>
              <p:cNvSpPr>
                <a:spLocks noChangeArrowheads="1"/>
              </p:cNvSpPr>
              <p:nvPr/>
            </p:nvSpPr>
            <p:spPr bwMode="auto">
              <a:xfrm>
                <a:off x="2986" y="1294"/>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0811" name="Line 171"/>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2" name="Line 172"/>
              <p:cNvSpPr>
                <a:spLocks noChangeShapeType="1"/>
              </p:cNvSpPr>
              <p:nvPr/>
            </p:nvSpPr>
            <p:spPr bwMode="auto">
              <a:xfrm>
                <a:off x="1609"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3" name="Line 173"/>
              <p:cNvSpPr>
                <a:spLocks noChangeShapeType="1"/>
              </p:cNvSpPr>
              <p:nvPr/>
            </p:nvSpPr>
            <p:spPr bwMode="auto">
              <a:xfrm>
                <a:off x="1894"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4" name="Line 174"/>
              <p:cNvSpPr>
                <a:spLocks noChangeShapeType="1"/>
              </p:cNvSpPr>
              <p:nvPr/>
            </p:nvSpPr>
            <p:spPr bwMode="auto">
              <a:xfrm>
                <a:off x="2178"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5" name="Line 175"/>
              <p:cNvSpPr>
                <a:spLocks noChangeShapeType="1"/>
              </p:cNvSpPr>
              <p:nvPr/>
            </p:nvSpPr>
            <p:spPr bwMode="auto">
              <a:xfrm>
                <a:off x="2462"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6" name="Line 176"/>
              <p:cNvSpPr>
                <a:spLocks noChangeShapeType="1"/>
              </p:cNvSpPr>
              <p:nvPr/>
            </p:nvSpPr>
            <p:spPr bwMode="auto">
              <a:xfrm flipH="1">
                <a:off x="3020"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0817" name="Line 177"/>
              <p:cNvSpPr>
                <a:spLocks noChangeShapeType="1"/>
              </p:cNvSpPr>
              <p:nvPr/>
            </p:nvSpPr>
            <p:spPr bwMode="auto">
              <a:xfrm flipH="1">
                <a:off x="3305"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sp>
        <p:nvSpPr>
          <p:cNvPr id="178" name="Date Placeholder 177"/>
          <p:cNvSpPr>
            <a:spLocks noGrp="1"/>
          </p:cNvSpPr>
          <p:nvPr>
            <p:ph type="dt" sz="half" idx="10"/>
          </p:nvPr>
        </p:nvSpPr>
        <p:spPr/>
        <p:txBody>
          <a:bodyPr/>
          <a:lstStyle/>
          <a:p>
            <a:fld id="{E3555E87-D96C-1944-829F-055D90DF7586}" type="datetime1">
              <a:rPr lang="en-US" smtClean="0"/>
              <a:pPr/>
              <a:t>11/1/12</a:t>
            </a:fld>
            <a:endParaRPr lang="en-US" dirty="0"/>
          </a:p>
        </p:txBody>
      </p:sp>
      <p:sp>
        <p:nvSpPr>
          <p:cNvPr id="179" name="Slide Number Placeholder 178"/>
          <p:cNvSpPr>
            <a:spLocks noGrp="1"/>
          </p:cNvSpPr>
          <p:nvPr>
            <p:ph type="sldNum" sz="quarter" idx="12"/>
          </p:nvPr>
        </p:nvSpPr>
        <p:spPr/>
        <p:txBody>
          <a:bodyPr/>
          <a:lstStyle/>
          <a:p>
            <a:fld id="{3CC63E4C-4642-794D-A2FD-70F6B81535F5}" type="slidenum">
              <a:rPr lang="en-US" smtClean="0"/>
              <a:pPr/>
              <a:t>25</a:t>
            </a:fld>
            <a:endParaRPr lang="en-US" dirty="0"/>
          </a:p>
        </p:txBody>
      </p:sp>
      <p:sp>
        <p:nvSpPr>
          <p:cNvPr id="180" name="Footer Placeholder 179"/>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13021122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2690" name="Arc 2"/>
          <p:cNvSpPr>
            <a:spLocks/>
          </p:cNvSpPr>
          <p:nvPr/>
        </p:nvSpPr>
        <p:spPr bwMode="auto">
          <a:xfrm>
            <a:off x="3944938" y="2990850"/>
            <a:ext cx="90487" cy="1244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38100" cap="rnd">
            <a:solidFill>
              <a:srgbClr val="00DFCA"/>
            </a:solidFill>
            <a:round/>
            <a:headEnd type="triangle" w="med" len="med"/>
            <a:tailEnd/>
          </a:ln>
          <a:effectLst/>
        </p:spPr>
        <p:txBody>
          <a:bodyPr wrap="none" anchor="ctr">
            <a:prstTxWarp prst="textNoShape">
              <a:avLst/>
            </a:prstTxWarp>
          </a:bodyPr>
          <a:lstStyle/>
          <a:p>
            <a:endParaRPr lang="en-US"/>
          </a:p>
        </p:txBody>
      </p:sp>
      <p:sp>
        <p:nvSpPr>
          <p:cNvPr id="2802691" name="Rectangle 3"/>
          <p:cNvSpPr>
            <a:spLocks noGrp="1" noChangeArrowheads="1"/>
          </p:cNvSpPr>
          <p:nvPr>
            <p:ph type="title"/>
          </p:nvPr>
        </p:nvSpPr>
        <p:spPr/>
        <p:txBody>
          <a:bodyPr/>
          <a:lstStyle/>
          <a:p>
            <a:r>
              <a:rPr lang="en-US" smtClean="0"/>
              <a:t>Out-of-Order Laundry: Don’t Wait</a:t>
            </a:r>
            <a:endParaRPr lang="en-US"/>
          </a:p>
        </p:txBody>
      </p:sp>
      <p:sp>
        <p:nvSpPr>
          <p:cNvPr id="2802692" name="Rectangle 4"/>
          <p:cNvSpPr>
            <a:spLocks noGrp="1" noChangeArrowheads="1"/>
          </p:cNvSpPr>
          <p:nvPr>
            <p:ph type="body" idx="1"/>
          </p:nvPr>
        </p:nvSpPr>
        <p:spPr>
          <a:xfrm>
            <a:off x="457200" y="1600200"/>
            <a:ext cx="8229600" cy="4969933"/>
          </a:xfrm>
        </p:spPr>
        <p:txBody>
          <a:bodyPr>
            <a:normAutofit fontScale="92500" lnSpcReduction="20000"/>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pPr>
              <a:buNone/>
            </a:pPr>
            <a:r>
              <a:rPr lang="en-US" sz="2800" dirty="0" smtClean="0"/>
              <a:t/>
            </a:r>
            <a:br>
              <a:rPr lang="en-US" sz="2800" dirty="0" smtClean="0"/>
            </a:br>
            <a:r>
              <a:rPr lang="en-US" sz="2800" dirty="0" smtClean="0"/>
              <a:t/>
            </a:r>
            <a:br>
              <a:rPr lang="en-US" sz="2800" dirty="0" smtClean="0"/>
            </a:br>
            <a:endParaRPr lang="en-US" sz="2800" dirty="0" smtClean="0"/>
          </a:p>
          <a:p>
            <a:endParaRPr lang="en-US" sz="2800" dirty="0" smtClean="0"/>
          </a:p>
          <a:p>
            <a:r>
              <a:rPr lang="en-US" sz="2800" dirty="0" smtClean="0"/>
              <a:t>A depends on D; rest continue; need more resources to allow out-of-order</a:t>
            </a:r>
            <a:endParaRPr lang="en-US" sz="2800" dirty="0"/>
          </a:p>
        </p:txBody>
      </p:sp>
      <p:sp>
        <p:nvSpPr>
          <p:cNvPr id="2802693" name="Rectangle 5"/>
          <p:cNvSpPr>
            <a:spLocks noChangeArrowheads="1"/>
          </p:cNvSpPr>
          <p:nvPr/>
        </p:nvSpPr>
        <p:spPr bwMode="auto">
          <a:xfrm>
            <a:off x="931863" y="2114550"/>
            <a:ext cx="417512" cy="3740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802694" name="Rectangle 6"/>
          <p:cNvSpPr>
            <a:spLocks noChangeArrowheads="1"/>
          </p:cNvSpPr>
          <p:nvPr/>
        </p:nvSpPr>
        <p:spPr bwMode="auto">
          <a:xfrm>
            <a:off x="6391275" y="1249363"/>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12</a:t>
            </a:r>
          </a:p>
        </p:txBody>
      </p:sp>
      <p:sp>
        <p:nvSpPr>
          <p:cNvPr id="2802695" name="Rectangle 7"/>
          <p:cNvSpPr>
            <a:spLocks noChangeArrowheads="1"/>
          </p:cNvSpPr>
          <p:nvPr/>
        </p:nvSpPr>
        <p:spPr bwMode="auto">
          <a:xfrm>
            <a:off x="7786688" y="1239838"/>
            <a:ext cx="9096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2 AM</a:t>
            </a:r>
          </a:p>
        </p:txBody>
      </p:sp>
      <p:sp>
        <p:nvSpPr>
          <p:cNvPr id="2802696" name="Rectangle 8"/>
          <p:cNvSpPr>
            <a:spLocks noChangeArrowheads="1"/>
          </p:cNvSpPr>
          <p:nvPr/>
        </p:nvSpPr>
        <p:spPr bwMode="auto">
          <a:xfrm>
            <a:off x="1581150" y="1255713"/>
            <a:ext cx="8921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6 PM</a:t>
            </a:r>
          </a:p>
        </p:txBody>
      </p:sp>
      <p:sp>
        <p:nvSpPr>
          <p:cNvPr id="2802697" name="Line 9"/>
          <p:cNvSpPr>
            <a:spLocks noChangeShapeType="1"/>
          </p:cNvSpPr>
          <p:nvPr/>
        </p:nvSpPr>
        <p:spPr bwMode="auto">
          <a:xfrm>
            <a:off x="1874838" y="1611313"/>
            <a:ext cx="0" cy="2524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698" name="Rectangle 10"/>
          <p:cNvSpPr>
            <a:spLocks noChangeArrowheads="1"/>
          </p:cNvSpPr>
          <p:nvPr/>
        </p:nvSpPr>
        <p:spPr bwMode="auto">
          <a:xfrm>
            <a:off x="2546350" y="1276350"/>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7</a:t>
            </a:r>
          </a:p>
        </p:txBody>
      </p:sp>
      <p:sp>
        <p:nvSpPr>
          <p:cNvPr id="2802699" name="Rectangle 11"/>
          <p:cNvSpPr>
            <a:spLocks noChangeArrowheads="1"/>
          </p:cNvSpPr>
          <p:nvPr/>
        </p:nvSpPr>
        <p:spPr bwMode="auto">
          <a:xfrm>
            <a:off x="3321050" y="1266825"/>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8</a:t>
            </a:r>
          </a:p>
        </p:txBody>
      </p:sp>
      <p:sp>
        <p:nvSpPr>
          <p:cNvPr id="2802700" name="Rectangle 12"/>
          <p:cNvSpPr>
            <a:spLocks noChangeArrowheads="1"/>
          </p:cNvSpPr>
          <p:nvPr/>
        </p:nvSpPr>
        <p:spPr bwMode="auto">
          <a:xfrm>
            <a:off x="4133850" y="1293813"/>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9</a:t>
            </a:r>
          </a:p>
        </p:txBody>
      </p:sp>
      <p:sp>
        <p:nvSpPr>
          <p:cNvPr id="2802701" name="Rectangle 13"/>
          <p:cNvSpPr>
            <a:spLocks noChangeArrowheads="1"/>
          </p:cNvSpPr>
          <p:nvPr/>
        </p:nvSpPr>
        <p:spPr bwMode="auto">
          <a:xfrm>
            <a:off x="4865688" y="1279525"/>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10</a:t>
            </a:r>
          </a:p>
        </p:txBody>
      </p:sp>
      <p:sp>
        <p:nvSpPr>
          <p:cNvPr id="2802702" name="Rectangle 14"/>
          <p:cNvSpPr>
            <a:spLocks noChangeArrowheads="1"/>
          </p:cNvSpPr>
          <p:nvPr/>
        </p:nvSpPr>
        <p:spPr bwMode="auto">
          <a:xfrm>
            <a:off x="5667375" y="127635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11</a:t>
            </a:r>
          </a:p>
        </p:txBody>
      </p:sp>
      <p:sp>
        <p:nvSpPr>
          <p:cNvPr id="2802703" name="Rectangle 15"/>
          <p:cNvSpPr>
            <a:spLocks noChangeArrowheads="1"/>
          </p:cNvSpPr>
          <p:nvPr/>
        </p:nvSpPr>
        <p:spPr bwMode="auto">
          <a:xfrm>
            <a:off x="7288213" y="1265238"/>
            <a:ext cx="3508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a:t>
            </a:r>
          </a:p>
        </p:txBody>
      </p:sp>
      <p:sp>
        <p:nvSpPr>
          <p:cNvPr id="2802704" name="Line 16"/>
          <p:cNvSpPr>
            <a:spLocks noChangeShapeType="1"/>
          </p:cNvSpPr>
          <p:nvPr/>
        </p:nvSpPr>
        <p:spPr bwMode="auto">
          <a:xfrm>
            <a:off x="1885950" y="1758950"/>
            <a:ext cx="6370638"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2705" name="Line 17"/>
          <p:cNvSpPr>
            <a:spLocks noChangeShapeType="1"/>
          </p:cNvSpPr>
          <p:nvPr/>
        </p:nvSpPr>
        <p:spPr bwMode="auto">
          <a:xfrm flipH="1">
            <a:off x="1312863" y="2417763"/>
            <a:ext cx="38100" cy="3284537"/>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2706" name="Rectangle 18"/>
          <p:cNvSpPr>
            <a:spLocks noChangeArrowheads="1"/>
          </p:cNvSpPr>
          <p:nvPr/>
        </p:nvSpPr>
        <p:spPr bwMode="auto">
          <a:xfrm>
            <a:off x="5575300" y="1908175"/>
            <a:ext cx="858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i="1">
                <a:solidFill>
                  <a:schemeClr val="tx1"/>
                </a:solidFill>
                <a:latin typeface="FranklinGothic" charset="0"/>
              </a:rPr>
              <a:t>Time</a:t>
            </a:r>
          </a:p>
        </p:txBody>
      </p:sp>
      <p:sp>
        <p:nvSpPr>
          <p:cNvPr id="2802707" name="Freeform 19"/>
          <p:cNvSpPr>
            <a:spLocks/>
          </p:cNvSpPr>
          <p:nvPr/>
        </p:nvSpPr>
        <p:spPr bwMode="auto">
          <a:xfrm>
            <a:off x="1470025" y="3192463"/>
            <a:ext cx="334963"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708" name="Rectangle 20"/>
          <p:cNvSpPr>
            <a:spLocks noChangeArrowheads="1"/>
          </p:cNvSpPr>
          <p:nvPr/>
        </p:nvSpPr>
        <p:spPr bwMode="auto">
          <a:xfrm>
            <a:off x="1450975" y="3124200"/>
            <a:ext cx="4016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B</a:t>
            </a:r>
          </a:p>
        </p:txBody>
      </p:sp>
      <p:sp>
        <p:nvSpPr>
          <p:cNvPr id="2802709" name="Freeform 21"/>
          <p:cNvSpPr>
            <a:spLocks/>
          </p:cNvSpPr>
          <p:nvPr/>
        </p:nvSpPr>
        <p:spPr bwMode="auto">
          <a:xfrm>
            <a:off x="1479550" y="3686175"/>
            <a:ext cx="333375" cy="334963"/>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710" name="Rectangle 22"/>
          <p:cNvSpPr>
            <a:spLocks noChangeArrowheads="1"/>
          </p:cNvSpPr>
          <p:nvPr/>
        </p:nvSpPr>
        <p:spPr bwMode="auto">
          <a:xfrm>
            <a:off x="1458913" y="3616325"/>
            <a:ext cx="4016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C</a:t>
            </a:r>
          </a:p>
        </p:txBody>
      </p:sp>
      <p:sp>
        <p:nvSpPr>
          <p:cNvPr id="2802711" name="Freeform 23"/>
          <p:cNvSpPr>
            <a:spLocks/>
          </p:cNvSpPr>
          <p:nvPr/>
        </p:nvSpPr>
        <p:spPr bwMode="auto">
          <a:xfrm>
            <a:off x="1479550" y="42005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712" name="Rectangle 24"/>
          <p:cNvSpPr>
            <a:spLocks noChangeArrowheads="1"/>
          </p:cNvSpPr>
          <p:nvPr/>
        </p:nvSpPr>
        <p:spPr bwMode="auto">
          <a:xfrm>
            <a:off x="1458913" y="4130675"/>
            <a:ext cx="4016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D</a:t>
            </a:r>
          </a:p>
        </p:txBody>
      </p:sp>
      <p:sp>
        <p:nvSpPr>
          <p:cNvPr id="2802713" name="Freeform 25"/>
          <p:cNvSpPr>
            <a:spLocks/>
          </p:cNvSpPr>
          <p:nvPr/>
        </p:nvSpPr>
        <p:spPr bwMode="auto">
          <a:xfrm>
            <a:off x="1470025" y="2566988"/>
            <a:ext cx="334963" cy="334962"/>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714" name="Rectangle 26"/>
          <p:cNvSpPr>
            <a:spLocks noChangeArrowheads="1"/>
          </p:cNvSpPr>
          <p:nvPr/>
        </p:nvSpPr>
        <p:spPr bwMode="auto">
          <a:xfrm>
            <a:off x="1450975" y="2497138"/>
            <a:ext cx="4016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A</a:t>
            </a:r>
          </a:p>
        </p:txBody>
      </p:sp>
      <p:sp>
        <p:nvSpPr>
          <p:cNvPr id="2802715" name="Line 27"/>
          <p:cNvSpPr>
            <a:spLocks noChangeShapeType="1"/>
          </p:cNvSpPr>
          <p:nvPr/>
        </p:nvSpPr>
        <p:spPr bwMode="auto">
          <a:xfrm flipH="1">
            <a:off x="2659063" y="1874838"/>
            <a:ext cx="26987"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16" name="Line 28"/>
          <p:cNvSpPr>
            <a:spLocks noChangeShapeType="1"/>
          </p:cNvSpPr>
          <p:nvPr/>
        </p:nvSpPr>
        <p:spPr bwMode="auto">
          <a:xfrm flipH="1">
            <a:off x="306070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17" name="Line 29"/>
          <p:cNvSpPr>
            <a:spLocks noChangeShapeType="1"/>
          </p:cNvSpPr>
          <p:nvPr/>
        </p:nvSpPr>
        <p:spPr bwMode="auto">
          <a:xfrm flipH="1">
            <a:off x="346075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18" name="AutoShape 30"/>
          <p:cNvSpPr>
            <a:spLocks noChangeArrowheads="1"/>
          </p:cNvSpPr>
          <p:nvPr/>
        </p:nvSpPr>
        <p:spPr bwMode="auto">
          <a:xfrm>
            <a:off x="2352675" y="3103563"/>
            <a:ext cx="293688" cy="411162"/>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19" name="AutoShape 31"/>
          <p:cNvSpPr>
            <a:spLocks noChangeArrowheads="1"/>
          </p:cNvSpPr>
          <p:nvPr/>
        </p:nvSpPr>
        <p:spPr bwMode="auto">
          <a:xfrm>
            <a:off x="2424113" y="3021013"/>
            <a:ext cx="222250"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20" name="AutoShape 32"/>
          <p:cNvSpPr>
            <a:spLocks noChangeArrowheads="1"/>
          </p:cNvSpPr>
          <p:nvPr/>
        </p:nvSpPr>
        <p:spPr bwMode="auto">
          <a:xfrm>
            <a:off x="2411413" y="3135313"/>
            <a:ext cx="150812" cy="23812"/>
          </a:xfrm>
          <a:prstGeom prst="parallelogram">
            <a:avLst>
              <a:gd name="adj" fmla="val 15830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2" name="Group 33"/>
          <p:cNvGrpSpPr>
            <a:grpSpLocks/>
          </p:cNvGrpSpPr>
          <p:nvPr/>
        </p:nvGrpSpPr>
        <p:grpSpPr bwMode="auto">
          <a:xfrm>
            <a:off x="3097213" y="3076575"/>
            <a:ext cx="284162" cy="407988"/>
            <a:chOff x="2195" y="1938"/>
            <a:chExt cx="201" cy="257"/>
          </a:xfrm>
        </p:grpSpPr>
        <p:sp>
          <p:nvSpPr>
            <p:cNvPr id="2802722" name="Freeform 34"/>
            <p:cNvSpPr>
              <a:spLocks/>
            </p:cNvSpPr>
            <p:nvPr/>
          </p:nvSpPr>
          <p:spPr bwMode="auto">
            <a:xfrm>
              <a:off x="2324" y="2057"/>
              <a:ext cx="60" cy="138"/>
            </a:xfrm>
            <a:custGeom>
              <a:avLst/>
              <a:gdLst/>
              <a:ahLst/>
              <a:cxnLst>
                <a:cxn ang="0">
                  <a:pos x="43" y="0"/>
                </a:cxn>
                <a:cxn ang="0">
                  <a:pos x="59" y="0"/>
                </a:cxn>
                <a:cxn ang="0">
                  <a:pos x="16" y="137"/>
                </a:cxn>
                <a:cxn ang="0">
                  <a:pos x="0" y="137"/>
                </a:cxn>
                <a:cxn ang="0">
                  <a:pos x="43" y="0"/>
                </a:cxn>
              </a:cxnLst>
              <a:rect l="0" t="0" r="r" b="b"/>
              <a:pathLst>
                <a:path w="60" h="138">
                  <a:moveTo>
                    <a:pt x="43" y="0"/>
                  </a:moveTo>
                  <a:lnTo>
                    <a:pt x="59" y="0"/>
                  </a:lnTo>
                  <a:lnTo>
                    <a:pt x="16" y="137"/>
                  </a:lnTo>
                  <a:lnTo>
                    <a:pt x="0" y="137"/>
                  </a:lnTo>
                  <a:lnTo>
                    <a:pt x="43"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723" name="Rectangle 35"/>
            <p:cNvSpPr>
              <a:spLocks noChangeArrowheads="1"/>
            </p:cNvSpPr>
            <p:nvPr/>
          </p:nvSpPr>
          <p:spPr bwMode="auto">
            <a:xfrm>
              <a:off x="2320" y="2057"/>
              <a:ext cx="76"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24" name="Rectangle 36"/>
            <p:cNvSpPr>
              <a:spLocks noChangeArrowheads="1"/>
            </p:cNvSpPr>
            <p:nvPr/>
          </p:nvSpPr>
          <p:spPr bwMode="auto">
            <a:xfrm>
              <a:off x="2326" y="2115"/>
              <a:ext cx="57"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25" name="Rectangle 37"/>
            <p:cNvSpPr>
              <a:spLocks noChangeArrowheads="1"/>
            </p:cNvSpPr>
            <p:nvPr/>
          </p:nvSpPr>
          <p:spPr bwMode="auto">
            <a:xfrm>
              <a:off x="2195" y="2115"/>
              <a:ext cx="75"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26" name="Oval 38"/>
            <p:cNvSpPr>
              <a:spLocks noChangeArrowheads="1"/>
            </p:cNvSpPr>
            <p:nvPr/>
          </p:nvSpPr>
          <p:spPr bwMode="auto">
            <a:xfrm>
              <a:off x="2254" y="1938"/>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727" name="Freeform 39"/>
            <p:cNvSpPr>
              <a:spLocks/>
            </p:cNvSpPr>
            <p:nvPr/>
          </p:nvSpPr>
          <p:spPr bwMode="auto">
            <a:xfrm>
              <a:off x="2195" y="1983"/>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728" name="Freeform 40"/>
          <p:cNvSpPr>
            <a:spLocks/>
          </p:cNvSpPr>
          <p:nvPr/>
        </p:nvSpPr>
        <p:spPr bwMode="auto">
          <a:xfrm>
            <a:off x="3467100" y="3036888"/>
            <a:ext cx="282575" cy="463550"/>
          </a:xfrm>
          <a:custGeom>
            <a:avLst/>
            <a:gdLst/>
            <a:ahLst/>
            <a:cxnLst>
              <a:cxn ang="0">
                <a:pos x="199" y="263"/>
              </a:cxn>
              <a:cxn ang="0">
                <a:pos x="184" y="263"/>
              </a:cxn>
              <a:cxn ang="0">
                <a:pos x="158" y="230"/>
              </a:cxn>
              <a:cxn ang="0">
                <a:pos x="121" y="169"/>
              </a:cxn>
              <a:cxn ang="0">
                <a:pos x="111" y="142"/>
              </a:cxn>
              <a:cxn ang="0">
                <a:pos x="114" y="123"/>
              </a:cxn>
              <a:cxn ang="0">
                <a:pos x="123" y="119"/>
              </a:cxn>
              <a:cxn ang="0">
                <a:pos x="136" y="129"/>
              </a:cxn>
              <a:cxn ang="0">
                <a:pos x="155" y="140"/>
              </a:cxn>
              <a:cxn ang="0">
                <a:pos x="164" y="140"/>
              </a:cxn>
              <a:cxn ang="0">
                <a:pos x="165" y="134"/>
              </a:cxn>
              <a:cxn ang="0">
                <a:pos x="156" y="123"/>
              </a:cxn>
              <a:cxn ang="0">
                <a:pos x="135" y="108"/>
              </a:cxn>
              <a:cxn ang="0">
                <a:pos x="126" y="87"/>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2"/>
              </a:cxn>
              <a:cxn ang="0">
                <a:pos x="40" y="146"/>
              </a:cxn>
              <a:cxn ang="0">
                <a:pos x="41" y="158"/>
              </a:cxn>
              <a:cxn ang="0">
                <a:pos x="49" y="162"/>
              </a:cxn>
              <a:cxn ang="0">
                <a:pos x="53" y="158"/>
              </a:cxn>
              <a:cxn ang="0">
                <a:pos x="53" y="133"/>
              </a:cxn>
              <a:cxn ang="0">
                <a:pos x="55" y="117"/>
              </a:cxn>
              <a:cxn ang="0">
                <a:pos x="64" y="109"/>
              </a:cxn>
              <a:cxn ang="0">
                <a:pos x="70" y="114"/>
              </a:cxn>
              <a:cxn ang="0">
                <a:pos x="68" y="140"/>
              </a:cxn>
              <a:cxn ang="0">
                <a:pos x="61" y="167"/>
              </a:cxn>
              <a:cxn ang="0">
                <a:pos x="53" y="197"/>
              </a:cxn>
              <a:cxn ang="0">
                <a:pos x="33" y="226"/>
              </a:cxn>
              <a:cxn ang="0">
                <a:pos x="8" y="256"/>
              </a:cxn>
              <a:cxn ang="0">
                <a:pos x="0" y="272"/>
              </a:cxn>
              <a:cxn ang="0">
                <a:pos x="19" y="291"/>
              </a:cxn>
              <a:cxn ang="0">
                <a:pos x="33" y="288"/>
              </a:cxn>
              <a:cxn ang="0">
                <a:pos x="23" y="276"/>
              </a:cxn>
              <a:cxn ang="0">
                <a:pos x="30" y="260"/>
              </a:cxn>
              <a:cxn ang="0">
                <a:pos x="61" y="223"/>
              </a:cxn>
              <a:cxn ang="0">
                <a:pos x="84" y="197"/>
              </a:cxn>
              <a:cxn ang="0">
                <a:pos x="95" y="191"/>
              </a:cxn>
              <a:cxn ang="0">
                <a:pos x="109" y="199"/>
              </a:cxn>
              <a:cxn ang="0">
                <a:pos x="141" y="243"/>
              </a:cxn>
              <a:cxn ang="0">
                <a:pos x="168" y="281"/>
              </a:cxn>
              <a:cxn ang="0">
                <a:pos x="178" y="283"/>
              </a:cxn>
              <a:cxn ang="0">
                <a:pos x="191" y="273"/>
              </a:cxn>
            </a:cxnLst>
            <a:rect l="0" t="0" r="r" b="b"/>
            <a:pathLst>
              <a:path w="200" h="292">
                <a:moveTo>
                  <a:pt x="198" y="268"/>
                </a:moveTo>
                <a:lnTo>
                  <a:pt x="199" y="263"/>
                </a:lnTo>
                <a:lnTo>
                  <a:pt x="191" y="265"/>
                </a:lnTo>
                <a:lnTo>
                  <a:pt x="184" y="263"/>
                </a:lnTo>
                <a:lnTo>
                  <a:pt x="174" y="256"/>
                </a:lnTo>
                <a:lnTo>
                  <a:pt x="158" y="230"/>
                </a:lnTo>
                <a:lnTo>
                  <a:pt x="134" y="191"/>
                </a:lnTo>
                <a:lnTo>
                  <a:pt x="121" y="169"/>
                </a:lnTo>
                <a:lnTo>
                  <a:pt x="113" y="152"/>
                </a:lnTo>
                <a:lnTo>
                  <a:pt x="111" y="142"/>
                </a:lnTo>
                <a:lnTo>
                  <a:pt x="111" y="130"/>
                </a:lnTo>
                <a:lnTo>
                  <a:pt x="114" y="123"/>
                </a:lnTo>
                <a:lnTo>
                  <a:pt x="119" y="119"/>
                </a:lnTo>
                <a:lnTo>
                  <a:pt x="123" y="119"/>
                </a:lnTo>
                <a:lnTo>
                  <a:pt x="128" y="122"/>
                </a:lnTo>
                <a:lnTo>
                  <a:pt x="136" y="129"/>
                </a:lnTo>
                <a:lnTo>
                  <a:pt x="148" y="137"/>
                </a:lnTo>
                <a:lnTo>
                  <a:pt x="155" y="140"/>
                </a:lnTo>
                <a:lnTo>
                  <a:pt x="160" y="142"/>
                </a:lnTo>
                <a:lnTo>
                  <a:pt x="164" y="140"/>
                </a:lnTo>
                <a:lnTo>
                  <a:pt x="166" y="137"/>
                </a:lnTo>
                <a:lnTo>
                  <a:pt x="165" y="134"/>
                </a:lnTo>
                <a:lnTo>
                  <a:pt x="164" y="130"/>
                </a:lnTo>
                <a:lnTo>
                  <a:pt x="156" y="123"/>
                </a:lnTo>
                <a:lnTo>
                  <a:pt x="143" y="114"/>
                </a:lnTo>
                <a:lnTo>
                  <a:pt x="135" y="108"/>
                </a:lnTo>
                <a:lnTo>
                  <a:pt x="130" y="99"/>
                </a:lnTo>
                <a:lnTo>
                  <a:pt x="126" y="87"/>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7"/>
                </a:lnTo>
                <a:lnTo>
                  <a:pt x="46" y="99"/>
                </a:lnTo>
                <a:lnTo>
                  <a:pt x="43" y="109"/>
                </a:lnTo>
                <a:lnTo>
                  <a:pt x="41" y="122"/>
                </a:lnTo>
                <a:lnTo>
                  <a:pt x="40" y="137"/>
                </a:lnTo>
                <a:lnTo>
                  <a:pt x="40" y="146"/>
                </a:lnTo>
                <a:lnTo>
                  <a:pt x="40" y="153"/>
                </a:lnTo>
                <a:lnTo>
                  <a:pt x="41" y="158"/>
                </a:lnTo>
                <a:lnTo>
                  <a:pt x="44" y="161"/>
                </a:lnTo>
                <a:lnTo>
                  <a:pt x="49" y="162"/>
                </a:lnTo>
                <a:lnTo>
                  <a:pt x="51" y="161"/>
                </a:lnTo>
                <a:lnTo>
                  <a:pt x="53" y="158"/>
                </a:lnTo>
                <a:lnTo>
                  <a:pt x="53" y="148"/>
                </a:lnTo>
                <a:lnTo>
                  <a:pt x="53" y="133"/>
                </a:lnTo>
                <a:lnTo>
                  <a:pt x="54" y="123"/>
                </a:lnTo>
                <a:lnTo>
                  <a:pt x="55" y="117"/>
                </a:lnTo>
                <a:lnTo>
                  <a:pt x="59" y="110"/>
                </a:lnTo>
                <a:lnTo>
                  <a:pt x="64" y="109"/>
                </a:lnTo>
                <a:lnTo>
                  <a:pt x="69" y="110"/>
                </a:lnTo>
                <a:lnTo>
                  <a:pt x="70" y="114"/>
                </a:lnTo>
                <a:lnTo>
                  <a:pt x="69" y="125"/>
                </a:lnTo>
                <a:lnTo>
                  <a:pt x="68" y="140"/>
                </a:lnTo>
                <a:lnTo>
                  <a:pt x="65" y="154"/>
                </a:lnTo>
                <a:lnTo>
                  <a:pt x="61" y="167"/>
                </a:lnTo>
                <a:lnTo>
                  <a:pt x="58" y="183"/>
                </a:lnTo>
                <a:lnTo>
                  <a:pt x="53" y="197"/>
                </a:lnTo>
                <a:lnTo>
                  <a:pt x="41" y="214"/>
                </a:lnTo>
                <a:lnTo>
                  <a:pt x="33" y="226"/>
                </a:lnTo>
                <a:lnTo>
                  <a:pt x="18" y="243"/>
                </a:lnTo>
                <a:lnTo>
                  <a:pt x="8" y="256"/>
                </a:lnTo>
                <a:lnTo>
                  <a:pt x="0" y="267"/>
                </a:lnTo>
                <a:lnTo>
                  <a:pt x="0" y="272"/>
                </a:lnTo>
                <a:lnTo>
                  <a:pt x="8" y="281"/>
                </a:lnTo>
                <a:lnTo>
                  <a:pt x="19" y="291"/>
                </a:lnTo>
                <a:lnTo>
                  <a:pt x="30" y="291"/>
                </a:lnTo>
                <a:lnTo>
                  <a:pt x="33" y="288"/>
                </a:lnTo>
                <a:lnTo>
                  <a:pt x="28" y="282"/>
                </a:lnTo>
                <a:lnTo>
                  <a:pt x="23" y="276"/>
                </a:lnTo>
                <a:lnTo>
                  <a:pt x="23" y="271"/>
                </a:lnTo>
                <a:lnTo>
                  <a:pt x="30" y="260"/>
                </a:lnTo>
                <a:lnTo>
                  <a:pt x="43" y="247"/>
                </a:lnTo>
                <a:lnTo>
                  <a:pt x="61" y="223"/>
                </a:lnTo>
                <a:lnTo>
                  <a:pt x="78" y="203"/>
                </a:lnTo>
                <a:lnTo>
                  <a:pt x="84" y="197"/>
                </a:lnTo>
                <a:lnTo>
                  <a:pt x="88" y="192"/>
                </a:lnTo>
                <a:lnTo>
                  <a:pt x="95" y="191"/>
                </a:lnTo>
                <a:lnTo>
                  <a:pt x="101" y="194"/>
                </a:lnTo>
                <a:lnTo>
                  <a:pt x="109" y="199"/>
                </a:lnTo>
                <a:lnTo>
                  <a:pt x="124" y="220"/>
                </a:lnTo>
                <a:lnTo>
                  <a:pt x="141" y="243"/>
                </a:lnTo>
                <a:lnTo>
                  <a:pt x="158" y="267"/>
                </a:lnTo>
                <a:lnTo>
                  <a:pt x="168" y="281"/>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3" name="Group 41"/>
          <p:cNvGrpSpPr>
            <a:grpSpLocks/>
          </p:cNvGrpSpPr>
          <p:nvPr/>
        </p:nvGrpSpPr>
        <p:grpSpPr bwMode="auto">
          <a:xfrm>
            <a:off x="2654300" y="3021013"/>
            <a:ext cx="366713" cy="493712"/>
            <a:chOff x="1881" y="1903"/>
            <a:chExt cx="260" cy="311"/>
          </a:xfrm>
        </p:grpSpPr>
        <p:grpSp>
          <p:nvGrpSpPr>
            <p:cNvPr id="4" name="Group 42"/>
            <p:cNvGrpSpPr>
              <a:grpSpLocks/>
            </p:cNvGrpSpPr>
            <p:nvPr/>
          </p:nvGrpSpPr>
          <p:grpSpPr bwMode="auto">
            <a:xfrm>
              <a:off x="1881" y="1903"/>
              <a:ext cx="260" cy="311"/>
              <a:chOff x="1881" y="1903"/>
              <a:chExt cx="260" cy="311"/>
            </a:xfrm>
          </p:grpSpPr>
          <p:sp>
            <p:nvSpPr>
              <p:cNvPr id="2802731" name="AutoShape 43"/>
              <p:cNvSpPr>
                <a:spLocks noChangeArrowheads="1"/>
              </p:cNvSpPr>
              <p:nvPr/>
            </p:nvSpPr>
            <p:spPr bwMode="auto">
              <a:xfrm>
                <a:off x="1881" y="1955"/>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32" name="AutoShape 44"/>
              <p:cNvSpPr>
                <a:spLocks noChangeArrowheads="1"/>
              </p:cNvSpPr>
              <p:nvPr/>
            </p:nvSpPr>
            <p:spPr bwMode="auto">
              <a:xfrm>
                <a:off x="1944" y="1903"/>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33" name="Oval 45"/>
            <p:cNvSpPr>
              <a:spLocks noChangeArrowheads="1"/>
            </p:cNvSpPr>
            <p:nvPr/>
          </p:nvSpPr>
          <p:spPr bwMode="auto">
            <a:xfrm>
              <a:off x="1964" y="1930"/>
              <a:ext cx="25"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34" name="AutoShape 46"/>
            <p:cNvSpPr>
              <a:spLocks noChangeArrowheads="1"/>
            </p:cNvSpPr>
            <p:nvPr/>
          </p:nvSpPr>
          <p:spPr bwMode="auto">
            <a:xfrm>
              <a:off x="1912" y="2077"/>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35" name="Line 47"/>
          <p:cNvSpPr>
            <a:spLocks noChangeShapeType="1"/>
          </p:cNvSpPr>
          <p:nvPr/>
        </p:nvSpPr>
        <p:spPr bwMode="auto">
          <a:xfrm>
            <a:off x="2684463" y="1989138"/>
            <a:ext cx="36988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36" name="Line 48"/>
          <p:cNvSpPr>
            <a:spLocks noChangeShapeType="1"/>
          </p:cNvSpPr>
          <p:nvPr/>
        </p:nvSpPr>
        <p:spPr bwMode="auto">
          <a:xfrm flipH="1">
            <a:off x="306070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37" name="Line 49"/>
          <p:cNvSpPr>
            <a:spLocks noChangeShapeType="1"/>
          </p:cNvSpPr>
          <p:nvPr/>
        </p:nvSpPr>
        <p:spPr bwMode="auto">
          <a:xfrm flipH="1">
            <a:off x="346075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38" name="Rectangle 50"/>
          <p:cNvSpPr>
            <a:spLocks noChangeArrowheads="1"/>
          </p:cNvSpPr>
          <p:nvPr/>
        </p:nvSpPr>
        <p:spPr bwMode="auto">
          <a:xfrm>
            <a:off x="3427413" y="204470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739" name="Line 51"/>
          <p:cNvSpPr>
            <a:spLocks noChangeShapeType="1"/>
          </p:cNvSpPr>
          <p:nvPr/>
        </p:nvSpPr>
        <p:spPr bwMode="auto">
          <a:xfrm flipH="1">
            <a:off x="386080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40" name="AutoShape 52"/>
          <p:cNvSpPr>
            <a:spLocks noChangeArrowheads="1"/>
          </p:cNvSpPr>
          <p:nvPr/>
        </p:nvSpPr>
        <p:spPr bwMode="auto">
          <a:xfrm>
            <a:off x="2754313" y="3632200"/>
            <a:ext cx="290512" cy="411163"/>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41" name="AutoShape 53"/>
          <p:cNvSpPr>
            <a:spLocks noChangeArrowheads="1"/>
          </p:cNvSpPr>
          <p:nvPr/>
        </p:nvSpPr>
        <p:spPr bwMode="auto">
          <a:xfrm>
            <a:off x="2825750" y="3551238"/>
            <a:ext cx="219075" cy="71437"/>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42" name="AutoShape 54"/>
          <p:cNvSpPr>
            <a:spLocks noChangeArrowheads="1"/>
          </p:cNvSpPr>
          <p:nvPr/>
        </p:nvSpPr>
        <p:spPr bwMode="auto">
          <a:xfrm>
            <a:off x="2813050" y="3663950"/>
            <a:ext cx="149225" cy="23813"/>
          </a:xfrm>
          <a:prstGeom prst="parallelogram">
            <a:avLst>
              <a:gd name="adj" fmla="val 15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5" name="Group 55"/>
          <p:cNvGrpSpPr>
            <a:grpSpLocks/>
          </p:cNvGrpSpPr>
          <p:nvPr/>
        </p:nvGrpSpPr>
        <p:grpSpPr bwMode="auto">
          <a:xfrm>
            <a:off x="3495675" y="3614738"/>
            <a:ext cx="284163" cy="407987"/>
            <a:chOff x="2477" y="2277"/>
            <a:chExt cx="202" cy="257"/>
          </a:xfrm>
        </p:grpSpPr>
        <p:sp>
          <p:nvSpPr>
            <p:cNvPr id="2802744" name="Freeform 56"/>
            <p:cNvSpPr>
              <a:spLocks/>
            </p:cNvSpPr>
            <p:nvPr/>
          </p:nvSpPr>
          <p:spPr bwMode="auto">
            <a:xfrm>
              <a:off x="2607" y="2396"/>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745" name="Rectangle 57"/>
            <p:cNvSpPr>
              <a:spLocks noChangeArrowheads="1"/>
            </p:cNvSpPr>
            <p:nvPr/>
          </p:nvSpPr>
          <p:spPr bwMode="auto">
            <a:xfrm>
              <a:off x="2602" y="239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46" name="Rectangle 58"/>
            <p:cNvSpPr>
              <a:spLocks noChangeArrowheads="1"/>
            </p:cNvSpPr>
            <p:nvPr/>
          </p:nvSpPr>
          <p:spPr bwMode="auto">
            <a:xfrm>
              <a:off x="2610" y="2453"/>
              <a:ext cx="5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47" name="Rectangle 59"/>
            <p:cNvSpPr>
              <a:spLocks noChangeArrowheads="1"/>
            </p:cNvSpPr>
            <p:nvPr/>
          </p:nvSpPr>
          <p:spPr bwMode="auto">
            <a:xfrm>
              <a:off x="2479" y="2453"/>
              <a:ext cx="73"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48" name="Oval 60"/>
            <p:cNvSpPr>
              <a:spLocks noChangeArrowheads="1"/>
            </p:cNvSpPr>
            <p:nvPr/>
          </p:nvSpPr>
          <p:spPr bwMode="auto">
            <a:xfrm>
              <a:off x="2537" y="2277"/>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749" name="Freeform 61"/>
            <p:cNvSpPr>
              <a:spLocks/>
            </p:cNvSpPr>
            <p:nvPr/>
          </p:nvSpPr>
          <p:spPr bwMode="auto">
            <a:xfrm>
              <a:off x="2477" y="2322"/>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750" name="Freeform 62"/>
          <p:cNvSpPr>
            <a:spLocks/>
          </p:cNvSpPr>
          <p:nvPr/>
        </p:nvSpPr>
        <p:spPr bwMode="auto">
          <a:xfrm>
            <a:off x="3849688" y="3567113"/>
            <a:ext cx="284162" cy="461962"/>
          </a:xfrm>
          <a:custGeom>
            <a:avLst/>
            <a:gdLst/>
            <a:ahLst/>
            <a:cxnLst>
              <a:cxn ang="0">
                <a:pos x="200" y="263"/>
              </a:cxn>
              <a:cxn ang="0">
                <a:pos x="185" y="263"/>
              </a:cxn>
              <a:cxn ang="0">
                <a:pos x="158" y="229"/>
              </a:cxn>
              <a:cxn ang="0">
                <a:pos x="122" y="169"/>
              </a:cxn>
              <a:cxn ang="0">
                <a:pos x="112" y="141"/>
              </a:cxn>
              <a:cxn ang="0">
                <a:pos x="114" y="123"/>
              </a:cxn>
              <a:cxn ang="0">
                <a:pos x="123" y="119"/>
              </a:cxn>
              <a:cxn ang="0">
                <a:pos x="137" y="129"/>
              </a:cxn>
              <a:cxn ang="0">
                <a:pos x="156" y="140"/>
              </a:cxn>
              <a:cxn ang="0">
                <a:pos x="165" y="140"/>
              </a:cxn>
              <a:cxn ang="0">
                <a:pos x="166" y="134"/>
              </a:cxn>
              <a:cxn ang="0">
                <a:pos x="157" y="123"/>
              </a:cxn>
              <a:cxn ang="0">
                <a:pos x="136" y="108"/>
              </a:cxn>
              <a:cxn ang="0">
                <a:pos x="127" y="86"/>
              </a:cxn>
              <a:cxn ang="0">
                <a:pos x="123" y="69"/>
              </a:cxn>
              <a:cxn ang="0">
                <a:pos x="113" y="56"/>
              </a:cxn>
              <a:cxn ang="0">
                <a:pos x="109" y="48"/>
              </a:cxn>
              <a:cxn ang="0">
                <a:pos x="114" y="36"/>
              </a:cxn>
              <a:cxn ang="0">
                <a:pos x="119" y="24"/>
              </a:cxn>
              <a:cxn ang="0">
                <a:pos x="116" y="9"/>
              </a:cxn>
              <a:cxn ang="0">
                <a:pos x="106" y="1"/>
              </a:cxn>
              <a:cxn ang="0">
                <a:pos x="91" y="3"/>
              </a:cxn>
              <a:cxn ang="0">
                <a:pos x="84" y="13"/>
              </a:cxn>
              <a:cxn ang="0">
                <a:pos x="84" y="23"/>
              </a:cxn>
              <a:cxn ang="0">
                <a:pos x="88" y="35"/>
              </a:cxn>
              <a:cxn ang="0">
                <a:pos x="88" y="46"/>
              </a:cxn>
              <a:cxn ang="0">
                <a:pos x="78" y="56"/>
              </a:cxn>
              <a:cxn ang="0">
                <a:pos x="65" y="64"/>
              </a:cxn>
              <a:cxn ang="0">
                <a:pos x="55" y="75"/>
              </a:cxn>
              <a:cxn ang="0">
                <a:pos x="47" y="99"/>
              </a:cxn>
              <a:cxn ang="0">
                <a:pos x="42" y="121"/>
              </a:cxn>
              <a:cxn ang="0">
                <a:pos x="40" y="145"/>
              </a:cxn>
              <a:cxn ang="0">
                <a:pos x="42" y="158"/>
              </a:cxn>
              <a:cxn ang="0">
                <a:pos x="49" y="161"/>
              </a:cxn>
              <a:cxn ang="0">
                <a:pos x="53" y="158"/>
              </a:cxn>
              <a:cxn ang="0">
                <a:pos x="53" y="133"/>
              </a:cxn>
              <a:cxn ang="0">
                <a:pos x="55" y="116"/>
              </a:cxn>
              <a:cxn ang="0">
                <a:pos x="64" y="109"/>
              </a:cxn>
              <a:cxn ang="0">
                <a:pos x="70" y="114"/>
              </a:cxn>
              <a:cxn ang="0">
                <a:pos x="68" y="140"/>
              </a:cxn>
              <a:cxn ang="0">
                <a:pos x="62" y="166"/>
              </a:cxn>
              <a:cxn ang="0">
                <a:pos x="53" y="196"/>
              </a:cxn>
              <a:cxn ang="0">
                <a:pos x="33" y="225"/>
              </a:cxn>
              <a:cxn ang="0">
                <a:pos x="8" y="255"/>
              </a:cxn>
              <a:cxn ang="0">
                <a:pos x="0" y="271"/>
              </a:cxn>
              <a:cxn ang="0">
                <a:pos x="19" y="290"/>
              </a:cxn>
              <a:cxn ang="0">
                <a:pos x="33" y="288"/>
              </a:cxn>
              <a:cxn ang="0">
                <a:pos x="23" y="275"/>
              </a:cxn>
              <a:cxn ang="0">
                <a:pos x="30" y="259"/>
              </a:cxn>
              <a:cxn ang="0">
                <a:pos x="62" y="223"/>
              </a:cxn>
              <a:cxn ang="0">
                <a:pos x="84" y="196"/>
              </a:cxn>
              <a:cxn ang="0">
                <a:pos x="96" y="190"/>
              </a:cxn>
              <a:cxn ang="0">
                <a:pos x="109" y="199"/>
              </a:cxn>
              <a:cxn ang="0">
                <a:pos x="142" y="243"/>
              </a:cxn>
              <a:cxn ang="0">
                <a:pos x="169" y="280"/>
              </a:cxn>
              <a:cxn ang="0">
                <a:pos x="179" y="283"/>
              </a:cxn>
              <a:cxn ang="0">
                <a:pos x="192" y="273"/>
              </a:cxn>
            </a:cxnLst>
            <a:rect l="0" t="0" r="r" b="b"/>
            <a:pathLst>
              <a:path w="201" h="291">
                <a:moveTo>
                  <a:pt x="199" y="268"/>
                </a:moveTo>
                <a:lnTo>
                  <a:pt x="200" y="263"/>
                </a:lnTo>
                <a:lnTo>
                  <a:pt x="192" y="264"/>
                </a:lnTo>
                <a:lnTo>
                  <a:pt x="185" y="263"/>
                </a:lnTo>
                <a:lnTo>
                  <a:pt x="175" y="255"/>
                </a:lnTo>
                <a:lnTo>
                  <a:pt x="158" y="229"/>
                </a:lnTo>
                <a:lnTo>
                  <a:pt x="135" y="190"/>
                </a:lnTo>
                <a:lnTo>
                  <a:pt x="122" y="169"/>
                </a:lnTo>
                <a:lnTo>
                  <a:pt x="113" y="151"/>
                </a:lnTo>
                <a:lnTo>
                  <a:pt x="112" y="141"/>
                </a:lnTo>
                <a:lnTo>
                  <a:pt x="112" y="130"/>
                </a:lnTo>
                <a:lnTo>
                  <a:pt x="114" y="123"/>
                </a:lnTo>
                <a:lnTo>
                  <a:pt x="119" y="119"/>
                </a:lnTo>
                <a:lnTo>
                  <a:pt x="123" y="119"/>
                </a:lnTo>
                <a:lnTo>
                  <a:pt x="128" y="121"/>
                </a:lnTo>
                <a:lnTo>
                  <a:pt x="137" y="129"/>
                </a:lnTo>
                <a:lnTo>
                  <a:pt x="148" y="136"/>
                </a:lnTo>
                <a:lnTo>
                  <a:pt x="156" y="140"/>
                </a:lnTo>
                <a:lnTo>
                  <a:pt x="161" y="141"/>
                </a:lnTo>
                <a:lnTo>
                  <a:pt x="165" y="140"/>
                </a:lnTo>
                <a:lnTo>
                  <a:pt x="167" y="136"/>
                </a:lnTo>
                <a:lnTo>
                  <a:pt x="166" y="134"/>
                </a:lnTo>
                <a:lnTo>
                  <a:pt x="165" y="130"/>
                </a:lnTo>
                <a:lnTo>
                  <a:pt x="157" y="123"/>
                </a:lnTo>
                <a:lnTo>
                  <a:pt x="143" y="114"/>
                </a:lnTo>
                <a:lnTo>
                  <a:pt x="136" y="108"/>
                </a:lnTo>
                <a:lnTo>
                  <a:pt x="131" y="99"/>
                </a:lnTo>
                <a:lnTo>
                  <a:pt x="127" y="86"/>
                </a:lnTo>
                <a:lnTo>
                  <a:pt x="126" y="74"/>
                </a:lnTo>
                <a:lnTo>
                  <a:pt x="123" y="69"/>
                </a:lnTo>
                <a:lnTo>
                  <a:pt x="119" y="63"/>
                </a:lnTo>
                <a:lnTo>
                  <a:pt x="113" y="56"/>
                </a:lnTo>
                <a:lnTo>
                  <a:pt x="109" y="53"/>
                </a:lnTo>
                <a:lnTo>
                  <a:pt x="109" y="48"/>
                </a:lnTo>
                <a:lnTo>
                  <a:pt x="112" y="40"/>
                </a:lnTo>
                <a:lnTo>
                  <a:pt x="114" y="36"/>
                </a:lnTo>
                <a:lnTo>
                  <a:pt x="117" y="31"/>
                </a:lnTo>
                <a:lnTo>
                  <a:pt x="119" y="24"/>
                </a:lnTo>
                <a:lnTo>
                  <a:pt x="117" y="15"/>
                </a:lnTo>
                <a:lnTo>
                  <a:pt x="116" y="9"/>
                </a:lnTo>
                <a:lnTo>
                  <a:pt x="112" y="4"/>
                </a:lnTo>
                <a:lnTo>
                  <a:pt x="106" y="1"/>
                </a:lnTo>
                <a:lnTo>
                  <a:pt x="97" y="0"/>
                </a:lnTo>
                <a:lnTo>
                  <a:pt x="91" y="3"/>
                </a:lnTo>
                <a:lnTo>
                  <a:pt x="87" y="6"/>
                </a:lnTo>
                <a:lnTo>
                  <a:pt x="84" y="13"/>
                </a:lnTo>
                <a:lnTo>
                  <a:pt x="83" y="18"/>
                </a:lnTo>
                <a:lnTo>
                  <a:pt x="84" y="23"/>
                </a:lnTo>
                <a:lnTo>
                  <a:pt x="87" y="30"/>
                </a:lnTo>
                <a:lnTo>
                  <a:pt x="88" y="35"/>
                </a:lnTo>
                <a:lnTo>
                  <a:pt x="89" y="40"/>
                </a:lnTo>
                <a:lnTo>
                  <a:pt x="88" y="46"/>
                </a:lnTo>
                <a:lnTo>
                  <a:pt x="84" y="51"/>
                </a:lnTo>
                <a:lnTo>
                  <a:pt x="78" y="56"/>
                </a:lnTo>
                <a:lnTo>
                  <a:pt x="70" y="60"/>
                </a:lnTo>
                <a:lnTo>
                  <a:pt x="65" y="64"/>
                </a:lnTo>
                <a:lnTo>
                  <a:pt x="60" y="69"/>
                </a:lnTo>
                <a:lnTo>
                  <a:pt x="55" y="75"/>
                </a:lnTo>
                <a:lnTo>
                  <a:pt x="50" y="86"/>
                </a:lnTo>
                <a:lnTo>
                  <a:pt x="47" y="99"/>
                </a:lnTo>
                <a:lnTo>
                  <a:pt x="43" y="109"/>
                </a:lnTo>
                <a:lnTo>
                  <a:pt x="42" y="121"/>
                </a:lnTo>
                <a:lnTo>
                  <a:pt x="40" y="136"/>
                </a:lnTo>
                <a:lnTo>
                  <a:pt x="40" y="145"/>
                </a:lnTo>
                <a:lnTo>
                  <a:pt x="40" y="153"/>
                </a:lnTo>
                <a:lnTo>
                  <a:pt x="42" y="158"/>
                </a:lnTo>
                <a:lnTo>
                  <a:pt x="44" y="160"/>
                </a:lnTo>
                <a:lnTo>
                  <a:pt x="49" y="161"/>
                </a:lnTo>
                <a:lnTo>
                  <a:pt x="52"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2" y="166"/>
                </a:lnTo>
                <a:lnTo>
                  <a:pt x="58" y="183"/>
                </a:lnTo>
                <a:lnTo>
                  <a:pt x="53" y="196"/>
                </a:lnTo>
                <a:lnTo>
                  <a:pt x="42"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2" y="223"/>
                </a:lnTo>
                <a:lnTo>
                  <a:pt x="78" y="203"/>
                </a:lnTo>
                <a:lnTo>
                  <a:pt x="84" y="196"/>
                </a:lnTo>
                <a:lnTo>
                  <a:pt x="88" y="191"/>
                </a:lnTo>
                <a:lnTo>
                  <a:pt x="96" y="190"/>
                </a:lnTo>
                <a:lnTo>
                  <a:pt x="102" y="194"/>
                </a:lnTo>
                <a:lnTo>
                  <a:pt x="109" y="199"/>
                </a:lnTo>
                <a:lnTo>
                  <a:pt x="125" y="219"/>
                </a:lnTo>
                <a:lnTo>
                  <a:pt x="142" y="243"/>
                </a:lnTo>
                <a:lnTo>
                  <a:pt x="158" y="266"/>
                </a:lnTo>
                <a:lnTo>
                  <a:pt x="169" y="280"/>
                </a:lnTo>
                <a:lnTo>
                  <a:pt x="172" y="283"/>
                </a:lnTo>
                <a:lnTo>
                  <a:pt x="179" y="283"/>
                </a:lnTo>
                <a:lnTo>
                  <a:pt x="185" y="278"/>
                </a:lnTo>
                <a:lnTo>
                  <a:pt x="192" y="273"/>
                </a:lnTo>
                <a:lnTo>
                  <a:pt x="199"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6" name="Group 63"/>
          <p:cNvGrpSpPr>
            <a:grpSpLocks/>
          </p:cNvGrpSpPr>
          <p:nvPr/>
        </p:nvGrpSpPr>
        <p:grpSpPr bwMode="auto">
          <a:xfrm>
            <a:off x="3054350" y="3551238"/>
            <a:ext cx="368300" cy="492125"/>
            <a:chOff x="2165" y="2237"/>
            <a:chExt cx="260" cy="310"/>
          </a:xfrm>
        </p:grpSpPr>
        <p:grpSp>
          <p:nvGrpSpPr>
            <p:cNvPr id="7" name="Group 64"/>
            <p:cNvGrpSpPr>
              <a:grpSpLocks/>
            </p:cNvGrpSpPr>
            <p:nvPr/>
          </p:nvGrpSpPr>
          <p:grpSpPr bwMode="auto">
            <a:xfrm>
              <a:off x="2165" y="2237"/>
              <a:ext cx="260" cy="310"/>
              <a:chOff x="2165" y="2237"/>
              <a:chExt cx="260" cy="310"/>
            </a:xfrm>
          </p:grpSpPr>
          <p:sp>
            <p:nvSpPr>
              <p:cNvPr id="2802753" name="AutoShape 65"/>
              <p:cNvSpPr>
                <a:spLocks noChangeArrowheads="1"/>
              </p:cNvSpPr>
              <p:nvPr/>
            </p:nvSpPr>
            <p:spPr bwMode="auto">
              <a:xfrm>
                <a:off x="2165" y="2288"/>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54" name="AutoShape 66"/>
              <p:cNvSpPr>
                <a:spLocks noChangeArrowheads="1"/>
              </p:cNvSpPr>
              <p:nvPr/>
            </p:nvSpPr>
            <p:spPr bwMode="auto">
              <a:xfrm>
                <a:off x="2227" y="2237"/>
                <a:ext cx="198" cy="45"/>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55" name="Oval 67"/>
            <p:cNvSpPr>
              <a:spLocks noChangeArrowheads="1"/>
            </p:cNvSpPr>
            <p:nvPr/>
          </p:nvSpPr>
          <p:spPr bwMode="auto">
            <a:xfrm>
              <a:off x="2246" y="2263"/>
              <a:ext cx="27"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56" name="AutoShape 68"/>
            <p:cNvSpPr>
              <a:spLocks noChangeArrowheads="1"/>
            </p:cNvSpPr>
            <p:nvPr/>
          </p:nvSpPr>
          <p:spPr bwMode="auto">
            <a:xfrm>
              <a:off x="2196" y="2410"/>
              <a:ext cx="138"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57" name="Line 69"/>
          <p:cNvSpPr>
            <a:spLocks noChangeShapeType="1"/>
          </p:cNvSpPr>
          <p:nvPr/>
        </p:nvSpPr>
        <p:spPr bwMode="auto">
          <a:xfrm>
            <a:off x="3082925" y="1989138"/>
            <a:ext cx="3730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58" name="Line 70"/>
          <p:cNvSpPr>
            <a:spLocks noChangeShapeType="1"/>
          </p:cNvSpPr>
          <p:nvPr/>
        </p:nvSpPr>
        <p:spPr bwMode="auto">
          <a:xfrm flipH="1">
            <a:off x="346075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59" name="Line 71"/>
          <p:cNvSpPr>
            <a:spLocks noChangeShapeType="1"/>
          </p:cNvSpPr>
          <p:nvPr/>
        </p:nvSpPr>
        <p:spPr bwMode="auto">
          <a:xfrm flipH="1">
            <a:off x="386080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60" name="AutoShape 72"/>
          <p:cNvSpPr>
            <a:spLocks noChangeArrowheads="1"/>
          </p:cNvSpPr>
          <p:nvPr/>
        </p:nvSpPr>
        <p:spPr bwMode="auto">
          <a:xfrm>
            <a:off x="3232150" y="4087813"/>
            <a:ext cx="223838"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61" name="AutoShape 73"/>
          <p:cNvSpPr>
            <a:spLocks noChangeArrowheads="1"/>
          </p:cNvSpPr>
          <p:nvPr/>
        </p:nvSpPr>
        <p:spPr bwMode="auto">
          <a:xfrm>
            <a:off x="3221038" y="4202113"/>
            <a:ext cx="150812" cy="23812"/>
          </a:xfrm>
          <a:prstGeom prst="parallelogram">
            <a:avLst>
              <a:gd name="adj" fmla="val 15830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8" name="Group 74"/>
          <p:cNvGrpSpPr>
            <a:grpSpLocks/>
          </p:cNvGrpSpPr>
          <p:nvPr/>
        </p:nvGrpSpPr>
        <p:grpSpPr bwMode="auto">
          <a:xfrm>
            <a:off x="3163888" y="4086225"/>
            <a:ext cx="1393825" cy="495300"/>
            <a:chOff x="2242" y="2574"/>
            <a:chExt cx="988" cy="312"/>
          </a:xfrm>
        </p:grpSpPr>
        <p:sp>
          <p:nvSpPr>
            <p:cNvPr id="2802763" name="AutoShape 75"/>
            <p:cNvSpPr>
              <a:spLocks noChangeArrowheads="1"/>
            </p:cNvSpPr>
            <p:nvPr/>
          </p:nvSpPr>
          <p:spPr bwMode="auto">
            <a:xfrm>
              <a:off x="2242" y="262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9" name="Group 76"/>
            <p:cNvGrpSpPr>
              <a:grpSpLocks/>
            </p:cNvGrpSpPr>
            <p:nvPr/>
          </p:nvGrpSpPr>
          <p:grpSpPr bwMode="auto">
            <a:xfrm>
              <a:off x="2788" y="2616"/>
              <a:ext cx="202" cy="257"/>
              <a:chOff x="2788" y="2616"/>
              <a:chExt cx="202" cy="257"/>
            </a:xfrm>
          </p:grpSpPr>
          <p:sp>
            <p:nvSpPr>
              <p:cNvPr id="2802765" name="Freeform 77"/>
              <p:cNvSpPr>
                <a:spLocks/>
              </p:cNvSpPr>
              <p:nvPr/>
            </p:nvSpPr>
            <p:spPr bwMode="auto">
              <a:xfrm>
                <a:off x="2918" y="27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766" name="Rectangle 78"/>
              <p:cNvSpPr>
                <a:spLocks noChangeArrowheads="1"/>
              </p:cNvSpPr>
              <p:nvPr/>
            </p:nvSpPr>
            <p:spPr bwMode="auto">
              <a:xfrm>
                <a:off x="2913" y="27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67" name="Rectangle 79"/>
              <p:cNvSpPr>
                <a:spLocks noChangeArrowheads="1"/>
              </p:cNvSpPr>
              <p:nvPr/>
            </p:nvSpPr>
            <p:spPr bwMode="auto">
              <a:xfrm>
                <a:off x="2921" y="27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68" name="Rectangle 80"/>
              <p:cNvSpPr>
                <a:spLocks noChangeArrowheads="1"/>
              </p:cNvSpPr>
              <p:nvPr/>
            </p:nvSpPr>
            <p:spPr bwMode="auto">
              <a:xfrm>
                <a:off x="2790" y="27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69" name="Oval 81"/>
              <p:cNvSpPr>
                <a:spLocks noChangeArrowheads="1"/>
              </p:cNvSpPr>
              <p:nvPr/>
            </p:nvSpPr>
            <p:spPr bwMode="auto">
              <a:xfrm>
                <a:off x="2848" y="26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770" name="Freeform 82"/>
              <p:cNvSpPr>
                <a:spLocks/>
              </p:cNvSpPr>
              <p:nvPr/>
            </p:nvSpPr>
            <p:spPr bwMode="auto">
              <a:xfrm>
                <a:off x="2788" y="26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771" name="Freeform 83"/>
            <p:cNvSpPr>
              <a:spLocks/>
            </p:cNvSpPr>
            <p:nvPr/>
          </p:nvSpPr>
          <p:spPr bwMode="auto">
            <a:xfrm>
              <a:off x="3028" y="257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0" name="Group 84"/>
            <p:cNvGrpSpPr>
              <a:grpSpLocks/>
            </p:cNvGrpSpPr>
            <p:nvPr/>
          </p:nvGrpSpPr>
          <p:grpSpPr bwMode="auto">
            <a:xfrm>
              <a:off x="2454" y="2575"/>
              <a:ext cx="261" cy="311"/>
              <a:chOff x="2454" y="2575"/>
              <a:chExt cx="261" cy="311"/>
            </a:xfrm>
          </p:grpSpPr>
          <p:grpSp>
            <p:nvGrpSpPr>
              <p:cNvPr id="11" name="Group 85"/>
              <p:cNvGrpSpPr>
                <a:grpSpLocks/>
              </p:cNvGrpSpPr>
              <p:nvPr/>
            </p:nvGrpSpPr>
            <p:grpSpPr bwMode="auto">
              <a:xfrm>
                <a:off x="2454" y="2575"/>
                <a:ext cx="261" cy="311"/>
                <a:chOff x="2454" y="2575"/>
                <a:chExt cx="261" cy="311"/>
              </a:xfrm>
            </p:grpSpPr>
            <p:sp>
              <p:nvSpPr>
                <p:cNvPr id="2802774" name="AutoShape 86"/>
                <p:cNvSpPr>
                  <a:spLocks noChangeArrowheads="1"/>
                </p:cNvSpPr>
                <p:nvPr/>
              </p:nvSpPr>
              <p:spPr bwMode="auto">
                <a:xfrm>
                  <a:off x="2454" y="26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75" name="AutoShape 87"/>
                <p:cNvSpPr>
                  <a:spLocks noChangeArrowheads="1"/>
                </p:cNvSpPr>
                <p:nvPr/>
              </p:nvSpPr>
              <p:spPr bwMode="auto">
                <a:xfrm>
                  <a:off x="2518" y="25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76" name="Oval 88"/>
              <p:cNvSpPr>
                <a:spLocks noChangeArrowheads="1"/>
              </p:cNvSpPr>
              <p:nvPr/>
            </p:nvSpPr>
            <p:spPr bwMode="auto">
              <a:xfrm>
                <a:off x="2537" y="26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77" name="AutoShape 89"/>
              <p:cNvSpPr>
                <a:spLocks noChangeArrowheads="1"/>
              </p:cNvSpPr>
              <p:nvPr/>
            </p:nvSpPr>
            <p:spPr bwMode="auto">
              <a:xfrm>
                <a:off x="2487" y="27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sp>
        <p:nvSpPr>
          <p:cNvPr id="2802778" name="Line 90"/>
          <p:cNvSpPr>
            <a:spLocks noChangeShapeType="1"/>
          </p:cNvSpPr>
          <p:nvPr/>
        </p:nvSpPr>
        <p:spPr bwMode="auto">
          <a:xfrm>
            <a:off x="3484563" y="1989138"/>
            <a:ext cx="36988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79" name="Line 91"/>
          <p:cNvSpPr>
            <a:spLocks noChangeShapeType="1"/>
          </p:cNvSpPr>
          <p:nvPr/>
        </p:nvSpPr>
        <p:spPr bwMode="auto">
          <a:xfrm>
            <a:off x="2689225" y="1917700"/>
            <a:ext cx="355600"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2780" name="Line 92"/>
          <p:cNvSpPr>
            <a:spLocks noChangeShapeType="1"/>
          </p:cNvSpPr>
          <p:nvPr/>
        </p:nvSpPr>
        <p:spPr bwMode="auto">
          <a:xfrm>
            <a:off x="3092450" y="1917700"/>
            <a:ext cx="355600"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grpSp>
        <p:nvGrpSpPr>
          <p:cNvPr id="12" name="Group 93"/>
          <p:cNvGrpSpPr>
            <a:grpSpLocks/>
          </p:cNvGrpSpPr>
          <p:nvPr/>
        </p:nvGrpSpPr>
        <p:grpSpPr bwMode="auto">
          <a:xfrm>
            <a:off x="1954213" y="2501900"/>
            <a:ext cx="290512" cy="492125"/>
            <a:chOff x="1385" y="1576"/>
            <a:chExt cx="206" cy="310"/>
          </a:xfrm>
        </p:grpSpPr>
        <p:sp>
          <p:nvSpPr>
            <p:cNvPr id="2802782" name="AutoShape 94"/>
            <p:cNvSpPr>
              <a:spLocks noChangeArrowheads="1"/>
            </p:cNvSpPr>
            <p:nvPr/>
          </p:nvSpPr>
          <p:spPr bwMode="auto">
            <a:xfrm>
              <a:off x="1385" y="162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83" name="AutoShape 95"/>
            <p:cNvSpPr>
              <a:spLocks noChangeArrowheads="1"/>
            </p:cNvSpPr>
            <p:nvPr/>
          </p:nvSpPr>
          <p:spPr bwMode="auto">
            <a:xfrm>
              <a:off x="1433" y="157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84" name="AutoShape 96"/>
            <p:cNvSpPr>
              <a:spLocks noChangeArrowheads="1"/>
            </p:cNvSpPr>
            <p:nvPr/>
          </p:nvSpPr>
          <p:spPr bwMode="auto">
            <a:xfrm>
              <a:off x="1424" y="164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7"/>
          <p:cNvGrpSpPr>
            <a:grpSpLocks/>
          </p:cNvGrpSpPr>
          <p:nvPr/>
        </p:nvGrpSpPr>
        <p:grpSpPr bwMode="auto">
          <a:xfrm>
            <a:off x="3956050" y="2566988"/>
            <a:ext cx="285750" cy="407987"/>
            <a:chOff x="2803" y="1617"/>
            <a:chExt cx="203" cy="257"/>
          </a:xfrm>
        </p:grpSpPr>
        <p:sp>
          <p:nvSpPr>
            <p:cNvPr id="2802786" name="Freeform 98"/>
            <p:cNvSpPr>
              <a:spLocks/>
            </p:cNvSpPr>
            <p:nvPr/>
          </p:nvSpPr>
          <p:spPr bwMode="auto">
            <a:xfrm>
              <a:off x="2932" y="173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787" name="Rectangle 99"/>
            <p:cNvSpPr>
              <a:spLocks noChangeArrowheads="1"/>
            </p:cNvSpPr>
            <p:nvPr/>
          </p:nvSpPr>
          <p:spPr bwMode="auto">
            <a:xfrm>
              <a:off x="2929" y="173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88" name="Rectangle 100"/>
            <p:cNvSpPr>
              <a:spLocks noChangeArrowheads="1"/>
            </p:cNvSpPr>
            <p:nvPr/>
          </p:nvSpPr>
          <p:spPr bwMode="auto">
            <a:xfrm>
              <a:off x="2935" y="179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89" name="Rectangle 101"/>
            <p:cNvSpPr>
              <a:spLocks noChangeArrowheads="1"/>
            </p:cNvSpPr>
            <p:nvPr/>
          </p:nvSpPr>
          <p:spPr bwMode="auto">
            <a:xfrm>
              <a:off x="2804" y="179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790" name="Oval 102"/>
            <p:cNvSpPr>
              <a:spLocks noChangeArrowheads="1"/>
            </p:cNvSpPr>
            <p:nvPr/>
          </p:nvSpPr>
          <p:spPr bwMode="auto">
            <a:xfrm>
              <a:off x="2864" y="161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791" name="Freeform 103"/>
            <p:cNvSpPr>
              <a:spLocks/>
            </p:cNvSpPr>
            <p:nvPr/>
          </p:nvSpPr>
          <p:spPr bwMode="auto">
            <a:xfrm>
              <a:off x="2803" y="166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792" name="Freeform 104"/>
          <p:cNvSpPr>
            <a:spLocks/>
          </p:cNvSpPr>
          <p:nvPr/>
        </p:nvSpPr>
        <p:spPr bwMode="auto">
          <a:xfrm>
            <a:off x="4318000" y="2517775"/>
            <a:ext cx="282575" cy="461963"/>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4" name="Group 105"/>
          <p:cNvGrpSpPr>
            <a:grpSpLocks/>
          </p:cNvGrpSpPr>
          <p:nvPr/>
        </p:nvGrpSpPr>
        <p:grpSpPr bwMode="auto">
          <a:xfrm>
            <a:off x="2254250" y="2501900"/>
            <a:ext cx="365125" cy="492125"/>
            <a:chOff x="1597" y="1576"/>
            <a:chExt cx="259" cy="310"/>
          </a:xfrm>
        </p:grpSpPr>
        <p:grpSp>
          <p:nvGrpSpPr>
            <p:cNvPr id="15" name="Group 106"/>
            <p:cNvGrpSpPr>
              <a:grpSpLocks/>
            </p:cNvGrpSpPr>
            <p:nvPr/>
          </p:nvGrpSpPr>
          <p:grpSpPr bwMode="auto">
            <a:xfrm>
              <a:off x="1597" y="1576"/>
              <a:ext cx="259" cy="310"/>
              <a:chOff x="1597" y="1576"/>
              <a:chExt cx="259" cy="310"/>
            </a:xfrm>
          </p:grpSpPr>
          <p:sp>
            <p:nvSpPr>
              <p:cNvPr id="2802795" name="AutoShape 107"/>
              <p:cNvSpPr>
                <a:spLocks noChangeArrowheads="1"/>
              </p:cNvSpPr>
              <p:nvPr/>
            </p:nvSpPr>
            <p:spPr bwMode="auto">
              <a:xfrm>
                <a:off x="1597" y="162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796" name="AutoShape 108"/>
              <p:cNvSpPr>
                <a:spLocks noChangeArrowheads="1"/>
              </p:cNvSpPr>
              <p:nvPr/>
            </p:nvSpPr>
            <p:spPr bwMode="auto">
              <a:xfrm>
                <a:off x="1660" y="157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97" name="Oval 109"/>
            <p:cNvSpPr>
              <a:spLocks noChangeArrowheads="1"/>
            </p:cNvSpPr>
            <p:nvPr/>
          </p:nvSpPr>
          <p:spPr bwMode="auto">
            <a:xfrm>
              <a:off x="1679" y="160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798" name="AutoShape 110"/>
            <p:cNvSpPr>
              <a:spLocks noChangeArrowheads="1"/>
            </p:cNvSpPr>
            <p:nvPr/>
          </p:nvSpPr>
          <p:spPr bwMode="auto">
            <a:xfrm>
              <a:off x="1628" y="175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799" name="Line 111"/>
          <p:cNvSpPr>
            <a:spLocks noChangeShapeType="1"/>
          </p:cNvSpPr>
          <p:nvPr/>
        </p:nvSpPr>
        <p:spPr bwMode="auto">
          <a:xfrm>
            <a:off x="1885950" y="1917700"/>
            <a:ext cx="358775"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2800" name="Rectangle 112"/>
          <p:cNvSpPr>
            <a:spLocks noChangeArrowheads="1"/>
          </p:cNvSpPr>
          <p:nvPr/>
        </p:nvSpPr>
        <p:spPr bwMode="auto">
          <a:xfrm>
            <a:off x="1841500" y="204470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01" name="Rectangle 113"/>
          <p:cNvSpPr>
            <a:spLocks noChangeArrowheads="1"/>
          </p:cNvSpPr>
          <p:nvPr/>
        </p:nvSpPr>
        <p:spPr bwMode="auto">
          <a:xfrm>
            <a:off x="2201863" y="204470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02" name="Line 114"/>
          <p:cNvSpPr>
            <a:spLocks noChangeShapeType="1"/>
          </p:cNvSpPr>
          <p:nvPr/>
        </p:nvSpPr>
        <p:spPr bwMode="auto">
          <a:xfrm>
            <a:off x="2281238" y="1989138"/>
            <a:ext cx="37147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03" name="Rectangle 115"/>
          <p:cNvSpPr>
            <a:spLocks noChangeArrowheads="1"/>
          </p:cNvSpPr>
          <p:nvPr/>
        </p:nvSpPr>
        <p:spPr bwMode="auto">
          <a:xfrm>
            <a:off x="3027363" y="204470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04" name="Rectangle 116"/>
          <p:cNvSpPr>
            <a:spLocks noChangeArrowheads="1"/>
          </p:cNvSpPr>
          <p:nvPr/>
        </p:nvSpPr>
        <p:spPr bwMode="auto">
          <a:xfrm>
            <a:off x="2617788" y="204470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05" name="Line 117"/>
          <p:cNvSpPr>
            <a:spLocks noChangeShapeType="1"/>
          </p:cNvSpPr>
          <p:nvPr/>
        </p:nvSpPr>
        <p:spPr bwMode="auto">
          <a:xfrm>
            <a:off x="2693988" y="2068513"/>
            <a:ext cx="349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2806" name="Line 118"/>
          <p:cNvSpPr>
            <a:spLocks noChangeShapeType="1"/>
          </p:cNvSpPr>
          <p:nvPr/>
        </p:nvSpPr>
        <p:spPr bwMode="auto">
          <a:xfrm>
            <a:off x="3092450" y="2138363"/>
            <a:ext cx="352425" cy="1587"/>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2807" name="Line 119"/>
          <p:cNvSpPr>
            <a:spLocks noChangeShapeType="1"/>
          </p:cNvSpPr>
          <p:nvPr/>
        </p:nvSpPr>
        <p:spPr bwMode="auto">
          <a:xfrm>
            <a:off x="3092450" y="2070100"/>
            <a:ext cx="352425"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2808" name="Line 120"/>
          <p:cNvSpPr>
            <a:spLocks noChangeShapeType="1"/>
          </p:cNvSpPr>
          <p:nvPr/>
        </p:nvSpPr>
        <p:spPr bwMode="auto">
          <a:xfrm>
            <a:off x="3494088" y="2068513"/>
            <a:ext cx="352425"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2809" name="Line 121"/>
          <p:cNvSpPr>
            <a:spLocks noChangeShapeType="1"/>
          </p:cNvSpPr>
          <p:nvPr/>
        </p:nvSpPr>
        <p:spPr bwMode="auto">
          <a:xfrm>
            <a:off x="3492500" y="2138363"/>
            <a:ext cx="354013" cy="1587"/>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2810" name="Line 122"/>
          <p:cNvSpPr>
            <a:spLocks noChangeShapeType="1"/>
          </p:cNvSpPr>
          <p:nvPr/>
        </p:nvSpPr>
        <p:spPr bwMode="auto">
          <a:xfrm>
            <a:off x="3895725" y="2068513"/>
            <a:ext cx="352425"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2811" name="Line 123"/>
          <p:cNvSpPr>
            <a:spLocks noChangeShapeType="1"/>
          </p:cNvSpPr>
          <p:nvPr/>
        </p:nvSpPr>
        <p:spPr bwMode="auto">
          <a:xfrm>
            <a:off x="3892550" y="2138363"/>
            <a:ext cx="355600" cy="1587"/>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2812" name="Line 124"/>
          <p:cNvSpPr>
            <a:spLocks noChangeShapeType="1"/>
          </p:cNvSpPr>
          <p:nvPr/>
        </p:nvSpPr>
        <p:spPr bwMode="auto">
          <a:xfrm>
            <a:off x="4295775" y="2138363"/>
            <a:ext cx="352425" cy="1587"/>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2813" name="Line 125"/>
          <p:cNvSpPr>
            <a:spLocks noChangeShapeType="1"/>
          </p:cNvSpPr>
          <p:nvPr/>
        </p:nvSpPr>
        <p:spPr bwMode="auto">
          <a:xfrm>
            <a:off x="2289175" y="1917700"/>
            <a:ext cx="357188"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2814" name="Rectangle 126"/>
          <p:cNvSpPr>
            <a:spLocks noChangeArrowheads="1"/>
          </p:cNvSpPr>
          <p:nvPr/>
        </p:nvSpPr>
        <p:spPr bwMode="auto">
          <a:xfrm>
            <a:off x="3813175" y="2054225"/>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15" name="Rectangle 127"/>
          <p:cNvSpPr>
            <a:spLocks noChangeArrowheads="1"/>
          </p:cNvSpPr>
          <p:nvPr/>
        </p:nvSpPr>
        <p:spPr bwMode="auto">
          <a:xfrm>
            <a:off x="4214813" y="2054225"/>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2816" name="Line 128"/>
          <p:cNvSpPr>
            <a:spLocks noChangeShapeType="1"/>
          </p:cNvSpPr>
          <p:nvPr/>
        </p:nvSpPr>
        <p:spPr bwMode="auto">
          <a:xfrm flipH="1">
            <a:off x="386080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17" name="Line 129"/>
          <p:cNvSpPr>
            <a:spLocks noChangeShapeType="1"/>
          </p:cNvSpPr>
          <p:nvPr/>
        </p:nvSpPr>
        <p:spPr bwMode="auto">
          <a:xfrm>
            <a:off x="2270125" y="1874838"/>
            <a:ext cx="0" cy="28575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18" name="Line 130"/>
          <p:cNvSpPr>
            <a:spLocks noChangeShapeType="1"/>
          </p:cNvSpPr>
          <p:nvPr/>
        </p:nvSpPr>
        <p:spPr bwMode="auto">
          <a:xfrm>
            <a:off x="2673350" y="1874838"/>
            <a:ext cx="0" cy="28575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19" name="Line 131"/>
          <p:cNvSpPr>
            <a:spLocks noChangeShapeType="1"/>
          </p:cNvSpPr>
          <p:nvPr/>
        </p:nvSpPr>
        <p:spPr bwMode="auto">
          <a:xfrm>
            <a:off x="3073400" y="1874838"/>
            <a:ext cx="0" cy="28575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20" name="Line 132"/>
          <p:cNvSpPr>
            <a:spLocks noChangeShapeType="1"/>
          </p:cNvSpPr>
          <p:nvPr/>
        </p:nvSpPr>
        <p:spPr bwMode="auto">
          <a:xfrm>
            <a:off x="3473450" y="1874838"/>
            <a:ext cx="0" cy="28575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21" name="Line 133"/>
          <p:cNvSpPr>
            <a:spLocks noChangeShapeType="1"/>
          </p:cNvSpPr>
          <p:nvPr/>
        </p:nvSpPr>
        <p:spPr bwMode="auto">
          <a:xfrm flipH="1">
            <a:off x="4260850"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22" name="Line 134"/>
          <p:cNvSpPr>
            <a:spLocks noChangeShapeType="1"/>
          </p:cNvSpPr>
          <p:nvPr/>
        </p:nvSpPr>
        <p:spPr bwMode="auto">
          <a:xfrm flipH="1">
            <a:off x="4664075" y="1874838"/>
            <a:ext cx="26988" cy="269875"/>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23" name="Freeform 135"/>
          <p:cNvSpPr>
            <a:spLocks/>
          </p:cNvSpPr>
          <p:nvPr/>
        </p:nvSpPr>
        <p:spPr bwMode="auto">
          <a:xfrm>
            <a:off x="1479550" y="47720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824" name="Rectangle 136"/>
          <p:cNvSpPr>
            <a:spLocks noChangeArrowheads="1"/>
          </p:cNvSpPr>
          <p:nvPr/>
        </p:nvSpPr>
        <p:spPr bwMode="auto">
          <a:xfrm>
            <a:off x="1470025" y="4702175"/>
            <a:ext cx="3841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E</a:t>
            </a:r>
          </a:p>
        </p:txBody>
      </p:sp>
      <p:sp>
        <p:nvSpPr>
          <p:cNvPr id="2802825" name="Freeform 137"/>
          <p:cNvSpPr>
            <a:spLocks/>
          </p:cNvSpPr>
          <p:nvPr/>
        </p:nvSpPr>
        <p:spPr bwMode="auto">
          <a:xfrm>
            <a:off x="1479550" y="53435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2826" name="Rectangle 138"/>
          <p:cNvSpPr>
            <a:spLocks noChangeArrowheads="1"/>
          </p:cNvSpPr>
          <p:nvPr/>
        </p:nvSpPr>
        <p:spPr bwMode="auto">
          <a:xfrm>
            <a:off x="1476375" y="5273675"/>
            <a:ext cx="366713"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F</a:t>
            </a:r>
          </a:p>
        </p:txBody>
      </p:sp>
      <p:grpSp>
        <p:nvGrpSpPr>
          <p:cNvPr id="16" name="Group 139"/>
          <p:cNvGrpSpPr>
            <a:grpSpLocks/>
          </p:cNvGrpSpPr>
          <p:nvPr/>
        </p:nvGrpSpPr>
        <p:grpSpPr bwMode="auto">
          <a:xfrm>
            <a:off x="3468688" y="4562475"/>
            <a:ext cx="1393825" cy="495300"/>
            <a:chOff x="2458" y="2874"/>
            <a:chExt cx="988" cy="312"/>
          </a:xfrm>
        </p:grpSpPr>
        <p:sp>
          <p:nvSpPr>
            <p:cNvPr id="2802828" name="AutoShape 140"/>
            <p:cNvSpPr>
              <a:spLocks noChangeArrowheads="1"/>
            </p:cNvSpPr>
            <p:nvPr/>
          </p:nvSpPr>
          <p:spPr bwMode="auto">
            <a:xfrm>
              <a:off x="2458" y="292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7" name="Group 141"/>
            <p:cNvGrpSpPr>
              <a:grpSpLocks/>
            </p:cNvGrpSpPr>
            <p:nvPr/>
          </p:nvGrpSpPr>
          <p:grpSpPr bwMode="auto">
            <a:xfrm>
              <a:off x="3004" y="2916"/>
              <a:ext cx="202" cy="257"/>
              <a:chOff x="3004" y="2916"/>
              <a:chExt cx="202" cy="257"/>
            </a:xfrm>
          </p:grpSpPr>
          <p:sp>
            <p:nvSpPr>
              <p:cNvPr id="2802830" name="Freeform 142"/>
              <p:cNvSpPr>
                <a:spLocks/>
              </p:cNvSpPr>
              <p:nvPr/>
            </p:nvSpPr>
            <p:spPr bwMode="auto">
              <a:xfrm>
                <a:off x="3134" y="30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831" name="Rectangle 143"/>
              <p:cNvSpPr>
                <a:spLocks noChangeArrowheads="1"/>
              </p:cNvSpPr>
              <p:nvPr/>
            </p:nvSpPr>
            <p:spPr bwMode="auto">
              <a:xfrm>
                <a:off x="3129" y="30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32" name="Rectangle 144"/>
              <p:cNvSpPr>
                <a:spLocks noChangeArrowheads="1"/>
              </p:cNvSpPr>
              <p:nvPr/>
            </p:nvSpPr>
            <p:spPr bwMode="auto">
              <a:xfrm>
                <a:off x="3137" y="30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33" name="Rectangle 145"/>
              <p:cNvSpPr>
                <a:spLocks noChangeArrowheads="1"/>
              </p:cNvSpPr>
              <p:nvPr/>
            </p:nvSpPr>
            <p:spPr bwMode="auto">
              <a:xfrm>
                <a:off x="3006" y="30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34" name="Oval 146"/>
              <p:cNvSpPr>
                <a:spLocks noChangeArrowheads="1"/>
              </p:cNvSpPr>
              <p:nvPr/>
            </p:nvSpPr>
            <p:spPr bwMode="auto">
              <a:xfrm>
                <a:off x="3064" y="29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835" name="Freeform 147"/>
              <p:cNvSpPr>
                <a:spLocks/>
              </p:cNvSpPr>
              <p:nvPr/>
            </p:nvSpPr>
            <p:spPr bwMode="auto">
              <a:xfrm>
                <a:off x="3004" y="29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836" name="Freeform 148"/>
            <p:cNvSpPr>
              <a:spLocks/>
            </p:cNvSpPr>
            <p:nvPr/>
          </p:nvSpPr>
          <p:spPr bwMode="auto">
            <a:xfrm>
              <a:off x="3244" y="287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8" name="Group 149"/>
            <p:cNvGrpSpPr>
              <a:grpSpLocks/>
            </p:cNvGrpSpPr>
            <p:nvPr/>
          </p:nvGrpSpPr>
          <p:grpSpPr bwMode="auto">
            <a:xfrm>
              <a:off x="2670" y="2875"/>
              <a:ext cx="261" cy="311"/>
              <a:chOff x="2670" y="2875"/>
              <a:chExt cx="261" cy="311"/>
            </a:xfrm>
          </p:grpSpPr>
          <p:grpSp>
            <p:nvGrpSpPr>
              <p:cNvPr id="19" name="Group 150"/>
              <p:cNvGrpSpPr>
                <a:grpSpLocks/>
              </p:cNvGrpSpPr>
              <p:nvPr/>
            </p:nvGrpSpPr>
            <p:grpSpPr bwMode="auto">
              <a:xfrm>
                <a:off x="2670" y="2875"/>
                <a:ext cx="261" cy="311"/>
                <a:chOff x="2670" y="2875"/>
                <a:chExt cx="261" cy="311"/>
              </a:xfrm>
            </p:grpSpPr>
            <p:sp>
              <p:nvSpPr>
                <p:cNvPr id="2802839" name="AutoShape 151"/>
                <p:cNvSpPr>
                  <a:spLocks noChangeArrowheads="1"/>
                </p:cNvSpPr>
                <p:nvPr/>
              </p:nvSpPr>
              <p:spPr bwMode="auto">
                <a:xfrm>
                  <a:off x="2670" y="29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40" name="AutoShape 152"/>
                <p:cNvSpPr>
                  <a:spLocks noChangeArrowheads="1"/>
                </p:cNvSpPr>
                <p:nvPr/>
              </p:nvSpPr>
              <p:spPr bwMode="auto">
                <a:xfrm>
                  <a:off x="2734" y="28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841" name="Oval 153"/>
              <p:cNvSpPr>
                <a:spLocks noChangeArrowheads="1"/>
              </p:cNvSpPr>
              <p:nvPr/>
            </p:nvSpPr>
            <p:spPr bwMode="auto">
              <a:xfrm>
                <a:off x="2753" y="29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42" name="AutoShape 154"/>
              <p:cNvSpPr>
                <a:spLocks noChangeArrowheads="1"/>
              </p:cNvSpPr>
              <p:nvPr/>
            </p:nvSpPr>
            <p:spPr bwMode="auto">
              <a:xfrm>
                <a:off x="2703" y="30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0" name="Group 155"/>
          <p:cNvGrpSpPr>
            <a:grpSpLocks/>
          </p:cNvGrpSpPr>
          <p:nvPr/>
        </p:nvGrpSpPr>
        <p:grpSpPr bwMode="auto">
          <a:xfrm>
            <a:off x="3773488" y="5038725"/>
            <a:ext cx="1393825" cy="495300"/>
            <a:chOff x="2674" y="3174"/>
            <a:chExt cx="988" cy="312"/>
          </a:xfrm>
        </p:grpSpPr>
        <p:sp>
          <p:nvSpPr>
            <p:cNvPr id="2802844" name="AutoShape 156"/>
            <p:cNvSpPr>
              <a:spLocks noChangeArrowheads="1"/>
            </p:cNvSpPr>
            <p:nvPr/>
          </p:nvSpPr>
          <p:spPr bwMode="auto">
            <a:xfrm>
              <a:off x="2674" y="322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21" name="Group 157"/>
            <p:cNvGrpSpPr>
              <a:grpSpLocks/>
            </p:cNvGrpSpPr>
            <p:nvPr/>
          </p:nvGrpSpPr>
          <p:grpSpPr bwMode="auto">
            <a:xfrm>
              <a:off x="3220" y="3216"/>
              <a:ext cx="202" cy="257"/>
              <a:chOff x="3220" y="3216"/>
              <a:chExt cx="202" cy="257"/>
            </a:xfrm>
          </p:grpSpPr>
          <p:sp>
            <p:nvSpPr>
              <p:cNvPr id="2802846" name="Freeform 158"/>
              <p:cNvSpPr>
                <a:spLocks/>
              </p:cNvSpPr>
              <p:nvPr/>
            </p:nvSpPr>
            <p:spPr bwMode="auto">
              <a:xfrm>
                <a:off x="3350" y="33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2847" name="Rectangle 159"/>
              <p:cNvSpPr>
                <a:spLocks noChangeArrowheads="1"/>
              </p:cNvSpPr>
              <p:nvPr/>
            </p:nvSpPr>
            <p:spPr bwMode="auto">
              <a:xfrm>
                <a:off x="3345" y="33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48" name="Rectangle 160"/>
              <p:cNvSpPr>
                <a:spLocks noChangeArrowheads="1"/>
              </p:cNvSpPr>
              <p:nvPr/>
            </p:nvSpPr>
            <p:spPr bwMode="auto">
              <a:xfrm>
                <a:off x="3353" y="33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49" name="Rectangle 161"/>
              <p:cNvSpPr>
                <a:spLocks noChangeArrowheads="1"/>
              </p:cNvSpPr>
              <p:nvPr/>
            </p:nvSpPr>
            <p:spPr bwMode="auto">
              <a:xfrm>
                <a:off x="3222" y="33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2850" name="Oval 162"/>
              <p:cNvSpPr>
                <a:spLocks noChangeArrowheads="1"/>
              </p:cNvSpPr>
              <p:nvPr/>
            </p:nvSpPr>
            <p:spPr bwMode="auto">
              <a:xfrm>
                <a:off x="3280" y="32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2851" name="Freeform 163"/>
              <p:cNvSpPr>
                <a:spLocks/>
              </p:cNvSpPr>
              <p:nvPr/>
            </p:nvSpPr>
            <p:spPr bwMode="auto">
              <a:xfrm>
                <a:off x="3220" y="32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2852" name="Freeform 164"/>
            <p:cNvSpPr>
              <a:spLocks/>
            </p:cNvSpPr>
            <p:nvPr/>
          </p:nvSpPr>
          <p:spPr bwMode="auto">
            <a:xfrm>
              <a:off x="3460" y="317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2" name="Group 165"/>
            <p:cNvGrpSpPr>
              <a:grpSpLocks/>
            </p:cNvGrpSpPr>
            <p:nvPr/>
          </p:nvGrpSpPr>
          <p:grpSpPr bwMode="auto">
            <a:xfrm>
              <a:off x="2886" y="3175"/>
              <a:ext cx="261" cy="311"/>
              <a:chOff x="2886" y="3175"/>
              <a:chExt cx="261" cy="311"/>
            </a:xfrm>
          </p:grpSpPr>
          <p:grpSp>
            <p:nvGrpSpPr>
              <p:cNvPr id="23" name="Group 166"/>
              <p:cNvGrpSpPr>
                <a:grpSpLocks/>
              </p:cNvGrpSpPr>
              <p:nvPr/>
            </p:nvGrpSpPr>
            <p:grpSpPr bwMode="auto">
              <a:xfrm>
                <a:off x="2886" y="3175"/>
                <a:ext cx="261" cy="311"/>
                <a:chOff x="2886" y="3175"/>
                <a:chExt cx="261" cy="311"/>
              </a:xfrm>
            </p:grpSpPr>
            <p:sp>
              <p:nvSpPr>
                <p:cNvPr id="2802855" name="AutoShape 167"/>
                <p:cNvSpPr>
                  <a:spLocks noChangeArrowheads="1"/>
                </p:cNvSpPr>
                <p:nvPr/>
              </p:nvSpPr>
              <p:spPr bwMode="auto">
                <a:xfrm>
                  <a:off x="2886" y="32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56" name="AutoShape 168"/>
                <p:cNvSpPr>
                  <a:spLocks noChangeArrowheads="1"/>
                </p:cNvSpPr>
                <p:nvPr/>
              </p:nvSpPr>
              <p:spPr bwMode="auto">
                <a:xfrm>
                  <a:off x="2950" y="31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2857" name="Oval 169"/>
              <p:cNvSpPr>
                <a:spLocks noChangeArrowheads="1"/>
              </p:cNvSpPr>
              <p:nvPr/>
            </p:nvSpPr>
            <p:spPr bwMode="auto">
              <a:xfrm>
                <a:off x="2969" y="32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2858" name="AutoShape 170"/>
              <p:cNvSpPr>
                <a:spLocks noChangeArrowheads="1"/>
              </p:cNvSpPr>
              <p:nvPr/>
            </p:nvSpPr>
            <p:spPr bwMode="auto">
              <a:xfrm>
                <a:off x="2919" y="33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4" name="Group 171"/>
          <p:cNvGrpSpPr>
            <a:grpSpLocks/>
          </p:cNvGrpSpPr>
          <p:nvPr/>
        </p:nvGrpSpPr>
        <p:grpSpPr bwMode="auto">
          <a:xfrm>
            <a:off x="2709863" y="2438400"/>
            <a:ext cx="1296987" cy="457200"/>
            <a:chOff x="1920" y="1536"/>
            <a:chExt cx="864" cy="288"/>
          </a:xfrm>
        </p:grpSpPr>
        <p:sp>
          <p:nvSpPr>
            <p:cNvPr id="2802860" name="AutoShape 172"/>
            <p:cNvSpPr>
              <a:spLocks noChangeArrowheads="1"/>
            </p:cNvSpPr>
            <p:nvPr/>
          </p:nvSpPr>
          <p:spPr bwMode="auto">
            <a:xfrm>
              <a:off x="1920" y="1536"/>
              <a:ext cx="864" cy="288"/>
            </a:xfrm>
            <a:prstGeom prst="cloudCallout">
              <a:avLst>
                <a:gd name="adj1" fmla="val -28472"/>
                <a:gd name="adj2" fmla="val 83333"/>
              </a:avLst>
            </a:prstGeom>
            <a:noFill/>
            <a:ln w="12700">
              <a:solidFill>
                <a:schemeClr val="tx1"/>
              </a:solidFill>
              <a:round/>
              <a:headEnd/>
              <a:tailEnd/>
            </a:ln>
            <a:effectLst/>
          </p:spPr>
          <p:txBody>
            <a:bodyPr wrap="none" anchor="ctr">
              <a:prstTxWarp prst="textNoShape">
                <a:avLst/>
              </a:prstTxWarp>
            </a:bodyPr>
            <a:lstStyle/>
            <a:p>
              <a:pPr algn="ctr"/>
              <a:endParaRPr lang="en-US" sz="3200">
                <a:solidFill>
                  <a:schemeClr val="tx1"/>
                </a:solidFill>
                <a:latin typeface="Arial" pitchFamily="-65" charset="0"/>
              </a:endParaRPr>
            </a:p>
          </p:txBody>
        </p:sp>
        <p:sp>
          <p:nvSpPr>
            <p:cNvPr id="2802861" name="Text Box 173"/>
            <p:cNvSpPr txBox="1">
              <a:spLocks noChangeArrowheads="1"/>
            </p:cNvSpPr>
            <p:nvPr/>
          </p:nvSpPr>
          <p:spPr bwMode="auto">
            <a:xfrm>
              <a:off x="2064" y="1584"/>
              <a:ext cx="624" cy="231"/>
            </a:xfrm>
            <a:prstGeom prst="rect">
              <a:avLst/>
            </a:prstGeom>
            <a:noFill/>
            <a:ln w="12700">
              <a:noFill/>
              <a:miter lim="800000"/>
              <a:headEnd/>
              <a:tailEnd/>
            </a:ln>
            <a:effectLst/>
          </p:spPr>
          <p:txBody>
            <a:bodyPr>
              <a:prstTxWarp prst="textNoShape">
                <a:avLst/>
              </a:prstTxWarp>
              <a:spAutoFit/>
            </a:bodyPr>
            <a:lstStyle/>
            <a:p>
              <a:r>
                <a:rPr lang="en-US" sz="1800" b="1">
                  <a:solidFill>
                    <a:schemeClr val="tx1"/>
                  </a:solidFill>
                  <a:latin typeface="Arial" pitchFamily="-65" charset="0"/>
                </a:rPr>
                <a:t>bubble</a:t>
              </a:r>
            </a:p>
          </p:txBody>
        </p:sp>
      </p:grpSp>
      <p:sp>
        <p:nvSpPr>
          <p:cNvPr id="2802862" name="AutoShape 174"/>
          <p:cNvSpPr>
            <a:spLocks noChangeArrowheads="1"/>
          </p:cNvSpPr>
          <p:nvPr/>
        </p:nvSpPr>
        <p:spPr bwMode="auto">
          <a:xfrm>
            <a:off x="3222625" y="4200525"/>
            <a:ext cx="149225" cy="23813"/>
          </a:xfrm>
          <a:prstGeom prst="parallelogram">
            <a:avLst>
              <a:gd name="adj" fmla="val 15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63" name="AutoShape 175"/>
          <p:cNvSpPr>
            <a:spLocks noChangeArrowheads="1"/>
          </p:cNvSpPr>
          <p:nvPr/>
        </p:nvSpPr>
        <p:spPr bwMode="auto">
          <a:xfrm>
            <a:off x="3530600" y="4670425"/>
            <a:ext cx="149225" cy="23813"/>
          </a:xfrm>
          <a:prstGeom prst="parallelogram">
            <a:avLst>
              <a:gd name="adj" fmla="val 15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64" name="AutoShape 176"/>
          <p:cNvSpPr>
            <a:spLocks noChangeArrowheads="1"/>
          </p:cNvSpPr>
          <p:nvPr/>
        </p:nvSpPr>
        <p:spPr bwMode="auto">
          <a:xfrm>
            <a:off x="3838575" y="5149850"/>
            <a:ext cx="149225" cy="23813"/>
          </a:xfrm>
          <a:prstGeom prst="parallelogram">
            <a:avLst>
              <a:gd name="adj" fmla="val 15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65" name="AutoShape 177"/>
          <p:cNvSpPr>
            <a:spLocks noChangeArrowheads="1"/>
          </p:cNvSpPr>
          <p:nvPr/>
        </p:nvSpPr>
        <p:spPr bwMode="auto">
          <a:xfrm>
            <a:off x="3533775" y="4570413"/>
            <a:ext cx="223838"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2866" name="AutoShape 178"/>
          <p:cNvSpPr>
            <a:spLocks noChangeArrowheads="1"/>
          </p:cNvSpPr>
          <p:nvPr/>
        </p:nvSpPr>
        <p:spPr bwMode="auto">
          <a:xfrm>
            <a:off x="3841750" y="5053013"/>
            <a:ext cx="223838" cy="7302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179" name="Date Placeholder 178"/>
          <p:cNvSpPr>
            <a:spLocks noGrp="1"/>
          </p:cNvSpPr>
          <p:nvPr>
            <p:ph type="dt" sz="half" idx="10"/>
          </p:nvPr>
        </p:nvSpPr>
        <p:spPr/>
        <p:txBody>
          <a:bodyPr/>
          <a:lstStyle/>
          <a:p>
            <a:fld id="{CE493F3E-3C6E-DA4D-A0CB-41FD6DD87E4E}" type="datetime1">
              <a:rPr lang="en-US" smtClean="0"/>
              <a:pPr/>
              <a:t>11/1/12</a:t>
            </a:fld>
            <a:endParaRPr lang="en-US" dirty="0"/>
          </a:p>
        </p:txBody>
      </p:sp>
      <p:sp>
        <p:nvSpPr>
          <p:cNvPr id="180" name="Slide Number Placeholder 179"/>
          <p:cNvSpPr>
            <a:spLocks noGrp="1"/>
          </p:cNvSpPr>
          <p:nvPr>
            <p:ph type="sldNum" sz="quarter" idx="12"/>
          </p:nvPr>
        </p:nvSpPr>
        <p:spPr/>
        <p:txBody>
          <a:bodyPr/>
          <a:lstStyle/>
          <a:p>
            <a:fld id="{3CC63E4C-4642-794D-A2FD-70F6B81535F5}" type="slidenum">
              <a:rPr lang="en-US" smtClean="0"/>
              <a:pPr/>
              <a:t>26</a:t>
            </a:fld>
            <a:endParaRPr lang="en-US" dirty="0"/>
          </a:p>
        </p:txBody>
      </p:sp>
      <p:sp>
        <p:nvSpPr>
          <p:cNvPr id="181" name="Footer Placeholder 180"/>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283343286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Out-of-Order Execution (1/2)</a:t>
            </a:r>
            <a:endParaRPr lang="en-US" dirty="0"/>
          </a:p>
        </p:txBody>
      </p:sp>
      <p:sp>
        <p:nvSpPr>
          <p:cNvPr id="3" name="Content Placeholder 2"/>
          <p:cNvSpPr>
            <a:spLocks noGrp="1"/>
          </p:cNvSpPr>
          <p:nvPr>
            <p:ph idx="1"/>
          </p:nvPr>
        </p:nvSpPr>
        <p:spPr>
          <a:xfrm>
            <a:off x="474132" y="1312334"/>
            <a:ext cx="8449733" cy="5173133"/>
          </a:xfrm>
        </p:spPr>
        <p:txBody>
          <a:bodyPr>
            <a:normAutofit lnSpcReduction="10000"/>
          </a:bodyPr>
          <a:lstStyle/>
          <a:p>
            <a:r>
              <a:rPr lang="en-US" dirty="0" smtClean="0"/>
              <a:t>Basically, unroll loops in hardware</a:t>
            </a:r>
          </a:p>
          <a:p>
            <a:pPr marL="514350" indent="-514350">
              <a:buFont typeface="+mj-lt"/>
              <a:buAutoNum type="arabicPeriod"/>
            </a:pPr>
            <a:r>
              <a:rPr lang="en-US" dirty="0" smtClean="0"/>
              <a:t>Fetch instructions in program order (≤4/clock)</a:t>
            </a:r>
          </a:p>
          <a:p>
            <a:pPr marL="514350" indent="-514350">
              <a:buFont typeface="+mj-lt"/>
              <a:buAutoNum type="arabicPeriod"/>
            </a:pPr>
            <a:r>
              <a:rPr lang="en-US" dirty="0" smtClean="0"/>
              <a:t>Predict branches as taken/untaken</a:t>
            </a:r>
          </a:p>
          <a:p>
            <a:pPr marL="514350" indent="-514350">
              <a:buFont typeface="+mj-lt"/>
              <a:buAutoNum type="arabicPeriod"/>
            </a:pPr>
            <a:r>
              <a:rPr lang="en-US" dirty="0" smtClean="0"/>
              <a:t>To avoid hazards on registers, </a:t>
            </a:r>
            <a:r>
              <a:rPr lang="en-US" i="1" dirty="0" smtClean="0">
                <a:solidFill>
                  <a:srgbClr val="3366FF"/>
                </a:solidFill>
              </a:rPr>
              <a:t>rename registers</a:t>
            </a:r>
            <a:r>
              <a:rPr lang="en-US" dirty="0" smtClean="0"/>
              <a:t> using a set of internal registers (~80 registers)</a:t>
            </a:r>
          </a:p>
          <a:p>
            <a:pPr marL="514350" indent="-514350">
              <a:buFont typeface="+mj-lt"/>
              <a:buAutoNum type="arabicPeriod"/>
            </a:pPr>
            <a:r>
              <a:rPr lang="en-US" dirty="0" smtClean="0"/>
              <a:t>Collection of renamed  instructions might execute in a </a:t>
            </a:r>
            <a:r>
              <a:rPr lang="en-US" i="1" dirty="0" smtClean="0">
                <a:solidFill>
                  <a:srgbClr val="3366FF"/>
                </a:solidFill>
              </a:rPr>
              <a:t>window </a:t>
            </a:r>
            <a:r>
              <a:rPr lang="en-US" dirty="0" smtClean="0"/>
              <a:t>(~60 instructions)</a:t>
            </a:r>
          </a:p>
          <a:p>
            <a:pPr marL="514350" indent="-514350">
              <a:buFont typeface="+mj-lt"/>
              <a:buAutoNum type="arabicPeriod"/>
            </a:pPr>
            <a:r>
              <a:rPr lang="en-US" dirty="0" smtClean="0"/>
              <a:t>Execute instructions with ready operands in 1 of multiple </a:t>
            </a:r>
            <a:r>
              <a:rPr lang="en-US" i="1" dirty="0" smtClean="0">
                <a:solidFill>
                  <a:srgbClr val="3366FF"/>
                </a:solidFill>
              </a:rPr>
              <a:t>functional units </a:t>
            </a:r>
            <a:r>
              <a:rPr lang="en-US" dirty="0" smtClean="0"/>
              <a:t>(ALUs, </a:t>
            </a:r>
            <a:r>
              <a:rPr lang="en-US" dirty="0" err="1" smtClean="0"/>
              <a:t>FPUs</a:t>
            </a:r>
            <a:r>
              <a:rPr lang="en-US" dirty="0" smtClean="0"/>
              <a:t>, Ld/St)</a:t>
            </a:r>
            <a:endParaRPr lang="en-US" i="1" dirty="0">
              <a:solidFill>
                <a:srgbClr val="3366FF"/>
              </a:solidFill>
            </a:endParaRPr>
          </a:p>
        </p:txBody>
      </p:sp>
      <p:sp>
        <p:nvSpPr>
          <p:cNvPr id="4" name="Date Placeholder 3"/>
          <p:cNvSpPr>
            <a:spLocks noGrp="1"/>
          </p:cNvSpPr>
          <p:nvPr>
            <p:ph type="dt" sz="half" idx="10"/>
          </p:nvPr>
        </p:nvSpPr>
        <p:spPr/>
        <p:txBody>
          <a:bodyPr/>
          <a:lstStyle/>
          <a:p>
            <a:fld id="{CAAB50E1-2D57-E747-A5DD-52BE8ED577C4}"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a:t>
            </a:r>
            <a:r>
              <a:rPr lang="en-US" dirty="0" smtClean="0"/>
              <a:t>2012 </a:t>
            </a:r>
            <a:r>
              <a:rPr lang="en-US" dirty="0" smtClean="0"/>
              <a:t>--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dirty="0"/>
          </a:p>
        </p:txBody>
      </p:sp>
    </p:spTree>
    <p:extLst>
      <p:ext uri="{BB962C8B-B14F-4D97-AF65-F5344CB8AC3E}">
        <p14:creationId xmlns:p14="http://schemas.microsoft.com/office/powerpoint/2010/main" val="205351374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Out-of-Order Execution (2/2)</a:t>
            </a:r>
            <a:endParaRPr lang="en-US" dirty="0"/>
          </a:p>
        </p:txBody>
      </p:sp>
      <p:sp>
        <p:nvSpPr>
          <p:cNvPr id="3" name="Content Placeholder 2"/>
          <p:cNvSpPr>
            <a:spLocks noGrp="1"/>
          </p:cNvSpPr>
          <p:nvPr>
            <p:ph idx="1"/>
          </p:nvPr>
        </p:nvSpPr>
        <p:spPr>
          <a:xfrm>
            <a:off x="474132" y="1312334"/>
            <a:ext cx="8449733" cy="5173133"/>
          </a:xfrm>
        </p:spPr>
        <p:txBody>
          <a:bodyPr>
            <a:normAutofit/>
          </a:bodyPr>
          <a:lstStyle/>
          <a:p>
            <a:r>
              <a:rPr lang="en-US" dirty="0" smtClean="0"/>
              <a:t>Basically, unroll loops in hardware</a:t>
            </a:r>
          </a:p>
          <a:p>
            <a:pPr marL="514350" indent="-514350">
              <a:buFont typeface="+mj-lt"/>
              <a:buAutoNum type="arabicPeriod" startAt="6"/>
            </a:pPr>
            <a:r>
              <a:rPr lang="en-US" dirty="0" smtClean="0"/>
              <a:t>Buffer results of executed instructions until predicted branches are resolved in </a:t>
            </a:r>
            <a:r>
              <a:rPr lang="en-US" i="1" dirty="0" smtClean="0">
                <a:solidFill>
                  <a:srgbClr val="3366FF"/>
                </a:solidFill>
              </a:rPr>
              <a:t>reorder buffer</a:t>
            </a:r>
          </a:p>
          <a:p>
            <a:pPr marL="514350" indent="-514350">
              <a:buFont typeface="+mj-lt"/>
              <a:buAutoNum type="arabicPeriod" startAt="6"/>
            </a:pPr>
            <a:r>
              <a:rPr lang="en-US" dirty="0" smtClean="0"/>
              <a:t>If predicted branch correctly, </a:t>
            </a:r>
            <a:r>
              <a:rPr lang="en-US" i="1" dirty="0" smtClean="0">
                <a:solidFill>
                  <a:srgbClr val="3366FF"/>
                </a:solidFill>
              </a:rPr>
              <a:t>commit </a:t>
            </a:r>
            <a:r>
              <a:rPr lang="en-US" dirty="0" smtClean="0"/>
              <a:t>results in program order</a:t>
            </a:r>
          </a:p>
          <a:p>
            <a:pPr marL="514350" indent="-514350">
              <a:buFont typeface="+mj-lt"/>
              <a:buAutoNum type="arabicPeriod" startAt="6"/>
            </a:pPr>
            <a:r>
              <a:rPr lang="en-US" dirty="0" smtClean="0"/>
              <a:t>If predicted branch incorrectly, discard all dependent results  and start with correct PC</a:t>
            </a:r>
          </a:p>
          <a:p>
            <a:pPr marL="514350" indent="-514350">
              <a:buNone/>
            </a:pPr>
            <a:endParaRPr lang="en-US" dirty="0" smtClean="0"/>
          </a:p>
          <a:p>
            <a:pPr marL="514350" indent="-514350">
              <a:buFont typeface="+mj-lt"/>
              <a:buAutoNum type="arabicPeriod" startAt="6"/>
            </a:pPr>
            <a:endParaRPr lang="en-US" dirty="0" smtClean="0"/>
          </a:p>
          <a:p>
            <a:pPr marL="514350" indent="-514350">
              <a:buFont typeface="+mj-lt"/>
              <a:buAutoNum type="arabicPeriod" startAt="6"/>
            </a:pPr>
            <a:endParaRPr lang="en-US" dirty="0" smtClean="0"/>
          </a:p>
        </p:txBody>
      </p:sp>
      <p:sp>
        <p:nvSpPr>
          <p:cNvPr id="4" name="Date Placeholder 3"/>
          <p:cNvSpPr>
            <a:spLocks noGrp="1"/>
          </p:cNvSpPr>
          <p:nvPr>
            <p:ph type="dt" sz="half" idx="10"/>
          </p:nvPr>
        </p:nvSpPr>
        <p:spPr/>
        <p:txBody>
          <a:bodyPr/>
          <a:lstStyle/>
          <a:p>
            <a:fld id="{822E273A-5E79-C44B-A036-20CC022C3B22}"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a:t>
            </a:r>
            <a:r>
              <a:rPr lang="en-US" dirty="0" smtClean="0"/>
              <a:t>2012 </a:t>
            </a:r>
            <a:r>
              <a:rPr lang="en-US" dirty="0" smtClean="0"/>
              <a:t>--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dirty="0"/>
          </a:p>
        </p:txBody>
      </p:sp>
    </p:spTree>
    <p:extLst>
      <p:ext uri="{BB962C8B-B14F-4D97-AF65-F5344CB8AC3E}">
        <p14:creationId xmlns:p14="http://schemas.microsoft.com/office/powerpoint/2010/main" val="9542885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ooter Placeholder 3"/>
          <p:cNvSpPr>
            <a:spLocks noGrp="1"/>
          </p:cNvSpPr>
          <p:nvPr>
            <p:ph type="ftr" sz="quarter" idx="10"/>
          </p:nvPr>
        </p:nvSpPr>
        <p:spPr/>
        <p:txBody>
          <a:bodyPr/>
          <a:lstStyle/>
          <a:p>
            <a:r>
              <a:rPr lang="en-AU"/>
              <a:t>Chapter 4 — The Processor — </a:t>
            </a:r>
            <a:fld id="{4BAFD147-BD7A-7742-88AF-07F53507BB30}" type="slidenum">
              <a:rPr lang="en-AU"/>
              <a:pPr/>
              <a:t>29</a:t>
            </a:fld>
            <a:endParaRPr lang="en-AU"/>
          </a:p>
        </p:txBody>
      </p:sp>
      <p:sp>
        <p:nvSpPr>
          <p:cNvPr id="522242" name="Rectangle 2"/>
          <p:cNvSpPr>
            <a:spLocks noGrp="1" noChangeArrowheads="1"/>
          </p:cNvSpPr>
          <p:nvPr>
            <p:ph type="title"/>
          </p:nvPr>
        </p:nvSpPr>
        <p:spPr/>
        <p:txBody>
          <a:bodyPr/>
          <a:lstStyle/>
          <a:p>
            <a:r>
              <a:rPr lang="en-AU" dirty="0" smtClean="0"/>
              <a:t>Out Of Order Intel</a:t>
            </a:r>
            <a:endParaRPr lang="en-AU" dirty="0"/>
          </a:p>
        </p:txBody>
      </p:sp>
      <p:sp>
        <p:nvSpPr>
          <p:cNvPr id="522243" name="Rectangle 3"/>
          <p:cNvSpPr>
            <a:spLocks noGrp="1" noChangeArrowheads="1"/>
          </p:cNvSpPr>
          <p:nvPr>
            <p:ph type="body" idx="1"/>
          </p:nvPr>
        </p:nvSpPr>
        <p:spPr>
          <a:xfrm>
            <a:off x="684213" y="1125538"/>
            <a:ext cx="8270875" cy="1727200"/>
          </a:xfrm>
        </p:spPr>
        <p:txBody>
          <a:bodyPr/>
          <a:lstStyle/>
          <a:p>
            <a:r>
              <a:rPr lang="en-AU" dirty="0" smtClean="0"/>
              <a:t>All use OOO since 2001</a:t>
            </a:r>
            <a:endParaRPr lang="en-AU" dirty="0"/>
          </a:p>
        </p:txBody>
      </p:sp>
      <p:graphicFrame>
        <p:nvGraphicFramePr>
          <p:cNvPr id="522391" name="Group 151"/>
          <p:cNvGraphicFramePr>
            <a:graphicFrameLocks noGrp="1"/>
          </p:cNvGraphicFramePr>
          <p:nvPr/>
        </p:nvGraphicFramePr>
        <p:xfrm>
          <a:off x="135465" y="2924175"/>
          <a:ext cx="8893174" cy="3110548"/>
        </p:xfrm>
        <a:graphic>
          <a:graphicData uri="http://schemas.openxmlformats.org/drawingml/2006/table">
            <a:tbl>
              <a:tblPr/>
              <a:tblGrid>
                <a:gridCol w="1540956"/>
                <a:gridCol w="954498"/>
                <a:gridCol w="1147118"/>
                <a:gridCol w="1049088"/>
                <a:gridCol w="935581"/>
                <a:gridCol w="1310501"/>
                <a:gridCol w="904624"/>
                <a:gridCol w="1050808"/>
              </a:tblGrid>
              <a:tr h="384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Microprocessor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Clock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Pipeline Stages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Issue width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Out-of-order/ Speculation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Cores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Power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i486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25MHz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Pentium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66MHz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10W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Pentium Pro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200MHz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29W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P4 Willamette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2000MHz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75W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P4 Prescott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3600MHz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a:ln>
                            <a:noFill/>
                          </a:ln>
                          <a:solidFill>
                            <a:schemeClr val="tx1"/>
                          </a:solidFill>
                          <a:effectLst/>
                          <a:latin typeface="Arial" charset="0"/>
                        </a:rPr>
                        <a:t>103W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Core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2930MHz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1" i="0" u="none" strike="noStrike" cap="none" normalizeH="0" baseline="0" dirty="0">
                          <a:ln>
                            <a:noFill/>
                          </a:ln>
                          <a:solidFill>
                            <a:srgbClr val="3366FF"/>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a:ln>
                            <a:noFill/>
                          </a:ln>
                          <a:solidFill>
                            <a:schemeClr val="tx1"/>
                          </a:solidFill>
                          <a:effectLst/>
                          <a:latin typeface="Arial" charset="0"/>
                        </a:rPr>
                        <a:t>75W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Core 2 </a:t>
                      </a:r>
                      <a:r>
                        <a:rPr kumimoji="0" lang="en-AU" sz="1400" b="0" i="0" u="none" strike="noStrike" cap="none" normalizeH="0" baseline="0" dirty="0" err="1" smtClean="0">
                          <a:ln>
                            <a:noFill/>
                          </a:ln>
                          <a:solidFill>
                            <a:schemeClr val="tx1"/>
                          </a:solidFill>
                          <a:effectLst/>
                          <a:latin typeface="Arial" charset="0"/>
                        </a:rPr>
                        <a:t>Yorkfield</a:t>
                      </a:r>
                      <a:endParaRPr kumimoji="0" lang="en-AU" sz="14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2008</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defRPr/>
                      </a:pPr>
                      <a:r>
                        <a:rPr kumimoji="0" lang="en-AU" sz="1400" b="0" i="0" u="none" strike="noStrike" cap="none" normalizeH="0" baseline="0" dirty="0" smtClean="0">
                          <a:ln>
                            <a:noFill/>
                          </a:ln>
                          <a:solidFill>
                            <a:schemeClr val="tx1"/>
                          </a:solidFill>
                          <a:effectLst/>
                          <a:latin typeface="Arial" charset="0"/>
                        </a:rPr>
                        <a:t>2930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16</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4</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AU" sz="1400" b="1" i="0" u="none" strike="noStrike" cap="none" normalizeH="0" baseline="0" dirty="0" smtClean="0">
                          <a:ln>
                            <a:noFill/>
                          </a:ln>
                          <a:solidFill>
                            <a:srgbClr val="3366FF"/>
                          </a:solidFill>
                          <a:effectLst/>
                          <a:latin typeface="Arial" charset="0"/>
                        </a:rPr>
                        <a:t>Yes</a:t>
                      </a:r>
                      <a:endParaRPr lang="en-US"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4</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95W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defRPr/>
                      </a:pPr>
                      <a:r>
                        <a:rPr kumimoji="0" lang="en-AU" sz="1400" b="0" i="0" u="none" strike="noStrike" cap="none" normalizeH="0" baseline="0" dirty="0" smtClean="0">
                          <a:ln>
                            <a:noFill/>
                          </a:ln>
                          <a:solidFill>
                            <a:schemeClr val="tx1"/>
                          </a:solidFill>
                          <a:effectLst/>
                          <a:latin typeface="Arial" charset="0"/>
                        </a:rPr>
                        <a:t>Core i7 </a:t>
                      </a:r>
                      <a:r>
                        <a:rPr kumimoji="0" lang="en-AU" sz="1400" b="0" i="0" u="none" strike="noStrike" cap="none" normalizeH="0" baseline="0" dirty="0" err="1" smtClean="0">
                          <a:ln>
                            <a:noFill/>
                          </a:ln>
                          <a:solidFill>
                            <a:schemeClr val="tx1"/>
                          </a:solidFill>
                          <a:effectLst/>
                          <a:latin typeface="Arial" charset="0"/>
                        </a:rPr>
                        <a:t>Gulftown</a:t>
                      </a:r>
                      <a:endParaRPr kumimoji="0" lang="en-AU"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2012</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3460 MHz</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16</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4</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AU" sz="1400" b="1" i="0" u="none" strike="noStrike" cap="none" normalizeH="0" baseline="0" dirty="0" smtClean="0">
                          <a:ln>
                            <a:noFill/>
                          </a:ln>
                          <a:solidFill>
                            <a:srgbClr val="3366FF"/>
                          </a:solidFill>
                          <a:effectLst/>
                          <a:latin typeface="Arial" charset="0"/>
                        </a:rPr>
                        <a:t>Yes</a:t>
                      </a:r>
                      <a:endParaRPr lang="en-US"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6</a:t>
                      </a:r>
                      <a:endParaRPr kumimoji="0" lang="en-AU" sz="1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400" b="0" i="0" u="none" strike="noStrike" cap="none" normalizeH="0" baseline="0" dirty="0" smtClean="0">
                          <a:ln>
                            <a:noFill/>
                          </a:ln>
                          <a:solidFill>
                            <a:schemeClr val="tx1"/>
                          </a:solidFill>
                          <a:effectLst/>
                          <a:latin typeface="Arial" charset="0"/>
                        </a:rPr>
                        <a:t>130W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097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8496FE18-7163-964A-B1DC-DF3DF3208C2C}" type="datetime1">
              <a:rPr lang="en-US" smtClean="0"/>
              <a:pPr/>
              <a:t>11/1/12</a:t>
            </a:fld>
            <a:endParaRPr lang="en-US" dirty="0"/>
          </a:p>
        </p:txBody>
      </p:sp>
      <p:sp>
        <p:nvSpPr>
          <p:cNvPr id="5" name="Footer Placeholder 3"/>
          <p:cNvSpPr>
            <a:spLocks noGrp="1"/>
          </p:cNvSpPr>
          <p:nvPr>
            <p:ph type="ftr" sz="quarter" idx="10"/>
          </p:nvPr>
        </p:nvSpPr>
        <p:spPr>
          <a:xfrm>
            <a:off x="3610368" y="6356350"/>
            <a:ext cx="2133600" cy="365125"/>
          </a:xfrm>
        </p:spPr>
        <p:txBody>
          <a:bodyPr/>
          <a:lstStyle/>
          <a:p>
            <a:r>
              <a:rPr lang="en-US" dirty="0" smtClean="0"/>
              <a:t>Fall 2012 -- Lecture #30</a:t>
            </a:r>
            <a:endParaRPr lang="en-AU" dirty="0"/>
          </a:p>
        </p:txBody>
      </p:sp>
      <p:sp>
        <p:nvSpPr>
          <p:cNvPr id="358402" name="Rectangle 2"/>
          <p:cNvSpPr>
            <a:spLocks noGrp="1" noChangeArrowheads="1"/>
          </p:cNvSpPr>
          <p:nvPr>
            <p:ph type="title"/>
          </p:nvPr>
        </p:nvSpPr>
        <p:spPr/>
        <p:txBody>
          <a:bodyPr/>
          <a:lstStyle/>
          <a:p>
            <a:r>
              <a:rPr lang="en-US" dirty="0" smtClean="0"/>
              <a:t>Review</a:t>
            </a:r>
            <a:endParaRPr lang="en-AU" dirty="0"/>
          </a:p>
        </p:txBody>
      </p:sp>
      <p:sp>
        <p:nvSpPr>
          <p:cNvPr id="358403" name="Rectangle 3"/>
          <p:cNvSpPr>
            <a:spLocks noGrp="1" noChangeArrowheads="1"/>
          </p:cNvSpPr>
          <p:nvPr>
            <p:ph type="body" idx="1"/>
          </p:nvPr>
        </p:nvSpPr>
        <p:spPr>
          <a:xfrm>
            <a:off x="684213" y="1844675"/>
            <a:ext cx="8270875" cy="4392613"/>
          </a:xfrm>
        </p:spPr>
        <p:txBody>
          <a:bodyPr>
            <a:normAutofit fontScale="85000" lnSpcReduction="10000"/>
          </a:bodyPr>
          <a:lstStyle/>
          <a:p>
            <a:r>
              <a:rPr lang="en-US" dirty="0"/>
              <a:t>Pipelining improves performance by increasing instruction </a:t>
            </a:r>
            <a:r>
              <a:rPr lang="en-US" dirty="0" smtClean="0"/>
              <a:t>throughput: exploits ILP</a:t>
            </a:r>
          </a:p>
          <a:p>
            <a:pPr lvl="1"/>
            <a:r>
              <a:rPr lang="en-US" dirty="0"/>
              <a:t>Executes multiple instructions in parallel</a:t>
            </a:r>
          </a:p>
          <a:p>
            <a:pPr lvl="1"/>
            <a:r>
              <a:rPr lang="en-US" dirty="0"/>
              <a:t>Each instruction has the same latency</a:t>
            </a:r>
          </a:p>
          <a:p>
            <a:r>
              <a:rPr lang="en-US" dirty="0"/>
              <a:t>Subject to hazards</a:t>
            </a:r>
          </a:p>
          <a:p>
            <a:pPr lvl="1"/>
            <a:r>
              <a:rPr lang="en-US" dirty="0"/>
              <a:t>Structure, data, </a:t>
            </a:r>
            <a:r>
              <a:rPr lang="en-US" dirty="0" smtClean="0"/>
              <a:t>control</a:t>
            </a:r>
          </a:p>
          <a:p>
            <a:r>
              <a:rPr lang="en-AU" dirty="0" smtClean="0"/>
              <a:t>Stalls reduce performance</a:t>
            </a:r>
          </a:p>
          <a:p>
            <a:pPr lvl="1"/>
            <a:r>
              <a:rPr lang="en-AU" dirty="0" smtClean="0"/>
              <a:t>But are required to get correct results</a:t>
            </a:r>
          </a:p>
          <a:p>
            <a:r>
              <a:rPr lang="en-AU" dirty="0" smtClean="0"/>
              <a:t>Compiler can arrange code to avoid hazards and stalls</a:t>
            </a:r>
          </a:p>
          <a:p>
            <a:pPr lvl="1"/>
            <a:r>
              <a:rPr lang="en-AU" dirty="0" smtClean="0"/>
              <a:t>Requires knowledge of the pipeline structure</a:t>
            </a:r>
          </a:p>
        </p:txBody>
      </p:sp>
      <p:sp>
        <p:nvSpPr>
          <p:cNvPr id="358404" name="Text Box 4"/>
          <p:cNvSpPr txBox="1">
            <a:spLocks noChangeArrowheads="1"/>
          </p:cNvSpPr>
          <p:nvPr/>
        </p:nvSpPr>
        <p:spPr bwMode="auto">
          <a:xfrm>
            <a:off x="684213" y="1258888"/>
            <a:ext cx="2825750" cy="457200"/>
          </a:xfrm>
          <a:prstGeom prst="rect">
            <a:avLst/>
          </a:prstGeom>
          <a:solidFill>
            <a:schemeClr val="accent1"/>
          </a:solidFill>
          <a:ln w="9525">
            <a:noFill/>
            <a:miter lim="800000"/>
            <a:headEnd/>
            <a:tailEnd/>
          </a:ln>
          <a:effectLst/>
        </p:spPr>
        <p:txBody>
          <a:bodyPr wrap="none">
            <a:prstTxWarp prst="textNoShape">
              <a:avLst/>
            </a:prstTxWarp>
            <a:spAutoFit/>
          </a:bodyPr>
          <a:lstStyle/>
          <a:p>
            <a:pPr algn="l"/>
            <a:r>
              <a:rPr lang="en-US" sz="2400" b="1">
                <a:solidFill>
                  <a:schemeClr val="folHlink"/>
                </a:solidFill>
                <a:latin typeface="Arial Black" charset="0"/>
              </a:rPr>
              <a:t>The BIG Picture</a:t>
            </a:r>
          </a:p>
        </p:txBody>
      </p:sp>
      <p:sp>
        <p:nvSpPr>
          <p:cNvPr id="7" name="Slide Number Placeholder 6"/>
          <p:cNvSpPr>
            <a:spLocks noGrp="1"/>
          </p:cNvSpPr>
          <p:nvPr>
            <p:ph type="sldNum" sz="quarter" idx="12"/>
          </p:nvPr>
        </p:nvSpPr>
        <p:spPr/>
        <p:txBody>
          <a:bodyPr/>
          <a:lstStyle/>
          <a:p>
            <a:fld id="{3CC63E4C-4642-794D-A2FD-70F6B81535F5}"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AF15988-17A7-E247-B159-CD7F1A072511}" type="datetime1">
              <a:rPr lang="en-US" smtClean="0"/>
              <a:pPr/>
              <a:t>11/1/12</a:t>
            </a:fld>
            <a:endParaRPr lang="en-US" dirty="0"/>
          </a:p>
        </p:txBody>
      </p:sp>
      <p:sp>
        <p:nvSpPr>
          <p:cNvPr id="6" name="Footer Placeholder 2"/>
          <p:cNvSpPr>
            <a:spLocks noGrp="1"/>
          </p:cNvSpPr>
          <p:nvPr>
            <p:ph type="ftr" sz="quarter" idx="10"/>
          </p:nvPr>
        </p:nvSpPr>
        <p:spPr>
          <a:xfrm>
            <a:off x="3640604" y="6356350"/>
            <a:ext cx="2133600" cy="365125"/>
          </a:xfrm>
        </p:spPr>
        <p:txBody>
          <a:bodyPr/>
          <a:lstStyle/>
          <a:p>
            <a:r>
              <a:rPr lang="en-US" dirty="0" smtClean="0"/>
              <a:t>Fall 2012 -- Lecture #30</a:t>
            </a:r>
            <a:endParaRPr lang="en-AU" dirty="0"/>
          </a:p>
        </p:txBody>
      </p:sp>
      <p:sp>
        <p:nvSpPr>
          <p:cNvPr id="524290" name="Rectangle 2"/>
          <p:cNvSpPr>
            <a:spLocks noGrp="1" noChangeArrowheads="1"/>
          </p:cNvSpPr>
          <p:nvPr>
            <p:ph type="title"/>
          </p:nvPr>
        </p:nvSpPr>
        <p:spPr>
          <a:xfrm>
            <a:off x="684213" y="266700"/>
            <a:ext cx="8259762" cy="641350"/>
          </a:xfrm>
        </p:spPr>
        <p:txBody>
          <a:bodyPr/>
          <a:lstStyle/>
          <a:p>
            <a:r>
              <a:rPr lang="en-US" sz="3600" dirty="0" smtClean="0"/>
              <a:t>AMD </a:t>
            </a:r>
            <a:r>
              <a:rPr lang="en-US" sz="3600" dirty="0" err="1" smtClean="0"/>
              <a:t>Opteron</a:t>
            </a:r>
            <a:r>
              <a:rPr lang="en-US" sz="3600" dirty="0" smtClean="0"/>
              <a:t> </a:t>
            </a:r>
            <a:r>
              <a:rPr lang="en-US" sz="3600" dirty="0"/>
              <a:t>X4 </a:t>
            </a:r>
            <a:r>
              <a:rPr lang="en-US" sz="3600" dirty="0" err="1"/>
              <a:t>Microarchitecture</a:t>
            </a:r>
            <a:endParaRPr lang="en-AU" sz="3600" dirty="0"/>
          </a:p>
        </p:txBody>
      </p:sp>
      <p:pic>
        <p:nvPicPr>
          <p:cNvPr id="524293" name="Picture 5" descr="f04-74-P374493"/>
          <p:cNvPicPr>
            <a:picLocks noChangeAspect="1" noChangeArrowheads="1"/>
          </p:cNvPicPr>
          <p:nvPr/>
        </p:nvPicPr>
        <p:blipFill>
          <a:blip r:embed="rId3"/>
          <a:srcRect/>
          <a:stretch>
            <a:fillRect/>
          </a:stretch>
        </p:blipFill>
        <p:spPr bwMode="auto">
          <a:xfrm>
            <a:off x="1692275" y="1196975"/>
            <a:ext cx="5102225" cy="5256213"/>
          </a:xfrm>
          <a:prstGeom prst="rect">
            <a:avLst/>
          </a:prstGeom>
          <a:noFill/>
        </p:spPr>
      </p:pic>
      <p:sp>
        <p:nvSpPr>
          <p:cNvPr id="524294" name="AutoShape 6"/>
          <p:cNvSpPr>
            <a:spLocks/>
          </p:cNvSpPr>
          <p:nvPr/>
        </p:nvSpPr>
        <p:spPr bwMode="auto">
          <a:xfrm>
            <a:off x="7019925" y="1700213"/>
            <a:ext cx="1295400" cy="609600"/>
          </a:xfrm>
          <a:prstGeom prst="borderCallout1">
            <a:avLst>
              <a:gd name="adj1" fmla="val 18750"/>
              <a:gd name="adj2" fmla="val -5884"/>
              <a:gd name="adj3" fmla="val 136199"/>
              <a:gd name="adj4" fmla="val -41421"/>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a:t>72 physical registers</a:t>
            </a:r>
          </a:p>
        </p:txBody>
      </p:sp>
      <p:sp>
        <p:nvSpPr>
          <p:cNvPr id="8" name="Slide Number Placeholder 7"/>
          <p:cNvSpPr>
            <a:spLocks noGrp="1"/>
          </p:cNvSpPr>
          <p:nvPr>
            <p:ph type="sldNum" sz="quarter" idx="12"/>
          </p:nvPr>
        </p:nvSpPr>
        <p:spPr/>
        <p:txBody>
          <a:bodyPr/>
          <a:lstStyle/>
          <a:p>
            <a:fld id="{3CC63E4C-4642-794D-A2FD-70F6B81535F5}" type="slidenum">
              <a:rPr lang="en-US" smtClean="0"/>
              <a:pPr/>
              <a:t>30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a:xfrm>
            <a:off x="3437467" y="6356350"/>
            <a:ext cx="2133600" cy="365125"/>
          </a:xfrm>
        </p:spPr>
        <p:txBody>
          <a:bodyPr/>
          <a:lstStyle/>
          <a:p>
            <a:r>
              <a:rPr lang="en-US" dirty="0" smtClean="0"/>
              <a:t>Fall </a:t>
            </a:r>
            <a:r>
              <a:rPr lang="en-US" dirty="0" smtClean="0"/>
              <a:t>2012 </a:t>
            </a:r>
            <a:r>
              <a:rPr lang="en-US" dirty="0" smtClean="0"/>
              <a:t>-- Lecture #30</a:t>
            </a:r>
            <a:endParaRPr lang="en-AU" dirty="0"/>
          </a:p>
        </p:txBody>
      </p:sp>
      <p:sp>
        <p:nvSpPr>
          <p:cNvPr id="526342" name="Rectangle 6"/>
          <p:cNvSpPr>
            <a:spLocks noGrp="1" noChangeArrowheads="1"/>
          </p:cNvSpPr>
          <p:nvPr>
            <p:ph type="title"/>
          </p:nvPr>
        </p:nvSpPr>
        <p:spPr/>
        <p:txBody>
          <a:bodyPr/>
          <a:lstStyle/>
          <a:p>
            <a:r>
              <a:rPr lang="en-US" dirty="0" smtClean="0"/>
              <a:t>AMD </a:t>
            </a:r>
            <a:r>
              <a:rPr lang="en-US" dirty="0" err="1" smtClean="0"/>
              <a:t>Opteron</a:t>
            </a:r>
            <a:r>
              <a:rPr lang="en-US" dirty="0" smtClean="0"/>
              <a:t> </a:t>
            </a:r>
            <a:r>
              <a:rPr lang="en-US" dirty="0"/>
              <a:t>X4 Pipeline Flow</a:t>
            </a:r>
            <a:endParaRPr lang="en-AU" dirty="0"/>
          </a:p>
        </p:txBody>
      </p:sp>
      <p:sp>
        <p:nvSpPr>
          <p:cNvPr id="526343" name="Rectangle 7"/>
          <p:cNvSpPr>
            <a:spLocks noGrp="1" noChangeArrowheads="1"/>
          </p:cNvSpPr>
          <p:nvPr>
            <p:ph type="body" idx="1"/>
          </p:nvPr>
        </p:nvSpPr>
        <p:spPr>
          <a:xfrm>
            <a:off x="684213" y="1125538"/>
            <a:ext cx="8270875" cy="647700"/>
          </a:xfrm>
        </p:spPr>
        <p:txBody>
          <a:bodyPr/>
          <a:lstStyle/>
          <a:p>
            <a:r>
              <a:rPr lang="en-US" sz="2800"/>
              <a:t>For integer operations</a:t>
            </a:r>
          </a:p>
        </p:txBody>
      </p:sp>
      <p:pic>
        <p:nvPicPr>
          <p:cNvPr id="526341" name="Picture 5" descr="f04-75-P374493"/>
          <p:cNvPicPr>
            <a:picLocks noChangeAspect="1" noChangeArrowheads="1"/>
          </p:cNvPicPr>
          <p:nvPr/>
        </p:nvPicPr>
        <p:blipFill>
          <a:blip r:embed="rId3"/>
          <a:srcRect/>
          <a:stretch>
            <a:fillRect/>
          </a:stretch>
        </p:blipFill>
        <p:spPr bwMode="auto">
          <a:xfrm>
            <a:off x="684213" y="1916113"/>
            <a:ext cx="8280400" cy="1295400"/>
          </a:xfrm>
          <a:prstGeom prst="rect">
            <a:avLst/>
          </a:prstGeom>
          <a:noFill/>
        </p:spPr>
      </p:pic>
      <p:sp>
        <p:nvSpPr>
          <p:cNvPr id="526344" name="Rectangle 8"/>
          <p:cNvSpPr>
            <a:spLocks noChangeArrowheads="1"/>
          </p:cNvSpPr>
          <p:nvPr/>
        </p:nvSpPr>
        <p:spPr bwMode="auto">
          <a:xfrm>
            <a:off x="684213" y="3429000"/>
            <a:ext cx="8270875" cy="2808288"/>
          </a:xfrm>
          <a:prstGeom prst="rect">
            <a:avLst/>
          </a:prstGeom>
          <a:noFill/>
          <a:ln w="9525">
            <a:noFill/>
            <a:miter lim="800000"/>
            <a:headEnd/>
            <a:tailEnd/>
          </a:ln>
          <a:effectLst/>
        </p:spPr>
        <p:txBody>
          <a:bodyPr>
            <a:prstTxWarp prst="textNoShape">
              <a:avLst/>
            </a:prstTxWarp>
          </a:bodyPr>
          <a:lstStyle/>
          <a:p>
            <a:pPr marL="742950" lvl="1" indent="-285750" algn="l" eaLnBrk="1" hangingPunct="1">
              <a:spcBef>
                <a:spcPct val="20000"/>
              </a:spcBef>
              <a:buClr>
                <a:schemeClr val="hlink"/>
              </a:buClr>
              <a:buSzPct val="55000"/>
              <a:buFont typeface="Wingdings" charset="2"/>
              <a:buChar char="n"/>
            </a:pPr>
            <a:r>
              <a:rPr lang="en-US" sz="2400" dirty="0" smtClean="0">
                <a:ea typeface="ＭＳ Ｐゴシック" charset="-128"/>
              </a:rPr>
              <a:t>12 stages (Floating Point </a:t>
            </a:r>
            <a:r>
              <a:rPr lang="en-US" sz="2400" dirty="0">
                <a:ea typeface="ＭＳ Ｐゴシック" charset="-128"/>
              </a:rPr>
              <a:t>is</a:t>
            </a:r>
            <a:r>
              <a:rPr lang="en-US" sz="2400" dirty="0" smtClean="0">
                <a:ea typeface="ＭＳ Ｐゴシック" charset="-128"/>
              </a:rPr>
              <a:t> 17 stages)</a:t>
            </a:r>
          </a:p>
          <a:p>
            <a:pPr marL="742950" lvl="1" indent="-285750" algn="l" eaLnBrk="1" hangingPunct="1">
              <a:spcBef>
                <a:spcPct val="20000"/>
              </a:spcBef>
              <a:buClr>
                <a:schemeClr val="hlink"/>
              </a:buClr>
              <a:buSzPct val="55000"/>
              <a:buFont typeface="Wingdings" charset="2"/>
              <a:buChar char="n"/>
            </a:pPr>
            <a:r>
              <a:rPr lang="en-US" sz="2400" dirty="0">
                <a:ea typeface="ＭＳ Ｐゴシック" charset="-128"/>
              </a:rPr>
              <a:t>Up to 106 RISC-ops in progress</a:t>
            </a:r>
            <a:endParaRPr lang="en-US" sz="2400" dirty="0" smtClean="0">
              <a:ea typeface="ＭＳ Ｐゴシック" charset="-128"/>
            </a:endParaRPr>
          </a:p>
          <a:p>
            <a:pPr marL="342900" indent="-342900" algn="l" eaLnBrk="1" hangingPunct="1">
              <a:spcBef>
                <a:spcPct val="20000"/>
              </a:spcBef>
              <a:buClr>
                <a:schemeClr val="folHlink"/>
              </a:buClr>
              <a:buSzPct val="60000"/>
              <a:buFont typeface="Wingdings" charset="2"/>
              <a:buChar char="n"/>
            </a:pPr>
            <a:r>
              <a:rPr lang="en-US" sz="2800" dirty="0" smtClean="0"/>
              <a:t>Intel Nehalem is 16 stages for integer operations, details not revealed, but likely similar </a:t>
            </a:r>
            <a:r>
              <a:rPr lang="en-US" sz="2800" smtClean="0"/>
              <a:t>to above+</a:t>
            </a:r>
          </a:p>
          <a:p>
            <a:pPr marL="800100" lvl="1" indent="-342900">
              <a:spcBef>
                <a:spcPct val="20000"/>
              </a:spcBef>
              <a:buClr>
                <a:schemeClr val="folHlink"/>
              </a:buClr>
              <a:buSzPct val="60000"/>
              <a:buFont typeface="Wingdings" charset="2"/>
              <a:buChar char="n"/>
            </a:pPr>
            <a:r>
              <a:rPr lang="en-US" sz="2400" dirty="0" smtClean="0">
                <a:ea typeface="ＭＳ Ｐゴシック" charset="-128"/>
              </a:rPr>
              <a:t>Intel calls RISC operations “Micro operations” or “</a:t>
            </a:r>
            <a:r>
              <a:rPr lang="en-US" sz="2400" dirty="0" err="1" smtClean="0">
                <a:ea typeface="ＭＳ Ｐゴシック" charset="-128"/>
              </a:rPr>
              <a:t>μops</a:t>
            </a:r>
            <a:r>
              <a:rPr lang="en-US" sz="2400" dirty="0" smtClean="0">
                <a:ea typeface="ＭＳ Ｐゴシック" charset="-128"/>
              </a:rPr>
              <a:t>”</a:t>
            </a:r>
            <a:endParaRPr lang="en-US" sz="2400" dirty="0">
              <a:ea typeface="ＭＳ Ｐゴシック" charset="-128"/>
            </a:endParaRPr>
          </a:p>
        </p:txBody>
      </p:sp>
      <p:sp>
        <p:nvSpPr>
          <p:cNvPr id="7" name="Date Placeholder 6"/>
          <p:cNvSpPr>
            <a:spLocks noGrp="1"/>
          </p:cNvSpPr>
          <p:nvPr>
            <p:ph type="dt" sz="half" idx="10"/>
          </p:nvPr>
        </p:nvSpPr>
        <p:spPr/>
        <p:txBody>
          <a:bodyPr/>
          <a:lstStyle/>
          <a:p>
            <a:fld id="{7B5FDAD0-728E-D54B-9E0B-7A2B6D1E4547}"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31</a:t>
            </a:fld>
            <a:endParaRPr lang="en-US" dirty="0"/>
          </a:p>
        </p:txBody>
      </p:sp>
    </p:spTree>
    <p:extLst>
      <p:ext uri="{BB962C8B-B14F-4D97-AF65-F5344CB8AC3E}">
        <p14:creationId xmlns:p14="http://schemas.microsoft.com/office/powerpoint/2010/main" val="342022658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2"/>
          <p:cNvSpPr>
            <a:spLocks noGrp="1"/>
          </p:cNvSpPr>
          <p:nvPr>
            <p:ph type="ftr" sz="quarter" idx="10"/>
          </p:nvPr>
        </p:nvSpPr>
        <p:spPr>
          <a:xfrm>
            <a:off x="3522134" y="6356350"/>
            <a:ext cx="2133600" cy="365125"/>
          </a:xfrm>
        </p:spPr>
        <p:txBody>
          <a:bodyPr/>
          <a:lstStyle/>
          <a:p>
            <a:r>
              <a:rPr lang="en-US" dirty="0" smtClean="0"/>
              <a:t>Fall </a:t>
            </a:r>
            <a:r>
              <a:rPr lang="en-US" dirty="0" smtClean="0"/>
              <a:t>2012 </a:t>
            </a:r>
            <a:r>
              <a:rPr lang="en-US" dirty="0" smtClean="0"/>
              <a:t>-- Lecture #30</a:t>
            </a:r>
            <a:endParaRPr lang="en-AU" dirty="0"/>
          </a:p>
        </p:txBody>
      </p:sp>
      <p:sp>
        <p:nvSpPr>
          <p:cNvPr id="509961" name="Freeform 9"/>
          <p:cNvSpPr>
            <a:spLocks/>
          </p:cNvSpPr>
          <p:nvPr/>
        </p:nvSpPr>
        <p:spPr bwMode="auto">
          <a:xfrm>
            <a:off x="5295900" y="3194050"/>
            <a:ext cx="1065213" cy="1362075"/>
          </a:xfrm>
          <a:custGeom>
            <a:avLst/>
            <a:gdLst/>
            <a:ahLst/>
            <a:cxnLst>
              <a:cxn ang="0">
                <a:pos x="0" y="858"/>
              </a:cxn>
              <a:cxn ang="0">
                <a:pos x="570" y="738"/>
              </a:cxn>
              <a:cxn ang="0">
                <a:pos x="606" y="186"/>
              </a:cxn>
              <a:cxn ang="0">
                <a:pos x="294" y="0"/>
              </a:cxn>
            </a:cxnLst>
            <a:rect l="0" t="0" r="r" b="b"/>
            <a:pathLst>
              <a:path w="671" h="858">
                <a:moveTo>
                  <a:pt x="0" y="858"/>
                </a:moveTo>
                <a:cubicBezTo>
                  <a:pt x="95" y="838"/>
                  <a:pt x="469" y="850"/>
                  <a:pt x="570" y="738"/>
                </a:cubicBezTo>
                <a:cubicBezTo>
                  <a:pt x="671" y="626"/>
                  <a:pt x="652" y="309"/>
                  <a:pt x="606" y="186"/>
                </a:cubicBezTo>
                <a:cubicBezTo>
                  <a:pt x="560" y="63"/>
                  <a:pt x="359" y="39"/>
                  <a:pt x="294" y="0"/>
                </a:cubicBezTo>
              </a:path>
            </a:pathLst>
          </a:custGeom>
          <a:noFill/>
          <a:ln w="28575" cmpd="sng">
            <a:solidFill>
              <a:schemeClr val="hlink"/>
            </a:solidFill>
            <a:round/>
            <a:headEnd type="none" w="med" len="med"/>
            <a:tailEnd type="triangle" w="med" len="med"/>
          </a:ln>
          <a:effectLst/>
        </p:spPr>
        <p:txBody>
          <a:bodyPr>
            <a:prstTxWarp prst="textNoShape">
              <a:avLst/>
            </a:prstTxWarp>
          </a:bodyPr>
          <a:lstStyle/>
          <a:p>
            <a:endParaRPr lang="en-US"/>
          </a:p>
        </p:txBody>
      </p:sp>
      <p:sp>
        <p:nvSpPr>
          <p:cNvPr id="509965" name="Freeform 13"/>
          <p:cNvSpPr>
            <a:spLocks/>
          </p:cNvSpPr>
          <p:nvPr/>
        </p:nvSpPr>
        <p:spPr bwMode="auto">
          <a:xfrm>
            <a:off x="4257675" y="3041650"/>
            <a:ext cx="2459038" cy="2152650"/>
          </a:xfrm>
          <a:custGeom>
            <a:avLst/>
            <a:gdLst/>
            <a:ahLst/>
            <a:cxnLst>
              <a:cxn ang="0">
                <a:pos x="0" y="1356"/>
              </a:cxn>
              <a:cxn ang="0">
                <a:pos x="1314" y="1008"/>
              </a:cxn>
              <a:cxn ang="0">
                <a:pos x="1410" y="216"/>
              </a:cxn>
              <a:cxn ang="0">
                <a:pos x="978" y="0"/>
              </a:cxn>
            </a:cxnLst>
            <a:rect l="0" t="0" r="r" b="b"/>
            <a:pathLst>
              <a:path w="1549" h="1356">
                <a:moveTo>
                  <a:pt x="0" y="1356"/>
                </a:moveTo>
                <a:cubicBezTo>
                  <a:pt x="219" y="1298"/>
                  <a:pt x="1079" y="1198"/>
                  <a:pt x="1314" y="1008"/>
                </a:cubicBezTo>
                <a:cubicBezTo>
                  <a:pt x="1549" y="818"/>
                  <a:pt x="1466" y="384"/>
                  <a:pt x="1410" y="216"/>
                </a:cubicBezTo>
                <a:cubicBezTo>
                  <a:pt x="1354" y="48"/>
                  <a:pt x="1068" y="45"/>
                  <a:pt x="978" y="0"/>
                </a:cubicBezTo>
              </a:path>
            </a:pathLst>
          </a:custGeom>
          <a:noFill/>
          <a:ln w="28575" cmpd="sng">
            <a:solidFill>
              <a:schemeClr val="hlink"/>
            </a:solidFill>
            <a:round/>
            <a:headEnd type="none" w="med" len="med"/>
            <a:tailEnd type="triangle" w="med" len="med"/>
          </a:ln>
          <a:effectLst/>
        </p:spPr>
        <p:txBody>
          <a:bodyPr>
            <a:prstTxWarp prst="textNoShape">
              <a:avLst/>
            </a:prstTxWarp>
          </a:bodyPr>
          <a:lstStyle/>
          <a:p>
            <a:endParaRPr lang="en-US"/>
          </a:p>
        </p:txBody>
      </p:sp>
      <p:sp>
        <p:nvSpPr>
          <p:cNvPr id="509966" name="Rectangle 14"/>
          <p:cNvSpPr>
            <a:spLocks noChangeArrowheads="1"/>
          </p:cNvSpPr>
          <p:nvPr/>
        </p:nvSpPr>
        <p:spPr bwMode="auto">
          <a:xfrm>
            <a:off x="5580063" y="3717925"/>
            <a:ext cx="1512887" cy="287338"/>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sp>
        <p:nvSpPr>
          <p:cNvPr id="509954" name="Rectangle 2"/>
          <p:cNvSpPr>
            <a:spLocks noGrp="1" noChangeArrowheads="1"/>
          </p:cNvSpPr>
          <p:nvPr>
            <p:ph type="title"/>
          </p:nvPr>
        </p:nvSpPr>
        <p:spPr/>
        <p:txBody>
          <a:bodyPr/>
          <a:lstStyle/>
          <a:p>
            <a:r>
              <a:rPr lang="en-US"/>
              <a:t>Dynamically Scheduled CPU</a:t>
            </a:r>
            <a:endParaRPr lang="en-AU"/>
          </a:p>
        </p:txBody>
      </p:sp>
      <p:pic>
        <p:nvPicPr>
          <p:cNvPr id="509956" name="Picture 4" descr="f04-72-P374493"/>
          <p:cNvPicPr>
            <a:picLocks noChangeAspect="1" noChangeArrowheads="1"/>
          </p:cNvPicPr>
          <p:nvPr/>
        </p:nvPicPr>
        <p:blipFill>
          <a:blip r:embed="rId3"/>
          <a:srcRect/>
          <a:stretch>
            <a:fillRect/>
          </a:stretch>
        </p:blipFill>
        <p:spPr bwMode="auto">
          <a:xfrm>
            <a:off x="468313" y="1412875"/>
            <a:ext cx="6550025" cy="4268788"/>
          </a:xfrm>
          <a:prstGeom prst="rect">
            <a:avLst/>
          </a:prstGeom>
          <a:noFill/>
        </p:spPr>
      </p:pic>
      <p:sp>
        <p:nvSpPr>
          <p:cNvPr id="509963" name="AutoShape 11"/>
          <p:cNvSpPr>
            <a:spLocks/>
          </p:cNvSpPr>
          <p:nvPr/>
        </p:nvSpPr>
        <p:spPr bwMode="auto">
          <a:xfrm>
            <a:off x="7235825" y="4292600"/>
            <a:ext cx="1727200" cy="936625"/>
          </a:xfrm>
          <a:prstGeom prst="borderCallout1">
            <a:avLst>
              <a:gd name="adj1" fmla="val 12204"/>
              <a:gd name="adj2" fmla="val -4412"/>
              <a:gd name="adj3" fmla="val 6273"/>
              <a:gd name="adj4" fmla="val -55148"/>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sz="1400"/>
              <a:t>Results also sent to any waiting reservation stations</a:t>
            </a:r>
          </a:p>
        </p:txBody>
      </p:sp>
      <p:sp>
        <p:nvSpPr>
          <p:cNvPr id="509964" name="AutoShape 12"/>
          <p:cNvSpPr>
            <a:spLocks/>
          </p:cNvSpPr>
          <p:nvPr/>
        </p:nvSpPr>
        <p:spPr bwMode="auto">
          <a:xfrm>
            <a:off x="323850" y="5229225"/>
            <a:ext cx="1692275" cy="649288"/>
          </a:xfrm>
          <a:prstGeom prst="borderCallout1">
            <a:avLst>
              <a:gd name="adj1" fmla="val 17602"/>
              <a:gd name="adj2" fmla="val 104505"/>
              <a:gd name="adj3" fmla="val 12958"/>
              <a:gd name="adj4" fmla="val 131894"/>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sz="1400"/>
              <a:t>Reorders buffer for register writes</a:t>
            </a:r>
          </a:p>
        </p:txBody>
      </p:sp>
      <p:sp>
        <p:nvSpPr>
          <p:cNvPr id="509967" name="AutoShape 15"/>
          <p:cNvSpPr>
            <a:spLocks/>
          </p:cNvSpPr>
          <p:nvPr/>
        </p:nvSpPr>
        <p:spPr bwMode="auto">
          <a:xfrm>
            <a:off x="5003800" y="5589588"/>
            <a:ext cx="1692275" cy="792162"/>
          </a:xfrm>
          <a:prstGeom prst="borderCallout1">
            <a:avLst>
              <a:gd name="adj1" fmla="val 14431"/>
              <a:gd name="adj2" fmla="val -4505"/>
              <a:gd name="adj3" fmla="val -45292"/>
              <a:gd name="adj4" fmla="val -36208"/>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sz="1400"/>
              <a:t>Can supply operands for issued instructions</a:t>
            </a:r>
          </a:p>
        </p:txBody>
      </p:sp>
      <p:sp>
        <p:nvSpPr>
          <p:cNvPr id="509968" name="AutoShape 16"/>
          <p:cNvSpPr>
            <a:spLocks/>
          </p:cNvSpPr>
          <p:nvPr/>
        </p:nvSpPr>
        <p:spPr bwMode="auto">
          <a:xfrm>
            <a:off x="7235825" y="1268413"/>
            <a:ext cx="1404938" cy="649287"/>
          </a:xfrm>
          <a:prstGeom prst="borderCallout1">
            <a:avLst>
              <a:gd name="adj1" fmla="val 17602"/>
              <a:gd name="adj2" fmla="val -5426"/>
              <a:gd name="adj3" fmla="val 65769"/>
              <a:gd name="adj4" fmla="val -45875"/>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sz="1400"/>
              <a:t>Preserves dependencies</a:t>
            </a:r>
          </a:p>
        </p:txBody>
      </p:sp>
      <p:sp>
        <p:nvSpPr>
          <p:cNvPr id="509969" name="AutoShape 17"/>
          <p:cNvSpPr>
            <a:spLocks/>
          </p:cNvSpPr>
          <p:nvPr/>
        </p:nvSpPr>
        <p:spPr bwMode="auto">
          <a:xfrm>
            <a:off x="7235825" y="2565400"/>
            <a:ext cx="1404938" cy="649288"/>
          </a:xfrm>
          <a:prstGeom prst="borderCallout1">
            <a:avLst>
              <a:gd name="adj1" fmla="val 17602"/>
              <a:gd name="adj2" fmla="val -5426"/>
              <a:gd name="adj3" fmla="val 22736"/>
              <a:gd name="adj4" fmla="val -100676"/>
            </a:avLst>
          </a:prstGeom>
          <a:solidFill>
            <a:schemeClr val="accent1"/>
          </a:solidFill>
          <a:ln w="9525">
            <a:solidFill>
              <a:schemeClr val="tx1"/>
            </a:solidFill>
            <a:miter lim="800000"/>
            <a:headEnd/>
            <a:tailEnd type="triangle" w="med" len="med"/>
          </a:ln>
          <a:effectLst/>
        </p:spPr>
        <p:txBody>
          <a:bodyPr anchor="ctr">
            <a:prstTxWarp prst="textNoShape">
              <a:avLst/>
            </a:prstTxWarp>
          </a:bodyPr>
          <a:lstStyle/>
          <a:p>
            <a:r>
              <a:rPr lang="en-AU" sz="1400"/>
              <a:t>Hold pending operands</a:t>
            </a:r>
          </a:p>
        </p:txBody>
      </p:sp>
      <p:sp>
        <p:nvSpPr>
          <p:cNvPr id="13" name="Date Placeholder 12"/>
          <p:cNvSpPr>
            <a:spLocks noGrp="1"/>
          </p:cNvSpPr>
          <p:nvPr>
            <p:ph type="dt" sz="half" idx="10"/>
          </p:nvPr>
        </p:nvSpPr>
        <p:spPr/>
        <p:txBody>
          <a:bodyPr/>
          <a:lstStyle/>
          <a:p>
            <a:fld id="{AF647A35-B375-AF42-8B51-334097F777D7}" type="datetime1">
              <a:rPr lang="en-US" smtClean="0"/>
              <a:pPr/>
              <a:t>11/1/12</a:t>
            </a:fld>
            <a:endParaRPr lang="en-US" dirty="0"/>
          </a:p>
        </p:txBody>
      </p:sp>
      <p:sp>
        <p:nvSpPr>
          <p:cNvPr id="14" name="Slide Number Placeholder 13"/>
          <p:cNvSpPr>
            <a:spLocks noGrp="1"/>
          </p:cNvSpPr>
          <p:nvPr>
            <p:ph type="sldNum" sz="quarter" idx="12"/>
          </p:nvPr>
        </p:nvSpPr>
        <p:spPr/>
        <p:txBody>
          <a:bodyPr/>
          <a:lstStyle/>
          <a:p>
            <a:fld id="{3CC63E4C-4642-794D-A2FD-70F6B81535F5}" type="slidenum">
              <a:rPr lang="en-US" smtClean="0"/>
              <a:pPr/>
              <a:t>32</a:t>
            </a:fld>
            <a:endParaRPr lang="en-US" dirty="0"/>
          </a:p>
        </p:txBody>
      </p:sp>
    </p:spTree>
    <p:extLst>
      <p:ext uri="{BB962C8B-B14F-4D97-AF65-F5344CB8AC3E}">
        <p14:creationId xmlns:p14="http://schemas.microsoft.com/office/powerpoint/2010/main" val="30031153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Fall </a:t>
            </a:r>
            <a:r>
              <a:rPr lang="en-US" dirty="0" smtClean="0"/>
              <a:t>2012 </a:t>
            </a:r>
            <a:r>
              <a:rPr lang="en-US" dirty="0" smtClean="0"/>
              <a:t>-- Lecture #30</a:t>
            </a:r>
            <a:endParaRPr lang="en-AU" dirty="0"/>
          </a:p>
        </p:txBody>
      </p:sp>
      <p:sp>
        <p:nvSpPr>
          <p:cNvPr id="518146" name="Rectangle 2"/>
          <p:cNvSpPr>
            <a:spLocks noGrp="1" noChangeArrowheads="1"/>
          </p:cNvSpPr>
          <p:nvPr>
            <p:ph type="title"/>
          </p:nvPr>
        </p:nvSpPr>
        <p:spPr/>
        <p:txBody>
          <a:bodyPr/>
          <a:lstStyle/>
          <a:p>
            <a:r>
              <a:rPr lang="en-US"/>
              <a:t>Does Multiple Issue Work?</a:t>
            </a:r>
            <a:endParaRPr lang="en-AU"/>
          </a:p>
        </p:txBody>
      </p:sp>
      <p:sp>
        <p:nvSpPr>
          <p:cNvPr id="518147" name="Rectangle 3"/>
          <p:cNvSpPr>
            <a:spLocks noGrp="1" noChangeArrowheads="1"/>
          </p:cNvSpPr>
          <p:nvPr>
            <p:ph type="body" idx="1"/>
          </p:nvPr>
        </p:nvSpPr>
        <p:spPr>
          <a:xfrm>
            <a:off x="684213" y="1844675"/>
            <a:ext cx="8270875" cy="4392613"/>
          </a:xfrm>
        </p:spPr>
        <p:txBody>
          <a:bodyPr>
            <a:normAutofit lnSpcReduction="10000"/>
          </a:bodyPr>
          <a:lstStyle/>
          <a:p>
            <a:r>
              <a:rPr lang="en-US" sz="2800" dirty="0"/>
              <a:t>Yes, but not as much as we’d like</a:t>
            </a:r>
          </a:p>
          <a:p>
            <a:r>
              <a:rPr lang="en-US" sz="2800" dirty="0"/>
              <a:t>Programs have real dependencies that limit ILP</a:t>
            </a:r>
          </a:p>
          <a:p>
            <a:r>
              <a:rPr lang="en-US" sz="2800" dirty="0"/>
              <a:t>Some dependencies are hard to eliminate</a:t>
            </a:r>
          </a:p>
          <a:p>
            <a:pPr lvl="1"/>
            <a:r>
              <a:rPr lang="en-US" sz="2400" smtClean="0"/>
              <a:t>e.g., </a:t>
            </a:r>
            <a:r>
              <a:rPr lang="en-US" sz="2400" dirty="0"/>
              <a:t>pointer aliasing</a:t>
            </a:r>
          </a:p>
          <a:p>
            <a:r>
              <a:rPr lang="en-US" sz="2800" dirty="0"/>
              <a:t>Some parallelism is hard to expose</a:t>
            </a:r>
          </a:p>
          <a:p>
            <a:pPr lvl="1"/>
            <a:r>
              <a:rPr lang="en-US" sz="2400" dirty="0"/>
              <a:t>Limited window size during instruction issue</a:t>
            </a:r>
          </a:p>
          <a:p>
            <a:r>
              <a:rPr lang="en-US" sz="2800" dirty="0"/>
              <a:t>Memory delays and limited bandwidth</a:t>
            </a:r>
          </a:p>
          <a:p>
            <a:pPr lvl="1"/>
            <a:r>
              <a:rPr lang="en-US" sz="2400" dirty="0"/>
              <a:t>Hard to keep pipelines full</a:t>
            </a:r>
          </a:p>
          <a:p>
            <a:r>
              <a:rPr lang="en-AU" sz="2800" dirty="0"/>
              <a:t>Speculation can help if done well</a:t>
            </a:r>
          </a:p>
        </p:txBody>
      </p:sp>
      <p:sp>
        <p:nvSpPr>
          <p:cNvPr id="518148" name="Text Box 4"/>
          <p:cNvSpPr txBox="1">
            <a:spLocks noChangeArrowheads="1"/>
          </p:cNvSpPr>
          <p:nvPr/>
        </p:nvSpPr>
        <p:spPr bwMode="auto">
          <a:xfrm>
            <a:off x="684213" y="1258888"/>
            <a:ext cx="2825750" cy="457200"/>
          </a:xfrm>
          <a:prstGeom prst="rect">
            <a:avLst/>
          </a:prstGeom>
          <a:solidFill>
            <a:schemeClr val="accent1"/>
          </a:solidFill>
          <a:ln w="9525">
            <a:noFill/>
            <a:miter lim="800000"/>
            <a:headEnd/>
            <a:tailEnd/>
          </a:ln>
          <a:effectLst/>
        </p:spPr>
        <p:txBody>
          <a:bodyPr wrap="none">
            <a:prstTxWarp prst="textNoShape">
              <a:avLst/>
            </a:prstTxWarp>
            <a:spAutoFit/>
          </a:bodyPr>
          <a:lstStyle/>
          <a:p>
            <a:pPr algn="l"/>
            <a:r>
              <a:rPr lang="en-US" sz="2400" b="1">
                <a:solidFill>
                  <a:schemeClr val="folHlink"/>
                </a:solidFill>
                <a:latin typeface="Arial Black" charset="0"/>
              </a:rPr>
              <a:t>The BIG Picture</a:t>
            </a:r>
          </a:p>
        </p:txBody>
      </p:sp>
      <p:sp>
        <p:nvSpPr>
          <p:cNvPr id="6" name="Date Placeholder 5"/>
          <p:cNvSpPr>
            <a:spLocks noGrp="1"/>
          </p:cNvSpPr>
          <p:nvPr>
            <p:ph type="dt" sz="half" idx="10"/>
          </p:nvPr>
        </p:nvSpPr>
        <p:spPr/>
        <p:txBody>
          <a:bodyPr/>
          <a:lstStyle/>
          <a:p>
            <a:fld id="{60627A25-7C40-8241-8AEB-694D06935F80}"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33</a:t>
            </a:fld>
            <a:endParaRPr lang="en-US" dirty="0"/>
          </a:p>
        </p:txBody>
      </p:sp>
    </p:spTree>
    <p:extLst>
      <p:ext uri="{BB962C8B-B14F-4D97-AF65-F5344CB8AC3E}">
        <p14:creationId xmlns:p14="http://schemas.microsoft.com/office/powerpoint/2010/main" val="191413306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on Parallelism</a:t>
            </a:r>
            <a:endParaRPr lang="en-US" dirty="0"/>
          </a:p>
        </p:txBody>
      </p:sp>
      <p:sp>
        <p:nvSpPr>
          <p:cNvPr id="3" name="Content Placeholder 2"/>
          <p:cNvSpPr>
            <a:spLocks noGrp="1"/>
          </p:cNvSpPr>
          <p:nvPr>
            <p:ph idx="1"/>
          </p:nvPr>
        </p:nvSpPr>
        <p:spPr/>
        <p:txBody>
          <a:bodyPr/>
          <a:lstStyle/>
          <a:p>
            <a:pPr>
              <a:buNone/>
            </a:pPr>
            <a:r>
              <a:rPr lang="en-US" dirty="0" smtClean="0"/>
              <a:t>Two types of parallelism in </a:t>
            </a:r>
            <a:r>
              <a:rPr lang="en-US" i="1" dirty="0" smtClean="0">
                <a:solidFill>
                  <a:srgbClr val="FF0000"/>
                </a:solidFill>
              </a:rPr>
              <a:t>applications</a:t>
            </a:r>
          </a:p>
          <a:p>
            <a:pPr marL="514350" indent="-514350">
              <a:buFont typeface="+mj-lt"/>
              <a:buAutoNum type="arabicPeriod"/>
            </a:pPr>
            <a:r>
              <a:rPr lang="en-US" i="1" dirty="0" smtClean="0">
                <a:solidFill>
                  <a:srgbClr val="FF0000"/>
                </a:solidFill>
              </a:rPr>
              <a:t>Data-Level Parallelism (DLP)</a:t>
            </a:r>
            <a:r>
              <a:rPr lang="en-US" dirty="0" smtClean="0"/>
              <a:t>: arises because there are many data items that can be operated on at the same time</a:t>
            </a:r>
          </a:p>
          <a:p>
            <a:pPr marL="514350" indent="-514350">
              <a:buFont typeface="+mj-lt"/>
              <a:buAutoNum type="arabicPeriod"/>
            </a:pPr>
            <a:r>
              <a:rPr lang="en-US" i="1" dirty="0" smtClean="0">
                <a:solidFill>
                  <a:srgbClr val="FF0000"/>
                </a:solidFill>
              </a:rPr>
              <a:t>Task-Level Parallelism (TLP)</a:t>
            </a:r>
            <a:r>
              <a:rPr lang="en-US" dirty="0" smtClean="0"/>
              <a:t>: arises because tasks of work are created that can operate largely in parallel</a:t>
            </a:r>
            <a:endParaRPr lang="en-US" dirty="0"/>
          </a:p>
        </p:txBody>
      </p:sp>
      <p:sp>
        <p:nvSpPr>
          <p:cNvPr id="4" name="Date Placeholder 3"/>
          <p:cNvSpPr>
            <a:spLocks noGrp="1"/>
          </p:cNvSpPr>
          <p:nvPr>
            <p:ph type="dt" sz="half" idx="10"/>
          </p:nvPr>
        </p:nvSpPr>
        <p:spPr/>
        <p:txBody>
          <a:bodyPr/>
          <a:lstStyle/>
          <a:p>
            <a:fld id="{C81AB44A-0E64-E043-9A89-58B977D46FA2}"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on Parallelism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Hardware can exploit app Data LP and Task LP in 4 ways:</a:t>
            </a:r>
          </a:p>
          <a:p>
            <a:pPr marL="514350" indent="-514350">
              <a:buFont typeface="+mj-lt"/>
              <a:buAutoNum type="arabicPeriod"/>
            </a:pPr>
            <a:r>
              <a:rPr lang="en-US" i="1" dirty="0" smtClean="0">
                <a:solidFill>
                  <a:srgbClr val="FF0000"/>
                </a:solidFill>
              </a:rPr>
              <a:t>Instruction-Level Parallelism</a:t>
            </a:r>
            <a:r>
              <a:rPr lang="en-US" dirty="0" smtClean="0"/>
              <a:t>: Hardware exploits application DLP using ideas like pipelining and speculative execution</a:t>
            </a:r>
          </a:p>
          <a:p>
            <a:pPr marL="514350" indent="-514350">
              <a:buFont typeface="+mj-lt"/>
              <a:buAutoNum type="arabicPeriod"/>
            </a:pPr>
            <a:r>
              <a:rPr lang="en-US" i="1" dirty="0" smtClean="0">
                <a:solidFill>
                  <a:srgbClr val="FF0000"/>
                </a:solidFill>
              </a:rPr>
              <a:t>SIMD architectures</a:t>
            </a:r>
            <a:r>
              <a:rPr lang="en-US" dirty="0" smtClean="0"/>
              <a:t>:</a:t>
            </a:r>
            <a:r>
              <a:rPr lang="en-US" i="1" dirty="0" smtClean="0">
                <a:solidFill>
                  <a:srgbClr val="FF0000"/>
                </a:solidFill>
              </a:rPr>
              <a:t> </a:t>
            </a:r>
            <a:r>
              <a:rPr lang="en-US" dirty="0" smtClean="0"/>
              <a:t>exploit app DLP by applying a single instruction to a collection of data in parallel</a:t>
            </a:r>
          </a:p>
          <a:p>
            <a:pPr marL="514350" indent="-514350">
              <a:buFont typeface="+mj-lt"/>
              <a:buAutoNum type="arabicPeriod"/>
            </a:pPr>
            <a:r>
              <a:rPr lang="en-US" i="1" dirty="0" smtClean="0">
                <a:solidFill>
                  <a:srgbClr val="FF0000"/>
                </a:solidFill>
              </a:rPr>
              <a:t>Thread-Level Parallelism</a:t>
            </a:r>
            <a:r>
              <a:rPr lang="en-US" dirty="0" smtClean="0">
                <a:solidFill>
                  <a:srgbClr val="000000"/>
                </a:solidFill>
              </a:rPr>
              <a:t>:</a:t>
            </a:r>
            <a:r>
              <a:rPr lang="en-US" dirty="0" smtClean="0">
                <a:solidFill>
                  <a:srgbClr val="FF0000"/>
                </a:solidFill>
              </a:rPr>
              <a:t> </a:t>
            </a:r>
            <a:r>
              <a:rPr lang="en-US" dirty="0" smtClean="0"/>
              <a:t>exploits either app DLP or TLP in a tightly-coupled hardware model that allows for interaction among parallel threads</a:t>
            </a:r>
          </a:p>
          <a:p>
            <a:pPr marL="514350" indent="-514350">
              <a:buFont typeface="+mj-lt"/>
              <a:buAutoNum type="arabicPeriod"/>
            </a:pPr>
            <a:r>
              <a:rPr lang="en-US" i="1" dirty="0" smtClean="0">
                <a:solidFill>
                  <a:srgbClr val="FF0000"/>
                </a:solidFill>
              </a:rPr>
              <a:t>Request-Level Parallelism</a:t>
            </a:r>
            <a:r>
              <a:rPr lang="en-US" dirty="0" smtClean="0">
                <a:solidFill>
                  <a:srgbClr val="000000"/>
                </a:solidFill>
              </a:rPr>
              <a:t>:</a:t>
            </a:r>
            <a:r>
              <a:rPr lang="en-US" i="1" dirty="0" smtClean="0">
                <a:solidFill>
                  <a:srgbClr val="FF0000"/>
                </a:solidFill>
              </a:rPr>
              <a:t> </a:t>
            </a:r>
            <a:r>
              <a:rPr lang="en-US" dirty="0" smtClean="0"/>
              <a:t>exploits parallelism among largely decoupled tasks and is specified by the programmer of the operating system</a:t>
            </a:r>
          </a:p>
        </p:txBody>
      </p:sp>
      <p:sp>
        <p:nvSpPr>
          <p:cNvPr id="4" name="Date Placeholder 3"/>
          <p:cNvSpPr>
            <a:spLocks noGrp="1"/>
          </p:cNvSpPr>
          <p:nvPr>
            <p:ph type="dt" sz="half" idx="10"/>
          </p:nvPr>
        </p:nvSpPr>
        <p:spPr/>
        <p:txBody>
          <a:bodyPr/>
          <a:lstStyle/>
          <a:p>
            <a:fld id="{D49F7E50-FC1A-7245-9EA4-8D8D9E366430}"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7026" name="Rectangle 2"/>
          <p:cNvSpPr>
            <a:spLocks noGrp="1" noChangeArrowheads="1"/>
          </p:cNvSpPr>
          <p:nvPr>
            <p:ph type="title"/>
          </p:nvPr>
        </p:nvSpPr>
        <p:spPr/>
        <p:txBody>
          <a:bodyPr/>
          <a:lstStyle/>
          <a:p>
            <a:r>
              <a:rPr lang="en-US" smtClean="0"/>
              <a:t>“And in Conclusion..”</a:t>
            </a:r>
            <a:endParaRPr lang="en-US"/>
          </a:p>
        </p:txBody>
      </p:sp>
      <p:sp>
        <p:nvSpPr>
          <p:cNvPr id="2817027" name="Rectangle 3"/>
          <p:cNvSpPr>
            <a:spLocks noGrp="1" noChangeArrowheads="1"/>
          </p:cNvSpPr>
          <p:nvPr>
            <p:ph type="body" idx="1"/>
          </p:nvPr>
        </p:nvSpPr>
        <p:spPr/>
        <p:txBody>
          <a:bodyPr>
            <a:normAutofit fontScale="92500" lnSpcReduction="10000"/>
          </a:bodyPr>
          <a:lstStyle/>
          <a:p>
            <a:r>
              <a:rPr lang="en-US" dirty="0" smtClean="0"/>
              <a:t>Pipeline challenge is hazards</a:t>
            </a:r>
          </a:p>
          <a:p>
            <a:pPr lvl="1"/>
            <a:r>
              <a:rPr lang="en-US" dirty="0" smtClean="0"/>
              <a:t>Forwarding helps </a:t>
            </a:r>
            <a:r>
              <a:rPr lang="en-US" dirty="0" err="1" smtClean="0"/>
              <a:t>w</a:t>
            </a:r>
            <a:r>
              <a:rPr lang="en-US" dirty="0" smtClean="0"/>
              <a:t>/many data hazards</a:t>
            </a:r>
          </a:p>
          <a:p>
            <a:pPr lvl="1"/>
            <a:r>
              <a:rPr lang="en-US" dirty="0" smtClean="0"/>
              <a:t>Delayed branch helps with control hazard in 5 stage pipeline</a:t>
            </a:r>
          </a:p>
          <a:p>
            <a:pPr lvl="1"/>
            <a:r>
              <a:rPr lang="en-US" dirty="0" smtClean="0"/>
              <a:t>Load delay slot / interlock necessary</a:t>
            </a:r>
          </a:p>
          <a:p>
            <a:r>
              <a:rPr lang="en-US" dirty="0" smtClean="0"/>
              <a:t>More aggressive performance: </a:t>
            </a:r>
          </a:p>
          <a:p>
            <a:pPr lvl="1"/>
            <a:r>
              <a:rPr lang="en-US" dirty="0" smtClean="0"/>
              <a:t>Longer pipelines</a:t>
            </a:r>
          </a:p>
          <a:p>
            <a:pPr lvl="1"/>
            <a:r>
              <a:rPr lang="en-US" dirty="0" smtClean="0"/>
              <a:t>Superscalar</a:t>
            </a:r>
          </a:p>
          <a:p>
            <a:pPr lvl="1"/>
            <a:r>
              <a:rPr lang="en-US" dirty="0" smtClean="0"/>
              <a:t>Out-of-order execution</a:t>
            </a:r>
          </a:p>
          <a:p>
            <a:pPr lvl="1"/>
            <a:r>
              <a:rPr lang="en-US" dirty="0" smtClean="0"/>
              <a:t>Speculation</a:t>
            </a:r>
            <a:endParaRPr lang="en-US" dirty="0"/>
          </a:p>
        </p:txBody>
      </p:sp>
      <p:sp>
        <p:nvSpPr>
          <p:cNvPr id="4" name="Date Placeholder 3"/>
          <p:cNvSpPr>
            <a:spLocks noGrp="1"/>
          </p:cNvSpPr>
          <p:nvPr>
            <p:ph type="dt" sz="half" idx="10"/>
          </p:nvPr>
        </p:nvSpPr>
        <p:spPr/>
        <p:txBody>
          <a:bodyPr/>
          <a:lstStyle/>
          <a:p>
            <a:fld id="{EDFD821F-7123-A340-85E7-7185B12850EE}" type="datetime1">
              <a:rPr lang="en-US" smtClean="0"/>
              <a:pPr/>
              <a:t>11/1/12</a:t>
            </a:fld>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36</a:t>
            </a:fld>
            <a:endParaRPr lang="en-US" dirty="0"/>
          </a:p>
        </p:txBody>
      </p:sp>
      <p:sp>
        <p:nvSpPr>
          <p:cNvPr id="6" name="Footer Placeholder 5"/>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28042592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220133" y="908757"/>
            <a:ext cx="8398934" cy="1316258"/>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50800" indent="-50800">
              <a:lnSpc>
                <a:spcPct val="85000"/>
              </a:lnSpc>
              <a:spcBef>
                <a:spcPct val="65000"/>
              </a:spcBef>
              <a:buSzPct val="100000"/>
              <a:tabLst>
                <a:tab pos="738188" algn="l"/>
              </a:tabLst>
            </a:pPr>
            <a:r>
              <a:rPr lang="en-US" sz="2400" dirty="0" smtClean="0">
                <a:latin typeface="18 VAG Rounded Bold   07390"/>
              </a:rPr>
              <a:t>State if following techniques are associated primarily with a software- or hardware-based approach to exploiting ILP (in some cases, the answer may be both): Superscalar, Out-of-Order execution, Speculation, Register Renaming</a:t>
            </a:r>
            <a:endParaRPr lang="en-US" sz="2400" dirty="0">
              <a:solidFill>
                <a:schemeClr val="tx1"/>
              </a:solidFill>
              <a:latin typeface="18 VAG Rounded Bold   07390"/>
            </a:endParaRPr>
          </a:p>
        </p:txBody>
      </p:sp>
      <p:sp>
        <p:nvSpPr>
          <p:cNvPr id="5" name="Title 4"/>
          <p:cNvSpPr>
            <a:spLocks noGrp="1"/>
          </p:cNvSpPr>
          <p:nvPr>
            <p:ph type="title"/>
          </p:nvPr>
        </p:nvSpPr>
        <p:spPr>
          <a:xfrm>
            <a:off x="457200" y="0"/>
            <a:ext cx="8229600" cy="982133"/>
          </a:xfrm>
        </p:spPr>
        <p:txBody>
          <a:bodyPr/>
          <a:lstStyle/>
          <a:p>
            <a:r>
              <a:rPr lang="en-US" dirty="0" smtClean="0"/>
              <a:t>Peer Question</a:t>
            </a:r>
            <a:endParaRPr lang="en-US" dirty="0"/>
          </a:p>
        </p:txBody>
      </p:sp>
      <p:graphicFrame>
        <p:nvGraphicFramePr>
          <p:cNvPr id="8" name="Table 7"/>
          <p:cNvGraphicFramePr>
            <a:graphicFrameLocks noGrp="1"/>
          </p:cNvGraphicFramePr>
          <p:nvPr/>
        </p:nvGraphicFramePr>
        <p:xfrm>
          <a:off x="575736" y="2296167"/>
          <a:ext cx="7890932" cy="3017519"/>
        </p:xfrm>
        <a:graphic>
          <a:graphicData uri="http://schemas.openxmlformats.org/drawingml/2006/table">
            <a:tbl>
              <a:tblPr firstRow="1" bandRow="1">
                <a:tableStyleId>{2D5ABB26-0587-4C30-8999-92F81FD0307C}</a:tableStyleId>
              </a:tblPr>
              <a:tblGrid>
                <a:gridCol w="2303007"/>
                <a:gridCol w="1303253"/>
                <a:gridCol w="1321106"/>
                <a:gridCol w="1253298"/>
                <a:gridCol w="1710268"/>
              </a:tblGrid>
              <a:tr h="370840">
                <a:tc>
                  <a:txBody>
                    <a:bodyPr/>
                    <a:lstStyle/>
                    <a:p>
                      <a:endParaRPr lang="en-US" dirty="0"/>
                    </a:p>
                  </a:txBody>
                  <a:tcPr/>
                </a:tc>
                <a:tc>
                  <a:txBody>
                    <a:bodyPr/>
                    <a:lstStyle/>
                    <a:p>
                      <a:pPr algn="ctr"/>
                      <a:r>
                        <a:rPr lang="en-US" sz="2800" dirty="0" smtClean="0"/>
                        <a:t>Super-scalar</a:t>
                      </a:r>
                      <a:endParaRPr lang="en-US" sz="2800" dirty="0"/>
                    </a:p>
                  </a:txBody>
                  <a:tcPr/>
                </a:tc>
                <a:tc>
                  <a:txBody>
                    <a:bodyPr/>
                    <a:lstStyle/>
                    <a:p>
                      <a:pPr algn="ctr"/>
                      <a:r>
                        <a:rPr lang="en-US" sz="2800" dirty="0" smtClean="0"/>
                        <a:t>Out</a:t>
                      </a:r>
                      <a:r>
                        <a:rPr lang="en-US" sz="2800" baseline="0" dirty="0" smtClean="0"/>
                        <a:t> of Order</a:t>
                      </a:r>
                      <a:endParaRPr lang="en-US" sz="2800" dirty="0"/>
                    </a:p>
                  </a:txBody>
                  <a:tcPr/>
                </a:tc>
                <a:tc>
                  <a:txBody>
                    <a:bodyPr/>
                    <a:lstStyle/>
                    <a:p>
                      <a:pPr algn="ctr"/>
                      <a:r>
                        <a:rPr lang="en-US" sz="2800" dirty="0" err="1" smtClean="0"/>
                        <a:t>Specu-lation</a:t>
                      </a:r>
                      <a:endParaRPr lang="en-US" sz="2800" dirty="0"/>
                    </a:p>
                  </a:txBody>
                  <a:tcPr/>
                </a:tc>
                <a:tc>
                  <a:txBody>
                    <a:bodyPr/>
                    <a:lstStyle/>
                    <a:p>
                      <a:pPr algn="ctr"/>
                      <a:r>
                        <a:rPr lang="en-US" sz="2800" dirty="0" smtClean="0"/>
                        <a:t>Register Renaming</a:t>
                      </a:r>
                      <a:endParaRPr lang="en-US" sz="2800" dirty="0"/>
                    </a:p>
                  </a:txBody>
                  <a:tcPr/>
                </a:tc>
              </a:tr>
              <a:tr h="370840">
                <a:tc>
                  <a:txBody>
                    <a:bodyPr/>
                    <a:lstStyle/>
                    <a:p>
                      <a:r>
                        <a:rPr lang="en-US" sz="2800" b="1" dirty="0" smtClean="0">
                          <a:solidFill>
                            <a:srgbClr val="FF6600"/>
                          </a:solidFill>
                        </a:rPr>
                        <a:t>Orange</a:t>
                      </a:r>
                      <a:endParaRPr lang="en-US" sz="2800" dirty="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r>
              <a:tr h="370840">
                <a:tc>
                  <a:txBody>
                    <a:bodyPr/>
                    <a:lstStyle/>
                    <a:p>
                      <a:r>
                        <a:rPr lang="en-US" sz="2800" b="1" dirty="0" smtClean="0">
                          <a:solidFill>
                            <a:srgbClr val="008000"/>
                          </a:solidFill>
                        </a:rPr>
                        <a:t>Green</a:t>
                      </a:r>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HW</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HW</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Both</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Both</a:t>
                      </a:r>
                      <a:endParaRPr lang="en-US" sz="2800" dirty="0" smtClean="0">
                        <a:solidFill>
                          <a:srgbClr val="0080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Pink </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Both</a:t>
                      </a:r>
                      <a:endParaRPr lang="en-US" sz="2800" dirty="0" smtClean="0">
                        <a:solidFill>
                          <a:srgbClr val="FF6FCF"/>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1" dirty="0" smtClean="0">
                          <a:ln>
                            <a:solidFill>
                              <a:schemeClr val="tx1"/>
                            </a:solidFill>
                          </a:ln>
                          <a:solidFill>
                            <a:srgbClr val="FFFF00"/>
                          </a:solidFill>
                        </a:rPr>
                        <a:t>Yellow</a:t>
                      </a:r>
                      <a:endParaRPr lang="en-US" sz="2800" dirty="0" smtClean="0">
                        <a:solidFill>
                          <a:srgbClr val="3366F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rgbClr val="000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rgbClr val="000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SW</a:t>
                      </a:r>
                      <a:endParaRPr lang="en-US" sz="2800" dirty="0" smtClean="0">
                        <a:solidFill>
                          <a:srgbClr val="000000"/>
                        </a:solidFill>
                      </a:endParaRPr>
                    </a:p>
                  </a:txBody>
                  <a:tcPr/>
                </a:tc>
              </a:tr>
            </a:tbl>
          </a:graphicData>
        </a:graphic>
      </p:graphicFrame>
      <p:sp>
        <p:nvSpPr>
          <p:cNvPr id="6" name="Date Placeholder 5"/>
          <p:cNvSpPr>
            <a:spLocks noGrp="1"/>
          </p:cNvSpPr>
          <p:nvPr>
            <p:ph type="dt" sz="half" idx="10"/>
          </p:nvPr>
        </p:nvSpPr>
        <p:spPr/>
        <p:txBody>
          <a:bodyPr/>
          <a:lstStyle/>
          <a:p>
            <a:fld id="{993C04E9-FB6B-9D4C-A56F-A705F0313628}"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37</a:t>
            </a:fld>
            <a:endParaRPr lang="en-US" dirty="0"/>
          </a:p>
        </p:txBody>
      </p:sp>
      <p:sp>
        <p:nvSpPr>
          <p:cNvPr id="9" name="Footer Placeholder 8"/>
          <p:cNvSpPr>
            <a:spLocks noGrp="1"/>
          </p:cNvSpPr>
          <p:nvPr>
            <p:ph type="ftr" sz="quarter" idx="11"/>
          </p:nvPr>
        </p:nvSpPr>
        <p:spPr/>
        <p:txBody>
          <a:bodyPr/>
          <a:lstStyle/>
          <a:p>
            <a:r>
              <a:rPr lang="en-US" dirty="0" smtClean="0"/>
              <a:t>Fall 2012 -- Lecture #30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220133" y="908757"/>
            <a:ext cx="8398934" cy="1316258"/>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50800" indent="-50800">
              <a:lnSpc>
                <a:spcPct val="85000"/>
              </a:lnSpc>
              <a:spcBef>
                <a:spcPct val="65000"/>
              </a:spcBef>
              <a:buSzPct val="100000"/>
              <a:tabLst>
                <a:tab pos="738188" algn="l"/>
              </a:tabLst>
            </a:pPr>
            <a:r>
              <a:rPr lang="en-US" sz="2400" dirty="0" smtClean="0">
                <a:latin typeface="18 VAG Rounded Bold   07390"/>
              </a:rPr>
              <a:t>State if following techniques are associated primarily with a software- or hardware-based approach to exploiting ILP (in some cases, the answer may be both): Superscalar, Out-of-Order execution, Speculation, Register Renaming</a:t>
            </a:r>
            <a:endParaRPr lang="en-US" sz="2400" dirty="0">
              <a:solidFill>
                <a:schemeClr val="tx1"/>
              </a:solidFill>
              <a:latin typeface="18 VAG Rounded Bold   07390"/>
            </a:endParaRPr>
          </a:p>
        </p:txBody>
      </p:sp>
      <p:sp>
        <p:nvSpPr>
          <p:cNvPr id="5" name="Title 4"/>
          <p:cNvSpPr>
            <a:spLocks noGrp="1"/>
          </p:cNvSpPr>
          <p:nvPr>
            <p:ph type="title"/>
          </p:nvPr>
        </p:nvSpPr>
        <p:spPr>
          <a:xfrm>
            <a:off x="457200" y="0"/>
            <a:ext cx="8229600" cy="982133"/>
          </a:xfrm>
        </p:spPr>
        <p:txBody>
          <a:bodyPr/>
          <a:lstStyle/>
          <a:p>
            <a:r>
              <a:rPr lang="en-US" dirty="0" smtClean="0"/>
              <a:t>Peer Question</a:t>
            </a:r>
            <a:endParaRPr lang="en-US" dirty="0"/>
          </a:p>
        </p:txBody>
      </p:sp>
      <p:graphicFrame>
        <p:nvGraphicFramePr>
          <p:cNvPr id="8" name="Table 7"/>
          <p:cNvGraphicFramePr>
            <a:graphicFrameLocks noGrp="1"/>
          </p:cNvGraphicFramePr>
          <p:nvPr/>
        </p:nvGraphicFramePr>
        <p:xfrm>
          <a:off x="575736" y="2296167"/>
          <a:ext cx="7890932" cy="3017519"/>
        </p:xfrm>
        <a:graphic>
          <a:graphicData uri="http://schemas.openxmlformats.org/drawingml/2006/table">
            <a:tbl>
              <a:tblPr firstRow="1" bandRow="1">
                <a:tableStyleId>{2D5ABB26-0587-4C30-8999-92F81FD0307C}</a:tableStyleId>
              </a:tblPr>
              <a:tblGrid>
                <a:gridCol w="2303007"/>
                <a:gridCol w="1303253"/>
                <a:gridCol w="1321106"/>
                <a:gridCol w="1253298"/>
                <a:gridCol w="1710268"/>
              </a:tblGrid>
              <a:tr h="370840">
                <a:tc>
                  <a:txBody>
                    <a:bodyPr/>
                    <a:lstStyle/>
                    <a:p>
                      <a:endParaRPr lang="en-US" dirty="0"/>
                    </a:p>
                  </a:txBody>
                  <a:tcPr/>
                </a:tc>
                <a:tc>
                  <a:txBody>
                    <a:bodyPr/>
                    <a:lstStyle/>
                    <a:p>
                      <a:pPr algn="ctr"/>
                      <a:r>
                        <a:rPr lang="en-US" sz="2800" dirty="0" smtClean="0"/>
                        <a:t>Super-scalar</a:t>
                      </a:r>
                      <a:endParaRPr lang="en-US" sz="2800" dirty="0"/>
                    </a:p>
                  </a:txBody>
                  <a:tcPr/>
                </a:tc>
                <a:tc>
                  <a:txBody>
                    <a:bodyPr/>
                    <a:lstStyle/>
                    <a:p>
                      <a:pPr algn="ctr"/>
                      <a:r>
                        <a:rPr lang="en-US" sz="2800" dirty="0" smtClean="0"/>
                        <a:t>Out</a:t>
                      </a:r>
                      <a:r>
                        <a:rPr lang="en-US" sz="2800" baseline="0" dirty="0" smtClean="0"/>
                        <a:t> of Order</a:t>
                      </a:r>
                      <a:endParaRPr lang="en-US" sz="2800" dirty="0"/>
                    </a:p>
                  </a:txBody>
                  <a:tcPr/>
                </a:tc>
                <a:tc>
                  <a:txBody>
                    <a:bodyPr/>
                    <a:lstStyle/>
                    <a:p>
                      <a:pPr algn="ctr"/>
                      <a:r>
                        <a:rPr lang="en-US" sz="2800" dirty="0" err="1" smtClean="0"/>
                        <a:t>Specu-lation</a:t>
                      </a:r>
                      <a:endParaRPr lang="en-US" sz="2800" dirty="0"/>
                    </a:p>
                  </a:txBody>
                  <a:tcPr/>
                </a:tc>
                <a:tc>
                  <a:txBody>
                    <a:bodyPr/>
                    <a:lstStyle/>
                    <a:p>
                      <a:pPr algn="ctr"/>
                      <a:r>
                        <a:rPr lang="en-US" sz="2800" dirty="0" smtClean="0"/>
                        <a:t>Register Renaming</a:t>
                      </a:r>
                      <a:endParaRPr lang="en-US" sz="2800" dirty="0"/>
                    </a:p>
                  </a:txBody>
                  <a:tcPr/>
                </a:tc>
              </a:tr>
              <a:tr h="370840">
                <a:tc>
                  <a:txBody>
                    <a:bodyPr/>
                    <a:lstStyle/>
                    <a:p>
                      <a:r>
                        <a:rPr lang="en-US" sz="2800" b="1" dirty="0" smtClean="0">
                          <a:solidFill>
                            <a:srgbClr val="FF6600"/>
                          </a:solidFill>
                        </a:rPr>
                        <a:t>Orange</a:t>
                      </a:r>
                      <a:endParaRPr lang="en-US" sz="2800" dirty="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600"/>
                          </a:solidFill>
                        </a:rPr>
                        <a:t>HW</a:t>
                      </a:r>
                      <a:endParaRPr lang="en-US" sz="2800" dirty="0" smtClean="0">
                        <a:solidFill>
                          <a:srgbClr val="FF6600"/>
                        </a:solidFill>
                      </a:endParaRPr>
                    </a:p>
                  </a:txBody>
                  <a:tcPr/>
                </a:tc>
              </a:tr>
              <a:tr h="370840">
                <a:tc>
                  <a:txBody>
                    <a:bodyPr/>
                    <a:lstStyle/>
                    <a:p>
                      <a:r>
                        <a:rPr lang="en-US" sz="2800" b="1" dirty="0" smtClean="0">
                          <a:solidFill>
                            <a:srgbClr val="008000"/>
                          </a:solidFill>
                        </a:rPr>
                        <a:t>Green</a:t>
                      </a:r>
                      <a:endParaRPr lang="en-US" sz="2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HW</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HW</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Both</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8000"/>
                          </a:solidFill>
                        </a:rPr>
                        <a:t>Both</a:t>
                      </a:r>
                      <a:endParaRPr lang="en-US" sz="2800" dirty="0" smtClean="0">
                        <a:solidFill>
                          <a:srgbClr val="0080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Pink </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HW</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FF6FCF"/>
                          </a:solidFill>
                        </a:rPr>
                        <a:t>Both</a:t>
                      </a:r>
                      <a:endParaRPr lang="en-US" sz="2800" dirty="0" smtClean="0">
                        <a:solidFill>
                          <a:srgbClr val="FF6FCF"/>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1" dirty="0" smtClean="0">
                          <a:ln>
                            <a:solidFill>
                              <a:schemeClr val="tx1"/>
                            </a:solidFill>
                          </a:ln>
                          <a:solidFill>
                            <a:srgbClr val="FFFF00"/>
                          </a:solidFill>
                        </a:rPr>
                        <a:t>Yellow</a:t>
                      </a:r>
                      <a:endParaRPr lang="en-US" sz="2800" dirty="0" smtClean="0">
                        <a:solidFill>
                          <a:srgbClr val="3366F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rgbClr val="000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rgbClr val="000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HW</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dirty="0" smtClean="0">
                          <a:solidFill>
                            <a:srgbClr val="000000"/>
                          </a:solidFill>
                        </a:rPr>
                        <a:t>SW</a:t>
                      </a:r>
                      <a:endParaRPr lang="en-US" sz="2800" dirty="0" smtClean="0">
                        <a:solidFill>
                          <a:srgbClr val="000000"/>
                        </a:solidFill>
                      </a:endParaRPr>
                    </a:p>
                  </a:txBody>
                  <a:tcPr/>
                </a:tc>
              </a:tr>
            </a:tbl>
          </a:graphicData>
        </a:graphic>
      </p:graphicFrame>
      <p:sp>
        <p:nvSpPr>
          <p:cNvPr id="6" name="Date Placeholder 5"/>
          <p:cNvSpPr>
            <a:spLocks noGrp="1"/>
          </p:cNvSpPr>
          <p:nvPr>
            <p:ph type="dt" sz="half" idx="10"/>
          </p:nvPr>
        </p:nvSpPr>
        <p:spPr/>
        <p:txBody>
          <a:bodyPr/>
          <a:lstStyle/>
          <a:p>
            <a:fld id="{370EAB7F-E864-D543-84D6-3366196D33B3}"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38</a:t>
            </a:fld>
            <a:endParaRPr lang="en-US" dirty="0"/>
          </a:p>
        </p:txBody>
      </p:sp>
      <p:sp>
        <p:nvSpPr>
          <p:cNvPr id="9" name="Footer Placeholder 8"/>
          <p:cNvSpPr>
            <a:spLocks noGrp="1"/>
          </p:cNvSpPr>
          <p:nvPr>
            <p:ph type="ftr" sz="quarter" idx="11"/>
          </p:nvPr>
        </p:nvSpPr>
        <p:spPr/>
        <p:txBody>
          <a:bodyPr/>
          <a:lstStyle/>
          <a:p>
            <a:r>
              <a:rPr lang="en-US" dirty="0" smtClean="0"/>
              <a:t>Fall 2012 -- Lecture #30</a:t>
            </a:r>
            <a:endParaRPr lang="en-US" dirty="0"/>
          </a:p>
        </p:txBody>
      </p:sp>
      <p:sp>
        <p:nvSpPr>
          <p:cNvPr id="10" name="Frame 9"/>
          <p:cNvSpPr/>
          <p:nvPr/>
        </p:nvSpPr>
        <p:spPr>
          <a:xfrm>
            <a:off x="507999" y="3826957"/>
            <a:ext cx="7772401" cy="558801"/>
          </a:xfrm>
          <a:prstGeom prst="fram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355601" y="908757"/>
            <a:ext cx="8263466" cy="2036455"/>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tabLst>
                <a:tab pos="738188" algn="l"/>
              </a:tabLst>
            </a:pPr>
            <a:r>
              <a:rPr lang="en-US" sz="2400" dirty="0" err="1" smtClean="0">
                <a:latin typeface="+mj-lt"/>
              </a:rPr>
              <a:t>Instr</a:t>
            </a:r>
            <a:r>
              <a:rPr lang="en-US" sz="2400" dirty="0" smtClean="0">
                <a:latin typeface="+mj-lt"/>
              </a:rPr>
              <a:t> LP, SIMD, Thread LP, Request LP are examples of</a:t>
            </a:r>
          </a:p>
          <a:p>
            <a:pPr marL="609600" indent="-609600">
              <a:lnSpc>
                <a:spcPct val="85000"/>
              </a:lnSpc>
              <a:spcBef>
                <a:spcPct val="65000"/>
              </a:spcBef>
              <a:buSzPct val="100000"/>
              <a:buFont typeface="Arial"/>
              <a:buChar char="•"/>
              <a:tabLst>
                <a:tab pos="738188" algn="l"/>
              </a:tabLst>
            </a:pPr>
            <a:r>
              <a:rPr lang="en-US" sz="2400" dirty="0" smtClean="0">
                <a:latin typeface="+mj-lt"/>
              </a:rPr>
              <a:t>Parallelism </a:t>
            </a:r>
            <a:r>
              <a:rPr lang="en-US" sz="2400" i="1" dirty="0" smtClean="0">
                <a:solidFill>
                  <a:srgbClr val="FF0000"/>
                </a:solidFill>
                <a:latin typeface="+mj-lt"/>
              </a:rPr>
              <a:t>above </a:t>
            </a:r>
            <a:r>
              <a:rPr lang="en-US" sz="2400" dirty="0" smtClean="0">
                <a:solidFill>
                  <a:srgbClr val="FF0000"/>
                </a:solidFill>
                <a:latin typeface="+mj-lt"/>
              </a:rPr>
              <a:t>(</a:t>
            </a:r>
            <a:r>
              <a:rPr lang="en-US" sz="2400" dirty="0" smtClean="0">
                <a:solidFill>
                  <a:srgbClr val="FF0000"/>
                </a:solidFill>
                <a:latin typeface="ＭＳ ゴシック"/>
                <a:ea typeface="ＭＳ ゴシック"/>
                <a:cs typeface="ＭＳ ゴシック"/>
              </a:rPr>
              <a:t>∧</a:t>
            </a:r>
            <a:r>
              <a:rPr lang="en-US" sz="2400" dirty="0" smtClean="0">
                <a:solidFill>
                  <a:srgbClr val="FF0000"/>
                </a:solidFill>
              </a:rPr>
              <a:t>)</a:t>
            </a:r>
            <a:r>
              <a:rPr lang="en-US" sz="2400" dirty="0" smtClean="0"/>
              <a:t> </a:t>
            </a:r>
            <a:r>
              <a:rPr lang="en-US" sz="2400" dirty="0" smtClean="0">
                <a:latin typeface="+mj-lt"/>
              </a:rPr>
              <a:t>the Instruction Set Architecture</a:t>
            </a:r>
            <a:endParaRPr lang="en-US" sz="2400" dirty="0" smtClean="0">
              <a:solidFill>
                <a:schemeClr val="tx1"/>
              </a:solidFill>
              <a:latin typeface="+mj-lt"/>
            </a:endParaRPr>
          </a:p>
          <a:p>
            <a:pPr marL="609600" indent="-609600">
              <a:lnSpc>
                <a:spcPct val="85000"/>
              </a:lnSpc>
              <a:spcBef>
                <a:spcPct val="65000"/>
              </a:spcBef>
              <a:buSzPct val="100000"/>
              <a:buFont typeface="Arial"/>
              <a:buChar char="•"/>
              <a:tabLst>
                <a:tab pos="738188" algn="l"/>
              </a:tabLst>
            </a:pPr>
            <a:r>
              <a:rPr lang="en-US" sz="2400" dirty="0" smtClean="0">
                <a:solidFill>
                  <a:schemeClr val="tx1"/>
                </a:solidFill>
                <a:latin typeface="+mj-lt"/>
              </a:rPr>
              <a:t>Parallelism explicitly </a:t>
            </a:r>
            <a:r>
              <a:rPr lang="en-US" sz="2400" i="1" dirty="0" smtClean="0">
                <a:solidFill>
                  <a:srgbClr val="FF0000"/>
                </a:solidFill>
                <a:latin typeface="+mj-lt"/>
              </a:rPr>
              <a:t>at </a:t>
            </a:r>
            <a:r>
              <a:rPr lang="en-US" sz="2400" dirty="0" smtClean="0">
                <a:solidFill>
                  <a:srgbClr val="FF0000"/>
                </a:solidFill>
                <a:latin typeface="+mj-lt"/>
              </a:rPr>
              <a:t>(=) </a:t>
            </a:r>
            <a:r>
              <a:rPr lang="en-US" sz="2400" dirty="0" smtClean="0">
                <a:solidFill>
                  <a:schemeClr val="tx1"/>
                </a:solidFill>
                <a:latin typeface="+mj-lt"/>
              </a:rPr>
              <a:t>the level of the ISA</a:t>
            </a:r>
          </a:p>
          <a:p>
            <a:pPr marL="609600" indent="-609600">
              <a:lnSpc>
                <a:spcPct val="85000"/>
              </a:lnSpc>
              <a:spcBef>
                <a:spcPct val="65000"/>
              </a:spcBef>
              <a:buSzPct val="100000"/>
              <a:buFont typeface="Arial"/>
              <a:buChar char="•"/>
              <a:tabLst>
                <a:tab pos="738188" algn="l"/>
              </a:tabLst>
            </a:pPr>
            <a:r>
              <a:rPr lang="en-US" sz="2400" dirty="0" smtClean="0">
                <a:latin typeface="+mj-lt"/>
              </a:rPr>
              <a:t>Parallelism </a:t>
            </a:r>
            <a:r>
              <a:rPr lang="en-US" sz="2400" i="1" dirty="0" smtClean="0">
                <a:solidFill>
                  <a:srgbClr val="FF0000"/>
                </a:solidFill>
                <a:latin typeface="+mj-lt"/>
              </a:rPr>
              <a:t>below </a:t>
            </a:r>
            <a:r>
              <a:rPr lang="en-US" sz="2400" dirty="0" smtClean="0">
                <a:solidFill>
                  <a:srgbClr val="FF0000"/>
                </a:solidFill>
              </a:rPr>
              <a:t>(</a:t>
            </a:r>
            <a:r>
              <a:rPr lang="en-US" sz="2400" dirty="0" smtClean="0">
                <a:solidFill>
                  <a:srgbClr val="FF0000"/>
                </a:solidFill>
                <a:latin typeface="ＭＳ ゴシック"/>
                <a:ea typeface="ＭＳ ゴシック"/>
                <a:cs typeface="ＭＳ ゴシック"/>
              </a:rPr>
              <a:t>∨</a:t>
            </a:r>
            <a:r>
              <a:rPr lang="en-US" sz="2400" dirty="0" smtClean="0">
                <a:solidFill>
                  <a:srgbClr val="FF0000"/>
                </a:solidFill>
              </a:rPr>
              <a:t>)</a:t>
            </a:r>
            <a:r>
              <a:rPr lang="en-US" sz="2400" i="1" dirty="0" smtClean="0">
                <a:solidFill>
                  <a:srgbClr val="FF0000"/>
                </a:solidFill>
                <a:latin typeface="+mj-lt"/>
              </a:rPr>
              <a:t> </a:t>
            </a:r>
            <a:r>
              <a:rPr lang="en-US" sz="2400" dirty="0" smtClean="0">
                <a:latin typeface="+mj-lt"/>
              </a:rPr>
              <a:t>the level of the ISA</a:t>
            </a:r>
            <a:endParaRPr lang="en-US" sz="2400" dirty="0">
              <a:solidFill>
                <a:schemeClr val="tx1"/>
              </a:solidFill>
              <a:latin typeface="+mj-lt"/>
            </a:endParaRPr>
          </a:p>
        </p:txBody>
      </p:sp>
      <p:sp>
        <p:nvSpPr>
          <p:cNvPr id="5" name="Title 4"/>
          <p:cNvSpPr>
            <a:spLocks noGrp="1"/>
          </p:cNvSpPr>
          <p:nvPr>
            <p:ph type="title"/>
          </p:nvPr>
        </p:nvSpPr>
        <p:spPr>
          <a:xfrm>
            <a:off x="457200" y="0"/>
            <a:ext cx="8229600" cy="1143000"/>
          </a:xfrm>
        </p:spPr>
        <p:txBody>
          <a:bodyPr/>
          <a:lstStyle/>
          <a:p>
            <a:r>
              <a:rPr lang="en-US" dirty="0" smtClean="0"/>
              <a:t>Peer Instruction</a:t>
            </a:r>
            <a:endParaRPr lang="en-US" dirty="0"/>
          </a:p>
        </p:txBody>
      </p:sp>
      <p:graphicFrame>
        <p:nvGraphicFramePr>
          <p:cNvPr id="8" name="Table 7"/>
          <p:cNvGraphicFramePr>
            <a:graphicFrameLocks noGrp="1"/>
          </p:cNvGraphicFramePr>
          <p:nvPr/>
        </p:nvGraphicFramePr>
        <p:xfrm>
          <a:off x="558802" y="2921002"/>
          <a:ext cx="7484535" cy="2590799"/>
        </p:xfrm>
        <a:graphic>
          <a:graphicData uri="http://schemas.openxmlformats.org/drawingml/2006/table">
            <a:tbl>
              <a:tblPr firstRow="1" bandRow="1">
                <a:tableStyleId>{2D5ABB26-0587-4C30-8999-92F81FD0307C}</a:tableStyleId>
              </a:tblPr>
              <a:tblGrid>
                <a:gridCol w="2184398"/>
                <a:gridCol w="1236133"/>
                <a:gridCol w="1253067"/>
                <a:gridCol w="1354667"/>
                <a:gridCol w="1456270"/>
              </a:tblGrid>
              <a:tr h="370840">
                <a:tc>
                  <a:txBody>
                    <a:bodyPr/>
                    <a:lstStyle/>
                    <a:p>
                      <a:endParaRPr lang="en-US" dirty="0"/>
                    </a:p>
                  </a:txBody>
                  <a:tcPr/>
                </a:tc>
                <a:tc>
                  <a:txBody>
                    <a:bodyPr/>
                    <a:lstStyle/>
                    <a:p>
                      <a:pPr algn="ctr"/>
                      <a:r>
                        <a:rPr lang="en-US" sz="2800" dirty="0" smtClean="0"/>
                        <a:t>Inst. LP</a:t>
                      </a:r>
                      <a:endParaRPr lang="en-US" sz="2800" dirty="0"/>
                    </a:p>
                  </a:txBody>
                  <a:tcPr/>
                </a:tc>
                <a:tc>
                  <a:txBody>
                    <a:bodyPr/>
                    <a:lstStyle/>
                    <a:p>
                      <a:pPr algn="ctr"/>
                      <a:r>
                        <a:rPr lang="en-US" sz="2800" dirty="0" smtClean="0"/>
                        <a:t>SIMD</a:t>
                      </a:r>
                      <a:endParaRPr lang="en-US" sz="2800" dirty="0"/>
                    </a:p>
                  </a:txBody>
                  <a:tcPr/>
                </a:tc>
                <a:tc>
                  <a:txBody>
                    <a:bodyPr/>
                    <a:lstStyle/>
                    <a:p>
                      <a:pPr algn="ctr"/>
                      <a:r>
                        <a:rPr lang="en-US" sz="2800" dirty="0" err="1" smtClean="0"/>
                        <a:t>Thr</a:t>
                      </a:r>
                      <a:r>
                        <a:rPr lang="en-US" sz="2800" dirty="0" smtClean="0"/>
                        <a:t>.</a:t>
                      </a:r>
                      <a:r>
                        <a:rPr lang="en-US" sz="2800" baseline="0" dirty="0" smtClean="0"/>
                        <a:t> </a:t>
                      </a:r>
                      <a:r>
                        <a:rPr lang="en-US" sz="2800" dirty="0" smtClean="0"/>
                        <a:t>LP</a:t>
                      </a:r>
                      <a:endParaRPr lang="en-US" sz="2800" dirty="0"/>
                    </a:p>
                  </a:txBody>
                  <a:tcPr/>
                </a:tc>
                <a:tc>
                  <a:txBody>
                    <a:bodyPr/>
                    <a:lstStyle/>
                    <a:p>
                      <a:pPr algn="ctr"/>
                      <a:r>
                        <a:rPr lang="en-US" sz="2800" dirty="0" smtClean="0"/>
                        <a:t>Req. LP</a:t>
                      </a:r>
                      <a:endParaRPr lang="en-US" sz="2800" dirty="0"/>
                    </a:p>
                  </a:txBody>
                  <a:tcPr/>
                </a:tc>
              </a:tr>
              <a:tr h="370840">
                <a:tc>
                  <a:txBody>
                    <a:bodyPr/>
                    <a:lstStyle/>
                    <a:p>
                      <a:r>
                        <a:rPr lang="en-US" sz="2800" b="1" dirty="0" smtClean="0">
                          <a:solidFill>
                            <a:srgbClr val="FF6600"/>
                          </a:solidFill>
                        </a:rPr>
                        <a:t>Orange</a:t>
                      </a:r>
                      <a:endParaRPr lang="en-US" sz="2800" dirty="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r>
              <a:tr h="370840">
                <a:tc>
                  <a:txBody>
                    <a:bodyPr/>
                    <a:lstStyle/>
                    <a:p>
                      <a:r>
                        <a:rPr lang="en-US" sz="2800" b="1" dirty="0" smtClean="0">
                          <a:solidFill>
                            <a:srgbClr val="008000"/>
                          </a:solidFill>
                        </a:rPr>
                        <a:t>Green</a:t>
                      </a:r>
                      <a:endParaRPr lang="en-US" sz="2800" dirty="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r>
              <a:tr h="370840">
                <a:tc>
                  <a:txBody>
                    <a:bodyPr/>
                    <a:lstStyle/>
                    <a:p>
                      <a:r>
                        <a:rPr lang="en-US" sz="2800" b="1" dirty="0" smtClean="0">
                          <a:solidFill>
                            <a:srgbClr val="FF6FCF"/>
                          </a:solidFill>
                        </a:rPr>
                        <a:t>Pink</a:t>
                      </a:r>
                      <a:endParaRPr lang="en-US" sz="2800" b="0" dirty="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ln>
                            <a:solidFill>
                              <a:schemeClr val="tx1"/>
                            </a:solidFill>
                          </a:ln>
                          <a:solidFill>
                            <a:srgbClr val="FFFF00"/>
                          </a:solidFill>
                        </a:rPr>
                        <a:t>Yellow </a:t>
                      </a:r>
                      <a:endParaRPr lang="en-US" sz="2800" dirty="0" smtClean="0">
                        <a:solidFill>
                          <a:srgbClr val="FFFF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r>
            </a:tbl>
          </a:graphicData>
        </a:graphic>
      </p:graphicFrame>
      <p:sp>
        <p:nvSpPr>
          <p:cNvPr id="9" name="Date Placeholder 8"/>
          <p:cNvSpPr>
            <a:spLocks noGrp="1"/>
          </p:cNvSpPr>
          <p:nvPr>
            <p:ph type="dt" sz="half" idx="10"/>
          </p:nvPr>
        </p:nvSpPr>
        <p:spPr/>
        <p:txBody>
          <a:bodyPr/>
          <a:lstStyle/>
          <a:p>
            <a:fld id="{8186F92A-7559-DE44-886B-249BF77ED6F9}" type="datetime1">
              <a:rPr lang="en-US" smtClean="0"/>
              <a:pPr/>
              <a:t>11/1/12</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39</a:t>
            </a:fld>
            <a:endParaRPr lang="en-US" dirty="0"/>
          </a:p>
        </p:txBody>
      </p:sp>
      <p:sp>
        <p:nvSpPr>
          <p:cNvPr id="11" name="Footer Placeholder 10"/>
          <p:cNvSpPr>
            <a:spLocks noGrp="1"/>
          </p:cNvSpPr>
          <p:nvPr>
            <p:ph type="ftr" sz="quarter" idx="11"/>
          </p:nvPr>
        </p:nvSpPr>
        <p:spPr/>
        <p:txBody>
          <a:bodyPr/>
          <a:lstStyle/>
          <a:p>
            <a:r>
              <a:rPr lang="en-US" dirty="0" smtClean="0"/>
              <a:t>Fall 2012 -- Lecture #30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More ILP</a:t>
            </a:r>
          </a:p>
          <a:p>
            <a:r>
              <a:rPr lang="en-US" dirty="0" smtClean="0"/>
              <a:t>Instruction Scheduling</a:t>
            </a:r>
            <a:endParaRPr lang="en-US" dirty="0" smtClean="0"/>
          </a:p>
          <a:p>
            <a:r>
              <a:rPr lang="en-US" dirty="0" err="1" smtClean="0"/>
              <a:t>Administrivia</a:t>
            </a:r>
            <a:endParaRPr lang="en-US" dirty="0" smtClean="0"/>
          </a:p>
          <a:p>
            <a:r>
              <a:rPr lang="en-US" dirty="0" smtClean="0"/>
              <a:t>Out of Order Execution</a:t>
            </a:r>
          </a:p>
          <a:p>
            <a:r>
              <a:rPr lang="en-US" dirty="0" smtClean="0"/>
              <a:t>Parallelism Big Picture</a:t>
            </a:r>
            <a:endParaRPr lang="en-US" dirty="0" smtClean="0"/>
          </a:p>
          <a:p>
            <a:r>
              <a:rPr lang="en-US" dirty="0" smtClean="0"/>
              <a:t>And, in Conclusion, …</a:t>
            </a:r>
            <a:endParaRPr lang="en-US" dirty="0" smtClean="0"/>
          </a:p>
        </p:txBody>
      </p:sp>
      <p:sp>
        <p:nvSpPr>
          <p:cNvPr id="7" name="Date Placeholder 6"/>
          <p:cNvSpPr>
            <a:spLocks noGrp="1"/>
          </p:cNvSpPr>
          <p:nvPr>
            <p:ph type="dt" sz="half" idx="10"/>
          </p:nvPr>
        </p:nvSpPr>
        <p:spPr/>
        <p:txBody>
          <a:bodyPr/>
          <a:lstStyle/>
          <a:p>
            <a:fld id="{CEDF57EC-DAF9-4A46-81F7-236C5A700B4A}"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4</a:t>
            </a:fld>
            <a:endParaRPr lang="en-US" dirty="0"/>
          </a:p>
        </p:txBody>
      </p:sp>
      <p:sp>
        <p:nvSpPr>
          <p:cNvPr id="9" name="Footer Placeholder 8"/>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319699948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355601" y="908757"/>
            <a:ext cx="8263466" cy="2036455"/>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tabLst>
                <a:tab pos="738188" algn="l"/>
              </a:tabLst>
            </a:pPr>
            <a:r>
              <a:rPr lang="en-US" sz="2400" dirty="0" err="1" smtClean="0">
                <a:latin typeface="+mj-lt"/>
              </a:rPr>
              <a:t>Instr</a:t>
            </a:r>
            <a:r>
              <a:rPr lang="en-US" sz="2400" dirty="0" smtClean="0">
                <a:latin typeface="+mj-lt"/>
              </a:rPr>
              <a:t> LP, SIMD, Thread LP, Request LP are examples of</a:t>
            </a:r>
          </a:p>
          <a:p>
            <a:pPr marL="609600" indent="-609600">
              <a:lnSpc>
                <a:spcPct val="85000"/>
              </a:lnSpc>
              <a:spcBef>
                <a:spcPct val="65000"/>
              </a:spcBef>
              <a:buSzPct val="100000"/>
              <a:buFont typeface="Arial"/>
              <a:buChar char="•"/>
              <a:tabLst>
                <a:tab pos="738188" algn="l"/>
              </a:tabLst>
            </a:pPr>
            <a:r>
              <a:rPr lang="en-US" sz="2400" dirty="0" smtClean="0">
                <a:latin typeface="+mj-lt"/>
              </a:rPr>
              <a:t>Parallelism </a:t>
            </a:r>
            <a:r>
              <a:rPr lang="en-US" sz="2400" i="1" dirty="0" smtClean="0">
                <a:solidFill>
                  <a:srgbClr val="FF0000"/>
                </a:solidFill>
                <a:latin typeface="+mj-lt"/>
              </a:rPr>
              <a:t>above </a:t>
            </a:r>
            <a:r>
              <a:rPr lang="en-US" sz="2400" dirty="0" smtClean="0">
                <a:solidFill>
                  <a:srgbClr val="FF0000"/>
                </a:solidFill>
                <a:latin typeface="+mj-lt"/>
              </a:rPr>
              <a:t>(</a:t>
            </a:r>
            <a:r>
              <a:rPr lang="en-US" sz="2400" dirty="0" smtClean="0">
                <a:solidFill>
                  <a:srgbClr val="FF0000"/>
                </a:solidFill>
                <a:latin typeface="ＭＳ ゴシック"/>
                <a:ea typeface="ＭＳ ゴシック"/>
                <a:cs typeface="ＭＳ ゴシック"/>
              </a:rPr>
              <a:t>∧</a:t>
            </a:r>
            <a:r>
              <a:rPr lang="en-US" sz="2400" dirty="0" smtClean="0">
                <a:solidFill>
                  <a:srgbClr val="FF0000"/>
                </a:solidFill>
              </a:rPr>
              <a:t>)</a:t>
            </a:r>
            <a:r>
              <a:rPr lang="en-US" sz="2400" dirty="0" smtClean="0"/>
              <a:t> </a:t>
            </a:r>
            <a:r>
              <a:rPr lang="en-US" sz="2400" dirty="0" smtClean="0">
                <a:latin typeface="+mj-lt"/>
              </a:rPr>
              <a:t>the Instruction Set Architecture</a:t>
            </a:r>
            <a:endParaRPr lang="en-US" sz="2400" dirty="0" smtClean="0">
              <a:solidFill>
                <a:schemeClr val="tx1"/>
              </a:solidFill>
              <a:latin typeface="+mj-lt"/>
            </a:endParaRPr>
          </a:p>
          <a:p>
            <a:pPr marL="609600" indent="-609600">
              <a:lnSpc>
                <a:spcPct val="85000"/>
              </a:lnSpc>
              <a:spcBef>
                <a:spcPct val="65000"/>
              </a:spcBef>
              <a:buSzPct val="100000"/>
              <a:buFont typeface="Arial"/>
              <a:buChar char="•"/>
              <a:tabLst>
                <a:tab pos="738188" algn="l"/>
              </a:tabLst>
            </a:pPr>
            <a:r>
              <a:rPr lang="en-US" sz="2400" dirty="0" smtClean="0">
                <a:solidFill>
                  <a:schemeClr val="tx1"/>
                </a:solidFill>
                <a:latin typeface="+mj-lt"/>
              </a:rPr>
              <a:t>Parallelism explicitly </a:t>
            </a:r>
            <a:r>
              <a:rPr lang="en-US" sz="2400" i="1" dirty="0" smtClean="0">
                <a:solidFill>
                  <a:srgbClr val="FF0000"/>
                </a:solidFill>
                <a:latin typeface="+mj-lt"/>
              </a:rPr>
              <a:t>at </a:t>
            </a:r>
            <a:r>
              <a:rPr lang="en-US" sz="2400" dirty="0" smtClean="0">
                <a:solidFill>
                  <a:srgbClr val="FF0000"/>
                </a:solidFill>
                <a:latin typeface="+mj-lt"/>
              </a:rPr>
              <a:t>(=) </a:t>
            </a:r>
            <a:r>
              <a:rPr lang="en-US" sz="2400" dirty="0" smtClean="0">
                <a:solidFill>
                  <a:schemeClr val="tx1"/>
                </a:solidFill>
                <a:latin typeface="+mj-lt"/>
              </a:rPr>
              <a:t>the level of the ISA</a:t>
            </a:r>
          </a:p>
          <a:p>
            <a:pPr marL="609600" indent="-609600">
              <a:lnSpc>
                <a:spcPct val="85000"/>
              </a:lnSpc>
              <a:spcBef>
                <a:spcPct val="65000"/>
              </a:spcBef>
              <a:buSzPct val="100000"/>
              <a:buFont typeface="Arial"/>
              <a:buChar char="•"/>
              <a:tabLst>
                <a:tab pos="738188" algn="l"/>
              </a:tabLst>
            </a:pPr>
            <a:r>
              <a:rPr lang="en-US" sz="2400" dirty="0" smtClean="0">
                <a:latin typeface="+mj-lt"/>
              </a:rPr>
              <a:t>Parallelism </a:t>
            </a:r>
            <a:r>
              <a:rPr lang="en-US" sz="2400" i="1" dirty="0" smtClean="0">
                <a:solidFill>
                  <a:srgbClr val="FF0000"/>
                </a:solidFill>
                <a:latin typeface="+mj-lt"/>
              </a:rPr>
              <a:t>below </a:t>
            </a:r>
            <a:r>
              <a:rPr lang="en-US" sz="2400" dirty="0" smtClean="0">
                <a:solidFill>
                  <a:srgbClr val="FF0000"/>
                </a:solidFill>
              </a:rPr>
              <a:t>(</a:t>
            </a:r>
            <a:r>
              <a:rPr lang="en-US" sz="2400" dirty="0" smtClean="0">
                <a:solidFill>
                  <a:srgbClr val="FF0000"/>
                </a:solidFill>
                <a:latin typeface="ＭＳ ゴシック"/>
                <a:ea typeface="ＭＳ ゴシック"/>
                <a:cs typeface="ＭＳ ゴシック"/>
              </a:rPr>
              <a:t>∨</a:t>
            </a:r>
            <a:r>
              <a:rPr lang="en-US" sz="2400" dirty="0" smtClean="0">
                <a:solidFill>
                  <a:srgbClr val="FF0000"/>
                </a:solidFill>
              </a:rPr>
              <a:t>)</a:t>
            </a:r>
            <a:r>
              <a:rPr lang="en-US" sz="2400" i="1" dirty="0" smtClean="0">
                <a:solidFill>
                  <a:srgbClr val="FF0000"/>
                </a:solidFill>
                <a:latin typeface="+mj-lt"/>
              </a:rPr>
              <a:t> </a:t>
            </a:r>
            <a:r>
              <a:rPr lang="en-US" sz="2400" dirty="0" smtClean="0">
                <a:latin typeface="+mj-lt"/>
              </a:rPr>
              <a:t>the level of the ISA</a:t>
            </a:r>
            <a:endParaRPr lang="en-US" sz="2400" dirty="0">
              <a:solidFill>
                <a:schemeClr val="tx1"/>
              </a:solidFill>
              <a:latin typeface="+mj-lt"/>
            </a:endParaRPr>
          </a:p>
        </p:txBody>
      </p:sp>
      <p:sp>
        <p:nvSpPr>
          <p:cNvPr id="5" name="Title 4"/>
          <p:cNvSpPr>
            <a:spLocks noGrp="1"/>
          </p:cNvSpPr>
          <p:nvPr>
            <p:ph type="title"/>
          </p:nvPr>
        </p:nvSpPr>
        <p:spPr>
          <a:xfrm>
            <a:off x="457200" y="0"/>
            <a:ext cx="8229600" cy="1143000"/>
          </a:xfrm>
        </p:spPr>
        <p:txBody>
          <a:bodyPr/>
          <a:lstStyle/>
          <a:p>
            <a:r>
              <a:rPr lang="en-US" dirty="0" smtClean="0"/>
              <a:t>Peer Instruction</a:t>
            </a:r>
            <a:endParaRPr lang="en-US" dirty="0"/>
          </a:p>
        </p:txBody>
      </p:sp>
      <p:graphicFrame>
        <p:nvGraphicFramePr>
          <p:cNvPr id="8" name="Table 7"/>
          <p:cNvGraphicFramePr>
            <a:graphicFrameLocks noGrp="1"/>
          </p:cNvGraphicFramePr>
          <p:nvPr/>
        </p:nvGraphicFramePr>
        <p:xfrm>
          <a:off x="558802" y="2921002"/>
          <a:ext cx="7484535" cy="2590799"/>
        </p:xfrm>
        <a:graphic>
          <a:graphicData uri="http://schemas.openxmlformats.org/drawingml/2006/table">
            <a:tbl>
              <a:tblPr firstRow="1" bandRow="1">
                <a:tableStyleId>{2D5ABB26-0587-4C30-8999-92F81FD0307C}</a:tableStyleId>
              </a:tblPr>
              <a:tblGrid>
                <a:gridCol w="2184398"/>
                <a:gridCol w="1236133"/>
                <a:gridCol w="1253067"/>
                <a:gridCol w="1354667"/>
                <a:gridCol w="1456270"/>
              </a:tblGrid>
              <a:tr h="370840">
                <a:tc>
                  <a:txBody>
                    <a:bodyPr/>
                    <a:lstStyle/>
                    <a:p>
                      <a:endParaRPr lang="en-US" dirty="0"/>
                    </a:p>
                  </a:txBody>
                  <a:tcPr/>
                </a:tc>
                <a:tc>
                  <a:txBody>
                    <a:bodyPr/>
                    <a:lstStyle/>
                    <a:p>
                      <a:pPr algn="ctr"/>
                      <a:r>
                        <a:rPr lang="en-US" sz="2800" dirty="0" smtClean="0"/>
                        <a:t>Inst. LP</a:t>
                      </a:r>
                      <a:endParaRPr lang="en-US" sz="2800" dirty="0"/>
                    </a:p>
                  </a:txBody>
                  <a:tcPr/>
                </a:tc>
                <a:tc>
                  <a:txBody>
                    <a:bodyPr/>
                    <a:lstStyle/>
                    <a:p>
                      <a:pPr algn="ctr"/>
                      <a:r>
                        <a:rPr lang="en-US" sz="2800" dirty="0" smtClean="0"/>
                        <a:t>SIMD</a:t>
                      </a:r>
                      <a:endParaRPr lang="en-US" sz="2800" dirty="0"/>
                    </a:p>
                  </a:txBody>
                  <a:tcPr/>
                </a:tc>
                <a:tc>
                  <a:txBody>
                    <a:bodyPr/>
                    <a:lstStyle/>
                    <a:p>
                      <a:pPr algn="ctr"/>
                      <a:r>
                        <a:rPr lang="en-US" sz="2800" dirty="0" err="1" smtClean="0"/>
                        <a:t>Thr</a:t>
                      </a:r>
                      <a:r>
                        <a:rPr lang="en-US" sz="2800" dirty="0" smtClean="0"/>
                        <a:t>.</a:t>
                      </a:r>
                      <a:r>
                        <a:rPr lang="en-US" sz="2800" baseline="0" dirty="0" smtClean="0"/>
                        <a:t> </a:t>
                      </a:r>
                      <a:r>
                        <a:rPr lang="en-US" sz="2800" dirty="0" smtClean="0"/>
                        <a:t>LP</a:t>
                      </a:r>
                      <a:endParaRPr lang="en-US" sz="2800" dirty="0"/>
                    </a:p>
                  </a:txBody>
                  <a:tcPr/>
                </a:tc>
                <a:tc>
                  <a:txBody>
                    <a:bodyPr/>
                    <a:lstStyle/>
                    <a:p>
                      <a:pPr algn="ctr"/>
                      <a:r>
                        <a:rPr lang="en-US" sz="2800" dirty="0" smtClean="0"/>
                        <a:t>Req. LP</a:t>
                      </a:r>
                      <a:endParaRPr lang="en-US" sz="2800" dirty="0"/>
                    </a:p>
                  </a:txBody>
                  <a:tcPr/>
                </a:tc>
              </a:tr>
              <a:tr h="370840">
                <a:tc>
                  <a:txBody>
                    <a:bodyPr/>
                    <a:lstStyle/>
                    <a:p>
                      <a:r>
                        <a:rPr lang="en-US" sz="2800" b="1" dirty="0" smtClean="0">
                          <a:solidFill>
                            <a:srgbClr val="FF6600"/>
                          </a:solidFill>
                        </a:rPr>
                        <a:t>Orange</a:t>
                      </a:r>
                      <a:endParaRPr lang="en-US" sz="2800" dirty="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600"/>
                          </a:solidFill>
                          <a:latin typeface="ＭＳ ゴシック"/>
                          <a:ea typeface="ＭＳ ゴシック"/>
                          <a:cs typeface="ＭＳ ゴシック"/>
                        </a:rPr>
                        <a:t>∧</a:t>
                      </a:r>
                      <a:endParaRPr lang="en-US" sz="2800" dirty="0" smtClean="0">
                        <a:solidFill>
                          <a:srgbClr val="FF6600"/>
                        </a:solidFill>
                      </a:endParaRPr>
                    </a:p>
                  </a:txBody>
                  <a:tcPr/>
                </a:tc>
              </a:tr>
              <a:tr h="370840">
                <a:tc>
                  <a:txBody>
                    <a:bodyPr/>
                    <a:lstStyle/>
                    <a:p>
                      <a:r>
                        <a:rPr lang="en-US" sz="2800" b="1" dirty="0" smtClean="0">
                          <a:solidFill>
                            <a:srgbClr val="008000"/>
                          </a:solidFill>
                        </a:rPr>
                        <a:t>Green</a:t>
                      </a:r>
                      <a:endParaRPr lang="en-US" sz="2800" dirty="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8000"/>
                          </a:solidFill>
                          <a:latin typeface="ＭＳ ゴシック"/>
                          <a:ea typeface="ＭＳ ゴシック"/>
                          <a:cs typeface="ＭＳ ゴシック"/>
                        </a:rPr>
                        <a:t>∧</a:t>
                      </a:r>
                      <a:endParaRPr lang="en-US" sz="2800" dirty="0" smtClean="0">
                        <a:solidFill>
                          <a:srgbClr val="008000"/>
                        </a:solidFill>
                      </a:endParaRPr>
                    </a:p>
                  </a:txBody>
                  <a:tcPr/>
                </a:tc>
              </a:tr>
              <a:tr h="370840">
                <a:tc>
                  <a:txBody>
                    <a:bodyPr/>
                    <a:lstStyle/>
                    <a:p>
                      <a:r>
                        <a:rPr lang="en-US" sz="2800" b="1" dirty="0" smtClean="0">
                          <a:solidFill>
                            <a:srgbClr val="FF6FCF"/>
                          </a:solidFill>
                        </a:rPr>
                        <a:t>Pink</a:t>
                      </a:r>
                      <a:endParaRPr lang="en-US" sz="2800" b="0" dirty="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6FCF"/>
                          </a:solidFill>
                          <a:latin typeface="ＭＳ ゴシック"/>
                          <a:ea typeface="ＭＳ ゴシック"/>
                          <a:cs typeface="ＭＳ ゴシック"/>
                        </a:rPr>
                        <a:t>∧</a:t>
                      </a:r>
                      <a:endParaRPr lang="en-US" sz="2800" dirty="0" smtClean="0">
                        <a:solidFill>
                          <a:srgbClr val="FF6FCF"/>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ln>
                            <a:solidFill>
                              <a:schemeClr val="tx1"/>
                            </a:solidFill>
                          </a:ln>
                          <a:solidFill>
                            <a:srgbClr val="FFFF00"/>
                          </a:solidFill>
                        </a:rPr>
                        <a:t>Yellow </a:t>
                      </a:r>
                      <a:endParaRPr lang="en-US" sz="2800" dirty="0" smtClean="0">
                        <a:solidFill>
                          <a:srgbClr val="FFFF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ＭＳ ゴシック"/>
                          <a:ea typeface="ＭＳ ゴシック"/>
                          <a:cs typeface="ＭＳ ゴシック"/>
                        </a:rPr>
                        <a:t>∧</a:t>
                      </a:r>
                      <a:endParaRPr lang="en-US" sz="2800" dirty="0" smtClean="0">
                        <a:solidFill>
                          <a:schemeClr val="tx1"/>
                        </a:solidFill>
                      </a:endParaRPr>
                    </a:p>
                  </a:txBody>
                  <a:tcPr/>
                </a:tc>
              </a:tr>
            </a:tbl>
          </a:graphicData>
        </a:graphic>
      </p:graphicFrame>
      <p:sp>
        <p:nvSpPr>
          <p:cNvPr id="9" name="Date Placeholder 8"/>
          <p:cNvSpPr>
            <a:spLocks noGrp="1"/>
          </p:cNvSpPr>
          <p:nvPr>
            <p:ph type="dt" sz="half" idx="10"/>
          </p:nvPr>
        </p:nvSpPr>
        <p:spPr/>
        <p:txBody>
          <a:bodyPr/>
          <a:lstStyle/>
          <a:p>
            <a:fld id="{B56B25D8-7ECE-8846-B08B-C0F322DD3E43}" type="datetime1">
              <a:rPr lang="en-US" smtClean="0"/>
              <a:pPr/>
              <a:t>11/1/12</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40</a:t>
            </a:fld>
            <a:endParaRPr lang="en-US" dirty="0"/>
          </a:p>
        </p:txBody>
      </p:sp>
      <p:sp>
        <p:nvSpPr>
          <p:cNvPr id="11" name="Footer Placeholder 10"/>
          <p:cNvSpPr>
            <a:spLocks noGrp="1"/>
          </p:cNvSpPr>
          <p:nvPr>
            <p:ph type="ftr" sz="quarter" idx="11"/>
          </p:nvPr>
        </p:nvSpPr>
        <p:spPr/>
        <p:txBody>
          <a:bodyPr/>
          <a:lstStyle/>
          <a:p>
            <a:r>
              <a:rPr lang="en-US" dirty="0" smtClean="0"/>
              <a:t>Fall 2012 -- Lecture #30</a:t>
            </a:r>
            <a:endParaRPr lang="en-US" dirty="0"/>
          </a:p>
        </p:txBody>
      </p:sp>
      <p:sp>
        <p:nvSpPr>
          <p:cNvPr id="12" name="Frame 11"/>
          <p:cNvSpPr/>
          <p:nvPr/>
        </p:nvSpPr>
        <p:spPr>
          <a:xfrm>
            <a:off x="287867" y="4470404"/>
            <a:ext cx="7874000" cy="558801"/>
          </a:xfrm>
          <a:prstGeom prst="fram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0" y="1992489"/>
            <a:ext cx="7467600" cy="1556323"/>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buFont typeface="+mj-lt"/>
              <a:buAutoNum type="romanUcPeriod"/>
              <a:tabLst>
                <a:tab pos="738188" algn="l"/>
              </a:tabLst>
            </a:pPr>
            <a:r>
              <a:rPr lang="en-US" sz="2400" b="1" dirty="0">
                <a:solidFill>
                  <a:schemeClr val="tx1"/>
                </a:solidFill>
                <a:latin typeface="18 VAG Rounded Bold   07390"/>
              </a:rPr>
              <a:t>Thanks to pipelining, I have </a:t>
            </a:r>
            <a:r>
              <a:rPr lang="en-US" sz="2400" b="1" dirty="0">
                <a:solidFill>
                  <a:srgbClr val="FF0000"/>
                </a:solidFill>
                <a:latin typeface="18 VAG Rounded Bold   07390"/>
              </a:rPr>
              <a:t>reduced the time </a:t>
            </a:r>
            <a:r>
              <a:rPr lang="en-US" sz="2400" b="1" dirty="0">
                <a:solidFill>
                  <a:schemeClr val="tx1"/>
                </a:solidFill>
                <a:latin typeface="18 VAG Rounded Bold   07390"/>
              </a:rPr>
              <a:t>it took me to wash my one shirt.</a:t>
            </a:r>
          </a:p>
          <a:p>
            <a:pPr marL="609600" indent="-609600">
              <a:lnSpc>
                <a:spcPct val="85000"/>
              </a:lnSpc>
              <a:spcBef>
                <a:spcPct val="65000"/>
              </a:spcBef>
              <a:buSzPct val="100000"/>
              <a:buFont typeface="+mj-lt"/>
              <a:buAutoNum type="romanUcPeriod"/>
              <a:tabLst>
                <a:tab pos="738188" algn="l"/>
              </a:tabLst>
            </a:pPr>
            <a:r>
              <a:rPr lang="en-US" sz="2400" b="1" dirty="0">
                <a:solidFill>
                  <a:schemeClr val="tx1"/>
                </a:solidFill>
                <a:latin typeface="18 VAG Rounded Bold   07390"/>
              </a:rPr>
              <a:t>Longer pipelines are </a:t>
            </a:r>
            <a:r>
              <a:rPr lang="en-US" sz="2400" b="1" dirty="0">
                <a:solidFill>
                  <a:srgbClr val="FF0000"/>
                </a:solidFill>
                <a:latin typeface="18 VAG Rounded Bold   07390"/>
              </a:rPr>
              <a:t>always a win</a:t>
            </a:r>
            <a:r>
              <a:rPr lang="en-US" sz="2400" b="1" dirty="0">
                <a:solidFill>
                  <a:schemeClr val="accent2"/>
                </a:solidFill>
                <a:latin typeface="18 VAG Rounded Bold   07390"/>
              </a:rPr>
              <a:t> </a:t>
            </a:r>
            <a:r>
              <a:rPr lang="en-US" sz="2400" b="1" dirty="0">
                <a:solidFill>
                  <a:schemeClr val="tx1"/>
                </a:solidFill>
                <a:latin typeface="18 VAG Rounded Bold   07390"/>
              </a:rPr>
              <a:t>(since less work per stage &amp; a faster clock).</a:t>
            </a:r>
          </a:p>
        </p:txBody>
      </p:sp>
      <p:sp>
        <p:nvSpPr>
          <p:cNvPr id="5" name="Title 4"/>
          <p:cNvSpPr>
            <a:spLocks noGrp="1"/>
          </p:cNvSpPr>
          <p:nvPr>
            <p:ph type="title"/>
          </p:nvPr>
        </p:nvSpPr>
        <p:spPr/>
        <p:txBody>
          <a:bodyPr/>
          <a:lstStyle/>
          <a:p>
            <a:r>
              <a:rPr lang="en-US" dirty="0" smtClean="0"/>
              <a:t>Peer Instruction</a:t>
            </a:r>
            <a:endParaRPr lang="en-US" dirty="0"/>
          </a:p>
        </p:txBody>
      </p:sp>
      <p:graphicFrame>
        <p:nvGraphicFramePr>
          <p:cNvPr id="7" name="Table 6"/>
          <p:cNvGraphicFramePr>
            <a:graphicFrameLocks noGrp="1"/>
          </p:cNvGraphicFramePr>
          <p:nvPr/>
        </p:nvGraphicFramePr>
        <p:xfrm>
          <a:off x="762001" y="4243494"/>
          <a:ext cx="8043332" cy="2072639"/>
        </p:xfrm>
        <a:graphic>
          <a:graphicData uri="http://schemas.openxmlformats.org/drawingml/2006/table">
            <a:tbl>
              <a:tblPr firstRow="1" bandRow="1">
                <a:tableStyleId>{2D5ABB26-0587-4C30-8999-92F81FD0307C}</a:tableStyleId>
              </a:tblPr>
              <a:tblGrid>
                <a:gridCol w="8043332"/>
              </a:tblGrid>
              <a:tr h="370840">
                <a:tc>
                  <a:txBody>
                    <a:bodyPr/>
                    <a:lstStyle/>
                    <a:p>
                      <a:r>
                        <a:rPr lang="en-US" sz="2800" b="1" dirty="0" err="1" smtClean="0">
                          <a:solidFill>
                            <a:schemeClr val="accent6"/>
                          </a:solidFill>
                        </a:rPr>
                        <a:t>A)(orange</a:t>
                      </a:r>
                      <a:r>
                        <a:rPr lang="en-US" sz="2800" b="1" dirty="0" smtClean="0">
                          <a:solidFill>
                            <a:schemeClr val="accent6"/>
                          </a:solidFill>
                        </a:rPr>
                        <a:t>)   	I is True</a:t>
                      </a:r>
                      <a:r>
                        <a:rPr lang="en-US" sz="2800" b="1" baseline="0" dirty="0" smtClean="0">
                          <a:solidFill>
                            <a:schemeClr val="accent6"/>
                          </a:solidFill>
                        </a:rPr>
                        <a:t> and II is True</a:t>
                      </a:r>
                      <a:endParaRPr lang="en-US" sz="2800" dirty="0">
                        <a:solidFill>
                          <a:schemeClr val="accent6"/>
                        </a:solidFill>
                      </a:endParaRPr>
                    </a:p>
                  </a:txBody>
                  <a:tcPr>
                    <a:solidFill>
                      <a:schemeClr val="bg1"/>
                    </a:solidFill>
                  </a:tcPr>
                </a:tc>
              </a:tr>
              <a:tr h="370840">
                <a:tc>
                  <a:txBody>
                    <a:bodyPr/>
                    <a:lstStyle/>
                    <a:p>
                      <a:r>
                        <a:rPr lang="en-US" sz="2800" b="1" dirty="0" err="1" smtClean="0">
                          <a:solidFill>
                            <a:srgbClr val="008000"/>
                          </a:solidFill>
                        </a:rPr>
                        <a:t>B)(green</a:t>
                      </a:r>
                      <a:r>
                        <a:rPr lang="en-US" sz="2800" b="1" dirty="0" smtClean="0">
                          <a:solidFill>
                            <a:srgbClr val="008000"/>
                          </a:solidFill>
                        </a:rPr>
                        <a:t>) 	I is False and II is True</a:t>
                      </a:r>
                      <a:endParaRPr lang="en-US" sz="2800" dirty="0">
                        <a:solidFill>
                          <a:srgbClr val="008000"/>
                        </a:solidFill>
                      </a:endParaRPr>
                    </a:p>
                  </a:txBody>
                  <a:tcPr>
                    <a:solidFill>
                      <a:schemeClr val="bg1"/>
                    </a:solidFill>
                  </a:tcPr>
                </a:tc>
              </a:tr>
              <a:tr h="370840">
                <a:tc>
                  <a:txBody>
                    <a:bodyPr/>
                    <a:lstStyle/>
                    <a:p>
                      <a:r>
                        <a:rPr lang="en-US" sz="2800" b="1" dirty="0" err="1" smtClean="0">
                          <a:solidFill>
                            <a:srgbClr val="FF6FCF"/>
                          </a:solidFill>
                        </a:rPr>
                        <a:t>C)(pink</a:t>
                      </a:r>
                      <a:r>
                        <a:rPr lang="en-US" sz="2800" b="1" dirty="0" smtClean="0">
                          <a:solidFill>
                            <a:srgbClr val="FF6FCF"/>
                          </a:solidFill>
                        </a:rPr>
                        <a:t>) 		I is True and II is False</a:t>
                      </a:r>
                      <a:endParaRPr lang="en-US" sz="2800" dirty="0">
                        <a:solidFill>
                          <a:srgbClr val="FF6FCF"/>
                        </a:solidFill>
                      </a:endParaRPr>
                    </a:p>
                  </a:txBody>
                  <a:tcPr>
                    <a:solidFill>
                      <a:schemeClr val="bg1"/>
                    </a:solidFill>
                  </a:tcPr>
                </a:tc>
              </a:tr>
              <a:tr h="370840">
                <a:tc>
                  <a:txBody>
                    <a:bodyPr/>
                    <a:lstStyle/>
                    <a:p>
                      <a:r>
                        <a:rPr lang="en-US" sz="2800" b="1" dirty="0" err="1" smtClean="0">
                          <a:ln>
                            <a:solidFill>
                              <a:schemeClr val="tx1"/>
                            </a:solidFill>
                          </a:ln>
                          <a:solidFill>
                            <a:srgbClr val="FFFF00"/>
                          </a:solidFill>
                        </a:rPr>
                        <a:t>D)(yellow</a:t>
                      </a:r>
                      <a:r>
                        <a:rPr lang="en-US" sz="2800" b="1" dirty="0" smtClean="0">
                          <a:ln>
                            <a:solidFill>
                              <a:schemeClr val="tx1"/>
                            </a:solidFill>
                          </a:ln>
                          <a:solidFill>
                            <a:srgbClr val="FFFF00"/>
                          </a:solidFill>
                        </a:rPr>
                        <a:t>) 	I is False and II is False </a:t>
                      </a:r>
                      <a:endParaRPr lang="en-US" sz="2800" dirty="0"/>
                    </a:p>
                  </a:txBody>
                  <a:tcPr>
                    <a:solidFill>
                      <a:schemeClr val="bg1"/>
                    </a:solidFill>
                  </a:tcPr>
                </a:tc>
              </a:tr>
            </a:tbl>
          </a:graphicData>
        </a:graphic>
      </p:graphicFrame>
      <p:sp>
        <p:nvSpPr>
          <p:cNvPr id="6" name="Date Placeholder 5"/>
          <p:cNvSpPr>
            <a:spLocks noGrp="1"/>
          </p:cNvSpPr>
          <p:nvPr>
            <p:ph type="dt" sz="half" idx="10"/>
          </p:nvPr>
        </p:nvSpPr>
        <p:spPr/>
        <p:txBody>
          <a:bodyPr/>
          <a:lstStyle/>
          <a:p>
            <a:fld id="{E70739C8-7879-FC4C-85BD-11FF492138B7}"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41</a:t>
            </a:fld>
            <a:endParaRPr lang="en-US" dirty="0"/>
          </a:p>
        </p:txBody>
      </p:sp>
      <p:sp>
        <p:nvSpPr>
          <p:cNvPr id="9" name="Footer Placeholder 8"/>
          <p:cNvSpPr>
            <a:spLocks noGrp="1"/>
          </p:cNvSpPr>
          <p:nvPr>
            <p:ph type="ftr" sz="quarter" idx="11"/>
          </p:nvPr>
        </p:nvSpPr>
        <p:spPr/>
        <p:txBody>
          <a:bodyPr/>
          <a:lstStyle/>
          <a:p>
            <a:r>
              <a:rPr lang="en-US" dirty="0" smtClean="0"/>
              <a:t>Fall 2012 -- Lecture #30</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0" y="1992489"/>
            <a:ext cx="7467600" cy="1556323"/>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buFont typeface="+mj-lt"/>
              <a:buAutoNum type="romanUcPeriod"/>
              <a:tabLst>
                <a:tab pos="738188" algn="l"/>
              </a:tabLst>
            </a:pPr>
            <a:r>
              <a:rPr lang="en-US" sz="2400" dirty="0">
                <a:solidFill>
                  <a:schemeClr val="tx1"/>
                </a:solidFill>
                <a:latin typeface="+mj-lt"/>
              </a:rPr>
              <a:t>Thanks to pipelining, I have </a:t>
            </a:r>
            <a:r>
              <a:rPr lang="en-US" sz="2400" dirty="0">
                <a:solidFill>
                  <a:srgbClr val="FF0000"/>
                </a:solidFill>
                <a:latin typeface="+mj-lt"/>
              </a:rPr>
              <a:t>reduced the time </a:t>
            </a:r>
            <a:r>
              <a:rPr lang="en-US" sz="2400" dirty="0">
                <a:solidFill>
                  <a:schemeClr val="tx1"/>
                </a:solidFill>
                <a:latin typeface="+mj-lt"/>
              </a:rPr>
              <a:t>it took me to wash my one </a:t>
            </a:r>
            <a:r>
              <a:rPr lang="en-US" sz="2400" dirty="0" smtClean="0">
                <a:solidFill>
                  <a:schemeClr val="tx1"/>
                </a:solidFill>
                <a:latin typeface="+mj-lt"/>
              </a:rPr>
              <a:t>shirt.</a:t>
            </a:r>
          </a:p>
          <a:p>
            <a:pPr marL="609600" indent="-609600">
              <a:lnSpc>
                <a:spcPct val="85000"/>
              </a:lnSpc>
              <a:spcBef>
                <a:spcPct val="65000"/>
              </a:spcBef>
              <a:buSzPct val="100000"/>
              <a:buFont typeface="+mj-lt"/>
              <a:buAutoNum type="romanUcPeriod"/>
              <a:tabLst>
                <a:tab pos="738188" algn="l"/>
              </a:tabLst>
            </a:pPr>
            <a:r>
              <a:rPr lang="en-US" sz="2400" dirty="0">
                <a:solidFill>
                  <a:schemeClr val="tx1"/>
                </a:solidFill>
                <a:latin typeface="+mj-lt"/>
              </a:rPr>
              <a:t>Longer pipelines are </a:t>
            </a:r>
            <a:r>
              <a:rPr lang="en-US" sz="2400" dirty="0">
                <a:solidFill>
                  <a:srgbClr val="FF0000"/>
                </a:solidFill>
                <a:latin typeface="+mj-lt"/>
              </a:rPr>
              <a:t>always a win</a:t>
            </a:r>
            <a:r>
              <a:rPr lang="en-US" sz="2400" dirty="0">
                <a:solidFill>
                  <a:schemeClr val="accent2"/>
                </a:solidFill>
                <a:latin typeface="+mj-lt"/>
              </a:rPr>
              <a:t> </a:t>
            </a:r>
            <a:r>
              <a:rPr lang="en-US" sz="2400" dirty="0">
                <a:solidFill>
                  <a:schemeClr val="tx1"/>
                </a:solidFill>
                <a:latin typeface="+mj-lt"/>
              </a:rPr>
              <a:t>(since less work per stage &amp; a faster clock</a:t>
            </a:r>
            <a:r>
              <a:rPr lang="en-US" sz="2400" dirty="0" smtClean="0">
                <a:solidFill>
                  <a:schemeClr val="tx1"/>
                </a:solidFill>
                <a:latin typeface="+mj-lt"/>
              </a:rPr>
              <a:t>).</a:t>
            </a:r>
            <a:endParaRPr lang="en-US" sz="2400" dirty="0">
              <a:solidFill>
                <a:schemeClr val="tx1"/>
              </a:solidFill>
              <a:latin typeface="+mj-lt"/>
            </a:endParaRPr>
          </a:p>
        </p:txBody>
      </p:sp>
      <p:sp>
        <p:nvSpPr>
          <p:cNvPr id="5" name="Title 4"/>
          <p:cNvSpPr>
            <a:spLocks noGrp="1"/>
          </p:cNvSpPr>
          <p:nvPr>
            <p:ph type="title"/>
          </p:nvPr>
        </p:nvSpPr>
        <p:spPr/>
        <p:txBody>
          <a:bodyPr/>
          <a:lstStyle/>
          <a:p>
            <a:r>
              <a:rPr lang="en-US" dirty="0" smtClean="0"/>
              <a:t>Peer Answer</a:t>
            </a:r>
            <a:endParaRPr lang="en-US" dirty="0"/>
          </a:p>
        </p:txBody>
      </p:sp>
      <p:graphicFrame>
        <p:nvGraphicFramePr>
          <p:cNvPr id="7" name="Table 6"/>
          <p:cNvGraphicFramePr>
            <a:graphicFrameLocks noGrp="1"/>
          </p:cNvGraphicFramePr>
          <p:nvPr/>
        </p:nvGraphicFramePr>
        <p:xfrm>
          <a:off x="762001" y="4243494"/>
          <a:ext cx="8043332" cy="2072639"/>
        </p:xfrm>
        <a:graphic>
          <a:graphicData uri="http://schemas.openxmlformats.org/drawingml/2006/table">
            <a:tbl>
              <a:tblPr firstRow="1" bandRow="1">
                <a:tableStyleId>{2D5ABB26-0587-4C30-8999-92F81FD0307C}</a:tableStyleId>
              </a:tblPr>
              <a:tblGrid>
                <a:gridCol w="8043332"/>
              </a:tblGrid>
              <a:tr h="370840">
                <a:tc>
                  <a:txBody>
                    <a:bodyPr/>
                    <a:lstStyle/>
                    <a:p>
                      <a:r>
                        <a:rPr lang="en-US" sz="2800" b="1" dirty="0" smtClean="0">
                          <a:solidFill>
                            <a:srgbClr val="FF0000"/>
                          </a:solidFill>
                        </a:rPr>
                        <a:t>Red  		      I is True</a:t>
                      </a:r>
                      <a:r>
                        <a:rPr lang="en-US" sz="2800" b="1" baseline="0" dirty="0" smtClean="0">
                          <a:solidFill>
                            <a:srgbClr val="FF0000"/>
                          </a:solidFill>
                        </a:rPr>
                        <a:t> and II is True</a:t>
                      </a:r>
                      <a:endParaRPr lang="en-US" sz="2800" dirty="0">
                        <a:solidFill>
                          <a:srgbClr val="FF0000"/>
                        </a:solidFill>
                      </a:endParaRPr>
                    </a:p>
                  </a:txBody>
                  <a:tcPr>
                    <a:solidFill>
                      <a:schemeClr val="bg1"/>
                    </a:solidFill>
                  </a:tcPr>
                </a:tc>
              </a:tr>
              <a:tr h="370840">
                <a:tc>
                  <a:txBody>
                    <a:bodyPr/>
                    <a:lstStyle/>
                    <a:p>
                      <a:r>
                        <a:rPr lang="en-US" sz="2800" b="1" dirty="0" smtClean="0">
                          <a:solidFill>
                            <a:schemeClr val="accent6"/>
                          </a:solidFill>
                        </a:rPr>
                        <a:t>Orange 	      I is False and II is True</a:t>
                      </a:r>
                      <a:endParaRPr lang="en-US" sz="2800" dirty="0"/>
                    </a:p>
                  </a:txBody>
                  <a:tcPr>
                    <a:solidFill>
                      <a:schemeClr val="bg1"/>
                    </a:solidFill>
                  </a:tcPr>
                </a:tc>
              </a:tr>
              <a:tr h="370840">
                <a:tc>
                  <a:txBody>
                    <a:bodyPr/>
                    <a:lstStyle/>
                    <a:p>
                      <a:r>
                        <a:rPr lang="en-US" sz="2800" b="1" dirty="0" smtClean="0">
                          <a:solidFill>
                            <a:srgbClr val="008000"/>
                          </a:solidFill>
                        </a:rPr>
                        <a:t>Green 	      I is True and II is False</a:t>
                      </a:r>
                      <a:endParaRPr lang="en-US" sz="2800" dirty="0"/>
                    </a:p>
                  </a:txBody>
                  <a:tcPr>
                    <a:solidFill>
                      <a:schemeClr val="bg1"/>
                    </a:solidFill>
                  </a:tcPr>
                </a:tc>
              </a:tr>
              <a:tr h="370840">
                <a:tc>
                  <a:txBody>
                    <a:bodyPr/>
                    <a:lstStyle/>
                    <a:p>
                      <a:r>
                        <a:rPr lang="en-US" sz="2800" b="1" dirty="0" smtClean="0">
                          <a:ln>
                            <a:solidFill>
                              <a:schemeClr val="tx1"/>
                            </a:solidFill>
                          </a:ln>
                          <a:solidFill>
                            <a:srgbClr val="FFFF00"/>
                          </a:solidFill>
                        </a:rPr>
                        <a:t>Yellow 	      I is False and II is False </a:t>
                      </a:r>
                      <a:endParaRPr lang="en-US" sz="2800" dirty="0"/>
                    </a:p>
                  </a:txBody>
                  <a:tcPr>
                    <a:solidFill>
                      <a:schemeClr val="bg1"/>
                    </a:solidFill>
                  </a:tcPr>
                </a:tc>
              </a:tr>
            </a:tbl>
          </a:graphicData>
        </a:graphic>
      </p:graphicFrame>
      <p:sp>
        <p:nvSpPr>
          <p:cNvPr id="6" name="Date Placeholder 5"/>
          <p:cNvSpPr>
            <a:spLocks noGrp="1"/>
          </p:cNvSpPr>
          <p:nvPr>
            <p:ph type="dt" sz="half" idx="10"/>
          </p:nvPr>
        </p:nvSpPr>
        <p:spPr/>
        <p:txBody>
          <a:bodyPr/>
          <a:lstStyle/>
          <a:p>
            <a:fld id="{E108A2F9-021E-3244-A16B-F9E969F2CAB5}"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42</a:t>
            </a:fld>
            <a:endParaRPr lang="en-US" dirty="0"/>
          </a:p>
        </p:txBody>
      </p:sp>
      <p:sp>
        <p:nvSpPr>
          <p:cNvPr id="9" name="Footer Placeholder 8"/>
          <p:cNvSpPr>
            <a:spLocks noGrp="1"/>
          </p:cNvSpPr>
          <p:nvPr>
            <p:ph type="ftr" sz="quarter" idx="11"/>
          </p:nvPr>
        </p:nvSpPr>
        <p:spPr/>
        <p:txBody>
          <a:bodyPr/>
          <a:lstStyle/>
          <a:p>
            <a:r>
              <a:rPr lang="en-US" dirty="0" smtClean="0"/>
              <a:t>Fall 2012 -- Lecture #30</a:t>
            </a:r>
            <a:endParaRPr lang="en-US" dirty="0"/>
          </a:p>
        </p:txBody>
      </p:sp>
      <p:sp>
        <p:nvSpPr>
          <p:cNvPr id="10" name="Frame 9"/>
          <p:cNvSpPr/>
          <p:nvPr/>
        </p:nvSpPr>
        <p:spPr>
          <a:xfrm>
            <a:off x="575732" y="5791185"/>
            <a:ext cx="5655735" cy="558801"/>
          </a:xfrm>
          <a:prstGeom prst="fram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6" y="0"/>
            <a:ext cx="8229600" cy="1143000"/>
          </a:xfrm>
        </p:spPr>
        <p:txBody>
          <a:bodyPr/>
          <a:lstStyle/>
          <a:p>
            <a:r>
              <a:rPr lang="en-US" dirty="0" smtClean="0"/>
              <a:t>Peer Question</a:t>
            </a:r>
            <a:endParaRPr lang="en-US" dirty="0"/>
          </a:p>
        </p:txBody>
      </p:sp>
      <p:sp>
        <p:nvSpPr>
          <p:cNvPr id="3" name="Content Placeholder 2"/>
          <p:cNvSpPr>
            <a:spLocks noGrp="1"/>
          </p:cNvSpPr>
          <p:nvPr>
            <p:ph idx="1"/>
          </p:nvPr>
        </p:nvSpPr>
        <p:spPr>
          <a:xfrm>
            <a:off x="474133" y="872068"/>
            <a:ext cx="8229600" cy="4157133"/>
          </a:xfrm>
        </p:spPr>
        <p:txBody>
          <a:bodyPr>
            <a:normAutofit fontScale="70000" lnSpcReduction="20000"/>
          </a:bodyPr>
          <a:lstStyle/>
          <a:p>
            <a:pPr marL="0" indent="0">
              <a:buNone/>
            </a:pPr>
            <a:r>
              <a:rPr lang="en-US" dirty="0" smtClean="0"/>
              <a:t>Not all instructions are active in every stage of the 5-stage pipeline. Ignoring the effects of hazards, which of the following is true?</a:t>
            </a:r>
          </a:p>
          <a:p>
            <a:pPr>
              <a:buNone/>
            </a:pPr>
            <a:r>
              <a:rPr lang="en-US" dirty="0" smtClean="0"/>
              <a:t>1. Allowing jumps, branches, and ALU instructions to take fewer stages than the 5 required by the load instruction will increase pipeline performance for most programs.</a:t>
            </a:r>
          </a:p>
          <a:p>
            <a:pPr>
              <a:buNone/>
            </a:pPr>
            <a:r>
              <a:rPr lang="en-US" dirty="0" smtClean="0"/>
              <a:t>2. You cannot make ALU instructions take fewer cycles because of the write back of the result, but branches and jumps can take fewer cycles, so there is some opportunity for improvement. </a:t>
            </a:r>
          </a:p>
          <a:p>
            <a:pPr>
              <a:buNone/>
            </a:pPr>
            <a:r>
              <a:rPr lang="en-US" dirty="0" smtClean="0"/>
              <a:t>3. Instead of trying to make instructions take fewer cycles, we should explore making the pipeline longer, so that instructions take more cycles, but the cycles are shorter. This could improve performance.</a:t>
            </a:r>
          </a:p>
          <a:p>
            <a:pPr>
              <a:buNone/>
            </a:pPr>
            <a:r>
              <a:rPr lang="en-US" dirty="0" smtClean="0"/>
              <a:t>4. The number of pipe stages per instruction affects throughput, not latency.</a:t>
            </a:r>
            <a:endParaRPr lang="en-US" dirty="0"/>
          </a:p>
        </p:txBody>
      </p:sp>
      <p:sp>
        <p:nvSpPr>
          <p:cNvPr id="4" name="Date Placeholder 3"/>
          <p:cNvSpPr>
            <a:spLocks noGrp="1"/>
          </p:cNvSpPr>
          <p:nvPr>
            <p:ph type="dt" sz="half" idx="10"/>
          </p:nvPr>
        </p:nvSpPr>
        <p:spPr/>
        <p:txBody>
          <a:bodyPr/>
          <a:lstStyle/>
          <a:p>
            <a:fld id="{BCC47E59-BB22-E14E-9ED9-2BBD281C61BD}"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43</a:t>
            </a:fld>
            <a:endParaRPr lang="en-US" dirty="0"/>
          </a:p>
        </p:txBody>
      </p:sp>
      <p:graphicFrame>
        <p:nvGraphicFramePr>
          <p:cNvPr id="9" name="Table 8"/>
          <p:cNvGraphicFramePr>
            <a:graphicFrameLocks noGrp="1"/>
          </p:cNvGraphicFramePr>
          <p:nvPr/>
        </p:nvGraphicFramePr>
        <p:xfrm>
          <a:off x="1032936" y="4826000"/>
          <a:ext cx="3328415" cy="1828800"/>
        </p:xfrm>
        <a:graphic>
          <a:graphicData uri="http://schemas.openxmlformats.org/drawingml/2006/table">
            <a:tbl>
              <a:tblPr firstRow="1" bandRow="1">
                <a:tableStyleId>{2D5ABB26-0587-4C30-8999-92F81FD0307C}</a:tableStyleId>
              </a:tblPr>
              <a:tblGrid>
                <a:gridCol w="3328415"/>
              </a:tblGrid>
              <a:tr h="370840">
                <a:tc>
                  <a:txBody>
                    <a:bodyPr/>
                    <a:lstStyle/>
                    <a:p>
                      <a:r>
                        <a:rPr lang="en-US" sz="2400" b="1" dirty="0" smtClean="0">
                          <a:solidFill>
                            <a:schemeClr val="accent6"/>
                          </a:solidFill>
                        </a:rPr>
                        <a:t>Orange: 1</a:t>
                      </a:r>
                      <a:endParaRPr lang="en-US"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rgbClr val="008000"/>
                          </a:solidFill>
                        </a:rPr>
                        <a:t>Green:</a:t>
                      </a:r>
                      <a:r>
                        <a:rPr lang="en-US" sz="2400" b="1" baseline="0" dirty="0" smtClean="0">
                          <a:solidFill>
                            <a:srgbClr val="008000"/>
                          </a:solidFill>
                        </a:rPr>
                        <a:t> </a:t>
                      </a:r>
                      <a:r>
                        <a:rPr lang="en-US" sz="2400" b="1" dirty="0" smtClean="0">
                          <a:solidFill>
                            <a:srgbClr val="008000"/>
                          </a:solidFill>
                        </a:rPr>
                        <a:t>2</a:t>
                      </a:r>
                      <a:endParaRPr lang="en-US" sz="2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rgbClr val="FF6FCF"/>
                          </a:solidFill>
                        </a:rPr>
                        <a:t>Pink: 3</a:t>
                      </a:r>
                      <a:endParaRPr lang="en-US" sz="2400" dirty="0" smtClean="0">
                        <a:solidFill>
                          <a:srgbClr val="FF6FCF"/>
                        </a:solidFill>
                      </a:endParaRPr>
                    </a:p>
                  </a:txBody>
                  <a:tcPr/>
                </a:tc>
              </a:tr>
              <a:tr h="370840">
                <a:tc>
                  <a:txBody>
                    <a:bodyPr/>
                    <a:lstStyle/>
                    <a:p>
                      <a:r>
                        <a:rPr lang="en-US" sz="2400" b="1" dirty="0" smtClean="0">
                          <a:ln>
                            <a:solidFill>
                              <a:schemeClr val="tx1"/>
                            </a:solidFill>
                          </a:ln>
                          <a:solidFill>
                            <a:srgbClr val="FFFF00"/>
                          </a:solidFill>
                        </a:rPr>
                        <a:t>Yellow: 4</a:t>
                      </a:r>
                      <a:endParaRPr lang="en-US" sz="2400" dirty="0"/>
                    </a:p>
                  </a:txBody>
                  <a:tcPr>
                    <a:solidFill>
                      <a:schemeClr val="bg1"/>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6" y="0"/>
            <a:ext cx="8229600" cy="1143000"/>
          </a:xfrm>
        </p:spPr>
        <p:txBody>
          <a:bodyPr/>
          <a:lstStyle/>
          <a:p>
            <a:r>
              <a:rPr lang="en-US" dirty="0" smtClean="0"/>
              <a:t>Peer Answer</a:t>
            </a:r>
            <a:endParaRPr lang="en-US" dirty="0"/>
          </a:p>
        </p:txBody>
      </p:sp>
      <p:sp>
        <p:nvSpPr>
          <p:cNvPr id="3" name="Content Placeholder 2"/>
          <p:cNvSpPr>
            <a:spLocks noGrp="1"/>
          </p:cNvSpPr>
          <p:nvPr>
            <p:ph idx="1"/>
          </p:nvPr>
        </p:nvSpPr>
        <p:spPr>
          <a:xfrm>
            <a:off x="474133" y="872068"/>
            <a:ext cx="8229600" cy="4157133"/>
          </a:xfrm>
        </p:spPr>
        <p:txBody>
          <a:bodyPr>
            <a:normAutofit fontScale="70000" lnSpcReduction="20000"/>
          </a:bodyPr>
          <a:lstStyle/>
          <a:p>
            <a:pPr marL="0" indent="0">
              <a:buNone/>
            </a:pPr>
            <a:r>
              <a:rPr lang="en-US" dirty="0" smtClean="0"/>
              <a:t>Not all instructions are active in every stage of the 5-stage pipeline. Ignoring the effects of hazards, which of the following is true?</a:t>
            </a:r>
          </a:p>
          <a:p>
            <a:pPr>
              <a:buNone/>
            </a:pPr>
            <a:r>
              <a:rPr lang="en-US" dirty="0" smtClean="0"/>
              <a:t>1. Allowing jumps, branches, and ALU instructions to take fewer stages than the 5 required by the load instruction will increase pipeline performance for most programs.</a:t>
            </a:r>
          </a:p>
          <a:p>
            <a:pPr>
              <a:buNone/>
            </a:pPr>
            <a:r>
              <a:rPr lang="en-US" dirty="0" smtClean="0"/>
              <a:t>2. You cannot make ALU instructions take fewer cycles because of the write back of the result, but branches and jumps can take fewer cycles, so there is some opportunity for improvement. </a:t>
            </a:r>
          </a:p>
          <a:p>
            <a:pPr>
              <a:buNone/>
            </a:pPr>
            <a:r>
              <a:rPr lang="en-US" dirty="0" smtClean="0"/>
              <a:t>3. Instead of trying to make instructions take fewer cycles, we should explore making the pipeline longer, so that instructions take more cycles, but the cycles are shorter. This could improve performance.</a:t>
            </a:r>
          </a:p>
          <a:p>
            <a:pPr>
              <a:buNone/>
            </a:pPr>
            <a:r>
              <a:rPr lang="en-US" dirty="0" smtClean="0"/>
              <a:t>4. The number of pipe stages per instruction affects throughput, not latency.</a:t>
            </a:r>
            <a:endParaRPr lang="en-US" dirty="0"/>
          </a:p>
        </p:txBody>
      </p:sp>
      <p:sp>
        <p:nvSpPr>
          <p:cNvPr id="4" name="Date Placeholder 3"/>
          <p:cNvSpPr>
            <a:spLocks noGrp="1"/>
          </p:cNvSpPr>
          <p:nvPr>
            <p:ph type="dt" sz="half" idx="10"/>
          </p:nvPr>
        </p:nvSpPr>
        <p:spPr/>
        <p:txBody>
          <a:bodyPr/>
          <a:lstStyle/>
          <a:p>
            <a:fld id="{1E161687-084D-A847-B74C-68CE91DBB9E1}"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44</a:t>
            </a:fld>
            <a:endParaRPr lang="en-US" dirty="0"/>
          </a:p>
        </p:txBody>
      </p:sp>
      <p:graphicFrame>
        <p:nvGraphicFramePr>
          <p:cNvPr id="9" name="Table 8"/>
          <p:cNvGraphicFramePr>
            <a:graphicFrameLocks noGrp="1"/>
          </p:cNvGraphicFramePr>
          <p:nvPr/>
        </p:nvGraphicFramePr>
        <p:xfrm>
          <a:off x="1032936" y="4826000"/>
          <a:ext cx="3328415" cy="1828800"/>
        </p:xfrm>
        <a:graphic>
          <a:graphicData uri="http://schemas.openxmlformats.org/drawingml/2006/table">
            <a:tbl>
              <a:tblPr firstRow="1" bandRow="1">
                <a:tableStyleId>{2D5ABB26-0587-4C30-8999-92F81FD0307C}</a:tableStyleId>
              </a:tblPr>
              <a:tblGrid>
                <a:gridCol w="3328415"/>
              </a:tblGrid>
              <a:tr h="370840">
                <a:tc>
                  <a:txBody>
                    <a:bodyPr/>
                    <a:lstStyle/>
                    <a:p>
                      <a:r>
                        <a:rPr lang="en-US" sz="2400" b="1" dirty="0" smtClean="0">
                          <a:solidFill>
                            <a:schemeClr val="accent6"/>
                          </a:solidFill>
                        </a:rPr>
                        <a:t>Orange: 1</a:t>
                      </a:r>
                      <a:endParaRPr lang="en-US"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rgbClr val="008000"/>
                          </a:solidFill>
                        </a:rPr>
                        <a:t>Green:</a:t>
                      </a:r>
                      <a:r>
                        <a:rPr lang="en-US" sz="2400" b="1" baseline="0" dirty="0" smtClean="0">
                          <a:solidFill>
                            <a:srgbClr val="008000"/>
                          </a:solidFill>
                        </a:rPr>
                        <a:t> </a:t>
                      </a:r>
                      <a:r>
                        <a:rPr lang="en-US" sz="2400" b="1" dirty="0" smtClean="0">
                          <a:solidFill>
                            <a:srgbClr val="008000"/>
                          </a:solidFill>
                        </a:rPr>
                        <a:t>2</a:t>
                      </a:r>
                      <a:endParaRPr lang="en-US" sz="2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rgbClr val="FF6FCF"/>
                          </a:solidFill>
                        </a:rPr>
                        <a:t>Pink: 3</a:t>
                      </a:r>
                      <a:endParaRPr lang="en-US" sz="2400" dirty="0" smtClean="0">
                        <a:solidFill>
                          <a:srgbClr val="FF6FCF"/>
                        </a:solidFill>
                      </a:endParaRPr>
                    </a:p>
                  </a:txBody>
                  <a:tcPr/>
                </a:tc>
              </a:tr>
              <a:tr h="370840">
                <a:tc>
                  <a:txBody>
                    <a:bodyPr/>
                    <a:lstStyle/>
                    <a:p>
                      <a:r>
                        <a:rPr lang="en-US" sz="2400" b="1" dirty="0" smtClean="0">
                          <a:ln>
                            <a:solidFill>
                              <a:schemeClr val="tx1"/>
                            </a:solidFill>
                          </a:ln>
                          <a:solidFill>
                            <a:srgbClr val="FFFF00"/>
                          </a:solidFill>
                        </a:rPr>
                        <a:t>Yellow: 4</a:t>
                      </a:r>
                      <a:endParaRPr lang="en-US" sz="2400" dirty="0"/>
                    </a:p>
                  </a:txBody>
                  <a:tcPr>
                    <a:solidFill>
                      <a:schemeClr val="bg1"/>
                    </a:solidFill>
                  </a:tcPr>
                </a:tc>
              </a:tr>
            </a:tbl>
          </a:graphicData>
        </a:graphic>
      </p:graphicFrame>
      <p:sp>
        <p:nvSpPr>
          <p:cNvPr id="8" name="Frame 7"/>
          <p:cNvSpPr/>
          <p:nvPr/>
        </p:nvSpPr>
        <p:spPr>
          <a:xfrm>
            <a:off x="694268" y="5706537"/>
            <a:ext cx="1778000" cy="558801"/>
          </a:xfrm>
          <a:prstGeom prst="fram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 …”</a:t>
            </a:r>
            <a:endParaRPr lang="en-US" dirty="0"/>
          </a:p>
        </p:txBody>
      </p:sp>
      <p:sp>
        <p:nvSpPr>
          <p:cNvPr id="3" name="Content Placeholder 2"/>
          <p:cNvSpPr>
            <a:spLocks noGrp="1"/>
          </p:cNvSpPr>
          <p:nvPr>
            <p:ph idx="1"/>
          </p:nvPr>
        </p:nvSpPr>
        <p:spPr>
          <a:xfrm>
            <a:off x="457200" y="1600200"/>
            <a:ext cx="8382000" cy="4817533"/>
          </a:xfrm>
        </p:spPr>
        <p:txBody>
          <a:bodyPr>
            <a:normAutofit lnSpcReduction="10000"/>
          </a:bodyPr>
          <a:lstStyle/>
          <a:p>
            <a:r>
              <a:rPr lang="en-US" dirty="0" smtClean="0"/>
              <a:t>Big Ideas of Instruction Level Parallelism</a:t>
            </a:r>
          </a:p>
          <a:p>
            <a:r>
              <a:rPr lang="en-US" dirty="0" smtClean="0"/>
              <a:t>Pipelining, Hazards, and Stalls</a:t>
            </a:r>
          </a:p>
          <a:p>
            <a:r>
              <a:rPr lang="en-US" dirty="0" smtClean="0"/>
              <a:t>Forwarding, Speculation to overcome Hazards</a:t>
            </a:r>
          </a:p>
          <a:p>
            <a:r>
              <a:rPr lang="en-US" dirty="0" smtClean="0"/>
              <a:t>Multiple issue to increase performance </a:t>
            </a:r>
          </a:p>
          <a:p>
            <a:pPr lvl="1"/>
            <a:r>
              <a:rPr lang="en-US" dirty="0" smtClean="0"/>
              <a:t>IPC instead of CPI</a:t>
            </a:r>
          </a:p>
          <a:p>
            <a:r>
              <a:rPr lang="en-US" dirty="0" smtClean="0"/>
              <a:t>Dynamic Execution: Superscalar in-order issue, branch prediction, register </a:t>
            </a:r>
            <a:r>
              <a:rPr lang="en-US" smtClean="0"/>
              <a:t>renaming, out</a:t>
            </a:r>
            <a:r>
              <a:rPr lang="en-US" dirty="0" smtClean="0"/>
              <a:t>-of-order execution, in-order commit </a:t>
            </a:r>
          </a:p>
          <a:p>
            <a:pPr lvl="1"/>
            <a:r>
              <a:rPr lang="en-US" dirty="0" smtClean="0"/>
              <a:t>“unroll loops in HW”, hide cache misses</a:t>
            </a:r>
          </a:p>
        </p:txBody>
      </p:sp>
      <p:sp>
        <p:nvSpPr>
          <p:cNvPr id="4" name="Date Placeholder 3"/>
          <p:cNvSpPr>
            <a:spLocks noGrp="1"/>
          </p:cNvSpPr>
          <p:nvPr>
            <p:ph type="dt" sz="half" idx="10"/>
          </p:nvPr>
        </p:nvSpPr>
        <p:spPr/>
        <p:txBody>
          <a:bodyPr/>
          <a:lstStyle/>
          <a:p>
            <a:fld id="{88127E75-735D-D74F-AB31-323F5681035A}" type="datetime1">
              <a:rPr lang="en-US" smtClean="0"/>
              <a:pPr/>
              <a:t>11/1/12</a:t>
            </a:fld>
            <a:endParaRPr lang="en-US" dirty="0"/>
          </a:p>
        </p:txBody>
      </p:sp>
      <p:sp>
        <p:nvSpPr>
          <p:cNvPr id="5" name="Footer Placeholder 4"/>
          <p:cNvSpPr>
            <a:spLocks noGrp="1"/>
          </p:cNvSpPr>
          <p:nvPr>
            <p:ph type="ftr" sz="quarter" idx="11"/>
          </p:nvPr>
        </p:nvSpPr>
        <p:spPr/>
        <p:txBody>
          <a:bodyPr/>
          <a:lstStyle/>
          <a:p>
            <a:r>
              <a:rPr lang="en-US" dirty="0" smtClean="0"/>
              <a:t>Fall 2012 -- Lecture #30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More ILP</a:t>
            </a:r>
          </a:p>
          <a:p>
            <a:r>
              <a:rPr lang="en-US" dirty="0" smtClean="0"/>
              <a:t>Instruction Scheduling</a:t>
            </a:r>
            <a:endParaRPr lang="en-US" dirty="0" smtClean="0"/>
          </a:p>
          <a:p>
            <a:r>
              <a:rPr lang="en-US" dirty="0" err="1" smtClean="0">
                <a:solidFill>
                  <a:schemeClr val="bg1">
                    <a:lumMod val="75000"/>
                  </a:schemeClr>
                </a:solidFill>
              </a:rPr>
              <a:t>Administrivia</a:t>
            </a:r>
            <a:endParaRPr lang="en-US" dirty="0" smtClean="0">
              <a:solidFill>
                <a:schemeClr val="bg1">
                  <a:lumMod val="75000"/>
                </a:schemeClr>
              </a:solidFill>
            </a:endParaRPr>
          </a:p>
          <a:p>
            <a:r>
              <a:rPr lang="en-US" dirty="0" smtClean="0">
                <a:solidFill>
                  <a:schemeClr val="bg1">
                    <a:lumMod val="75000"/>
                  </a:schemeClr>
                </a:solidFill>
              </a:rPr>
              <a:t>Out of Order Execution</a:t>
            </a:r>
          </a:p>
          <a:p>
            <a:r>
              <a:rPr lang="en-US" dirty="0" smtClean="0">
                <a:solidFill>
                  <a:schemeClr val="bg1">
                    <a:lumMod val="75000"/>
                  </a:schemeClr>
                </a:solidFill>
              </a:rPr>
              <a:t>Parallelism Big Picture</a:t>
            </a:r>
            <a:endParaRPr lang="en-US" dirty="0" smtClean="0">
              <a:solidFill>
                <a:schemeClr val="bg1">
                  <a:lumMod val="75000"/>
                </a:schemeClr>
              </a:solidFill>
            </a:endParaRPr>
          </a:p>
          <a:p>
            <a:r>
              <a:rPr lang="en-US" dirty="0" smtClean="0">
                <a:solidFill>
                  <a:schemeClr val="bg1">
                    <a:lumMod val="75000"/>
                  </a:schemeClr>
                </a:solidFill>
              </a:rPr>
              <a:t>And, in Conclusion, …</a:t>
            </a:r>
            <a:endParaRPr lang="en-US" dirty="0" smtClean="0">
              <a:solidFill>
                <a:schemeClr val="bg1">
                  <a:lumMod val="75000"/>
                </a:schemeClr>
              </a:solidFill>
            </a:endParaRPr>
          </a:p>
        </p:txBody>
      </p:sp>
      <p:sp>
        <p:nvSpPr>
          <p:cNvPr id="7" name="Date Placeholder 6"/>
          <p:cNvSpPr>
            <a:spLocks noGrp="1"/>
          </p:cNvSpPr>
          <p:nvPr>
            <p:ph type="dt" sz="half" idx="10"/>
          </p:nvPr>
        </p:nvSpPr>
        <p:spPr/>
        <p:txBody>
          <a:bodyPr/>
          <a:lstStyle/>
          <a:p>
            <a:fld id="{CEDF57EC-DAF9-4A46-81F7-236C5A700B4A}" type="datetime1">
              <a:rPr lang="en-US" smtClean="0"/>
              <a:pPr/>
              <a:t>11/1/12</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5</a:t>
            </a:fld>
            <a:endParaRPr lang="en-US" dirty="0"/>
          </a:p>
        </p:txBody>
      </p:sp>
      <p:sp>
        <p:nvSpPr>
          <p:cNvPr id="9" name="Footer Placeholder 8"/>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33616466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556000" y="6288617"/>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79234" name="Rectangle 2"/>
          <p:cNvSpPr>
            <a:spLocks noGrp="1" noChangeArrowheads="1"/>
          </p:cNvSpPr>
          <p:nvPr>
            <p:ph type="title"/>
          </p:nvPr>
        </p:nvSpPr>
        <p:spPr/>
        <p:txBody>
          <a:bodyPr/>
          <a:lstStyle/>
          <a:p>
            <a:r>
              <a:rPr lang="en-US" sz="3600" dirty="0" smtClean="0"/>
              <a:t>Greater Instruction</a:t>
            </a:r>
            <a:r>
              <a:rPr lang="en-US" sz="3600" dirty="0"/>
              <a:t>-Level Parallelism (ILP)</a:t>
            </a:r>
            <a:endParaRPr lang="en-AU" sz="3600" dirty="0"/>
          </a:p>
        </p:txBody>
      </p:sp>
      <p:sp>
        <p:nvSpPr>
          <p:cNvPr id="479235" name="Rectangle 3"/>
          <p:cNvSpPr>
            <a:spLocks noGrp="1" noChangeArrowheads="1"/>
          </p:cNvSpPr>
          <p:nvPr>
            <p:ph type="body" idx="1"/>
          </p:nvPr>
        </p:nvSpPr>
        <p:spPr/>
        <p:txBody>
          <a:bodyPr>
            <a:normAutofit/>
          </a:bodyPr>
          <a:lstStyle/>
          <a:p>
            <a:pPr>
              <a:lnSpc>
                <a:spcPct val="90000"/>
              </a:lnSpc>
            </a:pPr>
            <a:r>
              <a:rPr lang="en-US" dirty="0" smtClean="0"/>
              <a:t>Deeper pipeline (5 =&gt; 10 =&gt; 15 stages)</a:t>
            </a:r>
          </a:p>
          <a:p>
            <a:pPr lvl="1">
              <a:lnSpc>
                <a:spcPct val="90000"/>
              </a:lnSpc>
            </a:pPr>
            <a:r>
              <a:rPr lang="en-US" dirty="0"/>
              <a:t>Less work per stage </a:t>
            </a:r>
            <a:r>
              <a:rPr lang="en-US" dirty="0" err="1">
                <a:sym typeface="Symbol" charset="2"/>
              </a:rPr>
              <a:t></a:t>
            </a:r>
            <a:r>
              <a:rPr lang="en-US" dirty="0">
                <a:sym typeface="Symbol" charset="2"/>
              </a:rPr>
              <a:t> shorter clock cycle</a:t>
            </a:r>
          </a:p>
          <a:p>
            <a:pPr>
              <a:lnSpc>
                <a:spcPct val="90000"/>
              </a:lnSpc>
            </a:pPr>
            <a:r>
              <a:rPr lang="en-US" dirty="0">
                <a:sym typeface="Symbol" charset="2"/>
              </a:rPr>
              <a:t>Multiple </a:t>
            </a:r>
            <a:r>
              <a:rPr lang="en-US" dirty="0" smtClean="0">
                <a:sym typeface="Symbol" charset="2"/>
              </a:rPr>
              <a:t>issue “superscalar”</a:t>
            </a:r>
          </a:p>
          <a:p>
            <a:pPr lvl="1">
              <a:lnSpc>
                <a:spcPct val="90000"/>
              </a:lnSpc>
            </a:pPr>
            <a:r>
              <a:rPr lang="en-US" dirty="0">
                <a:sym typeface="Symbol" charset="2"/>
              </a:rPr>
              <a:t>Replicate pipeline stages </a:t>
            </a:r>
            <a:r>
              <a:rPr lang="en-US" dirty="0" err="1">
                <a:sym typeface="Symbol" charset="2"/>
              </a:rPr>
              <a:t></a:t>
            </a:r>
            <a:r>
              <a:rPr lang="en-US" dirty="0">
                <a:sym typeface="Symbol" charset="2"/>
              </a:rPr>
              <a:t> multiple pipelines</a:t>
            </a:r>
          </a:p>
          <a:p>
            <a:pPr lvl="1">
              <a:lnSpc>
                <a:spcPct val="90000"/>
              </a:lnSpc>
            </a:pPr>
            <a:r>
              <a:rPr lang="en-US" dirty="0">
                <a:sym typeface="Symbol" charset="2"/>
              </a:rPr>
              <a:t>Start multiple instructions per clock cycle</a:t>
            </a:r>
          </a:p>
          <a:p>
            <a:pPr lvl="1">
              <a:lnSpc>
                <a:spcPct val="90000"/>
              </a:lnSpc>
            </a:pPr>
            <a:r>
              <a:rPr lang="en-US" dirty="0">
                <a:sym typeface="Symbol" charset="2"/>
              </a:rPr>
              <a:t>CPI &lt; 1, so use Instructions Per Cycle (IPC)</a:t>
            </a:r>
          </a:p>
          <a:p>
            <a:pPr lvl="1">
              <a:lnSpc>
                <a:spcPct val="90000"/>
              </a:lnSpc>
            </a:pPr>
            <a:r>
              <a:rPr lang="en-US" dirty="0">
                <a:sym typeface="Symbol" charset="2"/>
              </a:rPr>
              <a:t>E.g., 4GHz 4-way multiple-issue</a:t>
            </a:r>
          </a:p>
          <a:p>
            <a:pPr lvl="2">
              <a:lnSpc>
                <a:spcPct val="90000"/>
              </a:lnSpc>
            </a:pPr>
            <a:r>
              <a:rPr lang="en-US" sz="2200" dirty="0">
                <a:sym typeface="Symbol" charset="2"/>
              </a:rPr>
              <a:t>16 BIPS, peak CPI = 0.25, peak IPC = 4</a:t>
            </a:r>
          </a:p>
          <a:p>
            <a:pPr lvl="1">
              <a:lnSpc>
                <a:spcPct val="90000"/>
              </a:lnSpc>
            </a:pPr>
            <a:r>
              <a:rPr lang="en-US" dirty="0">
                <a:sym typeface="Symbol" charset="2"/>
              </a:rPr>
              <a:t>But dependencies reduce this in practice</a:t>
            </a:r>
          </a:p>
        </p:txBody>
      </p:sp>
      <p:sp>
        <p:nvSpPr>
          <p:cNvPr id="6" name="Date Placeholder 5"/>
          <p:cNvSpPr>
            <a:spLocks noGrp="1"/>
          </p:cNvSpPr>
          <p:nvPr>
            <p:ph type="dt" sz="half" idx="10"/>
          </p:nvPr>
        </p:nvSpPr>
        <p:spPr/>
        <p:txBody>
          <a:bodyPr/>
          <a:lstStyle/>
          <a:p>
            <a:fld id="{405D15C5-4AE9-8045-BFEC-4C55653DEEB5}" type="datetime1">
              <a:rPr lang="en-US" smtClean="0"/>
              <a:pPr/>
              <a:t>11/1/12</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6</a:t>
            </a:fld>
            <a:endParaRPr lang="en-US" dirty="0"/>
          </a:p>
        </p:txBody>
      </p:sp>
    </p:spTree>
    <p:extLst>
      <p:ext uri="{BB962C8B-B14F-4D97-AF65-F5344CB8AC3E}">
        <p14:creationId xmlns:p14="http://schemas.microsoft.com/office/powerpoint/2010/main" val="37579797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623734" y="6356350"/>
            <a:ext cx="2133600" cy="365125"/>
          </a:xfrm>
        </p:spPr>
        <p:txBody>
          <a:bodyPr/>
          <a:lstStyle/>
          <a:p>
            <a:r>
              <a:rPr lang="en-US" dirty="0" smtClean="0"/>
              <a:t>Fall </a:t>
            </a:r>
            <a:r>
              <a:rPr lang="en-US" dirty="0" smtClean="0"/>
              <a:t>2012 </a:t>
            </a:r>
            <a:r>
              <a:rPr lang="en-US" dirty="0" smtClean="0"/>
              <a:t>-- Lecture </a:t>
            </a:r>
            <a:r>
              <a:rPr lang="en-US" dirty="0" smtClean="0"/>
              <a:t>#30</a:t>
            </a:r>
            <a:endParaRPr lang="en-AU" dirty="0"/>
          </a:p>
        </p:txBody>
      </p:sp>
      <p:sp>
        <p:nvSpPr>
          <p:cNvPr id="481282" name="Rectangle 2"/>
          <p:cNvSpPr>
            <a:spLocks noGrp="1" noChangeArrowheads="1"/>
          </p:cNvSpPr>
          <p:nvPr>
            <p:ph type="title"/>
          </p:nvPr>
        </p:nvSpPr>
        <p:spPr/>
        <p:txBody>
          <a:bodyPr/>
          <a:lstStyle/>
          <a:p>
            <a:r>
              <a:rPr lang="en-US"/>
              <a:t>Multiple Issue</a:t>
            </a:r>
            <a:endParaRPr lang="en-AU"/>
          </a:p>
        </p:txBody>
      </p:sp>
      <p:sp>
        <p:nvSpPr>
          <p:cNvPr id="481283" name="Rectangle 3"/>
          <p:cNvSpPr>
            <a:spLocks noGrp="1" noChangeArrowheads="1"/>
          </p:cNvSpPr>
          <p:nvPr>
            <p:ph type="body" idx="1"/>
          </p:nvPr>
        </p:nvSpPr>
        <p:spPr/>
        <p:txBody>
          <a:bodyPr/>
          <a:lstStyle/>
          <a:p>
            <a:r>
              <a:rPr lang="en-US" sz="2800"/>
              <a:t>Static multiple issue</a:t>
            </a:r>
          </a:p>
          <a:p>
            <a:pPr lvl="1"/>
            <a:r>
              <a:rPr lang="en-US" sz="2400"/>
              <a:t>Compiler groups instructions to be issued together</a:t>
            </a:r>
          </a:p>
          <a:p>
            <a:pPr lvl="1"/>
            <a:r>
              <a:rPr lang="en-US" sz="2400"/>
              <a:t>Packages them into “issue slots”</a:t>
            </a:r>
          </a:p>
          <a:p>
            <a:pPr lvl="1"/>
            <a:r>
              <a:rPr lang="en-US" sz="2400"/>
              <a:t>Compiler detects and avoids hazards</a:t>
            </a:r>
          </a:p>
          <a:p>
            <a:r>
              <a:rPr lang="en-US" sz="2800"/>
              <a:t>Dynamic multiple issue</a:t>
            </a:r>
          </a:p>
          <a:p>
            <a:pPr lvl="1"/>
            <a:r>
              <a:rPr lang="en-US" sz="2400"/>
              <a:t>CPU examines instruction stream and chooses instructions to issue each cycle</a:t>
            </a:r>
          </a:p>
          <a:p>
            <a:pPr lvl="1"/>
            <a:r>
              <a:rPr lang="en-US" sz="2400"/>
              <a:t>Compiler can help by reordering instructions</a:t>
            </a:r>
          </a:p>
          <a:p>
            <a:pPr lvl="1"/>
            <a:r>
              <a:rPr lang="en-US" sz="2400"/>
              <a:t>CPU resolves hazards using advanced techniques at runtime</a:t>
            </a:r>
            <a:endParaRPr lang="en-AU" sz="2400"/>
          </a:p>
        </p:txBody>
      </p:sp>
      <p:sp>
        <p:nvSpPr>
          <p:cNvPr id="5" name="Date Placeholder 4"/>
          <p:cNvSpPr>
            <a:spLocks noGrp="1"/>
          </p:cNvSpPr>
          <p:nvPr>
            <p:ph type="dt" sz="half" idx="10"/>
          </p:nvPr>
        </p:nvSpPr>
        <p:spPr/>
        <p:txBody>
          <a:bodyPr/>
          <a:lstStyle/>
          <a:p>
            <a:fld id="{3B492D7F-2CEC-844D-BDDD-A92DD67551D9}" type="datetime1">
              <a:rPr lang="en-US" smtClean="0"/>
              <a:pPr/>
              <a:t>11/1/12</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7</a:t>
            </a:fld>
            <a:endParaRPr lang="en-US" dirty="0"/>
          </a:p>
        </p:txBody>
      </p:sp>
    </p:spTree>
    <p:extLst>
      <p:ext uri="{BB962C8B-B14F-4D97-AF65-F5344CB8AC3E}">
        <p14:creationId xmlns:p14="http://schemas.microsoft.com/office/powerpoint/2010/main" val="20659085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4738" name="Rectangle 2"/>
          <p:cNvSpPr>
            <a:spLocks noGrp="1" noChangeArrowheads="1"/>
          </p:cNvSpPr>
          <p:nvPr>
            <p:ph type="title"/>
          </p:nvPr>
        </p:nvSpPr>
        <p:spPr/>
        <p:txBody>
          <a:bodyPr/>
          <a:lstStyle/>
          <a:p>
            <a:r>
              <a:rPr lang="en-US" sz="3600" dirty="0" smtClean="0"/>
              <a:t>Superscalar Laundry: Parallel per stage</a:t>
            </a:r>
            <a:endParaRPr lang="en-US" sz="3600" dirty="0"/>
          </a:p>
        </p:txBody>
      </p:sp>
      <p:sp>
        <p:nvSpPr>
          <p:cNvPr id="2804739" name="Rectangle 3"/>
          <p:cNvSpPr>
            <a:spLocks noGrp="1" noChangeArrowheads="1"/>
          </p:cNvSpPr>
          <p:nvPr>
            <p:ph type="body" idx="1"/>
          </p:nvPr>
        </p:nvSpPr>
        <p:spPr>
          <a:xfrm>
            <a:off x="457200" y="1803396"/>
            <a:ext cx="8229600" cy="4525963"/>
          </a:xfrm>
        </p:spPr>
        <p:txBody>
          <a:bodyPr>
            <a:normAutofit fontScale="92500" lnSpcReduction="10000"/>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More resources, HW to match mix of parallel tasks?</a:t>
            </a:r>
            <a:endParaRPr lang="en-US" sz="2800" dirty="0"/>
          </a:p>
        </p:txBody>
      </p:sp>
      <p:sp>
        <p:nvSpPr>
          <p:cNvPr id="2804740" name="Rectangle 4"/>
          <p:cNvSpPr>
            <a:spLocks noChangeArrowheads="1"/>
          </p:cNvSpPr>
          <p:nvPr/>
        </p:nvSpPr>
        <p:spPr bwMode="auto">
          <a:xfrm>
            <a:off x="931863" y="2114550"/>
            <a:ext cx="417512" cy="3740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i="1" dirty="0">
                <a:solidFill>
                  <a:schemeClr val="tx1"/>
                </a:solidFill>
                <a:latin typeface="FranklinGothic" charset="0"/>
              </a:rPr>
              <a:t>T</a:t>
            </a:r>
          </a:p>
          <a:p>
            <a:pPr algn="ctr"/>
            <a:r>
              <a:rPr lang="en-US" sz="2400" i="1" dirty="0">
                <a:solidFill>
                  <a:schemeClr val="tx1"/>
                </a:solidFill>
                <a:latin typeface="FranklinGothic" charset="0"/>
              </a:rPr>
              <a:t>a</a:t>
            </a:r>
          </a:p>
          <a:p>
            <a:pPr algn="ctr"/>
            <a:r>
              <a:rPr lang="en-US" sz="2400" i="1" dirty="0">
                <a:solidFill>
                  <a:schemeClr val="tx1"/>
                </a:solidFill>
                <a:latin typeface="FranklinGothic" charset="0"/>
              </a:rPr>
              <a:t>s</a:t>
            </a:r>
          </a:p>
          <a:p>
            <a:pPr algn="ctr"/>
            <a:r>
              <a:rPr lang="en-US" sz="2400" i="1" dirty="0">
                <a:solidFill>
                  <a:schemeClr val="tx1"/>
                </a:solidFill>
                <a:latin typeface="FranklinGothic" charset="0"/>
              </a:rPr>
              <a:t>k</a:t>
            </a:r>
          </a:p>
          <a:p>
            <a:pPr algn="ctr"/>
            <a:endParaRPr lang="en-US" sz="2400" i="1" dirty="0">
              <a:solidFill>
                <a:schemeClr val="tx1"/>
              </a:solidFill>
              <a:latin typeface="FranklinGothic" charset="0"/>
            </a:endParaRPr>
          </a:p>
          <a:p>
            <a:pPr algn="ctr"/>
            <a:r>
              <a:rPr lang="en-US" sz="2400" i="1" dirty="0">
                <a:solidFill>
                  <a:schemeClr val="tx1"/>
                </a:solidFill>
                <a:latin typeface="FranklinGothic" charset="0"/>
              </a:rPr>
              <a:t>O</a:t>
            </a:r>
          </a:p>
          <a:p>
            <a:pPr algn="ctr"/>
            <a:r>
              <a:rPr lang="en-US" sz="2400" i="1" dirty="0">
                <a:solidFill>
                  <a:schemeClr val="tx1"/>
                </a:solidFill>
                <a:latin typeface="FranklinGothic" charset="0"/>
              </a:rPr>
              <a:t>r</a:t>
            </a:r>
          </a:p>
          <a:p>
            <a:pPr algn="ctr"/>
            <a:r>
              <a:rPr lang="en-US" sz="2400" i="1" dirty="0">
                <a:solidFill>
                  <a:schemeClr val="tx1"/>
                </a:solidFill>
                <a:latin typeface="FranklinGothic" charset="0"/>
              </a:rPr>
              <a:t>d</a:t>
            </a:r>
          </a:p>
          <a:p>
            <a:pPr algn="ctr"/>
            <a:r>
              <a:rPr lang="en-US" sz="2400" i="1" dirty="0">
                <a:solidFill>
                  <a:schemeClr val="tx1"/>
                </a:solidFill>
                <a:latin typeface="FranklinGothic" charset="0"/>
              </a:rPr>
              <a:t>e</a:t>
            </a:r>
          </a:p>
          <a:p>
            <a:pPr algn="ctr"/>
            <a:r>
              <a:rPr lang="en-US" sz="2400" i="1" dirty="0">
                <a:solidFill>
                  <a:schemeClr val="tx1"/>
                </a:solidFill>
                <a:latin typeface="FranklinGothic" charset="0"/>
              </a:rPr>
              <a:t>r</a:t>
            </a:r>
          </a:p>
        </p:txBody>
      </p:sp>
      <p:sp>
        <p:nvSpPr>
          <p:cNvPr id="2804741" name="Rectangle 5"/>
          <p:cNvSpPr>
            <a:spLocks noChangeArrowheads="1"/>
          </p:cNvSpPr>
          <p:nvPr/>
        </p:nvSpPr>
        <p:spPr bwMode="auto">
          <a:xfrm>
            <a:off x="6391275" y="1249363"/>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12</a:t>
            </a:r>
          </a:p>
        </p:txBody>
      </p:sp>
      <p:sp>
        <p:nvSpPr>
          <p:cNvPr id="2804742" name="Rectangle 6"/>
          <p:cNvSpPr>
            <a:spLocks noChangeArrowheads="1"/>
          </p:cNvSpPr>
          <p:nvPr/>
        </p:nvSpPr>
        <p:spPr bwMode="auto">
          <a:xfrm>
            <a:off x="7786688" y="1239838"/>
            <a:ext cx="9096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2 AM</a:t>
            </a:r>
          </a:p>
        </p:txBody>
      </p:sp>
      <p:sp>
        <p:nvSpPr>
          <p:cNvPr id="2804743" name="Rectangle 7"/>
          <p:cNvSpPr>
            <a:spLocks noChangeArrowheads="1"/>
          </p:cNvSpPr>
          <p:nvPr/>
        </p:nvSpPr>
        <p:spPr bwMode="auto">
          <a:xfrm>
            <a:off x="1581150" y="1255713"/>
            <a:ext cx="8921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6 PM</a:t>
            </a:r>
          </a:p>
        </p:txBody>
      </p:sp>
      <p:sp>
        <p:nvSpPr>
          <p:cNvPr id="2804744" name="Line 8"/>
          <p:cNvSpPr>
            <a:spLocks noChangeShapeType="1"/>
          </p:cNvSpPr>
          <p:nvPr/>
        </p:nvSpPr>
        <p:spPr bwMode="auto">
          <a:xfrm>
            <a:off x="1874838" y="1611313"/>
            <a:ext cx="0" cy="2524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745" name="Rectangle 9"/>
          <p:cNvSpPr>
            <a:spLocks noChangeArrowheads="1"/>
          </p:cNvSpPr>
          <p:nvPr/>
        </p:nvSpPr>
        <p:spPr bwMode="auto">
          <a:xfrm>
            <a:off x="2546350" y="1276350"/>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7</a:t>
            </a:r>
          </a:p>
        </p:txBody>
      </p:sp>
      <p:sp>
        <p:nvSpPr>
          <p:cNvPr id="2804746" name="Rectangle 10"/>
          <p:cNvSpPr>
            <a:spLocks noChangeArrowheads="1"/>
          </p:cNvSpPr>
          <p:nvPr/>
        </p:nvSpPr>
        <p:spPr bwMode="auto">
          <a:xfrm>
            <a:off x="3321050" y="1266825"/>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8</a:t>
            </a:r>
          </a:p>
        </p:txBody>
      </p:sp>
      <p:sp>
        <p:nvSpPr>
          <p:cNvPr id="2804747" name="Rectangle 11"/>
          <p:cNvSpPr>
            <a:spLocks noChangeArrowheads="1"/>
          </p:cNvSpPr>
          <p:nvPr/>
        </p:nvSpPr>
        <p:spPr bwMode="auto">
          <a:xfrm>
            <a:off x="4133850" y="1293813"/>
            <a:ext cx="350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9</a:t>
            </a:r>
          </a:p>
        </p:txBody>
      </p:sp>
      <p:sp>
        <p:nvSpPr>
          <p:cNvPr id="2804748" name="Rectangle 12"/>
          <p:cNvSpPr>
            <a:spLocks noChangeArrowheads="1"/>
          </p:cNvSpPr>
          <p:nvPr/>
        </p:nvSpPr>
        <p:spPr bwMode="auto">
          <a:xfrm>
            <a:off x="4865688" y="1279525"/>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10</a:t>
            </a:r>
          </a:p>
        </p:txBody>
      </p:sp>
      <p:sp>
        <p:nvSpPr>
          <p:cNvPr id="2804749" name="Rectangle 13"/>
          <p:cNvSpPr>
            <a:spLocks noChangeArrowheads="1"/>
          </p:cNvSpPr>
          <p:nvPr/>
        </p:nvSpPr>
        <p:spPr bwMode="auto">
          <a:xfrm>
            <a:off x="5667375" y="1276350"/>
            <a:ext cx="5207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11</a:t>
            </a:r>
          </a:p>
        </p:txBody>
      </p:sp>
      <p:sp>
        <p:nvSpPr>
          <p:cNvPr id="2804750" name="Rectangle 14"/>
          <p:cNvSpPr>
            <a:spLocks noChangeArrowheads="1"/>
          </p:cNvSpPr>
          <p:nvPr/>
        </p:nvSpPr>
        <p:spPr bwMode="auto">
          <a:xfrm>
            <a:off x="7288213" y="1265238"/>
            <a:ext cx="3508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a:t>
            </a:r>
          </a:p>
        </p:txBody>
      </p:sp>
      <p:sp>
        <p:nvSpPr>
          <p:cNvPr id="2804751" name="Line 15"/>
          <p:cNvSpPr>
            <a:spLocks noChangeShapeType="1"/>
          </p:cNvSpPr>
          <p:nvPr/>
        </p:nvSpPr>
        <p:spPr bwMode="auto">
          <a:xfrm>
            <a:off x="1885950" y="1758950"/>
            <a:ext cx="6370638"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4752" name="Line 16"/>
          <p:cNvSpPr>
            <a:spLocks noChangeShapeType="1"/>
          </p:cNvSpPr>
          <p:nvPr/>
        </p:nvSpPr>
        <p:spPr bwMode="auto">
          <a:xfrm>
            <a:off x="1339850" y="2417763"/>
            <a:ext cx="14288" cy="3303587"/>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804753" name="Rectangle 17"/>
          <p:cNvSpPr>
            <a:spLocks noChangeArrowheads="1"/>
          </p:cNvSpPr>
          <p:nvPr/>
        </p:nvSpPr>
        <p:spPr bwMode="auto">
          <a:xfrm>
            <a:off x="5575300" y="1908175"/>
            <a:ext cx="858838"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i="1">
                <a:solidFill>
                  <a:schemeClr val="tx1"/>
                </a:solidFill>
                <a:latin typeface="FranklinGothic" charset="0"/>
              </a:rPr>
              <a:t>Time</a:t>
            </a:r>
          </a:p>
        </p:txBody>
      </p:sp>
      <p:grpSp>
        <p:nvGrpSpPr>
          <p:cNvPr id="2" name="Group 18"/>
          <p:cNvGrpSpPr>
            <a:grpSpLocks/>
          </p:cNvGrpSpPr>
          <p:nvPr/>
        </p:nvGrpSpPr>
        <p:grpSpPr bwMode="auto">
          <a:xfrm>
            <a:off x="1450975" y="3124200"/>
            <a:ext cx="401638" cy="454025"/>
            <a:chOff x="1028" y="1968"/>
            <a:chExt cx="285" cy="286"/>
          </a:xfrm>
        </p:grpSpPr>
        <p:sp>
          <p:nvSpPr>
            <p:cNvPr id="2804755" name="Freeform 19"/>
            <p:cNvSpPr>
              <a:spLocks/>
            </p:cNvSpPr>
            <p:nvPr/>
          </p:nvSpPr>
          <p:spPr bwMode="auto">
            <a:xfrm>
              <a:off x="1042" y="2011"/>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rgbClr val="FC0128"/>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56" name="Rectangle 20"/>
            <p:cNvSpPr>
              <a:spLocks noChangeArrowheads="1"/>
            </p:cNvSpPr>
            <p:nvPr/>
          </p:nvSpPr>
          <p:spPr bwMode="auto">
            <a:xfrm>
              <a:off x="1028" y="1968"/>
              <a:ext cx="285"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B</a:t>
              </a:r>
            </a:p>
          </p:txBody>
        </p:sp>
      </p:grpSp>
      <p:grpSp>
        <p:nvGrpSpPr>
          <p:cNvPr id="3" name="Group 21"/>
          <p:cNvGrpSpPr>
            <a:grpSpLocks/>
          </p:cNvGrpSpPr>
          <p:nvPr/>
        </p:nvGrpSpPr>
        <p:grpSpPr bwMode="auto">
          <a:xfrm>
            <a:off x="1460500" y="3616325"/>
            <a:ext cx="401638" cy="454025"/>
            <a:chOff x="1034" y="2278"/>
            <a:chExt cx="286" cy="286"/>
          </a:xfrm>
        </p:grpSpPr>
        <p:sp>
          <p:nvSpPr>
            <p:cNvPr id="2804758" name="Freeform 22"/>
            <p:cNvSpPr>
              <a:spLocks/>
            </p:cNvSpPr>
            <p:nvPr/>
          </p:nvSpPr>
          <p:spPr bwMode="auto">
            <a:xfrm>
              <a:off x="1048" y="2322"/>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rgbClr val="88680E"/>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59" name="Rectangle 23"/>
            <p:cNvSpPr>
              <a:spLocks noChangeArrowheads="1"/>
            </p:cNvSpPr>
            <p:nvPr/>
          </p:nvSpPr>
          <p:spPr bwMode="auto">
            <a:xfrm>
              <a:off x="1034" y="2278"/>
              <a:ext cx="286"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C</a:t>
              </a:r>
            </a:p>
          </p:txBody>
        </p:sp>
      </p:grpSp>
      <p:sp>
        <p:nvSpPr>
          <p:cNvPr id="2804760" name="Freeform 24"/>
          <p:cNvSpPr>
            <a:spLocks/>
          </p:cNvSpPr>
          <p:nvPr/>
        </p:nvSpPr>
        <p:spPr bwMode="auto">
          <a:xfrm>
            <a:off x="1479550" y="42005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bg1"/>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61" name="Rectangle 25"/>
          <p:cNvSpPr>
            <a:spLocks noChangeArrowheads="1"/>
          </p:cNvSpPr>
          <p:nvPr/>
        </p:nvSpPr>
        <p:spPr bwMode="auto">
          <a:xfrm>
            <a:off x="1458913" y="4130675"/>
            <a:ext cx="401637"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D</a:t>
            </a:r>
          </a:p>
        </p:txBody>
      </p:sp>
      <p:grpSp>
        <p:nvGrpSpPr>
          <p:cNvPr id="4" name="Group 26"/>
          <p:cNvGrpSpPr>
            <a:grpSpLocks/>
          </p:cNvGrpSpPr>
          <p:nvPr/>
        </p:nvGrpSpPr>
        <p:grpSpPr bwMode="auto">
          <a:xfrm>
            <a:off x="1450975" y="2497138"/>
            <a:ext cx="401638" cy="454025"/>
            <a:chOff x="1029" y="1573"/>
            <a:chExt cx="284" cy="286"/>
          </a:xfrm>
        </p:grpSpPr>
        <p:sp>
          <p:nvSpPr>
            <p:cNvPr id="2804763" name="Freeform 27"/>
            <p:cNvSpPr>
              <a:spLocks/>
            </p:cNvSpPr>
            <p:nvPr/>
          </p:nvSpPr>
          <p:spPr bwMode="auto">
            <a:xfrm>
              <a:off x="1042" y="1617"/>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bg1"/>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64" name="Rectangle 28"/>
            <p:cNvSpPr>
              <a:spLocks noChangeArrowheads="1"/>
            </p:cNvSpPr>
            <p:nvPr/>
          </p:nvSpPr>
          <p:spPr bwMode="auto">
            <a:xfrm>
              <a:off x="1029" y="1573"/>
              <a:ext cx="284"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A</a:t>
              </a:r>
            </a:p>
          </p:txBody>
        </p:sp>
      </p:grpSp>
      <p:sp>
        <p:nvSpPr>
          <p:cNvPr id="2804765" name="Freeform 29"/>
          <p:cNvSpPr>
            <a:spLocks/>
          </p:cNvSpPr>
          <p:nvPr/>
        </p:nvSpPr>
        <p:spPr bwMode="auto">
          <a:xfrm>
            <a:off x="1479550" y="47720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rgbClr val="FC0128"/>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66" name="Rectangle 30"/>
          <p:cNvSpPr>
            <a:spLocks noChangeArrowheads="1"/>
          </p:cNvSpPr>
          <p:nvPr/>
        </p:nvSpPr>
        <p:spPr bwMode="auto">
          <a:xfrm>
            <a:off x="1470025" y="4702175"/>
            <a:ext cx="3841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E</a:t>
            </a:r>
          </a:p>
        </p:txBody>
      </p:sp>
      <p:sp>
        <p:nvSpPr>
          <p:cNvPr id="2804767" name="Freeform 31"/>
          <p:cNvSpPr>
            <a:spLocks/>
          </p:cNvSpPr>
          <p:nvPr/>
        </p:nvSpPr>
        <p:spPr bwMode="auto">
          <a:xfrm>
            <a:off x="1479550" y="5343525"/>
            <a:ext cx="333375" cy="336550"/>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rgbClr val="88680E"/>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804768" name="Rectangle 32"/>
          <p:cNvSpPr>
            <a:spLocks noChangeArrowheads="1"/>
          </p:cNvSpPr>
          <p:nvPr/>
        </p:nvSpPr>
        <p:spPr bwMode="auto">
          <a:xfrm>
            <a:off x="1476375" y="5273675"/>
            <a:ext cx="366713"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F</a:t>
            </a:r>
          </a:p>
        </p:txBody>
      </p:sp>
      <p:grpSp>
        <p:nvGrpSpPr>
          <p:cNvPr id="5" name="Group 33"/>
          <p:cNvGrpSpPr>
            <a:grpSpLocks/>
          </p:cNvGrpSpPr>
          <p:nvPr/>
        </p:nvGrpSpPr>
        <p:grpSpPr bwMode="auto">
          <a:xfrm>
            <a:off x="1920875" y="2501900"/>
            <a:ext cx="1392238" cy="1539875"/>
            <a:chOff x="1361" y="1576"/>
            <a:chExt cx="987" cy="970"/>
          </a:xfrm>
        </p:grpSpPr>
        <p:grpSp>
          <p:nvGrpSpPr>
            <p:cNvPr id="6" name="Group 34"/>
            <p:cNvGrpSpPr>
              <a:grpSpLocks/>
            </p:cNvGrpSpPr>
            <p:nvPr/>
          </p:nvGrpSpPr>
          <p:grpSpPr bwMode="auto">
            <a:xfrm>
              <a:off x="1373" y="1576"/>
              <a:ext cx="975" cy="310"/>
              <a:chOff x="1373" y="1576"/>
              <a:chExt cx="975" cy="310"/>
            </a:xfrm>
          </p:grpSpPr>
          <p:grpSp>
            <p:nvGrpSpPr>
              <p:cNvPr id="7" name="Group 35"/>
              <p:cNvGrpSpPr>
                <a:grpSpLocks/>
              </p:cNvGrpSpPr>
              <p:nvPr/>
            </p:nvGrpSpPr>
            <p:grpSpPr bwMode="auto">
              <a:xfrm>
                <a:off x="1373" y="1576"/>
                <a:ext cx="206" cy="310"/>
                <a:chOff x="1373" y="1576"/>
                <a:chExt cx="206" cy="310"/>
              </a:xfrm>
            </p:grpSpPr>
            <p:sp>
              <p:nvSpPr>
                <p:cNvPr id="2804772" name="AutoShape 36"/>
                <p:cNvSpPr>
                  <a:spLocks noChangeArrowheads="1"/>
                </p:cNvSpPr>
                <p:nvPr/>
              </p:nvSpPr>
              <p:spPr bwMode="auto">
                <a:xfrm>
                  <a:off x="1373" y="162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773" name="AutoShape 37"/>
                <p:cNvSpPr>
                  <a:spLocks noChangeArrowheads="1"/>
                </p:cNvSpPr>
                <p:nvPr/>
              </p:nvSpPr>
              <p:spPr bwMode="auto">
                <a:xfrm>
                  <a:off x="1421" y="157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774" name="AutoShape 38"/>
                <p:cNvSpPr>
                  <a:spLocks noChangeArrowheads="1"/>
                </p:cNvSpPr>
                <p:nvPr/>
              </p:nvSpPr>
              <p:spPr bwMode="auto">
                <a:xfrm>
                  <a:off x="1412" y="164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8" name="Group 39"/>
              <p:cNvGrpSpPr>
                <a:grpSpLocks/>
              </p:cNvGrpSpPr>
              <p:nvPr/>
            </p:nvGrpSpPr>
            <p:grpSpPr bwMode="auto">
              <a:xfrm>
                <a:off x="1891" y="1617"/>
                <a:ext cx="203" cy="257"/>
                <a:chOff x="1891" y="1617"/>
                <a:chExt cx="203" cy="257"/>
              </a:xfrm>
            </p:grpSpPr>
            <p:sp>
              <p:nvSpPr>
                <p:cNvPr id="2804776" name="Freeform 40"/>
                <p:cNvSpPr>
                  <a:spLocks/>
                </p:cNvSpPr>
                <p:nvPr/>
              </p:nvSpPr>
              <p:spPr bwMode="auto">
                <a:xfrm>
                  <a:off x="2020" y="173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777" name="Rectangle 41"/>
                <p:cNvSpPr>
                  <a:spLocks noChangeArrowheads="1"/>
                </p:cNvSpPr>
                <p:nvPr/>
              </p:nvSpPr>
              <p:spPr bwMode="auto">
                <a:xfrm>
                  <a:off x="2017" y="173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78" name="Rectangle 42"/>
                <p:cNvSpPr>
                  <a:spLocks noChangeArrowheads="1"/>
                </p:cNvSpPr>
                <p:nvPr/>
              </p:nvSpPr>
              <p:spPr bwMode="auto">
                <a:xfrm>
                  <a:off x="2023" y="179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79" name="Rectangle 43"/>
                <p:cNvSpPr>
                  <a:spLocks noChangeArrowheads="1"/>
                </p:cNvSpPr>
                <p:nvPr/>
              </p:nvSpPr>
              <p:spPr bwMode="auto">
                <a:xfrm>
                  <a:off x="1892" y="179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80" name="Oval 44"/>
                <p:cNvSpPr>
                  <a:spLocks noChangeArrowheads="1"/>
                </p:cNvSpPr>
                <p:nvPr/>
              </p:nvSpPr>
              <p:spPr bwMode="auto">
                <a:xfrm>
                  <a:off x="1952" y="161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781" name="Freeform 45"/>
                <p:cNvSpPr>
                  <a:spLocks/>
                </p:cNvSpPr>
                <p:nvPr/>
              </p:nvSpPr>
              <p:spPr bwMode="auto">
                <a:xfrm>
                  <a:off x="1891" y="166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782" name="Freeform 46"/>
              <p:cNvSpPr>
                <a:spLocks/>
              </p:cNvSpPr>
              <p:nvPr/>
            </p:nvSpPr>
            <p:spPr bwMode="auto">
              <a:xfrm>
                <a:off x="2148" y="1586"/>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9" name="Group 47"/>
              <p:cNvGrpSpPr>
                <a:grpSpLocks/>
              </p:cNvGrpSpPr>
              <p:nvPr/>
            </p:nvGrpSpPr>
            <p:grpSpPr bwMode="auto">
              <a:xfrm>
                <a:off x="1585" y="1576"/>
                <a:ext cx="259" cy="310"/>
                <a:chOff x="1585" y="1576"/>
                <a:chExt cx="259" cy="310"/>
              </a:xfrm>
            </p:grpSpPr>
            <p:grpSp>
              <p:nvGrpSpPr>
                <p:cNvPr id="10" name="Group 48"/>
                <p:cNvGrpSpPr>
                  <a:grpSpLocks/>
                </p:cNvGrpSpPr>
                <p:nvPr/>
              </p:nvGrpSpPr>
              <p:grpSpPr bwMode="auto">
                <a:xfrm>
                  <a:off x="1585" y="1576"/>
                  <a:ext cx="259" cy="310"/>
                  <a:chOff x="1585" y="1576"/>
                  <a:chExt cx="259" cy="310"/>
                </a:xfrm>
              </p:grpSpPr>
              <p:sp>
                <p:nvSpPr>
                  <p:cNvPr id="2804785" name="AutoShape 49"/>
                  <p:cNvSpPr>
                    <a:spLocks noChangeArrowheads="1"/>
                  </p:cNvSpPr>
                  <p:nvPr/>
                </p:nvSpPr>
                <p:spPr bwMode="auto">
                  <a:xfrm>
                    <a:off x="1585" y="162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786" name="AutoShape 50"/>
                  <p:cNvSpPr>
                    <a:spLocks noChangeArrowheads="1"/>
                  </p:cNvSpPr>
                  <p:nvPr/>
                </p:nvSpPr>
                <p:spPr bwMode="auto">
                  <a:xfrm>
                    <a:off x="1648" y="157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787" name="Oval 51"/>
                <p:cNvSpPr>
                  <a:spLocks noChangeArrowheads="1"/>
                </p:cNvSpPr>
                <p:nvPr/>
              </p:nvSpPr>
              <p:spPr bwMode="auto">
                <a:xfrm>
                  <a:off x="1667" y="160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788" name="AutoShape 52"/>
                <p:cNvSpPr>
                  <a:spLocks noChangeArrowheads="1"/>
                </p:cNvSpPr>
                <p:nvPr/>
              </p:nvSpPr>
              <p:spPr bwMode="auto">
                <a:xfrm>
                  <a:off x="1616" y="175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11" name="Group 53"/>
            <p:cNvGrpSpPr>
              <a:grpSpLocks/>
            </p:cNvGrpSpPr>
            <p:nvPr/>
          </p:nvGrpSpPr>
          <p:grpSpPr bwMode="auto">
            <a:xfrm>
              <a:off x="1361" y="1900"/>
              <a:ext cx="206" cy="310"/>
              <a:chOff x="1361" y="1900"/>
              <a:chExt cx="206" cy="310"/>
            </a:xfrm>
          </p:grpSpPr>
          <p:sp>
            <p:nvSpPr>
              <p:cNvPr id="2804790" name="AutoShape 54"/>
              <p:cNvSpPr>
                <a:spLocks noChangeArrowheads="1"/>
              </p:cNvSpPr>
              <p:nvPr/>
            </p:nvSpPr>
            <p:spPr bwMode="auto">
              <a:xfrm>
                <a:off x="1361" y="1950"/>
                <a:ext cx="206" cy="260"/>
              </a:xfrm>
              <a:prstGeom prst="cube">
                <a:avLst>
                  <a:gd name="adj" fmla="val 24995"/>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791" name="AutoShape 55"/>
              <p:cNvSpPr>
                <a:spLocks noChangeArrowheads="1"/>
              </p:cNvSpPr>
              <p:nvPr/>
            </p:nvSpPr>
            <p:spPr bwMode="auto">
              <a:xfrm>
                <a:off x="1409" y="1900"/>
                <a:ext cx="158" cy="46"/>
              </a:xfrm>
              <a:prstGeom prst="cube">
                <a:avLst>
                  <a:gd name="adj" fmla="val 24995"/>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792" name="AutoShape 56"/>
              <p:cNvSpPr>
                <a:spLocks noChangeArrowheads="1"/>
              </p:cNvSpPr>
              <p:nvPr/>
            </p:nvSpPr>
            <p:spPr bwMode="auto">
              <a:xfrm>
                <a:off x="1400" y="1971"/>
                <a:ext cx="108" cy="15"/>
              </a:xfrm>
              <a:prstGeom prst="parallelogram">
                <a:avLst>
                  <a:gd name="adj" fmla="val 179967"/>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2" name="Group 57"/>
            <p:cNvGrpSpPr>
              <a:grpSpLocks/>
            </p:cNvGrpSpPr>
            <p:nvPr/>
          </p:nvGrpSpPr>
          <p:grpSpPr bwMode="auto">
            <a:xfrm>
              <a:off x="1879" y="1941"/>
              <a:ext cx="203" cy="257"/>
              <a:chOff x="1879" y="1941"/>
              <a:chExt cx="203" cy="257"/>
            </a:xfrm>
          </p:grpSpPr>
          <p:sp>
            <p:nvSpPr>
              <p:cNvPr id="2804794" name="Freeform 58"/>
              <p:cNvSpPr>
                <a:spLocks/>
              </p:cNvSpPr>
              <p:nvPr/>
            </p:nvSpPr>
            <p:spPr bwMode="auto">
              <a:xfrm>
                <a:off x="2008" y="2058"/>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795" name="Rectangle 59"/>
              <p:cNvSpPr>
                <a:spLocks noChangeArrowheads="1"/>
              </p:cNvSpPr>
              <p:nvPr/>
            </p:nvSpPr>
            <p:spPr bwMode="auto">
              <a:xfrm>
                <a:off x="2005" y="2058"/>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96" name="Rectangle 60"/>
              <p:cNvSpPr>
                <a:spLocks noChangeArrowheads="1"/>
              </p:cNvSpPr>
              <p:nvPr/>
            </p:nvSpPr>
            <p:spPr bwMode="auto">
              <a:xfrm>
                <a:off x="2011" y="2116"/>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97" name="Rectangle 61"/>
              <p:cNvSpPr>
                <a:spLocks noChangeArrowheads="1"/>
              </p:cNvSpPr>
              <p:nvPr/>
            </p:nvSpPr>
            <p:spPr bwMode="auto">
              <a:xfrm>
                <a:off x="1880" y="2116"/>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798" name="Oval 62"/>
              <p:cNvSpPr>
                <a:spLocks noChangeArrowheads="1"/>
              </p:cNvSpPr>
              <p:nvPr/>
            </p:nvSpPr>
            <p:spPr bwMode="auto">
              <a:xfrm>
                <a:off x="1940" y="1941"/>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799" name="Freeform 63"/>
              <p:cNvSpPr>
                <a:spLocks/>
              </p:cNvSpPr>
              <p:nvPr/>
            </p:nvSpPr>
            <p:spPr bwMode="auto">
              <a:xfrm>
                <a:off x="1879" y="1985"/>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800" name="Freeform 64"/>
            <p:cNvSpPr>
              <a:spLocks/>
            </p:cNvSpPr>
            <p:nvPr/>
          </p:nvSpPr>
          <p:spPr bwMode="auto">
            <a:xfrm>
              <a:off x="2136" y="1910"/>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3" name="Group 65"/>
            <p:cNvGrpSpPr>
              <a:grpSpLocks/>
            </p:cNvGrpSpPr>
            <p:nvPr/>
          </p:nvGrpSpPr>
          <p:grpSpPr bwMode="auto">
            <a:xfrm>
              <a:off x="1573" y="1900"/>
              <a:ext cx="259" cy="310"/>
              <a:chOff x="1573" y="1900"/>
              <a:chExt cx="259" cy="310"/>
            </a:xfrm>
          </p:grpSpPr>
          <p:grpSp>
            <p:nvGrpSpPr>
              <p:cNvPr id="14" name="Group 66"/>
              <p:cNvGrpSpPr>
                <a:grpSpLocks/>
              </p:cNvGrpSpPr>
              <p:nvPr/>
            </p:nvGrpSpPr>
            <p:grpSpPr bwMode="auto">
              <a:xfrm>
                <a:off x="1573" y="1900"/>
                <a:ext cx="259" cy="310"/>
                <a:chOff x="1573" y="1900"/>
                <a:chExt cx="259" cy="310"/>
              </a:xfrm>
            </p:grpSpPr>
            <p:sp>
              <p:nvSpPr>
                <p:cNvPr id="2804803" name="AutoShape 67"/>
                <p:cNvSpPr>
                  <a:spLocks noChangeArrowheads="1"/>
                </p:cNvSpPr>
                <p:nvPr/>
              </p:nvSpPr>
              <p:spPr bwMode="auto">
                <a:xfrm>
                  <a:off x="1573" y="1950"/>
                  <a:ext cx="259" cy="260"/>
                </a:xfrm>
                <a:prstGeom prst="cube">
                  <a:avLst>
                    <a:gd name="adj" fmla="val 24995"/>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04" name="AutoShape 68"/>
                <p:cNvSpPr>
                  <a:spLocks noChangeArrowheads="1"/>
                </p:cNvSpPr>
                <p:nvPr/>
              </p:nvSpPr>
              <p:spPr bwMode="auto">
                <a:xfrm>
                  <a:off x="1636" y="1900"/>
                  <a:ext cx="196" cy="46"/>
                </a:xfrm>
                <a:prstGeom prst="cube">
                  <a:avLst>
                    <a:gd name="adj" fmla="val 24995"/>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805" name="Oval 69"/>
              <p:cNvSpPr>
                <a:spLocks noChangeArrowheads="1"/>
              </p:cNvSpPr>
              <p:nvPr/>
            </p:nvSpPr>
            <p:spPr bwMode="auto">
              <a:xfrm>
                <a:off x="1655" y="1926"/>
                <a:ext cx="27" cy="8"/>
              </a:xfrm>
              <a:prstGeom prst="ellipse">
                <a:avLst/>
              </a:prstGeom>
              <a:solidFill>
                <a:srgbClr val="FC0128"/>
              </a:solidFill>
              <a:ln w="25400">
                <a:solidFill>
                  <a:schemeClr val="tx1"/>
                </a:solidFill>
                <a:round/>
                <a:headEnd/>
                <a:tailEnd/>
              </a:ln>
              <a:effectLst/>
            </p:spPr>
            <p:txBody>
              <a:bodyPr wrap="none" anchor="ctr">
                <a:prstTxWarp prst="textNoShape">
                  <a:avLst/>
                </a:prstTxWarp>
              </a:bodyPr>
              <a:lstStyle/>
              <a:p>
                <a:endParaRPr lang="en-US"/>
              </a:p>
            </p:txBody>
          </p:sp>
          <p:sp>
            <p:nvSpPr>
              <p:cNvPr id="2804806" name="AutoShape 70"/>
              <p:cNvSpPr>
                <a:spLocks noChangeArrowheads="1"/>
              </p:cNvSpPr>
              <p:nvPr/>
            </p:nvSpPr>
            <p:spPr bwMode="auto">
              <a:xfrm>
                <a:off x="1604" y="2074"/>
                <a:ext cx="137" cy="55"/>
              </a:xfrm>
              <a:prstGeom prst="octagon">
                <a:avLst>
                  <a:gd name="adj" fmla="val 29282"/>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71"/>
            <p:cNvGrpSpPr>
              <a:grpSpLocks/>
            </p:cNvGrpSpPr>
            <p:nvPr/>
          </p:nvGrpSpPr>
          <p:grpSpPr bwMode="auto">
            <a:xfrm>
              <a:off x="1373" y="2236"/>
              <a:ext cx="206" cy="310"/>
              <a:chOff x="1373" y="2236"/>
              <a:chExt cx="206" cy="310"/>
            </a:xfrm>
          </p:grpSpPr>
          <p:sp>
            <p:nvSpPr>
              <p:cNvPr id="2804808" name="AutoShape 72"/>
              <p:cNvSpPr>
                <a:spLocks noChangeArrowheads="1"/>
              </p:cNvSpPr>
              <p:nvPr/>
            </p:nvSpPr>
            <p:spPr bwMode="auto">
              <a:xfrm>
                <a:off x="1373" y="2286"/>
                <a:ext cx="206" cy="260"/>
              </a:xfrm>
              <a:prstGeom prst="cube">
                <a:avLst>
                  <a:gd name="adj" fmla="val 24995"/>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09" name="AutoShape 73"/>
              <p:cNvSpPr>
                <a:spLocks noChangeArrowheads="1"/>
              </p:cNvSpPr>
              <p:nvPr/>
            </p:nvSpPr>
            <p:spPr bwMode="auto">
              <a:xfrm>
                <a:off x="1421" y="2236"/>
                <a:ext cx="158" cy="46"/>
              </a:xfrm>
              <a:prstGeom prst="cube">
                <a:avLst>
                  <a:gd name="adj" fmla="val 24995"/>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10" name="AutoShape 74"/>
              <p:cNvSpPr>
                <a:spLocks noChangeArrowheads="1"/>
              </p:cNvSpPr>
              <p:nvPr/>
            </p:nvSpPr>
            <p:spPr bwMode="auto">
              <a:xfrm>
                <a:off x="1412" y="2307"/>
                <a:ext cx="108" cy="15"/>
              </a:xfrm>
              <a:prstGeom prst="parallelogram">
                <a:avLst>
                  <a:gd name="adj" fmla="val 179967"/>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75"/>
            <p:cNvGrpSpPr>
              <a:grpSpLocks/>
            </p:cNvGrpSpPr>
            <p:nvPr/>
          </p:nvGrpSpPr>
          <p:grpSpPr bwMode="auto">
            <a:xfrm>
              <a:off x="1891" y="2277"/>
              <a:ext cx="203" cy="257"/>
              <a:chOff x="1891" y="2277"/>
              <a:chExt cx="203" cy="257"/>
            </a:xfrm>
          </p:grpSpPr>
          <p:sp>
            <p:nvSpPr>
              <p:cNvPr id="2804812" name="Freeform 76"/>
              <p:cNvSpPr>
                <a:spLocks/>
              </p:cNvSpPr>
              <p:nvPr/>
            </p:nvSpPr>
            <p:spPr bwMode="auto">
              <a:xfrm>
                <a:off x="2020" y="239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813" name="Rectangle 77"/>
              <p:cNvSpPr>
                <a:spLocks noChangeArrowheads="1"/>
              </p:cNvSpPr>
              <p:nvPr/>
            </p:nvSpPr>
            <p:spPr bwMode="auto">
              <a:xfrm>
                <a:off x="2017" y="239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14" name="Rectangle 78"/>
              <p:cNvSpPr>
                <a:spLocks noChangeArrowheads="1"/>
              </p:cNvSpPr>
              <p:nvPr/>
            </p:nvSpPr>
            <p:spPr bwMode="auto">
              <a:xfrm>
                <a:off x="2023" y="245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15" name="Rectangle 79"/>
              <p:cNvSpPr>
                <a:spLocks noChangeArrowheads="1"/>
              </p:cNvSpPr>
              <p:nvPr/>
            </p:nvSpPr>
            <p:spPr bwMode="auto">
              <a:xfrm>
                <a:off x="1892" y="245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16" name="Oval 80"/>
              <p:cNvSpPr>
                <a:spLocks noChangeArrowheads="1"/>
              </p:cNvSpPr>
              <p:nvPr/>
            </p:nvSpPr>
            <p:spPr bwMode="auto">
              <a:xfrm>
                <a:off x="1952" y="227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817" name="Freeform 81"/>
              <p:cNvSpPr>
                <a:spLocks/>
              </p:cNvSpPr>
              <p:nvPr/>
            </p:nvSpPr>
            <p:spPr bwMode="auto">
              <a:xfrm>
                <a:off x="1891" y="232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818" name="Freeform 82"/>
            <p:cNvSpPr>
              <a:spLocks/>
            </p:cNvSpPr>
            <p:nvPr/>
          </p:nvSpPr>
          <p:spPr bwMode="auto">
            <a:xfrm>
              <a:off x="2148" y="2246"/>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7" name="Group 83"/>
            <p:cNvGrpSpPr>
              <a:grpSpLocks/>
            </p:cNvGrpSpPr>
            <p:nvPr/>
          </p:nvGrpSpPr>
          <p:grpSpPr bwMode="auto">
            <a:xfrm>
              <a:off x="1585" y="2236"/>
              <a:ext cx="259" cy="310"/>
              <a:chOff x="1585" y="2236"/>
              <a:chExt cx="259" cy="310"/>
            </a:xfrm>
          </p:grpSpPr>
          <p:grpSp>
            <p:nvGrpSpPr>
              <p:cNvPr id="18" name="Group 84"/>
              <p:cNvGrpSpPr>
                <a:grpSpLocks/>
              </p:cNvGrpSpPr>
              <p:nvPr/>
            </p:nvGrpSpPr>
            <p:grpSpPr bwMode="auto">
              <a:xfrm>
                <a:off x="1585" y="2236"/>
                <a:ext cx="259" cy="310"/>
                <a:chOff x="1585" y="2236"/>
                <a:chExt cx="259" cy="310"/>
              </a:xfrm>
            </p:grpSpPr>
            <p:sp>
              <p:nvSpPr>
                <p:cNvPr id="2804821" name="AutoShape 85"/>
                <p:cNvSpPr>
                  <a:spLocks noChangeArrowheads="1"/>
                </p:cNvSpPr>
                <p:nvPr/>
              </p:nvSpPr>
              <p:spPr bwMode="auto">
                <a:xfrm>
                  <a:off x="1585" y="2286"/>
                  <a:ext cx="259" cy="260"/>
                </a:xfrm>
                <a:prstGeom prst="cube">
                  <a:avLst>
                    <a:gd name="adj" fmla="val 24995"/>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22" name="AutoShape 86"/>
                <p:cNvSpPr>
                  <a:spLocks noChangeArrowheads="1"/>
                </p:cNvSpPr>
                <p:nvPr/>
              </p:nvSpPr>
              <p:spPr bwMode="auto">
                <a:xfrm>
                  <a:off x="1648" y="2236"/>
                  <a:ext cx="196" cy="46"/>
                </a:xfrm>
                <a:prstGeom prst="cube">
                  <a:avLst>
                    <a:gd name="adj" fmla="val 24995"/>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823" name="Oval 87"/>
              <p:cNvSpPr>
                <a:spLocks noChangeArrowheads="1"/>
              </p:cNvSpPr>
              <p:nvPr/>
            </p:nvSpPr>
            <p:spPr bwMode="auto">
              <a:xfrm>
                <a:off x="1667" y="2262"/>
                <a:ext cx="27" cy="8"/>
              </a:xfrm>
              <a:prstGeom prst="ellipse">
                <a:avLst/>
              </a:prstGeom>
              <a:solidFill>
                <a:srgbClr val="FAFD00"/>
              </a:solidFill>
              <a:ln w="25400">
                <a:solidFill>
                  <a:schemeClr val="tx1"/>
                </a:solidFill>
                <a:round/>
                <a:headEnd/>
                <a:tailEnd/>
              </a:ln>
              <a:effectLst/>
            </p:spPr>
            <p:txBody>
              <a:bodyPr wrap="none" anchor="ctr">
                <a:prstTxWarp prst="textNoShape">
                  <a:avLst/>
                </a:prstTxWarp>
              </a:bodyPr>
              <a:lstStyle/>
              <a:p>
                <a:endParaRPr lang="en-US"/>
              </a:p>
            </p:txBody>
          </p:sp>
          <p:sp>
            <p:nvSpPr>
              <p:cNvPr id="2804824" name="AutoShape 88"/>
              <p:cNvSpPr>
                <a:spLocks noChangeArrowheads="1"/>
              </p:cNvSpPr>
              <p:nvPr/>
            </p:nvSpPr>
            <p:spPr bwMode="auto">
              <a:xfrm>
                <a:off x="1616" y="2410"/>
                <a:ext cx="137" cy="55"/>
              </a:xfrm>
              <a:prstGeom prst="octagon">
                <a:avLst>
                  <a:gd name="adj" fmla="val 29282"/>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19" name="Group 89"/>
          <p:cNvGrpSpPr>
            <a:grpSpLocks/>
          </p:cNvGrpSpPr>
          <p:nvPr/>
        </p:nvGrpSpPr>
        <p:grpSpPr bwMode="auto">
          <a:xfrm>
            <a:off x="2225675" y="4140200"/>
            <a:ext cx="1392238" cy="1539875"/>
            <a:chOff x="1577" y="2608"/>
            <a:chExt cx="987" cy="970"/>
          </a:xfrm>
        </p:grpSpPr>
        <p:grpSp>
          <p:nvGrpSpPr>
            <p:cNvPr id="20" name="Group 90"/>
            <p:cNvGrpSpPr>
              <a:grpSpLocks/>
            </p:cNvGrpSpPr>
            <p:nvPr/>
          </p:nvGrpSpPr>
          <p:grpSpPr bwMode="auto">
            <a:xfrm>
              <a:off x="1589" y="2608"/>
              <a:ext cx="975" cy="310"/>
              <a:chOff x="1589" y="2608"/>
              <a:chExt cx="975" cy="310"/>
            </a:xfrm>
          </p:grpSpPr>
          <p:grpSp>
            <p:nvGrpSpPr>
              <p:cNvPr id="21" name="Group 91"/>
              <p:cNvGrpSpPr>
                <a:grpSpLocks/>
              </p:cNvGrpSpPr>
              <p:nvPr/>
            </p:nvGrpSpPr>
            <p:grpSpPr bwMode="auto">
              <a:xfrm>
                <a:off x="1589" y="2608"/>
                <a:ext cx="206" cy="310"/>
                <a:chOff x="1589" y="2608"/>
                <a:chExt cx="206" cy="310"/>
              </a:xfrm>
            </p:grpSpPr>
            <p:sp>
              <p:nvSpPr>
                <p:cNvPr id="2804828" name="AutoShape 92"/>
                <p:cNvSpPr>
                  <a:spLocks noChangeArrowheads="1"/>
                </p:cNvSpPr>
                <p:nvPr/>
              </p:nvSpPr>
              <p:spPr bwMode="auto">
                <a:xfrm>
                  <a:off x="1589" y="2658"/>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29" name="AutoShape 93"/>
                <p:cNvSpPr>
                  <a:spLocks noChangeArrowheads="1"/>
                </p:cNvSpPr>
                <p:nvPr/>
              </p:nvSpPr>
              <p:spPr bwMode="auto">
                <a:xfrm>
                  <a:off x="1637" y="2608"/>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30" name="AutoShape 94"/>
                <p:cNvSpPr>
                  <a:spLocks noChangeArrowheads="1"/>
                </p:cNvSpPr>
                <p:nvPr/>
              </p:nvSpPr>
              <p:spPr bwMode="auto">
                <a:xfrm>
                  <a:off x="1628" y="2679"/>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22" name="Group 95"/>
              <p:cNvGrpSpPr>
                <a:grpSpLocks/>
              </p:cNvGrpSpPr>
              <p:nvPr/>
            </p:nvGrpSpPr>
            <p:grpSpPr bwMode="auto">
              <a:xfrm>
                <a:off x="2107" y="2649"/>
                <a:ext cx="203" cy="257"/>
                <a:chOff x="2107" y="2649"/>
                <a:chExt cx="203" cy="257"/>
              </a:xfrm>
            </p:grpSpPr>
            <p:sp>
              <p:nvSpPr>
                <p:cNvPr id="2804832" name="Freeform 96"/>
                <p:cNvSpPr>
                  <a:spLocks/>
                </p:cNvSpPr>
                <p:nvPr/>
              </p:nvSpPr>
              <p:spPr bwMode="auto">
                <a:xfrm>
                  <a:off x="2236" y="2766"/>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833" name="Rectangle 97"/>
                <p:cNvSpPr>
                  <a:spLocks noChangeArrowheads="1"/>
                </p:cNvSpPr>
                <p:nvPr/>
              </p:nvSpPr>
              <p:spPr bwMode="auto">
                <a:xfrm>
                  <a:off x="2233" y="276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34" name="Rectangle 98"/>
                <p:cNvSpPr>
                  <a:spLocks noChangeArrowheads="1"/>
                </p:cNvSpPr>
                <p:nvPr/>
              </p:nvSpPr>
              <p:spPr bwMode="auto">
                <a:xfrm>
                  <a:off x="2239" y="2824"/>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35" name="Rectangle 99"/>
                <p:cNvSpPr>
                  <a:spLocks noChangeArrowheads="1"/>
                </p:cNvSpPr>
                <p:nvPr/>
              </p:nvSpPr>
              <p:spPr bwMode="auto">
                <a:xfrm>
                  <a:off x="2108" y="2824"/>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36" name="Oval 100"/>
                <p:cNvSpPr>
                  <a:spLocks noChangeArrowheads="1"/>
                </p:cNvSpPr>
                <p:nvPr/>
              </p:nvSpPr>
              <p:spPr bwMode="auto">
                <a:xfrm>
                  <a:off x="2168" y="2649"/>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837" name="Freeform 101"/>
                <p:cNvSpPr>
                  <a:spLocks/>
                </p:cNvSpPr>
                <p:nvPr/>
              </p:nvSpPr>
              <p:spPr bwMode="auto">
                <a:xfrm>
                  <a:off x="2107" y="2693"/>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838" name="Freeform 102"/>
              <p:cNvSpPr>
                <a:spLocks/>
              </p:cNvSpPr>
              <p:nvPr/>
            </p:nvSpPr>
            <p:spPr bwMode="auto">
              <a:xfrm>
                <a:off x="2364" y="2618"/>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3" name="Group 103"/>
              <p:cNvGrpSpPr>
                <a:grpSpLocks/>
              </p:cNvGrpSpPr>
              <p:nvPr/>
            </p:nvGrpSpPr>
            <p:grpSpPr bwMode="auto">
              <a:xfrm>
                <a:off x="1801" y="2608"/>
                <a:ext cx="259" cy="310"/>
                <a:chOff x="1801" y="2608"/>
                <a:chExt cx="259" cy="310"/>
              </a:xfrm>
            </p:grpSpPr>
            <p:grpSp>
              <p:nvGrpSpPr>
                <p:cNvPr id="24" name="Group 104"/>
                <p:cNvGrpSpPr>
                  <a:grpSpLocks/>
                </p:cNvGrpSpPr>
                <p:nvPr/>
              </p:nvGrpSpPr>
              <p:grpSpPr bwMode="auto">
                <a:xfrm>
                  <a:off x="1801" y="2608"/>
                  <a:ext cx="259" cy="310"/>
                  <a:chOff x="1801" y="2608"/>
                  <a:chExt cx="259" cy="310"/>
                </a:xfrm>
              </p:grpSpPr>
              <p:sp>
                <p:nvSpPr>
                  <p:cNvPr id="2804841" name="AutoShape 105"/>
                  <p:cNvSpPr>
                    <a:spLocks noChangeArrowheads="1"/>
                  </p:cNvSpPr>
                  <p:nvPr/>
                </p:nvSpPr>
                <p:spPr bwMode="auto">
                  <a:xfrm>
                    <a:off x="1801" y="2658"/>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42" name="AutoShape 106"/>
                  <p:cNvSpPr>
                    <a:spLocks noChangeArrowheads="1"/>
                  </p:cNvSpPr>
                  <p:nvPr/>
                </p:nvSpPr>
                <p:spPr bwMode="auto">
                  <a:xfrm>
                    <a:off x="1864" y="2608"/>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843" name="Oval 107"/>
                <p:cNvSpPr>
                  <a:spLocks noChangeArrowheads="1"/>
                </p:cNvSpPr>
                <p:nvPr/>
              </p:nvSpPr>
              <p:spPr bwMode="auto">
                <a:xfrm>
                  <a:off x="1883" y="2634"/>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44" name="AutoShape 108"/>
                <p:cNvSpPr>
                  <a:spLocks noChangeArrowheads="1"/>
                </p:cNvSpPr>
                <p:nvPr/>
              </p:nvSpPr>
              <p:spPr bwMode="auto">
                <a:xfrm>
                  <a:off x="1832" y="2782"/>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5" name="Group 109"/>
            <p:cNvGrpSpPr>
              <a:grpSpLocks/>
            </p:cNvGrpSpPr>
            <p:nvPr/>
          </p:nvGrpSpPr>
          <p:grpSpPr bwMode="auto">
            <a:xfrm>
              <a:off x="1577" y="2932"/>
              <a:ext cx="206" cy="310"/>
              <a:chOff x="1577" y="2932"/>
              <a:chExt cx="206" cy="310"/>
            </a:xfrm>
          </p:grpSpPr>
          <p:sp>
            <p:nvSpPr>
              <p:cNvPr id="2804846" name="AutoShape 110"/>
              <p:cNvSpPr>
                <a:spLocks noChangeArrowheads="1"/>
              </p:cNvSpPr>
              <p:nvPr/>
            </p:nvSpPr>
            <p:spPr bwMode="auto">
              <a:xfrm>
                <a:off x="1577" y="2982"/>
                <a:ext cx="206" cy="260"/>
              </a:xfrm>
              <a:prstGeom prst="cube">
                <a:avLst>
                  <a:gd name="adj" fmla="val 24995"/>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47" name="AutoShape 111"/>
              <p:cNvSpPr>
                <a:spLocks noChangeArrowheads="1"/>
              </p:cNvSpPr>
              <p:nvPr/>
            </p:nvSpPr>
            <p:spPr bwMode="auto">
              <a:xfrm>
                <a:off x="1625" y="2932"/>
                <a:ext cx="158" cy="46"/>
              </a:xfrm>
              <a:prstGeom prst="cube">
                <a:avLst>
                  <a:gd name="adj" fmla="val 24995"/>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48" name="AutoShape 112"/>
              <p:cNvSpPr>
                <a:spLocks noChangeArrowheads="1"/>
              </p:cNvSpPr>
              <p:nvPr/>
            </p:nvSpPr>
            <p:spPr bwMode="auto">
              <a:xfrm>
                <a:off x="1616" y="3003"/>
                <a:ext cx="108" cy="15"/>
              </a:xfrm>
              <a:prstGeom prst="parallelogram">
                <a:avLst>
                  <a:gd name="adj" fmla="val 179967"/>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26" name="Group 113"/>
            <p:cNvGrpSpPr>
              <a:grpSpLocks/>
            </p:cNvGrpSpPr>
            <p:nvPr/>
          </p:nvGrpSpPr>
          <p:grpSpPr bwMode="auto">
            <a:xfrm>
              <a:off x="2095" y="2973"/>
              <a:ext cx="203" cy="257"/>
              <a:chOff x="2095" y="2973"/>
              <a:chExt cx="203" cy="257"/>
            </a:xfrm>
          </p:grpSpPr>
          <p:sp>
            <p:nvSpPr>
              <p:cNvPr id="2804850" name="Freeform 114"/>
              <p:cNvSpPr>
                <a:spLocks/>
              </p:cNvSpPr>
              <p:nvPr/>
            </p:nvSpPr>
            <p:spPr bwMode="auto">
              <a:xfrm>
                <a:off x="2224" y="3090"/>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851" name="Rectangle 115"/>
              <p:cNvSpPr>
                <a:spLocks noChangeArrowheads="1"/>
              </p:cNvSpPr>
              <p:nvPr/>
            </p:nvSpPr>
            <p:spPr bwMode="auto">
              <a:xfrm>
                <a:off x="2221" y="3090"/>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52" name="Rectangle 116"/>
              <p:cNvSpPr>
                <a:spLocks noChangeArrowheads="1"/>
              </p:cNvSpPr>
              <p:nvPr/>
            </p:nvSpPr>
            <p:spPr bwMode="auto">
              <a:xfrm>
                <a:off x="2227" y="3148"/>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53" name="Rectangle 117"/>
              <p:cNvSpPr>
                <a:spLocks noChangeArrowheads="1"/>
              </p:cNvSpPr>
              <p:nvPr/>
            </p:nvSpPr>
            <p:spPr bwMode="auto">
              <a:xfrm>
                <a:off x="2096" y="3148"/>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54" name="Oval 118"/>
              <p:cNvSpPr>
                <a:spLocks noChangeArrowheads="1"/>
              </p:cNvSpPr>
              <p:nvPr/>
            </p:nvSpPr>
            <p:spPr bwMode="auto">
              <a:xfrm>
                <a:off x="2156" y="2973"/>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855" name="Freeform 119"/>
              <p:cNvSpPr>
                <a:spLocks/>
              </p:cNvSpPr>
              <p:nvPr/>
            </p:nvSpPr>
            <p:spPr bwMode="auto">
              <a:xfrm>
                <a:off x="2095" y="3017"/>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856" name="Freeform 120"/>
            <p:cNvSpPr>
              <a:spLocks/>
            </p:cNvSpPr>
            <p:nvPr/>
          </p:nvSpPr>
          <p:spPr bwMode="auto">
            <a:xfrm>
              <a:off x="2352" y="2942"/>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7" name="Group 121"/>
            <p:cNvGrpSpPr>
              <a:grpSpLocks/>
            </p:cNvGrpSpPr>
            <p:nvPr/>
          </p:nvGrpSpPr>
          <p:grpSpPr bwMode="auto">
            <a:xfrm>
              <a:off x="1789" y="2932"/>
              <a:ext cx="259" cy="310"/>
              <a:chOff x="1789" y="2932"/>
              <a:chExt cx="259" cy="310"/>
            </a:xfrm>
          </p:grpSpPr>
          <p:grpSp>
            <p:nvGrpSpPr>
              <p:cNvPr id="28" name="Group 122"/>
              <p:cNvGrpSpPr>
                <a:grpSpLocks/>
              </p:cNvGrpSpPr>
              <p:nvPr/>
            </p:nvGrpSpPr>
            <p:grpSpPr bwMode="auto">
              <a:xfrm>
                <a:off x="1789" y="2932"/>
                <a:ext cx="259" cy="310"/>
                <a:chOff x="1789" y="2932"/>
                <a:chExt cx="259" cy="310"/>
              </a:xfrm>
            </p:grpSpPr>
            <p:sp>
              <p:nvSpPr>
                <p:cNvPr id="2804859" name="AutoShape 123"/>
                <p:cNvSpPr>
                  <a:spLocks noChangeArrowheads="1"/>
                </p:cNvSpPr>
                <p:nvPr/>
              </p:nvSpPr>
              <p:spPr bwMode="auto">
                <a:xfrm>
                  <a:off x="1789" y="2982"/>
                  <a:ext cx="259" cy="260"/>
                </a:xfrm>
                <a:prstGeom prst="cube">
                  <a:avLst>
                    <a:gd name="adj" fmla="val 24995"/>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60" name="AutoShape 124"/>
                <p:cNvSpPr>
                  <a:spLocks noChangeArrowheads="1"/>
                </p:cNvSpPr>
                <p:nvPr/>
              </p:nvSpPr>
              <p:spPr bwMode="auto">
                <a:xfrm>
                  <a:off x="1852" y="2932"/>
                  <a:ext cx="196" cy="46"/>
                </a:xfrm>
                <a:prstGeom prst="cube">
                  <a:avLst>
                    <a:gd name="adj" fmla="val 24995"/>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861" name="Oval 125"/>
              <p:cNvSpPr>
                <a:spLocks noChangeArrowheads="1"/>
              </p:cNvSpPr>
              <p:nvPr/>
            </p:nvSpPr>
            <p:spPr bwMode="auto">
              <a:xfrm>
                <a:off x="1871" y="2958"/>
                <a:ext cx="27" cy="8"/>
              </a:xfrm>
              <a:prstGeom prst="ellipse">
                <a:avLst/>
              </a:prstGeom>
              <a:solidFill>
                <a:srgbClr val="FC0128"/>
              </a:solidFill>
              <a:ln w="25400">
                <a:solidFill>
                  <a:schemeClr val="tx1"/>
                </a:solidFill>
                <a:round/>
                <a:headEnd/>
                <a:tailEnd/>
              </a:ln>
              <a:effectLst/>
            </p:spPr>
            <p:txBody>
              <a:bodyPr wrap="none" anchor="ctr">
                <a:prstTxWarp prst="textNoShape">
                  <a:avLst/>
                </a:prstTxWarp>
              </a:bodyPr>
              <a:lstStyle/>
              <a:p>
                <a:endParaRPr lang="en-US"/>
              </a:p>
            </p:txBody>
          </p:sp>
          <p:sp>
            <p:nvSpPr>
              <p:cNvPr id="2804862" name="AutoShape 126"/>
              <p:cNvSpPr>
                <a:spLocks noChangeArrowheads="1"/>
              </p:cNvSpPr>
              <p:nvPr/>
            </p:nvSpPr>
            <p:spPr bwMode="auto">
              <a:xfrm>
                <a:off x="1820" y="3106"/>
                <a:ext cx="137" cy="55"/>
              </a:xfrm>
              <a:prstGeom prst="octagon">
                <a:avLst>
                  <a:gd name="adj" fmla="val 29282"/>
                </a:avLst>
              </a:prstGeom>
              <a:solidFill>
                <a:srgbClr val="FC0128"/>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29" name="Group 127"/>
            <p:cNvGrpSpPr>
              <a:grpSpLocks/>
            </p:cNvGrpSpPr>
            <p:nvPr/>
          </p:nvGrpSpPr>
          <p:grpSpPr bwMode="auto">
            <a:xfrm>
              <a:off x="1589" y="3268"/>
              <a:ext cx="206" cy="310"/>
              <a:chOff x="1589" y="3268"/>
              <a:chExt cx="206" cy="310"/>
            </a:xfrm>
          </p:grpSpPr>
          <p:sp>
            <p:nvSpPr>
              <p:cNvPr id="2804864" name="AutoShape 128"/>
              <p:cNvSpPr>
                <a:spLocks noChangeArrowheads="1"/>
              </p:cNvSpPr>
              <p:nvPr/>
            </p:nvSpPr>
            <p:spPr bwMode="auto">
              <a:xfrm>
                <a:off x="1589" y="3318"/>
                <a:ext cx="206" cy="260"/>
              </a:xfrm>
              <a:prstGeom prst="cube">
                <a:avLst>
                  <a:gd name="adj" fmla="val 24995"/>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65" name="AutoShape 129"/>
              <p:cNvSpPr>
                <a:spLocks noChangeArrowheads="1"/>
              </p:cNvSpPr>
              <p:nvPr/>
            </p:nvSpPr>
            <p:spPr bwMode="auto">
              <a:xfrm>
                <a:off x="1637" y="3268"/>
                <a:ext cx="158" cy="46"/>
              </a:xfrm>
              <a:prstGeom prst="cube">
                <a:avLst>
                  <a:gd name="adj" fmla="val 24995"/>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66" name="AutoShape 130"/>
              <p:cNvSpPr>
                <a:spLocks noChangeArrowheads="1"/>
              </p:cNvSpPr>
              <p:nvPr/>
            </p:nvSpPr>
            <p:spPr bwMode="auto">
              <a:xfrm>
                <a:off x="1628" y="3339"/>
                <a:ext cx="108" cy="15"/>
              </a:xfrm>
              <a:prstGeom prst="parallelogram">
                <a:avLst>
                  <a:gd name="adj" fmla="val 179967"/>
                </a:avLst>
              </a:prstGeom>
              <a:solidFill>
                <a:srgbClr val="00DFCA"/>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30" name="Group 131"/>
            <p:cNvGrpSpPr>
              <a:grpSpLocks/>
            </p:cNvGrpSpPr>
            <p:nvPr/>
          </p:nvGrpSpPr>
          <p:grpSpPr bwMode="auto">
            <a:xfrm>
              <a:off x="2107" y="3309"/>
              <a:ext cx="203" cy="257"/>
              <a:chOff x="2107" y="3309"/>
              <a:chExt cx="203" cy="257"/>
            </a:xfrm>
          </p:grpSpPr>
          <p:sp>
            <p:nvSpPr>
              <p:cNvPr id="2804868" name="Freeform 132"/>
              <p:cNvSpPr>
                <a:spLocks/>
              </p:cNvSpPr>
              <p:nvPr/>
            </p:nvSpPr>
            <p:spPr bwMode="auto">
              <a:xfrm>
                <a:off x="2236" y="3426"/>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804869" name="Rectangle 133"/>
              <p:cNvSpPr>
                <a:spLocks noChangeArrowheads="1"/>
              </p:cNvSpPr>
              <p:nvPr/>
            </p:nvSpPr>
            <p:spPr bwMode="auto">
              <a:xfrm>
                <a:off x="2233" y="342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70" name="Rectangle 134"/>
              <p:cNvSpPr>
                <a:spLocks noChangeArrowheads="1"/>
              </p:cNvSpPr>
              <p:nvPr/>
            </p:nvSpPr>
            <p:spPr bwMode="auto">
              <a:xfrm>
                <a:off x="2239" y="3484"/>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71" name="Rectangle 135"/>
              <p:cNvSpPr>
                <a:spLocks noChangeArrowheads="1"/>
              </p:cNvSpPr>
              <p:nvPr/>
            </p:nvSpPr>
            <p:spPr bwMode="auto">
              <a:xfrm>
                <a:off x="2108" y="3484"/>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804872" name="Oval 136"/>
              <p:cNvSpPr>
                <a:spLocks noChangeArrowheads="1"/>
              </p:cNvSpPr>
              <p:nvPr/>
            </p:nvSpPr>
            <p:spPr bwMode="auto">
              <a:xfrm>
                <a:off x="2168" y="3309"/>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804873" name="Freeform 137"/>
              <p:cNvSpPr>
                <a:spLocks/>
              </p:cNvSpPr>
              <p:nvPr/>
            </p:nvSpPr>
            <p:spPr bwMode="auto">
              <a:xfrm>
                <a:off x="2107" y="3353"/>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804874" name="Freeform 138"/>
            <p:cNvSpPr>
              <a:spLocks/>
            </p:cNvSpPr>
            <p:nvPr/>
          </p:nvSpPr>
          <p:spPr bwMode="auto">
            <a:xfrm>
              <a:off x="2364" y="3278"/>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31" name="Group 139"/>
            <p:cNvGrpSpPr>
              <a:grpSpLocks/>
            </p:cNvGrpSpPr>
            <p:nvPr/>
          </p:nvGrpSpPr>
          <p:grpSpPr bwMode="auto">
            <a:xfrm>
              <a:off x="1801" y="3268"/>
              <a:ext cx="259" cy="310"/>
              <a:chOff x="1801" y="3268"/>
              <a:chExt cx="259" cy="310"/>
            </a:xfrm>
          </p:grpSpPr>
          <p:grpSp>
            <p:nvGrpSpPr>
              <p:cNvPr id="2804736" name="Group 140"/>
              <p:cNvGrpSpPr>
                <a:grpSpLocks/>
              </p:cNvGrpSpPr>
              <p:nvPr/>
            </p:nvGrpSpPr>
            <p:grpSpPr bwMode="auto">
              <a:xfrm>
                <a:off x="1801" y="3268"/>
                <a:ext cx="259" cy="310"/>
                <a:chOff x="1801" y="3268"/>
                <a:chExt cx="259" cy="310"/>
              </a:xfrm>
            </p:grpSpPr>
            <p:sp>
              <p:nvSpPr>
                <p:cNvPr id="2804877" name="AutoShape 141"/>
                <p:cNvSpPr>
                  <a:spLocks noChangeArrowheads="1"/>
                </p:cNvSpPr>
                <p:nvPr/>
              </p:nvSpPr>
              <p:spPr bwMode="auto">
                <a:xfrm>
                  <a:off x="1801" y="3318"/>
                  <a:ext cx="259" cy="260"/>
                </a:xfrm>
                <a:prstGeom prst="cube">
                  <a:avLst>
                    <a:gd name="adj" fmla="val 24995"/>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804878" name="AutoShape 142"/>
                <p:cNvSpPr>
                  <a:spLocks noChangeArrowheads="1"/>
                </p:cNvSpPr>
                <p:nvPr/>
              </p:nvSpPr>
              <p:spPr bwMode="auto">
                <a:xfrm>
                  <a:off x="1864" y="3268"/>
                  <a:ext cx="196" cy="46"/>
                </a:xfrm>
                <a:prstGeom prst="cube">
                  <a:avLst>
                    <a:gd name="adj" fmla="val 24995"/>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804879" name="Oval 143"/>
              <p:cNvSpPr>
                <a:spLocks noChangeArrowheads="1"/>
              </p:cNvSpPr>
              <p:nvPr/>
            </p:nvSpPr>
            <p:spPr bwMode="auto">
              <a:xfrm>
                <a:off x="1883" y="3294"/>
                <a:ext cx="27" cy="8"/>
              </a:xfrm>
              <a:prstGeom prst="ellipse">
                <a:avLst/>
              </a:prstGeom>
              <a:solidFill>
                <a:srgbClr val="FAFD00"/>
              </a:solidFill>
              <a:ln w="25400">
                <a:solidFill>
                  <a:schemeClr val="tx1"/>
                </a:solidFill>
                <a:round/>
                <a:headEnd/>
                <a:tailEnd/>
              </a:ln>
              <a:effectLst/>
            </p:spPr>
            <p:txBody>
              <a:bodyPr wrap="none" anchor="ctr">
                <a:prstTxWarp prst="textNoShape">
                  <a:avLst/>
                </a:prstTxWarp>
              </a:bodyPr>
              <a:lstStyle/>
              <a:p>
                <a:endParaRPr lang="en-US"/>
              </a:p>
            </p:txBody>
          </p:sp>
          <p:sp>
            <p:nvSpPr>
              <p:cNvPr id="2804880" name="AutoShape 144"/>
              <p:cNvSpPr>
                <a:spLocks noChangeArrowheads="1"/>
              </p:cNvSpPr>
              <p:nvPr/>
            </p:nvSpPr>
            <p:spPr bwMode="auto">
              <a:xfrm>
                <a:off x="1832" y="3442"/>
                <a:ext cx="137" cy="55"/>
              </a:xfrm>
              <a:prstGeom prst="octagon">
                <a:avLst>
                  <a:gd name="adj" fmla="val 29282"/>
                </a:avLst>
              </a:prstGeom>
              <a:solidFill>
                <a:srgbClr val="FAFD00"/>
              </a:solid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804737" name="Group 145"/>
          <p:cNvGrpSpPr>
            <a:grpSpLocks/>
          </p:cNvGrpSpPr>
          <p:nvPr/>
        </p:nvGrpSpPr>
        <p:grpSpPr bwMode="auto">
          <a:xfrm>
            <a:off x="3470275" y="2422525"/>
            <a:ext cx="3760788" cy="1547813"/>
            <a:chOff x="2459" y="1526"/>
            <a:chExt cx="2664" cy="975"/>
          </a:xfrm>
        </p:grpSpPr>
        <p:sp>
          <p:nvSpPr>
            <p:cNvPr id="2804882" name="Rectangle 146"/>
            <p:cNvSpPr>
              <a:spLocks noChangeArrowheads="1"/>
            </p:cNvSpPr>
            <p:nvPr/>
          </p:nvSpPr>
          <p:spPr bwMode="auto">
            <a:xfrm>
              <a:off x="2459" y="1526"/>
              <a:ext cx="2001"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(light clothing)</a:t>
              </a:r>
            </a:p>
          </p:txBody>
        </p:sp>
        <p:sp>
          <p:nvSpPr>
            <p:cNvPr id="2804883" name="Rectangle 147"/>
            <p:cNvSpPr>
              <a:spLocks noChangeArrowheads="1"/>
            </p:cNvSpPr>
            <p:nvPr/>
          </p:nvSpPr>
          <p:spPr bwMode="auto">
            <a:xfrm>
              <a:off x="2483" y="1814"/>
              <a:ext cx="2032"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(dark clothing)</a:t>
              </a:r>
            </a:p>
          </p:txBody>
        </p:sp>
        <p:sp>
          <p:nvSpPr>
            <p:cNvPr id="2804884" name="Rectangle 148"/>
            <p:cNvSpPr>
              <a:spLocks noChangeArrowheads="1"/>
            </p:cNvSpPr>
            <p:nvPr/>
          </p:nvSpPr>
          <p:spPr bwMode="auto">
            <a:xfrm>
              <a:off x="2483" y="2138"/>
              <a:ext cx="2640"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(very dirty clothing)</a:t>
              </a:r>
            </a:p>
          </p:txBody>
        </p:sp>
      </p:grpSp>
      <p:grpSp>
        <p:nvGrpSpPr>
          <p:cNvPr id="2804754" name="Group 149"/>
          <p:cNvGrpSpPr>
            <a:grpSpLocks/>
          </p:cNvGrpSpPr>
          <p:nvPr/>
        </p:nvGrpSpPr>
        <p:grpSpPr bwMode="auto">
          <a:xfrm>
            <a:off x="4029075" y="4060825"/>
            <a:ext cx="3760788" cy="1547813"/>
            <a:chOff x="2855" y="2558"/>
            <a:chExt cx="2664" cy="975"/>
          </a:xfrm>
        </p:grpSpPr>
        <p:sp>
          <p:nvSpPr>
            <p:cNvPr id="2804886" name="Rectangle 150"/>
            <p:cNvSpPr>
              <a:spLocks noChangeArrowheads="1"/>
            </p:cNvSpPr>
            <p:nvPr/>
          </p:nvSpPr>
          <p:spPr bwMode="auto">
            <a:xfrm>
              <a:off x="2855" y="2558"/>
              <a:ext cx="2001"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(light clothing)</a:t>
              </a:r>
            </a:p>
          </p:txBody>
        </p:sp>
        <p:sp>
          <p:nvSpPr>
            <p:cNvPr id="2804887" name="Rectangle 151"/>
            <p:cNvSpPr>
              <a:spLocks noChangeArrowheads="1"/>
            </p:cNvSpPr>
            <p:nvPr/>
          </p:nvSpPr>
          <p:spPr bwMode="auto">
            <a:xfrm>
              <a:off x="2879" y="2846"/>
              <a:ext cx="2032"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(dark clothing)</a:t>
              </a:r>
            </a:p>
          </p:txBody>
        </p:sp>
        <p:sp>
          <p:nvSpPr>
            <p:cNvPr id="2804888" name="Rectangle 152"/>
            <p:cNvSpPr>
              <a:spLocks noChangeArrowheads="1"/>
            </p:cNvSpPr>
            <p:nvPr/>
          </p:nvSpPr>
          <p:spPr bwMode="auto">
            <a:xfrm>
              <a:off x="2879" y="3170"/>
              <a:ext cx="2640" cy="363"/>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3200">
                  <a:solidFill>
                    <a:schemeClr val="tx1"/>
                  </a:solidFill>
                  <a:latin typeface="Arial" pitchFamily="-65" charset="0"/>
                </a:rPr>
                <a:t> (very dirty clothing)</a:t>
              </a:r>
            </a:p>
          </p:txBody>
        </p:sp>
      </p:grpSp>
      <p:grpSp>
        <p:nvGrpSpPr>
          <p:cNvPr id="2804757" name="Group 153"/>
          <p:cNvGrpSpPr>
            <a:grpSpLocks/>
          </p:cNvGrpSpPr>
          <p:nvPr/>
        </p:nvGrpSpPr>
        <p:grpSpPr bwMode="auto">
          <a:xfrm>
            <a:off x="1852613" y="1752600"/>
            <a:ext cx="2105025" cy="623888"/>
            <a:chOff x="1304" y="1181"/>
            <a:chExt cx="1493" cy="393"/>
          </a:xfrm>
        </p:grpSpPr>
        <p:sp>
          <p:nvSpPr>
            <p:cNvPr id="2804890" name="Line 154"/>
            <p:cNvSpPr>
              <a:spLocks noChangeShapeType="1"/>
            </p:cNvSpPr>
            <p:nvPr/>
          </p:nvSpPr>
          <p:spPr bwMode="auto">
            <a:xfrm flipH="1">
              <a:off x="1884"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1" name="Line 155"/>
            <p:cNvSpPr>
              <a:spLocks noChangeShapeType="1"/>
            </p:cNvSpPr>
            <p:nvPr/>
          </p:nvSpPr>
          <p:spPr bwMode="auto">
            <a:xfrm flipH="1">
              <a:off x="2169"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2" name="Line 156"/>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3" name="Line 157"/>
            <p:cNvSpPr>
              <a:spLocks noChangeShapeType="1"/>
            </p:cNvSpPr>
            <p:nvPr/>
          </p:nvSpPr>
          <p:spPr bwMode="auto">
            <a:xfrm>
              <a:off x="1902" y="125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4" name="Line 158"/>
            <p:cNvSpPr>
              <a:spLocks noChangeShapeType="1"/>
            </p:cNvSpPr>
            <p:nvPr/>
          </p:nvSpPr>
          <p:spPr bwMode="auto">
            <a:xfrm flipH="1">
              <a:off x="2169"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5" name="Line 159"/>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6" name="Rectangle 160"/>
            <p:cNvSpPr>
              <a:spLocks noChangeArrowheads="1"/>
            </p:cNvSpPr>
            <p:nvPr/>
          </p:nvSpPr>
          <p:spPr bwMode="auto">
            <a:xfrm>
              <a:off x="2428"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4897" name="Line 161"/>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8" name="Line 162"/>
            <p:cNvSpPr>
              <a:spLocks noChangeShapeType="1"/>
            </p:cNvSpPr>
            <p:nvPr/>
          </p:nvSpPr>
          <p:spPr bwMode="auto">
            <a:xfrm>
              <a:off x="2185" y="1253"/>
              <a:ext cx="26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899" name="Line 163"/>
            <p:cNvSpPr>
              <a:spLocks noChangeShapeType="1"/>
            </p:cNvSpPr>
            <p:nvPr/>
          </p:nvSpPr>
          <p:spPr bwMode="auto">
            <a:xfrm flipH="1">
              <a:off x="2453"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00" name="Line 164"/>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01" name="Line 165"/>
            <p:cNvSpPr>
              <a:spLocks noChangeShapeType="1"/>
            </p:cNvSpPr>
            <p:nvPr/>
          </p:nvSpPr>
          <p:spPr bwMode="auto">
            <a:xfrm>
              <a:off x="2469" y="125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02" name="Line 166"/>
            <p:cNvSpPr>
              <a:spLocks noChangeShapeType="1"/>
            </p:cNvSpPr>
            <p:nvPr/>
          </p:nvSpPr>
          <p:spPr bwMode="auto">
            <a:xfrm>
              <a:off x="1906" y="120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4903" name="Line 167"/>
            <p:cNvSpPr>
              <a:spLocks noChangeShapeType="1"/>
            </p:cNvSpPr>
            <p:nvPr/>
          </p:nvSpPr>
          <p:spPr bwMode="auto">
            <a:xfrm>
              <a:off x="2191" y="120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4904" name="Line 168"/>
            <p:cNvSpPr>
              <a:spLocks noChangeShapeType="1"/>
            </p:cNvSpPr>
            <p:nvPr/>
          </p:nvSpPr>
          <p:spPr bwMode="auto">
            <a:xfrm>
              <a:off x="1337" y="1208"/>
              <a:ext cx="25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4905" name="Rectangle 169"/>
            <p:cNvSpPr>
              <a:spLocks noChangeArrowheads="1"/>
            </p:cNvSpPr>
            <p:nvPr/>
          </p:nvSpPr>
          <p:spPr bwMode="auto">
            <a:xfrm>
              <a:off x="1304"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4906" name="Rectangle 170"/>
            <p:cNvSpPr>
              <a:spLocks noChangeArrowheads="1"/>
            </p:cNvSpPr>
            <p:nvPr/>
          </p:nvSpPr>
          <p:spPr bwMode="auto">
            <a:xfrm>
              <a:off x="1561"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4907" name="Line 171"/>
            <p:cNvSpPr>
              <a:spLocks noChangeShapeType="1"/>
            </p:cNvSpPr>
            <p:nvPr/>
          </p:nvSpPr>
          <p:spPr bwMode="auto">
            <a:xfrm>
              <a:off x="1617" y="1253"/>
              <a:ext cx="2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08" name="Rectangle 172"/>
            <p:cNvSpPr>
              <a:spLocks noChangeArrowheads="1"/>
            </p:cNvSpPr>
            <p:nvPr/>
          </p:nvSpPr>
          <p:spPr bwMode="auto">
            <a:xfrm>
              <a:off x="2145"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4909" name="Rectangle 173"/>
            <p:cNvSpPr>
              <a:spLocks noChangeArrowheads="1"/>
            </p:cNvSpPr>
            <p:nvPr/>
          </p:nvSpPr>
          <p:spPr bwMode="auto">
            <a:xfrm>
              <a:off x="1856" y="1288"/>
              <a:ext cx="369"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804910" name="Line 174"/>
            <p:cNvSpPr>
              <a:spLocks noChangeShapeType="1"/>
            </p:cNvSpPr>
            <p:nvPr/>
          </p:nvSpPr>
          <p:spPr bwMode="auto">
            <a:xfrm>
              <a:off x="1909" y="1303"/>
              <a:ext cx="248"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4911" name="Line 175"/>
            <p:cNvSpPr>
              <a:spLocks noChangeShapeType="1"/>
            </p:cNvSpPr>
            <p:nvPr/>
          </p:nvSpPr>
          <p:spPr bwMode="auto">
            <a:xfrm>
              <a:off x="2191" y="134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4912" name="Line 176"/>
            <p:cNvSpPr>
              <a:spLocks noChangeShapeType="1"/>
            </p:cNvSpPr>
            <p:nvPr/>
          </p:nvSpPr>
          <p:spPr bwMode="auto">
            <a:xfrm>
              <a:off x="2191" y="1304"/>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4913" name="Line 177"/>
            <p:cNvSpPr>
              <a:spLocks noChangeShapeType="1"/>
            </p:cNvSpPr>
            <p:nvPr/>
          </p:nvSpPr>
          <p:spPr bwMode="auto">
            <a:xfrm>
              <a:off x="2476" y="1303"/>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804914" name="Line 178"/>
            <p:cNvSpPr>
              <a:spLocks noChangeShapeType="1"/>
            </p:cNvSpPr>
            <p:nvPr/>
          </p:nvSpPr>
          <p:spPr bwMode="auto">
            <a:xfrm>
              <a:off x="2475" y="134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804915" name="Line 179"/>
            <p:cNvSpPr>
              <a:spLocks noChangeShapeType="1"/>
            </p:cNvSpPr>
            <p:nvPr/>
          </p:nvSpPr>
          <p:spPr bwMode="auto">
            <a:xfrm>
              <a:off x="1622" y="1208"/>
              <a:ext cx="253"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804916" name="Line 180"/>
            <p:cNvSpPr>
              <a:spLocks noChangeShapeType="1"/>
            </p:cNvSpPr>
            <p:nvPr/>
          </p:nvSpPr>
          <p:spPr bwMode="auto">
            <a:xfrm flipH="1">
              <a:off x="2736" y="1181"/>
              <a:ext cx="19"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17" name="Line 181"/>
            <p:cNvSpPr>
              <a:spLocks noChangeShapeType="1"/>
            </p:cNvSpPr>
            <p:nvPr/>
          </p:nvSpPr>
          <p:spPr bwMode="auto">
            <a:xfrm>
              <a:off x="1609"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18" name="Line 182"/>
            <p:cNvSpPr>
              <a:spLocks noChangeShapeType="1"/>
            </p:cNvSpPr>
            <p:nvPr/>
          </p:nvSpPr>
          <p:spPr bwMode="auto">
            <a:xfrm>
              <a:off x="1894"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19" name="Line 183"/>
            <p:cNvSpPr>
              <a:spLocks noChangeShapeType="1"/>
            </p:cNvSpPr>
            <p:nvPr/>
          </p:nvSpPr>
          <p:spPr bwMode="auto">
            <a:xfrm>
              <a:off x="2178"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804920" name="Line 184"/>
            <p:cNvSpPr>
              <a:spLocks noChangeShapeType="1"/>
            </p:cNvSpPr>
            <p:nvPr/>
          </p:nvSpPr>
          <p:spPr bwMode="auto">
            <a:xfrm>
              <a:off x="2462"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185" name="Date Placeholder 184"/>
          <p:cNvSpPr>
            <a:spLocks noGrp="1"/>
          </p:cNvSpPr>
          <p:nvPr>
            <p:ph type="dt" sz="half" idx="10"/>
          </p:nvPr>
        </p:nvSpPr>
        <p:spPr/>
        <p:txBody>
          <a:bodyPr/>
          <a:lstStyle/>
          <a:p>
            <a:fld id="{389F202E-002A-C649-B80C-0D0F2CCC9F13}" type="datetime1">
              <a:rPr lang="en-US" smtClean="0"/>
              <a:pPr/>
              <a:t>11/1/12</a:t>
            </a:fld>
            <a:endParaRPr lang="en-US" dirty="0"/>
          </a:p>
        </p:txBody>
      </p:sp>
      <p:sp>
        <p:nvSpPr>
          <p:cNvPr id="186" name="Slide Number Placeholder 185"/>
          <p:cNvSpPr>
            <a:spLocks noGrp="1"/>
          </p:cNvSpPr>
          <p:nvPr>
            <p:ph type="sldNum" sz="quarter" idx="12"/>
          </p:nvPr>
        </p:nvSpPr>
        <p:spPr/>
        <p:txBody>
          <a:bodyPr/>
          <a:lstStyle/>
          <a:p>
            <a:fld id="{3CC63E4C-4642-794D-A2FD-70F6B81535F5}" type="slidenum">
              <a:rPr lang="en-US" smtClean="0"/>
              <a:pPr/>
              <a:t>8</a:t>
            </a:fld>
            <a:endParaRPr lang="en-US" dirty="0"/>
          </a:p>
        </p:txBody>
      </p:sp>
      <p:sp>
        <p:nvSpPr>
          <p:cNvPr id="187" name="Footer Placeholder 186"/>
          <p:cNvSpPr>
            <a:spLocks noGrp="1"/>
          </p:cNvSpPr>
          <p:nvPr>
            <p:ph type="ftr" sz="quarter" idx="11"/>
          </p:nvPr>
        </p:nvSpPr>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360104175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AU" dirty="0" smtClean="0"/>
              <a:t>Pipeline Depth and Issue Width</a:t>
            </a:r>
            <a:endParaRPr lang="en-AU" dirty="0"/>
          </a:p>
        </p:txBody>
      </p:sp>
      <p:sp>
        <p:nvSpPr>
          <p:cNvPr id="522243" name="Rectangle 3"/>
          <p:cNvSpPr>
            <a:spLocks noGrp="1" noChangeArrowheads="1"/>
          </p:cNvSpPr>
          <p:nvPr>
            <p:ph type="body" idx="1"/>
          </p:nvPr>
        </p:nvSpPr>
        <p:spPr>
          <a:xfrm>
            <a:off x="684213" y="1125538"/>
            <a:ext cx="8270875" cy="1727200"/>
          </a:xfrm>
        </p:spPr>
        <p:txBody>
          <a:bodyPr/>
          <a:lstStyle/>
          <a:p>
            <a:r>
              <a:rPr lang="en-AU" dirty="0" smtClean="0"/>
              <a:t>Intel Processors over Time</a:t>
            </a:r>
          </a:p>
        </p:txBody>
      </p:sp>
      <p:graphicFrame>
        <p:nvGraphicFramePr>
          <p:cNvPr id="522391" name="Group 151"/>
          <p:cNvGraphicFramePr>
            <a:graphicFrameLocks noGrp="1"/>
          </p:cNvGraphicFramePr>
          <p:nvPr/>
        </p:nvGraphicFramePr>
        <p:xfrm>
          <a:off x="237067" y="2246841"/>
          <a:ext cx="8635998" cy="3566160"/>
        </p:xfrm>
        <a:graphic>
          <a:graphicData uri="http://schemas.openxmlformats.org/drawingml/2006/table">
            <a:tbl>
              <a:tblPr/>
              <a:tblGrid>
                <a:gridCol w="1896533"/>
                <a:gridCol w="945570"/>
                <a:gridCol w="1306467"/>
                <a:gridCol w="1194820"/>
                <a:gridCol w="1065544"/>
                <a:gridCol w="1030286"/>
                <a:gridCol w="1196778"/>
              </a:tblGrid>
              <a:tr h="384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600" b="0" i="0" u="none" strike="noStrike" cap="none" normalizeH="0" baseline="0" dirty="0">
                          <a:ln>
                            <a:noFill/>
                          </a:ln>
                          <a:solidFill>
                            <a:schemeClr val="tx1"/>
                          </a:solidFill>
                          <a:effectLst/>
                          <a:latin typeface="Arial" charset="0"/>
                        </a:rPr>
                        <a:t>Microprocessor</a:t>
                      </a:r>
                      <a:endParaRPr kumimoji="0" lang="en-AU" sz="1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Clock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Pipeline Stages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Issue width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Cores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Power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i486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25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Pentium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66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10W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Pentium Pro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200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29W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P4 Willamette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2000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75W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P4 Prescott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3600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103W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Core 2 Conroe</a:t>
                      </a:r>
                      <a:endParaRPr kumimoji="0" lang="en-AU" sz="1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2930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75W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Core 2 </a:t>
                      </a:r>
                      <a:r>
                        <a:rPr kumimoji="0" lang="en-AU" sz="1800" b="0" i="0" u="none" strike="noStrike" cap="none" normalizeH="0" baseline="0" dirty="0" err="1" smtClean="0">
                          <a:ln>
                            <a:noFill/>
                          </a:ln>
                          <a:solidFill>
                            <a:schemeClr val="tx1"/>
                          </a:solidFill>
                          <a:effectLst/>
                          <a:latin typeface="Arial" charset="0"/>
                        </a:rPr>
                        <a:t>Yorkfield</a:t>
                      </a:r>
                      <a:endParaRPr kumimoji="0" lang="en-AU" sz="1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2008</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defRPr/>
                      </a:pPr>
                      <a:r>
                        <a:rPr kumimoji="0" lang="en-AU" sz="1800" b="0" i="0" u="none" strike="noStrike" cap="none" normalizeH="0" baseline="0" dirty="0" smtClean="0">
                          <a:ln>
                            <a:noFill/>
                          </a:ln>
                          <a:solidFill>
                            <a:schemeClr val="tx1"/>
                          </a:solidFill>
                          <a:effectLst/>
                          <a:latin typeface="Arial" charset="0"/>
                        </a:rPr>
                        <a:t>2930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16</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4</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4</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95W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defRPr/>
                      </a:pPr>
                      <a:r>
                        <a:rPr kumimoji="0" lang="en-AU" sz="1800" b="0" i="0" u="none" strike="noStrike" cap="none" normalizeH="0" baseline="0" dirty="0" smtClean="0">
                          <a:ln>
                            <a:noFill/>
                          </a:ln>
                          <a:solidFill>
                            <a:schemeClr val="tx1"/>
                          </a:solidFill>
                          <a:effectLst/>
                          <a:latin typeface="Arial" charset="0"/>
                        </a:rPr>
                        <a:t>Core i7 </a:t>
                      </a:r>
                      <a:r>
                        <a:rPr kumimoji="0" lang="en-AU" sz="1800" b="0" i="0" u="none" strike="noStrike" cap="none" normalizeH="0" baseline="0" dirty="0" err="1" smtClean="0">
                          <a:ln>
                            <a:noFill/>
                          </a:ln>
                          <a:solidFill>
                            <a:schemeClr val="tx1"/>
                          </a:solidFill>
                          <a:effectLst/>
                          <a:latin typeface="Arial" charset="0"/>
                        </a:rPr>
                        <a:t>Gulftown</a:t>
                      </a:r>
                      <a:endParaRPr kumimoji="0" lang="en-AU"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2012</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3460 MHz</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16</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4</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6</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AU" sz="1800" b="0" i="0" u="none" strike="noStrike" cap="none" normalizeH="0" baseline="0" dirty="0" smtClean="0">
                          <a:ln>
                            <a:noFill/>
                          </a:ln>
                          <a:solidFill>
                            <a:schemeClr val="tx1"/>
                          </a:solidFill>
                          <a:effectLst/>
                          <a:latin typeface="Arial" charset="0"/>
                        </a:rPr>
                        <a:t>130W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Date Placeholder 184"/>
          <p:cNvSpPr>
            <a:spLocks noGrp="1"/>
          </p:cNvSpPr>
          <p:nvPr>
            <p:ph type="dt" sz="half" idx="10"/>
          </p:nvPr>
        </p:nvSpPr>
        <p:spPr>
          <a:xfrm>
            <a:off x="457200" y="6356350"/>
            <a:ext cx="2133600" cy="365125"/>
          </a:xfrm>
        </p:spPr>
        <p:txBody>
          <a:bodyPr/>
          <a:lstStyle/>
          <a:p>
            <a:fld id="{389F202E-002A-C649-B80C-0D0F2CCC9F13}" type="datetime1">
              <a:rPr lang="en-US" smtClean="0"/>
              <a:pPr/>
              <a:t>11/1/12</a:t>
            </a:fld>
            <a:endParaRPr lang="en-US" dirty="0"/>
          </a:p>
        </p:txBody>
      </p:sp>
      <p:sp>
        <p:nvSpPr>
          <p:cNvPr id="7" name="Slide Number Placeholder 185"/>
          <p:cNvSpPr>
            <a:spLocks noGrp="1"/>
          </p:cNvSpPr>
          <p:nvPr>
            <p:ph type="sldNum" sz="quarter" idx="12"/>
          </p:nvPr>
        </p:nvSpPr>
        <p:spPr>
          <a:xfrm>
            <a:off x="6553200" y="6356350"/>
            <a:ext cx="2133600" cy="365125"/>
          </a:xfrm>
        </p:spPr>
        <p:txBody>
          <a:bodyPr/>
          <a:lstStyle/>
          <a:p>
            <a:fld id="{3CC63E4C-4642-794D-A2FD-70F6B81535F5}" type="slidenum">
              <a:rPr lang="en-US" smtClean="0"/>
              <a:pPr/>
              <a:t>9</a:t>
            </a:fld>
            <a:endParaRPr lang="en-US" dirty="0"/>
          </a:p>
        </p:txBody>
      </p:sp>
      <p:sp>
        <p:nvSpPr>
          <p:cNvPr id="8" name="Footer Placeholder 186"/>
          <p:cNvSpPr>
            <a:spLocks noGrp="1"/>
          </p:cNvSpPr>
          <p:nvPr>
            <p:ph type="ftr" sz="quarter" idx="11"/>
          </p:nvPr>
        </p:nvSpPr>
        <p:spPr>
          <a:xfrm>
            <a:off x="3124200" y="6356350"/>
            <a:ext cx="2895600" cy="365125"/>
          </a:xfrm>
        </p:spPr>
        <p:txBody>
          <a:bodyPr/>
          <a:lstStyle/>
          <a:p>
            <a:r>
              <a:rPr lang="en-US" dirty="0" smtClean="0"/>
              <a:t>Fall </a:t>
            </a:r>
            <a:r>
              <a:rPr lang="en-US" dirty="0" smtClean="0"/>
              <a:t>2012 </a:t>
            </a:r>
            <a:r>
              <a:rPr lang="en-US" dirty="0" smtClean="0"/>
              <a:t>-- Lecture </a:t>
            </a:r>
            <a:r>
              <a:rPr lang="en-US" dirty="0" smtClean="0"/>
              <a:t>#30</a:t>
            </a:r>
            <a:endParaRPr lang="en-US" dirty="0"/>
          </a:p>
        </p:txBody>
      </p:sp>
    </p:spTree>
    <p:extLst>
      <p:ext uri="{BB962C8B-B14F-4D97-AF65-F5344CB8AC3E}">
        <p14:creationId xmlns:p14="http://schemas.microsoft.com/office/powerpoint/2010/main" val="2412270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25956</TotalTime>
  <Words>3513</Words>
  <Application>Microsoft Macintosh PowerPoint</Application>
  <PresentationFormat>On-screen Show (4:3)</PresentationFormat>
  <Paragraphs>988</Paragraphs>
  <Slides>45</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Image</vt:lpstr>
      <vt:lpstr>CS 61C:  Great Ideas in Computer Architecture  Instruction Level Parallelism: Multiple Instruction Issue</vt:lpstr>
      <vt:lpstr>You Are Here!</vt:lpstr>
      <vt:lpstr>Review</vt:lpstr>
      <vt:lpstr>Agenda</vt:lpstr>
      <vt:lpstr>Agenda</vt:lpstr>
      <vt:lpstr>Greater Instruction-Level Parallelism (ILP)</vt:lpstr>
      <vt:lpstr>Multiple Issue</vt:lpstr>
      <vt:lpstr>Superscalar Laundry: Parallel per stage</vt:lpstr>
      <vt:lpstr>Pipeline Depth and Issue Width</vt:lpstr>
      <vt:lpstr>Pipeline Depth and Issue Width</vt:lpstr>
      <vt:lpstr>Static Multiple Issue</vt:lpstr>
      <vt:lpstr>Scheduling Static Multiple Issue</vt:lpstr>
      <vt:lpstr>MIPS with Static Dual Issue</vt:lpstr>
      <vt:lpstr>Hazards in the Dual-Issue MIPS</vt:lpstr>
      <vt:lpstr>Scheduling Example</vt:lpstr>
      <vt:lpstr>Loop Unrolling</vt:lpstr>
      <vt:lpstr>Loop Unrolling Example</vt:lpstr>
      <vt:lpstr>Dynamic Multiple Issue</vt:lpstr>
      <vt:lpstr>Dynamic Pipeline Scheduling</vt:lpstr>
      <vt:lpstr>Why Do Dynamic Scheduling?</vt:lpstr>
      <vt:lpstr>Agenda</vt:lpstr>
      <vt:lpstr>Administrivia</vt:lpstr>
      <vt:lpstr>Agenda</vt:lpstr>
      <vt:lpstr>Speculation</vt:lpstr>
      <vt:lpstr>Pipeline Hazard: Matching socks in later load</vt:lpstr>
      <vt:lpstr>Out-of-Order Laundry: Don’t Wait</vt:lpstr>
      <vt:lpstr>Out-of-Order Execution (1/2)</vt:lpstr>
      <vt:lpstr>Out-of-Order Execution (2/2)</vt:lpstr>
      <vt:lpstr>Out Of Order Intel</vt:lpstr>
      <vt:lpstr>AMD Opteron X4 Microarchitecture</vt:lpstr>
      <vt:lpstr>AMD Opteron X4 Pipeline Flow</vt:lpstr>
      <vt:lpstr>Dynamically Scheduled CPU</vt:lpstr>
      <vt:lpstr>Does Multiple Issue Work?</vt:lpstr>
      <vt:lpstr>Big Picture on Parallelism</vt:lpstr>
      <vt:lpstr>Big Picture on Parallelism</vt:lpstr>
      <vt:lpstr>“And in Conclusion..”</vt:lpstr>
      <vt:lpstr>Peer Question</vt:lpstr>
      <vt:lpstr>Peer Question</vt:lpstr>
      <vt:lpstr>Peer Instruction</vt:lpstr>
      <vt:lpstr>Peer Instruction</vt:lpstr>
      <vt:lpstr>Peer Instruction</vt:lpstr>
      <vt:lpstr>Peer Answer</vt:lpstr>
      <vt:lpstr>Peer Question</vt:lpstr>
      <vt:lpstr>Peer Answer</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Randy Katz</cp:lastModifiedBy>
  <cp:revision>270</cp:revision>
  <cp:lastPrinted>2012-04-05T16:14:57Z</cp:lastPrinted>
  <dcterms:created xsi:type="dcterms:W3CDTF">2012-04-08T12:37:26Z</dcterms:created>
  <dcterms:modified xsi:type="dcterms:W3CDTF">2012-11-02T04:15:46Z</dcterms:modified>
</cp:coreProperties>
</file>