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notesSlides/notesSlide18.xml" ContentType="application/vnd.openxmlformats-officedocument.presentationml.notesSlide+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3"/>
  </p:notesMasterIdLst>
  <p:handoutMasterIdLst>
    <p:handoutMasterId r:id="rId34"/>
  </p:handoutMasterIdLst>
  <p:sldIdLst>
    <p:sldId id="435" r:id="rId2"/>
    <p:sldId id="436" r:id="rId3"/>
    <p:sldId id="461" r:id="rId4"/>
    <p:sldId id="406" r:id="rId5"/>
    <p:sldId id="462" r:id="rId6"/>
    <p:sldId id="483" r:id="rId7"/>
    <p:sldId id="463" r:id="rId8"/>
    <p:sldId id="484" r:id="rId9"/>
    <p:sldId id="487" r:id="rId10"/>
    <p:sldId id="432" r:id="rId11"/>
    <p:sldId id="454" r:id="rId12"/>
    <p:sldId id="450" r:id="rId13"/>
    <p:sldId id="466" r:id="rId14"/>
    <p:sldId id="430" r:id="rId15"/>
    <p:sldId id="431" r:id="rId16"/>
    <p:sldId id="452" r:id="rId17"/>
    <p:sldId id="486" r:id="rId18"/>
    <p:sldId id="369" r:id="rId19"/>
    <p:sldId id="455" r:id="rId20"/>
    <p:sldId id="469" r:id="rId21"/>
    <p:sldId id="382" r:id="rId22"/>
    <p:sldId id="457" r:id="rId23"/>
    <p:sldId id="459" r:id="rId24"/>
    <p:sldId id="485" r:id="rId25"/>
    <p:sldId id="471" r:id="rId26"/>
    <p:sldId id="472" r:id="rId27"/>
    <p:sldId id="473" r:id="rId28"/>
    <p:sldId id="474" r:id="rId29"/>
    <p:sldId id="475" r:id="rId30"/>
    <p:sldId id="482" r:id="rId31"/>
    <p:sldId id="42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DC471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500" autoAdjust="0"/>
    <p:restoredTop sz="79724" autoAdjust="0"/>
  </p:normalViewPr>
  <p:slideViewPr>
    <p:cSldViewPr>
      <p:cViewPr varScale="1">
        <p:scale>
          <a:sx n="89" d="100"/>
          <a:sy n="89" d="100"/>
        </p:scale>
        <p:origin x="-96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392"/>
    </p:cViewPr>
  </p:sorterViewPr>
  <p:notesViewPr>
    <p:cSldViewPr snapToGrid="0" snapToObjects="1">
      <p:cViewPr varScale="1">
        <p:scale>
          <a:sx n="125" d="100"/>
          <a:sy n="125" d="100"/>
        </p:scale>
        <p:origin x="-236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9/28/12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9/28/12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7314" name="Rectangle 2"/>
          <p:cNvSpPr>
            <a:spLocks noGrp="1" noRot="1" noChangeAspect="1" noChangeArrowheads="1" noTextEdit="1"/>
          </p:cNvSpPr>
          <p:nvPr>
            <p:ph type="sldImg"/>
          </p:nvPr>
        </p:nvSpPr>
        <p:spPr/>
      </p:sp>
      <p:sp>
        <p:nvSpPr>
          <p:cNvPr id="1677315" name="Rectangle 3"/>
          <p:cNvSpPr>
            <a:spLocks noGrp="1" noChangeArrowheads="1"/>
          </p:cNvSpPr>
          <p:nvPr>
            <p:ph type="body" idx="1"/>
          </p:nvPr>
        </p:nvSpPr>
        <p:spPr>
          <a:ln/>
        </p:spPr>
        <p:txBody>
          <a:bodyPr/>
          <a:lstStyle/>
          <a:p>
            <a:r>
              <a:rPr lang="en-US" dirty="0"/>
              <a:t>For ideal CPI = 1, then </a:t>
            </a:r>
            <a:r>
              <a:rPr lang="en-US" dirty="0" err="1"/>
              <a:t>CPIstall</a:t>
            </a:r>
            <a:r>
              <a:rPr lang="en-US" dirty="0"/>
              <a:t> = 4.44 and the amount of execution time spent on memory stalls would have risen from 3.44/5.44 = 63% to 3.44/4.44 = 77%</a:t>
            </a:r>
          </a:p>
          <a:p>
            <a:r>
              <a:rPr lang="en-US" dirty="0"/>
              <a:t>For miss penalty of 200, memory stall cycles = 2%  200 + 36% x 4% x 200 = 6.88 so that </a:t>
            </a:r>
            <a:r>
              <a:rPr lang="en-US" dirty="0" err="1"/>
              <a:t>CPIstall</a:t>
            </a:r>
            <a:r>
              <a:rPr lang="en-US" dirty="0"/>
              <a:t> = 8.88</a:t>
            </a:r>
          </a:p>
          <a:p>
            <a:endParaRPr lang="en-US" dirty="0"/>
          </a:p>
          <a:p>
            <a:r>
              <a:rPr lang="en-US" dirty="0"/>
              <a:t>This assumes that hit time </a:t>
            </a:r>
            <a:r>
              <a:rPr lang="en-US" dirty="0" smtClean="0"/>
              <a:t>(so hit time is 1 cycle) is </a:t>
            </a:r>
            <a:r>
              <a:rPr lang="en-US" dirty="0"/>
              <a:t>not a factor in determining cache performance.  A larger cache would have a longer access time (if a lower miss rate), meaning either a slower clock cycle or more stages in the pipeline for memory access.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8274" name="Rectangle 2"/>
          <p:cNvSpPr>
            <a:spLocks noGrp="1" noRot="1" noChangeAspect="1" noChangeArrowheads="1" noTextEdit="1"/>
          </p:cNvSpPr>
          <p:nvPr>
            <p:ph type="sldImg"/>
          </p:nvPr>
        </p:nvSpPr>
        <p:spPr/>
      </p:sp>
      <p:sp>
        <p:nvSpPr>
          <p:cNvPr id="1718275" name="Rectangle 3"/>
          <p:cNvSpPr>
            <a:spLocks noGrp="1" noChangeArrowheads="1"/>
          </p:cNvSpPr>
          <p:nvPr>
            <p:ph type="body" idx="1"/>
          </p:nvPr>
        </p:nvSpPr>
        <p:spPr>
          <a:ln/>
        </p:spPr>
        <p:txBody>
          <a:bodyPr/>
          <a:lstStyle/>
          <a:p>
            <a:r>
              <a:rPr lang="en-US"/>
              <a:t>Also reduces cache miss penalty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23</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5810" name="Rectangle 2"/>
          <p:cNvSpPr>
            <a:spLocks noGrp="1" noChangeArrowheads="1"/>
          </p:cNvSpPr>
          <p:nvPr>
            <p:ph type="body" idx="1"/>
          </p:nvPr>
        </p:nvSpPr>
        <p:spPr>
          <a:xfrm>
            <a:off x="516434" y="4343704"/>
            <a:ext cx="5909964" cy="4113892"/>
          </a:xfrm>
          <a:noFill/>
          <a:ln>
            <a:noFill/>
          </a:ln>
        </p:spPr>
        <p:txBody>
          <a:bodyPr lIns="90480" tIns="44446" rIns="90480" bIns="44446"/>
          <a:lstStyle/>
          <a:p>
            <a:endParaRPr lang="en-US" dirty="0"/>
          </a:p>
          <a:p>
            <a:r>
              <a:rPr lang="en-US" dirty="0"/>
              <a:t>No fancy replacement policy is needed for the direct mapped cache. </a:t>
            </a:r>
          </a:p>
          <a:p>
            <a:r>
              <a:rPr lang="en-US" dirty="0"/>
              <a:t>As a matter of fact, that is what cause direct mapped trouble to begin with: only one place to go in the cache--causes conflict misses.</a:t>
            </a:r>
          </a:p>
          <a:p>
            <a:endParaRPr lang="en-US" dirty="0"/>
          </a:p>
          <a:p>
            <a:r>
              <a:rPr lang="en-US" dirty="0"/>
              <a:t>No fancy replacement policy is needed for the direct mapped cache. </a:t>
            </a:r>
          </a:p>
          <a:p>
            <a:r>
              <a:rPr lang="en-US" dirty="0"/>
              <a:t>As a matter of fact, that is what cause direct mapped trouble to begin with: only one place to go in the cache--causes conflict misses.</a:t>
            </a:r>
          </a:p>
          <a:p>
            <a:endParaRPr lang="en-US" dirty="0"/>
          </a:p>
          <a:p>
            <a:r>
              <a:rPr lang="en-US" dirty="0"/>
              <a:t>Besides working at Sun, I also teach people how to fly whenever I have time.</a:t>
            </a:r>
          </a:p>
          <a:p>
            <a:r>
              <a:rPr lang="en-US" dirty="0"/>
              <a:t>Statistic have shown that if a pilot crashed after an engine failure, he or she is more likely to get killed in a multi-engine light airplane than a single engine airplane.</a:t>
            </a:r>
          </a:p>
          <a:p>
            <a:r>
              <a:rPr lang="en-US" dirty="0"/>
              <a:t>The joke among us flight instructors is that: sure, when the engine quit in a single engine stops, you have one option: sooner or later, you land.  Probably sooner.</a:t>
            </a:r>
          </a:p>
          <a:p>
            <a:r>
              <a:rPr lang="en-US" dirty="0"/>
              <a:t>But in a multi-engine airplane with one engine stops, you have a lot of options.  It is the need to make a decision that kills those people.</a:t>
            </a:r>
          </a:p>
          <a:p>
            <a:endParaRPr lang="en-US" dirty="0"/>
          </a:p>
        </p:txBody>
      </p:sp>
      <p:sp>
        <p:nvSpPr>
          <p:cNvPr id="1655811" name="Rectangle 3"/>
          <p:cNvSpPr>
            <a:spLocks noGrp="1" noRot="1" noChangeAspect="1" noChangeArrowheads="1" noTextEdit="1"/>
          </p:cNvSpPr>
          <p:nvPr>
            <p:ph type="sldImg"/>
          </p:nvPr>
        </p:nvSpPr>
        <p:spPr>
          <a:xfrm>
            <a:off x="1163638" y="590550"/>
            <a:ext cx="4546600" cy="3411538"/>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3154" name="Rectangle 2"/>
          <p:cNvSpPr>
            <a:spLocks noGrp="1" noRot="1" noChangeAspect="1" noChangeArrowheads="1" noTextEdit="1"/>
          </p:cNvSpPr>
          <p:nvPr>
            <p:ph type="sldImg"/>
          </p:nvPr>
        </p:nvSpPr>
        <p:spPr/>
      </p:sp>
      <p:sp>
        <p:nvSpPr>
          <p:cNvPr id="1713155" name="Rectangle 3"/>
          <p:cNvSpPr>
            <a:spLocks noGrp="1" noChangeArrowheads="1"/>
          </p:cNvSpPr>
          <p:nvPr>
            <p:ph type="body" idx="1"/>
          </p:nvPr>
        </p:nvSpPr>
        <p:spPr>
          <a:ln/>
        </p:spPr>
        <p:txBody>
          <a:bodyPr/>
          <a:lstStyle/>
          <a:p>
            <a:r>
              <a:rPr lang="en-US" dirty="0"/>
              <a:t>Global miss rate – the fraction of references that miss in all levels of a multilevel cache.  The global miss rate dictates how often we must access the main memory.</a:t>
            </a:r>
          </a:p>
          <a:p>
            <a:r>
              <a:rPr lang="en-US" dirty="0"/>
              <a:t>Local miss rate – the fraction of references to one level of a cache that miss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r>
              <a:rPr lang="en-AU"/>
              <a:t>Morgan Kaufmann Publishers</a:t>
            </a:r>
          </a:p>
        </p:txBody>
      </p:sp>
      <p:sp>
        <p:nvSpPr>
          <p:cNvPr id="96259" name="Rectangle 3"/>
          <p:cNvSpPr>
            <a:spLocks noGrp="1" noChangeArrowheads="1"/>
          </p:cNvSpPr>
          <p:nvPr>
            <p:ph type="dt" sz="quarter" idx="1"/>
          </p:nvPr>
        </p:nvSpPr>
        <p:spPr>
          <a:noFill/>
        </p:spPr>
        <p:txBody>
          <a:bodyPr/>
          <a:lstStyle/>
          <a:p>
            <a:fld id="{0F292F83-EC46-0542-AE03-95B887C868F6}" type="datetime3">
              <a:rPr lang="en-AU"/>
              <a:pPr/>
              <a:t>September 28, 12</a:t>
            </a:fld>
            <a:endParaRPr lang="en-AU"/>
          </a:p>
        </p:txBody>
      </p:sp>
      <p:sp>
        <p:nvSpPr>
          <p:cNvPr id="96260"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6261" name="Rectangle 7"/>
          <p:cNvSpPr>
            <a:spLocks noGrp="1" noChangeArrowheads="1"/>
          </p:cNvSpPr>
          <p:nvPr>
            <p:ph type="sldNum" sz="quarter" idx="5"/>
          </p:nvPr>
        </p:nvSpPr>
        <p:spPr>
          <a:noFill/>
        </p:spPr>
        <p:txBody>
          <a:bodyPr/>
          <a:lstStyle/>
          <a:p>
            <a:fld id="{226B5ED9-2239-1C4B-B7A8-1684B4CC7362}" type="slidenum">
              <a:rPr lang="en-AU"/>
              <a:pPr/>
              <a:t>29</a:t>
            </a:fld>
            <a:endParaRPr lang="en-AU"/>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AU"/>
              <a:t>Morgan Kaufmann Publishers</a:t>
            </a:r>
          </a:p>
        </p:txBody>
      </p:sp>
      <p:sp>
        <p:nvSpPr>
          <p:cNvPr id="98307" name="Rectangle 3"/>
          <p:cNvSpPr>
            <a:spLocks noGrp="1" noChangeArrowheads="1"/>
          </p:cNvSpPr>
          <p:nvPr>
            <p:ph type="dt" sz="quarter" idx="1"/>
          </p:nvPr>
        </p:nvSpPr>
        <p:spPr>
          <a:noFill/>
        </p:spPr>
        <p:txBody>
          <a:bodyPr/>
          <a:lstStyle/>
          <a:p>
            <a:fld id="{6E03FA73-3DC1-7D44-8893-C01ACF859D6D}" type="datetime3">
              <a:rPr lang="en-AU"/>
              <a:pPr/>
              <a:t>September 28, 12</a:t>
            </a:fld>
            <a:endParaRPr lang="en-AU"/>
          </a:p>
        </p:txBody>
      </p:sp>
      <p:sp>
        <p:nvSpPr>
          <p:cNvPr id="98308"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8309" name="Rectangle 7"/>
          <p:cNvSpPr>
            <a:spLocks noGrp="1" noChangeArrowheads="1"/>
          </p:cNvSpPr>
          <p:nvPr>
            <p:ph type="sldNum" sz="quarter" idx="5"/>
          </p:nvPr>
        </p:nvSpPr>
        <p:spPr>
          <a:noFill/>
        </p:spPr>
        <p:txBody>
          <a:bodyPr/>
          <a:lstStyle/>
          <a:p>
            <a:fld id="{B3221591-D3D7-CB41-861C-C798F3F8BDFB}" type="slidenum">
              <a:rPr lang="en-AU"/>
              <a:pPr/>
              <a:t>30</a:t>
            </a:fld>
            <a:endParaRPr lang="en-AU"/>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11</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5266" name="Rectangle 2"/>
          <p:cNvSpPr>
            <a:spLocks noGrp="1" noRot="1" noChangeAspect="1" noChangeArrowheads="1" noTextEdit="1"/>
          </p:cNvSpPr>
          <p:nvPr>
            <p:ph type="sldImg"/>
          </p:nvPr>
        </p:nvSpPr>
        <p:spPr/>
      </p:sp>
      <p:sp>
        <p:nvSpPr>
          <p:cNvPr id="1675267" name="Rectangle 3"/>
          <p:cNvSpPr>
            <a:spLocks noGrp="1" noChangeArrowheads="1"/>
          </p:cNvSpPr>
          <p:nvPr>
            <p:ph type="body" idx="1"/>
          </p:nvPr>
        </p:nvSpPr>
        <p:spPr>
          <a:ln/>
        </p:spPr>
        <p:txBody>
          <a:bodyPr/>
          <a:lstStyle/>
          <a:p>
            <a:r>
              <a:rPr lang="en-US" dirty="0"/>
              <a:t>Reasonable write buffer depth (e.g., four or more words) and a memory capable of accepting writes at a rate that significantly exceeds the average write frequency means write buffer stalls are </a:t>
            </a:r>
            <a:r>
              <a:rPr lang="en-US" dirty="0" smtClean="0"/>
              <a:t>small</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EF1C8B3-897E-C24E-9613-9B62AAD34318}"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5A246-664D-0749-9AA6-24928F8BB8F6}"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3BCEE-EF22-6E45-9F05-A9BDAEE95C08}"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p:oleObj spid="_x0000_s195586" name="Image" r:id="rId3" imgW="10057143" imgH="1269841" progId="">
              <p:embed/>
            </p:oleObj>
          </a:graphicData>
        </a:graphic>
      </p:graphicFrame>
      <p:pic>
        <p:nvPicPr>
          <p:cNvPr id="3" name="Picture 8"/>
          <p:cNvPicPr>
            <a:picLocks noChangeAspect="1"/>
          </p:cNvPicPr>
          <p:nvPr userDrawn="1"/>
        </p:nvPicPr>
        <p:blipFill>
          <a:blip r:embed="rId4"/>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5"/>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54AE8-78C9-8D48-A9A1-866D6A69E384}"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C47C9-3D71-944D-A18D-B78D40D563FE}"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61C515-EBF1-6448-9507-CCBAF7164BC1}" type="datetime1">
              <a:rPr lang="en-US" smtClean="0"/>
              <a:pPr/>
              <a:t>9/28/12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CD0F89-BF74-D249-95E6-30AFEF77DEEF}" type="datetime1">
              <a:rPr lang="en-US" smtClean="0"/>
              <a:pPr/>
              <a:t>9/28/12</a:t>
            </a:fld>
            <a:endParaRPr lang="en-US"/>
          </a:p>
        </p:txBody>
      </p:sp>
      <p:sp>
        <p:nvSpPr>
          <p:cNvPr id="8" name="Footer Placeholder 7"/>
          <p:cNvSpPr>
            <a:spLocks noGrp="1"/>
          </p:cNvSpPr>
          <p:nvPr>
            <p:ph type="ftr" sz="quarter" idx="11"/>
          </p:nvPr>
        </p:nvSpPr>
        <p:spPr/>
        <p:txBody>
          <a:bodyPr/>
          <a:lstStyle/>
          <a:p>
            <a:r>
              <a:rPr lang="en-US" smtClean="0"/>
              <a:t>Fall 2012 -- Lecture #15</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C8092-C524-3040-96A6-F7B868373C54}" type="datetime1">
              <a:rPr lang="en-US" smtClean="0"/>
              <a:pPr/>
              <a:t>9/28/12</a:t>
            </a:fld>
            <a:endParaRPr lang="en-US"/>
          </a:p>
        </p:txBody>
      </p:sp>
      <p:sp>
        <p:nvSpPr>
          <p:cNvPr id="4" name="Footer Placeholder 3"/>
          <p:cNvSpPr>
            <a:spLocks noGrp="1"/>
          </p:cNvSpPr>
          <p:nvPr>
            <p:ph type="ftr" sz="quarter" idx="11"/>
          </p:nvPr>
        </p:nvSpPr>
        <p:spPr/>
        <p:txBody>
          <a:bodyPr/>
          <a:lstStyle/>
          <a:p>
            <a:r>
              <a:rPr lang="en-US" smtClean="0"/>
              <a:t>Fall 2012 -- Lecture #15</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672AE-BB5F-F140-9DA1-AC098D66F91F}" type="datetime1">
              <a:rPr lang="en-US" smtClean="0"/>
              <a:pPr/>
              <a:t>9/28/12</a:t>
            </a:fld>
            <a:endParaRPr lang="en-US"/>
          </a:p>
        </p:txBody>
      </p:sp>
      <p:sp>
        <p:nvSpPr>
          <p:cNvPr id="3" name="Footer Placeholder 2"/>
          <p:cNvSpPr>
            <a:spLocks noGrp="1"/>
          </p:cNvSpPr>
          <p:nvPr>
            <p:ph type="ftr" sz="quarter" idx="11"/>
          </p:nvPr>
        </p:nvSpPr>
        <p:spPr/>
        <p:txBody>
          <a:bodyPr/>
          <a:lstStyle/>
          <a:p>
            <a:r>
              <a:rPr lang="en-US" smtClean="0"/>
              <a:t>Fall 2012 -- Lecture #15</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C52B4-0D5C-C943-9256-8465796D28DC}" type="datetime1">
              <a:rPr lang="en-US" smtClean="0"/>
              <a:pPr/>
              <a:t>9/28/12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3F40C-2139-174D-9B11-A286D4D252A3}" type="datetime1">
              <a:rPr lang="en-US" smtClean="0"/>
              <a:pPr/>
              <a:t>9/28/12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73373-EA20-4F4B-9BC6-BD42AC3AA1E1}" type="datetime1">
              <a:rPr lang="en-US" smtClean="0"/>
              <a:pPr/>
              <a:t>9/28/12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Fall 2012 -- Lecture #15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inst.eecs.berkeley.edu/~cs61c/fa12/pick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inst.eecs.berkeley.edu/~cs61c/fa12/pick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Cache Performance</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Instructors:</a:t>
            </a:r>
          </a:p>
          <a:p>
            <a:r>
              <a:rPr lang="en-US" dirty="0" smtClean="0"/>
              <a:t>Krste Asanovic, Randy H. Katz</a:t>
            </a:r>
          </a:p>
          <a:p>
            <a:r>
              <a:rPr lang="en-US" dirty="0" smtClean="0"/>
              <a:t>http://inst.eecs.Berkeley.edu/~cs61c/fa12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Fall 2012 -- Lecture #15</a:t>
            </a:r>
            <a:endParaRPr lang="en-US" dirty="0"/>
          </a:p>
        </p:txBody>
      </p:sp>
      <p:sp>
        <p:nvSpPr>
          <p:cNvPr id="9" name="Date Placeholder 8"/>
          <p:cNvSpPr>
            <a:spLocks noGrp="1"/>
          </p:cNvSpPr>
          <p:nvPr>
            <p:ph type="dt" sz="half" idx="10"/>
          </p:nvPr>
        </p:nvSpPr>
        <p:spPr/>
        <p:txBody>
          <a:bodyPr/>
          <a:lstStyle/>
          <a:p>
            <a:fld id="{6BEBA7AC-19CC-654A-99B8-2CED938132E7}" type="datetime1">
              <a:rPr lang="en-US" smtClean="0"/>
              <a:pPr/>
              <a:t>9/28/12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2"/>
            <a:ext cx="8322733" cy="3120448"/>
          </a:xfrm>
        </p:spPr>
        <p:txBody>
          <a:bodyPr>
            <a:normAutofit/>
          </a:bodyPr>
          <a:lstStyle/>
          <a:p>
            <a:pPr>
              <a:lnSpc>
                <a:spcPct val="100000"/>
              </a:lnSpc>
              <a:spcBef>
                <a:spcPts val="600"/>
              </a:spcBef>
            </a:pPr>
            <a:r>
              <a:rPr lang="en-US" dirty="0" smtClean="0"/>
              <a:t>Average Memory Access Time (AMAT) is the average to access memory considering both hits and misses in the cache</a:t>
            </a:r>
          </a:p>
          <a:p>
            <a:pPr marL="287338" lvl="1" indent="-287338">
              <a:lnSpc>
                <a:spcPct val="100000"/>
              </a:lnSpc>
              <a:spcBef>
                <a:spcPts val="600"/>
              </a:spcBef>
              <a:buNone/>
            </a:pPr>
            <a:r>
              <a:rPr lang="en-US" sz="3613" dirty="0" smtClean="0">
                <a:solidFill>
                  <a:srgbClr val="FF0000"/>
                </a:solidFill>
              </a:rPr>
              <a:t>AMAT =  	Time for a hit  </a:t>
            </a:r>
            <a:br>
              <a:rPr lang="en-US" sz="3613" dirty="0" smtClean="0">
                <a:solidFill>
                  <a:srgbClr val="FF0000"/>
                </a:solidFill>
              </a:rPr>
            </a:br>
            <a:r>
              <a:rPr lang="en-US" sz="3613" dirty="0" smtClean="0">
                <a:solidFill>
                  <a:srgbClr val="FF0000"/>
                </a:solidFill>
              </a:rPr>
              <a:t>							+  Miss rate </a:t>
            </a:r>
            <a:r>
              <a:rPr lang="en-US" sz="3613" dirty="0" err="1" smtClean="0">
                <a:solidFill>
                  <a:srgbClr val="FF0000"/>
                </a:solidFill>
              </a:rPr>
              <a:t>x</a:t>
            </a:r>
            <a:r>
              <a:rPr lang="en-US" sz="3613" dirty="0" smtClean="0">
                <a:solidFill>
                  <a:srgbClr val="FF0000"/>
                </a:solidFill>
              </a:rPr>
              <a:t> Miss penalty</a:t>
            </a:r>
            <a:endParaRPr lang="en-US" dirty="0" smtClean="0">
              <a:solidFill>
                <a:schemeClr val="accent2"/>
              </a:solidFill>
            </a:endParaRPr>
          </a:p>
          <a:p>
            <a:pPr>
              <a:lnSpc>
                <a:spcPct val="100000"/>
              </a:lnSpc>
              <a:spcBef>
                <a:spcPts val="600"/>
              </a:spcBef>
            </a:pPr>
            <a:endParaRPr lang="en-US" dirty="0" smtClean="0"/>
          </a:p>
          <a:p>
            <a:pPr>
              <a:lnSpc>
                <a:spcPct val="100000"/>
              </a:lnSpc>
              <a:spcBef>
                <a:spcPts val="600"/>
              </a:spcBef>
              <a:buNone/>
            </a:pPr>
            <a:endParaRPr lang="en-US" dirty="0" smtClean="0"/>
          </a:p>
        </p:txBody>
      </p:sp>
      <p:sp>
        <p:nvSpPr>
          <p:cNvPr id="4" name="Date Placeholder 3"/>
          <p:cNvSpPr>
            <a:spLocks noGrp="1"/>
          </p:cNvSpPr>
          <p:nvPr>
            <p:ph type="dt" sz="half" idx="10"/>
          </p:nvPr>
        </p:nvSpPr>
        <p:spPr/>
        <p:txBody>
          <a:bodyPr/>
          <a:lstStyle/>
          <a:p>
            <a:fld id="{5D14E2C3-B439-6B43-B00F-833700AB4915}" type="datetime1">
              <a:rPr lang="en-US" smtClean="0"/>
              <a:pPr/>
              <a:t>9/28/12</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400 </a:t>
            </a:r>
            <a:r>
              <a:rPr lang="en-US" sz="2800" dirty="0" err="1" smtClean="0">
                <a:solidFill>
                  <a:srgbClr val="408000"/>
                </a:solidFill>
                <a:latin typeface="+mj-lt"/>
                <a:cs typeface="Courier"/>
              </a:rPr>
              <a:t>psec</a:t>
            </a:r>
            <a:endParaRPr lang="en-US" sz="2800" dirty="0" smtClean="0">
              <a:solidFill>
                <a:srgbClr val="408000"/>
              </a:solidFill>
              <a:latin typeface="+mj-lt"/>
              <a:cs typeface="Courier"/>
            </a:endParaRPr>
          </a:p>
        </p:txBody>
      </p:sp>
      <p:sp>
        <p:nvSpPr>
          <p:cNvPr id="53251" name="TextBox 4"/>
          <p:cNvSpPr txBox="1">
            <a:spLocks noChangeArrowheads="1"/>
          </p:cNvSpPr>
          <p:nvPr/>
        </p:nvSpPr>
        <p:spPr bwMode="auto">
          <a:xfrm>
            <a:off x="1371600" y="441133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600 </a:t>
            </a:r>
            <a:r>
              <a:rPr lang="en-US" sz="2800" dirty="0" err="1" smtClean="0">
                <a:solidFill>
                  <a:srgbClr val="FF66A0"/>
                </a:solidFill>
                <a:latin typeface="+mj-lt"/>
                <a:cs typeface="Courier"/>
              </a:rPr>
              <a:t>psec</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32573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 800 </a:t>
            </a:r>
            <a:r>
              <a:rPr lang="en-US" sz="2800" b="1" dirty="0" err="1" smtClean="0">
                <a:ln>
                  <a:solidFill>
                    <a:schemeClr val="tx1"/>
                  </a:solidFill>
                </a:ln>
                <a:solidFill>
                  <a:srgbClr val="FFE860"/>
                </a:solidFill>
                <a:latin typeface="+mj-lt"/>
                <a:cs typeface="Courier"/>
              </a:rPr>
              <a:t>psec</a:t>
            </a:r>
            <a:endParaRPr lang="en-US" sz="2800" b="1" dirty="0" smtClean="0">
              <a:ln>
                <a:solidFill>
                  <a:schemeClr val="tx1"/>
                </a:solidFill>
              </a:ln>
              <a:solidFill>
                <a:srgbClr val="FFE860"/>
              </a:solidFill>
              <a:latin typeface="+mj-lt"/>
              <a:cs typeface="Courier"/>
            </a:endParaRPr>
          </a:p>
        </p:txBody>
      </p:sp>
      <p:grpSp>
        <p:nvGrpSpPr>
          <p:cNvPr id="2" name="Group 10"/>
          <p:cNvGrpSpPr>
            <a:grpSpLocks/>
          </p:cNvGrpSpPr>
          <p:nvPr/>
        </p:nvGrpSpPr>
        <p:grpSpPr bwMode="auto">
          <a:xfrm>
            <a:off x="960438" y="2582530"/>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≤200 </a:t>
              </a:r>
              <a:r>
                <a:rPr lang="en-US" sz="2800" dirty="0" err="1" smtClean="0">
                  <a:solidFill>
                    <a:srgbClr val="FF8000"/>
                  </a:solidFill>
                  <a:latin typeface="+mj-lt"/>
                  <a:cs typeface="Courier"/>
                </a:rPr>
                <a:t>psec</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11</a:t>
            </a:fld>
            <a:endParaRPr lang="en-US" dirty="0" smtClean="0"/>
          </a:p>
        </p:txBody>
      </p:sp>
      <p:sp>
        <p:nvSpPr>
          <p:cNvPr id="53258" name="TextBox 12"/>
          <p:cNvSpPr txBox="1">
            <a:spLocks noChangeArrowheads="1"/>
          </p:cNvSpPr>
          <p:nvPr/>
        </p:nvSpPr>
        <p:spPr bwMode="auto">
          <a:xfrm>
            <a:off x="357571" y="0"/>
            <a:ext cx="7876665" cy="2708434"/>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400" dirty="0" smtClean="0"/>
              <a:t>Average Memory Access Time (AMAT) is the average to access memory considering both hits and misses</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Given a 200 </a:t>
            </a:r>
            <a:r>
              <a:rPr lang="en-US" sz="2800" dirty="0" err="1" smtClean="0"/>
              <a:t>psec</a:t>
            </a:r>
            <a:r>
              <a:rPr lang="en-US" sz="2800" dirty="0" smtClean="0"/>
              <a:t> clock, a miss penalty of 50 clock cycles, a miss rate of 0.02 misses per instruction and a cache hit time of 1 clock cycle, what is AMAT?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1"/>
            <a:ext cx="8322733" cy="3556001"/>
          </a:xfrm>
        </p:spPr>
        <p:txBody>
          <a:bodyPr>
            <a:normAutofit fontScale="85000" lnSpcReduction="10000"/>
          </a:bodyPr>
          <a:lstStyle/>
          <a:p>
            <a:pPr>
              <a:lnSpc>
                <a:spcPct val="100000"/>
              </a:lnSpc>
              <a:spcBef>
                <a:spcPts val="600"/>
              </a:spcBef>
            </a:pPr>
            <a:r>
              <a:rPr lang="en-US" dirty="0" smtClean="0"/>
              <a:t>Average Memory Access Time (AMAT) is the average to access memory considering both hits and misses</a:t>
            </a:r>
          </a:p>
          <a:p>
            <a:pPr marL="287338" lvl="1" indent="-287338" algn="ctr">
              <a:lnSpc>
                <a:spcPct val="100000"/>
              </a:lnSpc>
              <a:spcBef>
                <a:spcPts val="600"/>
              </a:spcBef>
              <a:buNone/>
            </a:pPr>
            <a:r>
              <a:rPr lang="en-US" sz="3613" dirty="0" smtClean="0">
                <a:solidFill>
                  <a:srgbClr val="FF0000"/>
                </a:solidFill>
              </a:rPr>
              <a:t>AMAT =  Time for a hit  +  Miss rate </a:t>
            </a:r>
            <a:r>
              <a:rPr lang="en-US" sz="3613" dirty="0" err="1" smtClean="0">
                <a:solidFill>
                  <a:srgbClr val="FF0000"/>
                </a:solidFill>
              </a:rPr>
              <a:t>x</a:t>
            </a:r>
            <a:r>
              <a:rPr lang="en-US" sz="3613" dirty="0" smtClean="0">
                <a:solidFill>
                  <a:srgbClr val="FF0000"/>
                </a:solidFill>
              </a:rPr>
              <a:t> Miss penalty</a:t>
            </a:r>
            <a:endParaRPr lang="en-US" dirty="0" smtClean="0">
              <a:solidFill>
                <a:schemeClr val="accent2"/>
              </a:solidFill>
            </a:endParaRPr>
          </a:p>
          <a:p>
            <a:pPr>
              <a:lnSpc>
                <a:spcPct val="100000"/>
              </a:lnSpc>
              <a:spcBef>
                <a:spcPts val="600"/>
              </a:spcBef>
            </a:pPr>
            <a:r>
              <a:rPr lang="en-US" dirty="0" smtClean="0"/>
              <a:t>What is the AMAT for a processor with a 200 </a:t>
            </a:r>
            <a:r>
              <a:rPr lang="en-US" dirty="0" err="1" smtClean="0"/>
              <a:t>psec</a:t>
            </a:r>
            <a:r>
              <a:rPr lang="en-US" dirty="0" smtClean="0"/>
              <a:t> clock, a miss penalty of 50 clock cycles, a miss rate of 0.02 misses per instruction and a cache access time of 1 clock cycle?</a:t>
            </a:r>
          </a:p>
          <a:p>
            <a:pPr>
              <a:lnSpc>
                <a:spcPct val="100000"/>
              </a:lnSpc>
              <a:spcBef>
                <a:spcPts val="600"/>
              </a:spcBef>
            </a:pPr>
            <a:endParaRPr lang="en-US" dirty="0" smtClean="0"/>
          </a:p>
        </p:txBody>
      </p:sp>
      <p:sp>
        <p:nvSpPr>
          <p:cNvPr id="4" name="Date Placeholder 3"/>
          <p:cNvSpPr>
            <a:spLocks noGrp="1"/>
          </p:cNvSpPr>
          <p:nvPr>
            <p:ph type="dt" sz="half" idx="10"/>
          </p:nvPr>
        </p:nvSpPr>
        <p:spPr/>
        <p:txBody>
          <a:bodyPr/>
          <a:lstStyle/>
          <a:p>
            <a:fld id="{1ECCCF9A-DA4E-4B4C-AC26-802D916500CE}" type="datetime1">
              <a:rPr lang="en-US" smtClean="0"/>
              <a:pPr/>
              <a:t>9/28/12</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7" name="TextBox 6"/>
          <p:cNvSpPr txBox="1"/>
          <p:nvPr/>
        </p:nvSpPr>
        <p:spPr>
          <a:xfrm>
            <a:off x="2488236" y="4420680"/>
            <a:ext cx="3723796" cy="830997"/>
          </a:xfrm>
          <a:prstGeom prst="rect">
            <a:avLst/>
          </a:prstGeom>
          <a:noFill/>
        </p:spPr>
        <p:txBody>
          <a:bodyPr wrap="none" rtlCol="0">
            <a:spAutoFit/>
          </a:bodyPr>
          <a:lstStyle/>
          <a:p>
            <a:r>
              <a:rPr lang="en-US" sz="2400" dirty="0" smtClean="0"/>
              <a:t>1 + 0.02 </a:t>
            </a:r>
            <a:r>
              <a:rPr lang="en-US" sz="2400" dirty="0" err="1" smtClean="0"/>
              <a:t>x</a:t>
            </a:r>
            <a:r>
              <a:rPr lang="en-US" sz="2400" dirty="0" smtClean="0"/>
              <a:t> 50 = 2 clock cycles</a:t>
            </a:r>
          </a:p>
          <a:p>
            <a:r>
              <a:rPr lang="en-US" sz="2400" dirty="0" smtClean="0"/>
              <a:t>Or 2 </a:t>
            </a:r>
            <a:r>
              <a:rPr lang="en-US" sz="2400" dirty="0" err="1" smtClean="0"/>
              <a:t>x</a:t>
            </a:r>
            <a:r>
              <a:rPr lang="en-US" sz="2400" dirty="0" smtClean="0"/>
              <a:t> 200 = 400 </a:t>
            </a:r>
            <a:r>
              <a:rPr lang="en-US" sz="2400" dirty="0" err="1" smtClean="0"/>
              <a:t>psecs</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2"/>
            <a:ext cx="8322733" cy="4182535"/>
          </a:xfrm>
        </p:spPr>
        <p:txBody>
          <a:bodyPr>
            <a:normAutofit fontScale="92500" lnSpcReduction="10000"/>
          </a:bodyPr>
          <a:lstStyle/>
          <a:p>
            <a:pPr>
              <a:lnSpc>
                <a:spcPct val="100000"/>
              </a:lnSpc>
              <a:spcBef>
                <a:spcPts val="600"/>
              </a:spcBef>
            </a:pPr>
            <a:r>
              <a:rPr lang="en-US" dirty="0" smtClean="0"/>
              <a:t>Average Memory Access Time (AMAT) is the average to access memory considering both hits and misses</a:t>
            </a:r>
          </a:p>
          <a:p>
            <a:pPr lvl="1">
              <a:lnSpc>
                <a:spcPct val="100000"/>
              </a:lnSpc>
              <a:spcBef>
                <a:spcPts val="600"/>
              </a:spcBef>
            </a:pPr>
            <a:endParaRPr lang="en-US" dirty="0" smtClean="0"/>
          </a:p>
          <a:p>
            <a:pPr marL="287338" lvl="1" indent="-287338" algn="ctr">
              <a:lnSpc>
                <a:spcPct val="100000"/>
              </a:lnSpc>
              <a:spcBef>
                <a:spcPts val="600"/>
              </a:spcBef>
              <a:buNone/>
            </a:pPr>
            <a:r>
              <a:rPr lang="en-US" sz="3613" dirty="0" smtClean="0">
                <a:solidFill>
                  <a:srgbClr val="FF0000"/>
                </a:solidFill>
              </a:rPr>
              <a:t>AMAT =  Time for a hit  +  Miss rate x Miss penalty</a:t>
            </a:r>
          </a:p>
          <a:p>
            <a:pPr marL="287338" lvl="1" indent="-287338">
              <a:lnSpc>
                <a:spcPct val="100000"/>
              </a:lnSpc>
              <a:spcBef>
                <a:spcPts val="600"/>
              </a:spcBef>
            </a:pPr>
            <a:endParaRPr lang="en-US" dirty="0" smtClean="0">
              <a:solidFill>
                <a:schemeClr val="accent2"/>
              </a:solidFill>
            </a:endParaRPr>
          </a:p>
          <a:p>
            <a:pPr>
              <a:lnSpc>
                <a:spcPct val="100000"/>
              </a:lnSpc>
              <a:spcBef>
                <a:spcPts val="600"/>
              </a:spcBef>
            </a:pPr>
            <a:r>
              <a:rPr lang="en-US" dirty="0" smtClean="0"/>
              <a:t>How calculate if separate instruction and data caches?</a:t>
            </a:r>
          </a:p>
        </p:txBody>
      </p:sp>
      <p:sp>
        <p:nvSpPr>
          <p:cNvPr id="4" name="Date Placeholder 3"/>
          <p:cNvSpPr>
            <a:spLocks noGrp="1"/>
          </p:cNvSpPr>
          <p:nvPr>
            <p:ph type="dt" sz="half" idx="10"/>
          </p:nvPr>
        </p:nvSpPr>
        <p:spPr/>
        <p:txBody>
          <a:bodyPr/>
          <a:lstStyle/>
          <a:p>
            <a:fld id="{7C1AA923-4A46-BC46-9601-1EF556D0E5F9}" type="datetime1">
              <a:rPr lang="en-US" smtClean="0"/>
              <a:pPr/>
              <a:t>9/28/12</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4242" name="Rectangle 2"/>
          <p:cNvSpPr>
            <a:spLocks noGrp="1" noChangeArrowheads="1"/>
          </p:cNvSpPr>
          <p:nvPr>
            <p:ph type="title"/>
          </p:nvPr>
        </p:nvSpPr>
        <p:spPr/>
        <p:txBody>
          <a:bodyPr/>
          <a:lstStyle/>
          <a:p>
            <a:r>
              <a:rPr lang="en-US" dirty="0" smtClean="0"/>
              <a:t>Impact of Cache on CPI</a:t>
            </a:r>
            <a:endParaRPr lang="en-US" dirty="0"/>
          </a:p>
        </p:txBody>
      </p:sp>
      <p:sp>
        <p:nvSpPr>
          <p:cNvPr id="1674243" name="Rectangle 3"/>
          <p:cNvSpPr>
            <a:spLocks noGrp="1" noChangeArrowheads="1"/>
          </p:cNvSpPr>
          <p:nvPr>
            <p:ph type="body" idx="1"/>
          </p:nvPr>
        </p:nvSpPr>
        <p:spPr>
          <a:xfrm>
            <a:off x="152400" y="1413937"/>
            <a:ext cx="8991600" cy="4525963"/>
          </a:xfrm>
        </p:spPr>
        <p:txBody>
          <a:bodyPr/>
          <a:lstStyle/>
          <a:p>
            <a:r>
              <a:rPr lang="en-US" sz="2000" dirty="0" smtClean="0"/>
              <a:t>Assume cache hit time included in normal CPU execution time, then</a:t>
            </a:r>
          </a:p>
          <a:p>
            <a:pPr lvl="1">
              <a:buNone/>
            </a:pPr>
            <a:r>
              <a:rPr lang="en-US" sz="2000" dirty="0" smtClean="0"/>
              <a:t>CPU time = Instruction Count (IC) × Cycles Per Instruction (CPI) × Cycle Time (CT)</a:t>
            </a:r>
          </a:p>
          <a:p>
            <a:pPr lvl="1">
              <a:buNone/>
            </a:pPr>
            <a:r>
              <a:rPr lang="en-US" sz="2000" dirty="0" smtClean="0"/>
              <a:t>=  IC × (</a:t>
            </a:r>
            <a:r>
              <a:rPr lang="en-US" sz="2000" dirty="0" err="1" smtClean="0"/>
              <a:t>CPI</a:t>
            </a:r>
            <a:r>
              <a:rPr lang="en-US" sz="2000" baseline="-25000" dirty="0" err="1" smtClean="0"/>
              <a:t>ideal</a:t>
            </a:r>
            <a:r>
              <a:rPr lang="en-US" sz="2000" dirty="0" smtClean="0"/>
              <a:t> + </a:t>
            </a:r>
            <a:r>
              <a:rPr lang="en-US" sz="2000" dirty="0" err="1" smtClean="0"/>
              <a:t>CPI</a:t>
            </a:r>
            <a:r>
              <a:rPr lang="en-US" sz="2000" baseline="-25000" dirty="0" err="1" smtClean="0"/>
              <a:t>miss</a:t>
            </a:r>
            <a:r>
              <a:rPr lang="en-US" sz="2000" dirty="0" smtClean="0"/>
              <a:t>) × CT</a:t>
            </a:r>
            <a:endParaRPr lang="en-US" sz="2000" dirty="0"/>
          </a:p>
        </p:txBody>
      </p:sp>
      <p:sp>
        <p:nvSpPr>
          <p:cNvPr id="8" name="Date Placeholder 7"/>
          <p:cNvSpPr>
            <a:spLocks noGrp="1"/>
          </p:cNvSpPr>
          <p:nvPr>
            <p:ph type="dt" sz="half" idx="10"/>
          </p:nvPr>
        </p:nvSpPr>
        <p:spPr/>
        <p:txBody>
          <a:bodyPr/>
          <a:lstStyle/>
          <a:p>
            <a:fld id="{4A0895B4-D06F-8247-8D70-5A33A2215BF0}" type="datetime1">
              <a:rPr lang="en-US" smtClean="0"/>
              <a:pPr/>
              <a:t>9/28/12</a:t>
            </a:fld>
            <a:endParaRPr lang="en-US"/>
          </a:p>
        </p:txBody>
      </p:sp>
      <p:sp>
        <p:nvSpPr>
          <p:cNvPr id="10" name="Footer Placeholder 9"/>
          <p:cNvSpPr>
            <a:spLocks noGrp="1"/>
          </p:cNvSpPr>
          <p:nvPr>
            <p:ph type="ftr" sz="quarter" idx="11"/>
          </p:nvPr>
        </p:nvSpPr>
        <p:spPr/>
        <p:txBody>
          <a:bodyPr/>
          <a:lstStyle/>
          <a:p>
            <a:r>
              <a:rPr lang="en-US" smtClean="0"/>
              <a:t>Fall 2012 -- Lecture #15</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14</a:t>
            </a:fld>
            <a:endParaRPr lang="en-US"/>
          </a:p>
        </p:txBody>
      </p:sp>
      <p:grpSp>
        <p:nvGrpSpPr>
          <p:cNvPr id="2" name="Group 8"/>
          <p:cNvGrpSpPr>
            <a:grpSpLocks/>
          </p:cNvGrpSpPr>
          <p:nvPr/>
        </p:nvGrpSpPr>
        <p:grpSpPr bwMode="auto">
          <a:xfrm>
            <a:off x="1447800" y="2667000"/>
            <a:ext cx="1600200" cy="476250"/>
            <a:chOff x="2016" y="1488"/>
            <a:chExt cx="2208" cy="300"/>
          </a:xfrm>
        </p:grpSpPr>
        <p:sp>
          <p:nvSpPr>
            <p:cNvPr id="1674245" name="AutoShape 5"/>
            <p:cNvSpPr>
              <a:spLocks/>
            </p:cNvSpPr>
            <p:nvPr/>
          </p:nvSpPr>
          <p:spPr bwMode="auto">
            <a:xfrm rot="5400000">
              <a:off x="3072" y="432"/>
              <a:ext cx="96" cy="2208"/>
            </a:xfrm>
            <a:prstGeom prst="rightBrace">
              <a:avLst>
                <a:gd name="adj1" fmla="val 191667"/>
                <a:gd name="adj2" fmla="val 50000"/>
              </a:avLst>
            </a:prstGeom>
            <a:noFill/>
            <a:ln w="12700">
              <a:solidFill>
                <a:schemeClr val="accent2"/>
              </a:solidFill>
              <a:round/>
              <a:headEnd/>
              <a:tailEnd/>
            </a:ln>
            <a:effectLst/>
          </p:spPr>
          <p:txBody>
            <a:bodyPr wrap="none" anchor="ctr"/>
            <a:lstStyle/>
            <a:p>
              <a:endParaRPr lang="en-US">
                <a:solidFill>
                  <a:srgbClr val="FF0000"/>
                </a:solidFill>
              </a:endParaRPr>
            </a:p>
          </p:txBody>
        </p:sp>
        <p:sp>
          <p:nvSpPr>
            <p:cNvPr id="1674246" name="Text Box 6"/>
            <p:cNvSpPr txBox="1">
              <a:spLocks noChangeArrowheads="1"/>
            </p:cNvSpPr>
            <p:nvPr/>
          </p:nvSpPr>
          <p:spPr bwMode="auto">
            <a:xfrm>
              <a:off x="2437" y="1536"/>
              <a:ext cx="1367" cy="252"/>
            </a:xfrm>
            <a:prstGeom prst="rect">
              <a:avLst/>
            </a:prstGeom>
            <a:noFill/>
            <a:ln w="12700">
              <a:noFill/>
              <a:miter lim="800000"/>
              <a:headEnd/>
              <a:tailEnd/>
            </a:ln>
            <a:effectLst/>
          </p:spPr>
          <p:txBody>
            <a:bodyPr wrap="square">
              <a:spAutoFit/>
            </a:bodyPr>
            <a:lstStyle/>
            <a:p>
              <a:pPr algn="ctr"/>
              <a:r>
                <a:rPr lang="en-US" sz="2000" dirty="0" err="1" smtClean="0">
                  <a:solidFill>
                    <a:srgbClr val="FF0000"/>
                  </a:solidFill>
                </a:rPr>
                <a:t>CPI</a:t>
              </a:r>
              <a:r>
                <a:rPr lang="en-US" sz="2000" baseline="-25000" dirty="0" err="1" smtClean="0">
                  <a:solidFill>
                    <a:srgbClr val="FF0000"/>
                  </a:solidFill>
                </a:rPr>
                <a:t>stalls</a:t>
              </a:r>
              <a:endParaRPr lang="en-US" sz="2000" baseline="-25000" dirty="0">
                <a:solidFill>
                  <a:srgbClr val="FF0000"/>
                </a:solidFill>
              </a:endParaRPr>
            </a:p>
          </p:txBody>
        </p:sp>
      </p:grpSp>
      <p:sp>
        <p:nvSpPr>
          <p:cNvPr id="1674247" name="Rectangle 7"/>
          <p:cNvSpPr>
            <a:spLocks noChangeArrowheads="1"/>
          </p:cNvSpPr>
          <p:nvPr/>
        </p:nvSpPr>
        <p:spPr bwMode="auto">
          <a:xfrm>
            <a:off x="457200" y="3581400"/>
            <a:ext cx="8686800" cy="900759"/>
          </a:xfrm>
          <a:prstGeom prst="rect">
            <a:avLst/>
          </a:prstGeom>
          <a:noFill/>
          <a:ln w="12700">
            <a:noFill/>
            <a:miter lim="800000"/>
            <a:headEnd/>
            <a:tailEnd/>
          </a:ln>
          <a:effectLst/>
        </p:spPr>
        <p:txBody>
          <a:bodyPr wrap="square" lIns="63500" tIns="25400" rIns="63500" bIns="25400">
            <a:spAutoFit/>
          </a:bodyPr>
          <a:lstStyle/>
          <a:p>
            <a:pPr marL="287338" indent="-287338">
              <a:spcBef>
                <a:spcPct val="30000"/>
              </a:spcBef>
              <a:buSzPct val="75000"/>
              <a:buFont typeface="Arial"/>
              <a:buChar char="•"/>
            </a:pPr>
            <a:r>
              <a:rPr lang="en-US" sz="2400" dirty="0" smtClean="0">
                <a:solidFill>
                  <a:schemeClr val="tx1"/>
                </a:solidFill>
              </a:rPr>
              <a:t>A simple model for</a:t>
            </a:r>
            <a:r>
              <a:rPr lang="en-US" sz="2400" dirty="0" smtClean="0"/>
              <a:t> cache miss impact on CPI</a:t>
            </a:r>
            <a:endParaRPr lang="en-US" sz="2400" dirty="0" smtClean="0">
              <a:solidFill>
                <a:schemeClr val="tx1"/>
              </a:solidFill>
            </a:endParaRPr>
          </a:p>
          <a:p>
            <a:pPr marL="287338" indent="-287338">
              <a:spcBef>
                <a:spcPct val="30000"/>
              </a:spcBef>
              <a:buSzPct val="75000"/>
            </a:pPr>
            <a:r>
              <a:rPr lang="en-US" sz="2400" dirty="0" err="1" smtClean="0">
                <a:solidFill>
                  <a:srgbClr val="FF0000"/>
                </a:solidFill>
              </a:rPr>
              <a:t>CPI</a:t>
            </a:r>
            <a:r>
              <a:rPr lang="en-US" sz="2400" baseline="-25000" dirty="0" err="1" smtClean="0">
                <a:solidFill>
                  <a:srgbClr val="FF0000"/>
                </a:solidFill>
              </a:rPr>
              <a:t>miss</a:t>
            </a:r>
            <a:r>
              <a:rPr lang="en-US" sz="2400" dirty="0" smtClean="0">
                <a:solidFill>
                  <a:srgbClr val="FF0000"/>
                </a:solidFill>
              </a:rPr>
              <a:t>= accesses/instruction </a:t>
            </a:r>
            <a:r>
              <a:rPr lang="en-US" sz="2400" dirty="0" smtClean="0">
                <a:solidFill>
                  <a:srgbClr val="FF0000"/>
                </a:solidFill>
                <a:cs typeface="Arial" charset="0"/>
              </a:rPr>
              <a:t>× </a:t>
            </a:r>
            <a:r>
              <a:rPr lang="en-US" sz="2400" dirty="0" smtClean="0">
                <a:solidFill>
                  <a:srgbClr val="FF0000"/>
                </a:solidFill>
              </a:rPr>
              <a:t>miss rate </a:t>
            </a:r>
            <a:r>
              <a:rPr lang="en-US" sz="2400" dirty="0" smtClean="0">
                <a:solidFill>
                  <a:srgbClr val="FF0000"/>
                </a:solidFill>
                <a:cs typeface="Arial" charset="0"/>
              </a:rPr>
              <a:t>×</a:t>
            </a:r>
            <a:r>
              <a:rPr lang="en-US" sz="2400" dirty="0" smtClean="0">
                <a:solidFill>
                  <a:srgbClr val="FF0000"/>
                </a:solidFill>
              </a:rPr>
              <a:t> miss penalty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4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424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p:txBody>
          <a:bodyPr/>
          <a:lstStyle/>
          <a:p>
            <a:r>
              <a:rPr lang="en-US" smtClean="0"/>
              <a:t>Impacts of Cache Performance</a:t>
            </a:r>
            <a:endParaRPr lang="en-US"/>
          </a:p>
        </p:txBody>
      </p:sp>
      <p:sp>
        <p:nvSpPr>
          <p:cNvPr id="1676291" name="Rectangle 3"/>
          <p:cNvSpPr>
            <a:spLocks noGrp="1" noChangeArrowheads="1"/>
          </p:cNvSpPr>
          <p:nvPr>
            <p:ph type="body" idx="1"/>
          </p:nvPr>
        </p:nvSpPr>
        <p:spPr>
          <a:xfrm>
            <a:off x="457200" y="1219200"/>
            <a:ext cx="8229600" cy="5257800"/>
          </a:xfrm>
        </p:spPr>
        <p:txBody>
          <a:bodyPr>
            <a:normAutofit fontScale="85000" lnSpcReduction="10000"/>
          </a:bodyPr>
          <a:lstStyle/>
          <a:p>
            <a:r>
              <a:rPr lang="en-US" dirty="0" smtClean="0"/>
              <a:t>Relative $ penalty increases as processor performance improves (faster clock rate and/or lower CPI)</a:t>
            </a:r>
          </a:p>
          <a:p>
            <a:pPr lvl="1"/>
            <a:r>
              <a:rPr lang="en-US" dirty="0" smtClean="0"/>
              <a:t>When calculating </a:t>
            </a:r>
            <a:r>
              <a:rPr lang="en-US" dirty="0" err="1" smtClean="0"/>
              <a:t>CPI</a:t>
            </a:r>
            <a:r>
              <a:rPr lang="en-US" baseline="-25000" dirty="0" err="1" smtClean="0"/>
              <a:t>stalls</a:t>
            </a:r>
            <a:r>
              <a:rPr lang="en-US" dirty="0" smtClean="0"/>
              <a:t>, cache miss penalty is measured in processor clock cycles needed to handle a miss</a:t>
            </a:r>
          </a:p>
          <a:p>
            <a:pPr lvl="1"/>
            <a:r>
              <a:rPr lang="en-US" dirty="0" smtClean="0"/>
              <a:t>Lower the </a:t>
            </a:r>
            <a:r>
              <a:rPr lang="en-US" dirty="0" err="1" smtClean="0"/>
              <a:t>CPI</a:t>
            </a:r>
            <a:r>
              <a:rPr lang="en-US" baseline="-25000" dirty="0" err="1" smtClean="0"/>
              <a:t>ideal</a:t>
            </a:r>
            <a:r>
              <a:rPr lang="en-US" dirty="0" smtClean="0"/>
              <a:t>, more pronounced impact of stalls</a:t>
            </a:r>
          </a:p>
          <a:p>
            <a:r>
              <a:rPr lang="en-US" dirty="0" smtClean="0"/>
              <a:t>Processor with a </a:t>
            </a:r>
            <a:r>
              <a:rPr lang="en-US" dirty="0" err="1" smtClean="0"/>
              <a:t>CPI</a:t>
            </a:r>
            <a:r>
              <a:rPr lang="en-US" baseline="-25000" dirty="0" err="1" smtClean="0"/>
              <a:t>ideal</a:t>
            </a:r>
            <a:r>
              <a:rPr lang="en-US" dirty="0" smtClean="0"/>
              <a:t> of 2, a 100-cycle miss penalty, 36% load/store </a:t>
            </a:r>
            <a:r>
              <a:rPr lang="en-US" dirty="0" err="1" smtClean="0"/>
              <a:t>instr’s</a:t>
            </a:r>
            <a:r>
              <a:rPr lang="en-US" dirty="0" smtClean="0"/>
              <a:t>, and 2% I$ and 4% D$ miss rates</a:t>
            </a:r>
          </a:p>
          <a:p>
            <a:pPr lvl="1"/>
            <a:r>
              <a:rPr lang="en-US" dirty="0" err="1" smtClean="0"/>
              <a:t>CPI</a:t>
            </a:r>
            <a:r>
              <a:rPr lang="en-US" baseline="-25000" dirty="0" err="1" smtClean="0"/>
              <a:t>miss</a:t>
            </a:r>
            <a:r>
              <a:rPr lang="en-US" dirty="0" smtClean="0"/>
              <a:t>= 2% × 100 + 36% × 4% × 100 = 3.44</a:t>
            </a:r>
          </a:p>
          <a:p>
            <a:pPr lvl="1"/>
            <a:r>
              <a:rPr lang="en-US" dirty="0" smtClean="0"/>
              <a:t>So  </a:t>
            </a:r>
            <a:r>
              <a:rPr lang="en-US" dirty="0" err="1" smtClean="0"/>
              <a:t>CPI</a:t>
            </a:r>
            <a:r>
              <a:rPr lang="en-US" baseline="-25000" dirty="0" err="1" smtClean="0"/>
              <a:t>stalls</a:t>
            </a:r>
            <a:r>
              <a:rPr lang="en-US" dirty="0" smtClean="0"/>
              <a:t>  =  2 + 3.44                          = 5.44</a:t>
            </a:r>
          </a:p>
          <a:p>
            <a:pPr lvl="1"/>
            <a:r>
              <a:rPr lang="en-US" dirty="0" smtClean="0"/>
              <a:t>More than twice the </a:t>
            </a:r>
            <a:r>
              <a:rPr lang="en-US" dirty="0" err="1" smtClean="0"/>
              <a:t>CPI</a:t>
            </a:r>
            <a:r>
              <a:rPr lang="en-US" baseline="-25000" dirty="0" err="1" smtClean="0"/>
              <a:t>ideal</a:t>
            </a:r>
            <a:r>
              <a:rPr lang="en-US" dirty="0" smtClean="0"/>
              <a:t> !</a:t>
            </a:r>
          </a:p>
          <a:p>
            <a:r>
              <a:rPr lang="en-US" dirty="0" smtClean="0"/>
              <a:t>What if the </a:t>
            </a:r>
            <a:r>
              <a:rPr lang="en-US" dirty="0" err="1" smtClean="0"/>
              <a:t>CPI</a:t>
            </a:r>
            <a:r>
              <a:rPr lang="en-US" baseline="-25000" dirty="0" err="1" smtClean="0"/>
              <a:t>ideal</a:t>
            </a:r>
            <a:r>
              <a:rPr lang="en-US" dirty="0" smtClean="0"/>
              <a:t> is reduced to 1?   </a:t>
            </a:r>
          </a:p>
          <a:p>
            <a:r>
              <a:rPr lang="en-US" dirty="0" smtClean="0"/>
              <a:t>What if the D$ miss rate went up by 1%?  </a:t>
            </a:r>
          </a:p>
        </p:txBody>
      </p:sp>
      <p:sp>
        <p:nvSpPr>
          <p:cNvPr id="4" name="Date Placeholder 3"/>
          <p:cNvSpPr>
            <a:spLocks noGrp="1"/>
          </p:cNvSpPr>
          <p:nvPr>
            <p:ph type="dt" sz="half" idx="10"/>
          </p:nvPr>
        </p:nvSpPr>
        <p:spPr/>
        <p:txBody>
          <a:bodyPr/>
          <a:lstStyle/>
          <a:p>
            <a:fld id="{4BA3A7DF-9BEA-944A-A5B0-676B5448ACCA}" type="datetime1">
              <a:rPr lang="en-US" smtClean="0"/>
              <a:pPr/>
              <a:t>9/28/12</a:t>
            </a:fld>
            <a:endParaRPr lang="en-US" dirty="0"/>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15</a:t>
            </a:fld>
            <a:endParaRPr lang="en-US"/>
          </a:p>
        </p:txBody>
      </p:sp>
      <p:sp>
        <p:nvSpPr>
          <p:cNvPr id="7" name="TextBox 6"/>
          <p:cNvSpPr txBox="1"/>
          <p:nvPr/>
        </p:nvSpPr>
        <p:spPr>
          <a:xfrm>
            <a:off x="6930737" y="5214921"/>
            <a:ext cx="1766792" cy="369332"/>
          </a:xfrm>
          <a:prstGeom prst="rect">
            <a:avLst/>
          </a:prstGeom>
          <a:noFill/>
        </p:spPr>
        <p:txBody>
          <a:bodyPr wrap="none" rtlCol="0">
            <a:spAutoFit/>
          </a:bodyPr>
          <a:lstStyle/>
          <a:p>
            <a:r>
              <a:rPr lang="en-US" dirty="0" smtClean="0">
                <a:hlinkClick r:id="rId3"/>
              </a:rPr>
              <a:t>Student Roulette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6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6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6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6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76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6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629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762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76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291"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larger cache on AMAT?</a:t>
            </a:r>
          </a:p>
        </p:txBody>
      </p:sp>
      <p:sp>
        <p:nvSpPr>
          <p:cNvPr id="4" name="Date Placeholder 3"/>
          <p:cNvSpPr>
            <a:spLocks noGrp="1"/>
          </p:cNvSpPr>
          <p:nvPr>
            <p:ph type="dt" sz="half" idx="10"/>
          </p:nvPr>
        </p:nvSpPr>
        <p:spPr/>
        <p:txBody>
          <a:bodyPr/>
          <a:lstStyle/>
          <a:p>
            <a:fld id="{D00C7901-23AA-5149-BC72-079B147074E2}" type="datetime1">
              <a:rPr lang="en-US" smtClean="0"/>
              <a:pPr/>
              <a:t>9/28/12</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7" name="Content Placeholder 6"/>
          <p:cNvSpPr>
            <a:spLocks noGrp="1"/>
          </p:cNvSpPr>
          <p:nvPr>
            <p:ph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larger cache on AMAT?</a:t>
            </a:r>
          </a:p>
        </p:txBody>
      </p:sp>
      <p:sp>
        <p:nvSpPr>
          <p:cNvPr id="3" name="Content Placeholder 2"/>
          <p:cNvSpPr>
            <a:spLocks noGrp="1"/>
          </p:cNvSpPr>
          <p:nvPr>
            <p:ph idx="1"/>
          </p:nvPr>
        </p:nvSpPr>
        <p:spPr>
          <a:xfrm>
            <a:off x="533399" y="1388531"/>
            <a:ext cx="8322733" cy="4631269"/>
          </a:xfrm>
        </p:spPr>
        <p:txBody>
          <a:bodyPr>
            <a:normAutofit fontScale="92500" lnSpcReduction="10000"/>
          </a:bodyPr>
          <a:lstStyle/>
          <a:p>
            <a:pPr>
              <a:lnSpc>
                <a:spcPct val="100000"/>
              </a:lnSpc>
              <a:spcBef>
                <a:spcPts val="600"/>
              </a:spcBef>
            </a:pPr>
            <a:r>
              <a:rPr lang="en-US" dirty="0" smtClean="0"/>
              <a:t>1) Lower Miss rate</a:t>
            </a:r>
          </a:p>
          <a:p>
            <a:pPr>
              <a:lnSpc>
                <a:spcPct val="100000"/>
              </a:lnSpc>
              <a:spcBef>
                <a:spcPts val="600"/>
              </a:spcBef>
            </a:pPr>
            <a:r>
              <a:rPr lang="en-US" dirty="0" smtClean="0"/>
              <a:t>2) Longer Access time (Hit time): smaller is faster </a:t>
            </a:r>
          </a:p>
          <a:p>
            <a:pPr lvl="1">
              <a:spcBef>
                <a:spcPts val="600"/>
              </a:spcBef>
            </a:pPr>
            <a:r>
              <a:rPr lang="en-US" dirty="0" smtClean="0"/>
              <a:t>Increase in hit time will likely add another stage to the pipeline </a:t>
            </a:r>
          </a:p>
          <a:p>
            <a:pPr>
              <a:spcBef>
                <a:spcPts val="600"/>
              </a:spcBef>
            </a:pPr>
            <a:r>
              <a:rPr lang="en-US" dirty="0" smtClean="0"/>
              <a:t>At some point, increase in hit time for a larger cache may overcome the improvement in hit rate, yielding a decrease in performance</a:t>
            </a:r>
          </a:p>
          <a:p>
            <a:pPr>
              <a:spcBef>
                <a:spcPts val="600"/>
              </a:spcBef>
            </a:pPr>
            <a:r>
              <a:rPr lang="en-US" dirty="0" smtClean="0"/>
              <a:t>Computer architects expend considerable effort optimizing organization of cache hierarchy – big impact on performance and power!</a:t>
            </a:r>
          </a:p>
        </p:txBody>
      </p:sp>
      <p:sp>
        <p:nvSpPr>
          <p:cNvPr id="4" name="Date Placeholder 3"/>
          <p:cNvSpPr>
            <a:spLocks noGrp="1"/>
          </p:cNvSpPr>
          <p:nvPr>
            <p:ph type="dt" sz="half" idx="10"/>
          </p:nvPr>
        </p:nvSpPr>
        <p:spPr/>
        <p:txBody>
          <a:bodyPr/>
          <a:lstStyle/>
          <a:p>
            <a:fld id="{5983C4DE-21D2-9F44-BE27-13FD82DB611D}" type="datetime1">
              <a:rPr lang="en-US" smtClean="0"/>
              <a:pPr/>
              <a:t>9/28/12</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348290"/>
            <a:ext cx="8686800" cy="5002192"/>
          </a:xfrm>
        </p:spPr>
        <p:txBody>
          <a:bodyPr>
            <a:normAutofit/>
          </a:bodyPr>
          <a:lstStyle/>
          <a:p>
            <a:r>
              <a:rPr lang="en-US" dirty="0" smtClean="0"/>
              <a:t>Lab #5: MIPS Assembly</a:t>
            </a:r>
          </a:p>
          <a:p>
            <a:r>
              <a:rPr lang="en-US" dirty="0" smtClean="0"/>
              <a:t>HW #4 (of six), due Sunday</a:t>
            </a:r>
          </a:p>
          <a:p>
            <a:r>
              <a:rPr lang="en-US" dirty="0" smtClean="0"/>
              <a:t>Project 2a: MIPS Emulator, due Sunday</a:t>
            </a:r>
          </a:p>
          <a:p>
            <a:r>
              <a:rPr lang="en-US" dirty="0" smtClean="0"/>
              <a:t>Midterm, a week from Tuesday</a:t>
            </a:r>
          </a:p>
          <a:p>
            <a:pPr lvl="1"/>
            <a:endParaRPr lang="en-US" dirty="0"/>
          </a:p>
        </p:txBody>
      </p:sp>
      <p:sp>
        <p:nvSpPr>
          <p:cNvPr id="4" name="Date Placeholder 3"/>
          <p:cNvSpPr>
            <a:spLocks noGrp="1"/>
          </p:cNvSpPr>
          <p:nvPr>
            <p:ph type="dt" sz="half" idx="10"/>
          </p:nvPr>
        </p:nvSpPr>
        <p:spPr/>
        <p:txBody>
          <a:bodyPr/>
          <a:lstStyle/>
          <a:p>
            <a:fld id="{D027746C-1F56-354D-BE83-D77C3DB21B83}"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Reduce Miss Penalty?</a:t>
            </a:r>
            <a:endParaRPr lang="en-US" dirty="0"/>
          </a:p>
        </p:txBody>
      </p:sp>
      <p:sp>
        <p:nvSpPr>
          <p:cNvPr id="3" name="Content Placeholder 2"/>
          <p:cNvSpPr>
            <a:spLocks noGrp="1"/>
          </p:cNvSpPr>
          <p:nvPr>
            <p:ph idx="1"/>
          </p:nvPr>
        </p:nvSpPr>
        <p:spPr/>
        <p:txBody>
          <a:bodyPr/>
          <a:lstStyle/>
          <a:p>
            <a:r>
              <a:rPr lang="en-US" dirty="0" smtClean="0"/>
              <a:t>Could there be locality on misses from a cache?</a:t>
            </a:r>
          </a:p>
          <a:p>
            <a:r>
              <a:rPr lang="en-US" dirty="0" smtClean="0"/>
              <a:t>Use multiple cache levels!</a:t>
            </a:r>
          </a:p>
          <a:p>
            <a:r>
              <a:rPr lang="en-US" dirty="0" smtClean="0"/>
              <a:t>With Moore’s Law, more room on die for bigger L1 caches and for second-level (L2)cache</a:t>
            </a:r>
          </a:p>
          <a:p>
            <a:r>
              <a:rPr lang="en-US" dirty="0" smtClean="0"/>
              <a:t>And in some cases even an L3 cache!</a:t>
            </a:r>
          </a:p>
          <a:p>
            <a:r>
              <a:rPr lang="en-US" dirty="0" smtClean="0"/>
              <a:t>IBM mainframes have ~1GB L4 cache off-chip.</a:t>
            </a:r>
          </a:p>
          <a:p>
            <a:endParaRPr lang="en-US" dirty="0" smtClean="0"/>
          </a:p>
          <a:p>
            <a:endParaRPr lang="en-US" dirty="0"/>
          </a:p>
        </p:txBody>
      </p:sp>
      <p:sp>
        <p:nvSpPr>
          <p:cNvPr id="4" name="Date Placeholder 3"/>
          <p:cNvSpPr>
            <a:spLocks noGrp="1"/>
          </p:cNvSpPr>
          <p:nvPr>
            <p:ph type="dt" sz="half" idx="10"/>
          </p:nvPr>
        </p:nvSpPr>
        <p:spPr/>
        <p:txBody>
          <a:bodyPr/>
          <a:lstStyle/>
          <a:p>
            <a:fld id="{8ECB8D17-E816-A643-A76C-D8608E56EE8B}"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CD32F19B-F0AC-C041-B567-AC697112029E}" type="datetime1">
              <a:rPr lang="en-US" smtClean="0"/>
              <a:pPr/>
              <a:t>9/28/12</a:t>
            </a:fld>
            <a:endParaRPr lang="en-US"/>
          </a:p>
        </p:txBody>
      </p:sp>
      <p:sp>
        <p:nvSpPr>
          <p:cNvPr id="46" name="Footer Placeholder 45"/>
          <p:cNvSpPr>
            <a:spLocks noGrp="1"/>
          </p:cNvSpPr>
          <p:nvPr>
            <p:ph type="ftr" sz="quarter" idx="11"/>
          </p:nvPr>
        </p:nvSpPr>
        <p:spPr/>
        <p:txBody>
          <a:bodyPr/>
          <a:lstStyle/>
          <a:p>
            <a:r>
              <a:rPr lang="en-US" smtClean="0"/>
              <a:t>Fall 2012 -- Lecture #15</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13666"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6538993" y="3221247"/>
            <a:ext cx="2602602" cy="1086467"/>
            <a:chOff x="7113457" y="2946400"/>
            <a:chExt cx="2602602" cy="1086467"/>
          </a:xfrm>
        </p:grpSpPr>
        <p:sp>
          <p:nvSpPr>
            <p:cNvPr id="64" name="Rectangle 63"/>
            <p:cNvSpPr/>
            <p:nvPr/>
          </p:nvSpPr>
          <p:spPr>
            <a:xfrm>
              <a:off x="7113457" y="3480268"/>
              <a:ext cx="1422432"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8584770" y="2946400"/>
              <a:ext cx="1131289" cy="830997"/>
            </a:xfrm>
            <a:prstGeom prst="rect">
              <a:avLst/>
            </a:prstGeom>
            <a:noFill/>
          </p:spPr>
          <p:txBody>
            <a:bodyPr wrap="none" rtlCol="0">
              <a:spAutoFit/>
            </a:bodyPr>
            <a:lstStyle/>
            <a:p>
              <a:r>
                <a:rPr lang="en-US" sz="2400" b="1" dirty="0" smtClean="0">
                  <a:solidFill>
                    <a:srgbClr val="FF0000"/>
                  </a:solidFill>
                </a:rPr>
                <a:t>Today’s</a:t>
              </a:r>
            </a:p>
            <a:p>
              <a:r>
                <a:rPr lang="en-US" sz="2400" b="1" dirty="0" smtClean="0">
                  <a:solidFill>
                    <a:srgbClr val="FF0000"/>
                  </a:solidFill>
                </a:rPr>
                <a:t>Lecture</a:t>
              </a:r>
              <a:endParaRPr lang="en-US" sz="2400" b="1"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0866" name="Rectangle 2"/>
          <p:cNvSpPr>
            <a:spLocks noGrp="1" noChangeArrowheads="1"/>
          </p:cNvSpPr>
          <p:nvPr>
            <p:ph type="title"/>
          </p:nvPr>
        </p:nvSpPr>
        <p:spPr/>
        <p:txBody>
          <a:bodyPr/>
          <a:lstStyle/>
          <a:p>
            <a:r>
              <a:rPr lang="en-US" dirty="0" smtClean="0"/>
              <a:t>Multiple Cache Levels</a:t>
            </a:r>
            <a:endParaRPr lang="en-US" dirty="0"/>
          </a:p>
        </p:txBody>
      </p:sp>
      <p:sp>
        <p:nvSpPr>
          <p:cNvPr id="1700867" name="Rectangle 3"/>
          <p:cNvSpPr>
            <a:spLocks noGrp="1" noChangeArrowheads="1"/>
          </p:cNvSpPr>
          <p:nvPr>
            <p:ph type="body" idx="1"/>
          </p:nvPr>
        </p:nvSpPr>
        <p:spPr>
          <a:xfrm>
            <a:off x="457200" y="1371600"/>
            <a:ext cx="8229600" cy="5020733"/>
          </a:xfrm>
        </p:spPr>
        <p:txBody>
          <a:bodyPr>
            <a:normAutofit/>
          </a:bodyPr>
          <a:lstStyle/>
          <a:p>
            <a:r>
              <a:rPr lang="en-US" dirty="0" smtClean="0"/>
              <a:t>E.g., </a:t>
            </a:r>
            <a:r>
              <a:rPr lang="en-US" dirty="0" err="1" smtClean="0"/>
              <a:t>CPI</a:t>
            </a:r>
            <a:r>
              <a:rPr lang="en-US" baseline="-25000" dirty="0" err="1" smtClean="0"/>
              <a:t>ideal</a:t>
            </a:r>
            <a:r>
              <a:rPr lang="en-US" dirty="0" smtClean="0"/>
              <a:t> of 2, </a:t>
            </a:r>
            <a:br>
              <a:rPr lang="en-US" dirty="0" smtClean="0"/>
            </a:br>
            <a:r>
              <a:rPr lang="en-US" dirty="0" smtClean="0"/>
              <a:t>100 cycle miss penalty (to main memory), </a:t>
            </a:r>
            <a:br>
              <a:rPr lang="en-US" dirty="0" smtClean="0"/>
            </a:br>
            <a:r>
              <a:rPr lang="en-US" dirty="0" smtClean="0"/>
              <a:t>25 cycle miss penalty (to L2$), </a:t>
            </a:r>
            <a:br>
              <a:rPr lang="en-US" dirty="0" smtClean="0"/>
            </a:br>
            <a:r>
              <a:rPr lang="en-US" dirty="0" smtClean="0"/>
              <a:t>36% load/stores, </a:t>
            </a:r>
            <a:br>
              <a:rPr lang="en-US" dirty="0" smtClean="0"/>
            </a:br>
            <a:r>
              <a:rPr lang="en-US" dirty="0" smtClean="0"/>
              <a:t>a 2% (4%) L1 I$ (D$) miss rate, </a:t>
            </a:r>
            <a:br>
              <a:rPr lang="en-US" dirty="0" smtClean="0"/>
            </a:br>
            <a:r>
              <a:rPr lang="en-US" dirty="0" smtClean="0"/>
              <a:t>add a 0.5% L2$ miss rate</a:t>
            </a:r>
          </a:p>
          <a:p>
            <a:pPr lvl="1"/>
            <a:r>
              <a:rPr lang="en-US" dirty="0" err="1" smtClean="0"/>
              <a:t>CPI</a:t>
            </a:r>
            <a:r>
              <a:rPr lang="en-US" baseline="-25000" dirty="0" err="1" smtClean="0"/>
              <a:t>stalls</a:t>
            </a:r>
            <a:r>
              <a:rPr lang="en-US" dirty="0" smtClean="0"/>
              <a:t>  =  2  + 0.02×25  +  0.36×0.04×25 				                    + 0.005×100 + 0.36×0.005×100  </a:t>
            </a:r>
          </a:p>
          <a:p>
            <a:pPr lvl="1">
              <a:buNone/>
            </a:pPr>
            <a:r>
              <a:rPr lang="en-US" dirty="0" smtClean="0"/>
              <a:t>                  =  3.54 (vs. 5.44 with no L2$)</a:t>
            </a:r>
            <a:endParaRPr lang="en-US" dirty="0"/>
          </a:p>
        </p:txBody>
      </p:sp>
      <p:sp>
        <p:nvSpPr>
          <p:cNvPr id="4" name="Date Placeholder 3"/>
          <p:cNvSpPr>
            <a:spLocks noGrp="1"/>
          </p:cNvSpPr>
          <p:nvPr>
            <p:ph type="dt" sz="half" idx="10"/>
          </p:nvPr>
        </p:nvSpPr>
        <p:spPr/>
        <p:txBody>
          <a:bodyPr/>
          <a:lstStyle/>
          <a:p>
            <a:fld id="{279FFA57-DA32-C34E-A6FF-8ED06E2E4187}" type="datetime1">
              <a:rPr lang="en-US" smtClean="0"/>
              <a:pPr/>
              <a:t>9/28/12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0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0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4507262" y="2306992"/>
            <a:ext cx="931863" cy="10953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spAutoFit/>
          </a:bodyPr>
          <a:lstStyle/>
          <a:p>
            <a:pPr algn="ctr"/>
            <a:r>
              <a:rPr lang="en-US" sz="1600">
                <a:solidFill>
                  <a:srgbClr val="000000"/>
                </a:solidFill>
              </a:rPr>
              <a:t>Second</a:t>
            </a:r>
          </a:p>
          <a:p>
            <a:pPr algn="ctr"/>
            <a:r>
              <a:rPr lang="en-US" sz="1600">
                <a:solidFill>
                  <a:srgbClr val="000000"/>
                </a:solidFill>
              </a:rPr>
              <a:t>Level</a:t>
            </a:r>
          </a:p>
          <a:p>
            <a:pPr algn="ctr"/>
            <a:r>
              <a:rPr lang="en-US" sz="1600">
                <a:solidFill>
                  <a:srgbClr val="000000"/>
                </a:solidFill>
              </a:rPr>
              <a:t>Cache</a:t>
            </a:r>
          </a:p>
          <a:p>
            <a:pPr algn="ctr"/>
            <a:r>
              <a:rPr lang="en-US" sz="160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1011587"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25987" y="1697392"/>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62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011587" y="2764192"/>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40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62080" y="2230792"/>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809975" y="1468792"/>
            <a:ext cx="477350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2032798" y="1466066"/>
            <a:ext cx="2144713"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On-Chip Components</a:t>
            </a:r>
          </a:p>
        </p:txBody>
      </p:sp>
      <p:sp>
        <p:nvSpPr>
          <p:cNvPr id="1487886" name="Line 14"/>
          <p:cNvSpPr>
            <a:spLocks noChangeShapeType="1"/>
          </p:cNvSpPr>
          <p:nvPr/>
        </p:nvSpPr>
        <p:spPr bwMode="auto">
          <a:xfrm flipV="1">
            <a:off x="2230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27625" y="3537305"/>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52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63256" y="3103123"/>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040787" y="2154592"/>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132862" y="2459392"/>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a:solidFill>
                  <a:srgbClr val="000000"/>
                </a:solidFill>
              </a:rPr>
              <a:t>Main</a:t>
            </a:r>
          </a:p>
          <a:p>
            <a:pPr algn="ctr"/>
            <a:r>
              <a:rPr lang="en-US" sz="1600">
                <a:solidFill>
                  <a:srgbClr val="000000"/>
                </a:solidFill>
              </a:rPr>
              <a:t>Memory</a:t>
            </a:r>
          </a:p>
          <a:p>
            <a:pPr algn="ctr"/>
            <a:r>
              <a:rPr lang="en-US" sz="1600">
                <a:solidFill>
                  <a:srgbClr val="000000"/>
                </a:solidFill>
              </a:rPr>
              <a:t>(DRAM)</a:t>
            </a:r>
          </a:p>
        </p:txBody>
      </p:sp>
      <p:sp>
        <p:nvSpPr>
          <p:cNvPr id="1487893" name="Rectangle 21"/>
          <p:cNvSpPr>
            <a:spLocks noChangeArrowheads="1"/>
          </p:cNvSpPr>
          <p:nvPr/>
        </p:nvSpPr>
        <p:spPr bwMode="auto">
          <a:xfrm rot="5400000">
            <a:off x="3074544" y="2988824"/>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82480" y="2303024"/>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73387" y="3907192"/>
            <a:ext cx="8618432"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a:t>
            </a:r>
            <a:r>
              <a:rPr lang="en-US" b="1" dirty="0" smtClean="0">
                <a:solidFill>
                  <a:schemeClr val="tx1"/>
                </a:solidFill>
              </a:rPr>
              <a:t>:        </a:t>
            </a:r>
            <a:r>
              <a:rPr lang="en-US" dirty="0">
                <a:solidFill>
                  <a:schemeClr val="tx1"/>
                </a:solidFill>
                <a:cs typeface="Arial" charset="0"/>
              </a:rPr>
              <a:t>½</a:t>
            </a:r>
            <a:r>
              <a:rPr lang="en-US" dirty="0">
                <a:solidFill>
                  <a:schemeClr val="tx1"/>
                </a:solidFill>
              </a:rPr>
              <a:t>’s            </a:t>
            </a:r>
            <a:r>
              <a:rPr lang="en-US" dirty="0" smtClean="0">
                <a:solidFill>
                  <a:schemeClr val="tx1"/>
                </a:solidFill>
              </a:rPr>
              <a:t>         1</a:t>
            </a:r>
            <a:r>
              <a:rPr lang="en-US" dirty="0">
                <a:solidFill>
                  <a:schemeClr val="tx1"/>
                </a:solidFill>
              </a:rPr>
              <a:t>’s                 </a:t>
            </a:r>
            <a:r>
              <a:rPr lang="en-US" dirty="0" smtClean="0">
                <a:solidFill>
                  <a:schemeClr val="tx1"/>
                </a:solidFill>
              </a:rPr>
              <a:t>   10</a:t>
            </a:r>
            <a:r>
              <a:rPr lang="en-US" dirty="0">
                <a:solidFill>
                  <a:schemeClr val="tx1"/>
                </a:solidFill>
              </a:rPr>
              <a:t>’s                 </a:t>
            </a:r>
            <a:r>
              <a:rPr lang="en-US" dirty="0" smtClean="0">
                <a:solidFill>
                  <a:schemeClr val="tx1"/>
                </a:solidFill>
              </a:rPr>
              <a:t>      100</a:t>
            </a:r>
            <a:r>
              <a:rPr lang="en-US" dirty="0">
                <a:solidFill>
                  <a:schemeClr val="tx1"/>
                </a:solidFill>
              </a:rPr>
              <a:t>’s       </a:t>
            </a:r>
            <a:r>
              <a:rPr lang="en-US" dirty="0" smtClean="0">
                <a:solidFill>
                  <a:schemeClr val="tx1"/>
                </a:solidFill>
              </a:rPr>
              <a:t>        1,000,000’s</a:t>
            </a:r>
            <a:endParaRPr lang="en-US" dirty="0">
              <a:solidFill>
                <a:schemeClr val="tx1"/>
              </a:solidFill>
            </a:endParaRPr>
          </a:p>
        </p:txBody>
      </p:sp>
      <p:sp>
        <p:nvSpPr>
          <p:cNvPr id="1487902" name="Rectangle 30"/>
          <p:cNvSpPr>
            <a:spLocks noChangeArrowheads="1"/>
          </p:cNvSpPr>
          <p:nvPr/>
        </p:nvSpPr>
        <p:spPr bwMode="auto">
          <a:xfrm>
            <a:off x="173387" y="4288192"/>
            <a:ext cx="7963919"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a:t>
            </a:r>
            <a:r>
              <a:rPr lang="en-US" dirty="0" smtClean="0">
                <a:solidFill>
                  <a:schemeClr val="tx1"/>
                </a:solidFill>
              </a:rPr>
              <a:t>   100</a:t>
            </a:r>
            <a:r>
              <a:rPr lang="en-US" dirty="0">
                <a:solidFill>
                  <a:schemeClr val="tx1"/>
                </a:solidFill>
              </a:rPr>
              <a:t>’s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32" name="Date Placeholder 31"/>
          <p:cNvSpPr>
            <a:spLocks noGrp="1"/>
          </p:cNvSpPr>
          <p:nvPr>
            <p:ph type="dt" sz="half" idx="10"/>
          </p:nvPr>
        </p:nvSpPr>
        <p:spPr/>
        <p:txBody>
          <a:bodyPr/>
          <a:lstStyle/>
          <a:p>
            <a:fld id="{EA718C7E-C14B-EE4D-B3CC-02158BFE148B}" type="datetime1">
              <a:rPr lang="en-US" smtClean="0"/>
              <a:pPr/>
              <a:t>9/28/12</a:t>
            </a:fld>
            <a:endParaRPr lang="en-US"/>
          </a:p>
        </p:txBody>
      </p:sp>
      <p:sp>
        <p:nvSpPr>
          <p:cNvPr id="33" name="Slide Number Placeholder 32"/>
          <p:cNvSpPr>
            <a:spLocks noGrp="1"/>
          </p:cNvSpPr>
          <p:nvPr>
            <p:ph type="sldNum" sz="quarter" idx="12"/>
          </p:nvPr>
        </p:nvSpPr>
        <p:spPr/>
        <p:txBody>
          <a:bodyPr/>
          <a:lstStyle/>
          <a:p>
            <a:fld id="{3CC63E4C-4642-794D-A2FD-70F6B81535F5}" type="slidenum">
              <a:rPr lang="en-US" smtClean="0"/>
              <a:pPr/>
              <a:t>21</a:t>
            </a:fld>
            <a:endParaRPr lang="en-US"/>
          </a:p>
        </p:txBody>
      </p:sp>
      <p:sp>
        <p:nvSpPr>
          <p:cNvPr id="34" name="Footer Placeholder 33"/>
          <p:cNvSpPr>
            <a:spLocks noGrp="1"/>
          </p:cNvSpPr>
          <p:nvPr>
            <p:ph type="ftr" sz="quarter" idx="11"/>
          </p:nvPr>
        </p:nvSpPr>
        <p:spPr/>
        <p:txBody>
          <a:bodyPr/>
          <a:lstStyle/>
          <a:p>
            <a:r>
              <a:rPr lang="en-US" smtClean="0"/>
              <a:t>Fall 2012 -- Lecture #15</a:t>
            </a:r>
            <a:endParaRPr lang="en-US"/>
          </a:p>
        </p:txBody>
      </p:sp>
      <p:sp>
        <p:nvSpPr>
          <p:cNvPr id="36" name="Content Placeholder 30"/>
          <p:cNvSpPr>
            <a:spLocks noGrp="1"/>
          </p:cNvSpPr>
          <p:nvPr>
            <p:ph idx="1"/>
          </p:nvPr>
        </p:nvSpPr>
        <p:spPr>
          <a:xfrm>
            <a:off x="320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481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a:t>
              </a:r>
              <a:r>
                <a:rPr lang="en-US" b="1" dirty="0" smtClean="0">
                  <a:solidFill>
                    <a:schemeClr val="tx1"/>
                  </a:solidFill>
                </a:rPr>
                <a:t>Cost/bit:         </a:t>
              </a:r>
              <a:r>
                <a:rPr lang="en-US" dirty="0">
                  <a:solidFill>
                    <a:schemeClr val="tx1"/>
                  </a:solidFill>
                </a:rPr>
                <a:t>highest                                                                             </a:t>
              </a:r>
              <a:r>
                <a:rPr lang="en-US" dirty="0" smtClean="0">
                  <a:solidFill>
                    <a:schemeClr val="tx1"/>
                  </a:solidFill>
                </a:rPr>
                <a:t>                    </a:t>
              </a:r>
              <a:r>
                <a:rPr lang="en-US" dirty="0">
                  <a:solidFill>
                    <a:schemeClr val="tx1"/>
                  </a:solidFill>
                </a:rPr>
                <a:t>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Global Miss Rates</a:t>
            </a:r>
            <a:endParaRPr lang="en-US" dirty="0"/>
          </a:p>
        </p:txBody>
      </p:sp>
      <p:sp>
        <p:nvSpPr>
          <p:cNvPr id="3" name="Content Placeholder 2"/>
          <p:cNvSpPr>
            <a:spLocks noGrp="1"/>
          </p:cNvSpPr>
          <p:nvPr>
            <p:ph idx="1"/>
          </p:nvPr>
        </p:nvSpPr>
        <p:spPr>
          <a:xfrm>
            <a:off x="335849" y="1600200"/>
            <a:ext cx="8648098" cy="4813021"/>
          </a:xfrm>
        </p:spPr>
        <p:txBody>
          <a:bodyPr>
            <a:normAutofit/>
          </a:bodyPr>
          <a:lstStyle/>
          <a:p>
            <a:r>
              <a:rPr lang="en-US" i="1" dirty="0" smtClean="0">
                <a:solidFill>
                  <a:srgbClr val="0000FF"/>
                </a:solidFill>
              </a:rPr>
              <a:t>Local miss rate </a:t>
            </a:r>
            <a:r>
              <a:rPr lang="en-US" dirty="0" smtClean="0"/>
              <a:t>– the fraction of references to one level of a cache that miss</a:t>
            </a:r>
          </a:p>
          <a:p>
            <a:pPr marL="342900" lvl="1" indent="-342900">
              <a:buFont typeface="Arial"/>
              <a:buChar char="•"/>
            </a:pPr>
            <a:r>
              <a:rPr lang="en-US" dirty="0" smtClean="0"/>
              <a:t>Local Miss rate L2$ = $L2 Misses / L1$ Misses</a:t>
            </a:r>
          </a:p>
          <a:p>
            <a:r>
              <a:rPr lang="en-US" i="1" dirty="0" smtClean="0">
                <a:solidFill>
                  <a:srgbClr val="0000FF"/>
                </a:solidFill>
              </a:rPr>
              <a:t>Global miss rate </a:t>
            </a:r>
            <a:r>
              <a:rPr lang="en-US" dirty="0" smtClean="0"/>
              <a:t>– the fraction of references that miss in all levels of a multilevel cache</a:t>
            </a:r>
          </a:p>
          <a:p>
            <a:pPr marL="742950" lvl="2" indent="-342900"/>
            <a:r>
              <a:rPr lang="en-US" dirty="0" smtClean="0"/>
              <a:t>L2$ local miss rate &gt;&gt; than the global miss rate</a:t>
            </a:r>
          </a:p>
          <a:p>
            <a:pPr marL="742950" lvl="2" indent="-342900"/>
            <a:r>
              <a:rPr lang="en-US" dirty="0" smtClean="0"/>
              <a:t>Often as high as 50% local miss rate – still useful?</a:t>
            </a:r>
          </a:p>
          <a:p>
            <a:pPr marL="342900" lvl="1" indent="-342900">
              <a:buFont typeface="Arial"/>
              <a:buChar char="•"/>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F5ED5994-01B5-404D-8131-79BF7B48D251}"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Time for L1 hit + L1 Miss rate </a:t>
            </a:r>
            <a:r>
              <a:rPr lang="en-US" sz="2800" dirty="0" err="1" smtClean="0">
                <a:solidFill>
                  <a:srgbClr val="408000"/>
                </a:solidFill>
                <a:latin typeface="+mj-lt"/>
                <a:cs typeface="Courier"/>
              </a:rPr>
              <a:t>x</a:t>
            </a:r>
            <a:r>
              <a:rPr lang="en-US" sz="2800" dirty="0" smtClean="0">
                <a:solidFill>
                  <a:srgbClr val="408000"/>
                </a:solidFill>
                <a:latin typeface="+mj-lt"/>
                <a:cs typeface="Courier"/>
              </a:rPr>
              <a:t> </a:t>
            </a:r>
            <a:br>
              <a:rPr lang="en-US" sz="2800" dirty="0" smtClean="0">
                <a:solidFill>
                  <a:srgbClr val="408000"/>
                </a:solidFill>
                <a:latin typeface="+mj-lt"/>
                <a:cs typeface="Courier"/>
              </a:rPr>
            </a:br>
            <a:r>
              <a:rPr lang="en-US" sz="2800" dirty="0" smtClean="0">
                <a:solidFill>
                  <a:srgbClr val="408000"/>
                </a:solidFill>
                <a:latin typeface="+mj-lt"/>
                <a:cs typeface="Courier"/>
              </a:rPr>
              <a:t>L2 Miss rate </a:t>
            </a:r>
            <a:r>
              <a:rPr lang="en-US" sz="2800" dirty="0" err="1" smtClean="0">
                <a:solidFill>
                  <a:srgbClr val="408000"/>
                </a:solidFill>
                <a:latin typeface="+mj-lt"/>
                <a:cs typeface="Courier"/>
              </a:rPr>
              <a:t>x</a:t>
            </a:r>
            <a:r>
              <a:rPr lang="en-US" sz="2800" dirty="0" smtClean="0">
                <a:solidFill>
                  <a:srgbClr val="408000"/>
                </a:solidFill>
                <a:latin typeface="+mj-lt"/>
                <a:cs typeface="Courier"/>
              </a:rPr>
              <a:t> Miss penalty</a:t>
            </a:r>
          </a:p>
        </p:txBody>
      </p:sp>
      <p:sp>
        <p:nvSpPr>
          <p:cNvPr id="53251" name="TextBox 4"/>
          <p:cNvSpPr txBox="1">
            <a:spLocks noChangeArrowheads="1"/>
          </p:cNvSpPr>
          <p:nvPr/>
        </p:nvSpPr>
        <p:spPr bwMode="auto">
          <a:xfrm>
            <a:off x="1371600" y="441133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Time for L1 hit + L1 Miss rate </a:t>
            </a:r>
            <a:r>
              <a:rPr lang="en-US" sz="2800" dirty="0" err="1" smtClean="0">
                <a:solidFill>
                  <a:srgbClr val="FF66A0"/>
                </a:solidFill>
                <a:latin typeface="+mj-lt"/>
                <a:cs typeface="Courier"/>
              </a:rPr>
              <a:t>x</a:t>
            </a:r>
            <a:r>
              <a:rPr lang="en-US" sz="2800" dirty="0" smtClean="0">
                <a:solidFill>
                  <a:srgbClr val="FF66A0"/>
                </a:solidFill>
                <a:latin typeface="+mj-lt"/>
                <a:cs typeface="Courier"/>
              </a:rPr>
              <a:t> </a:t>
            </a:r>
            <a:br>
              <a:rPr lang="en-US" sz="2800" dirty="0" smtClean="0">
                <a:solidFill>
                  <a:srgbClr val="FF66A0"/>
                </a:solidFill>
                <a:latin typeface="+mj-lt"/>
                <a:cs typeface="Courier"/>
              </a:rPr>
            </a:br>
            <a:r>
              <a:rPr lang="en-US" sz="2800" dirty="0" smtClean="0">
                <a:solidFill>
                  <a:srgbClr val="FF66A0"/>
                </a:solidFill>
                <a:latin typeface="+mj-lt"/>
                <a:cs typeface="Courier"/>
              </a:rPr>
              <a:t>(Time for L2 hit + L2 Miss rate </a:t>
            </a:r>
            <a:r>
              <a:rPr lang="en-US" sz="2800" dirty="0" err="1" smtClean="0">
                <a:solidFill>
                  <a:srgbClr val="FF66A0"/>
                </a:solidFill>
                <a:latin typeface="+mj-lt"/>
                <a:cs typeface="Courier"/>
              </a:rPr>
              <a:t>x</a:t>
            </a:r>
            <a:r>
              <a:rPr lang="en-US" sz="2800" dirty="0" smtClean="0">
                <a:solidFill>
                  <a:srgbClr val="FF66A0"/>
                </a:solidFill>
                <a:latin typeface="+mj-lt"/>
                <a:cs typeface="Courier"/>
              </a:rPr>
              <a:t> Miss Penalty)</a:t>
            </a:r>
          </a:p>
        </p:txBody>
      </p:sp>
      <p:sp>
        <p:nvSpPr>
          <p:cNvPr id="53252" name="TextBox 5"/>
          <p:cNvSpPr txBox="1">
            <a:spLocks noChangeArrowheads="1"/>
          </p:cNvSpPr>
          <p:nvPr/>
        </p:nvSpPr>
        <p:spPr bwMode="auto">
          <a:xfrm>
            <a:off x="1371599" y="5325730"/>
            <a:ext cx="7066593" cy="954107"/>
          </a:xfrm>
          <a:prstGeom prst="rect">
            <a:avLst/>
          </a:prstGeom>
          <a:noFill/>
          <a:ln w="9525">
            <a:noFill/>
            <a:miter lim="800000"/>
            <a:headEnd/>
            <a:tailEnd/>
          </a:ln>
        </p:spPr>
        <p:txBody>
          <a:bodyPr wrap="square">
            <a:prstTxWarp prst="textNoShape">
              <a:avLst/>
            </a:prstTxWarp>
            <a:spAutoFit/>
          </a:bodyPr>
          <a:lstStyle/>
          <a:p>
            <a:r>
              <a:rPr lang="en-US" sz="2800" b="1" dirty="0" smtClean="0">
                <a:ln>
                  <a:solidFill>
                    <a:schemeClr val="tx1"/>
                  </a:solidFill>
                </a:ln>
                <a:solidFill>
                  <a:srgbClr val="FFE860"/>
                </a:solidFill>
                <a:latin typeface="+mj-lt"/>
                <a:cs typeface="Courier"/>
              </a:rPr>
              <a:t>Time for L1 hit + L1 Miss rate </a:t>
            </a:r>
            <a:r>
              <a:rPr lang="en-US" sz="2800" b="1" dirty="0" err="1" smtClean="0">
                <a:ln>
                  <a:solidFill>
                    <a:schemeClr val="tx1"/>
                  </a:solidFill>
                </a:ln>
                <a:solidFill>
                  <a:srgbClr val="FFE860"/>
                </a:solidFill>
                <a:latin typeface="+mj-lt"/>
                <a:cs typeface="Courier"/>
              </a:rPr>
              <a:t>x</a:t>
            </a:r>
            <a:r>
              <a:rPr lang="en-US" sz="2800" b="1" dirty="0" smtClean="0">
                <a:ln>
                  <a:solidFill>
                    <a:schemeClr val="tx1"/>
                  </a:solidFill>
                </a:ln>
                <a:solidFill>
                  <a:srgbClr val="FFE860"/>
                </a:solidFill>
                <a:latin typeface="+mj-lt"/>
                <a:cs typeface="Courier"/>
              </a:rPr>
              <a:t> Miss penalty +</a:t>
            </a:r>
            <a:br>
              <a:rPr lang="en-US" sz="2800" b="1" dirty="0" smtClean="0">
                <a:ln>
                  <a:solidFill>
                    <a:schemeClr val="tx1"/>
                  </a:solidFill>
                </a:ln>
                <a:solidFill>
                  <a:srgbClr val="FFE860"/>
                </a:solidFill>
                <a:latin typeface="+mj-lt"/>
                <a:cs typeface="Courier"/>
              </a:rPr>
            </a:br>
            <a:r>
              <a:rPr lang="en-US" sz="2800" b="1" dirty="0" smtClean="0">
                <a:ln>
                  <a:solidFill>
                    <a:schemeClr val="tx1"/>
                  </a:solidFill>
                </a:ln>
                <a:solidFill>
                  <a:srgbClr val="FFE860"/>
                </a:solidFill>
                <a:latin typeface="+mj-lt"/>
                <a:cs typeface="Courier"/>
              </a:rPr>
              <a:t>Time for L2 hit + L2 Miss rate </a:t>
            </a:r>
            <a:r>
              <a:rPr lang="en-US" sz="2800" b="1" dirty="0" err="1" smtClean="0">
                <a:ln>
                  <a:solidFill>
                    <a:schemeClr val="tx1"/>
                  </a:solidFill>
                </a:ln>
                <a:solidFill>
                  <a:srgbClr val="FFE860"/>
                </a:solidFill>
                <a:latin typeface="+mj-lt"/>
                <a:cs typeface="Courier"/>
              </a:rPr>
              <a:t>x</a:t>
            </a:r>
            <a:r>
              <a:rPr lang="en-US" sz="2800" b="1" dirty="0" smtClean="0">
                <a:ln>
                  <a:solidFill>
                    <a:schemeClr val="tx1"/>
                  </a:solidFill>
                </a:ln>
                <a:solidFill>
                  <a:srgbClr val="FFE860"/>
                </a:solidFill>
                <a:latin typeface="+mj-lt"/>
                <a:cs typeface="Courier"/>
              </a:rPr>
              <a:t> Miss penalty</a:t>
            </a:r>
          </a:p>
        </p:txBody>
      </p:sp>
      <p:grpSp>
        <p:nvGrpSpPr>
          <p:cNvPr id="2" name="Group 10"/>
          <p:cNvGrpSpPr>
            <a:grpSpLocks/>
          </p:cNvGrpSpPr>
          <p:nvPr/>
        </p:nvGrpSpPr>
        <p:grpSpPr bwMode="auto">
          <a:xfrm>
            <a:off x="960438" y="2582530"/>
            <a:ext cx="7351812" cy="523220"/>
            <a:chOff x="960651" y="1743728"/>
            <a:chExt cx="7351592" cy="392422"/>
          </a:xfrm>
        </p:grpSpPr>
        <p:sp>
          <p:nvSpPr>
            <p:cNvPr id="53259" name="TextBox 2"/>
            <p:cNvSpPr txBox="1">
              <a:spLocks noChangeArrowheads="1"/>
            </p:cNvSpPr>
            <p:nvPr/>
          </p:nvSpPr>
          <p:spPr bwMode="auto">
            <a:xfrm>
              <a:off x="1371600" y="1743728"/>
              <a:ext cx="6940643" cy="39242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8000"/>
                  </a:solidFill>
                  <a:latin typeface="+mj-lt"/>
                  <a:cs typeface="Courier"/>
                </a:rPr>
                <a:t>Time for L2 hit + L2 Miss rate </a:t>
              </a:r>
              <a:r>
                <a:rPr lang="en-US" sz="2800" dirty="0" err="1" smtClean="0">
                  <a:solidFill>
                    <a:srgbClr val="FF8000"/>
                  </a:solidFill>
                  <a:latin typeface="+mj-lt"/>
                  <a:cs typeface="Courier"/>
                </a:rPr>
                <a:t>x</a:t>
              </a:r>
              <a:r>
                <a:rPr lang="en-US" sz="2800" dirty="0" smtClean="0">
                  <a:solidFill>
                    <a:srgbClr val="FF8000"/>
                  </a:solidFill>
                  <a:latin typeface="+mj-lt"/>
                  <a:cs typeface="Courier"/>
                </a:rPr>
                <a:t> L2 Miss penalty</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23</a:t>
            </a:fld>
            <a:endParaRPr lang="en-US" dirty="0" smtClean="0"/>
          </a:p>
        </p:txBody>
      </p:sp>
      <p:sp>
        <p:nvSpPr>
          <p:cNvPr id="53258" name="TextBox 12"/>
          <p:cNvSpPr txBox="1">
            <a:spLocks noChangeArrowheads="1"/>
          </p:cNvSpPr>
          <p:nvPr/>
        </p:nvSpPr>
        <p:spPr bwMode="auto">
          <a:xfrm>
            <a:off x="347076" y="566799"/>
            <a:ext cx="7876665" cy="1908215"/>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400" dirty="0" smtClean="0"/>
              <a:t>For L1 cache</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What is AMAT for system with L1 and L2 cache (L2 miss rate is </a:t>
            </a:r>
            <a:r>
              <a:rPr lang="en-US" sz="2800" i="1" dirty="0" smtClean="0"/>
              <a:t>local </a:t>
            </a:r>
            <a:r>
              <a:rPr lang="en-US" sz="2800" dirty="0" smtClean="0"/>
              <a:t>miss rate)?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Global Miss Rates</a:t>
            </a:r>
            <a:endParaRPr lang="en-US" dirty="0"/>
          </a:p>
        </p:txBody>
      </p:sp>
      <p:sp>
        <p:nvSpPr>
          <p:cNvPr id="3" name="Content Placeholder 2"/>
          <p:cNvSpPr>
            <a:spLocks noGrp="1"/>
          </p:cNvSpPr>
          <p:nvPr>
            <p:ph idx="1"/>
          </p:nvPr>
        </p:nvSpPr>
        <p:spPr>
          <a:xfrm>
            <a:off x="335849" y="1600200"/>
            <a:ext cx="8648098" cy="4813021"/>
          </a:xfrm>
        </p:spPr>
        <p:txBody>
          <a:bodyPr>
            <a:normAutofit fontScale="92500" lnSpcReduction="20000"/>
          </a:bodyPr>
          <a:lstStyle/>
          <a:p>
            <a:r>
              <a:rPr lang="en-US" i="1" dirty="0" smtClean="0">
                <a:solidFill>
                  <a:srgbClr val="0000FF"/>
                </a:solidFill>
              </a:rPr>
              <a:t>Local miss rate </a:t>
            </a:r>
            <a:r>
              <a:rPr lang="en-US" dirty="0" smtClean="0"/>
              <a:t>– the fraction of references to one level of a cache that miss</a:t>
            </a:r>
          </a:p>
          <a:p>
            <a:pPr marL="342900" lvl="1" indent="-342900">
              <a:buFont typeface="Arial"/>
              <a:buChar char="•"/>
            </a:pPr>
            <a:r>
              <a:rPr lang="en-US" dirty="0" smtClean="0"/>
              <a:t>Local Miss rate L2$ = $L2 Misses / L1$ Misses</a:t>
            </a:r>
          </a:p>
          <a:p>
            <a:r>
              <a:rPr lang="en-US" i="1" dirty="0" smtClean="0">
                <a:solidFill>
                  <a:srgbClr val="0000FF"/>
                </a:solidFill>
              </a:rPr>
              <a:t>Global miss rate </a:t>
            </a:r>
            <a:r>
              <a:rPr lang="en-US" dirty="0" smtClean="0"/>
              <a:t>– the fraction of references that miss in all levels of a multilevel cache</a:t>
            </a:r>
          </a:p>
          <a:p>
            <a:pPr marL="742950" lvl="2" indent="-342900"/>
            <a:r>
              <a:rPr lang="en-US" dirty="0" smtClean="0"/>
              <a:t>L2$ local miss rate &gt;&gt; than the global miss rate</a:t>
            </a:r>
          </a:p>
          <a:p>
            <a:pPr marL="342900" lvl="1" indent="-342900">
              <a:buFont typeface="Arial"/>
              <a:buChar char="•"/>
            </a:pPr>
            <a:r>
              <a:rPr lang="en-US" dirty="0" smtClean="0">
                <a:solidFill>
                  <a:srgbClr val="000000"/>
                </a:solidFill>
              </a:rPr>
              <a:t>Global Miss rate = L2$ Misses / Total Accesses</a:t>
            </a:r>
          </a:p>
          <a:p>
            <a:pPr marL="342900" lvl="1" indent="-342900">
              <a:buNone/>
            </a:pPr>
            <a:r>
              <a:rPr lang="en-US" dirty="0" smtClean="0">
                <a:solidFill>
                  <a:srgbClr val="000000"/>
                </a:solidFill>
              </a:rPr>
              <a:t>	= L2$ Misses / L1$ Misses </a:t>
            </a:r>
            <a:r>
              <a:rPr lang="en-US" dirty="0" err="1" smtClean="0">
                <a:solidFill>
                  <a:srgbClr val="000000"/>
                </a:solidFill>
              </a:rPr>
              <a:t>x</a:t>
            </a:r>
            <a:r>
              <a:rPr lang="en-US" dirty="0" smtClean="0">
                <a:solidFill>
                  <a:srgbClr val="000000"/>
                </a:solidFill>
              </a:rPr>
              <a:t> L1$ Misses / Total Accesses</a:t>
            </a:r>
          </a:p>
          <a:p>
            <a:pPr marL="342900" lvl="1" indent="-342900">
              <a:buNone/>
            </a:pPr>
            <a:r>
              <a:rPr lang="en-US" dirty="0" smtClean="0">
                <a:solidFill>
                  <a:srgbClr val="000000"/>
                </a:solidFill>
              </a:rPr>
              <a:t>	= Local Miss rate L2$ </a:t>
            </a:r>
            <a:r>
              <a:rPr lang="en-US" dirty="0" err="1" smtClean="0">
                <a:solidFill>
                  <a:srgbClr val="000000"/>
                </a:solidFill>
              </a:rPr>
              <a:t>x</a:t>
            </a:r>
            <a:r>
              <a:rPr lang="en-US" dirty="0" smtClean="0">
                <a:solidFill>
                  <a:srgbClr val="000000"/>
                </a:solidFill>
              </a:rPr>
              <a:t> Local Miss rate L1$</a:t>
            </a:r>
          </a:p>
          <a:p>
            <a:pPr marL="342900" lvl="1" indent="-342900">
              <a:buFont typeface="Arial"/>
              <a:buChar char="•"/>
            </a:pPr>
            <a:r>
              <a:rPr lang="en-US" dirty="0" smtClean="0">
                <a:solidFill>
                  <a:srgbClr val="000000"/>
                </a:solidFill>
              </a:rPr>
              <a:t>AMAT =  Time for a hit  +  Miss rate </a:t>
            </a:r>
            <a:r>
              <a:rPr lang="en-US" dirty="0" err="1" smtClean="0">
                <a:solidFill>
                  <a:srgbClr val="000000"/>
                </a:solidFill>
              </a:rPr>
              <a:t>x</a:t>
            </a:r>
            <a:r>
              <a:rPr lang="en-US" dirty="0" smtClean="0">
                <a:solidFill>
                  <a:srgbClr val="000000"/>
                </a:solidFill>
              </a:rPr>
              <a:t> Miss penalty</a:t>
            </a:r>
          </a:p>
          <a:p>
            <a:pPr marL="342900" lvl="1" indent="-342900">
              <a:buFont typeface="Arial"/>
              <a:buChar char="•"/>
            </a:pPr>
            <a:r>
              <a:rPr lang="en-US" dirty="0" smtClean="0">
                <a:solidFill>
                  <a:srgbClr val="000000"/>
                </a:solidFill>
              </a:rPr>
              <a:t>AMAT =  Time for a L1$ hit  + (local) Miss rateL1$ </a:t>
            </a:r>
            <a:r>
              <a:rPr lang="en-US" dirty="0" err="1" smtClean="0">
                <a:solidFill>
                  <a:srgbClr val="000000"/>
                </a:solidFill>
              </a:rPr>
              <a:t>x</a:t>
            </a:r>
            <a:r>
              <a:rPr lang="en-US" dirty="0" smtClean="0">
                <a:solidFill>
                  <a:srgbClr val="000000"/>
                </a:solidFill>
              </a:rPr>
              <a:t> </a:t>
            </a:r>
            <a:br>
              <a:rPr lang="en-US" dirty="0" smtClean="0">
                <a:solidFill>
                  <a:srgbClr val="000000"/>
                </a:solidFill>
              </a:rPr>
            </a:br>
            <a:r>
              <a:rPr lang="en-US" dirty="0" smtClean="0">
                <a:solidFill>
                  <a:srgbClr val="000000"/>
                </a:solidFill>
              </a:rPr>
              <a:t>(Time for a L2$ hit + (local) Miss rate L2$ </a:t>
            </a:r>
            <a:r>
              <a:rPr lang="en-US" dirty="0" err="1" smtClean="0">
                <a:solidFill>
                  <a:srgbClr val="000000"/>
                </a:solidFill>
              </a:rPr>
              <a:t>x</a:t>
            </a:r>
            <a:r>
              <a:rPr lang="en-US" dirty="0" smtClean="0">
                <a:solidFill>
                  <a:srgbClr val="000000"/>
                </a:solidFill>
              </a:rPr>
              <a:t> L2$ Miss penalty)</a:t>
            </a:r>
          </a:p>
          <a:p>
            <a:pPr marL="342900" lvl="1" indent="-342900">
              <a:buFont typeface="Arial"/>
              <a:buChar char="•"/>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C58A1E56-9091-F944-9D96-207846FF7950}"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p:txBody>
          <a:bodyPr>
            <a:normAutofit fontScale="90000"/>
          </a:bodyPr>
          <a:lstStyle/>
          <a:p>
            <a:r>
              <a:rPr lang="en-US" dirty="0" smtClean="0"/>
              <a:t>Improving Cache Performance</a:t>
            </a:r>
            <a:br>
              <a:rPr lang="en-US" dirty="0" smtClean="0"/>
            </a:br>
            <a:r>
              <a:rPr lang="en-US" dirty="0" smtClean="0"/>
              <a:t>(1 of 3)</a:t>
            </a:r>
            <a:endParaRPr lang="en-US" dirty="0"/>
          </a:p>
        </p:txBody>
      </p:sp>
      <p:sp>
        <p:nvSpPr>
          <p:cNvPr id="1650691" name="Rectangle 3"/>
          <p:cNvSpPr>
            <a:spLocks noGrp="1" noChangeArrowheads="1"/>
          </p:cNvSpPr>
          <p:nvPr>
            <p:ph type="body" idx="1"/>
          </p:nvPr>
        </p:nvSpPr>
        <p:spPr>
          <a:xfrm>
            <a:off x="304800" y="1524000"/>
            <a:ext cx="8686800" cy="5003800"/>
          </a:xfrm>
        </p:spPr>
        <p:txBody>
          <a:bodyPr>
            <a:normAutofit/>
          </a:bodyPr>
          <a:lstStyle/>
          <a:p>
            <a:pPr marL="342900" lvl="1" indent="-342900">
              <a:buNone/>
            </a:pPr>
            <a:r>
              <a:rPr lang="en-US" sz="3600" dirty="0" smtClean="0">
                <a:solidFill>
                  <a:srgbClr val="FF0000"/>
                </a:solidFill>
              </a:rPr>
              <a:t>AMAT =  Hit Time +  Miss rate </a:t>
            </a:r>
            <a:r>
              <a:rPr lang="en-US" sz="3600" dirty="0" err="1" smtClean="0">
                <a:solidFill>
                  <a:srgbClr val="FF0000"/>
                </a:solidFill>
              </a:rPr>
              <a:t>x</a:t>
            </a:r>
            <a:r>
              <a:rPr lang="en-US" sz="3600" dirty="0" smtClean="0">
                <a:solidFill>
                  <a:srgbClr val="FF0000"/>
                </a:solidFill>
              </a:rPr>
              <a:t> Miss penalty</a:t>
            </a:r>
            <a:endParaRPr lang="en-US" sz="2400" dirty="0" smtClean="0">
              <a:solidFill>
                <a:schemeClr val="accent2"/>
              </a:solidFill>
            </a:endParaRPr>
          </a:p>
          <a:p>
            <a:pPr>
              <a:buNone/>
            </a:pPr>
            <a:r>
              <a:rPr lang="en-US" dirty="0" smtClean="0"/>
              <a:t>1. Reduce the time to hit in the cache</a:t>
            </a:r>
          </a:p>
          <a:p>
            <a:pPr lvl="1"/>
            <a:r>
              <a:rPr lang="en-US" dirty="0" smtClean="0"/>
              <a:t>Smaller cache</a:t>
            </a:r>
          </a:p>
          <a:p>
            <a:pPr>
              <a:buNone/>
            </a:pPr>
            <a:r>
              <a:rPr lang="en-US" dirty="0" smtClean="0"/>
              <a:t>2. Reduce the miss rate</a:t>
            </a:r>
          </a:p>
          <a:p>
            <a:pPr lvl="1"/>
            <a:r>
              <a:rPr lang="en-US" dirty="0" smtClean="0"/>
              <a:t>Bigger cache</a:t>
            </a:r>
          </a:p>
          <a:p>
            <a:pPr lvl="1"/>
            <a:r>
              <a:rPr lang="en-US" dirty="0" smtClean="0"/>
              <a:t>Larger blocks (16 to 64 bytes typical)</a:t>
            </a:r>
          </a:p>
          <a:p>
            <a:pPr lvl="1"/>
            <a:r>
              <a:rPr lang="en-US" dirty="0" smtClean="0"/>
              <a:t>(Later in semester: More flexible placement  by increasing associativity)</a:t>
            </a:r>
          </a:p>
        </p:txBody>
      </p:sp>
      <p:sp>
        <p:nvSpPr>
          <p:cNvPr id="4" name="Date Placeholder 3"/>
          <p:cNvSpPr>
            <a:spLocks noGrp="1"/>
          </p:cNvSpPr>
          <p:nvPr>
            <p:ph type="dt" sz="half" idx="10"/>
          </p:nvPr>
        </p:nvSpPr>
        <p:spPr/>
        <p:txBody>
          <a:bodyPr/>
          <a:lstStyle/>
          <a:p>
            <a:fld id="{46F10B58-E765-0540-8816-2C2AA47E03F9}" type="datetime1">
              <a:rPr lang="en-US" smtClean="0"/>
              <a:pPr/>
              <a:t>9/28/12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06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06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06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06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506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0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1714" name="Rectangle 2"/>
          <p:cNvSpPr>
            <a:spLocks noGrp="1" noChangeArrowheads="1"/>
          </p:cNvSpPr>
          <p:nvPr>
            <p:ph type="title"/>
          </p:nvPr>
        </p:nvSpPr>
        <p:spPr/>
        <p:txBody>
          <a:bodyPr>
            <a:normAutofit fontScale="90000"/>
          </a:bodyPr>
          <a:lstStyle/>
          <a:p>
            <a:r>
              <a:rPr lang="en-US" dirty="0" smtClean="0"/>
              <a:t>Improving Cache Performance</a:t>
            </a:r>
            <a:br>
              <a:rPr lang="en-US" dirty="0" smtClean="0"/>
            </a:br>
            <a:r>
              <a:rPr lang="en-US" dirty="0" smtClean="0"/>
              <a:t>(2 of 3)</a:t>
            </a:r>
            <a:endParaRPr lang="en-US" dirty="0"/>
          </a:p>
        </p:txBody>
      </p:sp>
      <p:sp>
        <p:nvSpPr>
          <p:cNvPr id="1651715" name="Rectangle 3"/>
          <p:cNvSpPr>
            <a:spLocks noGrp="1" noChangeArrowheads="1"/>
          </p:cNvSpPr>
          <p:nvPr>
            <p:ph type="body" idx="1"/>
          </p:nvPr>
        </p:nvSpPr>
        <p:spPr/>
        <p:txBody>
          <a:bodyPr>
            <a:normAutofit/>
          </a:bodyPr>
          <a:lstStyle/>
          <a:p>
            <a:pPr>
              <a:buNone/>
            </a:pPr>
            <a:r>
              <a:rPr lang="en-US" dirty="0" smtClean="0"/>
              <a:t>3. Reduce the miss penalty</a:t>
            </a:r>
          </a:p>
          <a:p>
            <a:pPr lvl="1"/>
            <a:r>
              <a:rPr lang="en-US" dirty="0" smtClean="0"/>
              <a:t>Smaller blocks</a:t>
            </a:r>
          </a:p>
          <a:p>
            <a:pPr lvl="1"/>
            <a:r>
              <a:rPr lang="en-US" dirty="0" smtClean="0"/>
              <a:t>Use multiple cache levels </a:t>
            </a:r>
          </a:p>
          <a:p>
            <a:pPr lvl="2"/>
            <a:r>
              <a:rPr lang="en-US" dirty="0" smtClean="0"/>
              <a:t>L2 cache size not tied to processor clock rate</a:t>
            </a:r>
          </a:p>
          <a:p>
            <a:pPr lvl="1"/>
            <a:r>
              <a:rPr lang="en-US" dirty="0" smtClean="0"/>
              <a:t>Higher DRAM memory bandwidth (faster </a:t>
            </a:r>
            <a:r>
              <a:rPr lang="en-US" dirty="0" err="1" smtClean="0"/>
              <a:t>DRAMs</a:t>
            </a:r>
            <a:r>
              <a:rPr lang="en-US" dirty="0" smtClean="0"/>
              <a:t>)</a:t>
            </a:r>
          </a:p>
          <a:p>
            <a:pPr lvl="1"/>
            <a:r>
              <a:rPr lang="en-US" dirty="0" smtClean="0"/>
              <a:t>Use a write buffer to hold dirty blocks being replaced so don’t have to wait for the write to complete before reading </a:t>
            </a:r>
          </a:p>
          <a:p>
            <a:endParaRPr lang="en-US" dirty="0"/>
          </a:p>
        </p:txBody>
      </p:sp>
      <p:sp>
        <p:nvSpPr>
          <p:cNvPr id="4" name="Date Placeholder 3"/>
          <p:cNvSpPr>
            <a:spLocks noGrp="1"/>
          </p:cNvSpPr>
          <p:nvPr>
            <p:ph type="dt" sz="half" idx="10"/>
          </p:nvPr>
        </p:nvSpPr>
        <p:spPr/>
        <p:txBody>
          <a:bodyPr/>
          <a:lstStyle/>
          <a:p>
            <a:fld id="{3F7A7D1B-DEC9-BF4D-A3D5-EE2A01E0A9FC}" type="datetime1">
              <a:rPr lang="en-US" smtClean="0"/>
              <a:pPr/>
              <a:t>9/28/12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1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17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171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17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1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1715" grpId="0" build="p" bldLvl="2"/>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noFill/>
          <a:ln/>
        </p:spPr>
        <p:txBody>
          <a:bodyPr wrap="none">
            <a:normAutofit fontScale="90000"/>
          </a:bodyPr>
          <a:lstStyle/>
          <a:p>
            <a:r>
              <a:rPr lang="en-US" dirty="0" smtClean="0"/>
              <a:t>The </a:t>
            </a:r>
            <a:r>
              <a:rPr lang="en-US" dirty="0"/>
              <a:t>Cache Design </a:t>
            </a:r>
            <a:r>
              <a:rPr lang="en-US" dirty="0" smtClean="0"/>
              <a:t>Space</a:t>
            </a:r>
            <a:br>
              <a:rPr lang="en-US" dirty="0" smtClean="0"/>
            </a:br>
            <a:r>
              <a:rPr lang="en-US" dirty="0" smtClean="0"/>
              <a:t>(3 of 3)</a:t>
            </a:r>
            <a:endParaRPr lang="en-US" dirty="0"/>
          </a:p>
        </p:txBody>
      </p:sp>
      <p:sp>
        <p:nvSpPr>
          <p:cNvPr id="23" name="Date Placeholder 22"/>
          <p:cNvSpPr>
            <a:spLocks noGrp="1"/>
          </p:cNvSpPr>
          <p:nvPr>
            <p:ph type="dt" sz="half" idx="10"/>
          </p:nvPr>
        </p:nvSpPr>
        <p:spPr/>
        <p:txBody>
          <a:bodyPr/>
          <a:lstStyle/>
          <a:p>
            <a:fld id="{33CDCE3B-D2F2-784D-A5A6-3DCCA8916AC8}" type="datetime1">
              <a:rPr lang="en-US" smtClean="0"/>
              <a:pPr/>
              <a:t>9/28/12</a:t>
            </a:fld>
            <a:endParaRPr lang="en-US"/>
          </a:p>
        </p:txBody>
      </p:sp>
      <p:sp>
        <p:nvSpPr>
          <p:cNvPr id="25" name="Footer Placeholder 24"/>
          <p:cNvSpPr>
            <a:spLocks noGrp="1"/>
          </p:cNvSpPr>
          <p:nvPr>
            <p:ph type="ftr" sz="quarter" idx="11"/>
          </p:nvPr>
        </p:nvSpPr>
        <p:spPr/>
        <p:txBody>
          <a:bodyPr/>
          <a:lstStyle/>
          <a:p>
            <a:r>
              <a:rPr lang="en-US" smtClean="0"/>
              <a:t>Fall 2012 -- Lecture #15</a:t>
            </a:r>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27</a:t>
            </a:fld>
            <a:endParaRPr lang="en-US"/>
          </a:p>
        </p:txBody>
      </p:sp>
      <p:sp>
        <p:nvSpPr>
          <p:cNvPr id="1654787" name="Rectangle 3"/>
          <p:cNvSpPr>
            <a:spLocks noGrp="1" noChangeArrowheads="1"/>
          </p:cNvSpPr>
          <p:nvPr>
            <p:ph type="body" idx="4294967295"/>
          </p:nvPr>
        </p:nvSpPr>
        <p:spPr>
          <a:xfrm>
            <a:off x="338667" y="1515530"/>
            <a:ext cx="5410200" cy="5254625"/>
          </a:xfrm>
          <a:noFill/>
          <a:ln/>
        </p:spPr>
        <p:txBody>
          <a:bodyPr>
            <a:normAutofit fontScale="85000" lnSpcReduction="20000"/>
          </a:bodyPr>
          <a:lstStyle/>
          <a:p>
            <a:r>
              <a:rPr lang="en-US" dirty="0"/>
              <a:t>Several interacting dimensions</a:t>
            </a:r>
            <a:endParaRPr lang="en-US" dirty="0" smtClean="0"/>
          </a:p>
          <a:p>
            <a:pPr lvl="1"/>
            <a:r>
              <a:rPr lang="en-US" dirty="0"/>
              <a:t>C</a:t>
            </a:r>
            <a:r>
              <a:rPr lang="en-US" dirty="0" smtClean="0"/>
              <a:t>ache </a:t>
            </a:r>
            <a:r>
              <a:rPr lang="en-US" dirty="0"/>
              <a:t>size</a:t>
            </a:r>
            <a:endParaRPr lang="en-US" dirty="0" smtClean="0"/>
          </a:p>
          <a:p>
            <a:pPr lvl="1"/>
            <a:r>
              <a:rPr lang="en-US" dirty="0"/>
              <a:t>B</a:t>
            </a:r>
            <a:r>
              <a:rPr lang="en-US" dirty="0" smtClean="0"/>
              <a:t>lock </a:t>
            </a:r>
            <a:r>
              <a:rPr lang="en-US" dirty="0"/>
              <a:t>size</a:t>
            </a:r>
            <a:endParaRPr lang="en-US" dirty="0" smtClean="0"/>
          </a:p>
          <a:p>
            <a:pPr lvl="1"/>
            <a:r>
              <a:rPr lang="en-US" dirty="0" smtClean="0"/>
              <a:t>Write-through vs. write-back</a:t>
            </a:r>
          </a:p>
          <a:p>
            <a:pPr lvl="1"/>
            <a:r>
              <a:rPr lang="en-US" dirty="0" smtClean="0"/>
              <a:t>Write allocation</a:t>
            </a:r>
          </a:p>
          <a:p>
            <a:pPr lvl="1"/>
            <a:r>
              <a:rPr lang="en-US" dirty="0" smtClean="0"/>
              <a:t>(Later Associativity)</a:t>
            </a:r>
          </a:p>
          <a:p>
            <a:pPr lvl="1"/>
            <a:r>
              <a:rPr lang="en-US" dirty="0" smtClean="0"/>
              <a:t>(Later Replacement policy)</a:t>
            </a:r>
          </a:p>
          <a:p>
            <a:r>
              <a:rPr lang="en-US" dirty="0" smtClean="0"/>
              <a:t>Optimal </a:t>
            </a:r>
            <a:r>
              <a:rPr lang="en-US" dirty="0"/>
              <a:t>choice is a compromise</a:t>
            </a:r>
            <a:endParaRPr lang="en-US" dirty="0" smtClean="0"/>
          </a:p>
          <a:p>
            <a:pPr lvl="1"/>
            <a:r>
              <a:rPr lang="en-US" dirty="0"/>
              <a:t>D</a:t>
            </a:r>
            <a:r>
              <a:rPr lang="en-US" dirty="0" smtClean="0"/>
              <a:t>epends </a:t>
            </a:r>
            <a:r>
              <a:rPr lang="en-US" dirty="0"/>
              <a:t>on access characteristics</a:t>
            </a:r>
            <a:endParaRPr lang="en-US" dirty="0" smtClean="0"/>
          </a:p>
          <a:p>
            <a:pPr lvl="2"/>
            <a:r>
              <a:rPr lang="en-US" dirty="0"/>
              <a:t>W</a:t>
            </a:r>
            <a:r>
              <a:rPr lang="en-US" dirty="0" smtClean="0"/>
              <a:t>orkload</a:t>
            </a:r>
          </a:p>
          <a:p>
            <a:pPr lvl="2"/>
            <a:r>
              <a:rPr lang="en-US" dirty="0"/>
              <a:t>U</a:t>
            </a:r>
            <a:r>
              <a:rPr lang="en-US" dirty="0" smtClean="0"/>
              <a:t>se </a:t>
            </a:r>
            <a:r>
              <a:rPr lang="en-US" dirty="0"/>
              <a:t>(I-cache, D-</a:t>
            </a:r>
            <a:r>
              <a:rPr lang="en-US" dirty="0" smtClean="0"/>
              <a:t>cache)</a:t>
            </a:r>
          </a:p>
          <a:p>
            <a:pPr lvl="1"/>
            <a:r>
              <a:rPr lang="en-US" dirty="0"/>
              <a:t>D</a:t>
            </a:r>
            <a:r>
              <a:rPr lang="en-US" dirty="0" smtClean="0"/>
              <a:t>epends </a:t>
            </a:r>
            <a:r>
              <a:rPr lang="en-US" dirty="0"/>
              <a:t>on technology / cost</a:t>
            </a:r>
          </a:p>
          <a:p>
            <a:r>
              <a:rPr lang="en-US" dirty="0"/>
              <a:t>Simplicity often wins</a:t>
            </a:r>
          </a:p>
        </p:txBody>
      </p:sp>
      <p:sp>
        <p:nvSpPr>
          <p:cNvPr id="1654788" name="Line 4"/>
          <p:cNvSpPr>
            <a:spLocks noChangeShapeType="1"/>
          </p:cNvSpPr>
          <p:nvPr/>
        </p:nvSpPr>
        <p:spPr bwMode="auto">
          <a:xfrm flipV="1">
            <a:off x="6477000" y="1813976"/>
            <a:ext cx="0" cy="1308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89" name="Line 5"/>
          <p:cNvSpPr>
            <a:spLocks noChangeShapeType="1"/>
          </p:cNvSpPr>
          <p:nvPr/>
        </p:nvSpPr>
        <p:spPr bwMode="auto">
          <a:xfrm flipV="1">
            <a:off x="6483350" y="2575976"/>
            <a:ext cx="1282700" cy="546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0" name="Line 6"/>
          <p:cNvSpPr>
            <a:spLocks noChangeShapeType="1"/>
          </p:cNvSpPr>
          <p:nvPr/>
        </p:nvSpPr>
        <p:spPr bwMode="auto">
          <a:xfrm>
            <a:off x="6483350" y="3122076"/>
            <a:ext cx="749300" cy="5207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654791" name="Rectangle 7"/>
          <p:cNvSpPr>
            <a:spLocks noChangeArrowheads="1"/>
          </p:cNvSpPr>
          <p:nvPr/>
        </p:nvSpPr>
        <p:spPr bwMode="auto">
          <a:xfrm>
            <a:off x="7300913" y="2201326"/>
            <a:ext cx="1382391" cy="335989"/>
          </a:xfrm>
          <a:prstGeom prst="rect">
            <a:avLst/>
          </a:prstGeom>
          <a:noFill/>
          <a:ln w="12700">
            <a:noFill/>
            <a:miter lim="800000"/>
            <a:headEnd/>
            <a:tailEnd/>
          </a:ln>
          <a:effectLst/>
        </p:spPr>
        <p:txBody>
          <a:bodyPr wrap="none" lIns="90488" tIns="44450" rIns="90488" bIns="44450">
            <a:spAutoFit/>
          </a:bodyPr>
          <a:lstStyle/>
          <a:p>
            <a:r>
              <a:rPr lang="en-US" sz="1600" b="1" dirty="0" smtClean="0">
                <a:solidFill>
                  <a:schemeClr val="tx1"/>
                </a:solidFill>
              </a:rPr>
              <a:t>(Associativity)</a:t>
            </a:r>
            <a:endParaRPr lang="en-US" sz="1600" b="1" dirty="0">
              <a:solidFill>
                <a:schemeClr val="tx1"/>
              </a:solidFill>
            </a:endParaRPr>
          </a:p>
        </p:txBody>
      </p:sp>
      <p:sp>
        <p:nvSpPr>
          <p:cNvPr id="1654792" name="Rectangle 8"/>
          <p:cNvSpPr>
            <a:spLocks noChangeArrowheads="1"/>
          </p:cNvSpPr>
          <p:nvPr/>
        </p:nvSpPr>
        <p:spPr bwMode="auto">
          <a:xfrm>
            <a:off x="6005513" y="1439326"/>
            <a:ext cx="12525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Cache Size</a:t>
            </a:r>
          </a:p>
        </p:txBody>
      </p:sp>
      <p:sp>
        <p:nvSpPr>
          <p:cNvPr id="1654793" name="Rectangle 9"/>
          <p:cNvSpPr>
            <a:spLocks noChangeArrowheads="1"/>
          </p:cNvSpPr>
          <p:nvPr/>
        </p:nvSpPr>
        <p:spPr bwMode="auto">
          <a:xfrm>
            <a:off x="6919913" y="3649126"/>
            <a:ext cx="1196975"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Block Size</a:t>
            </a:r>
          </a:p>
        </p:txBody>
      </p:sp>
      <p:sp>
        <p:nvSpPr>
          <p:cNvPr id="1654794" name="Line 10"/>
          <p:cNvSpPr>
            <a:spLocks noChangeShapeType="1"/>
          </p:cNvSpPr>
          <p:nvPr/>
        </p:nvSpPr>
        <p:spPr bwMode="auto">
          <a:xfrm flipV="1">
            <a:off x="6336239" y="4647138"/>
            <a:ext cx="0" cy="1155700"/>
          </a:xfrm>
          <a:prstGeom prst="line">
            <a:avLst/>
          </a:prstGeom>
          <a:noFill/>
          <a:ln w="12700">
            <a:solidFill>
              <a:schemeClr val="tx1"/>
            </a:solidFill>
            <a:round/>
            <a:headEnd/>
            <a:tailEnd/>
          </a:ln>
          <a:effectLst/>
        </p:spPr>
        <p:txBody>
          <a:bodyPr wrap="none" anchor="ctr"/>
          <a:lstStyle/>
          <a:p>
            <a:endParaRPr lang="en-US"/>
          </a:p>
        </p:txBody>
      </p:sp>
      <p:sp>
        <p:nvSpPr>
          <p:cNvPr id="1654795" name="Rectangle 11"/>
          <p:cNvSpPr>
            <a:spLocks noChangeArrowheads="1"/>
          </p:cNvSpPr>
          <p:nvPr/>
        </p:nvSpPr>
        <p:spPr bwMode="auto">
          <a:xfrm>
            <a:off x="5788552" y="4653488"/>
            <a:ext cx="563562"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Bad</a:t>
            </a:r>
          </a:p>
        </p:txBody>
      </p:sp>
      <p:sp>
        <p:nvSpPr>
          <p:cNvPr id="1654796" name="Rectangle 12"/>
          <p:cNvSpPr>
            <a:spLocks noChangeArrowheads="1"/>
          </p:cNvSpPr>
          <p:nvPr/>
        </p:nvSpPr>
        <p:spPr bwMode="auto">
          <a:xfrm>
            <a:off x="5636152" y="5491688"/>
            <a:ext cx="71120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Good</a:t>
            </a:r>
          </a:p>
        </p:txBody>
      </p:sp>
      <p:sp>
        <p:nvSpPr>
          <p:cNvPr id="1654797" name="Line 13"/>
          <p:cNvSpPr>
            <a:spLocks noChangeShapeType="1"/>
          </p:cNvSpPr>
          <p:nvPr/>
        </p:nvSpPr>
        <p:spPr bwMode="auto">
          <a:xfrm>
            <a:off x="6342589" y="5796488"/>
            <a:ext cx="1816100" cy="0"/>
          </a:xfrm>
          <a:prstGeom prst="line">
            <a:avLst/>
          </a:prstGeom>
          <a:noFill/>
          <a:ln w="12700">
            <a:solidFill>
              <a:schemeClr val="tx1"/>
            </a:solidFill>
            <a:round/>
            <a:headEnd/>
            <a:tailEnd/>
          </a:ln>
          <a:effectLst/>
        </p:spPr>
        <p:txBody>
          <a:bodyPr wrap="none" anchor="ctr"/>
          <a:lstStyle/>
          <a:p>
            <a:endParaRPr lang="en-US"/>
          </a:p>
        </p:txBody>
      </p:sp>
      <p:sp>
        <p:nvSpPr>
          <p:cNvPr id="1654798" name="Rectangle 14"/>
          <p:cNvSpPr>
            <a:spLocks noChangeArrowheads="1"/>
          </p:cNvSpPr>
          <p:nvPr/>
        </p:nvSpPr>
        <p:spPr bwMode="auto">
          <a:xfrm>
            <a:off x="6321952" y="5872688"/>
            <a:ext cx="64293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Less</a:t>
            </a:r>
          </a:p>
        </p:txBody>
      </p:sp>
      <p:sp>
        <p:nvSpPr>
          <p:cNvPr id="1654799" name="Rectangle 15"/>
          <p:cNvSpPr>
            <a:spLocks noChangeArrowheads="1"/>
          </p:cNvSpPr>
          <p:nvPr/>
        </p:nvSpPr>
        <p:spPr bwMode="auto">
          <a:xfrm>
            <a:off x="7922152" y="5872688"/>
            <a:ext cx="66675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More</a:t>
            </a:r>
          </a:p>
        </p:txBody>
      </p:sp>
      <p:sp>
        <p:nvSpPr>
          <p:cNvPr id="1654800" name="Arc 16"/>
          <p:cNvSpPr>
            <a:spLocks/>
          </p:cNvSpPr>
          <p:nvPr/>
        </p:nvSpPr>
        <p:spPr bwMode="auto">
          <a:xfrm>
            <a:off x="6496577" y="4729688"/>
            <a:ext cx="1593850" cy="9842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p:spPr>
        <p:txBody>
          <a:bodyPr wrap="none" anchor="ctr"/>
          <a:lstStyle/>
          <a:p>
            <a:endParaRPr lang="en-US"/>
          </a:p>
        </p:txBody>
      </p:sp>
      <p:sp>
        <p:nvSpPr>
          <p:cNvPr id="1654801" name="Arc 17"/>
          <p:cNvSpPr>
            <a:spLocks/>
          </p:cNvSpPr>
          <p:nvPr/>
        </p:nvSpPr>
        <p:spPr bwMode="auto">
          <a:xfrm>
            <a:off x="6641039" y="4805888"/>
            <a:ext cx="1365250" cy="90805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1654802" name="Rectangle 18"/>
          <p:cNvSpPr>
            <a:spLocks noChangeArrowheads="1"/>
          </p:cNvSpPr>
          <p:nvPr/>
        </p:nvSpPr>
        <p:spPr bwMode="auto">
          <a:xfrm>
            <a:off x="63219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A</a:t>
            </a:r>
          </a:p>
        </p:txBody>
      </p:sp>
      <p:sp>
        <p:nvSpPr>
          <p:cNvPr id="1654803" name="Rectangle 19"/>
          <p:cNvSpPr>
            <a:spLocks noChangeArrowheads="1"/>
          </p:cNvSpPr>
          <p:nvPr/>
        </p:nvSpPr>
        <p:spPr bwMode="auto">
          <a:xfrm>
            <a:off x="7769752" y="5439301"/>
            <a:ext cx="900112" cy="301625"/>
          </a:xfrm>
          <a:prstGeom prst="rect">
            <a:avLst/>
          </a:prstGeom>
          <a:noFill/>
          <a:ln w="12700">
            <a:noFill/>
            <a:miter lim="800000"/>
            <a:headEnd/>
            <a:tailEnd/>
          </a:ln>
          <a:effectLst/>
        </p:spPr>
        <p:txBody>
          <a:bodyPr wrap="none" lIns="90488" tIns="44450" rIns="90488" bIns="44450">
            <a:spAutoFit/>
          </a:bodyPr>
          <a:lstStyle/>
          <a:p>
            <a:r>
              <a:rPr lang="en-US" sz="1400" b="1">
                <a:solidFill>
                  <a:schemeClr val="tx1"/>
                </a:solidFill>
              </a:rPr>
              <a:t>Factor B</a:t>
            </a:r>
          </a:p>
        </p:txBody>
      </p:sp>
      <p:grpSp>
        <p:nvGrpSpPr>
          <p:cNvPr id="2" name="Group 20"/>
          <p:cNvGrpSpPr>
            <a:grpSpLocks/>
          </p:cNvGrpSpPr>
          <p:nvPr/>
        </p:nvGrpSpPr>
        <p:grpSpPr bwMode="auto">
          <a:xfrm>
            <a:off x="6579127" y="4653488"/>
            <a:ext cx="1420812" cy="749300"/>
            <a:chOff x="3945" y="2736"/>
            <a:chExt cx="895" cy="472"/>
          </a:xfrm>
        </p:grpSpPr>
        <p:sp>
          <p:nvSpPr>
            <p:cNvPr id="1654805" name="Arc 21"/>
            <p:cNvSpPr>
              <a:spLocks/>
            </p:cNvSpPr>
            <p:nvPr/>
          </p:nvSpPr>
          <p:spPr bwMode="auto">
            <a:xfrm>
              <a:off x="3945" y="2736"/>
              <a:ext cx="448" cy="4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a:effectLst/>
          </p:spPr>
          <p:txBody>
            <a:bodyPr wrap="none" anchor="ctr"/>
            <a:lstStyle/>
            <a:p>
              <a:endParaRPr lang="en-US"/>
            </a:p>
          </p:txBody>
        </p:sp>
        <p:sp>
          <p:nvSpPr>
            <p:cNvPr id="1654806" name="Arc 22"/>
            <p:cNvSpPr>
              <a:spLocks/>
            </p:cNvSpPr>
            <p:nvPr/>
          </p:nvSpPr>
          <p:spPr bwMode="auto">
            <a:xfrm>
              <a:off x="4392" y="2736"/>
              <a:ext cx="448" cy="4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5986" name="Rectangle 2"/>
          <p:cNvSpPr>
            <a:spLocks noGrp="1" noChangeArrowheads="1"/>
          </p:cNvSpPr>
          <p:nvPr>
            <p:ph type="title"/>
          </p:nvPr>
        </p:nvSpPr>
        <p:spPr/>
        <p:txBody>
          <a:bodyPr>
            <a:normAutofit fontScale="90000"/>
          </a:bodyPr>
          <a:lstStyle/>
          <a:p>
            <a:r>
              <a:rPr lang="en-US" smtClean="0"/>
              <a:t>Multilevel Cache Design Considerations</a:t>
            </a:r>
            <a:endParaRPr lang="en-US"/>
          </a:p>
        </p:txBody>
      </p:sp>
      <p:sp>
        <p:nvSpPr>
          <p:cNvPr id="1705987" name="Rectangle 3"/>
          <p:cNvSpPr>
            <a:spLocks noGrp="1" noChangeArrowheads="1"/>
          </p:cNvSpPr>
          <p:nvPr>
            <p:ph type="body" idx="1"/>
          </p:nvPr>
        </p:nvSpPr>
        <p:spPr>
          <a:xfrm>
            <a:off x="457199" y="1600200"/>
            <a:ext cx="8449733" cy="5003800"/>
          </a:xfrm>
        </p:spPr>
        <p:txBody>
          <a:bodyPr>
            <a:normAutofit fontScale="92500" lnSpcReduction="20000"/>
          </a:bodyPr>
          <a:lstStyle/>
          <a:p>
            <a:r>
              <a:rPr lang="en-US" dirty="0" smtClean="0"/>
              <a:t>Different design considerations for L1$ and L2$</a:t>
            </a:r>
          </a:p>
          <a:p>
            <a:pPr lvl="1"/>
            <a:r>
              <a:rPr lang="en-US" dirty="0" smtClean="0"/>
              <a:t>L1$ focuses on minimizing hit time for shorter clock cycle: Smaller $ with smaller block sizes</a:t>
            </a:r>
          </a:p>
          <a:p>
            <a:pPr lvl="1"/>
            <a:r>
              <a:rPr lang="en-US" dirty="0" smtClean="0"/>
              <a:t>L2$(s) focus on reducing miss rate to reduce penalty of long main memory access times: Larger $ with larger block sizes</a:t>
            </a:r>
          </a:p>
          <a:p>
            <a:r>
              <a:rPr lang="en-US" dirty="0" smtClean="0"/>
              <a:t>Miss penalty of L1$ is significantly reduced by presence of L2$, so can be smaller/faster but with higher miss rate</a:t>
            </a:r>
          </a:p>
          <a:p>
            <a:r>
              <a:rPr lang="en-US" dirty="0" smtClean="0"/>
              <a:t>For the L2$, hit time is less important than miss rate</a:t>
            </a:r>
          </a:p>
          <a:p>
            <a:pPr lvl="1"/>
            <a:r>
              <a:rPr lang="en-US" dirty="0" smtClean="0"/>
              <a:t>L2$ hit time determines L1$’s miss penalty</a:t>
            </a:r>
          </a:p>
        </p:txBody>
      </p:sp>
      <p:sp>
        <p:nvSpPr>
          <p:cNvPr id="4" name="Date Placeholder 3"/>
          <p:cNvSpPr>
            <a:spLocks noGrp="1"/>
          </p:cNvSpPr>
          <p:nvPr>
            <p:ph type="dt" sz="half" idx="10"/>
          </p:nvPr>
        </p:nvSpPr>
        <p:spPr/>
        <p:txBody>
          <a:bodyPr/>
          <a:lstStyle/>
          <a:p>
            <a:fld id="{77E7AE69-7CBA-BD4F-BF8C-560CC9C13C50}" type="datetime1">
              <a:rPr lang="en-US" smtClean="0"/>
              <a:pPr/>
              <a:t>9/28/12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5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5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5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5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5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7"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B5C21D2-943B-C04E-9E4E-9861F225D337}" type="datetime1">
              <a:rPr lang="en-US" smtClean="0"/>
              <a:pPr/>
              <a:t>9/28/12</a:t>
            </a:fld>
            <a:endParaRPr lang="en-US"/>
          </a:p>
        </p:txBody>
      </p:sp>
      <p:sp>
        <p:nvSpPr>
          <p:cNvPr id="95234" name="Footer Placeholder 3"/>
          <p:cNvSpPr>
            <a:spLocks noGrp="1"/>
          </p:cNvSpPr>
          <p:nvPr>
            <p:ph type="ftr" sz="quarter" idx="11"/>
          </p:nvPr>
        </p:nvSpPr>
        <p:spPr>
          <a:noFill/>
        </p:spPr>
        <p:txBody>
          <a:bodyPr/>
          <a:lstStyle/>
          <a:p>
            <a:r>
              <a:rPr lang="en-US" smtClean="0"/>
              <a:t>Fall 2012 -- Lecture #15</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pic>
        <p:nvPicPr>
          <p:cNvPr id="95236" name="Picture 4" descr="f05-39-P374493"/>
          <p:cNvPicPr>
            <a:picLocks noChangeAspect="1" noChangeArrowheads="1"/>
          </p:cNvPicPr>
          <p:nvPr/>
        </p:nvPicPr>
        <p:blipFill>
          <a:blip r:embed="rId3"/>
          <a:srcRect/>
          <a:stretch>
            <a:fillRect/>
          </a:stretch>
        </p:blipFill>
        <p:spPr bwMode="auto">
          <a:xfrm>
            <a:off x="776817" y="333375"/>
            <a:ext cx="7614195" cy="5999692"/>
          </a:xfrm>
          <a:prstGeom prst="rect">
            <a:avLst/>
          </a:prstGeom>
          <a:noFill/>
          <a:ln w="9525">
            <a:noFill/>
            <a:miter lim="800000"/>
            <a:headEnd/>
            <a:tailEnd/>
          </a:ln>
        </p:spPr>
      </p:pic>
      <p:sp>
        <p:nvSpPr>
          <p:cNvPr id="9" name="Rectangle 8"/>
          <p:cNvSpPr/>
          <p:nvPr/>
        </p:nvSpPr>
        <p:spPr>
          <a:xfrm>
            <a:off x="829068" y="1446575"/>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22710" y="3221962"/>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16352" y="4997349"/>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000" y="728133"/>
            <a:ext cx="7620000" cy="1998134"/>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02477 L 0 0.26667 " pathEditMode="relative" rAng="0" ptsTypes="AA">
                                      <p:cBhvr>
                                        <p:cTn id="6" dur="2000" fill="hold"/>
                                        <p:tgtEl>
                                          <p:spTgt spid="8"/>
                                        </p:tgtEl>
                                        <p:attrNameLst>
                                          <p:attrName>ppt_x</p:attrName>
                                          <p:attrName>ppt_y</p:attrName>
                                        </p:attrNameLst>
                                      </p:cBhvr>
                                      <p:rCtr x="0" y="14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26666 L 0 0.52592 " pathEditMode="relative" ptsTypes="AA">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Review</a:t>
            </a:r>
            <a:endParaRPr lang="en-US" dirty="0"/>
          </a:p>
        </p:txBody>
      </p:sp>
      <p:sp>
        <p:nvSpPr>
          <p:cNvPr id="8" name="Content Placeholder 7"/>
          <p:cNvSpPr>
            <a:spLocks noGrp="1"/>
          </p:cNvSpPr>
          <p:nvPr>
            <p:ph idx="1"/>
          </p:nvPr>
        </p:nvSpPr>
        <p:spPr>
          <a:xfrm>
            <a:off x="457200" y="1219200"/>
            <a:ext cx="8229600" cy="4906963"/>
          </a:xfrm>
        </p:spPr>
        <p:txBody>
          <a:bodyPr>
            <a:normAutofit lnSpcReduction="10000"/>
          </a:bodyPr>
          <a:lstStyle/>
          <a:p>
            <a:r>
              <a:rPr lang="en-US" dirty="0" smtClean="0"/>
              <a:t>Memory hierarchy exploits temporal and spatial locality in instruction and data memory references from applications</a:t>
            </a:r>
          </a:p>
          <a:p>
            <a:r>
              <a:rPr lang="en-US" dirty="0" smtClean="0"/>
              <a:t>Almost as fast as small, expensive memory, while having capacity of large, cheap memory.</a:t>
            </a:r>
          </a:p>
          <a:p>
            <a:r>
              <a:rPr lang="en-US" dirty="0" smtClean="0"/>
              <a:t>Cache is hardware-managed, programmer-invisible structure to hold copies of recently-used memory locations</a:t>
            </a:r>
          </a:p>
          <a:p>
            <a:pPr lvl="1"/>
            <a:r>
              <a:rPr lang="en-US" dirty="0" smtClean="0"/>
              <a:t>Cache hits serviced quickly</a:t>
            </a:r>
          </a:p>
          <a:p>
            <a:pPr lvl="1"/>
            <a:r>
              <a:rPr lang="en-US" dirty="0" smtClean="0"/>
              <a:t>Cache misses need to go to memory, SLOW!</a:t>
            </a:r>
            <a:endParaRPr lang="en-US" dirty="0"/>
          </a:p>
        </p:txBody>
      </p:sp>
      <p:sp>
        <p:nvSpPr>
          <p:cNvPr id="5" name="Date Placeholder 4"/>
          <p:cNvSpPr>
            <a:spLocks noGrp="1"/>
          </p:cNvSpPr>
          <p:nvPr>
            <p:ph type="dt" sz="half" idx="10"/>
          </p:nvPr>
        </p:nvSpPr>
        <p:spPr/>
        <p:txBody>
          <a:bodyPr/>
          <a:lstStyle/>
          <a:p>
            <a:fld id="{43D5014E-069E-B14E-B649-23A01846934F}" type="datetime1">
              <a:rPr lang="en-US" smtClean="0"/>
              <a:pPr/>
              <a:t>9/28/12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0"/>
            <a:ext cx="8229600" cy="1143000"/>
          </a:xfrm>
        </p:spPr>
        <p:txBody>
          <a:bodyPr>
            <a:normAutofit fontScale="90000"/>
          </a:bodyPr>
          <a:lstStyle/>
          <a:p>
            <a:r>
              <a:rPr lang="en-US" dirty="0" smtClean="0"/>
              <a:t>CPI/Miss Rates/DRAM Access</a:t>
            </a:r>
            <a:br>
              <a:rPr lang="en-US" dirty="0" smtClean="0"/>
            </a:br>
            <a:r>
              <a:rPr lang="en-US" dirty="0" smtClean="0"/>
              <a:t>SpecInt2006</a:t>
            </a:r>
            <a:endParaRPr lang="en-US" dirty="0"/>
          </a:p>
        </p:txBody>
      </p:sp>
      <p:sp>
        <p:nvSpPr>
          <p:cNvPr id="5" name="Date Placeholder 4"/>
          <p:cNvSpPr>
            <a:spLocks noGrp="1"/>
          </p:cNvSpPr>
          <p:nvPr>
            <p:ph type="dt" sz="half" idx="10"/>
          </p:nvPr>
        </p:nvSpPr>
        <p:spPr/>
        <p:txBody>
          <a:bodyPr/>
          <a:lstStyle/>
          <a:p>
            <a:fld id="{1D0ACF0D-CB47-5946-A897-A92E77ED73E4}" type="datetime1">
              <a:rPr lang="en-US" smtClean="0"/>
              <a:pPr/>
              <a:t>9/28/12</a:t>
            </a:fld>
            <a:endParaRPr lang="en-US"/>
          </a:p>
        </p:txBody>
      </p:sp>
      <p:sp>
        <p:nvSpPr>
          <p:cNvPr id="97282" name="Footer Placeholder 3"/>
          <p:cNvSpPr>
            <a:spLocks noGrp="1"/>
          </p:cNvSpPr>
          <p:nvPr>
            <p:ph type="ftr" sz="quarter" idx="11"/>
          </p:nvPr>
        </p:nvSpPr>
        <p:spPr>
          <a:noFill/>
        </p:spPr>
        <p:txBody>
          <a:bodyPr/>
          <a:lstStyle/>
          <a:p>
            <a:r>
              <a:rPr lang="en-US" smtClean="0"/>
              <a:t>Fall 2012 -- Lecture #15</a:t>
            </a:r>
            <a:endParaRPr lang="en-AU"/>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pic>
        <p:nvPicPr>
          <p:cNvPr id="97284" name="Picture 4" descr="f05-40-P374493"/>
          <p:cNvPicPr>
            <a:picLocks noChangeAspect="1" noChangeArrowheads="1"/>
          </p:cNvPicPr>
          <p:nvPr/>
        </p:nvPicPr>
        <p:blipFill>
          <a:blip r:embed="rId3"/>
          <a:srcRect/>
          <a:stretch>
            <a:fillRect/>
          </a:stretch>
        </p:blipFill>
        <p:spPr bwMode="auto">
          <a:xfrm>
            <a:off x="304800" y="1524000"/>
            <a:ext cx="8610600" cy="5153043"/>
          </a:xfrm>
          <a:prstGeom prst="rect">
            <a:avLst/>
          </a:prstGeom>
          <a:noFill/>
          <a:ln w="9525">
            <a:noFill/>
            <a:miter lim="800000"/>
            <a:headEnd/>
            <a:tailEnd/>
          </a:ln>
        </p:spPr>
      </p:pic>
      <p:sp>
        <p:nvSpPr>
          <p:cNvPr id="8" name="TextBox 7"/>
          <p:cNvSpPr txBox="1"/>
          <p:nvPr/>
        </p:nvSpPr>
        <p:spPr>
          <a:xfrm>
            <a:off x="6553200" y="1219200"/>
            <a:ext cx="2183373" cy="369332"/>
          </a:xfrm>
          <a:prstGeom prst="rect">
            <a:avLst/>
          </a:prstGeom>
          <a:noFill/>
        </p:spPr>
        <p:txBody>
          <a:bodyPr wrap="none" rtlCol="0">
            <a:spAutoFit/>
          </a:bodyPr>
          <a:lstStyle/>
          <a:p>
            <a:r>
              <a:rPr lang="en-US" dirty="0" smtClean="0"/>
              <a:t>Instructions and Data</a:t>
            </a:r>
            <a:endParaRPr lang="en-US" dirty="0"/>
          </a:p>
        </p:txBody>
      </p:sp>
      <p:sp>
        <p:nvSpPr>
          <p:cNvPr id="9" name="TextBox 8"/>
          <p:cNvSpPr txBox="1"/>
          <p:nvPr/>
        </p:nvSpPr>
        <p:spPr>
          <a:xfrm>
            <a:off x="3276600" y="1219200"/>
            <a:ext cx="1107996" cy="369332"/>
          </a:xfrm>
          <a:prstGeom prst="rect">
            <a:avLst/>
          </a:prstGeom>
          <a:noFill/>
        </p:spPr>
        <p:txBody>
          <a:bodyPr wrap="none" rtlCol="0">
            <a:spAutoFit/>
          </a:bodyPr>
          <a:lstStyle/>
          <a:p>
            <a:r>
              <a:rPr lang="en-US" dirty="0" smtClean="0"/>
              <a:t>Data Only</a:t>
            </a:r>
            <a:endParaRPr lang="en-US" dirty="0"/>
          </a:p>
        </p:txBody>
      </p:sp>
      <p:sp>
        <p:nvSpPr>
          <p:cNvPr id="10" name="TextBox 9"/>
          <p:cNvSpPr txBox="1"/>
          <p:nvPr/>
        </p:nvSpPr>
        <p:spPr>
          <a:xfrm>
            <a:off x="5029200" y="1219200"/>
            <a:ext cx="1107996" cy="369332"/>
          </a:xfrm>
          <a:prstGeom prst="rect">
            <a:avLst/>
          </a:prstGeom>
          <a:noFill/>
        </p:spPr>
        <p:txBody>
          <a:bodyPr wrap="none" rtlCol="0">
            <a:spAutoFit/>
          </a:bodyPr>
          <a:lstStyle/>
          <a:p>
            <a:r>
              <a:rPr lang="en-US" dirty="0" smtClean="0"/>
              <a:t>Data Only</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in Conclusion</a:t>
            </a:r>
            <a:endParaRPr lang="en-US" dirty="0"/>
          </a:p>
        </p:txBody>
      </p:sp>
      <p:sp>
        <p:nvSpPr>
          <p:cNvPr id="3" name="Content Placeholder 2"/>
          <p:cNvSpPr>
            <a:spLocks noGrp="1"/>
          </p:cNvSpPr>
          <p:nvPr>
            <p:ph idx="1"/>
          </p:nvPr>
        </p:nvSpPr>
        <p:spPr/>
        <p:txBody>
          <a:bodyPr>
            <a:normAutofit/>
          </a:bodyPr>
          <a:lstStyle/>
          <a:p>
            <a:r>
              <a:rPr lang="en-US" dirty="0" smtClean="0"/>
              <a:t>Write-through versus write-back caches</a:t>
            </a:r>
          </a:p>
          <a:p>
            <a:r>
              <a:rPr lang="en-US" dirty="0" smtClean="0"/>
              <a:t>Larger caches reduce Miss rate via Temporal and Spatial Locality, but can increase Hit time</a:t>
            </a:r>
          </a:p>
          <a:p>
            <a:r>
              <a:rPr lang="en-US" dirty="0" smtClean="0"/>
              <a:t>AMAT helps balance Hit time, Miss rate, Miss penalty</a:t>
            </a:r>
          </a:p>
          <a:p>
            <a:r>
              <a:rPr lang="en-US" dirty="0" smtClean="0"/>
              <a:t>Multilevel caches help Miss penalty</a:t>
            </a:r>
          </a:p>
          <a:p>
            <a:endParaRPr lang="en-US" dirty="0"/>
          </a:p>
        </p:txBody>
      </p:sp>
      <p:sp>
        <p:nvSpPr>
          <p:cNvPr id="7" name="Date Placeholder 6"/>
          <p:cNvSpPr>
            <a:spLocks noGrp="1"/>
          </p:cNvSpPr>
          <p:nvPr>
            <p:ph type="dt" sz="half" idx="10"/>
          </p:nvPr>
        </p:nvSpPr>
        <p:spPr/>
        <p:txBody>
          <a:bodyPr/>
          <a:lstStyle/>
          <a:p>
            <a:fld id="{6972D166-7796-664C-8A29-95070E2BD3E0}" type="datetime1">
              <a:rPr lang="en-US" smtClean="0"/>
              <a:pPr/>
              <a:t>9/28/12</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31</a:t>
            </a:fld>
            <a:endParaRPr lang="en-US"/>
          </a:p>
        </p:txBody>
      </p:sp>
      <p:sp>
        <p:nvSpPr>
          <p:cNvPr id="9" name="Footer Placeholder 8"/>
          <p:cNvSpPr>
            <a:spLocks noGrp="1"/>
          </p:cNvSpPr>
          <p:nvPr>
            <p:ph type="ftr" sz="quarter" idx="11"/>
          </p:nvPr>
        </p:nvSpPr>
        <p:spPr/>
        <p:txBody>
          <a:bodyPr/>
          <a:lstStyle/>
          <a:p>
            <a:r>
              <a:rPr lang="en-US" smtClean="0"/>
              <a:t>Fall 2012 -- Lecture #15</a:t>
            </a:r>
            <a:endParaRPr lang="en-US"/>
          </a:p>
        </p:txBody>
      </p:sp>
      <p:sp>
        <p:nvSpPr>
          <p:cNvPr id="10" name="TextBox 9"/>
          <p:cNvSpPr txBox="1"/>
          <p:nvPr/>
        </p:nvSpPr>
        <p:spPr>
          <a:xfrm>
            <a:off x="-1404189" y="4373736"/>
            <a:ext cx="184666" cy="369332"/>
          </a:xfrm>
          <a:prstGeom prst="rect">
            <a:avLst/>
          </a:prstGeom>
          <a:noFill/>
        </p:spPr>
        <p:txBody>
          <a:bodyPr wrap="none" rtlCol="0">
            <a:spAutoFit/>
          </a:bodyPr>
          <a:lstStyle/>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457200" y="0"/>
            <a:ext cx="8229600" cy="1143000"/>
          </a:xfrm>
          <a:noFill/>
          <a:ln/>
        </p:spPr>
        <p:txBody>
          <a:bodyPr lIns="90488" tIns="44450" rIns="90488" bIns="44450" anchor="ctr">
            <a:normAutofit/>
          </a:bodyPr>
          <a:lstStyle/>
          <a:p>
            <a:r>
              <a:rPr lang="en-US" dirty="0" smtClean="0"/>
              <a:t>Review: Direct-Mapped Cache</a:t>
            </a:r>
            <a:endParaRPr lang="en-US" dirty="0"/>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Block 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1066800" y="6079067"/>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What if we used high bits of address as set index?</a:t>
            </a:r>
            <a:endParaRPr lang="en-US" sz="2400" i="1" dirty="0"/>
          </a:p>
        </p:txBody>
      </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1" name="Date Placeholder 60"/>
          <p:cNvSpPr>
            <a:spLocks noGrp="1"/>
          </p:cNvSpPr>
          <p:nvPr>
            <p:ph type="dt" sz="half" idx="10"/>
          </p:nvPr>
        </p:nvSpPr>
        <p:spPr/>
        <p:txBody>
          <a:bodyPr/>
          <a:lstStyle/>
          <a:p>
            <a:fld id="{9343E34F-21DB-BF46-BF32-FB2A6330C9E7}" type="datetime1">
              <a:rPr lang="en-US" smtClean="0"/>
              <a:pPr/>
              <a:t>9/28/12</a:t>
            </a:fld>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4</a:t>
            </a:fld>
            <a:endParaRPr lang="en-US" dirty="0"/>
          </a:p>
        </p:txBody>
      </p:sp>
      <p:sp>
        <p:nvSpPr>
          <p:cNvPr id="63" name="Footer Placeholder 62"/>
          <p:cNvSpPr>
            <a:spLocks noGrp="1"/>
          </p:cNvSpPr>
          <p:nvPr>
            <p:ph type="ftr" sz="quarter" idx="11"/>
          </p:nvPr>
        </p:nvSpPr>
        <p:spPr/>
        <p:txBody>
          <a:bodyPr/>
          <a:lstStyle/>
          <a:p>
            <a:r>
              <a:rPr lang="en-US" smtClean="0"/>
              <a:t>Fall 2012 -- Lecture #15</a:t>
            </a:r>
            <a:endParaRPr lang="en-US" dirty="0"/>
          </a:p>
        </p:txBody>
      </p:sp>
      <p:sp>
        <p:nvSpPr>
          <p:cNvPr id="64" name="TextBox 63"/>
          <p:cNvSpPr txBox="1"/>
          <p:nvPr/>
        </p:nvSpPr>
        <p:spPr>
          <a:xfrm>
            <a:off x="7094493" y="5729914"/>
            <a:ext cx="1766792" cy="369332"/>
          </a:xfrm>
          <a:prstGeom prst="rect">
            <a:avLst/>
          </a:prstGeom>
          <a:noFill/>
        </p:spPr>
        <p:txBody>
          <a:bodyPr wrap="none" rtlCol="0">
            <a:spAutoFit/>
          </a:bodyPr>
          <a:lstStyle/>
          <a:p>
            <a:r>
              <a:rPr lang="en-US" dirty="0" smtClean="0">
                <a:hlinkClick r:id="rId3"/>
              </a:rPr>
              <a:t>Student Roulette</a:t>
            </a:r>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71" name="TextBox 70"/>
          <p:cNvSpPr txBox="1"/>
          <p:nvPr/>
        </p:nvSpPr>
        <p:spPr>
          <a:xfrm>
            <a:off x="1752600" y="1676400"/>
            <a:ext cx="1881758" cy="369332"/>
          </a:xfrm>
          <a:prstGeom prst="rect">
            <a:avLst/>
          </a:prstGeom>
          <a:noFill/>
        </p:spPr>
        <p:txBody>
          <a:bodyPr wrap="none" rtlCol="0">
            <a:spAutoFit/>
          </a:bodyPr>
          <a:lstStyle/>
          <a:p>
            <a:r>
              <a:rPr lang="en-US" dirty="0" smtClean="0"/>
              <a:t>Address from CPU</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6046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P spid="64" grpId="0"/>
      <p:bldP spid="65" grpId="0" autoUpdateAnimBg="0"/>
      <p:bldP spid="66" grpId="0" autoUpdateAnimBg="0"/>
      <p:bldP spid="67"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Stores with Write-Through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Store instructions write to memory, changing values</a:t>
            </a:r>
          </a:p>
          <a:p>
            <a:r>
              <a:rPr lang="en-US" dirty="0" smtClean="0"/>
              <a:t>Need to make sure cache and memory have same values on writes: 2 policies</a:t>
            </a:r>
          </a:p>
          <a:p>
            <a:pPr>
              <a:buNone/>
            </a:pPr>
            <a:r>
              <a:rPr lang="en-US" dirty="0" smtClean="0">
                <a:solidFill>
                  <a:srgbClr val="0000FF"/>
                </a:solidFill>
              </a:rPr>
              <a:t>1) Write-Through Policy</a:t>
            </a:r>
            <a:r>
              <a:rPr lang="en-US" dirty="0" smtClean="0"/>
              <a:t>: write cache and write </a:t>
            </a:r>
            <a:r>
              <a:rPr lang="en-US" i="1" dirty="0" smtClean="0"/>
              <a:t>through </a:t>
            </a:r>
            <a:r>
              <a:rPr lang="en-US" dirty="0" smtClean="0"/>
              <a:t>the cache to memory</a:t>
            </a:r>
          </a:p>
          <a:p>
            <a:pPr lvl="1"/>
            <a:r>
              <a:rPr lang="en-US" dirty="0" smtClean="0"/>
              <a:t>Every write eventually gets to memory</a:t>
            </a:r>
          </a:p>
          <a:p>
            <a:pPr lvl="1"/>
            <a:r>
              <a:rPr lang="en-US" dirty="0" smtClean="0"/>
              <a:t>Too slow, so include Write Buffer to allow processor to continue once data in Buffer</a:t>
            </a:r>
          </a:p>
          <a:p>
            <a:pPr lvl="1"/>
            <a:r>
              <a:rPr lang="en-US" dirty="0" smtClean="0"/>
              <a:t>Buffer updates memory in parallel to processor</a:t>
            </a:r>
          </a:p>
          <a:p>
            <a:pPr lvl="1">
              <a:buNone/>
            </a:pPr>
            <a:endParaRPr lang="en-US" dirty="0" smtClean="0"/>
          </a:p>
          <a:p>
            <a:pPr lvl="1"/>
            <a:endParaRPr lang="en-US" dirty="0"/>
          </a:p>
        </p:txBody>
      </p:sp>
      <p:sp>
        <p:nvSpPr>
          <p:cNvPr id="4" name="Date Placeholder 3"/>
          <p:cNvSpPr>
            <a:spLocks noGrp="1"/>
          </p:cNvSpPr>
          <p:nvPr>
            <p:ph type="dt" sz="half" idx="10"/>
          </p:nvPr>
        </p:nvSpPr>
        <p:spPr/>
        <p:txBody>
          <a:bodyPr/>
          <a:lstStyle/>
          <a:p>
            <a:fld id="{682E50CD-17EC-4449-987D-FFA1F6A21B42}"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Write-Through Cache</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Write both values in cache and in memory</a:t>
            </a:r>
          </a:p>
          <a:p>
            <a:r>
              <a:rPr lang="en-US" dirty="0" smtClean="0"/>
              <a:t>Write buffer stops CPU from stalling if memory cannot keep up</a:t>
            </a:r>
          </a:p>
          <a:p>
            <a:r>
              <a:rPr lang="en-US" dirty="0" smtClean="0"/>
              <a:t>Write buffer may have multiple entries to absorb bursts of writes</a:t>
            </a:r>
          </a:p>
          <a:p>
            <a:r>
              <a:rPr lang="en-US" dirty="0" smtClean="0"/>
              <a:t>What if store misses in cache?</a:t>
            </a:r>
            <a:endParaRPr lang="en-US" dirty="0"/>
          </a:p>
        </p:txBody>
      </p:sp>
      <p:sp>
        <p:nvSpPr>
          <p:cNvPr id="3" name="Date Placeholder 2"/>
          <p:cNvSpPr>
            <a:spLocks noGrp="1"/>
          </p:cNvSpPr>
          <p:nvPr>
            <p:ph type="dt" sz="half" idx="10"/>
          </p:nvPr>
        </p:nvSpPr>
        <p:spPr/>
        <p:txBody>
          <a:bodyPr/>
          <a:lstStyle/>
          <a:p>
            <a:fld id="{7B722CDD-561D-644F-AC58-D4B3A129EFF6}" type="datetime1">
              <a:rPr lang="en-US" smtClean="0"/>
              <a:pPr/>
              <a:t>9/28/12</a:t>
            </a:fld>
            <a:endParaRPr lang="en-US"/>
          </a:p>
        </p:txBody>
      </p:sp>
      <p:sp>
        <p:nvSpPr>
          <p:cNvPr id="4" name="Footer Placeholder 3"/>
          <p:cNvSpPr>
            <a:spLocks noGrp="1"/>
          </p:cNvSpPr>
          <p:nvPr>
            <p:ph type="ftr" sz="quarter" idx="11"/>
          </p:nvPr>
        </p:nvSpPr>
        <p:spPr/>
        <p:txBody>
          <a:bodyPr/>
          <a:lstStyle/>
          <a:p>
            <a:r>
              <a:rPr lang="en-US" smtClean="0"/>
              <a:t>Fall 2012 -- Lecture #15</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6</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724400"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91400" y="19812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38400"/>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876800"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5638801" y="1828800"/>
            <a:ext cx="2971802" cy="4104888"/>
            <a:chOff x="3000691" y="1812156"/>
            <a:chExt cx="5395212"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3" name="Straight Arrow Connector 42"/>
            <p:cNvCxnSpPr/>
            <p:nvPr/>
          </p:nvCxnSpPr>
          <p:spPr>
            <a:xfrm>
              <a:off x="5905806" y="4707756"/>
              <a:ext cx="1798404" cy="30480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68" idx="2"/>
            </p:cNvCxnSpPr>
            <p:nvPr/>
          </p:nvCxnSpPr>
          <p:spPr>
            <a:xfrm rot="5400000">
              <a:off x="3747493" y="3960954"/>
              <a:ext cx="304800" cy="1798403"/>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68" name="Rectangle 67"/>
          <p:cNvSpPr/>
          <p:nvPr/>
        </p:nvSpPr>
        <p:spPr>
          <a:xfrm>
            <a:off x="6248400" y="4495800"/>
            <a:ext cx="762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Addr</a:t>
            </a:r>
            <a:endParaRPr lang="en-US" dirty="0"/>
          </a:p>
        </p:txBody>
      </p:sp>
      <p:sp>
        <p:nvSpPr>
          <p:cNvPr id="69" name="Rectangle 68"/>
          <p:cNvSpPr/>
          <p:nvPr/>
        </p:nvSpPr>
        <p:spPr>
          <a:xfrm>
            <a:off x="7010400" y="4495800"/>
            <a:ext cx="609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83" name="Freeform 82"/>
          <p:cNvSpPr/>
          <p:nvPr/>
        </p:nvSpPr>
        <p:spPr>
          <a:xfrm>
            <a:off x="5640917" y="2865760"/>
            <a:ext cx="836083" cy="1610990"/>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flipH="1">
            <a:off x="7391400" y="2895600"/>
            <a:ext cx="836083" cy="1610990"/>
          </a:xfrm>
          <a:custGeom>
            <a:avLst/>
            <a:gdLst>
              <a:gd name="connsiteX0" fmla="*/ 0 w 867833"/>
              <a:gd name="connsiteY0" fmla="*/ 21167 h 1672167"/>
              <a:gd name="connsiteX1" fmla="*/ 825500 w 867833"/>
              <a:gd name="connsiteY1" fmla="*/ 0 h 1672167"/>
              <a:gd name="connsiteX2" fmla="*/ 867833 w 867833"/>
              <a:gd name="connsiteY2" fmla="*/ 1672167 h 1672167"/>
            </a:gdLst>
            <a:ahLst/>
            <a:cxnLst>
              <a:cxn ang="0">
                <a:pos x="connsiteX0" y="connsiteY0"/>
              </a:cxn>
              <a:cxn ang="0">
                <a:pos x="connsiteX1" y="connsiteY1"/>
              </a:cxn>
              <a:cxn ang="0">
                <a:pos x="connsiteX2" y="connsiteY2"/>
              </a:cxn>
            </a:cxnLst>
            <a:rect l="l" t="t" r="r" b="b"/>
            <a:pathLst>
              <a:path w="867833" h="1672167">
                <a:moveTo>
                  <a:pt x="0" y="21167"/>
                </a:moveTo>
                <a:lnTo>
                  <a:pt x="825500" y="0"/>
                </a:lnTo>
                <a:lnTo>
                  <a:pt x="867833" y="1672167"/>
                </a:lnTo>
              </a:path>
            </a:pathLst>
          </a:custGeom>
          <a:ln>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TextBox 84"/>
          <p:cNvSpPr txBox="1"/>
          <p:nvPr/>
        </p:nvSpPr>
        <p:spPr>
          <a:xfrm>
            <a:off x="6324600" y="3810000"/>
            <a:ext cx="1066800" cy="646331"/>
          </a:xfrm>
          <a:prstGeom prst="rect">
            <a:avLst/>
          </a:prstGeom>
          <a:noFill/>
        </p:spPr>
        <p:txBody>
          <a:bodyPr wrap="square" rtlCol="0">
            <a:spAutoFit/>
          </a:bodyPr>
          <a:lstStyle/>
          <a:p>
            <a:pPr algn="ctr"/>
            <a:r>
              <a:rPr lang="en-US" dirty="0" smtClean="0"/>
              <a:t>Write Buffer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Stores with Write-Back</a:t>
            </a:r>
            <a:endParaRPr lang="en-US" dirty="0"/>
          </a:p>
        </p:txBody>
      </p:sp>
      <p:sp>
        <p:nvSpPr>
          <p:cNvPr id="3" name="Content Placeholder 2"/>
          <p:cNvSpPr>
            <a:spLocks noGrp="1"/>
          </p:cNvSpPr>
          <p:nvPr>
            <p:ph idx="1"/>
          </p:nvPr>
        </p:nvSpPr>
        <p:spPr>
          <a:xfrm>
            <a:off x="457200" y="1600200"/>
            <a:ext cx="8229600" cy="4655577"/>
          </a:xfrm>
        </p:spPr>
        <p:txBody>
          <a:bodyPr>
            <a:normAutofit/>
          </a:bodyPr>
          <a:lstStyle/>
          <a:p>
            <a:pPr>
              <a:buNone/>
            </a:pPr>
            <a:r>
              <a:rPr lang="en-US" dirty="0" smtClean="0">
                <a:solidFill>
                  <a:srgbClr val="0000FF"/>
                </a:solidFill>
              </a:rPr>
              <a:t>2) Write-Back Policy</a:t>
            </a:r>
            <a:r>
              <a:rPr lang="en-US" dirty="0" smtClean="0"/>
              <a:t>: write only to cache and then write cache block </a:t>
            </a:r>
            <a:r>
              <a:rPr lang="en-US" i="1" dirty="0" smtClean="0"/>
              <a:t>back </a:t>
            </a:r>
            <a:r>
              <a:rPr lang="en-US" dirty="0" smtClean="0"/>
              <a:t>to memory when evict block from cache</a:t>
            </a:r>
          </a:p>
          <a:p>
            <a:pPr lvl="1"/>
            <a:r>
              <a:rPr lang="en-US" dirty="0" smtClean="0"/>
              <a:t>Writes collected in cache, only single write to memory per block</a:t>
            </a:r>
          </a:p>
          <a:p>
            <a:pPr lvl="1"/>
            <a:r>
              <a:rPr lang="en-US" dirty="0" smtClean="0"/>
              <a:t>Include bit to see if wrote to block or not, and then only write back if bit is set</a:t>
            </a:r>
          </a:p>
          <a:p>
            <a:pPr lvl="2"/>
            <a:r>
              <a:rPr lang="en-US" dirty="0" smtClean="0"/>
              <a:t>Called “</a:t>
            </a:r>
            <a:r>
              <a:rPr lang="en-US" dirty="0" smtClean="0">
                <a:solidFill>
                  <a:srgbClr val="0000FF"/>
                </a:solidFill>
              </a:rPr>
              <a:t>Dirty</a:t>
            </a:r>
            <a:r>
              <a:rPr lang="en-US" dirty="0" smtClean="0"/>
              <a:t>” bit (writing makes it “dirty”)</a:t>
            </a:r>
          </a:p>
          <a:p>
            <a:pPr lvl="1">
              <a:buNone/>
            </a:pPr>
            <a:endParaRPr lang="en-US" dirty="0" smtClean="0"/>
          </a:p>
          <a:p>
            <a:pPr lvl="1"/>
            <a:endParaRPr lang="en-US" dirty="0"/>
          </a:p>
        </p:txBody>
      </p:sp>
      <p:sp>
        <p:nvSpPr>
          <p:cNvPr id="4" name="Date Placeholder 3"/>
          <p:cNvSpPr>
            <a:spLocks noGrp="1"/>
          </p:cNvSpPr>
          <p:nvPr>
            <p:ph type="dt" sz="half" idx="10"/>
          </p:nvPr>
        </p:nvSpPr>
        <p:spPr/>
        <p:txBody>
          <a:bodyPr/>
          <a:lstStyle/>
          <a:p>
            <a:fld id="{6A89EFED-59BA-AA44-9ACC-CA65AE7BA4D3}" type="datetime1">
              <a:rPr lang="en-US" smtClean="0"/>
              <a:pPr/>
              <a:t>9/28/12</a:t>
            </a:fld>
            <a:endParaRPr lang="en-US"/>
          </a:p>
        </p:txBody>
      </p:sp>
      <p:sp>
        <p:nvSpPr>
          <p:cNvPr id="5" name="Footer Placeholder 4"/>
          <p:cNvSpPr>
            <a:spLocks noGrp="1"/>
          </p:cNvSpPr>
          <p:nvPr>
            <p:ph type="ftr" sz="quarter" idx="11"/>
          </p:nvPr>
        </p:nvSpPr>
        <p:spPr/>
        <p:txBody>
          <a:bodyPr/>
          <a:lstStyle/>
          <a:p>
            <a:r>
              <a:rPr lang="en-US" smtClean="0"/>
              <a:t>Fall 2012 -- Lecture #15</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3" name="Straight Arrow Connector 52"/>
          <p:cNvCxnSpPr>
            <a:stCxn id="55" idx="2"/>
          </p:cNvCxnSpPr>
          <p:nvPr/>
        </p:nvCxnSpPr>
        <p:spPr>
          <a:xfrm rot="16200000" flipH="1">
            <a:off x="4994301" y="5288498"/>
            <a:ext cx="1297212" cy="1299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274638"/>
            <a:ext cx="3809762" cy="1143000"/>
          </a:xfrm>
        </p:spPr>
        <p:txBody>
          <a:bodyPr>
            <a:normAutofit fontScale="90000"/>
          </a:bodyPr>
          <a:lstStyle/>
          <a:p>
            <a:r>
              <a:rPr lang="en-US" dirty="0" smtClean="0"/>
              <a:t>Write-Back Cache</a:t>
            </a:r>
            <a:endParaRPr lang="en-US" dirty="0"/>
          </a:p>
        </p:txBody>
      </p:sp>
      <p:sp>
        <p:nvSpPr>
          <p:cNvPr id="7" name="Content Placeholder 6"/>
          <p:cNvSpPr>
            <a:spLocks noGrp="1"/>
          </p:cNvSpPr>
          <p:nvPr>
            <p:ph sz="half" idx="1"/>
          </p:nvPr>
        </p:nvSpPr>
        <p:spPr>
          <a:xfrm>
            <a:off x="152400" y="1828800"/>
            <a:ext cx="4572000" cy="4525963"/>
          </a:xfrm>
        </p:spPr>
        <p:txBody>
          <a:bodyPr>
            <a:normAutofit fontScale="92500" lnSpcReduction="20000"/>
          </a:bodyPr>
          <a:lstStyle/>
          <a:p>
            <a:r>
              <a:rPr lang="en-US" dirty="0" smtClean="0"/>
              <a:t>Store/cache hit, write data in cache </a:t>
            </a:r>
            <a:r>
              <a:rPr lang="en-US" i="1" dirty="0" smtClean="0"/>
              <a:t>only </a:t>
            </a:r>
            <a:r>
              <a:rPr lang="en-US" dirty="0" smtClean="0"/>
              <a:t>&amp; set dirty bit</a:t>
            </a:r>
          </a:p>
          <a:p>
            <a:pPr lvl="1"/>
            <a:r>
              <a:rPr lang="en-US" dirty="0" smtClean="0"/>
              <a:t>Memory has stale value</a:t>
            </a:r>
          </a:p>
          <a:p>
            <a:r>
              <a:rPr lang="en-US" dirty="0" smtClean="0"/>
              <a:t>Store/cache miss, read data from memory, then update and set dirty bit</a:t>
            </a:r>
          </a:p>
          <a:p>
            <a:pPr lvl="1"/>
            <a:r>
              <a:rPr lang="en-US" dirty="0" smtClean="0"/>
              <a:t>“Write-allocate” policy</a:t>
            </a:r>
          </a:p>
          <a:p>
            <a:r>
              <a:rPr lang="en-US" dirty="0" smtClean="0"/>
              <a:t>Load/cache hit, use value from cache</a:t>
            </a:r>
          </a:p>
          <a:p>
            <a:r>
              <a:rPr lang="en-US" dirty="0" smtClean="0"/>
              <a:t>On any miss, write back evicted block, only if dirty. Update cache with new block and clear dirty bit.</a:t>
            </a:r>
          </a:p>
        </p:txBody>
      </p:sp>
      <p:sp>
        <p:nvSpPr>
          <p:cNvPr id="3" name="Date Placeholder 2"/>
          <p:cNvSpPr>
            <a:spLocks noGrp="1"/>
          </p:cNvSpPr>
          <p:nvPr>
            <p:ph type="dt" sz="half" idx="10"/>
          </p:nvPr>
        </p:nvSpPr>
        <p:spPr/>
        <p:txBody>
          <a:bodyPr/>
          <a:lstStyle/>
          <a:p>
            <a:fld id="{144F7884-7630-734C-A02C-B24747182A95}" type="datetime1">
              <a:rPr lang="en-US" smtClean="0"/>
              <a:pPr/>
              <a:t>9/28/12</a:t>
            </a:fld>
            <a:endParaRPr lang="en-US"/>
          </a:p>
        </p:txBody>
      </p:sp>
      <p:sp>
        <p:nvSpPr>
          <p:cNvPr id="4" name="Footer Placeholder 3"/>
          <p:cNvSpPr>
            <a:spLocks noGrp="1"/>
          </p:cNvSpPr>
          <p:nvPr>
            <p:ph type="ftr" sz="quarter" idx="11"/>
          </p:nvPr>
        </p:nvSpPr>
        <p:spPr/>
        <p:txBody>
          <a:bodyPr/>
          <a:lstStyle/>
          <a:p>
            <a:r>
              <a:rPr lang="en-US" smtClean="0"/>
              <a:t>Fall 2012 -- Lecture #15</a:t>
            </a:r>
            <a:endParaRPr lang="en-US" dirty="0"/>
          </a:p>
        </p:txBody>
      </p:sp>
      <p:sp>
        <p:nvSpPr>
          <p:cNvPr id="5" name="Slide Number Placeholder 4"/>
          <p:cNvSpPr>
            <a:spLocks noGrp="1"/>
          </p:cNvSpPr>
          <p:nvPr>
            <p:ph type="sldNum" sz="quarter" idx="12"/>
          </p:nvPr>
        </p:nvSpPr>
        <p:spPr>
          <a:xfrm>
            <a:off x="6695908" y="6299275"/>
            <a:ext cx="2133600" cy="365125"/>
          </a:xfrm>
        </p:spPr>
        <p:txBody>
          <a:bodyPr/>
          <a:lstStyle/>
          <a:p>
            <a:fld id="{3CC63E4C-4642-794D-A2FD-70F6B81535F5}" type="slidenum">
              <a:rPr lang="en-US" smtClean="0"/>
              <a:pPr/>
              <a:t>8</a:t>
            </a:fld>
            <a:endParaRPr lang="en-US"/>
          </a:p>
        </p:txBody>
      </p:sp>
      <p:sp>
        <p:nvSpPr>
          <p:cNvPr id="9" name="Rectangle 8"/>
          <p:cNvSpPr/>
          <p:nvPr/>
        </p:nvSpPr>
        <p:spPr>
          <a:xfrm>
            <a:off x="4951959" y="214034"/>
            <a:ext cx="3853109" cy="1612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Processor</a:t>
            </a:r>
            <a:endParaRPr lang="en-US" sz="3200" dirty="0"/>
          </a:p>
        </p:txBody>
      </p:sp>
      <p:sp>
        <p:nvSpPr>
          <p:cNvPr id="23" name="TextBox 22"/>
          <p:cNvSpPr txBox="1"/>
          <p:nvPr/>
        </p:nvSpPr>
        <p:spPr>
          <a:xfrm>
            <a:off x="4724400" y="19050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24" name="TextBox 23"/>
          <p:cNvSpPr txBox="1"/>
          <p:nvPr/>
        </p:nvSpPr>
        <p:spPr>
          <a:xfrm>
            <a:off x="7391400" y="19812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26" name="Rectangle 25"/>
          <p:cNvSpPr/>
          <p:nvPr/>
        </p:nvSpPr>
        <p:spPr>
          <a:xfrm>
            <a:off x="5037584" y="2590800"/>
            <a:ext cx="3824568" cy="2531743"/>
          </a:xfrm>
          <a:prstGeom prst="rect">
            <a:avLst/>
          </a:prstGeom>
          <a:noFill/>
          <a:ln w="28575" cap="flat" cmpd="sng" algn="ctr">
            <a:solidFill>
              <a:schemeClr val="accent1">
                <a:shade val="95000"/>
                <a:satMod val="10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400800" y="2438400"/>
            <a:ext cx="1067269" cy="523220"/>
          </a:xfrm>
          <a:prstGeom prst="rect">
            <a:avLst/>
          </a:prstGeom>
          <a:noFill/>
        </p:spPr>
        <p:txBody>
          <a:bodyPr wrap="none" rtlCol="0">
            <a:spAutoFit/>
          </a:bodyPr>
          <a:lstStyle/>
          <a:p>
            <a:r>
              <a:rPr lang="en-US" sz="2800" dirty="0" smtClean="0"/>
              <a:t>Cache</a:t>
            </a:r>
            <a:endParaRPr lang="en-US" sz="2800" dirty="0"/>
          </a:p>
        </p:txBody>
      </p:sp>
      <p:sp>
        <p:nvSpPr>
          <p:cNvPr id="40" name="TextBox 39"/>
          <p:cNvSpPr txBox="1"/>
          <p:nvPr/>
        </p:nvSpPr>
        <p:spPr>
          <a:xfrm>
            <a:off x="4876800" y="5181600"/>
            <a:ext cx="933632" cy="646331"/>
          </a:xfrm>
          <a:prstGeom prst="rect">
            <a:avLst/>
          </a:prstGeom>
          <a:noFill/>
        </p:spPr>
        <p:txBody>
          <a:bodyPr wrap="none" rtlCol="0">
            <a:spAutoFit/>
          </a:bodyPr>
          <a:lstStyle/>
          <a:p>
            <a:pPr algn="ctr"/>
            <a:r>
              <a:rPr lang="en-US" dirty="0" smtClean="0"/>
              <a:t>32-bit</a:t>
            </a:r>
          </a:p>
          <a:p>
            <a:pPr algn="ctr"/>
            <a:r>
              <a:rPr lang="en-US" dirty="0" smtClean="0"/>
              <a:t>Address</a:t>
            </a:r>
            <a:endParaRPr lang="en-US" dirty="0"/>
          </a:p>
        </p:txBody>
      </p:sp>
      <p:sp>
        <p:nvSpPr>
          <p:cNvPr id="41" name="TextBox 40"/>
          <p:cNvSpPr txBox="1"/>
          <p:nvPr/>
        </p:nvSpPr>
        <p:spPr>
          <a:xfrm>
            <a:off x="7391400" y="5181600"/>
            <a:ext cx="740895" cy="646331"/>
          </a:xfrm>
          <a:prstGeom prst="rect">
            <a:avLst/>
          </a:prstGeom>
          <a:noFill/>
        </p:spPr>
        <p:txBody>
          <a:bodyPr wrap="none" rtlCol="0">
            <a:spAutoFit/>
          </a:bodyPr>
          <a:lstStyle/>
          <a:p>
            <a:pPr algn="ctr"/>
            <a:r>
              <a:rPr lang="en-US" dirty="0" smtClean="0"/>
              <a:t>32-bit</a:t>
            </a:r>
          </a:p>
          <a:p>
            <a:pPr algn="ctr"/>
            <a:r>
              <a:rPr lang="en-US" dirty="0" smtClean="0"/>
              <a:t>Data</a:t>
            </a:r>
            <a:endParaRPr lang="en-US" dirty="0"/>
          </a:p>
        </p:txBody>
      </p:sp>
      <p:sp>
        <p:nvSpPr>
          <p:cNvPr id="42" name="Rectangle 41"/>
          <p:cNvSpPr/>
          <p:nvPr/>
        </p:nvSpPr>
        <p:spPr>
          <a:xfrm>
            <a:off x="5080396" y="5964409"/>
            <a:ext cx="3781756" cy="8935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Memory</a:t>
            </a:r>
            <a:endParaRPr lang="en-US" dirty="0"/>
          </a:p>
        </p:txBody>
      </p:sp>
      <p:grpSp>
        <p:nvGrpSpPr>
          <p:cNvPr id="2" name="Group 48"/>
          <p:cNvGrpSpPr/>
          <p:nvPr/>
        </p:nvGrpSpPr>
        <p:grpSpPr>
          <a:xfrm>
            <a:off x="7781473" y="1828800"/>
            <a:ext cx="829128" cy="4104888"/>
            <a:chOff x="6890647" y="1812156"/>
            <a:chExt cx="1505256" cy="4104888"/>
          </a:xfrm>
        </p:grpSpPr>
        <p:cxnSp>
          <p:nvCxnSpPr>
            <p:cNvPr id="45" name="Straight Arrow Connector 44"/>
            <p:cNvCxnSpPr>
              <a:stCxn id="13" idx="2"/>
            </p:cNvCxnSpPr>
            <p:nvPr/>
          </p:nvCxnSpPr>
          <p:spPr>
            <a:xfrm rot="5400000">
              <a:off x="6992752" y="5260664"/>
              <a:ext cx="1293913" cy="1884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6892883" y="2568406"/>
              <a:ext cx="1512503" cy="4"/>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47"/>
            <p:cNvGrpSpPr/>
            <p:nvPr/>
          </p:nvGrpSpPr>
          <p:grpSpPr>
            <a:xfrm>
              <a:off x="6890647" y="3324660"/>
              <a:ext cx="1505256" cy="1298472"/>
              <a:chOff x="6890647" y="3324660"/>
              <a:chExt cx="1505256" cy="1298472"/>
            </a:xfrm>
          </p:grpSpPr>
          <p:sp>
            <p:nvSpPr>
              <p:cNvPr id="13" name="Rectangle 12"/>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 name="Straight Connector 35"/>
              <p:cNvCxnSpPr>
                <a:stCxn id="13" idx="1"/>
                <a:endCxn id="13"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890647"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51" name="Straight Arrow Connector 50"/>
          <p:cNvCxnSpPr>
            <a:endCxn id="55" idx="0"/>
          </p:cNvCxnSpPr>
          <p:nvPr/>
        </p:nvCxnSpPr>
        <p:spPr>
          <a:xfrm rot="16200000" flipH="1">
            <a:off x="4862587" y="2574095"/>
            <a:ext cx="1512504" cy="35141"/>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 name="Group 53"/>
          <p:cNvGrpSpPr/>
          <p:nvPr/>
        </p:nvGrpSpPr>
        <p:grpSpPr>
          <a:xfrm>
            <a:off x="5181600" y="3347918"/>
            <a:ext cx="902593" cy="1298472"/>
            <a:chOff x="6890650" y="3324660"/>
            <a:chExt cx="1505253" cy="1298472"/>
          </a:xfrm>
        </p:grpSpPr>
        <p:sp>
          <p:nvSpPr>
            <p:cNvPr id="55" name="Rectangle 54"/>
            <p:cNvSpPr/>
            <p:nvPr/>
          </p:nvSpPr>
          <p:spPr>
            <a:xfrm>
              <a:off x="6921325" y="3324660"/>
              <a:ext cx="1455619" cy="12984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Connector 55"/>
            <p:cNvCxnSpPr>
              <a:stCxn id="55" idx="1"/>
              <a:endCxn id="55" idx="3"/>
            </p:cNvCxnSpPr>
            <p:nvPr/>
          </p:nvCxnSpPr>
          <p:spPr>
            <a:xfrm rot="10800000" flipH="1">
              <a:off x="6921324" y="3973896"/>
              <a:ext cx="145561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910474" y="3659035"/>
              <a:ext cx="148542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90650" y="4263434"/>
              <a:ext cx="1485429" cy="1588"/>
            </a:xfrm>
            <a:prstGeom prst="line">
              <a:avLst/>
            </a:prstGeom>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5343580" y="3653285"/>
            <a:ext cx="652643" cy="369332"/>
          </a:xfrm>
          <a:prstGeom prst="rect">
            <a:avLst/>
          </a:prstGeom>
        </p:spPr>
        <p:txBody>
          <a:bodyPr wrap="none">
            <a:spAutoFit/>
          </a:bodyPr>
          <a:lstStyle/>
          <a:p>
            <a:r>
              <a:rPr lang="en-US" dirty="0" smtClean="0"/>
              <a:t>1022</a:t>
            </a:r>
            <a:endParaRPr lang="en-US" dirty="0"/>
          </a:p>
        </p:txBody>
      </p:sp>
      <p:sp>
        <p:nvSpPr>
          <p:cNvPr id="61" name="Rectangle 60"/>
          <p:cNvSpPr/>
          <p:nvPr/>
        </p:nvSpPr>
        <p:spPr>
          <a:xfrm>
            <a:off x="8020753" y="3633495"/>
            <a:ext cx="418654" cy="369332"/>
          </a:xfrm>
          <a:prstGeom prst="rect">
            <a:avLst/>
          </a:prstGeom>
        </p:spPr>
        <p:txBody>
          <a:bodyPr wrap="none">
            <a:spAutoFit/>
          </a:bodyPr>
          <a:lstStyle/>
          <a:p>
            <a:r>
              <a:rPr lang="en-US" dirty="0" smtClean="0"/>
              <a:t>99</a:t>
            </a:r>
            <a:endParaRPr lang="en-US" dirty="0"/>
          </a:p>
        </p:txBody>
      </p:sp>
      <p:sp>
        <p:nvSpPr>
          <p:cNvPr id="62" name="Rectangle 61"/>
          <p:cNvSpPr/>
          <p:nvPr/>
        </p:nvSpPr>
        <p:spPr>
          <a:xfrm flipH="1">
            <a:off x="5433093" y="3287381"/>
            <a:ext cx="775008" cy="369332"/>
          </a:xfrm>
          <a:prstGeom prst="rect">
            <a:avLst/>
          </a:prstGeom>
        </p:spPr>
        <p:txBody>
          <a:bodyPr wrap="square">
            <a:spAutoFit/>
          </a:bodyPr>
          <a:lstStyle/>
          <a:p>
            <a:r>
              <a:rPr lang="en-US" dirty="0" smtClean="0"/>
              <a:t>252</a:t>
            </a:r>
            <a:endParaRPr lang="en-US" dirty="0"/>
          </a:p>
        </p:txBody>
      </p:sp>
      <p:sp>
        <p:nvSpPr>
          <p:cNvPr id="63" name="Rectangle 62"/>
          <p:cNvSpPr/>
          <p:nvPr/>
        </p:nvSpPr>
        <p:spPr>
          <a:xfrm>
            <a:off x="8020753" y="3915037"/>
            <a:ext cx="301660" cy="369332"/>
          </a:xfrm>
          <a:prstGeom prst="rect">
            <a:avLst/>
          </a:prstGeom>
        </p:spPr>
        <p:txBody>
          <a:bodyPr wrap="none">
            <a:spAutoFit/>
          </a:bodyPr>
          <a:lstStyle/>
          <a:p>
            <a:r>
              <a:rPr lang="en-US" dirty="0" smtClean="0"/>
              <a:t>7</a:t>
            </a:r>
            <a:endParaRPr lang="en-US" dirty="0"/>
          </a:p>
        </p:txBody>
      </p:sp>
      <p:sp>
        <p:nvSpPr>
          <p:cNvPr id="64" name="Rectangle 63"/>
          <p:cNvSpPr/>
          <p:nvPr/>
        </p:nvSpPr>
        <p:spPr>
          <a:xfrm>
            <a:off x="7924800" y="4267200"/>
            <a:ext cx="418654" cy="369332"/>
          </a:xfrm>
          <a:prstGeom prst="rect">
            <a:avLst/>
          </a:prstGeom>
        </p:spPr>
        <p:txBody>
          <a:bodyPr wrap="none">
            <a:spAutoFit/>
          </a:bodyPr>
          <a:lstStyle/>
          <a:p>
            <a:r>
              <a:rPr lang="en-US" dirty="0" smtClean="0"/>
              <a:t>20</a:t>
            </a:r>
            <a:endParaRPr lang="en-US" dirty="0"/>
          </a:p>
        </p:txBody>
      </p:sp>
      <p:sp>
        <p:nvSpPr>
          <p:cNvPr id="65" name="Rectangle 64"/>
          <p:cNvSpPr/>
          <p:nvPr/>
        </p:nvSpPr>
        <p:spPr>
          <a:xfrm>
            <a:off x="8020753" y="3269325"/>
            <a:ext cx="418654" cy="369332"/>
          </a:xfrm>
          <a:prstGeom prst="rect">
            <a:avLst/>
          </a:prstGeom>
        </p:spPr>
        <p:txBody>
          <a:bodyPr wrap="none">
            <a:spAutoFit/>
          </a:bodyPr>
          <a:lstStyle/>
          <a:p>
            <a:r>
              <a:rPr lang="en-US" dirty="0" smtClean="0"/>
              <a:t>12</a:t>
            </a:r>
            <a:endParaRPr lang="en-US" dirty="0"/>
          </a:p>
        </p:txBody>
      </p:sp>
      <p:sp>
        <p:nvSpPr>
          <p:cNvPr id="66" name="Rectangle 65"/>
          <p:cNvSpPr/>
          <p:nvPr/>
        </p:nvSpPr>
        <p:spPr>
          <a:xfrm flipH="1">
            <a:off x="5379274" y="3977874"/>
            <a:ext cx="775008" cy="369332"/>
          </a:xfrm>
          <a:prstGeom prst="rect">
            <a:avLst/>
          </a:prstGeom>
        </p:spPr>
        <p:txBody>
          <a:bodyPr wrap="square">
            <a:spAutoFit/>
          </a:bodyPr>
          <a:lstStyle/>
          <a:p>
            <a:r>
              <a:rPr lang="en-US" dirty="0" smtClean="0"/>
              <a:t>131</a:t>
            </a:r>
            <a:endParaRPr lang="en-US" dirty="0"/>
          </a:p>
        </p:txBody>
      </p:sp>
      <p:sp>
        <p:nvSpPr>
          <p:cNvPr id="67" name="Rectangle 66"/>
          <p:cNvSpPr/>
          <p:nvPr/>
        </p:nvSpPr>
        <p:spPr>
          <a:xfrm flipH="1">
            <a:off x="5390037" y="4302464"/>
            <a:ext cx="775008" cy="369332"/>
          </a:xfrm>
          <a:prstGeom prst="rect">
            <a:avLst/>
          </a:prstGeom>
        </p:spPr>
        <p:txBody>
          <a:bodyPr wrap="square">
            <a:spAutoFit/>
          </a:bodyPr>
          <a:lstStyle/>
          <a:p>
            <a:r>
              <a:rPr lang="en-US" dirty="0" smtClean="0"/>
              <a:t>2041</a:t>
            </a:r>
            <a:endParaRPr lang="en-US" dirty="0"/>
          </a:p>
        </p:txBody>
      </p:sp>
      <p:sp>
        <p:nvSpPr>
          <p:cNvPr id="48" name="Rectangle 47"/>
          <p:cNvSpPr/>
          <p:nvPr/>
        </p:nvSpPr>
        <p:spPr>
          <a:xfrm>
            <a:off x="7391400" y="33528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49" name="Rectangle 48"/>
          <p:cNvSpPr/>
          <p:nvPr/>
        </p:nvSpPr>
        <p:spPr>
          <a:xfrm>
            <a:off x="7391400" y="36576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0" name="Rectangle 49"/>
          <p:cNvSpPr/>
          <p:nvPr/>
        </p:nvSpPr>
        <p:spPr>
          <a:xfrm>
            <a:off x="7391400" y="39624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4" name="Rectangle 53"/>
          <p:cNvSpPr/>
          <p:nvPr/>
        </p:nvSpPr>
        <p:spPr>
          <a:xfrm>
            <a:off x="7391400" y="4267200"/>
            <a:ext cx="381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
            </a:r>
            <a:endParaRPr lang="en-US" dirty="0">
              <a:solidFill>
                <a:srgbClr val="FF0000"/>
              </a:solidFill>
            </a:endParaRPr>
          </a:p>
        </p:txBody>
      </p:sp>
      <p:sp>
        <p:nvSpPr>
          <p:cNvPr id="59" name="TextBox 58"/>
          <p:cNvSpPr txBox="1"/>
          <p:nvPr/>
        </p:nvSpPr>
        <p:spPr>
          <a:xfrm>
            <a:off x="6400800" y="3657600"/>
            <a:ext cx="817122" cy="646331"/>
          </a:xfrm>
          <a:prstGeom prst="rect">
            <a:avLst/>
          </a:prstGeom>
          <a:noFill/>
        </p:spPr>
        <p:txBody>
          <a:bodyPr wrap="square" rtlCol="0">
            <a:spAutoFit/>
          </a:bodyPr>
          <a:lstStyle/>
          <a:p>
            <a:pPr algn="ctr"/>
            <a:r>
              <a:rPr lang="en-US" dirty="0" smtClean="0"/>
              <a:t>Dirty Bits</a:t>
            </a:r>
            <a:endParaRPr lang="en-US" dirty="0"/>
          </a:p>
        </p:txBody>
      </p:sp>
      <p:sp>
        <p:nvSpPr>
          <p:cNvPr id="71" name="Left Brace 70"/>
          <p:cNvSpPr/>
          <p:nvPr/>
        </p:nvSpPr>
        <p:spPr>
          <a:xfrm>
            <a:off x="7010400" y="3352800"/>
            <a:ext cx="228600" cy="1295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Write-Through vs. Write-Back</a:t>
            </a:r>
            <a:endParaRPr lang="en-US" dirty="0"/>
          </a:p>
        </p:txBody>
      </p:sp>
      <p:sp>
        <p:nvSpPr>
          <p:cNvPr id="3" name="Content Placeholder 2"/>
          <p:cNvSpPr>
            <a:spLocks noGrp="1"/>
          </p:cNvSpPr>
          <p:nvPr>
            <p:ph sz="half" idx="1"/>
          </p:nvPr>
        </p:nvSpPr>
        <p:spPr>
          <a:xfrm>
            <a:off x="304800" y="1600200"/>
            <a:ext cx="4343400" cy="4525963"/>
          </a:xfrm>
        </p:spPr>
        <p:txBody>
          <a:bodyPr/>
          <a:lstStyle/>
          <a:p>
            <a:r>
              <a:rPr lang="en-US" dirty="0" smtClean="0"/>
              <a:t>Write-Through:</a:t>
            </a:r>
          </a:p>
          <a:p>
            <a:pPr lvl="1"/>
            <a:r>
              <a:rPr lang="en-US" dirty="0" smtClean="0"/>
              <a:t>Simpler control logic</a:t>
            </a:r>
          </a:p>
          <a:p>
            <a:pPr lvl="1"/>
            <a:r>
              <a:rPr lang="en-US" dirty="0" smtClean="0"/>
              <a:t>More predictable timing simplifies processor control logic</a:t>
            </a:r>
          </a:p>
          <a:p>
            <a:pPr lvl="1"/>
            <a:r>
              <a:rPr lang="en-US" dirty="0" smtClean="0"/>
              <a:t>Easier to make reliable, since memory always has copy of data</a:t>
            </a:r>
            <a:endParaRPr lang="en-US" dirty="0"/>
          </a:p>
        </p:txBody>
      </p:sp>
      <p:sp>
        <p:nvSpPr>
          <p:cNvPr id="4" name="Content Placeholder 3"/>
          <p:cNvSpPr>
            <a:spLocks noGrp="1"/>
          </p:cNvSpPr>
          <p:nvPr>
            <p:ph sz="half" idx="2"/>
          </p:nvPr>
        </p:nvSpPr>
        <p:spPr>
          <a:xfrm>
            <a:off x="4648200" y="1600200"/>
            <a:ext cx="4191000" cy="4525963"/>
          </a:xfrm>
        </p:spPr>
        <p:txBody>
          <a:bodyPr/>
          <a:lstStyle/>
          <a:p>
            <a:r>
              <a:rPr lang="en-US" dirty="0" smtClean="0"/>
              <a:t>Write-Back</a:t>
            </a:r>
          </a:p>
          <a:p>
            <a:pPr lvl="1"/>
            <a:r>
              <a:rPr lang="en-US" dirty="0" smtClean="0"/>
              <a:t>More complex control logic</a:t>
            </a:r>
          </a:p>
          <a:p>
            <a:pPr lvl="1"/>
            <a:r>
              <a:rPr lang="en-US" dirty="0" smtClean="0"/>
              <a:t>More variable timing (0,1,2 memory accesses per cache access)</a:t>
            </a:r>
          </a:p>
          <a:p>
            <a:pPr lvl="1"/>
            <a:r>
              <a:rPr lang="en-US" dirty="0" smtClean="0"/>
              <a:t>Usually reduces write traffic</a:t>
            </a:r>
          </a:p>
          <a:p>
            <a:pPr lvl="1"/>
            <a:r>
              <a:rPr lang="en-US" dirty="0" smtClean="0"/>
              <a:t>Harder to make reliable, sometimes cache has only copy of data</a:t>
            </a:r>
            <a:endParaRPr lang="en-US" dirty="0"/>
          </a:p>
        </p:txBody>
      </p:sp>
      <p:sp>
        <p:nvSpPr>
          <p:cNvPr id="5" name="Date Placeholder 4"/>
          <p:cNvSpPr>
            <a:spLocks noGrp="1"/>
          </p:cNvSpPr>
          <p:nvPr>
            <p:ph type="dt" sz="half" idx="10"/>
          </p:nvPr>
        </p:nvSpPr>
        <p:spPr/>
        <p:txBody>
          <a:bodyPr/>
          <a:lstStyle/>
          <a:p>
            <a:fld id="{A961C515-EBF1-6448-9507-CCBAF7164BC1}" type="datetime1">
              <a:rPr lang="en-US" smtClean="0"/>
              <a:pPr/>
              <a:t>9/28/12</a:t>
            </a:fld>
            <a:endParaRPr lang="en-US"/>
          </a:p>
        </p:txBody>
      </p:sp>
      <p:sp>
        <p:nvSpPr>
          <p:cNvPr id="6" name="Footer Placeholder 5"/>
          <p:cNvSpPr>
            <a:spLocks noGrp="1"/>
          </p:cNvSpPr>
          <p:nvPr>
            <p:ph type="ftr" sz="quarter" idx="11"/>
          </p:nvPr>
        </p:nvSpPr>
        <p:spPr/>
        <p:txBody>
          <a:bodyPr/>
          <a:lstStyle/>
          <a:p>
            <a:r>
              <a:rPr lang="en-US" smtClean="0"/>
              <a:t>Fall 2012 -- Lecture #15</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12609</TotalTime>
  <Words>3450</Words>
  <Application>Microsoft Macintosh PowerPoint</Application>
  <PresentationFormat>On-screen Show (4:3)</PresentationFormat>
  <Paragraphs>482</Paragraphs>
  <Slides>31</Slides>
  <Notes>19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Image</vt:lpstr>
      <vt:lpstr>CS 61C:  Great Ideas in Computer Architecture  Cache Performance</vt:lpstr>
      <vt:lpstr>New-School Machine Structures (It’s a bit more complicated!)</vt:lpstr>
      <vt:lpstr>Review</vt:lpstr>
      <vt:lpstr>Review: Direct-Mapped Cache</vt:lpstr>
      <vt:lpstr>Handling Stores with Write-Through</vt:lpstr>
      <vt:lpstr>Write-Through Cache</vt:lpstr>
      <vt:lpstr>Handling Stores with Write-Back</vt:lpstr>
      <vt:lpstr>Write-Back Cache</vt:lpstr>
      <vt:lpstr>Write-Through vs. Write-Back</vt:lpstr>
      <vt:lpstr>Average Memory Access Time (AMAT)</vt:lpstr>
      <vt:lpstr>Slide 11</vt:lpstr>
      <vt:lpstr>Average Memory Access Time (AMAT)</vt:lpstr>
      <vt:lpstr>Average Memory Access Time (AMAT)</vt:lpstr>
      <vt:lpstr>Impact of Cache on CPI</vt:lpstr>
      <vt:lpstr>Impacts of Cache Performance</vt:lpstr>
      <vt:lpstr>Impact of larger cache on AMAT?</vt:lpstr>
      <vt:lpstr>Impact of larger cache on AMAT?</vt:lpstr>
      <vt:lpstr>Administrivia</vt:lpstr>
      <vt:lpstr>How to Reduce Miss Penalty?</vt:lpstr>
      <vt:lpstr>Multiple Cache Levels</vt:lpstr>
      <vt:lpstr>Typical Memory Hierarchy</vt:lpstr>
      <vt:lpstr>Local vs. Global Miss Rates</vt:lpstr>
      <vt:lpstr>Slide 23</vt:lpstr>
      <vt:lpstr>Local vs. Global Miss Rates</vt:lpstr>
      <vt:lpstr>Improving Cache Performance (1 of 3)</vt:lpstr>
      <vt:lpstr>Improving Cache Performance (2 of 3)</vt:lpstr>
      <vt:lpstr>The Cache Design Space (3 of 3)</vt:lpstr>
      <vt:lpstr>Multilevel Cache Design Considerations</vt:lpstr>
      <vt:lpstr>Slide 29</vt:lpstr>
      <vt:lpstr>CPI/Miss Rates/DRAM Access SpecInt2006</vt:lpstr>
      <vt:lpstr>….and in Conclusion</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Krste Asanovic</cp:lastModifiedBy>
  <cp:revision>223</cp:revision>
  <cp:lastPrinted>2011-02-23T00:18:43Z</cp:lastPrinted>
  <dcterms:created xsi:type="dcterms:W3CDTF">2012-09-28T18:03:18Z</dcterms:created>
  <dcterms:modified xsi:type="dcterms:W3CDTF">2012-09-28T19:02:11Z</dcterms:modified>
</cp:coreProperties>
</file>