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embeddings/oleObject1.bin" ContentType="application/vnd.openxmlformats-officedocument.oleObject"/>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53.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58.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57.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Default Extension="jpeg" ContentType="image/jpeg"/>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embeddings/oleObject2.bin" ContentType="application/vnd.openxmlformats-officedocument.oleObject"/>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61"/>
  </p:notesMasterIdLst>
  <p:handoutMasterIdLst>
    <p:handoutMasterId r:id="rId62"/>
  </p:handoutMasterIdLst>
  <p:sldIdLst>
    <p:sldId id="415" r:id="rId2"/>
    <p:sldId id="371" r:id="rId3"/>
    <p:sldId id="449" r:id="rId4"/>
    <p:sldId id="273" r:id="rId5"/>
    <p:sldId id="441" r:id="rId6"/>
    <p:sldId id="350" r:id="rId7"/>
    <p:sldId id="351" r:id="rId8"/>
    <p:sldId id="300" r:id="rId9"/>
    <p:sldId id="308" r:id="rId10"/>
    <p:sldId id="457" r:id="rId11"/>
    <p:sldId id="438" r:id="rId12"/>
    <p:sldId id="439" r:id="rId13"/>
    <p:sldId id="394" r:id="rId14"/>
    <p:sldId id="395" r:id="rId15"/>
    <p:sldId id="396" r:id="rId16"/>
    <p:sldId id="397" r:id="rId17"/>
    <p:sldId id="398" r:id="rId18"/>
    <p:sldId id="399" r:id="rId19"/>
    <p:sldId id="400" r:id="rId20"/>
    <p:sldId id="401" r:id="rId21"/>
    <p:sldId id="440" r:id="rId22"/>
    <p:sldId id="450" r:id="rId23"/>
    <p:sldId id="451" r:id="rId24"/>
    <p:sldId id="452" r:id="rId25"/>
    <p:sldId id="453" r:id="rId26"/>
    <p:sldId id="454" r:id="rId27"/>
    <p:sldId id="455" r:id="rId28"/>
    <p:sldId id="317" r:id="rId29"/>
    <p:sldId id="377" r:id="rId30"/>
    <p:sldId id="339" r:id="rId31"/>
    <p:sldId id="340" r:id="rId32"/>
    <p:sldId id="341" r:id="rId33"/>
    <p:sldId id="342" r:id="rId34"/>
    <p:sldId id="343" r:id="rId35"/>
    <p:sldId id="344" r:id="rId36"/>
    <p:sldId id="345" r:id="rId37"/>
    <p:sldId id="346" r:id="rId38"/>
    <p:sldId id="347" r:id="rId39"/>
    <p:sldId id="348" r:id="rId40"/>
    <p:sldId id="349" r:id="rId41"/>
    <p:sldId id="332" r:id="rId42"/>
    <p:sldId id="333" r:id="rId43"/>
    <p:sldId id="414" r:id="rId44"/>
    <p:sldId id="334" r:id="rId45"/>
    <p:sldId id="446" r:id="rId46"/>
    <p:sldId id="444" r:id="rId47"/>
    <p:sldId id="442" r:id="rId48"/>
    <p:sldId id="358" r:id="rId49"/>
    <p:sldId id="359" r:id="rId50"/>
    <p:sldId id="378" r:id="rId51"/>
    <p:sldId id="360" r:id="rId52"/>
    <p:sldId id="379" r:id="rId53"/>
    <p:sldId id="361" r:id="rId54"/>
    <p:sldId id="380" r:id="rId55"/>
    <p:sldId id="436" r:id="rId56"/>
    <p:sldId id="456" r:id="rId57"/>
    <p:sldId id="382" r:id="rId58"/>
    <p:sldId id="362" r:id="rId59"/>
    <p:sldId id="288"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clrMru>
    <a:srgbClr val="9AA3AF"/>
    <a:srgbClr val="FF0000"/>
    <a:srgbClr val="44BF00"/>
    <a:srgbClr val="A3BFDA"/>
    <a:srgbClr val="FCF6E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0500" autoAdjust="0"/>
    <p:restoredTop sz="88168" autoAdjust="0"/>
  </p:normalViewPr>
  <p:slideViewPr>
    <p:cSldViewPr snapToGrid="0">
      <p:cViewPr varScale="1">
        <p:scale>
          <a:sx n="86" d="100"/>
          <a:sy n="86" d="100"/>
        </p:scale>
        <p:origin x="-832"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8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8/27/12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8/27/12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r>
              <a:rPr lang="en-US" dirty="0" smtClean="0">
                <a:latin typeface="Arial" pitchFamily="1" charset="0"/>
                <a:ea typeface="ＭＳ Ｐゴシック" pitchFamily="1" charset="-128"/>
                <a:cs typeface="ＭＳ Ｐゴシック" pitchFamily="1" charset="-128"/>
              </a:rPr>
              <a:t>No</a:t>
            </a: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55</a:t>
            </a:fld>
            <a:endParaRPr lang="en-US"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r>
              <a:rPr lang="en-US" dirty="0" smtClean="0">
                <a:latin typeface="Arial" pitchFamily="1" charset="0"/>
                <a:ea typeface="ＭＳ Ｐゴシック" pitchFamily="1" charset="-128"/>
                <a:cs typeface="ＭＳ Ｐゴシック" pitchFamily="1" charset="-128"/>
              </a:rPr>
              <a:t>No</a:t>
            </a: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56</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subdivide the map phase into M pieces and the reduce phase into R pieces as described previously. Ideally, M and R should be much larger than the number of worker machines. Having each worker perform many different tasks improves dynamic load balancing and also speeds up recovery when a worker fails: the many map tasks it has completed can be spread out across all the other worker machines. There are practical bounds on how large M and R can be in our implementation since the master must make O(M+R) scheduling decisions and keep O(M*R) state in memory as described. (The constant factors for memory usage are small, however. The O(M*R) piece of the state consists of approximately one byte of data per map task/reduce task pair.) Furthermore, R is often constrained by users because the output of each reduce task ends up in a separate output file. In practice, we tend to choose M so that each individual task is roughly 16MB to 64MB of input data (so that the locality optimization described previously is most effective), and we make R a small multiple of the number of worker machines we expect to use. We often perform MapReduce computations with M=200,000 and R=5,000, using 2,000 worker machines.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locations of these</a:t>
            </a:r>
            <a:r>
              <a:rPr lang="en-US" sz="1200" baseline="0" dirty="0" smtClean="0"/>
              <a:t> </a:t>
            </a:r>
            <a:r>
              <a:rPr lang="en-US" sz="1200" dirty="0" smtClean="0"/>
              <a:t>buffered pairs on the local disk are passed back to the master who is responsible for forwarding these locations to the reduce workers.</a:t>
            </a:r>
          </a:p>
          <a:p>
            <a:endParaRPr lang="en-US" sz="1200" dirty="0" smtClean="0"/>
          </a:p>
        </p:txBody>
      </p:sp>
      <p:sp>
        <p:nvSpPr>
          <p:cNvPr id="4" name="Slide Number Placeholder 3"/>
          <p:cNvSpPr>
            <a:spLocks noGrp="1"/>
          </p:cNvSpPr>
          <p:nvPr>
            <p:ph type="sldNum" sz="quarter" idx="10"/>
          </p:nvPr>
        </p:nvSpPr>
        <p:spPr/>
        <p:txBody>
          <a:bodyPr/>
          <a:lstStyle/>
          <a:p>
            <a:fld id="{EF97FDFF-7B9F-7D4D-BFC0-AAD1F3D3D3CB}"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mn-lt"/>
                <a:ea typeface="+mn-ea"/>
                <a:cs typeface="+mn-cs"/>
              </a:rPr>
              <a:t>Figure 3 (a) shows the progress of a normal execution of the sort program.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top-left graph shows the rate at which input is read. The rate peaks at about 13 GB/</a:t>
            </a:r>
            <a:r>
              <a:rPr lang="en-US" sz="1200" kern="1200" dirty="0" err="1" smtClean="0">
                <a:solidFill>
                  <a:schemeClr val="tx1"/>
                </a:solidFill>
                <a:latin typeface="+mn-lt"/>
                <a:ea typeface="+mn-ea"/>
                <a:cs typeface="+mn-cs"/>
              </a:rPr>
              <a:t>s</a:t>
            </a:r>
            <a:r>
              <a:rPr lang="en-US" sz="1200" kern="1200" dirty="0" smtClean="0">
                <a:solidFill>
                  <a:schemeClr val="tx1"/>
                </a:solidFill>
                <a:latin typeface="+mn-lt"/>
                <a:ea typeface="+mn-ea"/>
                <a:cs typeface="+mn-cs"/>
              </a:rPr>
              <a:t> and dies off fairly quickly since all map tasks finish before 200 seconds have elapsed.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middle-left graph shows the rate at which data is sent over the network from the map tasks to the reduce tasks. This shuffling starts as soon as the first map task completes. The first hump in the graph is for the first batch of approximately 1700 reduce tasks (the entire MapReduce was assigned about 1700 machines, and each machine executes at most one reduce task at a time). Roughly 300 seconds into the computation, some of these first batch of reduce tasks finish and we start shuffling data for the remaining reduce tasks. All of the shuffling is done about 600 seconds into the computation.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bottom-left graph shows the rate at which sorted data is written to the final output files by the reduce tasks. There is a delay between the end of the first shuffling period and the start of the writing period because the machines are busy sorting the intermediate data. The writes continue at a rate of about 2-4 GB/</a:t>
            </a:r>
            <a:r>
              <a:rPr lang="en-US" sz="1200" kern="1200" dirty="0" err="1" smtClean="0">
                <a:solidFill>
                  <a:schemeClr val="tx1"/>
                </a:solidFill>
                <a:latin typeface="+mn-lt"/>
                <a:ea typeface="+mn-ea"/>
                <a:cs typeface="+mn-cs"/>
              </a:rPr>
              <a:t>s</a:t>
            </a:r>
            <a:r>
              <a:rPr lang="en-US" sz="1200" kern="1200" dirty="0" smtClean="0">
                <a:solidFill>
                  <a:schemeClr val="tx1"/>
                </a:solidFill>
                <a:latin typeface="+mn-lt"/>
                <a:ea typeface="+mn-ea"/>
                <a:cs typeface="+mn-cs"/>
              </a:rPr>
              <a:t> for a while. All of the writes finish about 850 seconds into the computation.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Including startup overhead, the entire computation takes 891 seconds.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few things to note: the input rate is higher than the shuffle rate and the output rate because of our locality optimization – most data is read from a local disk and bypasses our relatively bandwidth constrained network. </a:t>
            </a:r>
          </a:p>
          <a:p>
            <a:r>
              <a:rPr lang="en-US" sz="1200" kern="1200" dirty="0" smtClean="0">
                <a:solidFill>
                  <a:schemeClr val="tx1"/>
                </a:solidFill>
                <a:latin typeface="+mn-lt"/>
                <a:ea typeface="+mn-ea"/>
                <a:cs typeface="+mn-cs"/>
              </a:rPr>
              <a:t>The shuffle rate is higher than the output rate because the output phase writes two copies of the sorted data (we make two replicas of the output for reliability and avail- ability reasons). We write two replicas because that is the mechanism for reliability and availability provided by our underlying file system.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Figure 3 (</a:t>
            </a:r>
            <a:r>
              <a:rPr lang="en-US" sz="1200" kern="1200" dirty="0" err="1" smtClean="0">
                <a:solidFill>
                  <a:schemeClr val="tx1"/>
                </a:solidFill>
                <a:latin typeface="+mn-lt"/>
                <a:ea typeface="+mn-ea"/>
                <a:cs typeface="+mn-cs"/>
              </a:rPr>
              <a:t>b)[middle</a:t>
            </a:r>
            <a:r>
              <a:rPr lang="en-US" sz="1200" kern="1200" dirty="0" smtClean="0">
                <a:solidFill>
                  <a:schemeClr val="tx1"/>
                </a:solidFill>
                <a:latin typeface="+mn-lt"/>
                <a:ea typeface="+mn-ea"/>
                <a:cs typeface="+mn-cs"/>
              </a:rPr>
              <a:t>], we show an execution of the sort pro- gram with backup tasks disabled. The execution flow is similar to that shown in Figure 3 (a), except that there is a very long tail where hardly any write activity occurs. After 960 seconds, all except 5 of the reduce tasks are completed. However these last few stragglers don’t fin- </a:t>
            </a:r>
            <a:r>
              <a:rPr lang="en-US" sz="1200" kern="1200" dirty="0" err="1" smtClean="0">
                <a:solidFill>
                  <a:schemeClr val="tx1"/>
                </a:solidFill>
                <a:latin typeface="+mn-lt"/>
                <a:ea typeface="+mn-ea"/>
                <a:cs typeface="+mn-cs"/>
              </a:rPr>
              <a:t>ish</a:t>
            </a:r>
            <a:r>
              <a:rPr lang="en-US" sz="1200" kern="1200" dirty="0" smtClean="0">
                <a:solidFill>
                  <a:schemeClr val="tx1"/>
                </a:solidFill>
                <a:latin typeface="+mn-lt"/>
                <a:ea typeface="+mn-ea"/>
                <a:cs typeface="+mn-cs"/>
              </a:rPr>
              <a:t> until 300 seconds later. The entire computation takes 1283 seconds, an increase of 44% in elapsed time.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Figure 3 (</a:t>
            </a:r>
            <a:r>
              <a:rPr lang="en-US" sz="1200" kern="1200" dirty="0" err="1" smtClean="0">
                <a:solidFill>
                  <a:schemeClr val="tx1"/>
                </a:solidFill>
                <a:latin typeface="+mn-lt"/>
                <a:ea typeface="+mn-ea"/>
                <a:cs typeface="+mn-cs"/>
              </a:rPr>
              <a:t>c)[right</a:t>
            </a:r>
            <a:r>
              <a:rPr lang="en-US" sz="1200" kern="1200" dirty="0" smtClean="0">
                <a:solidFill>
                  <a:schemeClr val="tx1"/>
                </a:solidFill>
                <a:latin typeface="+mn-lt"/>
                <a:ea typeface="+mn-ea"/>
                <a:cs typeface="+mn-cs"/>
              </a:rPr>
              <a:t>], we show an execution of the sort program where we intentionally killed 200 out of 1746 worker processes several minutes into the computation. The underlying cluster scheduler immediately restarted new worker processes on these machines (since only the pro- </a:t>
            </a:r>
            <a:r>
              <a:rPr lang="en-US" sz="1200" kern="1200" dirty="0" err="1" smtClean="0">
                <a:solidFill>
                  <a:schemeClr val="tx1"/>
                </a:solidFill>
                <a:latin typeface="+mn-lt"/>
                <a:ea typeface="+mn-ea"/>
                <a:cs typeface="+mn-cs"/>
              </a:rPr>
              <a:t>cesses</a:t>
            </a:r>
            <a:r>
              <a:rPr lang="en-US" sz="1200" kern="1200" dirty="0" smtClean="0">
                <a:solidFill>
                  <a:schemeClr val="tx1"/>
                </a:solidFill>
                <a:latin typeface="+mn-lt"/>
                <a:ea typeface="+mn-ea"/>
                <a:cs typeface="+mn-cs"/>
              </a:rPr>
              <a:t> were killed, the machines were still functioning </a:t>
            </a:r>
            <a:r>
              <a:rPr lang="en-US" sz="1200" kern="1200" dirty="0" err="1" smtClean="0">
                <a:solidFill>
                  <a:schemeClr val="tx1"/>
                </a:solidFill>
                <a:latin typeface="+mn-lt"/>
                <a:ea typeface="+mn-ea"/>
                <a:cs typeface="+mn-cs"/>
              </a:rPr>
              <a:t>properly).The</a:t>
            </a:r>
            <a:r>
              <a:rPr lang="en-US" sz="1200" kern="1200" dirty="0" smtClean="0">
                <a:solidFill>
                  <a:schemeClr val="tx1"/>
                </a:solidFill>
                <a:latin typeface="+mn-lt"/>
                <a:ea typeface="+mn-ea"/>
                <a:cs typeface="+mn-cs"/>
              </a:rPr>
              <a:t> worker deaths show up as a negative input rate since some previously completed map work disappears (since the corresponding map workers were killed) and needs to be redone. The re-execution of this map work happens relatively quickly. The entire computation fin- </a:t>
            </a:r>
            <a:r>
              <a:rPr lang="en-US" sz="1200" kern="1200" dirty="0" err="1" smtClean="0">
                <a:solidFill>
                  <a:schemeClr val="tx1"/>
                </a:solidFill>
                <a:latin typeface="+mn-lt"/>
                <a:ea typeface="+mn-ea"/>
                <a:cs typeface="+mn-cs"/>
              </a:rPr>
              <a:t>ishes</a:t>
            </a:r>
            <a:r>
              <a:rPr lang="en-US" sz="1200" kern="1200" dirty="0" smtClean="0">
                <a:solidFill>
                  <a:schemeClr val="tx1"/>
                </a:solidFill>
                <a:latin typeface="+mn-lt"/>
                <a:ea typeface="+mn-ea"/>
                <a:cs typeface="+mn-cs"/>
              </a:rPr>
              <a:t> in 933 seconds including startup overhead (just an increase of 5% over the normal execution time).</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43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VertLeftWhiteCheck1</a:t>
            </a: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45</a:t>
            </a:fld>
            <a:endParaRPr 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VertLeftWhiteCheck1</a:t>
            </a: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46</a:t>
            </a:fld>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2127765-4A2A-6B4D-97A3-2342FC634244}"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309FBB-AD36-A44A-810F-16B410D0B62E}"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2D843-2660-464A-A79C-BCE10761E264}"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Custom Layout">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0" y="6781800"/>
          <a:ext cx="9144000" cy="87313"/>
        </p:xfrm>
        <a:graphic>
          <a:graphicData uri="http://schemas.openxmlformats.org/presentationml/2006/ole">
            <p:oleObj spid="_x0000_s167938" name="Image" r:id="rId3" imgW="10057143" imgH="1269841" progId="">
              <p:embed/>
            </p:oleObj>
          </a:graphicData>
        </a:graphic>
      </p:graphicFrame>
      <p:pic>
        <p:nvPicPr>
          <p:cNvPr id="3" name="Picture 8"/>
          <p:cNvPicPr>
            <a:picLocks noChangeAspect="1"/>
          </p:cNvPicPr>
          <p:nvPr userDrawn="1"/>
        </p:nvPicPr>
        <p:blipFill>
          <a:blip r:embed="rId4"/>
          <a:srcRect/>
          <a:stretch>
            <a:fillRect/>
          </a:stretch>
        </p:blipFill>
        <p:spPr bwMode="auto">
          <a:xfrm>
            <a:off x="8153400" y="0"/>
            <a:ext cx="990600" cy="788988"/>
          </a:xfrm>
          <a:prstGeom prst="rect">
            <a:avLst/>
          </a:prstGeom>
          <a:noFill/>
          <a:ln w="9525">
            <a:noFill/>
            <a:miter lim="800000"/>
            <a:headEnd/>
            <a:tailEnd/>
          </a:ln>
        </p:spPr>
      </p:pic>
      <p:pic>
        <p:nvPicPr>
          <p:cNvPr id="4" name="Picture 9"/>
          <p:cNvPicPr>
            <a:picLocks noChangeAspect="1"/>
          </p:cNvPicPr>
          <p:nvPr userDrawn="1"/>
        </p:nvPicPr>
        <p:blipFill>
          <a:blip r:embed="rId5"/>
          <a:srcRect/>
          <a:stretch>
            <a:fillRect/>
          </a:stretch>
        </p:blipFill>
        <p:spPr bwMode="auto">
          <a:xfrm>
            <a:off x="8153400" y="831850"/>
            <a:ext cx="990600" cy="412750"/>
          </a:xfrm>
          <a:prstGeom prst="rect">
            <a:avLst/>
          </a:prstGeom>
          <a:noFill/>
          <a:ln w="9525">
            <a:noFill/>
            <a:miter lim="800000"/>
            <a:headEnd/>
            <a:tailEnd/>
          </a:ln>
        </p:spPr>
      </p:pic>
      <p:sp>
        <p:nvSpPr>
          <p:cNvPr id="5" name="Slide Number Placeholder 3"/>
          <p:cNvSpPr>
            <a:spLocks noGrp="1"/>
          </p:cNvSpPr>
          <p:nvPr>
            <p:ph type="sldNum" sz="quarter" idx="10"/>
          </p:nvPr>
        </p:nvSpPr>
        <p:spPr/>
        <p:txBody>
          <a:bodyPr/>
          <a:lstStyle>
            <a:lvl1pPr>
              <a:defRPr/>
            </a:lvl1pPr>
          </a:lstStyle>
          <a:p>
            <a:pPr>
              <a:defRPr/>
            </a:pPr>
            <a:fld id="{845CF6B1-C410-DE41-99C1-A52DCD7C209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C5C507-5FDF-0648-9A3C-8BCF18B39ECE}"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B9C848-6DA9-C546-9493-C294B7BA5127}"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8BC1F1-7B28-2A4A-B0D1-5BFADD8A58A0}" type="datetime1">
              <a:rPr lang="en-US" smtClean="0"/>
              <a:pPr/>
              <a:t>8/27/12</a:t>
            </a:fld>
            <a:endParaRPr lang="en-US"/>
          </a:p>
        </p:txBody>
      </p:sp>
      <p:sp>
        <p:nvSpPr>
          <p:cNvPr id="6" name="Footer Placeholder 5"/>
          <p:cNvSpPr>
            <a:spLocks noGrp="1"/>
          </p:cNvSpPr>
          <p:nvPr>
            <p:ph type="ftr" sz="quarter" idx="11"/>
          </p:nvPr>
        </p:nvSpPr>
        <p:spPr/>
        <p:txBody>
          <a:bodyPr/>
          <a:lstStyle/>
          <a:p>
            <a:r>
              <a:rPr lang="en-US" dirty="0" smtClean="0"/>
              <a:t>Fall 2012 -- Lecture #3</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2DFA0C-D290-2044-9A59-331832AA4649}" type="datetime1">
              <a:rPr lang="en-US" smtClean="0"/>
              <a:pPr/>
              <a:t>8/27/12</a:t>
            </a:fld>
            <a:endParaRPr lang="en-US"/>
          </a:p>
        </p:txBody>
      </p:sp>
      <p:sp>
        <p:nvSpPr>
          <p:cNvPr id="8" name="Footer Placeholder 7"/>
          <p:cNvSpPr>
            <a:spLocks noGrp="1"/>
          </p:cNvSpPr>
          <p:nvPr>
            <p:ph type="ftr" sz="quarter" idx="11"/>
          </p:nvPr>
        </p:nvSpPr>
        <p:spPr/>
        <p:txBody>
          <a:bodyPr/>
          <a:lstStyle/>
          <a:p>
            <a:r>
              <a:rPr lang="en-US" dirty="0" smtClean="0"/>
              <a:t>Fall 2012 -- Lecture #3</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A9EC4A-5AC6-244B-95F0-D787D76F561D}" type="datetime1">
              <a:rPr lang="en-US" smtClean="0"/>
              <a:pPr/>
              <a:t>8/27/12</a:t>
            </a:fld>
            <a:endParaRPr lang="en-US"/>
          </a:p>
        </p:txBody>
      </p:sp>
      <p:sp>
        <p:nvSpPr>
          <p:cNvPr id="4" name="Footer Placeholder 3"/>
          <p:cNvSpPr>
            <a:spLocks noGrp="1"/>
          </p:cNvSpPr>
          <p:nvPr>
            <p:ph type="ftr" sz="quarter" idx="11"/>
          </p:nvPr>
        </p:nvSpPr>
        <p:spPr/>
        <p:txBody>
          <a:bodyPr/>
          <a:lstStyle/>
          <a:p>
            <a:r>
              <a:rPr lang="en-US" dirty="0" smtClean="0"/>
              <a:t>Fall 2012 -- Lecture #3</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0147A-F153-1947-8E39-F2300AFD76A8}" type="datetime1">
              <a:rPr lang="en-US" smtClean="0"/>
              <a:pPr/>
              <a:t>8/27/12</a:t>
            </a:fld>
            <a:endParaRPr lang="en-US"/>
          </a:p>
        </p:txBody>
      </p:sp>
      <p:sp>
        <p:nvSpPr>
          <p:cNvPr id="3" name="Footer Placeholder 2"/>
          <p:cNvSpPr>
            <a:spLocks noGrp="1"/>
          </p:cNvSpPr>
          <p:nvPr>
            <p:ph type="ftr" sz="quarter" idx="11"/>
          </p:nvPr>
        </p:nvSpPr>
        <p:spPr/>
        <p:txBody>
          <a:bodyPr/>
          <a:lstStyle/>
          <a:p>
            <a:r>
              <a:rPr lang="en-US" dirty="0" smtClean="0"/>
              <a:t>Fall 2012 -- Lecture #3</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B5A3BF-613E-CB42-9108-23EA2B9A2A09}" type="datetime1">
              <a:rPr lang="en-US" smtClean="0"/>
              <a:pPr/>
              <a:t>8/27/12</a:t>
            </a:fld>
            <a:endParaRPr lang="en-US"/>
          </a:p>
        </p:txBody>
      </p:sp>
      <p:sp>
        <p:nvSpPr>
          <p:cNvPr id="6" name="Footer Placeholder 5"/>
          <p:cNvSpPr>
            <a:spLocks noGrp="1"/>
          </p:cNvSpPr>
          <p:nvPr>
            <p:ph type="ftr" sz="quarter" idx="11"/>
          </p:nvPr>
        </p:nvSpPr>
        <p:spPr/>
        <p:txBody>
          <a:bodyPr/>
          <a:lstStyle/>
          <a:p>
            <a:r>
              <a:rPr lang="en-US" dirty="0" smtClean="0"/>
              <a:t>Fall 2012 -- Lecture #3</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0CBA3E-A6BA-5F4A-B3CB-4A443FEF2108}" type="datetime1">
              <a:rPr lang="en-US" smtClean="0"/>
              <a:pPr/>
              <a:t>8/27/12</a:t>
            </a:fld>
            <a:endParaRPr lang="en-US"/>
          </a:p>
        </p:txBody>
      </p:sp>
      <p:sp>
        <p:nvSpPr>
          <p:cNvPr id="6" name="Footer Placeholder 5"/>
          <p:cNvSpPr>
            <a:spLocks noGrp="1"/>
          </p:cNvSpPr>
          <p:nvPr>
            <p:ph type="ftr" sz="quarter" idx="11"/>
          </p:nvPr>
        </p:nvSpPr>
        <p:spPr/>
        <p:txBody>
          <a:bodyPr/>
          <a:lstStyle/>
          <a:p>
            <a:r>
              <a:rPr lang="en-US" dirty="0" smtClean="0"/>
              <a:t>Fall 2012 -- Lecture #3</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CC53F-9A36-AC42-A088-46EAE8866F0B}" type="datetime1">
              <a:rPr lang="en-US" smtClean="0"/>
              <a:pPr/>
              <a:t>8/27/12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Fall 2012 -- Lecture #3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5.png"/><Relationship Id="rId5" Type="http://schemas.openxmlformats.org/officeDocument/2006/relationships/oleObject" Target="../embeddings/oleObject2.bin"/><Relationship Id="rId6" Type="http://schemas.openxmlformats.org/officeDocument/2006/relationships/image" Target="../media/image6.jpe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ytimes.com/2012/08/28/technology/active-in-cloud-amazon-reshapes-computing.html" TargetMode="Externa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ytimes.com/2012/08/28/technology/ibm-mainframe-evolves-to-serve-the-digital-world.html" TargetMode="Externa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574801"/>
            <a:ext cx="8051800" cy="2025650"/>
          </a:xfrm>
        </p:spPr>
        <p:txBody>
          <a:bodyPr>
            <a:normAutofit fontScale="90000"/>
          </a:bodyPr>
          <a:lstStyle/>
          <a:p>
            <a:r>
              <a:rPr lang="en-US" dirty="0" smtClean="0"/>
              <a:t>CS 61C: </a:t>
            </a:r>
            <a:br>
              <a:rPr lang="en-US" dirty="0" smtClean="0"/>
            </a:br>
            <a:r>
              <a:rPr lang="en-US" dirty="0" smtClean="0"/>
              <a:t>Great Ideas in Computer Architecture</a:t>
            </a:r>
            <a:br>
              <a:rPr lang="en-US" dirty="0" smtClean="0"/>
            </a:br>
            <a:r>
              <a:rPr lang="en-US" dirty="0" smtClean="0"/>
              <a:t>(Machine Structures) </a:t>
            </a:r>
            <a:br>
              <a:rPr lang="en-US" dirty="0" smtClean="0"/>
            </a:br>
            <a:r>
              <a:rPr lang="en-US" i="1" dirty="0" smtClean="0"/>
              <a:t>Map Reduce</a:t>
            </a:r>
            <a:endParaRPr lang="en-US" i="1" dirty="0"/>
          </a:p>
        </p:txBody>
      </p:sp>
      <p:sp>
        <p:nvSpPr>
          <p:cNvPr id="3" name="Subtitle 2"/>
          <p:cNvSpPr>
            <a:spLocks noGrp="1"/>
          </p:cNvSpPr>
          <p:nvPr>
            <p:ph type="subTitle" idx="1"/>
          </p:nvPr>
        </p:nvSpPr>
        <p:spPr>
          <a:xfrm>
            <a:off x="1016000" y="3886200"/>
            <a:ext cx="6959600" cy="1752600"/>
          </a:xfrm>
        </p:spPr>
        <p:txBody>
          <a:bodyPr>
            <a:normAutofit fontScale="92500"/>
          </a:bodyPr>
          <a:lstStyle/>
          <a:p>
            <a:r>
              <a:rPr lang="en-US" dirty="0" smtClean="0"/>
              <a:t>Instructors</a:t>
            </a:r>
          </a:p>
          <a:p>
            <a:r>
              <a:rPr lang="en-US" dirty="0" err="1" smtClean="0"/>
              <a:t>Krste</a:t>
            </a:r>
            <a:r>
              <a:rPr lang="en-US" dirty="0" smtClean="0"/>
              <a:t> </a:t>
            </a:r>
            <a:r>
              <a:rPr lang="en-US" dirty="0" err="1" smtClean="0"/>
              <a:t>Asanovic</a:t>
            </a:r>
            <a:r>
              <a:rPr lang="en-US" dirty="0" smtClean="0"/>
              <a:t>, Randy H. Katz</a:t>
            </a:r>
          </a:p>
          <a:p>
            <a:r>
              <a:rPr lang="en-US" dirty="0" smtClean="0"/>
              <a:t>http://inst.eecs.Berkeley.edu/~cs61c/fa12</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8" name="Footer Placeholder 7"/>
          <p:cNvSpPr>
            <a:spLocks noGrp="1"/>
          </p:cNvSpPr>
          <p:nvPr>
            <p:ph type="ftr" sz="quarter" idx="11"/>
          </p:nvPr>
        </p:nvSpPr>
        <p:spPr/>
        <p:txBody>
          <a:bodyPr/>
          <a:lstStyle/>
          <a:p>
            <a:r>
              <a:rPr lang="en-US" dirty="0" smtClean="0"/>
              <a:t>Fall 2012 -- Lecture #3</a:t>
            </a:r>
            <a:endParaRPr lang="en-US" dirty="0"/>
          </a:p>
        </p:txBody>
      </p:sp>
      <p:sp>
        <p:nvSpPr>
          <p:cNvPr id="9" name="Date Placeholder 8"/>
          <p:cNvSpPr>
            <a:spLocks noGrp="1"/>
          </p:cNvSpPr>
          <p:nvPr>
            <p:ph type="dt" sz="half" idx="10"/>
          </p:nvPr>
        </p:nvSpPr>
        <p:spPr/>
        <p:txBody>
          <a:bodyPr/>
          <a:lstStyle/>
          <a:p>
            <a:fld id="{6E2D8AED-3C25-9847-AFF7-6654DAB648BA}" type="datetime1">
              <a:rPr lang="en-US" smtClean="0"/>
              <a:pPr/>
              <a:t>8/29/12</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smtClean="0"/>
              <a:t>Another Example: Word Index </a:t>
            </a:r>
            <a:br>
              <a:rPr lang="en-US" dirty="0" smtClean="0"/>
            </a:br>
            <a:r>
              <a:rPr lang="en-US" dirty="0" smtClean="0"/>
              <a:t>(How Often Does a Word Appear?)</a:t>
            </a:r>
            <a:endParaRPr lang="en-US" dirty="0"/>
          </a:p>
        </p:txBody>
      </p:sp>
      <p:sp>
        <p:nvSpPr>
          <p:cNvPr id="4" name="Date Placeholder 3"/>
          <p:cNvSpPr>
            <a:spLocks noGrp="1"/>
          </p:cNvSpPr>
          <p:nvPr>
            <p:ph type="dt" sz="half" idx="10"/>
          </p:nvPr>
        </p:nvSpPr>
        <p:spPr/>
        <p:txBody>
          <a:bodyPr/>
          <a:lstStyle/>
          <a:p>
            <a:fld id="{F7FBE0D7-5D2F-B141-999E-3C8C9E9A7917}" type="datetime1">
              <a:rPr lang="en-US" smtClean="0"/>
              <a:pPr/>
              <a:t>8/29/12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10</a:t>
            </a:fld>
            <a:endParaRPr lang="en-US" dirty="0"/>
          </a:p>
        </p:txBody>
      </p:sp>
      <p:sp>
        <p:nvSpPr>
          <p:cNvPr id="7" name="TextBox 6"/>
          <p:cNvSpPr txBox="1"/>
          <p:nvPr/>
        </p:nvSpPr>
        <p:spPr>
          <a:xfrm>
            <a:off x="1028700" y="1955800"/>
            <a:ext cx="7049476" cy="523220"/>
          </a:xfrm>
          <a:prstGeom prst="rect">
            <a:avLst/>
          </a:prstGeom>
          <a:noFill/>
        </p:spPr>
        <p:txBody>
          <a:bodyPr wrap="none" rtlCol="0">
            <a:spAutoFit/>
          </a:bodyPr>
          <a:lstStyle/>
          <a:p>
            <a:r>
              <a:rPr lang="en-US" sz="2800" dirty="0" smtClean="0"/>
              <a:t>that that is is that that is not is not is that it it is</a:t>
            </a:r>
            <a:endParaRPr lang="en-US" sz="2800" dirty="0"/>
          </a:p>
        </p:txBody>
      </p:sp>
      <p:grpSp>
        <p:nvGrpSpPr>
          <p:cNvPr id="3" name="Group 23"/>
          <p:cNvGrpSpPr/>
          <p:nvPr/>
        </p:nvGrpSpPr>
        <p:grpSpPr>
          <a:xfrm>
            <a:off x="1137106" y="2895410"/>
            <a:ext cx="6851435" cy="289211"/>
            <a:chOff x="1137106" y="2616010"/>
            <a:chExt cx="6851435" cy="289211"/>
          </a:xfrm>
        </p:grpSpPr>
        <p:sp>
          <p:nvSpPr>
            <p:cNvPr id="12" name="TextBox 11"/>
            <p:cNvSpPr txBox="1"/>
            <p:nvPr/>
          </p:nvSpPr>
          <p:spPr>
            <a:xfrm>
              <a:off x="1137106" y="2622311"/>
              <a:ext cx="1504275" cy="280846"/>
            </a:xfrm>
            <a:prstGeom prst="rect">
              <a:avLst/>
            </a:prstGeom>
            <a:noFill/>
          </p:spPr>
          <p:txBody>
            <a:bodyPr wrap="none" rtlCol="0">
              <a:spAutoFit/>
            </a:bodyPr>
            <a:lstStyle/>
            <a:p>
              <a:pPr>
                <a:lnSpc>
                  <a:spcPct val="85000"/>
                </a:lnSpc>
              </a:pPr>
              <a:r>
                <a:rPr lang="en-US" sz="1400" dirty="0" smtClean="0">
                  <a:solidFill>
                    <a:srgbClr val="FF0000"/>
                  </a:solidFill>
                </a:rPr>
                <a:t>is 1, that 1, that </a:t>
              </a:r>
              <a:r>
                <a:rPr lang="en-US" sz="1400" dirty="0" smtClean="0">
                  <a:solidFill>
                    <a:srgbClr val="FF0000"/>
                  </a:solidFill>
                </a:rPr>
                <a:t>1  </a:t>
              </a:r>
              <a:endParaRPr lang="en-US" sz="1400" dirty="0" smtClean="0">
                <a:solidFill>
                  <a:srgbClr val="FF0000"/>
                </a:solidFill>
              </a:endParaRPr>
            </a:p>
          </p:txBody>
        </p:sp>
        <p:sp>
          <p:nvSpPr>
            <p:cNvPr id="13" name="TextBox 12"/>
            <p:cNvSpPr txBox="1"/>
            <p:nvPr/>
          </p:nvSpPr>
          <p:spPr>
            <a:xfrm>
              <a:off x="2847174" y="2616010"/>
              <a:ext cx="1463512" cy="280846"/>
            </a:xfrm>
            <a:prstGeom prst="rect">
              <a:avLst/>
            </a:prstGeom>
            <a:noFill/>
          </p:spPr>
          <p:txBody>
            <a:bodyPr wrap="none" rtlCol="0">
              <a:spAutoFit/>
            </a:bodyPr>
            <a:lstStyle/>
            <a:p>
              <a:pPr>
                <a:lnSpc>
                  <a:spcPct val="85000"/>
                </a:lnSpc>
              </a:pPr>
              <a:r>
                <a:rPr lang="en-US" sz="1400" dirty="0" smtClean="0">
                  <a:solidFill>
                    <a:srgbClr val="FF0000"/>
                  </a:solidFill>
                </a:rPr>
                <a:t>Is 1, that 1, </a:t>
              </a:r>
              <a:r>
                <a:rPr lang="en-US" sz="1400" dirty="0" smtClean="0">
                  <a:solidFill>
                    <a:srgbClr val="FF0000"/>
                  </a:solidFill>
                </a:rPr>
                <a:t>that </a:t>
              </a:r>
              <a:r>
                <a:rPr lang="en-US" sz="1400" dirty="0" smtClean="0">
                  <a:solidFill>
                    <a:srgbClr val="FF0000"/>
                  </a:solidFill>
                </a:rPr>
                <a:t>1</a:t>
              </a:r>
              <a:endParaRPr lang="en-US" sz="1400" dirty="0" smtClean="0">
                <a:solidFill>
                  <a:srgbClr val="FF0000"/>
                </a:solidFill>
              </a:endParaRPr>
            </a:p>
          </p:txBody>
        </p:sp>
        <p:sp>
          <p:nvSpPr>
            <p:cNvPr id="14" name="TextBox 13"/>
            <p:cNvSpPr txBox="1"/>
            <p:nvPr/>
          </p:nvSpPr>
          <p:spPr>
            <a:xfrm>
              <a:off x="4420409" y="2618072"/>
              <a:ext cx="1647694" cy="280846"/>
            </a:xfrm>
            <a:prstGeom prst="rect">
              <a:avLst/>
            </a:prstGeom>
            <a:noFill/>
          </p:spPr>
          <p:txBody>
            <a:bodyPr wrap="none" rtlCol="0">
              <a:spAutoFit/>
            </a:bodyPr>
            <a:lstStyle/>
            <a:p>
              <a:pPr>
                <a:lnSpc>
                  <a:spcPct val="85000"/>
                </a:lnSpc>
              </a:pPr>
              <a:r>
                <a:rPr lang="en-US" sz="1400" dirty="0" smtClean="0">
                  <a:solidFill>
                    <a:srgbClr val="FF0000"/>
                  </a:solidFill>
                </a:rPr>
                <a:t>is</a:t>
              </a:r>
              <a:r>
                <a:rPr lang="en-US" sz="1400" dirty="0" smtClean="0">
                  <a:solidFill>
                    <a:srgbClr val="FF0000"/>
                  </a:solidFill>
                </a:rPr>
                <a:t> 1, is 1, not 1,</a:t>
              </a:r>
              <a:r>
                <a:rPr lang="en-US" sz="1400" dirty="0" smtClean="0">
                  <a:solidFill>
                    <a:srgbClr val="FF0000"/>
                  </a:solidFill>
                </a:rPr>
                <a:t>not 1</a:t>
              </a:r>
              <a:endParaRPr lang="en-US" sz="1400" dirty="0" smtClean="0">
                <a:solidFill>
                  <a:srgbClr val="FF0000"/>
                </a:solidFill>
              </a:endParaRPr>
            </a:p>
          </p:txBody>
        </p:sp>
        <p:sp>
          <p:nvSpPr>
            <p:cNvPr id="15" name="TextBox 14"/>
            <p:cNvSpPr txBox="1"/>
            <p:nvPr/>
          </p:nvSpPr>
          <p:spPr>
            <a:xfrm>
              <a:off x="6085771" y="2624375"/>
              <a:ext cx="1902770" cy="280846"/>
            </a:xfrm>
            <a:prstGeom prst="rect">
              <a:avLst/>
            </a:prstGeom>
            <a:noFill/>
          </p:spPr>
          <p:txBody>
            <a:bodyPr wrap="square" rtlCol="0">
              <a:spAutoFit/>
            </a:bodyPr>
            <a:lstStyle/>
            <a:p>
              <a:pPr>
                <a:lnSpc>
                  <a:spcPct val="85000"/>
                </a:lnSpc>
              </a:pPr>
              <a:r>
                <a:rPr lang="en-US" sz="1400" dirty="0" smtClean="0">
                  <a:solidFill>
                    <a:srgbClr val="FF0000"/>
                  </a:solidFill>
                </a:rPr>
                <a:t>is</a:t>
              </a:r>
              <a:r>
                <a:rPr lang="en-US" sz="1400" dirty="0" smtClean="0">
                  <a:solidFill>
                    <a:srgbClr val="FF0000"/>
                  </a:solidFill>
                </a:rPr>
                <a:t> 1</a:t>
              </a:r>
              <a:r>
                <a:rPr lang="en-US" sz="1400" dirty="0" smtClean="0">
                  <a:solidFill>
                    <a:srgbClr val="FF0000"/>
                  </a:solidFill>
                </a:rPr>
                <a:t>,</a:t>
              </a:r>
              <a:r>
                <a:rPr lang="en-US" sz="1400" dirty="0" smtClean="0">
                  <a:solidFill>
                    <a:srgbClr val="FF0000"/>
                  </a:solidFill>
                </a:rPr>
                <a:t> is 1, it </a:t>
              </a:r>
              <a:r>
                <a:rPr lang="en-US" sz="1400" dirty="0" smtClean="0">
                  <a:solidFill>
                    <a:srgbClr val="FF0000"/>
                  </a:solidFill>
                </a:rPr>
                <a:t>1, it </a:t>
              </a:r>
              <a:r>
                <a:rPr lang="en-US" sz="1400" dirty="0" smtClean="0">
                  <a:solidFill>
                    <a:srgbClr val="FF0000"/>
                  </a:solidFill>
                </a:rPr>
                <a:t>1, </a:t>
              </a:r>
              <a:r>
                <a:rPr lang="en-US" sz="1400" dirty="0" smtClean="0">
                  <a:solidFill>
                    <a:srgbClr val="FF0000"/>
                  </a:solidFill>
                </a:rPr>
                <a:t>that 1</a:t>
              </a:r>
              <a:endParaRPr lang="en-US" sz="1400" dirty="0" smtClean="0">
                <a:solidFill>
                  <a:srgbClr val="FF0000"/>
                </a:solidFill>
              </a:endParaRPr>
            </a:p>
          </p:txBody>
        </p:sp>
      </p:grpSp>
      <p:grpSp>
        <p:nvGrpSpPr>
          <p:cNvPr id="20" name="Group 19"/>
          <p:cNvGrpSpPr/>
          <p:nvPr/>
        </p:nvGrpSpPr>
        <p:grpSpPr>
          <a:xfrm>
            <a:off x="1054100" y="1968500"/>
            <a:ext cx="1663700" cy="1231900"/>
            <a:chOff x="1054100" y="1689100"/>
            <a:chExt cx="1663700" cy="1231900"/>
          </a:xfrm>
        </p:grpSpPr>
        <p:sp>
          <p:nvSpPr>
            <p:cNvPr id="8" name="Rectangle 7"/>
            <p:cNvSpPr/>
            <p:nvPr/>
          </p:nvSpPr>
          <p:spPr>
            <a:xfrm>
              <a:off x="1054100" y="1689100"/>
              <a:ext cx="1663700" cy="12319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333500" y="2142071"/>
              <a:ext cx="1115485" cy="469359"/>
            </a:xfrm>
            <a:prstGeom prst="rect">
              <a:avLst/>
            </a:prstGeom>
            <a:noFill/>
          </p:spPr>
          <p:txBody>
            <a:bodyPr wrap="none" rtlCol="0">
              <a:spAutoFit/>
            </a:bodyPr>
            <a:lstStyle/>
            <a:p>
              <a:pPr>
                <a:lnSpc>
                  <a:spcPct val="85000"/>
                </a:lnSpc>
              </a:pPr>
              <a:r>
                <a:rPr lang="en-US" sz="2800" dirty="0" smtClean="0">
                  <a:solidFill>
                    <a:srgbClr val="FF0000"/>
                  </a:solidFill>
                </a:rPr>
                <a:t>Map 1</a:t>
              </a:r>
            </a:p>
          </p:txBody>
        </p:sp>
      </p:grpSp>
      <p:grpSp>
        <p:nvGrpSpPr>
          <p:cNvPr id="21" name="Group 20"/>
          <p:cNvGrpSpPr/>
          <p:nvPr/>
        </p:nvGrpSpPr>
        <p:grpSpPr>
          <a:xfrm>
            <a:off x="2717800" y="1968500"/>
            <a:ext cx="1663700" cy="1231900"/>
            <a:chOff x="2717800" y="1689100"/>
            <a:chExt cx="1663700" cy="1231900"/>
          </a:xfrm>
        </p:grpSpPr>
        <p:sp>
          <p:nvSpPr>
            <p:cNvPr id="9" name="Rectangle 8"/>
            <p:cNvSpPr/>
            <p:nvPr/>
          </p:nvSpPr>
          <p:spPr>
            <a:xfrm>
              <a:off x="2717800" y="1689100"/>
              <a:ext cx="1663700" cy="12319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022600" y="2142071"/>
              <a:ext cx="1115485" cy="469359"/>
            </a:xfrm>
            <a:prstGeom prst="rect">
              <a:avLst/>
            </a:prstGeom>
            <a:noFill/>
          </p:spPr>
          <p:txBody>
            <a:bodyPr wrap="none" rtlCol="0">
              <a:spAutoFit/>
            </a:bodyPr>
            <a:lstStyle/>
            <a:p>
              <a:pPr>
                <a:lnSpc>
                  <a:spcPct val="85000"/>
                </a:lnSpc>
              </a:pPr>
              <a:r>
                <a:rPr lang="en-US" sz="2800" dirty="0" smtClean="0">
                  <a:solidFill>
                    <a:srgbClr val="FF0000"/>
                  </a:solidFill>
                </a:rPr>
                <a:t>Map 2</a:t>
              </a:r>
            </a:p>
          </p:txBody>
        </p:sp>
      </p:grpSp>
      <p:grpSp>
        <p:nvGrpSpPr>
          <p:cNvPr id="22" name="Group 21"/>
          <p:cNvGrpSpPr/>
          <p:nvPr/>
        </p:nvGrpSpPr>
        <p:grpSpPr>
          <a:xfrm>
            <a:off x="4381500" y="1968500"/>
            <a:ext cx="1739900" cy="1231900"/>
            <a:chOff x="4381500" y="1689100"/>
            <a:chExt cx="1739900" cy="1231900"/>
          </a:xfrm>
        </p:grpSpPr>
        <p:sp>
          <p:nvSpPr>
            <p:cNvPr id="10" name="Rectangle 9"/>
            <p:cNvSpPr/>
            <p:nvPr/>
          </p:nvSpPr>
          <p:spPr>
            <a:xfrm>
              <a:off x="4381500" y="1689100"/>
              <a:ext cx="1739900" cy="12319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711700" y="2142071"/>
              <a:ext cx="1115485" cy="469359"/>
            </a:xfrm>
            <a:prstGeom prst="rect">
              <a:avLst/>
            </a:prstGeom>
            <a:noFill/>
          </p:spPr>
          <p:txBody>
            <a:bodyPr wrap="none" rtlCol="0">
              <a:spAutoFit/>
            </a:bodyPr>
            <a:lstStyle/>
            <a:p>
              <a:pPr>
                <a:lnSpc>
                  <a:spcPct val="85000"/>
                </a:lnSpc>
              </a:pPr>
              <a:r>
                <a:rPr lang="en-US" sz="2800" dirty="0" smtClean="0">
                  <a:solidFill>
                    <a:srgbClr val="FF0000"/>
                  </a:solidFill>
                </a:rPr>
                <a:t>Map 3</a:t>
              </a:r>
            </a:p>
          </p:txBody>
        </p:sp>
      </p:grpSp>
      <p:grpSp>
        <p:nvGrpSpPr>
          <p:cNvPr id="23" name="Group 22"/>
          <p:cNvGrpSpPr/>
          <p:nvPr/>
        </p:nvGrpSpPr>
        <p:grpSpPr>
          <a:xfrm>
            <a:off x="6121400" y="1968500"/>
            <a:ext cx="1816100" cy="1231900"/>
            <a:chOff x="6121400" y="1689100"/>
            <a:chExt cx="1816100" cy="1231900"/>
          </a:xfrm>
        </p:grpSpPr>
        <p:sp>
          <p:nvSpPr>
            <p:cNvPr id="11" name="Rectangle 10"/>
            <p:cNvSpPr/>
            <p:nvPr/>
          </p:nvSpPr>
          <p:spPr>
            <a:xfrm>
              <a:off x="6121400" y="1689100"/>
              <a:ext cx="1816100" cy="12319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6489700" y="2142071"/>
              <a:ext cx="1115485" cy="469359"/>
            </a:xfrm>
            <a:prstGeom prst="rect">
              <a:avLst/>
            </a:prstGeom>
            <a:noFill/>
          </p:spPr>
          <p:txBody>
            <a:bodyPr wrap="none" rtlCol="0">
              <a:spAutoFit/>
            </a:bodyPr>
            <a:lstStyle/>
            <a:p>
              <a:pPr>
                <a:lnSpc>
                  <a:spcPct val="85000"/>
                </a:lnSpc>
              </a:pPr>
              <a:r>
                <a:rPr lang="en-US" sz="2800" dirty="0" smtClean="0">
                  <a:solidFill>
                    <a:srgbClr val="FF0000"/>
                  </a:solidFill>
                </a:rPr>
                <a:t>Map 4</a:t>
              </a:r>
            </a:p>
          </p:txBody>
        </p:sp>
      </p:grpSp>
      <p:grpSp>
        <p:nvGrpSpPr>
          <p:cNvPr id="24" name="Group 37"/>
          <p:cNvGrpSpPr/>
          <p:nvPr/>
        </p:nvGrpSpPr>
        <p:grpSpPr>
          <a:xfrm>
            <a:off x="2006600" y="4076700"/>
            <a:ext cx="4965700" cy="1231900"/>
            <a:chOff x="2006600" y="3797300"/>
            <a:chExt cx="4965700" cy="1231900"/>
          </a:xfrm>
        </p:grpSpPr>
        <p:grpSp>
          <p:nvGrpSpPr>
            <p:cNvPr id="25" name="Group 24"/>
            <p:cNvGrpSpPr/>
            <p:nvPr/>
          </p:nvGrpSpPr>
          <p:grpSpPr>
            <a:xfrm>
              <a:off x="2006600" y="3797300"/>
              <a:ext cx="1663700" cy="1231900"/>
              <a:chOff x="1054100" y="1689100"/>
              <a:chExt cx="1663700" cy="1231900"/>
            </a:xfrm>
          </p:grpSpPr>
          <p:sp>
            <p:nvSpPr>
              <p:cNvPr id="26" name="Rectangle 25"/>
              <p:cNvSpPr/>
              <p:nvPr/>
            </p:nvSpPr>
            <p:spPr>
              <a:xfrm>
                <a:off x="1054100" y="1689100"/>
                <a:ext cx="1663700" cy="12319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1130300" y="2142071"/>
                <a:ext cx="1522948" cy="469359"/>
              </a:xfrm>
              <a:prstGeom prst="rect">
                <a:avLst/>
              </a:prstGeom>
              <a:noFill/>
            </p:spPr>
            <p:txBody>
              <a:bodyPr wrap="none" rtlCol="0">
                <a:spAutoFit/>
              </a:bodyPr>
              <a:lstStyle/>
              <a:p>
                <a:pPr>
                  <a:lnSpc>
                    <a:spcPct val="85000"/>
                  </a:lnSpc>
                </a:pPr>
                <a:r>
                  <a:rPr lang="en-US" sz="2800" dirty="0" smtClean="0">
                    <a:solidFill>
                      <a:srgbClr val="FF0000"/>
                    </a:solidFill>
                  </a:rPr>
                  <a:t>Reduce 1</a:t>
                </a:r>
              </a:p>
            </p:txBody>
          </p:sp>
        </p:grpSp>
        <p:grpSp>
          <p:nvGrpSpPr>
            <p:cNvPr id="28" name="Group 27"/>
            <p:cNvGrpSpPr/>
            <p:nvPr/>
          </p:nvGrpSpPr>
          <p:grpSpPr>
            <a:xfrm>
              <a:off x="5308600" y="3797300"/>
              <a:ext cx="1663700" cy="1231900"/>
              <a:chOff x="1054100" y="1689100"/>
              <a:chExt cx="1663700" cy="1231900"/>
            </a:xfrm>
          </p:grpSpPr>
          <p:sp>
            <p:nvSpPr>
              <p:cNvPr id="29" name="Rectangle 28"/>
              <p:cNvSpPr/>
              <p:nvPr/>
            </p:nvSpPr>
            <p:spPr>
              <a:xfrm>
                <a:off x="1054100" y="1689100"/>
                <a:ext cx="1663700" cy="12319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1130300" y="2142071"/>
                <a:ext cx="1522948" cy="469359"/>
              </a:xfrm>
              <a:prstGeom prst="rect">
                <a:avLst/>
              </a:prstGeom>
              <a:noFill/>
            </p:spPr>
            <p:txBody>
              <a:bodyPr wrap="none" rtlCol="0">
                <a:spAutoFit/>
              </a:bodyPr>
              <a:lstStyle/>
              <a:p>
                <a:pPr>
                  <a:lnSpc>
                    <a:spcPct val="85000"/>
                  </a:lnSpc>
                </a:pPr>
                <a:r>
                  <a:rPr lang="en-US" sz="2800" dirty="0" smtClean="0">
                    <a:solidFill>
                      <a:srgbClr val="FF0000"/>
                    </a:solidFill>
                  </a:rPr>
                  <a:t>Reduce 2</a:t>
                </a:r>
              </a:p>
            </p:txBody>
          </p:sp>
        </p:grpSp>
      </p:grpSp>
      <p:grpSp>
        <p:nvGrpSpPr>
          <p:cNvPr id="31" name="Group 60"/>
          <p:cNvGrpSpPr/>
          <p:nvPr/>
        </p:nvGrpSpPr>
        <p:grpSpPr>
          <a:xfrm>
            <a:off x="1885950" y="3225800"/>
            <a:ext cx="4254500" cy="1233708"/>
            <a:chOff x="1885950" y="2946400"/>
            <a:chExt cx="4254500" cy="1233708"/>
          </a:xfrm>
        </p:grpSpPr>
        <p:cxnSp>
          <p:nvCxnSpPr>
            <p:cNvPr id="32" name="Straight Arrow Connector 31"/>
            <p:cNvCxnSpPr>
              <a:stCxn id="8" idx="2"/>
              <a:endCxn id="26" idx="0"/>
            </p:cNvCxnSpPr>
            <p:nvPr/>
          </p:nvCxnSpPr>
          <p:spPr>
            <a:xfrm rot="16200000" flipH="1">
              <a:off x="1924050" y="2908300"/>
              <a:ext cx="876300" cy="9525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8" idx="2"/>
              <a:endCxn id="29" idx="0"/>
            </p:cNvCxnSpPr>
            <p:nvPr/>
          </p:nvCxnSpPr>
          <p:spPr>
            <a:xfrm rot="16200000" flipH="1">
              <a:off x="3575050" y="1257300"/>
              <a:ext cx="876300" cy="42545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044700" y="3818471"/>
              <a:ext cx="537577" cy="361637"/>
            </a:xfrm>
            <a:prstGeom prst="rect">
              <a:avLst/>
            </a:prstGeom>
            <a:noFill/>
          </p:spPr>
          <p:txBody>
            <a:bodyPr wrap="none" rtlCol="0">
              <a:spAutoFit/>
            </a:bodyPr>
            <a:lstStyle/>
            <a:p>
              <a:pPr>
                <a:lnSpc>
                  <a:spcPct val="85000"/>
                </a:lnSpc>
              </a:pPr>
              <a:r>
                <a:rPr lang="en-US" sz="2000" dirty="0" smtClean="0">
                  <a:solidFill>
                    <a:srgbClr val="FF0000"/>
                  </a:solidFill>
                </a:rPr>
                <a:t>is 1 </a:t>
              </a:r>
            </a:p>
          </p:txBody>
        </p:sp>
        <p:sp>
          <p:nvSpPr>
            <p:cNvPr id="37" name="TextBox 36"/>
            <p:cNvSpPr txBox="1"/>
            <p:nvPr/>
          </p:nvSpPr>
          <p:spPr>
            <a:xfrm>
              <a:off x="5334000" y="3818471"/>
              <a:ext cx="799693" cy="361637"/>
            </a:xfrm>
            <a:prstGeom prst="rect">
              <a:avLst/>
            </a:prstGeom>
            <a:noFill/>
          </p:spPr>
          <p:txBody>
            <a:bodyPr wrap="none" rtlCol="0">
              <a:spAutoFit/>
            </a:bodyPr>
            <a:lstStyle/>
            <a:p>
              <a:pPr>
                <a:lnSpc>
                  <a:spcPct val="85000"/>
                </a:lnSpc>
              </a:pPr>
              <a:r>
                <a:rPr lang="en-US" sz="2000" dirty="0" smtClean="0">
                  <a:solidFill>
                    <a:srgbClr val="FF0000"/>
                  </a:solidFill>
                </a:rPr>
                <a:t>that 2</a:t>
              </a:r>
              <a:endParaRPr lang="en-US" sz="2000" dirty="0" smtClean="0">
                <a:solidFill>
                  <a:srgbClr val="FF0000"/>
                </a:solidFill>
              </a:endParaRPr>
            </a:p>
          </p:txBody>
        </p:sp>
      </p:grpSp>
      <p:grpSp>
        <p:nvGrpSpPr>
          <p:cNvPr id="34" name="Group 47"/>
          <p:cNvGrpSpPr/>
          <p:nvPr/>
        </p:nvGrpSpPr>
        <p:grpSpPr>
          <a:xfrm>
            <a:off x="2044699" y="3225800"/>
            <a:ext cx="4282985" cy="1233714"/>
            <a:chOff x="2044699" y="2946400"/>
            <a:chExt cx="4282985" cy="1233714"/>
          </a:xfrm>
        </p:grpSpPr>
        <p:cxnSp>
          <p:nvCxnSpPr>
            <p:cNvPr id="40" name="Straight Arrow Connector 39"/>
            <p:cNvCxnSpPr/>
            <p:nvPr/>
          </p:nvCxnSpPr>
          <p:spPr>
            <a:xfrm rot="5400000">
              <a:off x="2846917" y="3035300"/>
              <a:ext cx="863600" cy="711200"/>
            </a:xfrm>
            <a:prstGeom prst="straightConnector1">
              <a:avLst/>
            </a:prstGeom>
            <a:ln>
              <a:solidFill>
                <a:srgbClr val="FF0000"/>
              </a:solidFill>
              <a:prstDash val="sysDot"/>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3670300" y="2946400"/>
              <a:ext cx="2451100" cy="833967"/>
            </a:xfrm>
            <a:prstGeom prst="straightConnector1">
              <a:avLst/>
            </a:prstGeom>
            <a:ln>
              <a:solidFill>
                <a:srgbClr val="FF0000"/>
              </a:solidFill>
              <a:prstDash val="sysDot"/>
              <a:tailEnd type="arrow"/>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2044699" y="3818471"/>
              <a:ext cx="725805" cy="361637"/>
            </a:xfrm>
            <a:prstGeom prst="rect">
              <a:avLst/>
            </a:prstGeom>
            <a:noFill/>
          </p:spPr>
          <p:txBody>
            <a:bodyPr wrap="none" rtlCol="0">
              <a:spAutoFit/>
            </a:bodyPr>
            <a:lstStyle/>
            <a:p>
              <a:pPr>
                <a:lnSpc>
                  <a:spcPct val="85000"/>
                </a:lnSpc>
              </a:pPr>
              <a:r>
                <a:rPr lang="en-US" sz="2000" dirty="0" smtClean="0">
                  <a:solidFill>
                    <a:srgbClr val="FF0000"/>
                  </a:solidFill>
                </a:rPr>
                <a:t>is 1,1 </a:t>
              </a:r>
            </a:p>
          </p:txBody>
        </p:sp>
        <p:sp>
          <p:nvSpPr>
            <p:cNvPr id="47" name="TextBox 46"/>
            <p:cNvSpPr txBox="1"/>
            <p:nvPr/>
          </p:nvSpPr>
          <p:spPr>
            <a:xfrm>
              <a:off x="5334003" y="3818477"/>
              <a:ext cx="993681" cy="361637"/>
            </a:xfrm>
            <a:prstGeom prst="rect">
              <a:avLst/>
            </a:prstGeom>
            <a:noFill/>
          </p:spPr>
          <p:txBody>
            <a:bodyPr wrap="none" rtlCol="0">
              <a:spAutoFit/>
            </a:bodyPr>
            <a:lstStyle/>
            <a:p>
              <a:pPr>
                <a:lnSpc>
                  <a:spcPct val="85000"/>
                </a:lnSpc>
              </a:pPr>
              <a:r>
                <a:rPr lang="en-US" sz="2000" dirty="0" smtClean="0">
                  <a:solidFill>
                    <a:srgbClr val="FF0000"/>
                  </a:solidFill>
                </a:rPr>
                <a:t>that 2,2</a:t>
              </a:r>
              <a:endParaRPr lang="en-US" sz="2000" dirty="0" smtClean="0">
                <a:solidFill>
                  <a:srgbClr val="FF0000"/>
                </a:solidFill>
              </a:endParaRPr>
            </a:p>
          </p:txBody>
        </p:sp>
      </p:grpSp>
      <p:grpSp>
        <p:nvGrpSpPr>
          <p:cNvPr id="35" name="Group 62"/>
          <p:cNvGrpSpPr/>
          <p:nvPr/>
        </p:nvGrpSpPr>
        <p:grpSpPr>
          <a:xfrm>
            <a:off x="2044701" y="3187700"/>
            <a:ext cx="5054599" cy="1517910"/>
            <a:chOff x="2044701" y="2908300"/>
            <a:chExt cx="5054599" cy="1517910"/>
          </a:xfrm>
        </p:grpSpPr>
        <p:cxnSp>
          <p:nvCxnSpPr>
            <p:cNvPr id="49" name="Straight Arrow Connector 48"/>
            <p:cNvCxnSpPr/>
            <p:nvPr/>
          </p:nvCxnSpPr>
          <p:spPr>
            <a:xfrm rot="5400000">
              <a:off x="3663950" y="2152650"/>
              <a:ext cx="876300" cy="2413000"/>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rot="16200000" flipH="1">
              <a:off x="5302250" y="2927350"/>
              <a:ext cx="876300" cy="889000"/>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10800000" flipV="1">
              <a:off x="2870200" y="2908300"/>
              <a:ext cx="4229100" cy="889000"/>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10800000" flipV="1">
              <a:off x="6134100" y="2946400"/>
              <a:ext cx="939800" cy="863600"/>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2044701" y="3831171"/>
              <a:ext cx="1113781" cy="595035"/>
            </a:xfrm>
            <a:prstGeom prst="rect">
              <a:avLst/>
            </a:prstGeom>
            <a:noFill/>
          </p:spPr>
          <p:txBody>
            <a:bodyPr wrap="none" rtlCol="0">
              <a:spAutoFit/>
            </a:bodyPr>
            <a:lstStyle/>
            <a:p>
              <a:pPr>
                <a:lnSpc>
                  <a:spcPct val="80000"/>
                </a:lnSpc>
              </a:pPr>
              <a:r>
                <a:rPr lang="en-US" sz="2000" dirty="0" smtClean="0">
                  <a:solidFill>
                    <a:srgbClr val="FF0000"/>
                  </a:solidFill>
                </a:rPr>
                <a:t>is </a:t>
              </a:r>
              <a:r>
                <a:rPr lang="en-US" sz="2000" dirty="0" smtClean="0">
                  <a:solidFill>
                    <a:srgbClr val="FF0000"/>
                  </a:solidFill>
                </a:rPr>
                <a:t>1,1,2,2</a:t>
              </a:r>
            </a:p>
            <a:p>
              <a:pPr>
                <a:lnSpc>
                  <a:spcPct val="80000"/>
                </a:lnSpc>
              </a:pPr>
              <a:r>
                <a:rPr lang="en-US" sz="2000" dirty="0" smtClean="0">
                  <a:solidFill>
                    <a:srgbClr val="FF0000"/>
                  </a:solidFill>
                </a:rPr>
                <a:t>I</a:t>
              </a:r>
              <a:r>
                <a:rPr lang="en-US" sz="2000" dirty="0" smtClean="0">
                  <a:solidFill>
                    <a:srgbClr val="FF0000"/>
                  </a:solidFill>
                </a:rPr>
                <a:t>t 2 </a:t>
              </a:r>
              <a:endParaRPr lang="en-US" sz="2000" dirty="0" smtClean="0">
                <a:solidFill>
                  <a:srgbClr val="FF0000"/>
                </a:solidFill>
              </a:endParaRPr>
            </a:p>
          </p:txBody>
        </p:sp>
        <p:sp>
          <p:nvSpPr>
            <p:cNvPr id="62" name="TextBox 61"/>
            <p:cNvSpPr txBox="1"/>
            <p:nvPr/>
          </p:nvSpPr>
          <p:spPr>
            <a:xfrm>
              <a:off x="5334003" y="3831175"/>
              <a:ext cx="1187670" cy="595035"/>
            </a:xfrm>
            <a:prstGeom prst="rect">
              <a:avLst/>
            </a:prstGeom>
            <a:noFill/>
          </p:spPr>
          <p:txBody>
            <a:bodyPr wrap="none" rtlCol="0">
              <a:spAutoFit/>
            </a:bodyPr>
            <a:lstStyle/>
            <a:p>
              <a:pPr>
                <a:lnSpc>
                  <a:spcPct val="80000"/>
                </a:lnSpc>
              </a:pPr>
              <a:r>
                <a:rPr lang="en-US" sz="2000" dirty="0" smtClean="0">
                  <a:solidFill>
                    <a:srgbClr val="FF0000"/>
                  </a:solidFill>
                </a:rPr>
                <a:t>t</a:t>
              </a:r>
              <a:r>
                <a:rPr lang="en-US" sz="2000" dirty="0" smtClean="0">
                  <a:solidFill>
                    <a:srgbClr val="FF0000"/>
                  </a:solidFill>
                </a:rPr>
                <a:t>hat 2,2,1 </a:t>
              </a:r>
            </a:p>
            <a:p>
              <a:pPr>
                <a:lnSpc>
                  <a:spcPct val="80000"/>
                </a:lnSpc>
              </a:pPr>
              <a:r>
                <a:rPr lang="en-US" sz="2000" dirty="0" smtClean="0">
                  <a:solidFill>
                    <a:srgbClr val="FF0000"/>
                  </a:solidFill>
                </a:rPr>
                <a:t>not 2</a:t>
              </a:r>
              <a:endParaRPr lang="en-US" sz="2000" dirty="0" smtClean="0">
                <a:solidFill>
                  <a:srgbClr val="FF0000"/>
                </a:solidFill>
              </a:endParaRPr>
            </a:p>
          </p:txBody>
        </p:sp>
      </p:grpSp>
      <p:grpSp>
        <p:nvGrpSpPr>
          <p:cNvPr id="38" name="Group 65"/>
          <p:cNvGrpSpPr/>
          <p:nvPr/>
        </p:nvGrpSpPr>
        <p:grpSpPr>
          <a:xfrm>
            <a:off x="2362200" y="4948771"/>
            <a:ext cx="4530899" cy="348813"/>
            <a:chOff x="2362200" y="4669371"/>
            <a:chExt cx="4530899" cy="348813"/>
          </a:xfrm>
        </p:grpSpPr>
        <p:sp>
          <p:nvSpPr>
            <p:cNvPr id="64" name="TextBox 63"/>
            <p:cNvSpPr txBox="1"/>
            <p:nvPr/>
          </p:nvSpPr>
          <p:spPr>
            <a:xfrm>
              <a:off x="2362200" y="4669371"/>
              <a:ext cx="991177" cy="348813"/>
            </a:xfrm>
            <a:prstGeom prst="rect">
              <a:avLst/>
            </a:prstGeom>
            <a:noFill/>
          </p:spPr>
          <p:txBody>
            <a:bodyPr wrap="none" rtlCol="0">
              <a:spAutoFit/>
            </a:bodyPr>
            <a:lstStyle/>
            <a:p>
              <a:pPr>
                <a:lnSpc>
                  <a:spcPct val="80000"/>
                </a:lnSpc>
              </a:pPr>
              <a:r>
                <a:rPr lang="en-US" sz="2000" dirty="0" smtClean="0">
                  <a:solidFill>
                    <a:srgbClr val="FF0000"/>
                  </a:solidFill>
                </a:rPr>
                <a:t>is 6; it 2 </a:t>
              </a:r>
            </a:p>
          </p:txBody>
        </p:sp>
        <p:sp>
          <p:nvSpPr>
            <p:cNvPr id="65" name="TextBox 64"/>
            <p:cNvSpPr txBox="1"/>
            <p:nvPr/>
          </p:nvSpPr>
          <p:spPr>
            <a:xfrm>
              <a:off x="5422900" y="4669371"/>
              <a:ext cx="1470199" cy="348813"/>
            </a:xfrm>
            <a:prstGeom prst="rect">
              <a:avLst/>
            </a:prstGeom>
            <a:noFill/>
          </p:spPr>
          <p:txBody>
            <a:bodyPr wrap="none" rtlCol="0">
              <a:spAutoFit/>
            </a:bodyPr>
            <a:lstStyle/>
            <a:p>
              <a:pPr>
                <a:lnSpc>
                  <a:spcPct val="80000"/>
                </a:lnSpc>
              </a:pPr>
              <a:r>
                <a:rPr lang="en-US" sz="2000" dirty="0" smtClean="0">
                  <a:solidFill>
                    <a:srgbClr val="FF0000"/>
                  </a:solidFill>
                </a:rPr>
                <a:t>not 2; that 5</a:t>
              </a:r>
            </a:p>
          </p:txBody>
        </p:sp>
      </p:grpSp>
      <p:sp>
        <p:nvSpPr>
          <p:cNvPr id="67" name="TextBox 66"/>
          <p:cNvSpPr txBox="1"/>
          <p:nvPr/>
        </p:nvSpPr>
        <p:spPr>
          <a:xfrm>
            <a:off x="431800" y="3479800"/>
            <a:ext cx="1195610" cy="523220"/>
          </a:xfrm>
          <a:prstGeom prst="rect">
            <a:avLst/>
          </a:prstGeom>
          <a:noFill/>
        </p:spPr>
        <p:txBody>
          <a:bodyPr wrap="none" rtlCol="0">
            <a:spAutoFit/>
          </a:bodyPr>
          <a:lstStyle/>
          <a:p>
            <a:r>
              <a:rPr lang="en-US" sz="2800" dirty="0" smtClean="0"/>
              <a:t>Shuffle</a:t>
            </a:r>
            <a:endParaRPr lang="en-US" sz="2800" dirty="0"/>
          </a:p>
        </p:txBody>
      </p:sp>
      <p:sp>
        <p:nvSpPr>
          <p:cNvPr id="68" name="TextBox 67"/>
          <p:cNvSpPr txBox="1"/>
          <p:nvPr/>
        </p:nvSpPr>
        <p:spPr>
          <a:xfrm>
            <a:off x="431800" y="5321300"/>
            <a:ext cx="1181057" cy="523220"/>
          </a:xfrm>
          <a:prstGeom prst="rect">
            <a:avLst/>
          </a:prstGeom>
          <a:noFill/>
        </p:spPr>
        <p:txBody>
          <a:bodyPr wrap="none" rtlCol="0">
            <a:spAutoFit/>
          </a:bodyPr>
          <a:lstStyle/>
          <a:p>
            <a:r>
              <a:rPr lang="en-US" sz="2800" dirty="0" smtClean="0"/>
              <a:t>Collect</a:t>
            </a:r>
            <a:endParaRPr lang="en-US" sz="2800" dirty="0"/>
          </a:p>
        </p:txBody>
      </p:sp>
      <p:grpSp>
        <p:nvGrpSpPr>
          <p:cNvPr id="39" name="Group 74"/>
          <p:cNvGrpSpPr/>
          <p:nvPr/>
        </p:nvGrpSpPr>
        <p:grpSpPr>
          <a:xfrm>
            <a:off x="2940050" y="5295899"/>
            <a:ext cx="3238500" cy="1195485"/>
            <a:chOff x="2940050" y="5016499"/>
            <a:chExt cx="3238500" cy="1195485"/>
          </a:xfrm>
        </p:grpSpPr>
        <p:sp>
          <p:nvSpPr>
            <p:cNvPr id="69" name="TextBox 68"/>
            <p:cNvSpPr txBox="1"/>
            <p:nvPr/>
          </p:nvSpPr>
          <p:spPr>
            <a:xfrm>
              <a:off x="3403600" y="5863171"/>
              <a:ext cx="2403322" cy="348813"/>
            </a:xfrm>
            <a:prstGeom prst="rect">
              <a:avLst/>
            </a:prstGeom>
            <a:noFill/>
          </p:spPr>
          <p:txBody>
            <a:bodyPr wrap="none" rtlCol="0">
              <a:spAutoFit/>
            </a:bodyPr>
            <a:lstStyle/>
            <a:p>
              <a:pPr>
                <a:lnSpc>
                  <a:spcPct val="80000"/>
                </a:lnSpc>
              </a:pPr>
              <a:r>
                <a:rPr lang="en-US" sz="2000" dirty="0" smtClean="0">
                  <a:solidFill>
                    <a:srgbClr val="FF0000"/>
                  </a:solidFill>
                </a:rPr>
                <a:t>is 6; it 2; not 2; that 5 </a:t>
              </a:r>
            </a:p>
          </p:txBody>
        </p:sp>
        <p:cxnSp>
          <p:nvCxnSpPr>
            <p:cNvPr id="70" name="Straight Arrow Connector 69"/>
            <p:cNvCxnSpPr/>
            <p:nvPr/>
          </p:nvCxnSpPr>
          <p:spPr>
            <a:xfrm rot="16200000" flipH="1">
              <a:off x="2978150" y="4978400"/>
              <a:ext cx="876300" cy="9525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rot="5400000">
              <a:off x="5330825" y="5032374"/>
              <a:ext cx="863600" cy="83185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76" name="TextBox 75"/>
          <p:cNvSpPr txBox="1"/>
          <p:nvPr/>
        </p:nvSpPr>
        <p:spPr>
          <a:xfrm>
            <a:off x="431800" y="1384300"/>
            <a:ext cx="1624638" cy="523220"/>
          </a:xfrm>
          <a:prstGeom prst="rect">
            <a:avLst/>
          </a:prstGeom>
          <a:noFill/>
        </p:spPr>
        <p:txBody>
          <a:bodyPr wrap="none" rtlCol="0">
            <a:spAutoFit/>
          </a:bodyPr>
          <a:lstStyle/>
          <a:p>
            <a:r>
              <a:rPr lang="en-US" sz="2800" dirty="0" smtClean="0"/>
              <a:t>Distribute</a:t>
            </a:r>
            <a:endParaRPr lang="en-US" sz="2800" dirty="0"/>
          </a:p>
        </p:txBody>
      </p:sp>
      <p:sp>
        <p:nvSpPr>
          <p:cNvPr id="78" name="TextBox 77"/>
          <p:cNvSpPr txBox="1"/>
          <p:nvPr/>
        </p:nvSpPr>
        <p:spPr>
          <a:xfrm>
            <a:off x="7994750" y="2835502"/>
            <a:ext cx="1119718" cy="369332"/>
          </a:xfrm>
          <a:prstGeom prst="rect">
            <a:avLst/>
          </a:prstGeom>
          <a:noFill/>
        </p:spPr>
        <p:txBody>
          <a:bodyPr wrap="none" rtlCol="0">
            <a:spAutoFit/>
          </a:bodyPr>
          <a:lstStyle/>
          <a:p>
            <a:r>
              <a:rPr lang="en-US" b="1" dirty="0" smtClean="0"/>
              <a:t>Local Sort</a:t>
            </a:r>
            <a:endParaRPr lang="en-US" dirty="0"/>
          </a:p>
        </p:txBody>
      </p:sp>
      <p:grpSp>
        <p:nvGrpSpPr>
          <p:cNvPr id="91" name="Group 90"/>
          <p:cNvGrpSpPr/>
          <p:nvPr/>
        </p:nvGrpSpPr>
        <p:grpSpPr>
          <a:xfrm>
            <a:off x="1496234" y="2900171"/>
            <a:ext cx="6851435" cy="289211"/>
            <a:chOff x="1496234" y="5543643"/>
            <a:chExt cx="6851435" cy="289211"/>
          </a:xfrm>
        </p:grpSpPr>
        <p:sp>
          <p:nvSpPr>
            <p:cNvPr id="86" name="TextBox 85"/>
            <p:cNvSpPr txBox="1"/>
            <p:nvPr/>
          </p:nvSpPr>
          <p:spPr>
            <a:xfrm>
              <a:off x="1496234" y="5549944"/>
              <a:ext cx="943575" cy="280846"/>
            </a:xfrm>
            <a:prstGeom prst="rect">
              <a:avLst/>
            </a:prstGeom>
            <a:noFill/>
          </p:spPr>
          <p:txBody>
            <a:bodyPr wrap="none" rtlCol="0">
              <a:spAutoFit/>
            </a:bodyPr>
            <a:lstStyle/>
            <a:p>
              <a:pPr>
                <a:lnSpc>
                  <a:spcPct val="85000"/>
                </a:lnSpc>
              </a:pPr>
              <a:r>
                <a:rPr lang="en-US" sz="1400" dirty="0" smtClean="0">
                  <a:solidFill>
                    <a:srgbClr val="FF0000"/>
                  </a:solidFill>
                </a:rPr>
                <a:t>is 1, that</a:t>
              </a:r>
              <a:r>
                <a:rPr lang="en-US" sz="1400" dirty="0" smtClean="0">
                  <a:solidFill>
                    <a:srgbClr val="FF0000"/>
                  </a:solidFill>
                </a:rPr>
                <a:t> </a:t>
              </a:r>
              <a:r>
                <a:rPr lang="en-US" sz="1400" dirty="0" smtClean="0">
                  <a:solidFill>
                    <a:srgbClr val="FF0000"/>
                  </a:solidFill>
                </a:rPr>
                <a:t>2</a:t>
              </a:r>
              <a:r>
                <a:rPr lang="en-US" sz="1400" dirty="0" smtClean="0">
                  <a:solidFill>
                    <a:srgbClr val="FF0000"/>
                  </a:solidFill>
                </a:rPr>
                <a:t>  </a:t>
              </a:r>
              <a:endParaRPr lang="en-US" sz="1400" dirty="0" smtClean="0">
                <a:solidFill>
                  <a:srgbClr val="FF0000"/>
                </a:solidFill>
              </a:endParaRPr>
            </a:p>
          </p:txBody>
        </p:sp>
        <p:sp>
          <p:nvSpPr>
            <p:cNvPr id="87" name="TextBox 86"/>
            <p:cNvSpPr txBox="1"/>
            <p:nvPr/>
          </p:nvSpPr>
          <p:spPr>
            <a:xfrm>
              <a:off x="3206302" y="5543643"/>
              <a:ext cx="943575" cy="280846"/>
            </a:xfrm>
            <a:prstGeom prst="rect">
              <a:avLst/>
            </a:prstGeom>
            <a:noFill/>
          </p:spPr>
          <p:txBody>
            <a:bodyPr wrap="none" rtlCol="0">
              <a:spAutoFit/>
            </a:bodyPr>
            <a:lstStyle/>
            <a:p>
              <a:pPr>
                <a:lnSpc>
                  <a:spcPct val="85000"/>
                </a:lnSpc>
              </a:pPr>
              <a:r>
                <a:rPr lang="en-US" sz="1400" dirty="0" smtClean="0">
                  <a:solidFill>
                    <a:srgbClr val="FF0000"/>
                  </a:solidFill>
                </a:rPr>
                <a:t>i</a:t>
              </a:r>
              <a:r>
                <a:rPr lang="en-US" sz="1400" dirty="0" smtClean="0">
                  <a:solidFill>
                    <a:srgbClr val="FF0000"/>
                  </a:solidFill>
                </a:rPr>
                <a:t>s 1, that 2</a:t>
              </a:r>
              <a:endParaRPr lang="en-US" sz="1400" dirty="0" smtClean="0">
                <a:solidFill>
                  <a:srgbClr val="FF0000"/>
                </a:solidFill>
              </a:endParaRPr>
            </a:p>
          </p:txBody>
        </p:sp>
        <p:sp>
          <p:nvSpPr>
            <p:cNvPr id="88" name="TextBox 87"/>
            <p:cNvSpPr txBox="1"/>
            <p:nvPr/>
          </p:nvSpPr>
          <p:spPr>
            <a:xfrm>
              <a:off x="4779537" y="5545705"/>
              <a:ext cx="893782" cy="280846"/>
            </a:xfrm>
            <a:prstGeom prst="rect">
              <a:avLst/>
            </a:prstGeom>
            <a:noFill/>
          </p:spPr>
          <p:txBody>
            <a:bodyPr wrap="none" rtlCol="0">
              <a:spAutoFit/>
            </a:bodyPr>
            <a:lstStyle/>
            <a:p>
              <a:pPr>
                <a:lnSpc>
                  <a:spcPct val="85000"/>
                </a:lnSpc>
              </a:pPr>
              <a:r>
                <a:rPr lang="en-US" sz="1400" dirty="0" smtClean="0">
                  <a:solidFill>
                    <a:srgbClr val="FF0000"/>
                  </a:solidFill>
                </a:rPr>
                <a:t>i</a:t>
              </a:r>
              <a:r>
                <a:rPr lang="en-US" sz="1400" dirty="0" smtClean="0">
                  <a:solidFill>
                    <a:srgbClr val="FF0000"/>
                  </a:solidFill>
                </a:rPr>
                <a:t>s 2, not 2</a:t>
              </a:r>
              <a:endParaRPr lang="en-US" sz="1400" dirty="0" smtClean="0">
                <a:solidFill>
                  <a:srgbClr val="FF0000"/>
                </a:solidFill>
              </a:endParaRPr>
            </a:p>
          </p:txBody>
        </p:sp>
        <p:sp>
          <p:nvSpPr>
            <p:cNvPr id="89" name="TextBox 88"/>
            <p:cNvSpPr txBox="1"/>
            <p:nvPr/>
          </p:nvSpPr>
          <p:spPr>
            <a:xfrm>
              <a:off x="6444899" y="5552008"/>
              <a:ext cx="1902770" cy="280846"/>
            </a:xfrm>
            <a:prstGeom prst="rect">
              <a:avLst/>
            </a:prstGeom>
            <a:noFill/>
          </p:spPr>
          <p:txBody>
            <a:bodyPr wrap="square" rtlCol="0">
              <a:spAutoFit/>
            </a:bodyPr>
            <a:lstStyle/>
            <a:p>
              <a:pPr>
                <a:lnSpc>
                  <a:spcPct val="85000"/>
                </a:lnSpc>
              </a:pPr>
              <a:r>
                <a:rPr lang="en-US" sz="1400" dirty="0" smtClean="0">
                  <a:solidFill>
                    <a:srgbClr val="FF0000"/>
                  </a:solidFill>
                </a:rPr>
                <a:t>i</a:t>
              </a:r>
              <a:r>
                <a:rPr lang="en-US" sz="1400" dirty="0" smtClean="0">
                  <a:solidFill>
                    <a:srgbClr val="FF0000"/>
                  </a:solidFill>
                </a:rPr>
                <a:t>s 2</a:t>
              </a:r>
              <a:r>
                <a:rPr lang="en-US" sz="1400" dirty="0" smtClean="0">
                  <a:solidFill>
                    <a:srgbClr val="FF0000"/>
                  </a:solidFill>
                </a:rPr>
                <a:t>, it 2, </a:t>
              </a:r>
              <a:r>
                <a:rPr lang="en-US" sz="1400" dirty="0" smtClean="0">
                  <a:solidFill>
                    <a:srgbClr val="FF0000"/>
                  </a:solidFill>
                </a:rPr>
                <a:t>that 1</a:t>
              </a:r>
              <a:endParaRPr lang="en-US" sz="1400" dirty="0" smtClean="0">
                <a:solidFill>
                  <a:srgbClr val="FF0000"/>
                </a:solidFill>
              </a:endParaRPr>
            </a:p>
          </p:txBody>
        </p:sp>
      </p:grpSp>
      <p:sp>
        <p:nvSpPr>
          <p:cNvPr id="90" name="TextBox 89"/>
          <p:cNvSpPr txBox="1"/>
          <p:nvPr/>
        </p:nvSpPr>
        <p:spPr>
          <a:xfrm>
            <a:off x="7996762" y="2840221"/>
            <a:ext cx="1043876" cy="369332"/>
          </a:xfrm>
          <a:prstGeom prst="rect">
            <a:avLst/>
          </a:prstGeom>
          <a:noFill/>
        </p:spPr>
        <p:txBody>
          <a:bodyPr wrap="none" rtlCol="0">
            <a:spAutoFit/>
          </a:bodyPr>
          <a:lstStyle/>
          <a:p>
            <a:r>
              <a:rPr lang="en-US" b="1" dirty="0" smtClean="0"/>
              <a:t>Combine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7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up)">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up)">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up)">
                                      <p:cBhvr>
                                        <p:cTn id="41" dur="5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up)">
                                      <p:cBhvr>
                                        <p:cTn id="5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78" grpId="1"/>
      <p:bldP spid="90"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a:t>
            </a:r>
            <a:endParaRPr lang="en-US" dirty="0"/>
          </a:p>
        </p:txBody>
      </p:sp>
      <p:sp>
        <p:nvSpPr>
          <p:cNvPr id="3" name="Content Placeholder 2"/>
          <p:cNvSpPr>
            <a:spLocks noGrp="1"/>
          </p:cNvSpPr>
          <p:nvPr>
            <p:ph idx="1"/>
          </p:nvPr>
        </p:nvSpPr>
        <p:spPr/>
        <p:txBody>
          <a:bodyPr/>
          <a:lstStyle/>
          <a:p>
            <a:r>
              <a:rPr lang="en-US" dirty="0" smtClean="0"/>
              <a:t>map 		(k1,v1) 			</a:t>
            </a:r>
            <a:r>
              <a:rPr lang="en-US" dirty="0" err="1" smtClean="0">
                <a:latin typeface="Wingdings"/>
                <a:ea typeface="Wingdings"/>
                <a:cs typeface="Wingdings"/>
              </a:rPr>
              <a:t></a:t>
            </a:r>
            <a:r>
              <a:rPr lang="en-US" dirty="0" smtClean="0">
                <a:latin typeface="Wingdings"/>
                <a:ea typeface="Wingdings"/>
                <a:cs typeface="Wingdings"/>
              </a:rPr>
              <a:t>		</a:t>
            </a:r>
            <a:r>
              <a:rPr lang="en-US" dirty="0" smtClean="0"/>
              <a:t>list(k2,v2) </a:t>
            </a:r>
          </a:p>
          <a:p>
            <a:r>
              <a:rPr lang="en-US" dirty="0" smtClean="0"/>
              <a:t>reduce	(k2,list(v2)) 	</a:t>
            </a:r>
            <a:r>
              <a:rPr lang="en-US" dirty="0" err="1" smtClean="0">
                <a:latin typeface="Wingdings"/>
                <a:ea typeface="Wingdings"/>
                <a:cs typeface="Wingdings"/>
              </a:rPr>
              <a:t></a:t>
            </a:r>
            <a:r>
              <a:rPr lang="en-US" dirty="0" smtClean="0">
                <a:latin typeface="Wingdings"/>
                <a:ea typeface="Wingdings"/>
                <a:cs typeface="Wingdings"/>
              </a:rPr>
              <a:t>		</a:t>
            </a:r>
            <a:r>
              <a:rPr lang="en-US" dirty="0" smtClean="0"/>
              <a:t>list(v2) </a:t>
            </a:r>
          </a:p>
          <a:p>
            <a:r>
              <a:rPr lang="en-US" dirty="0" smtClean="0"/>
              <a:t>Input keys and values from </a:t>
            </a:r>
            <a:r>
              <a:rPr lang="en-US" i="1" dirty="0" smtClean="0"/>
              <a:t>different </a:t>
            </a:r>
            <a:r>
              <a:rPr lang="en-US" dirty="0" smtClean="0"/>
              <a:t>domain than output keys and values</a:t>
            </a:r>
          </a:p>
          <a:p>
            <a:r>
              <a:rPr lang="en-US" dirty="0" smtClean="0"/>
              <a:t>Intermediate keys and values from </a:t>
            </a:r>
            <a:r>
              <a:rPr lang="en-US" i="1" dirty="0" smtClean="0"/>
              <a:t>same </a:t>
            </a:r>
            <a:r>
              <a:rPr lang="en-US" dirty="0" smtClean="0"/>
              <a:t>domain as output keys and values</a:t>
            </a:r>
          </a:p>
          <a:p>
            <a:endParaRPr lang="en-US" dirty="0" smtClean="0"/>
          </a:p>
        </p:txBody>
      </p:sp>
      <p:sp>
        <p:nvSpPr>
          <p:cNvPr id="4" name="Date Placeholder 3"/>
          <p:cNvSpPr>
            <a:spLocks noGrp="1"/>
          </p:cNvSpPr>
          <p:nvPr>
            <p:ph type="dt" sz="half" idx="10"/>
          </p:nvPr>
        </p:nvSpPr>
        <p:spPr/>
        <p:txBody>
          <a:bodyPr/>
          <a:lstStyle/>
          <a:p>
            <a:fld id="{1FC5C507-5FDF-0648-9A3C-8BCF18B39ECE}" type="datetime1">
              <a:rPr lang="en-US" smtClean="0"/>
              <a:pPr/>
              <a:t>8/29/12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Execution Setup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Map invocations distributed by partitioning input data into M </a:t>
            </a:r>
            <a:r>
              <a:rPr lang="en-US" i="1" dirty="0" smtClean="0"/>
              <a:t>splits</a:t>
            </a:r>
          </a:p>
          <a:p>
            <a:pPr lvl="1"/>
            <a:r>
              <a:rPr lang="en-US" dirty="0" smtClean="0"/>
              <a:t>Typically 16 MB to 64 MB per piece</a:t>
            </a:r>
          </a:p>
          <a:p>
            <a:r>
              <a:rPr lang="en-US" dirty="0" smtClean="0"/>
              <a:t>Input processed in parallel on different servers</a:t>
            </a:r>
          </a:p>
          <a:p>
            <a:r>
              <a:rPr lang="en-US" dirty="0" smtClean="0"/>
              <a:t>Reduce invocations distributed by partitioning intermediate key space into R pieces</a:t>
            </a:r>
          </a:p>
          <a:p>
            <a:pPr lvl="1"/>
            <a:r>
              <a:rPr lang="en-US" dirty="0" smtClean="0"/>
              <a:t>E.g., </a:t>
            </a:r>
            <a:r>
              <a:rPr lang="en-US" dirty="0" err="1" smtClean="0"/>
              <a:t>hash(key</a:t>
            </a:r>
            <a:r>
              <a:rPr lang="en-US" dirty="0" smtClean="0"/>
              <a:t>) mod R</a:t>
            </a:r>
          </a:p>
          <a:p>
            <a:r>
              <a:rPr lang="en-US" dirty="0" smtClean="0"/>
              <a:t>User picks M &gt;&gt;</a:t>
            </a:r>
            <a:r>
              <a:rPr lang="en-US" dirty="0" smtClean="0"/>
              <a:t> # </a:t>
            </a:r>
            <a:r>
              <a:rPr lang="en-US" dirty="0" smtClean="0"/>
              <a:t>servers, R &gt;</a:t>
            </a:r>
            <a:r>
              <a:rPr lang="en-US" dirty="0" smtClean="0"/>
              <a:t> # </a:t>
            </a:r>
            <a:r>
              <a:rPr lang="en-US" dirty="0" smtClean="0"/>
              <a:t>servers</a:t>
            </a:r>
          </a:p>
          <a:p>
            <a:pPr lvl="1"/>
            <a:r>
              <a:rPr lang="en-US" dirty="0" smtClean="0"/>
              <a:t>Big M helps with load balancing, recovery from failure</a:t>
            </a:r>
          </a:p>
          <a:p>
            <a:pPr lvl="1"/>
            <a:r>
              <a:rPr lang="en-US" dirty="0" smtClean="0"/>
              <a:t>One output file per R invocation, so not too many</a:t>
            </a:r>
            <a:endParaRPr lang="en-US" dirty="0"/>
          </a:p>
        </p:txBody>
      </p:sp>
      <p:sp>
        <p:nvSpPr>
          <p:cNvPr id="4" name="Date Placeholder 3"/>
          <p:cNvSpPr>
            <a:spLocks noGrp="1"/>
          </p:cNvSpPr>
          <p:nvPr>
            <p:ph type="dt" sz="half" idx="10"/>
          </p:nvPr>
        </p:nvSpPr>
        <p:spPr/>
        <p:txBody>
          <a:bodyPr/>
          <a:lstStyle/>
          <a:p>
            <a:fld id="{1FC5C507-5FDF-0648-9A3C-8BCF18B39ECE}" type="datetime1">
              <a:rPr lang="en-US" smtClean="0"/>
              <a:pPr/>
              <a:t>8/29/12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912283" y="742950"/>
            <a:ext cx="7353300" cy="5676900"/>
          </a:xfrm>
          <a:prstGeom prst="rect">
            <a:avLst/>
          </a:prstGeom>
        </p:spPr>
      </p:pic>
      <p:sp>
        <p:nvSpPr>
          <p:cNvPr id="4" name="Date Placeholder 3"/>
          <p:cNvSpPr>
            <a:spLocks noGrp="1"/>
          </p:cNvSpPr>
          <p:nvPr>
            <p:ph type="dt" sz="half" idx="10"/>
          </p:nvPr>
        </p:nvSpPr>
        <p:spPr/>
        <p:txBody>
          <a:bodyPr/>
          <a:lstStyle/>
          <a:p>
            <a:fld id="{A321FEBE-A6D4-D248-9C4B-ACCC0EC9F282}" type="datetime1">
              <a:rPr lang="en-US" smtClean="0"/>
              <a:pPr/>
              <a:t>8/29/12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13</a:t>
            </a:fld>
            <a:endParaRPr lang="en-US"/>
          </a:p>
        </p:txBody>
      </p:sp>
      <p:sp>
        <p:nvSpPr>
          <p:cNvPr id="10" name="Title 1"/>
          <p:cNvSpPr txBox="1">
            <a:spLocks/>
          </p:cNvSpPr>
          <p:nvPr/>
        </p:nvSpPr>
        <p:spPr>
          <a:xfrm>
            <a:off x="457200" y="0"/>
            <a:ext cx="8229600" cy="9144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MapReduce Processing</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11" name="TextBox 10"/>
          <p:cNvSpPr txBox="1"/>
          <p:nvPr/>
        </p:nvSpPr>
        <p:spPr>
          <a:xfrm>
            <a:off x="3657601" y="6248400"/>
            <a:ext cx="1766736" cy="369332"/>
          </a:xfrm>
          <a:prstGeom prst="rect">
            <a:avLst/>
          </a:prstGeom>
          <a:solidFill>
            <a:schemeClr val="bg1"/>
          </a:solidFill>
        </p:spPr>
        <p:txBody>
          <a:bodyPr wrap="square" rtlCol="0">
            <a:spAutoFit/>
          </a:bodyPr>
          <a:lstStyle/>
          <a:p>
            <a:pPr algn="ctr"/>
            <a:r>
              <a:rPr lang="en-US" dirty="0" smtClean="0"/>
              <a:t>Shuffle phase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912283" y="742950"/>
            <a:ext cx="7353300" cy="5676900"/>
          </a:xfrm>
          <a:prstGeom prst="rect">
            <a:avLst/>
          </a:prstGeom>
        </p:spPr>
      </p:pic>
      <p:sp>
        <p:nvSpPr>
          <p:cNvPr id="2" name="Title 1"/>
          <p:cNvSpPr>
            <a:spLocks noGrp="1"/>
          </p:cNvSpPr>
          <p:nvPr>
            <p:ph type="title"/>
          </p:nvPr>
        </p:nvSpPr>
        <p:spPr>
          <a:xfrm>
            <a:off x="457200" y="0"/>
            <a:ext cx="8229600" cy="914400"/>
          </a:xfrm>
        </p:spPr>
        <p:txBody>
          <a:bodyPr/>
          <a:lstStyle/>
          <a:p>
            <a:r>
              <a:rPr lang="en-US" dirty="0" smtClean="0"/>
              <a:t>MapReduce Processing</a:t>
            </a:r>
            <a:endParaRPr lang="en-US" dirty="0"/>
          </a:p>
        </p:txBody>
      </p:sp>
      <p:sp>
        <p:nvSpPr>
          <p:cNvPr id="4" name="Date Placeholder 3"/>
          <p:cNvSpPr>
            <a:spLocks noGrp="1"/>
          </p:cNvSpPr>
          <p:nvPr>
            <p:ph type="dt" sz="half" idx="10"/>
          </p:nvPr>
        </p:nvSpPr>
        <p:spPr/>
        <p:txBody>
          <a:bodyPr/>
          <a:lstStyle/>
          <a:p>
            <a:fld id="{BFCD3E57-9567-C046-91A0-FDA3F7E12C88}" type="datetime1">
              <a:rPr lang="en-US" smtClean="0"/>
              <a:pPr/>
              <a:t>8/29/12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14</a:t>
            </a:fld>
            <a:endParaRPr lang="en-US"/>
          </a:p>
        </p:txBody>
      </p:sp>
      <p:sp>
        <p:nvSpPr>
          <p:cNvPr id="8" name="TextBox 7"/>
          <p:cNvSpPr txBox="1"/>
          <p:nvPr/>
        </p:nvSpPr>
        <p:spPr>
          <a:xfrm>
            <a:off x="524934" y="1083733"/>
            <a:ext cx="2590800" cy="2308324"/>
          </a:xfrm>
          <a:prstGeom prst="rect">
            <a:avLst/>
          </a:prstGeom>
          <a:noFill/>
        </p:spPr>
        <p:txBody>
          <a:bodyPr wrap="square" rtlCol="0">
            <a:spAutoFit/>
          </a:bodyPr>
          <a:lstStyle/>
          <a:p>
            <a:r>
              <a:rPr lang="en-US" sz="2400" dirty="0" smtClean="0"/>
              <a:t>1. MR 1st splits the input files into </a:t>
            </a:r>
            <a:r>
              <a:rPr lang="en-US" sz="2400" i="1" dirty="0" smtClean="0"/>
              <a:t>M </a:t>
            </a:r>
            <a:r>
              <a:rPr lang="en-US" sz="2400" dirty="0" smtClean="0"/>
              <a:t>“splits” then starts many copies of </a:t>
            </a:r>
          </a:p>
          <a:p>
            <a:r>
              <a:rPr lang="en-US" sz="2400" dirty="0" smtClean="0"/>
              <a:t>program on servers</a:t>
            </a:r>
          </a:p>
          <a:p>
            <a:endParaRPr lang="en-US" sz="2400" dirty="0"/>
          </a:p>
        </p:txBody>
      </p:sp>
      <p:sp>
        <p:nvSpPr>
          <p:cNvPr id="9" name="Rounded Rectangle 8"/>
          <p:cNvSpPr/>
          <p:nvPr/>
        </p:nvSpPr>
        <p:spPr>
          <a:xfrm>
            <a:off x="3302001" y="745066"/>
            <a:ext cx="2692400" cy="138853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657601" y="6248400"/>
            <a:ext cx="1766736" cy="369332"/>
          </a:xfrm>
          <a:prstGeom prst="rect">
            <a:avLst/>
          </a:prstGeom>
          <a:solidFill>
            <a:schemeClr val="bg1"/>
          </a:solidFill>
        </p:spPr>
        <p:txBody>
          <a:bodyPr wrap="square" rtlCol="0">
            <a:spAutoFit/>
          </a:bodyPr>
          <a:lstStyle/>
          <a:p>
            <a:pPr algn="ctr"/>
            <a:r>
              <a:rPr lang="en-US" dirty="0" smtClean="0"/>
              <a:t>Shuffle phase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12283" y="742950"/>
            <a:ext cx="7353300" cy="5676900"/>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MapReduce Processing</a:t>
            </a:r>
            <a:endParaRPr lang="en-US" dirty="0"/>
          </a:p>
        </p:txBody>
      </p:sp>
      <p:sp>
        <p:nvSpPr>
          <p:cNvPr id="4" name="Date Placeholder 3"/>
          <p:cNvSpPr>
            <a:spLocks noGrp="1"/>
          </p:cNvSpPr>
          <p:nvPr>
            <p:ph type="dt" sz="half" idx="10"/>
          </p:nvPr>
        </p:nvSpPr>
        <p:spPr/>
        <p:txBody>
          <a:bodyPr/>
          <a:lstStyle/>
          <a:p>
            <a:fld id="{E67F994B-A2D2-AB48-BA56-C69BB9D6BE97}" type="datetime1">
              <a:rPr lang="en-US" smtClean="0"/>
              <a:pPr/>
              <a:t>8/29/12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15</a:t>
            </a:fld>
            <a:endParaRPr lang="en-US"/>
          </a:p>
        </p:txBody>
      </p:sp>
      <p:sp>
        <p:nvSpPr>
          <p:cNvPr id="8" name="TextBox 7"/>
          <p:cNvSpPr txBox="1"/>
          <p:nvPr/>
        </p:nvSpPr>
        <p:spPr>
          <a:xfrm>
            <a:off x="0" y="965200"/>
            <a:ext cx="3352800" cy="3046988"/>
          </a:xfrm>
          <a:prstGeom prst="rect">
            <a:avLst/>
          </a:prstGeom>
          <a:noFill/>
        </p:spPr>
        <p:txBody>
          <a:bodyPr wrap="square" rtlCol="0">
            <a:spAutoFit/>
          </a:bodyPr>
          <a:lstStyle/>
          <a:p>
            <a:r>
              <a:rPr lang="en-US" sz="2400" dirty="0" smtClean="0"/>
              <a:t>2. One copy—the master— is special. The rest</a:t>
            </a:r>
          </a:p>
          <a:p>
            <a:r>
              <a:rPr lang="en-US" sz="2400" dirty="0" smtClean="0"/>
              <a:t>are workers. The master picks idle workers and</a:t>
            </a:r>
          </a:p>
          <a:p>
            <a:r>
              <a:rPr lang="en-US" sz="2400" dirty="0" smtClean="0"/>
              <a:t>assigns each 1 of M map tasks or 1 of R reduce tasks.</a:t>
            </a:r>
          </a:p>
          <a:p>
            <a:endParaRPr lang="en-US" sz="2400" dirty="0"/>
          </a:p>
        </p:txBody>
      </p:sp>
      <p:sp>
        <p:nvSpPr>
          <p:cNvPr id="9" name="Rounded Rectangle 8"/>
          <p:cNvSpPr/>
          <p:nvPr/>
        </p:nvSpPr>
        <p:spPr>
          <a:xfrm>
            <a:off x="3352801" y="2032000"/>
            <a:ext cx="2692400" cy="108373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657601" y="6248400"/>
            <a:ext cx="1766736" cy="369332"/>
          </a:xfrm>
          <a:prstGeom prst="rect">
            <a:avLst/>
          </a:prstGeom>
          <a:solidFill>
            <a:schemeClr val="bg1"/>
          </a:solidFill>
        </p:spPr>
        <p:txBody>
          <a:bodyPr wrap="square" rtlCol="0">
            <a:spAutoFit/>
          </a:bodyPr>
          <a:lstStyle/>
          <a:p>
            <a:pPr algn="ctr"/>
            <a:r>
              <a:rPr lang="en-US" dirty="0" smtClean="0"/>
              <a:t>Shuffle phase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912283" y="742950"/>
            <a:ext cx="7353300" cy="5676900"/>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MapReduce Processing</a:t>
            </a:r>
            <a:endParaRPr lang="en-US" dirty="0"/>
          </a:p>
        </p:txBody>
      </p:sp>
      <p:sp>
        <p:nvSpPr>
          <p:cNvPr id="4" name="Date Placeholder 3"/>
          <p:cNvSpPr>
            <a:spLocks noGrp="1"/>
          </p:cNvSpPr>
          <p:nvPr>
            <p:ph type="dt" sz="half" idx="10"/>
          </p:nvPr>
        </p:nvSpPr>
        <p:spPr/>
        <p:txBody>
          <a:bodyPr/>
          <a:lstStyle/>
          <a:p>
            <a:fld id="{CDD28E3C-A8E5-BD45-976E-10B4B483B5E7}" type="datetime1">
              <a:rPr lang="en-US" smtClean="0"/>
              <a:pPr/>
              <a:t>8/29/12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16</a:t>
            </a:fld>
            <a:endParaRPr lang="en-US"/>
          </a:p>
        </p:txBody>
      </p:sp>
      <p:sp>
        <p:nvSpPr>
          <p:cNvPr id="8" name="TextBox 7"/>
          <p:cNvSpPr txBox="1"/>
          <p:nvPr/>
        </p:nvSpPr>
        <p:spPr>
          <a:xfrm>
            <a:off x="-1" y="965200"/>
            <a:ext cx="3674533" cy="1938992"/>
          </a:xfrm>
          <a:prstGeom prst="rect">
            <a:avLst/>
          </a:prstGeom>
          <a:noFill/>
        </p:spPr>
        <p:txBody>
          <a:bodyPr wrap="square" rtlCol="0">
            <a:spAutoFit/>
          </a:bodyPr>
          <a:lstStyle/>
          <a:p>
            <a:r>
              <a:rPr lang="en-US" sz="2400" dirty="0" smtClean="0"/>
              <a:t>3. A map worker reads the input split. It parses key/value pairs of the input data and passes each pair to the user-defined map function. </a:t>
            </a:r>
            <a:endParaRPr lang="en-US" sz="2400" dirty="0"/>
          </a:p>
        </p:txBody>
      </p:sp>
      <p:sp>
        <p:nvSpPr>
          <p:cNvPr id="9" name="TextBox 8"/>
          <p:cNvSpPr txBox="1"/>
          <p:nvPr/>
        </p:nvSpPr>
        <p:spPr>
          <a:xfrm>
            <a:off x="6096000" y="931334"/>
            <a:ext cx="3048000" cy="2308324"/>
          </a:xfrm>
          <a:prstGeom prst="rect">
            <a:avLst/>
          </a:prstGeom>
          <a:noFill/>
        </p:spPr>
        <p:txBody>
          <a:bodyPr wrap="square" rtlCol="0">
            <a:spAutoFit/>
          </a:bodyPr>
          <a:lstStyle/>
          <a:p>
            <a:r>
              <a:rPr lang="en-US" sz="2400" dirty="0" smtClean="0"/>
              <a:t>(The intermediate</a:t>
            </a:r>
          </a:p>
          <a:p>
            <a:r>
              <a:rPr lang="en-US" sz="2400" dirty="0" smtClean="0"/>
              <a:t>key/value pairs produced by the map function are buffered in memory.)</a:t>
            </a:r>
          </a:p>
          <a:p>
            <a:endParaRPr lang="en-US" sz="2400" dirty="0"/>
          </a:p>
        </p:txBody>
      </p:sp>
      <p:sp>
        <p:nvSpPr>
          <p:cNvPr id="10" name="Rounded Rectangle 9"/>
          <p:cNvSpPr/>
          <p:nvPr/>
        </p:nvSpPr>
        <p:spPr>
          <a:xfrm>
            <a:off x="474135" y="3115733"/>
            <a:ext cx="2116665" cy="2319867"/>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657601" y="6248400"/>
            <a:ext cx="1766736" cy="369332"/>
          </a:xfrm>
          <a:prstGeom prst="rect">
            <a:avLst/>
          </a:prstGeom>
          <a:solidFill>
            <a:schemeClr val="bg1"/>
          </a:solidFill>
        </p:spPr>
        <p:txBody>
          <a:bodyPr wrap="square" rtlCol="0">
            <a:spAutoFit/>
          </a:bodyPr>
          <a:lstStyle/>
          <a:p>
            <a:pPr algn="ctr"/>
            <a:r>
              <a:rPr lang="en-US" dirty="0" smtClean="0"/>
              <a:t>Shuffle phase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12283" y="742950"/>
            <a:ext cx="7353300" cy="5676900"/>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MapReduce Processing</a:t>
            </a:r>
            <a:endParaRPr lang="en-US" dirty="0"/>
          </a:p>
        </p:txBody>
      </p:sp>
      <p:sp>
        <p:nvSpPr>
          <p:cNvPr id="4" name="Date Placeholder 3"/>
          <p:cNvSpPr>
            <a:spLocks noGrp="1"/>
          </p:cNvSpPr>
          <p:nvPr>
            <p:ph type="dt" sz="half" idx="10"/>
          </p:nvPr>
        </p:nvSpPr>
        <p:spPr/>
        <p:txBody>
          <a:bodyPr/>
          <a:lstStyle/>
          <a:p>
            <a:fld id="{ACD11D5B-2956-3146-8ED8-7FBA5B7C4FF6}" type="datetime1">
              <a:rPr lang="en-US" smtClean="0"/>
              <a:pPr/>
              <a:t>8/29/12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17</a:t>
            </a:fld>
            <a:endParaRPr lang="en-US"/>
          </a:p>
        </p:txBody>
      </p:sp>
      <p:sp>
        <p:nvSpPr>
          <p:cNvPr id="8" name="TextBox 7"/>
          <p:cNvSpPr txBox="1"/>
          <p:nvPr/>
        </p:nvSpPr>
        <p:spPr>
          <a:xfrm>
            <a:off x="-1" y="965200"/>
            <a:ext cx="3674533" cy="1938992"/>
          </a:xfrm>
          <a:prstGeom prst="rect">
            <a:avLst/>
          </a:prstGeom>
          <a:noFill/>
        </p:spPr>
        <p:txBody>
          <a:bodyPr wrap="square" rtlCol="0">
            <a:spAutoFit/>
          </a:bodyPr>
          <a:lstStyle/>
          <a:p>
            <a:r>
              <a:rPr lang="en-US" sz="2400" dirty="0" smtClean="0"/>
              <a:t>4. Periodically, the buffered pairs are written to local disk, partitioned</a:t>
            </a:r>
          </a:p>
          <a:p>
            <a:r>
              <a:rPr lang="en-US" sz="2400" dirty="0" smtClean="0"/>
              <a:t>into </a:t>
            </a:r>
            <a:r>
              <a:rPr lang="en-US" sz="2400" i="1" dirty="0" smtClean="0"/>
              <a:t>R </a:t>
            </a:r>
            <a:r>
              <a:rPr lang="en-US" sz="2400" dirty="0" smtClean="0"/>
              <a:t>regions by the partitioning function. </a:t>
            </a:r>
            <a:endParaRPr lang="en-US" sz="2400" dirty="0"/>
          </a:p>
        </p:txBody>
      </p:sp>
      <p:sp>
        <p:nvSpPr>
          <p:cNvPr id="10" name="Rounded Rectangle 9"/>
          <p:cNvSpPr/>
          <p:nvPr/>
        </p:nvSpPr>
        <p:spPr>
          <a:xfrm>
            <a:off x="3132667" y="3115734"/>
            <a:ext cx="1625600" cy="26416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657601" y="6248400"/>
            <a:ext cx="1766736" cy="369332"/>
          </a:xfrm>
          <a:prstGeom prst="rect">
            <a:avLst/>
          </a:prstGeom>
          <a:solidFill>
            <a:schemeClr val="bg1"/>
          </a:solidFill>
        </p:spPr>
        <p:txBody>
          <a:bodyPr wrap="square" rtlCol="0">
            <a:spAutoFit/>
          </a:bodyPr>
          <a:lstStyle/>
          <a:p>
            <a:pPr algn="ctr"/>
            <a:r>
              <a:rPr lang="en-US" dirty="0" smtClean="0"/>
              <a:t>Shuffle phase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12283" y="742950"/>
            <a:ext cx="7353300" cy="5676900"/>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MapReduce Processing</a:t>
            </a:r>
            <a:endParaRPr lang="en-US" dirty="0"/>
          </a:p>
        </p:txBody>
      </p:sp>
      <p:sp>
        <p:nvSpPr>
          <p:cNvPr id="4" name="Date Placeholder 3"/>
          <p:cNvSpPr>
            <a:spLocks noGrp="1"/>
          </p:cNvSpPr>
          <p:nvPr>
            <p:ph type="dt" sz="half" idx="10"/>
          </p:nvPr>
        </p:nvSpPr>
        <p:spPr/>
        <p:txBody>
          <a:bodyPr/>
          <a:lstStyle/>
          <a:p>
            <a:fld id="{6A0C9B59-22C5-DD44-AB53-4BE1592D2BD2}" type="datetime1">
              <a:rPr lang="en-US" smtClean="0"/>
              <a:pPr/>
              <a:t>8/29/12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18</a:t>
            </a:fld>
            <a:endParaRPr lang="en-US"/>
          </a:p>
        </p:txBody>
      </p:sp>
      <p:sp>
        <p:nvSpPr>
          <p:cNvPr id="8" name="TextBox 7"/>
          <p:cNvSpPr txBox="1"/>
          <p:nvPr/>
        </p:nvSpPr>
        <p:spPr>
          <a:xfrm>
            <a:off x="0" y="829733"/>
            <a:ext cx="3674533" cy="2677656"/>
          </a:xfrm>
          <a:prstGeom prst="rect">
            <a:avLst/>
          </a:prstGeom>
          <a:noFill/>
        </p:spPr>
        <p:txBody>
          <a:bodyPr wrap="square" rtlCol="0">
            <a:spAutoFit/>
          </a:bodyPr>
          <a:lstStyle/>
          <a:p>
            <a:r>
              <a:rPr lang="en-US" sz="2400" dirty="0" smtClean="0"/>
              <a:t>5. When a reduce worker has read all intermediate data for its partition, it bucket sorts using inter-mediate keys so that occur-</a:t>
            </a:r>
            <a:r>
              <a:rPr lang="en-US" sz="2400" dirty="0" err="1" smtClean="0"/>
              <a:t>rences</a:t>
            </a:r>
            <a:r>
              <a:rPr lang="en-US" sz="2400" dirty="0" smtClean="0"/>
              <a:t> of same keys are grouped together</a:t>
            </a:r>
          </a:p>
        </p:txBody>
      </p:sp>
      <p:sp>
        <p:nvSpPr>
          <p:cNvPr id="9" name="TextBox 8"/>
          <p:cNvSpPr txBox="1"/>
          <p:nvPr/>
        </p:nvSpPr>
        <p:spPr>
          <a:xfrm>
            <a:off x="6096000" y="931334"/>
            <a:ext cx="3048000" cy="1938992"/>
          </a:xfrm>
          <a:prstGeom prst="rect">
            <a:avLst/>
          </a:prstGeom>
          <a:noFill/>
        </p:spPr>
        <p:txBody>
          <a:bodyPr wrap="square" rtlCol="0">
            <a:spAutoFit/>
          </a:bodyPr>
          <a:lstStyle/>
          <a:p>
            <a:r>
              <a:rPr lang="en-US" sz="2400" dirty="0" smtClean="0"/>
              <a:t>(The sorting is needed because typically many different keys map to</a:t>
            </a:r>
          </a:p>
          <a:p>
            <a:r>
              <a:rPr lang="en-US" sz="2400" dirty="0" smtClean="0"/>
              <a:t>the same reduce task )</a:t>
            </a:r>
          </a:p>
          <a:p>
            <a:endParaRPr lang="en-US" sz="2400" dirty="0"/>
          </a:p>
        </p:txBody>
      </p:sp>
      <p:sp>
        <p:nvSpPr>
          <p:cNvPr id="10" name="Rounded Rectangle 9"/>
          <p:cNvSpPr/>
          <p:nvPr/>
        </p:nvSpPr>
        <p:spPr>
          <a:xfrm>
            <a:off x="4673599" y="3166534"/>
            <a:ext cx="1947333" cy="26416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657601" y="6248400"/>
            <a:ext cx="1766736" cy="369332"/>
          </a:xfrm>
          <a:prstGeom prst="rect">
            <a:avLst/>
          </a:prstGeom>
          <a:solidFill>
            <a:schemeClr val="bg1"/>
          </a:solidFill>
        </p:spPr>
        <p:txBody>
          <a:bodyPr wrap="square" rtlCol="0">
            <a:spAutoFit/>
          </a:bodyPr>
          <a:lstStyle/>
          <a:p>
            <a:pPr algn="ctr"/>
            <a:r>
              <a:rPr lang="en-US" dirty="0" smtClean="0"/>
              <a:t>Shuffle phase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12283" y="742950"/>
            <a:ext cx="7353300" cy="5676900"/>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MapReduce Processing</a:t>
            </a:r>
            <a:endParaRPr lang="en-US" dirty="0"/>
          </a:p>
        </p:txBody>
      </p:sp>
      <p:sp>
        <p:nvSpPr>
          <p:cNvPr id="4" name="Date Placeholder 3"/>
          <p:cNvSpPr>
            <a:spLocks noGrp="1"/>
          </p:cNvSpPr>
          <p:nvPr>
            <p:ph type="dt" sz="half" idx="10"/>
          </p:nvPr>
        </p:nvSpPr>
        <p:spPr/>
        <p:txBody>
          <a:bodyPr/>
          <a:lstStyle/>
          <a:p>
            <a:fld id="{4150BDE4-484C-6747-BF3E-D1D08E8BE69C}" type="datetime1">
              <a:rPr lang="en-US" smtClean="0"/>
              <a:pPr/>
              <a:t>8/29/12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19</a:t>
            </a:fld>
            <a:endParaRPr lang="en-US"/>
          </a:p>
        </p:txBody>
      </p:sp>
      <p:sp>
        <p:nvSpPr>
          <p:cNvPr id="8" name="TextBox 7"/>
          <p:cNvSpPr txBox="1"/>
          <p:nvPr/>
        </p:nvSpPr>
        <p:spPr>
          <a:xfrm>
            <a:off x="0" y="829733"/>
            <a:ext cx="3674533" cy="2677656"/>
          </a:xfrm>
          <a:prstGeom prst="rect">
            <a:avLst/>
          </a:prstGeom>
          <a:noFill/>
        </p:spPr>
        <p:txBody>
          <a:bodyPr wrap="square" rtlCol="0">
            <a:spAutoFit/>
          </a:bodyPr>
          <a:lstStyle/>
          <a:p>
            <a:r>
              <a:rPr lang="en-US" sz="2400" dirty="0" smtClean="0"/>
              <a:t>6. Reduce worker iterates over sorted intermediate data and for each unique intermediate key, it passes key and corresponding set of values to the user’s reduce function.</a:t>
            </a:r>
          </a:p>
        </p:txBody>
      </p:sp>
      <p:sp>
        <p:nvSpPr>
          <p:cNvPr id="9" name="TextBox 8"/>
          <p:cNvSpPr txBox="1"/>
          <p:nvPr/>
        </p:nvSpPr>
        <p:spPr>
          <a:xfrm>
            <a:off x="6096000" y="931334"/>
            <a:ext cx="3048000" cy="2308324"/>
          </a:xfrm>
          <a:prstGeom prst="rect">
            <a:avLst/>
          </a:prstGeom>
          <a:noFill/>
        </p:spPr>
        <p:txBody>
          <a:bodyPr wrap="square" rtlCol="0">
            <a:spAutoFit/>
          </a:bodyPr>
          <a:lstStyle/>
          <a:p>
            <a:r>
              <a:rPr lang="en-US" sz="2400" dirty="0" smtClean="0"/>
              <a:t>The output of the reduce function is appended to a final output file for this reduce partition.</a:t>
            </a:r>
          </a:p>
          <a:p>
            <a:endParaRPr lang="en-US" sz="2400" dirty="0"/>
          </a:p>
        </p:txBody>
      </p:sp>
      <p:sp>
        <p:nvSpPr>
          <p:cNvPr id="10" name="Rounded Rectangle 9"/>
          <p:cNvSpPr/>
          <p:nvPr/>
        </p:nvSpPr>
        <p:spPr>
          <a:xfrm>
            <a:off x="5791201" y="3251201"/>
            <a:ext cx="2540000" cy="2302932"/>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657601" y="6248400"/>
            <a:ext cx="1766736" cy="369332"/>
          </a:xfrm>
          <a:prstGeom prst="rect">
            <a:avLst/>
          </a:prstGeom>
          <a:solidFill>
            <a:schemeClr val="bg1"/>
          </a:solidFill>
        </p:spPr>
        <p:txBody>
          <a:bodyPr wrap="square" rtlCol="0">
            <a:spAutoFit/>
          </a:bodyPr>
          <a:lstStyle/>
          <a:p>
            <a:pPr algn="ctr"/>
            <a:r>
              <a:rPr lang="en-US" dirty="0" smtClean="0"/>
              <a:t>Shuffle phase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6"/>
            <a:ext cx="3421902" cy="4525963"/>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smtClean="0"/>
              <a:t>Programming Languages</a:t>
            </a:r>
            <a:endParaRPr lang="en-US" sz="1800" dirty="0" smtClean="0"/>
          </a:p>
        </p:txBody>
      </p:sp>
      <p:sp>
        <p:nvSpPr>
          <p:cNvPr id="44" name="Date Placeholder 43"/>
          <p:cNvSpPr>
            <a:spLocks noGrp="1"/>
          </p:cNvSpPr>
          <p:nvPr>
            <p:ph type="dt" sz="half" idx="10"/>
          </p:nvPr>
        </p:nvSpPr>
        <p:spPr/>
        <p:txBody>
          <a:bodyPr/>
          <a:lstStyle/>
          <a:p>
            <a:fld id="{628DA911-9704-D043-B5FF-68F2150DBAB8}" type="datetime1">
              <a:rPr lang="en-US" smtClean="0"/>
              <a:pPr/>
              <a:t>8/29/12</a:t>
            </a:fld>
            <a:endParaRPr lang="en-US"/>
          </a:p>
        </p:txBody>
      </p:sp>
      <p:sp>
        <p:nvSpPr>
          <p:cNvPr id="46" name="Footer Placeholder 45"/>
          <p:cNvSpPr>
            <a:spLocks noGrp="1"/>
          </p:cNvSpPr>
          <p:nvPr>
            <p:ph type="ftr" sz="quarter" idx="11"/>
          </p:nvPr>
        </p:nvSpPr>
        <p:spPr/>
        <p:txBody>
          <a:bodyPr/>
          <a:lstStyle/>
          <a:p>
            <a:r>
              <a:rPr lang="en-US" dirty="0" smtClean="0"/>
              <a:t>Fall 2012 -- Lecture #3</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2</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p:oleObj spid="_x0000_s79874" name="Image" r:id="rId5" imgW="3492063" imgH="2400000" progId="">
                  <p:embed/>
                </p:oleObj>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6"/>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7"/>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Cache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8"/>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65" name="Group 64"/>
          <p:cNvGrpSpPr/>
          <p:nvPr/>
        </p:nvGrpSpPr>
        <p:grpSpPr>
          <a:xfrm>
            <a:off x="0" y="982133"/>
            <a:ext cx="8111067" cy="4470813"/>
            <a:chOff x="0" y="982133"/>
            <a:chExt cx="8111067" cy="4470813"/>
          </a:xfrm>
        </p:grpSpPr>
        <p:grpSp>
          <p:nvGrpSpPr>
            <p:cNvPr id="63" name="Group 62"/>
            <p:cNvGrpSpPr/>
            <p:nvPr/>
          </p:nvGrpSpPr>
          <p:grpSpPr>
            <a:xfrm>
              <a:off x="0" y="1354667"/>
              <a:ext cx="8111067" cy="4098279"/>
              <a:chOff x="0" y="1354667"/>
              <a:chExt cx="8111067" cy="4098279"/>
            </a:xfrm>
          </p:grpSpPr>
          <p:sp>
            <p:nvSpPr>
              <p:cNvPr id="60" name="Rectangle 59"/>
              <p:cNvSpPr/>
              <p:nvPr/>
            </p:nvSpPr>
            <p:spPr>
              <a:xfrm>
                <a:off x="3996267" y="1354667"/>
                <a:ext cx="4114800" cy="1693333"/>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0" y="1473199"/>
                <a:ext cx="3285067" cy="930507"/>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0" y="4470401"/>
                <a:ext cx="3285067" cy="982545"/>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4" name="TextBox 63"/>
            <p:cNvSpPr txBox="1"/>
            <p:nvPr/>
          </p:nvSpPr>
          <p:spPr>
            <a:xfrm>
              <a:off x="0" y="982133"/>
              <a:ext cx="1623762" cy="369332"/>
            </a:xfrm>
            <a:prstGeom prst="rect">
              <a:avLst/>
            </a:prstGeom>
            <a:noFill/>
          </p:spPr>
          <p:txBody>
            <a:bodyPr wrap="none" rtlCol="0">
              <a:spAutoFit/>
            </a:bodyPr>
            <a:lstStyle/>
            <a:p>
              <a:r>
                <a:rPr lang="en-US" dirty="0" smtClean="0">
                  <a:solidFill>
                    <a:srgbClr val="FF0000"/>
                  </a:solidFill>
                </a:rPr>
                <a:t>Today’s Lecture</a:t>
              </a:r>
              <a:endParaRPr lang="en-US" dirty="0">
                <a:solidFill>
                  <a:srgbClr val="FF00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12283" y="742950"/>
            <a:ext cx="7353300" cy="5676900"/>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MapReduce Processing</a:t>
            </a:r>
            <a:endParaRPr lang="en-US" dirty="0"/>
          </a:p>
        </p:txBody>
      </p:sp>
      <p:sp>
        <p:nvSpPr>
          <p:cNvPr id="4" name="Date Placeholder 3"/>
          <p:cNvSpPr>
            <a:spLocks noGrp="1"/>
          </p:cNvSpPr>
          <p:nvPr>
            <p:ph type="dt" sz="half" idx="10"/>
          </p:nvPr>
        </p:nvSpPr>
        <p:spPr/>
        <p:txBody>
          <a:bodyPr/>
          <a:lstStyle/>
          <a:p>
            <a:fld id="{C5A20978-FC76-AA48-A87D-34645037C1D4}" type="datetime1">
              <a:rPr lang="en-US" smtClean="0"/>
              <a:pPr/>
              <a:t>8/29/12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20</a:t>
            </a:fld>
            <a:endParaRPr lang="en-US"/>
          </a:p>
        </p:txBody>
      </p:sp>
      <p:sp>
        <p:nvSpPr>
          <p:cNvPr id="8" name="TextBox 7"/>
          <p:cNvSpPr txBox="1"/>
          <p:nvPr/>
        </p:nvSpPr>
        <p:spPr>
          <a:xfrm>
            <a:off x="0" y="829733"/>
            <a:ext cx="3674533" cy="2677656"/>
          </a:xfrm>
          <a:prstGeom prst="rect">
            <a:avLst/>
          </a:prstGeom>
          <a:noFill/>
        </p:spPr>
        <p:txBody>
          <a:bodyPr wrap="square" rtlCol="0">
            <a:spAutoFit/>
          </a:bodyPr>
          <a:lstStyle/>
          <a:p>
            <a:r>
              <a:rPr lang="en-US" sz="2400" dirty="0" smtClean="0"/>
              <a:t>7. When all map tasks and reduce tasks have been completed, the master</a:t>
            </a:r>
          </a:p>
          <a:p>
            <a:r>
              <a:rPr lang="en-US" sz="2400" dirty="0" smtClean="0"/>
              <a:t>wakes up the user program. The MapReduce call</a:t>
            </a:r>
          </a:p>
          <a:p>
            <a:r>
              <a:rPr lang="en-US" sz="2400" dirty="0" smtClean="0"/>
              <a:t>in user program returns back to user code. </a:t>
            </a:r>
          </a:p>
        </p:txBody>
      </p:sp>
      <p:sp>
        <p:nvSpPr>
          <p:cNvPr id="9" name="TextBox 8"/>
          <p:cNvSpPr txBox="1"/>
          <p:nvPr/>
        </p:nvSpPr>
        <p:spPr>
          <a:xfrm>
            <a:off x="6096000" y="931334"/>
            <a:ext cx="3048000" cy="2677656"/>
          </a:xfrm>
          <a:prstGeom prst="rect">
            <a:avLst/>
          </a:prstGeom>
          <a:noFill/>
        </p:spPr>
        <p:txBody>
          <a:bodyPr wrap="square" rtlCol="0">
            <a:spAutoFit/>
          </a:bodyPr>
          <a:lstStyle/>
          <a:p>
            <a:r>
              <a:rPr lang="en-US" sz="2400" dirty="0" smtClean="0"/>
              <a:t>Output of MR is in </a:t>
            </a:r>
            <a:r>
              <a:rPr lang="en-US" sz="2400" i="1" dirty="0" smtClean="0"/>
              <a:t>R </a:t>
            </a:r>
            <a:r>
              <a:rPr lang="en-US" sz="2400" dirty="0" smtClean="0"/>
              <a:t>output files (1 per reduce task, with file names specified by user); often passed into another MR job so </a:t>
            </a:r>
            <a:r>
              <a:rPr lang="en-US" sz="2400" smtClean="0"/>
              <a:t>don’t</a:t>
            </a:r>
            <a:r>
              <a:rPr lang="en-US" sz="2400" smtClean="0"/>
              <a:t> concatenate</a:t>
            </a:r>
            <a:endParaRPr lang="en-US" sz="2400" dirty="0"/>
          </a:p>
        </p:txBody>
      </p:sp>
      <p:sp>
        <p:nvSpPr>
          <p:cNvPr id="10" name="TextBox 9"/>
          <p:cNvSpPr txBox="1"/>
          <p:nvPr/>
        </p:nvSpPr>
        <p:spPr>
          <a:xfrm>
            <a:off x="3657601" y="6248400"/>
            <a:ext cx="1766736" cy="369332"/>
          </a:xfrm>
          <a:prstGeom prst="rect">
            <a:avLst/>
          </a:prstGeom>
          <a:solidFill>
            <a:schemeClr val="bg1"/>
          </a:solidFill>
        </p:spPr>
        <p:txBody>
          <a:bodyPr wrap="square" rtlCol="0">
            <a:spAutoFit/>
          </a:bodyPr>
          <a:lstStyle/>
          <a:p>
            <a:pPr algn="ctr"/>
            <a:r>
              <a:rPr lang="en-US" dirty="0" smtClean="0"/>
              <a:t>Shuffle phase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Master Data Structures</a:t>
            </a:r>
            <a:endParaRPr lang="en-US" dirty="0"/>
          </a:p>
        </p:txBody>
      </p:sp>
      <p:sp>
        <p:nvSpPr>
          <p:cNvPr id="7" name="Content Placeholder 6"/>
          <p:cNvSpPr>
            <a:spLocks noGrp="1"/>
          </p:cNvSpPr>
          <p:nvPr>
            <p:ph idx="1"/>
          </p:nvPr>
        </p:nvSpPr>
        <p:spPr/>
        <p:txBody>
          <a:bodyPr>
            <a:normAutofit lnSpcReduction="10000"/>
          </a:bodyPr>
          <a:lstStyle/>
          <a:p>
            <a:r>
              <a:rPr lang="en-US" dirty="0" smtClean="0"/>
              <a:t>For each map task and reduce task</a:t>
            </a:r>
          </a:p>
          <a:p>
            <a:pPr lvl="1"/>
            <a:r>
              <a:rPr lang="en-US" dirty="0" smtClean="0"/>
              <a:t>State: idle, in-progress, or completed</a:t>
            </a:r>
          </a:p>
          <a:p>
            <a:pPr lvl="1"/>
            <a:r>
              <a:rPr lang="en-US" dirty="0" smtClean="0"/>
              <a:t>Identify of worker server (if not idle)</a:t>
            </a:r>
          </a:p>
          <a:p>
            <a:r>
              <a:rPr lang="en-US" dirty="0" smtClean="0"/>
              <a:t>For each completed map task</a:t>
            </a:r>
          </a:p>
          <a:p>
            <a:pPr lvl="1"/>
            <a:r>
              <a:rPr lang="en-US" dirty="0" smtClean="0"/>
              <a:t>Stores location and size of R intermediate files</a:t>
            </a:r>
          </a:p>
          <a:p>
            <a:pPr lvl="1"/>
            <a:r>
              <a:rPr lang="en-US" dirty="0" smtClean="0"/>
              <a:t>Updates files and size as corresponding map tasks complete</a:t>
            </a:r>
          </a:p>
          <a:p>
            <a:r>
              <a:rPr lang="en-US" dirty="0" smtClean="0"/>
              <a:t>Location and size are pushed incrementally to workers that have in-progress reduce tasks</a:t>
            </a:r>
            <a:endParaRPr lang="en-US" dirty="0"/>
          </a:p>
        </p:txBody>
      </p:sp>
      <p:sp>
        <p:nvSpPr>
          <p:cNvPr id="3" name="Date Placeholder 2"/>
          <p:cNvSpPr>
            <a:spLocks noGrp="1"/>
          </p:cNvSpPr>
          <p:nvPr>
            <p:ph type="dt" sz="half" idx="10"/>
          </p:nvPr>
        </p:nvSpPr>
        <p:spPr/>
        <p:txBody>
          <a:bodyPr/>
          <a:lstStyle/>
          <a:p>
            <a:fld id="{6CA9EC4A-5AC6-244B-95F0-D787D76F561D}" type="datetime1">
              <a:rPr lang="en-US" smtClean="0"/>
              <a:pPr/>
              <a:t>8/29/12</a:t>
            </a:fld>
            <a:endParaRPr lang="en-US"/>
          </a:p>
        </p:txBody>
      </p:sp>
      <p:sp>
        <p:nvSpPr>
          <p:cNvPr id="4" name="Footer Placeholder 3"/>
          <p:cNvSpPr>
            <a:spLocks noGrp="1"/>
          </p:cNvSpPr>
          <p:nvPr>
            <p:ph type="ftr" sz="quarter" idx="11"/>
          </p:nvPr>
        </p:nvSpPr>
        <p:spPr/>
        <p:txBody>
          <a:bodyPr/>
          <a:lstStyle/>
          <a:p>
            <a:r>
              <a:rPr lang="en-US" dirty="0" smtClean="0"/>
              <a:t>Fall 2012 -- Lecture #3</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err="1" smtClean="0">
                <a:solidFill>
                  <a:srgbClr val="9AA3AF"/>
                </a:solidFill>
              </a:rPr>
              <a:t>MapReduce</a:t>
            </a:r>
            <a:r>
              <a:rPr lang="en-US" dirty="0" smtClean="0">
                <a:solidFill>
                  <a:srgbClr val="9AA3AF"/>
                </a:solidFill>
              </a:rPr>
              <a:t> Examples</a:t>
            </a:r>
          </a:p>
          <a:p>
            <a:r>
              <a:rPr lang="en-US" dirty="0" err="1" smtClean="0"/>
              <a:t>Administrivia</a:t>
            </a:r>
            <a:r>
              <a:rPr lang="en-US" dirty="0" smtClean="0"/>
              <a:t> + 61C in the News + </a:t>
            </a:r>
            <a:br>
              <a:rPr lang="en-US" dirty="0" smtClean="0"/>
            </a:br>
            <a:r>
              <a:rPr lang="en-US" dirty="0" smtClean="0"/>
              <a:t>The secret to getting good grades at Berkeley</a:t>
            </a:r>
            <a:endParaRPr lang="en-US" dirty="0" smtClean="0"/>
          </a:p>
          <a:p>
            <a:r>
              <a:rPr lang="en-US" dirty="0" err="1" smtClean="0">
                <a:solidFill>
                  <a:srgbClr val="9AA3AF"/>
                </a:solidFill>
              </a:rPr>
              <a:t>MapReduce</a:t>
            </a:r>
            <a:r>
              <a:rPr lang="en-US" dirty="0" smtClean="0">
                <a:solidFill>
                  <a:srgbClr val="9AA3AF"/>
                </a:solidFill>
              </a:rPr>
              <a:t> Execution</a:t>
            </a:r>
          </a:p>
          <a:p>
            <a:r>
              <a:rPr lang="en-US" dirty="0" smtClean="0">
                <a:solidFill>
                  <a:srgbClr val="9AA3AF"/>
                </a:solidFill>
              </a:rPr>
              <a:t>Costs  </a:t>
            </a:r>
            <a:r>
              <a:rPr lang="en-US" dirty="0" smtClean="0">
                <a:solidFill>
                  <a:srgbClr val="9AA3AF"/>
                </a:solidFill>
              </a:rPr>
              <a:t>in Warehouse Scale Computer</a:t>
            </a:r>
          </a:p>
        </p:txBody>
      </p:sp>
      <p:sp>
        <p:nvSpPr>
          <p:cNvPr id="4" name="Date Placeholder 3"/>
          <p:cNvSpPr>
            <a:spLocks noGrp="1"/>
          </p:cNvSpPr>
          <p:nvPr>
            <p:ph type="dt" sz="half" idx="10"/>
          </p:nvPr>
        </p:nvSpPr>
        <p:spPr/>
        <p:txBody>
          <a:bodyPr/>
          <a:lstStyle/>
          <a:p>
            <a:fld id="{7661D4EE-B68A-234B-8D7A-48751A32621C}" type="datetime1">
              <a:rPr lang="en-US" smtClean="0"/>
              <a:pPr/>
              <a:t>8/29/12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2816" y="274638"/>
            <a:ext cx="2377920" cy="1143000"/>
          </a:xfrm>
        </p:spPr>
        <p:txBody>
          <a:bodyPr>
            <a:normAutofit fontScale="90000"/>
          </a:bodyPr>
          <a:lstStyle/>
          <a:p>
            <a:r>
              <a:rPr lang="en-US" dirty="0" smtClean="0"/>
              <a:t>61C in</a:t>
            </a:r>
            <a:r>
              <a:rPr lang="en-US" dirty="0" smtClean="0"/>
              <a:t> </a:t>
            </a:r>
            <a:br>
              <a:rPr lang="en-US" dirty="0" smtClean="0"/>
            </a:br>
            <a:r>
              <a:rPr lang="en-US" dirty="0" smtClean="0"/>
              <a:t>the </a:t>
            </a:r>
            <a:br>
              <a:rPr lang="en-US" dirty="0" smtClean="0"/>
            </a:br>
            <a:r>
              <a:rPr lang="en-US" dirty="0" smtClean="0"/>
              <a:t>News</a:t>
            </a:r>
            <a:endParaRPr lang="en-US" dirty="0"/>
          </a:p>
        </p:txBody>
      </p:sp>
      <p:sp>
        <p:nvSpPr>
          <p:cNvPr id="4" name="Date Placeholder 3"/>
          <p:cNvSpPr>
            <a:spLocks noGrp="1"/>
          </p:cNvSpPr>
          <p:nvPr>
            <p:ph type="dt" sz="half" idx="10"/>
          </p:nvPr>
        </p:nvSpPr>
        <p:spPr/>
        <p:txBody>
          <a:bodyPr/>
          <a:lstStyle/>
          <a:p>
            <a:fld id="{ECD0331E-6AED-8D47-9A26-4D348DAFF379}" type="datetime1">
              <a:rPr lang="en-US" smtClean="0"/>
              <a:pPr/>
              <a:t>8/28/12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23</a:t>
            </a:fld>
            <a:endParaRPr lang="en-US"/>
          </a:p>
        </p:txBody>
      </p:sp>
      <p:sp>
        <p:nvSpPr>
          <p:cNvPr id="19" name="TextBox 18"/>
          <p:cNvSpPr txBox="1"/>
          <p:nvPr/>
        </p:nvSpPr>
        <p:spPr>
          <a:xfrm>
            <a:off x="183144" y="2258617"/>
            <a:ext cx="2002262" cy="1384995"/>
          </a:xfrm>
          <a:prstGeom prst="rect">
            <a:avLst/>
          </a:prstGeom>
          <a:noFill/>
        </p:spPr>
        <p:txBody>
          <a:bodyPr wrap="square" rtlCol="0">
            <a:spAutoFit/>
          </a:bodyPr>
          <a:lstStyle/>
          <a:p>
            <a:r>
              <a:rPr lang="en-US" sz="1400" dirty="0" smtClean="0">
                <a:hlinkClick r:id="rId2"/>
              </a:rPr>
              <a:t>http://www.nytimes.com/2012/08/28/technology/active-in-cloud-amazon-reshapes-</a:t>
            </a:r>
            <a:r>
              <a:rPr lang="en-US" sz="1400" dirty="0" smtClean="0">
                <a:hlinkClick r:id="rId2"/>
              </a:rPr>
              <a:t>computing.html</a:t>
            </a:r>
            <a:r>
              <a:rPr lang="en-US" sz="1400" dirty="0" smtClean="0"/>
              <a:t> </a:t>
            </a:r>
            <a:endParaRPr lang="en-US" sz="1400" dirty="0"/>
          </a:p>
        </p:txBody>
      </p:sp>
      <p:pic>
        <p:nvPicPr>
          <p:cNvPr id="20" name="Picture 19" descr="Screen shot 2012-08-28 at 7.21.01 AM.png"/>
          <p:cNvPicPr>
            <a:picLocks noChangeAspect="1"/>
          </p:cNvPicPr>
          <p:nvPr/>
        </p:nvPicPr>
        <p:blipFill>
          <a:blip r:embed="rId3"/>
          <a:stretch>
            <a:fillRect/>
          </a:stretch>
        </p:blipFill>
        <p:spPr>
          <a:xfrm>
            <a:off x="2195465" y="0"/>
            <a:ext cx="6948535" cy="6858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2816" y="274638"/>
            <a:ext cx="2377920" cy="1143000"/>
          </a:xfrm>
        </p:spPr>
        <p:txBody>
          <a:bodyPr>
            <a:normAutofit fontScale="90000"/>
          </a:bodyPr>
          <a:lstStyle/>
          <a:p>
            <a:r>
              <a:rPr lang="en-US" dirty="0" smtClean="0"/>
              <a:t>61C in</a:t>
            </a:r>
            <a:r>
              <a:rPr lang="en-US" dirty="0" smtClean="0"/>
              <a:t> </a:t>
            </a:r>
            <a:br>
              <a:rPr lang="en-US" dirty="0" smtClean="0"/>
            </a:br>
            <a:r>
              <a:rPr lang="en-US" dirty="0" smtClean="0"/>
              <a:t>the </a:t>
            </a:r>
            <a:br>
              <a:rPr lang="en-US" dirty="0" smtClean="0"/>
            </a:br>
            <a:r>
              <a:rPr lang="en-US" dirty="0" smtClean="0"/>
              <a:t>News</a:t>
            </a:r>
            <a:endParaRPr lang="en-US" dirty="0"/>
          </a:p>
        </p:txBody>
      </p:sp>
      <p:sp>
        <p:nvSpPr>
          <p:cNvPr id="4" name="Date Placeholder 3"/>
          <p:cNvSpPr>
            <a:spLocks noGrp="1"/>
          </p:cNvSpPr>
          <p:nvPr>
            <p:ph type="dt" sz="half" idx="10"/>
          </p:nvPr>
        </p:nvSpPr>
        <p:spPr/>
        <p:txBody>
          <a:bodyPr/>
          <a:lstStyle/>
          <a:p>
            <a:fld id="{ECD0331E-6AED-8D47-9A26-4D348DAFF379}" type="datetime1">
              <a:rPr lang="en-US" smtClean="0"/>
              <a:pPr/>
              <a:t>8/28/12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24</a:t>
            </a:fld>
            <a:endParaRPr lang="en-US"/>
          </a:p>
        </p:txBody>
      </p:sp>
      <p:sp>
        <p:nvSpPr>
          <p:cNvPr id="19" name="TextBox 18"/>
          <p:cNvSpPr txBox="1"/>
          <p:nvPr/>
        </p:nvSpPr>
        <p:spPr>
          <a:xfrm>
            <a:off x="183144" y="2258617"/>
            <a:ext cx="2002262" cy="1384995"/>
          </a:xfrm>
          <a:prstGeom prst="rect">
            <a:avLst/>
          </a:prstGeom>
          <a:noFill/>
        </p:spPr>
        <p:txBody>
          <a:bodyPr wrap="square" rtlCol="0">
            <a:spAutoFit/>
          </a:bodyPr>
          <a:lstStyle/>
          <a:p>
            <a:r>
              <a:rPr lang="en-US" sz="1400" dirty="0" smtClean="0">
                <a:hlinkClick r:id="rId2"/>
              </a:rPr>
              <a:t>http://www.nytimes.com/2012/08/28/technology/ibm-mainframe-evolves-to-serve-the-digital-</a:t>
            </a:r>
            <a:r>
              <a:rPr lang="en-US" sz="1400" dirty="0" smtClean="0">
                <a:hlinkClick r:id="rId2"/>
              </a:rPr>
              <a:t>world.html</a:t>
            </a:r>
            <a:r>
              <a:rPr lang="en-US" sz="1400" dirty="0" smtClean="0"/>
              <a:t> </a:t>
            </a:r>
            <a:endParaRPr lang="en-US" sz="1400" dirty="0"/>
          </a:p>
        </p:txBody>
      </p:sp>
      <p:pic>
        <p:nvPicPr>
          <p:cNvPr id="8" name="Picture 7" descr="Screen shot 2012-08-28 at 7.24.02 AM.png"/>
          <p:cNvPicPr>
            <a:picLocks noChangeAspect="1"/>
          </p:cNvPicPr>
          <p:nvPr/>
        </p:nvPicPr>
        <p:blipFill>
          <a:blip r:embed="rId3"/>
          <a:stretch>
            <a:fillRect/>
          </a:stretch>
        </p:blipFill>
        <p:spPr>
          <a:xfrm>
            <a:off x="2263515" y="0"/>
            <a:ext cx="6880485" cy="6858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I Need to Know Java?</a:t>
            </a:r>
            <a:endParaRPr lang="en-US" dirty="0"/>
          </a:p>
        </p:txBody>
      </p:sp>
      <p:sp>
        <p:nvSpPr>
          <p:cNvPr id="3" name="Content Placeholder 2"/>
          <p:cNvSpPr>
            <a:spLocks noGrp="1"/>
          </p:cNvSpPr>
          <p:nvPr>
            <p:ph idx="1"/>
          </p:nvPr>
        </p:nvSpPr>
        <p:spPr/>
        <p:txBody>
          <a:bodyPr>
            <a:normAutofit lnSpcReduction="10000"/>
          </a:bodyPr>
          <a:lstStyle/>
          <a:p>
            <a:r>
              <a:rPr lang="en-US" dirty="0" smtClean="0"/>
              <a:t>Java used in Labs 2, 3; Project #1 (</a:t>
            </a:r>
            <a:r>
              <a:rPr lang="en-US" dirty="0" err="1" smtClean="0"/>
              <a:t>MapReduce</a:t>
            </a:r>
            <a:r>
              <a:rPr lang="en-US" dirty="0" smtClean="0"/>
              <a:t>)</a:t>
            </a:r>
          </a:p>
          <a:p>
            <a:r>
              <a:rPr lang="en-US" dirty="0" smtClean="0"/>
              <a:t>Prerequisites:</a:t>
            </a:r>
          </a:p>
          <a:p>
            <a:pPr lvl="1"/>
            <a:r>
              <a:rPr lang="en-US" dirty="0" smtClean="0"/>
              <a:t>Official </a:t>
            </a:r>
            <a:r>
              <a:rPr lang="en-US" dirty="0" smtClean="0"/>
              <a:t>course </a:t>
            </a:r>
            <a:r>
              <a:rPr lang="en-US" dirty="0" smtClean="0"/>
              <a:t>catalog: “61A</a:t>
            </a:r>
            <a:r>
              <a:rPr lang="en-US" dirty="0" smtClean="0"/>
              <a:t>, along with either 61B or 61BL, or programming experience equivalent to that gained in 9C, 9F, or </a:t>
            </a:r>
            <a:r>
              <a:rPr lang="en-US" dirty="0" smtClean="0"/>
              <a:t>9G”</a:t>
            </a:r>
          </a:p>
          <a:p>
            <a:pPr lvl="1"/>
            <a:r>
              <a:rPr lang="en-US" dirty="0" smtClean="0"/>
              <a:t>Course </a:t>
            </a:r>
            <a:r>
              <a:rPr lang="en-US" dirty="0" smtClean="0"/>
              <a:t>web page:</a:t>
            </a:r>
            <a:r>
              <a:rPr lang="en-US" dirty="0" smtClean="0"/>
              <a:t> “The </a:t>
            </a:r>
            <a:r>
              <a:rPr lang="en-US" dirty="0" smtClean="0"/>
              <a:t>only prerequisite is that you have taken Computer Science 61B, or at least have solid experience with a C-based programming </a:t>
            </a:r>
            <a:r>
              <a:rPr lang="en-US" dirty="0" smtClean="0"/>
              <a:t>language”</a:t>
            </a:r>
          </a:p>
          <a:p>
            <a:pPr lvl="1"/>
            <a:r>
              <a:rPr lang="en-US" i="1" dirty="0" smtClean="0"/>
              <a:t>61a + Python alone is not sufficient</a:t>
            </a:r>
            <a:endParaRPr lang="en-US" i="1" dirty="0"/>
          </a:p>
        </p:txBody>
      </p:sp>
      <p:sp>
        <p:nvSpPr>
          <p:cNvPr id="4" name="Date Placeholder 3"/>
          <p:cNvSpPr>
            <a:spLocks noGrp="1"/>
          </p:cNvSpPr>
          <p:nvPr>
            <p:ph type="dt" sz="half" idx="10"/>
          </p:nvPr>
        </p:nvSpPr>
        <p:spPr/>
        <p:txBody>
          <a:bodyPr/>
          <a:lstStyle/>
          <a:p>
            <a:fld id="{1FC5C507-5FDF-0648-9A3C-8BCF18B39ECE}" type="datetime1">
              <a:rPr lang="en-US" smtClean="0"/>
              <a:pPr/>
              <a:t>8/28/12</a:t>
            </a:fld>
            <a:endParaRPr lang="en-US"/>
          </a:p>
        </p:txBody>
      </p:sp>
      <p:sp>
        <p:nvSpPr>
          <p:cNvPr id="5" name="Footer Placeholder 4"/>
          <p:cNvSpPr>
            <a:spLocks noGrp="1"/>
          </p:cNvSpPr>
          <p:nvPr>
            <p:ph type="ftr" sz="quarter" idx="11"/>
          </p:nvPr>
        </p:nvSpPr>
        <p:spPr/>
        <p:txBody>
          <a:bodyPr/>
          <a:lstStyle/>
          <a:p>
            <a:r>
              <a:rPr lang="en-US"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Secret to Getting Good Grades</a:t>
            </a:r>
            <a:endParaRPr lang="en-US" dirty="0"/>
          </a:p>
        </p:txBody>
      </p:sp>
      <p:sp>
        <p:nvSpPr>
          <p:cNvPr id="3" name="Content Placeholder 2"/>
          <p:cNvSpPr>
            <a:spLocks noGrp="1"/>
          </p:cNvSpPr>
          <p:nvPr>
            <p:ph idx="1"/>
          </p:nvPr>
        </p:nvSpPr>
        <p:spPr>
          <a:xfrm>
            <a:off x="457201" y="1600200"/>
            <a:ext cx="3706882" cy="4525963"/>
          </a:xfrm>
        </p:spPr>
        <p:txBody>
          <a:bodyPr>
            <a:normAutofit fontScale="92500"/>
          </a:bodyPr>
          <a:lstStyle/>
          <a:p>
            <a:r>
              <a:rPr lang="en-US" dirty="0" smtClean="0"/>
              <a:t>It’s easy!</a:t>
            </a:r>
          </a:p>
          <a:p>
            <a:r>
              <a:rPr lang="en-US" dirty="0" smtClean="0"/>
              <a:t>Do </a:t>
            </a:r>
            <a:r>
              <a:rPr lang="en-US" dirty="0" smtClean="0"/>
              <a:t>assigned reading</a:t>
            </a:r>
            <a:r>
              <a:rPr lang="en-US" dirty="0" smtClean="0"/>
              <a:t> the night before the lecture, to get </a:t>
            </a:r>
            <a:r>
              <a:rPr lang="en-US" dirty="0" smtClean="0"/>
              <a:t>more value from </a:t>
            </a:r>
            <a:r>
              <a:rPr lang="en-US" dirty="0" smtClean="0"/>
              <a:t>lecture</a:t>
            </a:r>
          </a:p>
          <a:p>
            <a:r>
              <a:rPr lang="en-US" dirty="0" smtClean="0"/>
              <a:t>(Two copies of the correct textbook now on reserve at Engineering Library)</a:t>
            </a:r>
            <a:endParaRPr lang="en-US" dirty="0" smtClean="0"/>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26</a:t>
            </a:fld>
            <a:endParaRPr lang="en-US"/>
          </a:p>
        </p:txBody>
      </p:sp>
      <p:sp>
        <p:nvSpPr>
          <p:cNvPr id="7" name="Date Placeholder 6"/>
          <p:cNvSpPr>
            <a:spLocks noGrp="1"/>
          </p:cNvSpPr>
          <p:nvPr>
            <p:ph type="dt" sz="half" idx="10"/>
          </p:nvPr>
        </p:nvSpPr>
        <p:spPr/>
        <p:txBody>
          <a:bodyPr/>
          <a:lstStyle/>
          <a:p>
            <a:fld id="{AAB0F87B-D73B-534E-8E96-BB0B054F64C4}" type="datetime1">
              <a:rPr lang="en-US" smtClean="0"/>
              <a:pPr/>
              <a:t>8/29/12</a:t>
            </a:fld>
            <a:endParaRPr lang="en-US" dirty="0"/>
          </a:p>
        </p:txBody>
      </p:sp>
      <p:pic>
        <p:nvPicPr>
          <p:cNvPr id="251907" name="Picture 3"/>
          <p:cNvPicPr>
            <a:picLocks noChangeAspect="1" noChangeArrowheads="1"/>
          </p:cNvPicPr>
          <p:nvPr/>
        </p:nvPicPr>
        <p:blipFill>
          <a:blip r:embed="rId2"/>
          <a:srcRect/>
          <a:stretch>
            <a:fillRect/>
          </a:stretch>
        </p:blipFill>
        <p:spPr bwMode="auto">
          <a:xfrm>
            <a:off x="4716001" y="1324923"/>
            <a:ext cx="4010852" cy="4920657"/>
          </a:xfrm>
          <a:prstGeom prst="rect">
            <a:avLst/>
          </a:prstGeom>
          <a:noFill/>
          <a:ln w="9525">
            <a:noFill/>
            <a:miter lim="800000"/>
            <a:headEnd/>
            <a:tailEnd/>
          </a:ln>
          <a:effectLst/>
        </p:spPr>
      </p:pic>
      <p:grpSp>
        <p:nvGrpSpPr>
          <p:cNvPr id="13" name="Group 12"/>
          <p:cNvGrpSpPr/>
          <p:nvPr/>
        </p:nvGrpSpPr>
        <p:grpSpPr>
          <a:xfrm>
            <a:off x="4385576" y="1314371"/>
            <a:ext cx="4533238" cy="4959829"/>
            <a:chOff x="4282212" y="1402981"/>
            <a:chExt cx="4533238" cy="4959829"/>
          </a:xfrm>
        </p:grpSpPr>
        <p:grpSp>
          <p:nvGrpSpPr>
            <p:cNvPr id="12" name="Group 11"/>
            <p:cNvGrpSpPr/>
            <p:nvPr/>
          </p:nvGrpSpPr>
          <p:grpSpPr>
            <a:xfrm>
              <a:off x="4282212" y="1402981"/>
              <a:ext cx="4533238" cy="4959829"/>
              <a:chOff x="4282212" y="1402981"/>
              <a:chExt cx="4533238" cy="4959829"/>
            </a:xfrm>
          </p:grpSpPr>
          <p:pic>
            <p:nvPicPr>
              <p:cNvPr id="251906" name="Picture 2"/>
              <p:cNvPicPr>
                <a:picLocks noChangeAspect="1" noChangeArrowheads="1"/>
              </p:cNvPicPr>
              <p:nvPr/>
            </p:nvPicPr>
            <p:blipFill>
              <a:blip r:embed="rId3"/>
              <a:srcRect/>
              <a:stretch>
                <a:fillRect/>
              </a:stretch>
            </p:blipFill>
            <p:spPr bwMode="auto">
              <a:xfrm>
                <a:off x="4615402" y="1402981"/>
                <a:ext cx="4038311" cy="4959829"/>
              </a:xfrm>
              <a:prstGeom prst="rect">
                <a:avLst/>
              </a:prstGeom>
              <a:noFill/>
              <a:ln w="9525">
                <a:noFill/>
                <a:miter lim="800000"/>
                <a:headEnd/>
                <a:tailEnd/>
              </a:ln>
              <a:effectLst/>
            </p:spPr>
          </p:pic>
          <p:sp>
            <p:nvSpPr>
              <p:cNvPr id="9" name="Oval 8"/>
              <p:cNvSpPr/>
              <p:nvPr/>
            </p:nvSpPr>
            <p:spPr>
              <a:xfrm>
                <a:off x="4282212" y="1610348"/>
                <a:ext cx="4533238" cy="4533238"/>
              </a:xfrm>
              <a:prstGeom prst="ellipse">
                <a:avLst/>
              </a:prstGeom>
              <a:noFill/>
              <a:ln w="1270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1" name="Straight Connector 10"/>
            <p:cNvCxnSpPr>
              <a:stCxn id="9" idx="1"/>
              <a:endCxn id="9" idx="5"/>
            </p:cNvCxnSpPr>
            <p:nvPr/>
          </p:nvCxnSpPr>
          <p:spPr>
            <a:xfrm rot="16200000" flipH="1">
              <a:off x="4946089" y="2274225"/>
              <a:ext cx="3205484" cy="3205484"/>
            </a:xfrm>
            <a:prstGeom prst="line">
              <a:avLst/>
            </a:prstGeom>
            <a:ln w="127000">
              <a:solidFill>
                <a:srgbClr val="FF0000"/>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19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err="1" smtClean="0">
                <a:solidFill>
                  <a:schemeClr val="bg1">
                    <a:lumMod val="75000"/>
                  </a:schemeClr>
                </a:solidFill>
              </a:rPr>
              <a:t>MapReduce</a:t>
            </a:r>
            <a:r>
              <a:rPr lang="en-US" dirty="0" smtClean="0">
                <a:solidFill>
                  <a:schemeClr val="bg1">
                    <a:lumMod val="75000"/>
                  </a:schemeClr>
                </a:solidFill>
              </a:rPr>
              <a:t> Examples</a:t>
            </a:r>
          </a:p>
          <a:p>
            <a:r>
              <a:rPr lang="en-US" dirty="0" err="1" smtClean="0">
                <a:solidFill>
                  <a:schemeClr val="bg1">
                    <a:lumMod val="75000"/>
                  </a:schemeClr>
                </a:solidFill>
              </a:rPr>
              <a:t>Administrivia</a:t>
            </a:r>
            <a:r>
              <a:rPr lang="en-US" dirty="0" smtClean="0">
                <a:solidFill>
                  <a:schemeClr val="bg1">
                    <a:lumMod val="75000"/>
                  </a:schemeClr>
                </a:solidFill>
              </a:rPr>
              <a:t> + 61C in the News + </a:t>
            </a:r>
            <a:br>
              <a:rPr lang="en-US" dirty="0" smtClean="0">
                <a:solidFill>
                  <a:schemeClr val="bg1">
                    <a:lumMod val="75000"/>
                  </a:schemeClr>
                </a:solidFill>
              </a:rPr>
            </a:br>
            <a:r>
              <a:rPr lang="en-US" dirty="0" smtClean="0">
                <a:solidFill>
                  <a:schemeClr val="bg1">
                    <a:lumMod val="75000"/>
                  </a:schemeClr>
                </a:solidFill>
              </a:rPr>
              <a:t>The secret to getting good grades at Berkeley</a:t>
            </a:r>
            <a:endParaRPr lang="en-US" dirty="0" smtClean="0">
              <a:solidFill>
                <a:schemeClr val="bg1">
                  <a:lumMod val="75000"/>
                </a:schemeClr>
              </a:solidFill>
            </a:endParaRPr>
          </a:p>
          <a:p>
            <a:r>
              <a:rPr lang="en-US" dirty="0" err="1" smtClean="0"/>
              <a:t>MapReduce</a:t>
            </a:r>
            <a:r>
              <a:rPr lang="en-US" dirty="0" smtClean="0"/>
              <a:t> Execution</a:t>
            </a:r>
          </a:p>
          <a:p>
            <a:r>
              <a:rPr lang="en-US" dirty="0" smtClean="0">
                <a:solidFill>
                  <a:schemeClr val="bg1">
                    <a:lumMod val="75000"/>
                  </a:schemeClr>
                </a:solidFill>
              </a:rPr>
              <a:t>Costs  </a:t>
            </a:r>
            <a:r>
              <a:rPr lang="en-US" dirty="0" smtClean="0">
                <a:solidFill>
                  <a:schemeClr val="bg1">
                    <a:lumMod val="75000"/>
                  </a:schemeClr>
                </a:solidFill>
              </a:rPr>
              <a:t>in Warehouse Scale Computer</a:t>
            </a:r>
          </a:p>
        </p:txBody>
      </p:sp>
      <p:sp>
        <p:nvSpPr>
          <p:cNvPr id="4" name="Date Placeholder 3"/>
          <p:cNvSpPr>
            <a:spLocks noGrp="1"/>
          </p:cNvSpPr>
          <p:nvPr>
            <p:ph type="dt" sz="half" idx="10"/>
          </p:nvPr>
        </p:nvSpPr>
        <p:spPr/>
        <p:txBody>
          <a:bodyPr/>
          <a:lstStyle/>
          <a:p>
            <a:fld id="{7661D4EE-B68A-234B-8D7A-48751A32621C}" type="datetime1">
              <a:rPr lang="en-US" smtClean="0"/>
              <a:pPr/>
              <a:t>8/29/12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Processing Time Line</a:t>
            </a:r>
            <a:endParaRPr lang="en-US" dirty="0"/>
          </a:p>
        </p:txBody>
      </p:sp>
      <p:sp>
        <p:nvSpPr>
          <p:cNvPr id="12" name="Content Placeholder 11"/>
          <p:cNvSpPr>
            <a:spLocks noGrp="1"/>
          </p:cNvSpPr>
          <p:nvPr>
            <p:ph idx="1"/>
          </p:nvPr>
        </p:nvSpPr>
        <p:spPr>
          <a:xfrm>
            <a:off x="457200" y="4216400"/>
            <a:ext cx="8229600" cy="2319867"/>
          </a:xfrm>
        </p:spPr>
        <p:txBody>
          <a:bodyPr>
            <a:normAutofit fontScale="77500" lnSpcReduction="20000"/>
          </a:bodyPr>
          <a:lstStyle/>
          <a:p>
            <a:r>
              <a:rPr lang="en-US" dirty="0" smtClean="0"/>
              <a:t>Master assigns map + reduce tasks to “worker” servers</a:t>
            </a:r>
          </a:p>
          <a:p>
            <a:r>
              <a:rPr lang="en-US" dirty="0" smtClean="0"/>
              <a:t>As soon as a map task finishes, worker server can be assigned a new map or reduce task</a:t>
            </a:r>
          </a:p>
          <a:p>
            <a:r>
              <a:rPr lang="en-US" dirty="0" smtClean="0"/>
              <a:t>Data shuffle begins as soon as a given Map finishes</a:t>
            </a:r>
          </a:p>
          <a:p>
            <a:r>
              <a:rPr lang="en-US" dirty="0" smtClean="0"/>
              <a:t>Reduce task begins as soon as all data shuffles finish</a:t>
            </a:r>
          </a:p>
          <a:p>
            <a:r>
              <a:rPr lang="en-US" dirty="0" smtClean="0"/>
              <a:t>To tolerate faults, reassign task if a worker server “dies”</a:t>
            </a:r>
            <a:endParaRPr lang="en-US" dirty="0"/>
          </a:p>
        </p:txBody>
      </p:sp>
      <p:sp>
        <p:nvSpPr>
          <p:cNvPr id="4" name="Date Placeholder 3"/>
          <p:cNvSpPr>
            <a:spLocks noGrp="1"/>
          </p:cNvSpPr>
          <p:nvPr>
            <p:ph type="dt" sz="half" idx="10"/>
          </p:nvPr>
        </p:nvSpPr>
        <p:spPr/>
        <p:txBody>
          <a:bodyPr/>
          <a:lstStyle/>
          <a:p>
            <a:fld id="{2B27B814-DF88-AA4E-A9D6-B558CEBB14D6}" type="datetime1">
              <a:rPr lang="en-US" smtClean="0"/>
              <a:pPr/>
              <a:t>8/29/12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28</a:t>
            </a:fld>
            <a:endParaRPr lang="en-US"/>
          </a:p>
        </p:txBody>
      </p:sp>
      <p:pic>
        <p:nvPicPr>
          <p:cNvPr id="201730" name="Picture 2"/>
          <p:cNvPicPr>
            <a:picLocks noChangeAspect="1" noChangeArrowheads="1"/>
          </p:cNvPicPr>
          <p:nvPr/>
        </p:nvPicPr>
        <p:blipFill>
          <a:blip r:embed="rId2"/>
          <a:srcRect/>
          <a:stretch>
            <a:fillRect/>
          </a:stretch>
        </p:blipFill>
        <p:spPr bwMode="auto">
          <a:xfrm>
            <a:off x="217487" y="1190793"/>
            <a:ext cx="8926513" cy="298327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Show MapReduce Job Running</a:t>
            </a:r>
            <a:endParaRPr lang="en-US" dirty="0"/>
          </a:p>
        </p:txBody>
      </p:sp>
      <p:sp>
        <p:nvSpPr>
          <p:cNvPr id="6" name="Content Placeholder 5"/>
          <p:cNvSpPr>
            <a:spLocks noGrp="1"/>
          </p:cNvSpPr>
          <p:nvPr>
            <p:ph idx="1"/>
          </p:nvPr>
        </p:nvSpPr>
        <p:spPr>
          <a:xfrm>
            <a:off x="457200" y="1600200"/>
            <a:ext cx="8382000" cy="4525963"/>
          </a:xfrm>
        </p:spPr>
        <p:txBody>
          <a:bodyPr/>
          <a:lstStyle/>
          <a:p>
            <a:pPr defTabSz="914400">
              <a:tabLst>
                <a:tab pos="3657600" algn="l"/>
              </a:tabLst>
            </a:pPr>
            <a:r>
              <a:rPr lang="en-US" dirty="0" smtClean="0"/>
              <a:t>~41 minutes total</a:t>
            </a:r>
          </a:p>
          <a:p>
            <a:pPr lvl="1" defTabSz="914400">
              <a:tabLst>
                <a:tab pos="3657600" algn="l"/>
              </a:tabLst>
            </a:pPr>
            <a:r>
              <a:rPr lang="en-US" dirty="0" smtClean="0"/>
              <a:t>~29 minutes for Map tasks &amp; Shuffle tasks</a:t>
            </a:r>
          </a:p>
          <a:p>
            <a:pPr lvl="1" defTabSz="914400">
              <a:tabLst>
                <a:tab pos="3657600" algn="l"/>
              </a:tabLst>
            </a:pPr>
            <a:r>
              <a:rPr lang="en-US" dirty="0" smtClean="0"/>
              <a:t>~12 minutes for Reduce tasks</a:t>
            </a:r>
          </a:p>
          <a:p>
            <a:pPr lvl="1" defTabSz="914400">
              <a:tabLst>
                <a:tab pos="3657600" algn="l"/>
              </a:tabLst>
            </a:pPr>
            <a:r>
              <a:rPr lang="en-US" dirty="0" smtClean="0"/>
              <a:t>1707 worker servers used</a:t>
            </a:r>
          </a:p>
          <a:p>
            <a:pPr defTabSz="914400">
              <a:tabLst>
                <a:tab pos="3657600" algn="l"/>
              </a:tabLst>
            </a:pPr>
            <a:r>
              <a:rPr lang="en-US" dirty="0" smtClean="0">
                <a:solidFill>
                  <a:srgbClr val="44BF00"/>
                </a:solidFill>
              </a:rPr>
              <a:t>Map </a:t>
            </a:r>
            <a:r>
              <a:rPr lang="en-US" dirty="0" smtClean="0"/>
              <a:t>(Green) tasks 	read 0.8 TB, write 0.5 TB</a:t>
            </a:r>
          </a:p>
          <a:p>
            <a:pPr defTabSz="914400">
              <a:tabLst>
                <a:tab pos="3657600" algn="l"/>
              </a:tabLst>
            </a:pPr>
            <a:r>
              <a:rPr lang="en-US" dirty="0" smtClean="0">
                <a:solidFill>
                  <a:srgbClr val="FF0000"/>
                </a:solidFill>
              </a:rPr>
              <a:t>Shuffle </a:t>
            </a:r>
            <a:r>
              <a:rPr lang="en-US" dirty="0" smtClean="0"/>
              <a:t>(Red) tasks 	read 0.5 TB, write 0.5 TB</a:t>
            </a:r>
          </a:p>
          <a:p>
            <a:pPr defTabSz="914400">
              <a:tabLst>
                <a:tab pos="3657600" algn="l"/>
              </a:tabLst>
            </a:pPr>
            <a:r>
              <a:rPr lang="en-US" dirty="0" smtClean="0">
                <a:solidFill>
                  <a:srgbClr val="0000FF"/>
                </a:solidFill>
              </a:rPr>
              <a:t>Reduce </a:t>
            </a:r>
            <a:r>
              <a:rPr lang="en-US" dirty="0" smtClean="0"/>
              <a:t>(Blue) tasks read 0.5 TB, write 0.5 TB</a:t>
            </a:r>
          </a:p>
          <a:p>
            <a:endParaRPr lang="en-US" dirty="0"/>
          </a:p>
        </p:txBody>
      </p:sp>
      <p:sp>
        <p:nvSpPr>
          <p:cNvPr id="2" name="Date Placeholder 1"/>
          <p:cNvSpPr>
            <a:spLocks noGrp="1"/>
          </p:cNvSpPr>
          <p:nvPr>
            <p:ph type="dt" sz="half" idx="10"/>
          </p:nvPr>
        </p:nvSpPr>
        <p:spPr/>
        <p:txBody>
          <a:bodyPr/>
          <a:lstStyle/>
          <a:p>
            <a:fld id="{00573A8F-A9EE-5D48-8537-E93836A3BF7D}" type="datetime1">
              <a:rPr lang="en-US" smtClean="0"/>
              <a:pPr/>
              <a:t>8/27/12</a:t>
            </a:fld>
            <a:endParaRPr lang="en-US"/>
          </a:p>
        </p:txBody>
      </p:sp>
      <p:sp>
        <p:nvSpPr>
          <p:cNvPr id="3" name="Footer Placeholder 2"/>
          <p:cNvSpPr>
            <a:spLocks noGrp="1"/>
          </p:cNvSpPr>
          <p:nvPr>
            <p:ph type="ftr" sz="quarter" idx="11"/>
          </p:nvPr>
        </p:nvSpPr>
        <p:spPr/>
        <p:txBody>
          <a:bodyPr/>
          <a:lstStyle/>
          <a:p>
            <a:r>
              <a:rPr lang="en-US" dirty="0" smtClean="0"/>
              <a:t>Fall 2012 -- Lecture #3</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Usage Effectiveness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Overall WSC Energy Efficiency: amount of computational work performed divided by the total energy used in the process</a:t>
            </a:r>
          </a:p>
          <a:p>
            <a:r>
              <a:rPr lang="en-US" dirty="0" smtClean="0"/>
              <a:t>Power Usage Effectiveness (PUE):</a:t>
            </a:r>
            <a:br>
              <a:rPr lang="en-US" dirty="0" smtClean="0"/>
            </a:br>
            <a:r>
              <a:rPr lang="en-US" dirty="0" smtClean="0"/>
              <a:t>Total building power / IT equipment power</a:t>
            </a:r>
          </a:p>
          <a:p>
            <a:pPr lvl="1"/>
            <a:r>
              <a:rPr lang="en-US" dirty="0" smtClean="0"/>
              <a:t>A commonly </a:t>
            </a:r>
            <a:r>
              <a:rPr lang="en-US" dirty="0" smtClean="0"/>
              <a:t>used </a:t>
            </a:r>
            <a:r>
              <a:rPr lang="en-US" dirty="0" smtClean="0"/>
              <a:t>power </a:t>
            </a:r>
            <a:r>
              <a:rPr lang="en-US" dirty="0" smtClean="0"/>
              <a:t>efficiency measure for </a:t>
            </a:r>
            <a:r>
              <a:rPr lang="en-US" dirty="0" smtClean="0"/>
              <a:t>WSC</a:t>
            </a:r>
          </a:p>
          <a:p>
            <a:pPr lvl="1"/>
            <a:r>
              <a:rPr lang="en-US" dirty="0" smtClean="0"/>
              <a:t>Considers the </a:t>
            </a:r>
            <a:r>
              <a:rPr lang="en-US" i="1" dirty="0" smtClean="0"/>
              <a:t>relative </a:t>
            </a:r>
            <a:r>
              <a:rPr lang="en-US" dirty="0" smtClean="0"/>
              <a:t>overhead of datacenter infrastructure, such as cooling and power distribution</a:t>
            </a:r>
            <a:endParaRPr lang="en-US" dirty="0" smtClean="0"/>
          </a:p>
          <a:p>
            <a:pPr lvl="1"/>
            <a:r>
              <a:rPr lang="en-US" dirty="0" smtClean="0"/>
              <a:t>But does NOT consider the </a:t>
            </a:r>
            <a:r>
              <a:rPr lang="en-US" i="1" dirty="0" smtClean="0"/>
              <a:t>absolut</a:t>
            </a:r>
            <a:r>
              <a:rPr lang="en-US" i="1" dirty="0" smtClean="0"/>
              <a:t>e </a:t>
            </a:r>
            <a:r>
              <a:rPr lang="en-US" dirty="0" smtClean="0"/>
              <a:t>efficiency </a:t>
            </a:r>
            <a:r>
              <a:rPr lang="en-US" dirty="0" smtClean="0"/>
              <a:t>of servers, networking gear</a:t>
            </a:r>
          </a:p>
          <a:p>
            <a:pPr lvl="1"/>
            <a:r>
              <a:rPr lang="en-US" dirty="0" smtClean="0"/>
              <a:t>1.0 = </a:t>
            </a:r>
            <a:r>
              <a:rPr lang="en-US" dirty="0" smtClean="0"/>
              <a:t>perfection (i.e., no building infrastructure overhead)</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8/29/12</a:t>
            </a:fld>
            <a:endParaRPr lang="en-US"/>
          </a:p>
        </p:txBody>
      </p:sp>
      <p:sp>
        <p:nvSpPr>
          <p:cNvPr id="5" name="Footer Placeholder 4"/>
          <p:cNvSpPr>
            <a:spLocks noGrp="1"/>
          </p:cNvSpPr>
          <p:nvPr>
            <p:ph type="ftr" sz="quarter" idx="11"/>
          </p:nvPr>
        </p:nvSpPr>
        <p:spPr/>
        <p:txBody>
          <a:bodyPr/>
          <a:lstStyle/>
          <a:p>
            <a:r>
              <a:rPr lang="en-US" dirty="0" smtClean="0"/>
              <a:t>Fall 2012 -- Lecture </a:t>
            </a:r>
            <a:r>
              <a:rPr lang="en-US" dirty="0" smtClean="0"/>
              <a:t>#3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CAD0101-642A-2F45-852D-04A3B2DAEBF4}"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30</a:t>
            </a:fld>
            <a:endParaRPr lang="en-US"/>
          </a:p>
        </p:txBody>
      </p:sp>
      <p:pic>
        <p:nvPicPr>
          <p:cNvPr id="204802" name="Picture 2"/>
          <p:cNvPicPr>
            <a:picLocks noChangeAspect="1" noChangeArrowheads="1"/>
          </p:cNvPicPr>
          <p:nvPr/>
        </p:nvPicPr>
        <p:blipFill>
          <a:blip r:embed="rId2"/>
          <a:srcRect/>
          <a:stretch>
            <a:fillRect/>
          </a:stretch>
        </p:blipFill>
        <p:spPr bwMode="auto">
          <a:xfrm>
            <a:off x="57158" y="6930"/>
            <a:ext cx="9002268" cy="6118860"/>
          </a:xfrm>
          <a:prstGeom prst="rect">
            <a:avLst/>
          </a:prstGeom>
          <a:noFill/>
          <a:ln w="9525">
            <a:noFill/>
            <a:miter lim="800000"/>
            <a:headEnd/>
            <a:tailEnd/>
          </a:ln>
          <a:effectLst/>
        </p:spPr>
      </p:pic>
      <p:sp>
        <p:nvSpPr>
          <p:cNvPr id="7" name="Rectangle 6"/>
          <p:cNvSpPr/>
          <p:nvPr/>
        </p:nvSpPr>
        <p:spPr>
          <a:xfrm>
            <a:off x="8094133" y="1303867"/>
            <a:ext cx="846667" cy="254000"/>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3EF5F-12F4-1344-B7D7-9663B633AA7A}" type="datetime1">
              <a:rPr lang="en-US" smtClean="0"/>
              <a:pPr/>
              <a:t>8/27/12</a:t>
            </a:fld>
            <a:endParaRPr lang="en-US"/>
          </a:p>
        </p:txBody>
      </p:sp>
      <p:sp>
        <p:nvSpPr>
          <p:cNvPr id="3" name="Footer Placeholder 2"/>
          <p:cNvSpPr>
            <a:spLocks noGrp="1"/>
          </p:cNvSpPr>
          <p:nvPr>
            <p:ph type="ftr" sz="quarter" idx="11"/>
          </p:nvPr>
        </p:nvSpPr>
        <p:spPr/>
        <p:txBody>
          <a:bodyPr/>
          <a:lstStyle/>
          <a:p>
            <a:r>
              <a:rPr lang="en-US" dirty="0" smtClean="0"/>
              <a:t>Fall 2012 -- Lecture #3</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31</a:t>
            </a:fld>
            <a:endParaRPr lang="en-US"/>
          </a:p>
        </p:txBody>
      </p:sp>
      <p:pic>
        <p:nvPicPr>
          <p:cNvPr id="205826" name="Picture 2"/>
          <p:cNvPicPr>
            <a:picLocks noChangeAspect="1" noChangeArrowheads="1"/>
          </p:cNvPicPr>
          <p:nvPr/>
        </p:nvPicPr>
        <p:blipFill>
          <a:blip r:embed="rId2"/>
          <a:srcRect/>
          <a:stretch>
            <a:fillRect/>
          </a:stretch>
        </p:blipFill>
        <p:spPr bwMode="auto">
          <a:xfrm>
            <a:off x="67732" y="0"/>
            <a:ext cx="9004769" cy="6120560"/>
          </a:xfrm>
          <a:prstGeom prst="rect">
            <a:avLst/>
          </a:prstGeom>
          <a:noFill/>
          <a:ln w="9525">
            <a:noFill/>
            <a:miter lim="800000"/>
            <a:headEnd/>
            <a:tailEnd/>
          </a:ln>
          <a:effectLst/>
        </p:spPr>
      </p:pic>
      <p:sp>
        <p:nvSpPr>
          <p:cNvPr id="6" name="Rectangle 5"/>
          <p:cNvSpPr/>
          <p:nvPr/>
        </p:nvSpPr>
        <p:spPr>
          <a:xfrm>
            <a:off x="8297333" y="1253067"/>
            <a:ext cx="846667" cy="254000"/>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EB4A3E-FC67-4E43-93F7-3B93841FADD4}" type="datetime1">
              <a:rPr lang="en-US" smtClean="0"/>
              <a:pPr/>
              <a:t>8/27/12</a:t>
            </a:fld>
            <a:endParaRPr lang="en-US"/>
          </a:p>
        </p:txBody>
      </p:sp>
      <p:sp>
        <p:nvSpPr>
          <p:cNvPr id="3" name="Footer Placeholder 2"/>
          <p:cNvSpPr>
            <a:spLocks noGrp="1"/>
          </p:cNvSpPr>
          <p:nvPr>
            <p:ph type="ftr" sz="quarter" idx="11"/>
          </p:nvPr>
        </p:nvSpPr>
        <p:spPr/>
        <p:txBody>
          <a:bodyPr/>
          <a:lstStyle/>
          <a:p>
            <a:r>
              <a:rPr lang="en-US" dirty="0" smtClean="0"/>
              <a:t>Fall 2012 -- Lecture #3</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32</a:t>
            </a:fld>
            <a:endParaRPr lang="en-US"/>
          </a:p>
        </p:txBody>
      </p:sp>
      <p:pic>
        <p:nvPicPr>
          <p:cNvPr id="206850" name="Picture 2"/>
          <p:cNvPicPr>
            <a:picLocks noChangeAspect="1" noChangeArrowheads="1"/>
          </p:cNvPicPr>
          <p:nvPr/>
        </p:nvPicPr>
        <p:blipFill>
          <a:blip r:embed="rId2"/>
          <a:srcRect/>
          <a:stretch>
            <a:fillRect/>
          </a:stretch>
        </p:blipFill>
        <p:spPr bwMode="auto">
          <a:xfrm>
            <a:off x="57067" y="20642"/>
            <a:ext cx="9002268" cy="6118860"/>
          </a:xfrm>
          <a:prstGeom prst="rect">
            <a:avLst/>
          </a:prstGeom>
          <a:noFill/>
          <a:ln w="9525">
            <a:noFill/>
            <a:miter lim="800000"/>
            <a:headEnd/>
            <a:tailEnd/>
          </a:ln>
          <a:effectLst/>
        </p:spPr>
      </p:pic>
      <p:sp>
        <p:nvSpPr>
          <p:cNvPr id="6" name="Rectangle 5"/>
          <p:cNvSpPr/>
          <p:nvPr/>
        </p:nvSpPr>
        <p:spPr>
          <a:xfrm>
            <a:off x="8297333" y="1236134"/>
            <a:ext cx="846667" cy="254000"/>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B217D-B7AF-B043-AFD3-B36AA15B4F28}" type="datetime1">
              <a:rPr lang="en-US" smtClean="0"/>
              <a:pPr/>
              <a:t>8/27/12</a:t>
            </a:fld>
            <a:endParaRPr lang="en-US"/>
          </a:p>
        </p:txBody>
      </p:sp>
      <p:sp>
        <p:nvSpPr>
          <p:cNvPr id="3" name="Footer Placeholder 2"/>
          <p:cNvSpPr>
            <a:spLocks noGrp="1"/>
          </p:cNvSpPr>
          <p:nvPr>
            <p:ph type="ftr" sz="quarter" idx="11"/>
          </p:nvPr>
        </p:nvSpPr>
        <p:spPr/>
        <p:txBody>
          <a:bodyPr/>
          <a:lstStyle/>
          <a:p>
            <a:r>
              <a:rPr lang="en-US" dirty="0" smtClean="0"/>
              <a:t>Fall 2012 -- Lecture #3</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33</a:t>
            </a:fld>
            <a:endParaRPr lang="en-US"/>
          </a:p>
        </p:txBody>
      </p:sp>
      <p:pic>
        <p:nvPicPr>
          <p:cNvPr id="207874" name="Picture 2"/>
          <p:cNvPicPr>
            <a:picLocks noChangeAspect="1" noChangeArrowheads="1"/>
          </p:cNvPicPr>
          <p:nvPr/>
        </p:nvPicPr>
        <p:blipFill>
          <a:blip r:embed="rId2"/>
          <a:srcRect/>
          <a:stretch>
            <a:fillRect/>
          </a:stretch>
        </p:blipFill>
        <p:spPr bwMode="auto">
          <a:xfrm>
            <a:off x="67732" y="0"/>
            <a:ext cx="9002268" cy="6118860"/>
          </a:xfrm>
          <a:prstGeom prst="rect">
            <a:avLst/>
          </a:prstGeom>
          <a:noFill/>
          <a:ln w="9525">
            <a:noFill/>
            <a:miter lim="800000"/>
            <a:headEnd/>
            <a:tailEnd/>
          </a:ln>
          <a:effectLst/>
        </p:spPr>
      </p:pic>
      <p:sp>
        <p:nvSpPr>
          <p:cNvPr id="6" name="Rectangle 5"/>
          <p:cNvSpPr/>
          <p:nvPr/>
        </p:nvSpPr>
        <p:spPr>
          <a:xfrm>
            <a:off x="8297333" y="1253067"/>
            <a:ext cx="846667" cy="254000"/>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957717-4103-7D4B-94AE-DEF180B4357F}" type="datetime1">
              <a:rPr lang="en-US" smtClean="0"/>
              <a:pPr/>
              <a:t>8/27/12</a:t>
            </a:fld>
            <a:endParaRPr lang="en-US"/>
          </a:p>
        </p:txBody>
      </p:sp>
      <p:sp>
        <p:nvSpPr>
          <p:cNvPr id="3" name="Footer Placeholder 2"/>
          <p:cNvSpPr>
            <a:spLocks noGrp="1"/>
          </p:cNvSpPr>
          <p:nvPr>
            <p:ph type="ftr" sz="quarter" idx="11"/>
          </p:nvPr>
        </p:nvSpPr>
        <p:spPr/>
        <p:txBody>
          <a:bodyPr/>
          <a:lstStyle/>
          <a:p>
            <a:r>
              <a:rPr lang="en-US" dirty="0" smtClean="0"/>
              <a:t>Fall 2012 -- Lecture #3</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34</a:t>
            </a:fld>
            <a:endParaRPr lang="en-US"/>
          </a:p>
        </p:txBody>
      </p:sp>
      <p:pic>
        <p:nvPicPr>
          <p:cNvPr id="208898" name="Picture 2"/>
          <p:cNvPicPr>
            <a:picLocks noChangeAspect="1" noChangeArrowheads="1"/>
          </p:cNvPicPr>
          <p:nvPr/>
        </p:nvPicPr>
        <p:blipFill>
          <a:blip r:embed="rId2"/>
          <a:srcRect/>
          <a:stretch>
            <a:fillRect/>
          </a:stretch>
        </p:blipFill>
        <p:spPr bwMode="auto">
          <a:xfrm>
            <a:off x="67732" y="0"/>
            <a:ext cx="9002268" cy="6118860"/>
          </a:xfrm>
          <a:prstGeom prst="rect">
            <a:avLst/>
          </a:prstGeom>
          <a:noFill/>
          <a:ln w="9525">
            <a:noFill/>
            <a:miter lim="800000"/>
            <a:headEnd/>
            <a:tailEnd/>
          </a:ln>
          <a:effectLst/>
        </p:spPr>
      </p:pic>
      <p:sp>
        <p:nvSpPr>
          <p:cNvPr id="6" name="Rectangle 5"/>
          <p:cNvSpPr/>
          <p:nvPr/>
        </p:nvSpPr>
        <p:spPr>
          <a:xfrm>
            <a:off x="8111066" y="1185333"/>
            <a:ext cx="677334" cy="270934"/>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4B9433-DE28-E044-A29A-43CF82340089}" type="datetime1">
              <a:rPr lang="en-US" smtClean="0"/>
              <a:pPr/>
              <a:t>8/27/12</a:t>
            </a:fld>
            <a:endParaRPr lang="en-US"/>
          </a:p>
        </p:txBody>
      </p:sp>
      <p:sp>
        <p:nvSpPr>
          <p:cNvPr id="3" name="Footer Placeholder 2"/>
          <p:cNvSpPr>
            <a:spLocks noGrp="1"/>
          </p:cNvSpPr>
          <p:nvPr>
            <p:ph type="ftr" sz="quarter" idx="11"/>
          </p:nvPr>
        </p:nvSpPr>
        <p:spPr/>
        <p:txBody>
          <a:bodyPr/>
          <a:lstStyle/>
          <a:p>
            <a:r>
              <a:rPr lang="en-US" dirty="0" smtClean="0"/>
              <a:t>Fall 2012 -- Lecture #3</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35</a:t>
            </a:fld>
            <a:endParaRPr lang="en-US"/>
          </a:p>
        </p:txBody>
      </p:sp>
      <p:pic>
        <p:nvPicPr>
          <p:cNvPr id="209922" name="Picture 2"/>
          <p:cNvPicPr>
            <a:picLocks noChangeAspect="1" noChangeArrowheads="1"/>
          </p:cNvPicPr>
          <p:nvPr/>
        </p:nvPicPr>
        <p:blipFill>
          <a:blip r:embed="rId2"/>
          <a:srcRect/>
          <a:stretch>
            <a:fillRect/>
          </a:stretch>
        </p:blipFill>
        <p:spPr bwMode="auto">
          <a:xfrm>
            <a:off x="74000" y="0"/>
            <a:ext cx="9002268" cy="6118860"/>
          </a:xfrm>
          <a:prstGeom prst="rect">
            <a:avLst/>
          </a:prstGeom>
          <a:noFill/>
          <a:ln w="9525">
            <a:noFill/>
            <a:miter lim="800000"/>
            <a:headEnd/>
            <a:tailEnd/>
          </a:ln>
          <a:effectLst/>
        </p:spPr>
      </p:pic>
      <p:sp>
        <p:nvSpPr>
          <p:cNvPr id="6" name="Rectangle 5"/>
          <p:cNvSpPr/>
          <p:nvPr/>
        </p:nvSpPr>
        <p:spPr>
          <a:xfrm>
            <a:off x="8178799" y="1185333"/>
            <a:ext cx="677334" cy="270934"/>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8974D-CF8E-0444-B941-03D4A2F43EF7}" type="datetime1">
              <a:rPr lang="en-US" smtClean="0"/>
              <a:pPr/>
              <a:t>8/27/12</a:t>
            </a:fld>
            <a:endParaRPr lang="en-US"/>
          </a:p>
        </p:txBody>
      </p:sp>
      <p:sp>
        <p:nvSpPr>
          <p:cNvPr id="3" name="Footer Placeholder 2"/>
          <p:cNvSpPr>
            <a:spLocks noGrp="1"/>
          </p:cNvSpPr>
          <p:nvPr>
            <p:ph type="ftr" sz="quarter" idx="11"/>
          </p:nvPr>
        </p:nvSpPr>
        <p:spPr/>
        <p:txBody>
          <a:bodyPr/>
          <a:lstStyle/>
          <a:p>
            <a:r>
              <a:rPr lang="en-US" dirty="0" smtClean="0"/>
              <a:t>Fall 2012 -- Lecture #3</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36</a:t>
            </a:fld>
            <a:endParaRPr lang="en-US"/>
          </a:p>
        </p:txBody>
      </p:sp>
      <p:pic>
        <p:nvPicPr>
          <p:cNvPr id="210946" name="Picture 2"/>
          <p:cNvPicPr>
            <a:picLocks noChangeAspect="1" noChangeArrowheads="1"/>
          </p:cNvPicPr>
          <p:nvPr/>
        </p:nvPicPr>
        <p:blipFill>
          <a:blip r:embed="rId2"/>
          <a:srcRect/>
          <a:stretch>
            <a:fillRect/>
          </a:stretch>
        </p:blipFill>
        <p:spPr bwMode="auto">
          <a:xfrm>
            <a:off x="74000" y="3708"/>
            <a:ext cx="9002268" cy="6118860"/>
          </a:xfrm>
          <a:prstGeom prst="rect">
            <a:avLst/>
          </a:prstGeom>
          <a:noFill/>
          <a:ln w="9525">
            <a:noFill/>
            <a:miter lim="800000"/>
            <a:headEnd/>
            <a:tailEnd/>
          </a:ln>
          <a:effectLst/>
        </p:spPr>
      </p:pic>
      <p:sp>
        <p:nvSpPr>
          <p:cNvPr id="6" name="Rectangle 5"/>
          <p:cNvSpPr/>
          <p:nvPr/>
        </p:nvSpPr>
        <p:spPr>
          <a:xfrm>
            <a:off x="8178800" y="1185333"/>
            <a:ext cx="677334" cy="270934"/>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8195731" y="1202266"/>
            <a:ext cx="677334" cy="270934"/>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994F3-1403-AF47-9954-6AA019CD9DA9}" type="datetime1">
              <a:rPr lang="en-US" smtClean="0"/>
              <a:pPr/>
              <a:t>8/27/12</a:t>
            </a:fld>
            <a:endParaRPr lang="en-US"/>
          </a:p>
        </p:txBody>
      </p:sp>
      <p:sp>
        <p:nvSpPr>
          <p:cNvPr id="3" name="Footer Placeholder 2"/>
          <p:cNvSpPr>
            <a:spLocks noGrp="1"/>
          </p:cNvSpPr>
          <p:nvPr>
            <p:ph type="ftr" sz="quarter" idx="11"/>
          </p:nvPr>
        </p:nvSpPr>
        <p:spPr/>
        <p:txBody>
          <a:bodyPr/>
          <a:lstStyle/>
          <a:p>
            <a:r>
              <a:rPr lang="en-US" dirty="0" smtClean="0"/>
              <a:t>Fall 2012 -- Lecture #3</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37</a:t>
            </a:fld>
            <a:endParaRPr lang="en-US"/>
          </a:p>
        </p:txBody>
      </p:sp>
      <p:pic>
        <p:nvPicPr>
          <p:cNvPr id="211970" name="Picture 2"/>
          <p:cNvPicPr>
            <a:picLocks noChangeAspect="1" noChangeArrowheads="1"/>
          </p:cNvPicPr>
          <p:nvPr/>
        </p:nvPicPr>
        <p:blipFill>
          <a:blip r:embed="rId2"/>
          <a:srcRect/>
          <a:stretch>
            <a:fillRect/>
          </a:stretch>
        </p:blipFill>
        <p:spPr bwMode="auto">
          <a:xfrm>
            <a:off x="67732" y="0"/>
            <a:ext cx="9002268" cy="6118860"/>
          </a:xfrm>
          <a:prstGeom prst="rect">
            <a:avLst/>
          </a:prstGeom>
          <a:noFill/>
          <a:ln w="9525">
            <a:noFill/>
            <a:miter lim="800000"/>
            <a:headEnd/>
            <a:tailEnd/>
          </a:ln>
          <a:effectLst/>
        </p:spPr>
      </p:pic>
      <p:sp>
        <p:nvSpPr>
          <p:cNvPr id="6" name="Rectangle 5"/>
          <p:cNvSpPr/>
          <p:nvPr/>
        </p:nvSpPr>
        <p:spPr>
          <a:xfrm>
            <a:off x="8178798" y="1202266"/>
            <a:ext cx="677334" cy="270934"/>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3659C-3463-7C4A-AA51-BB946779EB1A}" type="datetime1">
              <a:rPr lang="en-US" smtClean="0"/>
              <a:pPr/>
              <a:t>8/27/12</a:t>
            </a:fld>
            <a:endParaRPr lang="en-US"/>
          </a:p>
        </p:txBody>
      </p:sp>
      <p:sp>
        <p:nvSpPr>
          <p:cNvPr id="3" name="Footer Placeholder 2"/>
          <p:cNvSpPr>
            <a:spLocks noGrp="1"/>
          </p:cNvSpPr>
          <p:nvPr>
            <p:ph type="ftr" sz="quarter" idx="11"/>
          </p:nvPr>
        </p:nvSpPr>
        <p:spPr/>
        <p:txBody>
          <a:bodyPr/>
          <a:lstStyle/>
          <a:p>
            <a:r>
              <a:rPr lang="en-US" dirty="0" smtClean="0"/>
              <a:t>Fall 2012 -- Lecture #3</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38</a:t>
            </a:fld>
            <a:endParaRPr lang="en-US"/>
          </a:p>
        </p:txBody>
      </p:sp>
      <p:pic>
        <p:nvPicPr>
          <p:cNvPr id="212994" name="Picture 2"/>
          <p:cNvPicPr>
            <a:picLocks noChangeAspect="1" noChangeArrowheads="1"/>
          </p:cNvPicPr>
          <p:nvPr/>
        </p:nvPicPr>
        <p:blipFill>
          <a:blip r:embed="rId2"/>
          <a:srcRect/>
          <a:stretch>
            <a:fillRect/>
          </a:stretch>
        </p:blipFill>
        <p:spPr bwMode="auto">
          <a:xfrm>
            <a:off x="74000" y="16933"/>
            <a:ext cx="9002268" cy="6118860"/>
          </a:xfrm>
          <a:prstGeom prst="rect">
            <a:avLst/>
          </a:prstGeom>
          <a:noFill/>
          <a:ln w="9525">
            <a:noFill/>
            <a:miter lim="800000"/>
            <a:headEnd/>
            <a:tailEnd/>
          </a:ln>
          <a:effectLst/>
        </p:spPr>
      </p:pic>
      <p:sp>
        <p:nvSpPr>
          <p:cNvPr id="6" name="Rectangle 5"/>
          <p:cNvSpPr/>
          <p:nvPr/>
        </p:nvSpPr>
        <p:spPr>
          <a:xfrm>
            <a:off x="8178798" y="1202266"/>
            <a:ext cx="677334" cy="270934"/>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318903-027E-7C4B-9910-2C0C578CEAE3}" type="datetime1">
              <a:rPr lang="en-US" smtClean="0"/>
              <a:pPr/>
              <a:t>8/27/12</a:t>
            </a:fld>
            <a:endParaRPr lang="en-US"/>
          </a:p>
        </p:txBody>
      </p:sp>
      <p:sp>
        <p:nvSpPr>
          <p:cNvPr id="3" name="Footer Placeholder 2"/>
          <p:cNvSpPr>
            <a:spLocks noGrp="1"/>
          </p:cNvSpPr>
          <p:nvPr>
            <p:ph type="ftr" sz="quarter" idx="11"/>
          </p:nvPr>
        </p:nvSpPr>
        <p:spPr/>
        <p:txBody>
          <a:bodyPr/>
          <a:lstStyle/>
          <a:p>
            <a:r>
              <a:rPr lang="en-US" dirty="0" smtClean="0"/>
              <a:t>Fall 2012 -- Lecture #3</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39</a:t>
            </a:fld>
            <a:endParaRPr lang="en-US"/>
          </a:p>
        </p:txBody>
      </p:sp>
      <p:pic>
        <p:nvPicPr>
          <p:cNvPr id="214018" name="Picture 2"/>
          <p:cNvPicPr>
            <a:picLocks noChangeAspect="1" noChangeArrowheads="1"/>
          </p:cNvPicPr>
          <p:nvPr/>
        </p:nvPicPr>
        <p:blipFill>
          <a:blip r:embed="rId2"/>
          <a:srcRect/>
          <a:stretch>
            <a:fillRect/>
          </a:stretch>
        </p:blipFill>
        <p:spPr bwMode="auto">
          <a:xfrm>
            <a:off x="74000" y="0"/>
            <a:ext cx="9002268" cy="6118860"/>
          </a:xfrm>
          <a:prstGeom prst="rect">
            <a:avLst/>
          </a:prstGeom>
          <a:noFill/>
          <a:ln w="9525">
            <a:noFill/>
            <a:miter lim="800000"/>
            <a:headEnd/>
            <a:tailEnd/>
          </a:ln>
          <a:effectLst/>
        </p:spPr>
      </p:pic>
      <p:sp>
        <p:nvSpPr>
          <p:cNvPr id="6" name="Rectangle 5"/>
          <p:cNvSpPr/>
          <p:nvPr/>
        </p:nvSpPr>
        <p:spPr>
          <a:xfrm>
            <a:off x="8111066" y="1253067"/>
            <a:ext cx="660401" cy="186266"/>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err="1" smtClean="0"/>
              <a:t>MapReduce</a:t>
            </a:r>
            <a:r>
              <a:rPr lang="en-US" dirty="0" smtClean="0"/>
              <a:t> Examples</a:t>
            </a:r>
          </a:p>
          <a:p>
            <a:r>
              <a:rPr lang="en-US" dirty="0" err="1" smtClean="0"/>
              <a:t>Administrivia</a:t>
            </a:r>
            <a:r>
              <a:rPr lang="en-US" dirty="0" smtClean="0"/>
              <a:t> + 61C in the News + </a:t>
            </a:r>
            <a:br>
              <a:rPr lang="en-US" dirty="0" smtClean="0"/>
            </a:br>
            <a:r>
              <a:rPr lang="en-US" dirty="0" smtClean="0"/>
              <a:t>The secret to getting good grades at Berkeley</a:t>
            </a:r>
            <a:endParaRPr lang="en-US" dirty="0" smtClean="0"/>
          </a:p>
          <a:p>
            <a:r>
              <a:rPr lang="en-US" dirty="0" err="1" smtClean="0"/>
              <a:t>MapReduce</a:t>
            </a:r>
            <a:r>
              <a:rPr lang="en-US" dirty="0" smtClean="0"/>
              <a:t> Execution</a:t>
            </a:r>
          </a:p>
          <a:p>
            <a:r>
              <a:rPr lang="en-US" dirty="0" smtClean="0"/>
              <a:t>Costs </a:t>
            </a:r>
            <a:r>
              <a:rPr lang="en-US" dirty="0" smtClean="0"/>
              <a:t>in Warehouse Scale Computer</a:t>
            </a:r>
          </a:p>
        </p:txBody>
      </p:sp>
      <p:sp>
        <p:nvSpPr>
          <p:cNvPr id="4" name="Date Placeholder 3"/>
          <p:cNvSpPr>
            <a:spLocks noGrp="1"/>
          </p:cNvSpPr>
          <p:nvPr>
            <p:ph type="dt" sz="half" idx="10"/>
          </p:nvPr>
        </p:nvSpPr>
        <p:spPr/>
        <p:txBody>
          <a:bodyPr/>
          <a:lstStyle/>
          <a:p>
            <a:fld id="{7661D4EE-B68A-234B-8D7A-48751A32621C}" type="datetime1">
              <a:rPr lang="en-US" smtClean="0"/>
              <a:pPr/>
              <a:t>8/29/12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53CD9-BF67-6646-A80B-C1E9CD2BA44B}" type="datetime1">
              <a:rPr lang="en-US" smtClean="0"/>
              <a:pPr/>
              <a:t>8/27/12</a:t>
            </a:fld>
            <a:endParaRPr lang="en-US"/>
          </a:p>
        </p:txBody>
      </p:sp>
      <p:sp>
        <p:nvSpPr>
          <p:cNvPr id="3" name="Footer Placeholder 2"/>
          <p:cNvSpPr>
            <a:spLocks noGrp="1"/>
          </p:cNvSpPr>
          <p:nvPr>
            <p:ph type="ftr" sz="quarter" idx="11"/>
          </p:nvPr>
        </p:nvSpPr>
        <p:spPr/>
        <p:txBody>
          <a:bodyPr/>
          <a:lstStyle/>
          <a:p>
            <a:r>
              <a:rPr lang="en-US" dirty="0" smtClean="0"/>
              <a:t>Fall 2012 -- Lecture #3</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40</a:t>
            </a:fld>
            <a:endParaRPr lang="en-US"/>
          </a:p>
        </p:txBody>
      </p:sp>
      <p:pic>
        <p:nvPicPr>
          <p:cNvPr id="215042" name="Picture 2"/>
          <p:cNvPicPr>
            <a:picLocks noChangeAspect="1" noChangeArrowheads="1"/>
          </p:cNvPicPr>
          <p:nvPr/>
        </p:nvPicPr>
        <p:blipFill>
          <a:blip r:embed="rId2"/>
          <a:srcRect/>
          <a:stretch>
            <a:fillRect/>
          </a:stretch>
        </p:blipFill>
        <p:spPr bwMode="auto">
          <a:xfrm>
            <a:off x="67732" y="0"/>
            <a:ext cx="9002268" cy="6118860"/>
          </a:xfrm>
          <a:prstGeom prst="rect">
            <a:avLst/>
          </a:prstGeom>
          <a:noFill/>
          <a:ln w="9525">
            <a:noFill/>
            <a:miter lim="800000"/>
            <a:headEnd/>
            <a:tailEnd/>
          </a:ln>
          <a:effectLst/>
        </p:spPr>
      </p:pic>
      <p:sp>
        <p:nvSpPr>
          <p:cNvPr id="6" name="Rectangle 5"/>
          <p:cNvSpPr/>
          <p:nvPr/>
        </p:nvSpPr>
        <p:spPr>
          <a:xfrm>
            <a:off x="8127999" y="1253067"/>
            <a:ext cx="541867" cy="237066"/>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Failure Handling</a:t>
            </a:r>
            <a:endParaRPr lang="en-US" dirty="0"/>
          </a:p>
        </p:txBody>
      </p:sp>
      <p:sp>
        <p:nvSpPr>
          <p:cNvPr id="3" name="Content Placeholder 2"/>
          <p:cNvSpPr>
            <a:spLocks noGrp="1"/>
          </p:cNvSpPr>
          <p:nvPr>
            <p:ph idx="1"/>
          </p:nvPr>
        </p:nvSpPr>
        <p:spPr/>
        <p:txBody>
          <a:bodyPr>
            <a:normAutofit fontScale="92500"/>
          </a:bodyPr>
          <a:lstStyle/>
          <a:p>
            <a:r>
              <a:rPr lang="en-US" dirty="0" smtClean="0"/>
              <a:t>On worker failure:</a:t>
            </a:r>
          </a:p>
          <a:p>
            <a:pPr lvl="1"/>
            <a:r>
              <a:rPr lang="en-US" dirty="0" smtClean="0"/>
              <a:t>Detect failure via periodic heartbeats</a:t>
            </a:r>
          </a:p>
          <a:p>
            <a:pPr lvl="1"/>
            <a:r>
              <a:rPr lang="en-US" dirty="0" smtClean="0"/>
              <a:t>Re-execute completed and in-progress map tasks</a:t>
            </a:r>
          </a:p>
          <a:p>
            <a:pPr lvl="1"/>
            <a:r>
              <a:rPr lang="en-US" dirty="0" smtClean="0"/>
              <a:t>Re-execute in progress reduce tasks</a:t>
            </a:r>
          </a:p>
          <a:p>
            <a:pPr lvl="1"/>
            <a:r>
              <a:rPr lang="en-US" dirty="0" smtClean="0"/>
              <a:t>Task completion committed through master</a:t>
            </a:r>
          </a:p>
          <a:p>
            <a:r>
              <a:rPr lang="en-US" dirty="0" smtClean="0"/>
              <a:t>Master failure:</a:t>
            </a:r>
          </a:p>
          <a:p>
            <a:pPr lvl="1"/>
            <a:r>
              <a:rPr lang="en-US" dirty="0" smtClean="0"/>
              <a:t>Could handle, but don't yet (master failure unlikely)</a:t>
            </a:r>
          </a:p>
          <a:p>
            <a:r>
              <a:rPr lang="en-US" dirty="0" smtClean="0"/>
              <a:t>Robust: lost 1600 of 1800 machines once, but finished fine </a:t>
            </a:r>
          </a:p>
        </p:txBody>
      </p:sp>
      <p:sp>
        <p:nvSpPr>
          <p:cNvPr id="4" name="Date Placeholder 3"/>
          <p:cNvSpPr>
            <a:spLocks noGrp="1"/>
          </p:cNvSpPr>
          <p:nvPr>
            <p:ph type="dt" sz="half" idx="10"/>
          </p:nvPr>
        </p:nvSpPr>
        <p:spPr/>
        <p:txBody>
          <a:bodyPr/>
          <a:lstStyle/>
          <a:p>
            <a:fld id="{0B3B858B-4E15-BE4C-8567-50A531A53AD8}"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Redundant Execution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Slow workers significantly lengthen completion time</a:t>
            </a:r>
          </a:p>
          <a:p>
            <a:pPr lvl="1"/>
            <a:r>
              <a:rPr lang="en-US" dirty="0" smtClean="0"/>
              <a:t>Other jobs consuming resources on machine</a:t>
            </a:r>
          </a:p>
          <a:p>
            <a:pPr lvl="1"/>
            <a:r>
              <a:rPr lang="en-US" dirty="0" smtClean="0"/>
              <a:t>Bad disks with soft errors transfer data very slowly</a:t>
            </a:r>
          </a:p>
          <a:p>
            <a:pPr lvl="1"/>
            <a:r>
              <a:rPr lang="en-US" dirty="0" smtClean="0"/>
              <a:t>Weird things: processor caches disabled (!!)</a:t>
            </a:r>
          </a:p>
          <a:p>
            <a:r>
              <a:rPr lang="en-US" dirty="0" smtClean="0"/>
              <a:t>Solution: Near end of phase, spawn backup</a:t>
            </a:r>
            <a:r>
              <a:rPr lang="en-US" dirty="0" smtClean="0"/>
              <a:t> copies </a:t>
            </a:r>
            <a:r>
              <a:rPr lang="en-US" dirty="0" smtClean="0"/>
              <a:t>of tasks</a:t>
            </a:r>
          </a:p>
          <a:p>
            <a:pPr lvl="1"/>
            <a:r>
              <a:rPr lang="en-US" dirty="0" smtClean="0"/>
              <a:t>Whichever one finishes first "wins"</a:t>
            </a:r>
          </a:p>
          <a:p>
            <a:r>
              <a:rPr lang="en-US" dirty="0" smtClean="0"/>
              <a:t>Effect: Dramatically shortens job completion time</a:t>
            </a:r>
          </a:p>
          <a:p>
            <a:pPr lvl="1"/>
            <a:r>
              <a:rPr lang="en-US" dirty="0" smtClean="0"/>
              <a:t>3% more resources, large tasks 30% faster</a:t>
            </a:r>
            <a:endParaRPr lang="en-US" dirty="0"/>
          </a:p>
        </p:txBody>
      </p:sp>
      <p:sp>
        <p:nvSpPr>
          <p:cNvPr id="4" name="Date Placeholder 3"/>
          <p:cNvSpPr>
            <a:spLocks noGrp="1"/>
          </p:cNvSpPr>
          <p:nvPr>
            <p:ph type="dt" sz="half" idx="10"/>
          </p:nvPr>
        </p:nvSpPr>
        <p:spPr/>
        <p:txBody>
          <a:bodyPr/>
          <a:lstStyle/>
          <a:p>
            <a:fld id="{B316992B-D5BD-7048-8F4D-6D9523D454FA}"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143000"/>
          </a:xfrm>
        </p:spPr>
        <p:txBody>
          <a:bodyPr>
            <a:normAutofit fontScale="90000"/>
          </a:bodyPr>
          <a:lstStyle/>
          <a:p>
            <a:r>
              <a:rPr lang="en-US" dirty="0" smtClean="0"/>
              <a:t>Impact on Execution of Restart, Failure for 10B record Sort using 1800 servers </a:t>
            </a:r>
            <a:endParaRPr lang="en-US" dirty="0"/>
          </a:p>
        </p:txBody>
      </p:sp>
      <p:sp>
        <p:nvSpPr>
          <p:cNvPr id="4" name="Date Placeholder 3"/>
          <p:cNvSpPr>
            <a:spLocks noGrp="1"/>
          </p:cNvSpPr>
          <p:nvPr>
            <p:ph type="dt" sz="half" idx="10"/>
          </p:nvPr>
        </p:nvSpPr>
        <p:spPr/>
        <p:txBody>
          <a:bodyPr/>
          <a:lstStyle/>
          <a:p>
            <a:fld id="{583852D4-6912-6A41-9D70-503CA647148C}"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43</a:t>
            </a:fld>
            <a:endParaRPr lang="en-US"/>
          </a:p>
        </p:txBody>
      </p:sp>
      <p:pic>
        <p:nvPicPr>
          <p:cNvPr id="9" name="Picture 8" descr="sort.png"/>
          <p:cNvPicPr>
            <a:picLocks noChangeAspect="1"/>
          </p:cNvPicPr>
          <p:nvPr/>
        </p:nvPicPr>
        <p:blipFill>
          <a:blip r:embed="rId3"/>
          <a:stretch>
            <a:fillRect/>
          </a:stretch>
        </p:blipFill>
        <p:spPr>
          <a:xfrm>
            <a:off x="0" y="1422400"/>
            <a:ext cx="3213575" cy="5435600"/>
          </a:xfrm>
          <a:prstGeom prst="rect">
            <a:avLst/>
          </a:prstGeom>
        </p:spPr>
      </p:pic>
      <p:grpSp>
        <p:nvGrpSpPr>
          <p:cNvPr id="12" name="Group 11"/>
          <p:cNvGrpSpPr/>
          <p:nvPr/>
        </p:nvGrpSpPr>
        <p:grpSpPr>
          <a:xfrm>
            <a:off x="2946403" y="1236136"/>
            <a:ext cx="3408401" cy="5621864"/>
            <a:chOff x="2946403" y="1236136"/>
            <a:chExt cx="3408401" cy="5621864"/>
          </a:xfrm>
        </p:grpSpPr>
        <p:pic>
          <p:nvPicPr>
            <p:cNvPr id="8" name="Picture 7" descr="sort-nobackups.png"/>
            <p:cNvPicPr>
              <a:picLocks noChangeAspect="1"/>
            </p:cNvPicPr>
            <p:nvPr/>
          </p:nvPicPr>
          <p:blipFill>
            <a:blip r:embed="rId4"/>
            <a:stretch>
              <a:fillRect/>
            </a:stretch>
          </p:blipFill>
          <p:spPr>
            <a:xfrm>
              <a:off x="2946403" y="1473200"/>
              <a:ext cx="3408401" cy="5384800"/>
            </a:xfrm>
            <a:prstGeom prst="rect">
              <a:avLst/>
            </a:prstGeom>
          </p:spPr>
        </p:pic>
        <p:sp>
          <p:nvSpPr>
            <p:cNvPr id="11" name="TextBox 10"/>
            <p:cNvSpPr txBox="1"/>
            <p:nvPr/>
          </p:nvSpPr>
          <p:spPr>
            <a:xfrm>
              <a:off x="3842878" y="1236136"/>
              <a:ext cx="1897750" cy="707886"/>
            </a:xfrm>
            <a:prstGeom prst="rect">
              <a:avLst/>
            </a:prstGeom>
            <a:noFill/>
          </p:spPr>
          <p:txBody>
            <a:bodyPr wrap="none" rtlCol="0">
              <a:spAutoFit/>
            </a:bodyPr>
            <a:lstStyle/>
            <a:p>
              <a:pPr algn="ctr"/>
              <a:r>
                <a:rPr lang="en-US" sz="2000" dirty="0" smtClean="0">
                  <a:solidFill>
                    <a:srgbClr val="0000FF"/>
                  </a:solidFill>
                </a:rPr>
                <a:t>No Backup Tasks</a:t>
              </a:r>
            </a:p>
            <a:p>
              <a:pPr algn="ctr"/>
              <a:r>
                <a:rPr lang="en-US" sz="2000" dirty="0" smtClean="0">
                  <a:solidFill>
                    <a:srgbClr val="0000FF"/>
                  </a:solidFill>
                </a:rPr>
                <a:t>(44% Longer)</a:t>
              </a:r>
              <a:endParaRPr lang="en-US" sz="2000" dirty="0">
                <a:solidFill>
                  <a:srgbClr val="0000FF"/>
                </a:solidFill>
              </a:endParaRPr>
            </a:p>
          </p:txBody>
        </p:sp>
      </p:grpSp>
      <p:grpSp>
        <p:nvGrpSpPr>
          <p:cNvPr id="14" name="Group 13"/>
          <p:cNvGrpSpPr/>
          <p:nvPr/>
        </p:nvGrpSpPr>
        <p:grpSpPr>
          <a:xfrm>
            <a:off x="6129859" y="1185337"/>
            <a:ext cx="3200400" cy="5672662"/>
            <a:chOff x="6129859" y="1185337"/>
            <a:chExt cx="3200400" cy="5672662"/>
          </a:xfrm>
        </p:grpSpPr>
        <p:pic>
          <p:nvPicPr>
            <p:cNvPr id="10" name="Picture 9" descr="sort-deaths.png"/>
            <p:cNvPicPr>
              <a:picLocks noChangeAspect="1"/>
            </p:cNvPicPr>
            <p:nvPr/>
          </p:nvPicPr>
          <p:blipFill>
            <a:blip r:embed="rId5"/>
            <a:stretch>
              <a:fillRect/>
            </a:stretch>
          </p:blipFill>
          <p:spPr>
            <a:xfrm>
              <a:off x="6129859" y="1424484"/>
              <a:ext cx="3200400" cy="5433515"/>
            </a:xfrm>
            <a:prstGeom prst="rect">
              <a:avLst/>
            </a:prstGeom>
          </p:spPr>
        </p:pic>
        <p:sp>
          <p:nvSpPr>
            <p:cNvPr id="13" name="TextBox 12"/>
            <p:cNvSpPr txBox="1"/>
            <p:nvPr/>
          </p:nvSpPr>
          <p:spPr>
            <a:xfrm>
              <a:off x="6790603" y="1185337"/>
              <a:ext cx="1827368" cy="707886"/>
            </a:xfrm>
            <a:prstGeom prst="rect">
              <a:avLst/>
            </a:prstGeom>
            <a:noFill/>
          </p:spPr>
          <p:txBody>
            <a:bodyPr wrap="none" rtlCol="0">
              <a:spAutoFit/>
            </a:bodyPr>
            <a:lstStyle/>
            <a:p>
              <a:pPr algn="ctr"/>
              <a:r>
                <a:rPr lang="en-US" sz="2000" dirty="0" smtClean="0">
                  <a:solidFill>
                    <a:srgbClr val="0000FF"/>
                  </a:solidFill>
                </a:rPr>
                <a:t>Kill 200 workers</a:t>
              </a:r>
            </a:p>
            <a:p>
              <a:pPr algn="ctr"/>
              <a:r>
                <a:rPr lang="en-US" sz="2000" dirty="0" smtClean="0">
                  <a:solidFill>
                    <a:srgbClr val="0000FF"/>
                  </a:solidFill>
                </a:rPr>
                <a:t>(5% Longer)</a:t>
              </a:r>
              <a:endParaRPr lang="en-US" sz="2000" dirty="0">
                <a:solidFill>
                  <a:srgbClr val="00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MapReduce Locality Optimization during Scheduling</a:t>
            </a:r>
            <a:endParaRPr lang="en-US" dirty="0"/>
          </a:p>
        </p:txBody>
      </p:sp>
      <p:sp>
        <p:nvSpPr>
          <p:cNvPr id="3" name="Content Placeholder 2"/>
          <p:cNvSpPr>
            <a:spLocks noGrp="1"/>
          </p:cNvSpPr>
          <p:nvPr>
            <p:ph idx="1"/>
          </p:nvPr>
        </p:nvSpPr>
        <p:spPr/>
        <p:txBody>
          <a:bodyPr>
            <a:normAutofit fontScale="92500"/>
          </a:bodyPr>
          <a:lstStyle/>
          <a:p>
            <a:r>
              <a:rPr lang="en-US" dirty="0" smtClean="0"/>
              <a:t>Master scheduling policy:</a:t>
            </a:r>
          </a:p>
          <a:p>
            <a:pPr lvl="1"/>
            <a:r>
              <a:rPr lang="en-US" dirty="0" smtClean="0"/>
              <a:t>Asks GFS (Google File System) for locations of replicas of input file blocks</a:t>
            </a:r>
          </a:p>
          <a:p>
            <a:pPr lvl="1"/>
            <a:r>
              <a:rPr lang="en-US" dirty="0" smtClean="0"/>
              <a:t>Map tasks typically split into 64MB (== GFS block size)</a:t>
            </a:r>
          </a:p>
          <a:p>
            <a:pPr lvl="1"/>
            <a:r>
              <a:rPr lang="en-US" dirty="0" smtClean="0"/>
              <a:t>Map tasks scheduled so GFS input block replica are on same machine or same rack</a:t>
            </a:r>
          </a:p>
          <a:p>
            <a:r>
              <a:rPr lang="en-US" dirty="0" smtClean="0"/>
              <a:t>Effect: Thousands of machines read input at local disk speed</a:t>
            </a:r>
          </a:p>
          <a:p>
            <a:r>
              <a:rPr lang="en-US" dirty="0" smtClean="0"/>
              <a:t>Without this, rack switches limit read rate</a:t>
            </a:r>
            <a:endParaRPr lang="en-US" dirty="0"/>
          </a:p>
        </p:txBody>
      </p:sp>
      <p:sp>
        <p:nvSpPr>
          <p:cNvPr id="4" name="Date Placeholder 3"/>
          <p:cNvSpPr>
            <a:spLocks noGrp="1"/>
          </p:cNvSpPr>
          <p:nvPr>
            <p:ph type="dt" sz="half" idx="10"/>
          </p:nvPr>
        </p:nvSpPr>
        <p:spPr/>
        <p:txBody>
          <a:bodyPr/>
          <a:lstStyle/>
          <a:p>
            <a:fld id="{62600016-4BFF-B847-BF5A-478821EB979A}"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rPr>
              <a:t>Towards the end, the master assigns uncompleted tasks again; 1</a:t>
            </a:r>
            <a:r>
              <a:rPr lang="en-US" sz="2800" baseline="30000" dirty="0" smtClean="0">
                <a:solidFill>
                  <a:srgbClr val="408000"/>
                </a:solidFill>
              </a:rPr>
              <a:t>st</a:t>
            </a:r>
            <a:r>
              <a:rPr lang="en-US" sz="2800" dirty="0" smtClean="0">
                <a:solidFill>
                  <a:srgbClr val="408000"/>
                </a:solidFill>
              </a:rPr>
              <a:t> to finish wins</a:t>
            </a:r>
          </a:p>
        </p:txBody>
      </p:sp>
      <p:sp>
        <p:nvSpPr>
          <p:cNvPr id="5325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rPr>
              <a:t>Reducers can start reducing as soon as they start to receive </a:t>
            </a:r>
            <a:r>
              <a:rPr lang="en-US" sz="2800" dirty="0" smtClean="0">
                <a:solidFill>
                  <a:srgbClr val="FF66A0"/>
                </a:solidFill>
              </a:rPr>
              <a:t>Map data</a:t>
            </a:r>
            <a:endParaRPr lang="en-US" sz="2800" dirty="0">
              <a:solidFill>
                <a:srgbClr val="FF66A0"/>
              </a:solidFill>
              <a:latin typeface="Symbol" pitchFamily="1" charset="2"/>
            </a:endParaRPr>
          </a:p>
        </p:txBody>
      </p:sp>
      <p:sp>
        <p:nvSpPr>
          <p:cNvPr id="53252" name="TextBox 5"/>
          <p:cNvSpPr txBox="1">
            <a:spLocks noChangeArrowheads="1"/>
          </p:cNvSpPr>
          <p:nvPr/>
        </p:nvSpPr>
        <p:spPr bwMode="auto">
          <a:xfrm>
            <a:off x="1371600" y="5068888"/>
            <a:ext cx="6705600" cy="954107"/>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Reduce worker sorts by intermediate keys to group all occurrences of same key</a:t>
            </a:r>
          </a:p>
        </p:txBody>
      </p:sp>
      <p:grpSp>
        <p:nvGrpSpPr>
          <p:cNvPr id="2" name="Group 10"/>
          <p:cNvGrpSpPr>
            <a:grpSpLocks/>
          </p:cNvGrpSpPr>
          <p:nvPr/>
        </p:nvGrpSpPr>
        <p:grpSpPr bwMode="auto">
          <a:xfrm>
            <a:off x="960438" y="2325688"/>
            <a:ext cx="7116762" cy="954107"/>
            <a:chOff x="960651" y="1743728"/>
            <a:chExt cx="7116549" cy="715593"/>
          </a:xfrm>
        </p:grpSpPr>
        <p:sp>
          <p:nvSpPr>
            <p:cNvPr id="53259" name="TextBox 2"/>
            <p:cNvSpPr txBox="1">
              <a:spLocks noChangeArrowheads="1"/>
            </p:cNvSpPr>
            <p:nvPr/>
          </p:nvSpPr>
          <p:spPr bwMode="auto">
            <a:xfrm>
              <a:off x="1371600" y="1743728"/>
              <a:ext cx="6705600" cy="715593"/>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rPr>
                <a:t>MapReduce divides computers into 1 master  and N-1 workers; masters assigns MR tasks</a:t>
              </a:r>
              <a:endParaRPr lang="en-US" sz="2800" dirty="0">
                <a:solidFill>
                  <a:srgbClr val="FF8000"/>
                </a:solidFill>
                <a:latin typeface="Symbol" pitchFamily="1" charset="2"/>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45</a:t>
            </a:fld>
            <a:endParaRPr lang="en-US" dirty="0" smtClean="0"/>
          </a:p>
        </p:txBody>
      </p:sp>
      <p:sp>
        <p:nvSpPr>
          <p:cNvPr id="53258" name="TextBox 12"/>
          <p:cNvSpPr txBox="1">
            <a:spLocks noChangeArrowheads="1"/>
          </p:cNvSpPr>
          <p:nvPr/>
        </p:nvSpPr>
        <p:spPr bwMode="auto">
          <a:xfrm>
            <a:off x="685800" y="482600"/>
            <a:ext cx="5791200" cy="954107"/>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Question: Which </a:t>
            </a:r>
            <a:r>
              <a:rPr lang="en-US" sz="2800" dirty="0" smtClean="0">
                <a:solidFill>
                  <a:srgbClr val="000000"/>
                </a:solidFill>
              </a:rPr>
              <a:t>statements are NOT TRUE about about MapReduce?</a:t>
            </a:r>
            <a:endParaRPr lang="en-US" sz="2800" dirty="0">
              <a:solidFill>
                <a:srgbClr val="000000"/>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rPr>
              <a:t>Towards the end, the master assigns uncompleted tasks again; 1</a:t>
            </a:r>
            <a:r>
              <a:rPr lang="en-US" sz="2800" baseline="30000" dirty="0" smtClean="0">
                <a:solidFill>
                  <a:srgbClr val="408000"/>
                </a:solidFill>
              </a:rPr>
              <a:t>st</a:t>
            </a:r>
            <a:r>
              <a:rPr lang="en-US" sz="2800" dirty="0" smtClean="0">
                <a:solidFill>
                  <a:srgbClr val="408000"/>
                </a:solidFill>
              </a:rPr>
              <a:t> to finish wins</a:t>
            </a:r>
          </a:p>
        </p:txBody>
      </p:sp>
      <p:sp>
        <p:nvSpPr>
          <p:cNvPr id="5325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rPr>
              <a:t>Reducers can start reducing as soon as they start to receive </a:t>
            </a:r>
            <a:r>
              <a:rPr lang="en-US" sz="2800" dirty="0" smtClean="0">
                <a:solidFill>
                  <a:srgbClr val="FF66A0"/>
                </a:solidFill>
              </a:rPr>
              <a:t>Map data</a:t>
            </a:r>
            <a:endParaRPr lang="en-US" sz="2800" dirty="0">
              <a:solidFill>
                <a:srgbClr val="FF66A0"/>
              </a:solidFill>
              <a:latin typeface="Symbol" pitchFamily="1" charset="2"/>
            </a:endParaRPr>
          </a:p>
        </p:txBody>
      </p:sp>
      <p:sp>
        <p:nvSpPr>
          <p:cNvPr id="53252" name="TextBox 5"/>
          <p:cNvSpPr txBox="1">
            <a:spLocks noChangeArrowheads="1"/>
          </p:cNvSpPr>
          <p:nvPr/>
        </p:nvSpPr>
        <p:spPr bwMode="auto">
          <a:xfrm>
            <a:off x="1371600" y="5068888"/>
            <a:ext cx="6705600" cy="954107"/>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Reduce worker sorts by intermediate keys to group all occurrences of same key</a:t>
            </a:r>
          </a:p>
        </p:txBody>
      </p:sp>
      <p:grpSp>
        <p:nvGrpSpPr>
          <p:cNvPr id="2" name="Group 10"/>
          <p:cNvGrpSpPr>
            <a:grpSpLocks/>
          </p:cNvGrpSpPr>
          <p:nvPr/>
        </p:nvGrpSpPr>
        <p:grpSpPr bwMode="auto">
          <a:xfrm>
            <a:off x="960438" y="2325688"/>
            <a:ext cx="7116762" cy="954107"/>
            <a:chOff x="960651" y="1743728"/>
            <a:chExt cx="7116549" cy="715593"/>
          </a:xfrm>
        </p:grpSpPr>
        <p:sp>
          <p:nvSpPr>
            <p:cNvPr id="53259" name="TextBox 2"/>
            <p:cNvSpPr txBox="1">
              <a:spLocks noChangeArrowheads="1"/>
            </p:cNvSpPr>
            <p:nvPr/>
          </p:nvSpPr>
          <p:spPr bwMode="auto">
            <a:xfrm>
              <a:off x="1371600" y="1743728"/>
              <a:ext cx="6705600" cy="715593"/>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rPr>
                <a:t>MapReduce divides computers into 1 master  and N-1 workers; masters assigns MR tasks</a:t>
              </a:r>
              <a:endParaRPr lang="en-US" sz="2800" dirty="0">
                <a:solidFill>
                  <a:srgbClr val="FF8000"/>
                </a:solidFill>
                <a:latin typeface="Symbol" pitchFamily="1" charset="2"/>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46</a:t>
            </a:fld>
            <a:endParaRPr lang="en-US" dirty="0" smtClean="0"/>
          </a:p>
        </p:txBody>
      </p:sp>
      <p:sp>
        <p:nvSpPr>
          <p:cNvPr id="53258" name="TextBox 12"/>
          <p:cNvSpPr txBox="1">
            <a:spLocks noChangeArrowheads="1"/>
          </p:cNvSpPr>
          <p:nvPr/>
        </p:nvSpPr>
        <p:spPr bwMode="auto">
          <a:xfrm>
            <a:off x="685800" y="482600"/>
            <a:ext cx="5791200" cy="954107"/>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Question: Which </a:t>
            </a:r>
            <a:r>
              <a:rPr lang="en-US" sz="2800" dirty="0" smtClean="0">
                <a:solidFill>
                  <a:srgbClr val="000000"/>
                </a:solidFill>
              </a:rPr>
              <a:t>statements are NOT TRUE about about MapReduce?</a:t>
            </a:r>
            <a:endParaRPr lang="en-US" sz="2800" dirty="0">
              <a:solidFill>
                <a:srgbClr val="000000"/>
              </a:solidFill>
            </a:endParaRPr>
          </a:p>
        </p:txBody>
      </p:sp>
      <p:sp>
        <p:nvSpPr>
          <p:cNvPr id="13" name="Rectangle 12"/>
          <p:cNvSpPr/>
          <p:nvPr/>
        </p:nvSpPr>
        <p:spPr>
          <a:xfrm>
            <a:off x="977900" y="4254500"/>
            <a:ext cx="6870700" cy="9017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err="1" smtClean="0">
                <a:solidFill>
                  <a:schemeClr val="bg1">
                    <a:lumMod val="75000"/>
                  </a:schemeClr>
                </a:solidFill>
              </a:rPr>
              <a:t>MapReduce</a:t>
            </a:r>
            <a:r>
              <a:rPr lang="en-US" dirty="0" smtClean="0">
                <a:solidFill>
                  <a:schemeClr val="bg1">
                    <a:lumMod val="75000"/>
                  </a:schemeClr>
                </a:solidFill>
              </a:rPr>
              <a:t> Examples</a:t>
            </a:r>
          </a:p>
          <a:p>
            <a:r>
              <a:rPr lang="en-US" dirty="0" err="1" smtClean="0">
                <a:solidFill>
                  <a:schemeClr val="bg1">
                    <a:lumMod val="75000"/>
                  </a:schemeClr>
                </a:solidFill>
              </a:rPr>
              <a:t>Administrivia</a:t>
            </a:r>
            <a:r>
              <a:rPr lang="en-US" dirty="0" smtClean="0">
                <a:solidFill>
                  <a:schemeClr val="bg1">
                    <a:lumMod val="75000"/>
                  </a:schemeClr>
                </a:solidFill>
              </a:rPr>
              <a:t> + 61C in the News + </a:t>
            </a:r>
            <a:br>
              <a:rPr lang="en-US" dirty="0" smtClean="0">
                <a:solidFill>
                  <a:schemeClr val="bg1">
                    <a:lumMod val="75000"/>
                  </a:schemeClr>
                </a:solidFill>
              </a:rPr>
            </a:br>
            <a:r>
              <a:rPr lang="en-US" dirty="0" smtClean="0">
                <a:solidFill>
                  <a:schemeClr val="bg1">
                    <a:lumMod val="75000"/>
                  </a:schemeClr>
                </a:solidFill>
              </a:rPr>
              <a:t>The secret to getting good grades at </a:t>
            </a:r>
            <a:r>
              <a:rPr lang="en-US" dirty="0" smtClean="0">
                <a:solidFill>
                  <a:schemeClr val="bg1">
                    <a:lumMod val="75000"/>
                  </a:schemeClr>
                </a:solidFill>
              </a:rPr>
              <a:t>Berkeley</a:t>
            </a:r>
          </a:p>
          <a:p>
            <a:r>
              <a:rPr lang="en-US" dirty="0" err="1" smtClean="0">
                <a:solidFill>
                  <a:schemeClr val="bg1">
                    <a:lumMod val="75000"/>
                  </a:schemeClr>
                </a:solidFill>
              </a:rPr>
              <a:t>MapReduce</a:t>
            </a:r>
            <a:r>
              <a:rPr lang="en-US" dirty="0" smtClean="0">
                <a:solidFill>
                  <a:schemeClr val="bg1">
                    <a:lumMod val="75000"/>
                  </a:schemeClr>
                </a:solidFill>
              </a:rPr>
              <a:t> Execution</a:t>
            </a:r>
            <a:endParaRPr lang="en-US" dirty="0" smtClean="0">
              <a:solidFill>
                <a:schemeClr val="bg1">
                  <a:lumMod val="75000"/>
                </a:schemeClr>
              </a:solidFill>
            </a:endParaRPr>
          </a:p>
          <a:p>
            <a:r>
              <a:rPr lang="en-US" dirty="0" smtClean="0"/>
              <a:t>Costs  in Warehouse Scale Computer</a:t>
            </a:r>
          </a:p>
        </p:txBody>
      </p:sp>
      <p:sp>
        <p:nvSpPr>
          <p:cNvPr id="4" name="Date Placeholder 3"/>
          <p:cNvSpPr>
            <a:spLocks noGrp="1"/>
          </p:cNvSpPr>
          <p:nvPr>
            <p:ph type="dt" sz="half" idx="10"/>
          </p:nvPr>
        </p:nvSpPr>
        <p:spPr/>
        <p:txBody>
          <a:bodyPr/>
          <a:lstStyle/>
          <a:p>
            <a:fld id="{7661D4EE-B68A-234B-8D7A-48751A32621C}"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Goals of a WSC</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Unique to Warehouse-scale</a:t>
            </a:r>
          </a:p>
          <a:p>
            <a:pPr lvl="1"/>
            <a:r>
              <a:rPr lang="en-US" i="1" dirty="0" smtClean="0"/>
              <a:t>Ample parallelism</a:t>
            </a:r>
            <a:r>
              <a:rPr lang="en-US" dirty="0" smtClean="0"/>
              <a:t>: </a:t>
            </a:r>
          </a:p>
          <a:p>
            <a:pPr lvl="2"/>
            <a:r>
              <a:rPr lang="en-US" dirty="0" smtClean="0"/>
              <a:t>Batch apps: large number independent data sets with independent processing. Also known as </a:t>
            </a:r>
            <a:r>
              <a:rPr lang="en-US" i="1" dirty="0" smtClean="0"/>
              <a:t>Data-Level Parallelism</a:t>
            </a:r>
          </a:p>
          <a:p>
            <a:pPr lvl="1"/>
            <a:r>
              <a:rPr lang="en-US" i="1" dirty="0" smtClean="0"/>
              <a:t>Scale and its Opportunities/Problems</a:t>
            </a:r>
            <a:endParaRPr lang="en-US" dirty="0" smtClean="0"/>
          </a:p>
          <a:p>
            <a:pPr lvl="2"/>
            <a:r>
              <a:rPr lang="en-US" dirty="0" smtClean="0"/>
              <a:t>Relatively small number of these make design cost expensive and difficult to amortize</a:t>
            </a:r>
          </a:p>
          <a:p>
            <a:pPr lvl="2"/>
            <a:r>
              <a:rPr lang="en-US" dirty="0" smtClean="0"/>
              <a:t>But price breaks are possible from purchases of very large numbers of commodity servers</a:t>
            </a:r>
          </a:p>
          <a:p>
            <a:pPr lvl="2"/>
            <a:r>
              <a:rPr lang="en-US" dirty="0" smtClean="0"/>
              <a:t>Must also prepare for high component failures</a:t>
            </a:r>
          </a:p>
          <a:p>
            <a:pPr lvl="1"/>
            <a:r>
              <a:rPr lang="en-US" i="1" dirty="0" smtClean="0"/>
              <a:t>Operational Costs Count</a:t>
            </a:r>
            <a:r>
              <a:rPr lang="en-US" dirty="0" smtClean="0"/>
              <a:t>:</a:t>
            </a:r>
          </a:p>
          <a:p>
            <a:pPr lvl="2"/>
            <a:r>
              <a:rPr lang="en-US" dirty="0" smtClean="0"/>
              <a:t>Cost of equipment purchases &lt;&lt; cost of ownership</a:t>
            </a:r>
            <a:endParaRPr lang="en-US" dirty="0"/>
          </a:p>
        </p:txBody>
      </p:sp>
      <p:sp>
        <p:nvSpPr>
          <p:cNvPr id="4" name="Date Placeholder 3"/>
          <p:cNvSpPr>
            <a:spLocks noGrp="1"/>
          </p:cNvSpPr>
          <p:nvPr>
            <p:ph type="dt" sz="half" idx="10"/>
          </p:nvPr>
        </p:nvSpPr>
        <p:spPr/>
        <p:txBody>
          <a:bodyPr/>
          <a:lstStyle/>
          <a:p>
            <a:fld id="{AA212E08-0938-5341-B435-D7873A672851}"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48</a:t>
            </a:fld>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 name="Cloud Callout 45"/>
          <p:cNvSpPr/>
          <p:nvPr/>
        </p:nvSpPr>
        <p:spPr>
          <a:xfrm>
            <a:off x="6502401" y="1574800"/>
            <a:ext cx="2336800" cy="1134535"/>
          </a:xfrm>
          <a:prstGeom prst="cloudCallout">
            <a:avLst>
              <a:gd name="adj1" fmla="val -15748"/>
              <a:gd name="adj2" fmla="val 31514"/>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Internet</a:t>
            </a:r>
            <a:endParaRPr lang="en-US" sz="2400" dirty="0"/>
          </a:p>
        </p:txBody>
      </p:sp>
      <p:sp>
        <p:nvSpPr>
          <p:cNvPr id="2" name="Title 1"/>
          <p:cNvSpPr>
            <a:spLocks noGrp="1"/>
          </p:cNvSpPr>
          <p:nvPr>
            <p:ph type="title"/>
          </p:nvPr>
        </p:nvSpPr>
        <p:spPr/>
        <p:txBody>
          <a:bodyPr>
            <a:normAutofit fontScale="90000"/>
          </a:bodyPr>
          <a:lstStyle/>
          <a:p>
            <a:r>
              <a:rPr lang="en-US" dirty="0" smtClean="0"/>
              <a:t>WSC Case Study</a:t>
            </a:r>
            <a:br>
              <a:rPr lang="en-US" dirty="0" smtClean="0"/>
            </a:br>
            <a:r>
              <a:rPr lang="en-US" dirty="0" smtClean="0"/>
              <a:t>Server Provisioning</a:t>
            </a:r>
            <a:endParaRPr lang="en-US" dirty="0"/>
          </a:p>
        </p:txBody>
      </p:sp>
      <p:sp>
        <p:nvSpPr>
          <p:cNvPr id="4" name="Date Placeholder 3"/>
          <p:cNvSpPr>
            <a:spLocks noGrp="1"/>
          </p:cNvSpPr>
          <p:nvPr>
            <p:ph type="dt" sz="half" idx="10"/>
          </p:nvPr>
        </p:nvSpPr>
        <p:spPr/>
        <p:txBody>
          <a:bodyPr/>
          <a:lstStyle/>
          <a:p>
            <a:fld id="{030984BE-E0DC-5C4A-A257-4203A526D677}"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49</a:t>
            </a:fld>
            <a:endParaRPr lang="en-US"/>
          </a:p>
        </p:txBody>
      </p:sp>
      <p:graphicFrame>
        <p:nvGraphicFramePr>
          <p:cNvPr id="13" name="Table 12"/>
          <p:cNvGraphicFramePr>
            <a:graphicFrameLocks noGrp="1"/>
          </p:cNvGraphicFramePr>
          <p:nvPr/>
        </p:nvGraphicFramePr>
        <p:xfrm>
          <a:off x="275879" y="1614754"/>
          <a:ext cx="5645841" cy="4102624"/>
        </p:xfrm>
        <a:graphic>
          <a:graphicData uri="http://schemas.openxmlformats.org/drawingml/2006/table">
            <a:tbl>
              <a:tblPr/>
              <a:tblGrid>
                <a:gridCol w="3545940"/>
                <a:gridCol w="842475"/>
                <a:gridCol w="767030"/>
                <a:gridCol w="490396"/>
              </a:tblGrid>
              <a:tr h="254000">
                <a:tc>
                  <a:txBody>
                    <a:bodyPr/>
                    <a:lstStyle/>
                    <a:p>
                      <a:pPr algn="l" fontAlgn="b"/>
                      <a:r>
                        <a:rPr lang="en-US" sz="1600" b="0" i="0" u="none" strike="noStrike">
                          <a:latin typeface="Verdana"/>
                        </a:rPr>
                        <a:t>WSC Power Capacity</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dirty="0" smtClean="0">
                          <a:latin typeface="Verdana"/>
                        </a:rPr>
                        <a:t>8.00</a:t>
                      </a:r>
                      <a:endParaRPr lang="en-US" sz="1600" b="0" i="0" u="none" strike="noStrike" dirty="0">
                        <a:latin typeface="Verdana"/>
                      </a:endParaRPr>
                    </a:p>
                  </a:txBody>
                  <a:tcPr marL="12574" marR="12574" marT="12574" marB="0" anchor="b">
                    <a:lnL>
                      <a:noFill/>
                    </a:lnL>
                    <a:lnR>
                      <a:noFill/>
                    </a:lnR>
                    <a:lnT>
                      <a:noFill/>
                    </a:lnT>
                    <a:lnB>
                      <a:noFill/>
                    </a:lnB>
                  </a:tcPr>
                </a:tc>
                <a:tc>
                  <a:txBody>
                    <a:bodyPr/>
                    <a:lstStyle/>
                    <a:p>
                      <a:pPr algn="l" fontAlgn="b"/>
                      <a:r>
                        <a:rPr lang="en-US" sz="1600" b="0" i="0" u="none" strike="noStrike">
                          <a:latin typeface="Verdana"/>
                        </a:rPr>
                        <a:t>MW</a:t>
                      </a: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Power Usage Effectiveness (PUE)</a:t>
                      </a:r>
                    </a:p>
                  </a:txBody>
                  <a:tcPr marL="12574" marR="12574" marT="12574" marB="0" anchor="b">
                    <a:lnL>
                      <a:noFill/>
                    </a:lnL>
                    <a:lnR>
                      <a:noFill/>
                    </a:lnR>
                    <a:lnT>
                      <a:noFill/>
                    </a:lnT>
                    <a:lnB>
                      <a:noFill/>
                    </a:lnB>
                  </a:tcPr>
                </a:tc>
                <a:tc>
                  <a:txBody>
                    <a:bodyPr/>
                    <a:lstStyle/>
                    <a:p>
                      <a:pPr algn="r" fontAlgn="b"/>
                      <a:r>
                        <a:rPr lang="en-US" sz="1600" b="0" i="0" u="none" strike="noStrike" dirty="0" smtClean="0">
                          <a:latin typeface="Verdana"/>
                        </a:rPr>
                        <a:t>1.45</a:t>
                      </a:r>
                      <a:endParaRPr lang="en-US" sz="1600" b="0" i="0" u="none" strike="noStrike" dirty="0">
                        <a:latin typeface="Verdana"/>
                      </a:endParaRPr>
                    </a:p>
                  </a:txBody>
                  <a:tcPr marL="12574" marR="12574" marT="12574" marB="0" anchor="b">
                    <a:lnL>
                      <a:noFill/>
                    </a:lnL>
                    <a:lnR>
                      <a:noFill/>
                    </a:lnR>
                    <a:lnT>
                      <a:noFill/>
                    </a:lnT>
                    <a:lnB>
                      <a:noFill/>
                    </a:lnB>
                  </a:tcPr>
                </a:tc>
                <a:tc>
                  <a:txBody>
                    <a:bodyPr/>
                    <a:lstStyle/>
                    <a:p>
                      <a:pPr algn="r"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IT Equipment Power Share </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0.67</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5.36</a:t>
                      </a:r>
                    </a:p>
                  </a:txBody>
                  <a:tcPr marL="12574" marR="12574" marT="12574" marB="0" anchor="b">
                    <a:lnL>
                      <a:noFill/>
                    </a:lnL>
                    <a:lnR>
                      <a:noFill/>
                    </a:lnR>
                    <a:lnT>
                      <a:noFill/>
                    </a:lnT>
                    <a:lnB>
                      <a:noFill/>
                    </a:lnB>
                  </a:tcPr>
                </a:tc>
                <a:tc>
                  <a:txBody>
                    <a:bodyPr/>
                    <a:lstStyle/>
                    <a:p>
                      <a:pPr algn="l" fontAlgn="b"/>
                      <a:r>
                        <a:rPr lang="en-US" sz="1600" b="0" i="0" u="none" strike="noStrike">
                          <a:latin typeface="Verdana"/>
                        </a:rPr>
                        <a:t>MW</a:t>
                      </a: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Power/Cooling Infrastructure</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0.33</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2.64</a:t>
                      </a:r>
                    </a:p>
                  </a:txBody>
                  <a:tcPr marL="12574" marR="12574" marT="12574" marB="0" anchor="b">
                    <a:lnL>
                      <a:noFill/>
                    </a:lnL>
                    <a:lnR>
                      <a:noFill/>
                    </a:lnR>
                    <a:lnT>
                      <a:noFill/>
                    </a:lnT>
                    <a:lnB>
                      <a:noFill/>
                    </a:lnB>
                  </a:tcPr>
                </a:tc>
                <a:tc>
                  <a:txBody>
                    <a:bodyPr/>
                    <a:lstStyle/>
                    <a:p>
                      <a:pPr algn="l" fontAlgn="b"/>
                      <a:r>
                        <a:rPr lang="en-US" sz="1600" b="0" i="0" u="none" strike="noStrike">
                          <a:latin typeface="Verdana"/>
                        </a:rPr>
                        <a:t>MW</a:t>
                      </a: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IT Equipment Measured Peak (W)</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145.00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Assume Average Pwr @ 0.8 Peak</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116.00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Servers</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dirty="0">
                          <a:latin typeface="Verdana"/>
                        </a:rPr>
                        <a:t>46207</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Servers</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46000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Servers per Rack</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40.00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Racks</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1150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Top of Rack Switches</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1150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TOR Switch per L2 Switch</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16.00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L2 Switches</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72</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L2 Switches per L3 Switch</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24.00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L3 Switches</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3</a:t>
                      </a:r>
                    </a:p>
                  </a:txBody>
                  <a:tcPr marL="12574" marR="12574" marT="12574" marB="0" anchor="b">
                    <a:lnL>
                      <a:noFill/>
                    </a:lnL>
                    <a:lnR>
                      <a:noFill/>
                    </a:lnR>
                    <a:lnT>
                      <a:noFill/>
                    </a:lnT>
                    <a:lnB>
                      <a:noFill/>
                    </a:lnB>
                  </a:tcPr>
                </a:tc>
                <a:tc>
                  <a:txBody>
                    <a:bodyPr/>
                    <a:lstStyle/>
                    <a:p>
                      <a:pPr algn="l" fontAlgn="b"/>
                      <a:endParaRPr lang="en-US" sz="1600" b="0" i="0" u="none" strike="noStrike" dirty="0">
                        <a:latin typeface="Verdana"/>
                      </a:endParaRPr>
                    </a:p>
                  </a:txBody>
                  <a:tcPr marL="12574" marR="12574" marT="12574" marB="0" anchor="b">
                    <a:lnL>
                      <a:noFill/>
                    </a:lnL>
                    <a:lnR>
                      <a:noFill/>
                    </a:lnR>
                    <a:lnT>
                      <a:noFill/>
                    </a:lnT>
                    <a:lnB>
                      <a:noFill/>
                    </a:lnB>
                  </a:tcPr>
                </a:tc>
              </a:tr>
            </a:tbl>
          </a:graphicData>
        </a:graphic>
      </p:graphicFrame>
      <p:sp>
        <p:nvSpPr>
          <p:cNvPr id="14" name="Rectangle 13"/>
          <p:cNvSpPr/>
          <p:nvPr/>
        </p:nvSpPr>
        <p:spPr>
          <a:xfrm>
            <a:off x="6434667" y="5333999"/>
            <a:ext cx="508000" cy="15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350000" y="4792137"/>
            <a:ext cx="677333" cy="8128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434670" y="4876811"/>
            <a:ext cx="508000" cy="152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366934" y="5655734"/>
            <a:ext cx="850113" cy="369332"/>
          </a:xfrm>
          <a:prstGeom prst="rect">
            <a:avLst/>
          </a:prstGeom>
          <a:noFill/>
        </p:spPr>
        <p:txBody>
          <a:bodyPr wrap="none" rtlCol="0">
            <a:spAutoFit/>
          </a:bodyPr>
          <a:lstStyle/>
          <a:p>
            <a:r>
              <a:rPr lang="en-US" dirty="0" smtClean="0"/>
              <a:t>Rack …</a:t>
            </a:r>
            <a:endParaRPr lang="en-US" dirty="0"/>
          </a:p>
        </p:txBody>
      </p:sp>
      <p:sp>
        <p:nvSpPr>
          <p:cNvPr id="18" name="TextBox 17"/>
          <p:cNvSpPr txBox="1"/>
          <p:nvPr/>
        </p:nvSpPr>
        <p:spPr>
          <a:xfrm>
            <a:off x="7010400" y="5232400"/>
            <a:ext cx="787395" cy="369332"/>
          </a:xfrm>
          <a:prstGeom prst="rect">
            <a:avLst/>
          </a:prstGeom>
          <a:noFill/>
        </p:spPr>
        <p:txBody>
          <a:bodyPr wrap="none" rtlCol="0">
            <a:spAutoFit/>
          </a:bodyPr>
          <a:lstStyle/>
          <a:p>
            <a:r>
              <a:rPr lang="en-US" dirty="0" smtClean="0"/>
              <a:t>Server</a:t>
            </a:r>
            <a:endParaRPr lang="en-US" dirty="0"/>
          </a:p>
        </p:txBody>
      </p:sp>
      <p:sp>
        <p:nvSpPr>
          <p:cNvPr id="19" name="TextBox 18"/>
          <p:cNvSpPr txBox="1"/>
          <p:nvPr/>
        </p:nvSpPr>
        <p:spPr>
          <a:xfrm>
            <a:off x="7010401" y="4741335"/>
            <a:ext cx="1236486" cy="369332"/>
          </a:xfrm>
          <a:prstGeom prst="rect">
            <a:avLst/>
          </a:prstGeom>
          <a:noFill/>
        </p:spPr>
        <p:txBody>
          <a:bodyPr wrap="none" rtlCol="0">
            <a:spAutoFit/>
          </a:bodyPr>
          <a:lstStyle/>
          <a:p>
            <a:r>
              <a:rPr lang="en-US" dirty="0" smtClean="0"/>
              <a:t>TOR Switch</a:t>
            </a:r>
            <a:endParaRPr lang="en-US" dirty="0"/>
          </a:p>
        </p:txBody>
      </p:sp>
      <p:sp>
        <p:nvSpPr>
          <p:cNvPr id="20" name="Rectangle 19"/>
          <p:cNvSpPr/>
          <p:nvPr/>
        </p:nvSpPr>
        <p:spPr>
          <a:xfrm>
            <a:off x="6773338" y="3759200"/>
            <a:ext cx="355601" cy="4267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7146263" y="2777065"/>
            <a:ext cx="1066405" cy="369332"/>
          </a:xfrm>
          <a:prstGeom prst="rect">
            <a:avLst/>
          </a:prstGeom>
          <a:noFill/>
        </p:spPr>
        <p:txBody>
          <a:bodyPr wrap="none" rtlCol="0">
            <a:spAutoFit/>
          </a:bodyPr>
          <a:lstStyle/>
          <a:p>
            <a:r>
              <a:rPr lang="en-US" dirty="0" smtClean="0"/>
              <a:t>L3 Switch</a:t>
            </a:r>
            <a:endParaRPr lang="en-US" dirty="0"/>
          </a:p>
        </p:txBody>
      </p:sp>
      <p:cxnSp>
        <p:nvCxnSpPr>
          <p:cNvPr id="23" name="Straight Connector 22"/>
          <p:cNvCxnSpPr>
            <a:stCxn id="20" idx="2"/>
            <a:endCxn id="15" idx="0"/>
          </p:cNvCxnSpPr>
          <p:nvPr/>
        </p:nvCxnSpPr>
        <p:spPr>
          <a:xfrm rot="5400000">
            <a:off x="6516795" y="4357793"/>
            <a:ext cx="606216" cy="262472"/>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5" idx="0"/>
            <a:endCxn id="26" idx="2"/>
          </p:cNvCxnSpPr>
          <p:nvPr/>
        </p:nvCxnSpPr>
        <p:spPr>
          <a:xfrm rot="5400000" flipH="1" flipV="1">
            <a:off x="7227994" y="3646594"/>
            <a:ext cx="606216" cy="1684871"/>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8195737" y="3759200"/>
            <a:ext cx="355601" cy="4267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773338" y="2760133"/>
            <a:ext cx="355601" cy="4267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7146261" y="3759199"/>
            <a:ext cx="1066405" cy="646331"/>
          </a:xfrm>
          <a:prstGeom prst="rect">
            <a:avLst/>
          </a:prstGeom>
          <a:noFill/>
        </p:spPr>
        <p:txBody>
          <a:bodyPr wrap="none" rtlCol="0">
            <a:spAutoFit/>
          </a:bodyPr>
          <a:lstStyle/>
          <a:p>
            <a:pPr algn="ctr"/>
            <a:r>
              <a:rPr lang="en-US" dirty="0" smtClean="0"/>
              <a:t>L2 Switch</a:t>
            </a:r>
          </a:p>
          <a:p>
            <a:pPr algn="ctr"/>
            <a:r>
              <a:rPr lang="en-US" dirty="0" smtClean="0"/>
              <a:t>…</a:t>
            </a:r>
            <a:endParaRPr lang="en-US" dirty="0"/>
          </a:p>
        </p:txBody>
      </p:sp>
      <p:sp>
        <p:nvSpPr>
          <p:cNvPr id="30" name="Rectangle 29"/>
          <p:cNvSpPr/>
          <p:nvPr/>
        </p:nvSpPr>
        <p:spPr>
          <a:xfrm>
            <a:off x="8195737" y="2760133"/>
            <a:ext cx="355601" cy="4267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a:stCxn id="28" idx="2"/>
            <a:endCxn id="20" idx="0"/>
          </p:cNvCxnSpPr>
          <p:nvPr/>
        </p:nvCxnSpPr>
        <p:spPr>
          <a:xfrm rot="5400000">
            <a:off x="6664966" y="3473027"/>
            <a:ext cx="57234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endCxn id="43" idx="0"/>
          </p:cNvCxnSpPr>
          <p:nvPr/>
        </p:nvCxnSpPr>
        <p:spPr>
          <a:xfrm rot="16200000" flipH="1">
            <a:off x="8150861" y="4408598"/>
            <a:ext cx="606216" cy="160862"/>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20" idx="2"/>
            <a:endCxn id="43" idx="0"/>
          </p:cNvCxnSpPr>
          <p:nvPr/>
        </p:nvCxnSpPr>
        <p:spPr>
          <a:xfrm rot="16200000" flipH="1">
            <a:off x="7439661" y="3697398"/>
            <a:ext cx="606216" cy="1583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8087366" y="3456094"/>
            <a:ext cx="57234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26" idx="0"/>
          </p:cNvCxnSpPr>
          <p:nvPr/>
        </p:nvCxnSpPr>
        <p:spPr>
          <a:xfrm>
            <a:off x="6968073" y="3186855"/>
            <a:ext cx="1405465" cy="572345"/>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20" idx="0"/>
          </p:cNvCxnSpPr>
          <p:nvPr/>
        </p:nvCxnSpPr>
        <p:spPr>
          <a:xfrm rot="5400000" flipH="1" flipV="1">
            <a:off x="7401566" y="2770295"/>
            <a:ext cx="538479" cy="1439332"/>
          </a:xfrm>
          <a:prstGeom prst="line">
            <a:avLst/>
          </a:prstGeom>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8195733" y="4792137"/>
            <a:ext cx="677333" cy="8128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p:cNvCxnSpPr/>
          <p:nvPr/>
        </p:nvCxnSpPr>
        <p:spPr>
          <a:xfrm rot="5400000">
            <a:off x="6886843" y="2484971"/>
            <a:ext cx="356394" cy="195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6200000" flipH="1">
            <a:off x="8139909" y="2494223"/>
            <a:ext cx="339461" cy="160079"/>
          </a:xfrm>
          <a:prstGeom prst="line">
            <a:avLst/>
          </a:prstGeom>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6434670" y="5113873"/>
            <a:ext cx="508000" cy="15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err="1" smtClean="0"/>
              <a:t>MapReduce</a:t>
            </a:r>
            <a:r>
              <a:rPr lang="en-US" dirty="0" smtClean="0"/>
              <a:t> Examples</a:t>
            </a:r>
          </a:p>
          <a:p>
            <a:r>
              <a:rPr lang="en-US" dirty="0" err="1" smtClean="0">
                <a:solidFill>
                  <a:schemeClr val="bg1">
                    <a:lumMod val="75000"/>
                  </a:schemeClr>
                </a:solidFill>
              </a:rPr>
              <a:t>Administrivia</a:t>
            </a:r>
            <a:r>
              <a:rPr lang="en-US" dirty="0" smtClean="0">
                <a:solidFill>
                  <a:schemeClr val="bg1">
                    <a:lumMod val="75000"/>
                  </a:schemeClr>
                </a:solidFill>
              </a:rPr>
              <a:t> + 61C in the News + </a:t>
            </a:r>
            <a:br>
              <a:rPr lang="en-US" dirty="0" smtClean="0">
                <a:solidFill>
                  <a:schemeClr val="bg1">
                    <a:lumMod val="75000"/>
                  </a:schemeClr>
                </a:solidFill>
              </a:rPr>
            </a:br>
            <a:r>
              <a:rPr lang="en-US" dirty="0" smtClean="0">
                <a:solidFill>
                  <a:schemeClr val="bg1">
                    <a:lumMod val="75000"/>
                  </a:schemeClr>
                </a:solidFill>
              </a:rPr>
              <a:t>The secret to getting good grades at Berkeley</a:t>
            </a:r>
            <a:endParaRPr lang="en-US" dirty="0" smtClean="0">
              <a:solidFill>
                <a:schemeClr val="bg1">
                  <a:lumMod val="75000"/>
                </a:schemeClr>
              </a:solidFill>
            </a:endParaRPr>
          </a:p>
          <a:p>
            <a:r>
              <a:rPr lang="en-US" dirty="0" err="1" smtClean="0">
                <a:solidFill>
                  <a:schemeClr val="bg1">
                    <a:lumMod val="75000"/>
                  </a:schemeClr>
                </a:solidFill>
              </a:rPr>
              <a:t>MapReduce</a:t>
            </a:r>
            <a:r>
              <a:rPr lang="en-US" dirty="0" smtClean="0">
                <a:solidFill>
                  <a:schemeClr val="bg1">
                    <a:lumMod val="75000"/>
                  </a:schemeClr>
                </a:solidFill>
              </a:rPr>
              <a:t> Execution</a:t>
            </a:r>
          </a:p>
          <a:p>
            <a:r>
              <a:rPr lang="en-US" dirty="0" smtClean="0">
                <a:solidFill>
                  <a:schemeClr val="bg1">
                    <a:lumMod val="75000"/>
                  </a:schemeClr>
                </a:solidFill>
              </a:rPr>
              <a:t>Costs </a:t>
            </a:r>
            <a:r>
              <a:rPr lang="en-US" dirty="0" smtClean="0">
                <a:solidFill>
                  <a:schemeClr val="bg1">
                    <a:lumMod val="75000"/>
                  </a:schemeClr>
                </a:solidFill>
              </a:rPr>
              <a:t>in Warehouse Scale Computer</a:t>
            </a:r>
          </a:p>
        </p:txBody>
      </p:sp>
      <p:sp>
        <p:nvSpPr>
          <p:cNvPr id="4" name="Date Placeholder 3"/>
          <p:cNvSpPr>
            <a:spLocks noGrp="1"/>
          </p:cNvSpPr>
          <p:nvPr>
            <p:ph type="dt" sz="half" idx="10"/>
          </p:nvPr>
        </p:nvSpPr>
        <p:spPr/>
        <p:txBody>
          <a:bodyPr/>
          <a:lstStyle/>
          <a:p>
            <a:fld id="{7661D4EE-B68A-234B-8D7A-48751A32621C}" type="datetime1">
              <a:rPr lang="en-US" smtClean="0"/>
              <a:pPr/>
              <a:t>8/29/12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WSC</a:t>
            </a:r>
            <a:endParaRPr lang="en-US" dirty="0"/>
          </a:p>
        </p:txBody>
      </p:sp>
      <p:sp>
        <p:nvSpPr>
          <p:cNvPr id="3" name="Content Placeholder 2"/>
          <p:cNvSpPr>
            <a:spLocks noGrp="1"/>
          </p:cNvSpPr>
          <p:nvPr>
            <p:ph idx="1"/>
          </p:nvPr>
        </p:nvSpPr>
        <p:spPr/>
        <p:txBody>
          <a:bodyPr/>
          <a:lstStyle/>
          <a:p>
            <a:r>
              <a:rPr lang="en-US" dirty="0" smtClean="0"/>
              <a:t>US account practice separates purchase price and operational costs</a:t>
            </a:r>
          </a:p>
          <a:p>
            <a:r>
              <a:rPr lang="en-US" dirty="0" smtClean="0"/>
              <a:t>Capital Expenditure (CAPEX) is cost to buy equipment (e.g</a:t>
            </a:r>
            <a:r>
              <a:rPr lang="en-US" dirty="0" smtClean="0"/>
              <a:t>.. </a:t>
            </a:r>
            <a:r>
              <a:rPr lang="en-US" dirty="0" smtClean="0"/>
              <a:t>buy servers)</a:t>
            </a:r>
          </a:p>
          <a:p>
            <a:r>
              <a:rPr lang="en-US" dirty="0" smtClean="0"/>
              <a:t>Operational Expenditure (OPEX) is cost to run equipment (</a:t>
            </a:r>
            <a:r>
              <a:rPr lang="en-US" dirty="0" smtClean="0"/>
              <a:t>e.g., </a:t>
            </a:r>
            <a:r>
              <a:rPr lang="en-US" dirty="0" smtClean="0"/>
              <a:t>pay for electricity used)</a:t>
            </a:r>
            <a:endParaRPr lang="en-US" dirty="0"/>
          </a:p>
        </p:txBody>
      </p:sp>
      <p:sp>
        <p:nvSpPr>
          <p:cNvPr id="4" name="Date Placeholder 3"/>
          <p:cNvSpPr>
            <a:spLocks noGrp="1"/>
          </p:cNvSpPr>
          <p:nvPr>
            <p:ph type="dt" sz="half" idx="10"/>
          </p:nvPr>
        </p:nvSpPr>
        <p:spPr/>
        <p:txBody>
          <a:bodyPr/>
          <a:lstStyle/>
          <a:p>
            <a:fld id="{9D871069-6161-074E-9600-1C9FB978E1C5}"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WSC Case Study</a:t>
            </a:r>
            <a:br>
              <a:rPr lang="en-US" smtClean="0"/>
            </a:br>
            <a:r>
              <a:rPr lang="en-US" smtClean="0"/>
              <a:t>Capital Expenditure (Capex)</a:t>
            </a:r>
            <a:endParaRPr lang="en-US" dirty="0"/>
          </a:p>
        </p:txBody>
      </p:sp>
      <p:sp>
        <p:nvSpPr>
          <p:cNvPr id="12" name="Content Placeholder 11"/>
          <p:cNvSpPr>
            <a:spLocks noGrp="1"/>
          </p:cNvSpPr>
          <p:nvPr>
            <p:ph idx="1"/>
          </p:nvPr>
        </p:nvSpPr>
        <p:spPr>
          <a:xfrm>
            <a:off x="457200" y="1608720"/>
            <a:ext cx="8229600" cy="643466"/>
          </a:xfrm>
        </p:spPr>
        <p:txBody>
          <a:bodyPr>
            <a:normAutofit fontScale="92500"/>
          </a:bodyPr>
          <a:lstStyle/>
          <a:p>
            <a:r>
              <a:rPr lang="en-US" dirty="0" smtClean="0"/>
              <a:t>Facility cost and total IT cost look about the same</a:t>
            </a:r>
            <a:endParaRPr lang="en-US" dirty="0"/>
          </a:p>
        </p:txBody>
      </p:sp>
      <p:sp>
        <p:nvSpPr>
          <p:cNvPr id="4" name="Date Placeholder 3"/>
          <p:cNvSpPr>
            <a:spLocks noGrp="1"/>
          </p:cNvSpPr>
          <p:nvPr>
            <p:ph type="dt" sz="half" idx="10"/>
          </p:nvPr>
        </p:nvSpPr>
        <p:spPr/>
        <p:txBody>
          <a:bodyPr/>
          <a:lstStyle/>
          <a:p>
            <a:fld id="{E88B8913-1146-9443-A88E-30EBF793BCD9}"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51</a:t>
            </a:fld>
            <a:endParaRPr lang="en-US"/>
          </a:p>
        </p:txBody>
      </p:sp>
      <p:graphicFrame>
        <p:nvGraphicFramePr>
          <p:cNvPr id="7" name="Table 6"/>
          <p:cNvGraphicFramePr>
            <a:graphicFrameLocks noGrp="1"/>
          </p:cNvGraphicFramePr>
          <p:nvPr/>
        </p:nvGraphicFramePr>
        <p:xfrm>
          <a:off x="643467" y="2244329"/>
          <a:ext cx="6040864" cy="1268760"/>
        </p:xfrm>
        <a:graphic>
          <a:graphicData uri="http://schemas.openxmlformats.org/drawingml/2006/table">
            <a:tbl>
              <a:tblPr/>
              <a:tblGrid>
                <a:gridCol w="4052539"/>
                <a:gridCol w="1988325"/>
              </a:tblGrid>
              <a:tr h="250283">
                <a:tc>
                  <a:txBody>
                    <a:bodyPr/>
                    <a:lstStyle/>
                    <a:p>
                      <a:pPr algn="l" fontAlgn="b"/>
                      <a:r>
                        <a:rPr lang="en-US" sz="2000" b="0" i="0" u="none" strike="noStrike">
                          <a:latin typeface="Verdana"/>
                        </a:rPr>
                        <a:t>Facility Cost</a:t>
                      </a:r>
                    </a:p>
                  </a:txBody>
                  <a:tcPr marL="12390" marR="12390" marT="12390" marB="0" anchor="b">
                    <a:lnL>
                      <a:noFill/>
                    </a:lnL>
                    <a:lnR>
                      <a:noFill/>
                    </a:lnR>
                    <a:lnT>
                      <a:noFill/>
                    </a:lnT>
                    <a:lnB>
                      <a:noFill/>
                    </a:lnB>
                  </a:tcPr>
                </a:tc>
                <a:tc>
                  <a:txBody>
                    <a:bodyPr/>
                    <a:lstStyle/>
                    <a:p>
                      <a:pPr algn="r" fontAlgn="b"/>
                      <a:r>
                        <a:rPr lang="en-US" sz="2000" b="0" i="0" u="none" strike="noStrike" dirty="0">
                          <a:latin typeface="Verdana"/>
                        </a:rPr>
                        <a:t>$88,000,000 </a:t>
                      </a:r>
                    </a:p>
                  </a:txBody>
                  <a:tcPr marL="12390" marR="12390" marT="12390" marB="0" anchor="b">
                    <a:lnL>
                      <a:noFill/>
                    </a:lnL>
                    <a:lnR>
                      <a:noFill/>
                    </a:lnR>
                    <a:lnT>
                      <a:noFill/>
                    </a:lnT>
                    <a:lnB>
                      <a:noFill/>
                    </a:lnB>
                  </a:tcPr>
                </a:tc>
              </a:tr>
              <a:tr h="250283">
                <a:tc>
                  <a:txBody>
                    <a:bodyPr/>
                    <a:lstStyle/>
                    <a:p>
                      <a:pPr algn="l" fontAlgn="b"/>
                      <a:r>
                        <a:rPr lang="en-US" sz="2000" b="0" i="0" u="none" strike="noStrike">
                          <a:latin typeface="Verdana"/>
                        </a:rPr>
                        <a:t>Total Server Cost</a:t>
                      </a:r>
                    </a:p>
                  </a:txBody>
                  <a:tcPr marL="12390" marR="12390" marT="12390" marB="0" anchor="b">
                    <a:lnL>
                      <a:noFill/>
                    </a:lnL>
                    <a:lnR>
                      <a:noFill/>
                    </a:lnR>
                    <a:lnT>
                      <a:noFill/>
                    </a:lnT>
                    <a:lnB>
                      <a:noFill/>
                    </a:lnB>
                  </a:tcPr>
                </a:tc>
                <a:tc>
                  <a:txBody>
                    <a:bodyPr/>
                    <a:lstStyle/>
                    <a:p>
                      <a:pPr algn="r" fontAlgn="b"/>
                      <a:r>
                        <a:rPr lang="en-US" sz="2000" b="0" i="0" u="none" strike="noStrike">
                          <a:latin typeface="Verdana"/>
                        </a:rPr>
                        <a:t>$66,700,000 </a:t>
                      </a:r>
                    </a:p>
                  </a:txBody>
                  <a:tcPr marL="12390" marR="12390" marT="12390" marB="0" anchor="b">
                    <a:lnL>
                      <a:noFill/>
                    </a:lnL>
                    <a:lnR>
                      <a:noFill/>
                    </a:lnR>
                    <a:lnT>
                      <a:noFill/>
                    </a:lnT>
                    <a:lnB>
                      <a:noFill/>
                    </a:lnB>
                  </a:tcPr>
                </a:tc>
              </a:tr>
              <a:tr h="250283">
                <a:tc>
                  <a:txBody>
                    <a:bodyPr/>
                    <a:lstStyle/>
                    <a:p>
                      <a:pPr algn="l" fontAlgn="b"/>
                      <a:r>
                        <a:rPr lang="en-US" sz="2000" b="0" i="0" u="none" strike="noStrike" dirty="0">
                          <a:latin typeface="Verdana"/>
                        </a:rPr>
                        <a:t>Total Network Cost</a:t>
                      </a:r>
                    </a:p>
                  </a:txBody>
                  <a:tcPr marL="12390" marR="12390" marT="12390" marB="0" anchor="b">
                    <a:lnL>
                      <a:noFill/>
                    </a:lnL>
                    <a:lnR>
                      <a:noFill/>
                    </a:lnR>
                    <a:lnT>
                      <a:noFill/>
                    </a:lnT>
                    <a:lnB>
                      <a:noFill/>
                    </a:lnB>
                  </a:tcPr>
                </a:tc>
                <a:tc>
                  <a:txBody>
                    <a:bodyPr/>
                    <a:lstStyle/>
                    <a:p>
                      <a:pPr algn="r" fontAlgn="b"/>
                      <a:r>
                        <a:rPr lang="en-US" sz="2000" b="0" i="0" u="none" strike="noStrike" dirty="0">
                          <a:latin typeface="Verdana"/>
                        </a:rPr>
                        <a:t>$</a:t>
                      </a:r>
                      <a:r>
                        <a:rPr lang="en-US" sz="2000" b="0" i="0" u="none" strike="noStrike" dirty="0" smtClean="0">
                          <a:latin typeface="Verdana"/>
                        </a:rPr>
                        <a:t>12,810,000 </a:t>
                      </a:r>
                      <a:endParaRPr lang="en-US" sz="2000" b="0" i="0" u="none" strike="noStrike" dirty="0">
                        <a:latin typeface="Verdana"/>
                      </a:endParaRPr>
                    </a:p>
                  </a:txBody>
                  <a:tcPr marL="12390" marR="12390" marT="12390" marB="0" anchor="b">
                    <a:lnL>
                      <a:noFill/>
                    </a:lnL>
                    <a:lnR>
                      <a:noFill/>
                    </a:lnR>
                    <a:lnT>
                      <a:noFill/>
                    </a:lnT>
                    <a:lnB>
                      <a:noFill/>
                    </a:lnB>
                  </a:tcPr>
                </a:tc>
              </a:tr>
              <a:tr h="250283">
                <a:tc>
                  <a:txBody>
                    <a:bodyPr/>
                    <a:lstStyle/>
                    <a:p>
                      <a:pPr algn="l" fontAlgn="b"/>
                      <a:r>
                        <a:rPr lang="en-US" sz="2000" b="0" i="0" u="none" strike="noStrike" dirty="0">
                          <a:latin typeface="Verdana"/>
                        </a:rPr>
                        <a:t>Total Cost</a:t>
                      </a:r>
                    </a:p>
                  </a:txBody>
                  <a:tcPr marL="12390" marR="12390" marT="12390" marB="0" anchor="b">
                    <a:lnL>
                      <a:noFill/>
                    </a:lnL>
                    <a:lnR>
                      <a:noFill/>
                    </a:lnR>
                    <a:lnT>
                      <a:noFill/>
                    </a:lnT>
                    <a:lnB>
                      <a:noFill/>
                    </a:lnB>
                  </a:tcPr>
                </a:tc>
                <a:tc>
                  <a:txBody>
                    <a:bodyPr/>
                    <a:lstStyle/>
                    <a:p>
                      <a:pPr algn="r" fontAlgn="b"/>
                      <a:r>
                        <a:rPr lang="en-US" sz="2000" b="0" i="0" u="none" strike="noStrike" dirty="0">
                          <a:latin typeface="Verdana"/>
                        </a:rPr>
                        <a:t>$</a:t>
                      </a:r>
                      <a:r>
                        <a:rPr lang="en-US" sz="2000" b="0" i="0" u="none" strike="noStrike" dirty="0" smtClean="0">
                          <a:latin typeface="Verdana"/>
                        </a:rPr>
                        <a:t>167,510,000 </a:t>
                      </a:r>
                      <a:endParaRPr lang="en-US" sz="2000" b="0" i="0" u="none" strike="noStrike" dirty="0">
                        <a:latin typeface="Verdana"/>
                      </a:endParaRPr>
                    </a:p>
                  </a:txBody>
                  <a:tcPr marL="12390" marR="12390" marT="12390" marB="0" anchor="b">
                    <a:lnL>
                      <a:noFill/>
                    </a:lnL>
                    <a:lnR>
                      <a:noFill/>
                    </a:lnR>
                    <a:lnT>
                      <a:noFill/>
                    </a:lnT>
                    <a:lnB>
                      <a:noFill/>
                    </a:lnB>
                  </a:tcPr>
                </a:tc>
              </a:tr>
            </a:tbl>
          </a:graphicData>
        </a:graphic>
      </p:graphicFrame>
      <p:sp>
        <p:nvSpPr>
          <p:cNvPr id="8" name="Content Placeholder 11"/>
          <p:cNvSpPr txBox="1">
            <a:spLocks/>
          </p:cNvSpPr>
          <p:nvPr/>
        </p:nvSpPr>
        <p:spPr>
          <a:xfrm>
            <a:off x="389467" y="4504320"/>
            <a:ext cx="8229600" cy="1337680"/>
          </a:xfrm>
          <a:prstGeom prst="rect">
            <a:avLst/>
          </a:prstGeom>
        </p:spPr>
        <p:txBody>
          <a:bodyPr vert="horz" lIns="91440" tIns="45720" rIns="91440" bIns="45720" rtlCol="0">
            <a:normAutofit fontScale="92500"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However,</a:t>
            </a:r>
            <a:r>
              <a:rPr kumimoji="0" lang="en-US" sz="3200" b="0" i="0" u="none" strike="noStrike" kern="1200" cap="none" spc="0" normalizeH="0" noProof="0" dirty="0" smtClean="0">
                <a:ln>
                  <a:noFill/>
                </a:ln>
                <a:solidFill>
                  <a:schemeClr val="tx1"/>
                </a:solidFill>
                <a:effectLst/>
                <a:uLnTx/>
                <a:uFillTx/>
                <a:latin typeface="+mn-lt"/>
                <a:ea typeface="+mn-ea"/>
                <a:cs typeface="+mn-cs"/>
              </a:rPr>
              <a:t> replace servers every 3 years, networking gear every 4 years, and facility every 10 years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WSC</a:t>
            </a:r>
            <a:endParaRPr lang="en-US" dirty="0"/>
          </a:p>
        </p:txBody>
      </p:sp>
      <p:sp>
        <p:nvSpPr>
          <p:cNvPr id="3" name="Content Placeholder 2"/>
          <p:cNvSpPr>
            <a:spLocks noGrp="1"/>
          </p:cNvSpPr>
          <p:nvPr>
            <p:ph idx="1"/>
          </p:nvPr>
        </p:nvSpPr>
        <p:spPr/>
        <p:txBody>
          <a:bodyPr/>
          <a:lstStyle/>
          <a:p>
            <a:r>
              <a:rPr lang="en-US" dirty="0" smtClean="0"/>
              <a:t>US account practice allow converting Capital Expenditure (CAPEX) into Operational Expenditure (OPEX) by amortizing costs over time period</a:t>
            </a:r>
          </a:p>
          <a:p>
            <a:pPr lvl="1"/>
            <a:r>
              <a:rPr lang="en-US" dirty="0" smtClean="0"/>
              <a:t>Servers 3 years </a:t>
            </a:r>
          </a:p>
          <a:p>
            <a:pPr lvl="1"/>
            <a:r>
              <a:rPr lang="en-US" dirty="0" smtClean="0"/>
              <a:t>Networking gear 4 years</a:t>
            </a:r>
          </a:p>
          <a:p>
            <a:pPr lvl="1"/>
            <a:r>
              <a:rPr lang="en-US" dirty="0" smtClean="0"/>
              <a:t>Facility 10 years</a:t>
            </a:r>
          </a:p>
          <a:p>
            <a:endParaRPr lang="en-US" dirty="0" smtClean="0"/>
          </a:p>
          <a:p>
            <a:pPr lvl="1"/>
            <a:endParaRPr lang="en-US" dirty="0"/>
          </a:p>
        </p:txBody>
      </p:sp>
      <p:sp>
        <p:nvSpPr>
          <p:cNvPr id="4" name="Date Placeholder 3"/>
          <p:cNvSpPr>
            <a:spLocks noGrp="1"/>
          </p:cNvSpPr>
          <p:nvPr>
            <p:ph type="dt" sz="half" idx="10"/>
          </p:nvPr>
        </p:nvSpPr>
        <p:spPr/>
        <p:txBody>
          <a:bodyPr/>
          <a:lstStyle/>
          <a:p>
            <a:fld id="{ADE2AEA5-18F4-B94C-AEB1-0ECF27380692}"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WSC Case Study</a:t>
            </a:r>
            <a:br>
              <a:rPr lang="en-US" dirty="0" smtClean="0"/>
            </a:br>
            <a:r>
              <a:rPr lang="en-US" dirty="0" smtClean="0"/>
              <a:t>Operational Expense (</a:t>
            </a:r>
            <a:r>
              <a:rPr lang="en-US" dirty="0" err="1" smtClean="0"/>
              <a:t>Opex</a:t>
            </a:r>
            <a:r>
              <a:rPr lang="en-US" dirty="0" smtClean="0"/>
              <a:t>)</a:t>
            </a:r>
            <a:endParaRPr lang="en-US" dirty="0"/>
          </a:p>
        </p:txBody>
      </p:sp>
      <p:sp>
        <p:nvSpPr>
          <p:cNvPr id="4" name="Date Placeholder 3"/>
          <p:cNvSpPr>
            <a:spLocks noGrp="1"/>
          </p:cNvSpPr>
          <p:nvPr>
            <p:ph type="dt" sz="half" idx="10"/>
          </p:nvPr>
        </p:nvSpPr>
        <p:spPr/>
        <p:txBody>
          <a:bodyPr/>
          <a:lstStyle/>
          <a:p>
            <a:fld id="{3B539D58-B313-DC43-AA2A-65F390D1A469}"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53</a:t>
            </a:fld>
            <a:endParaRPr lang="en-US"/>
          </a:p>
        </p:txBody>
      </p:sp>
      <p:graphicFrame>
        <p:nvGraphicFramePr>
          <p:cNvPr id="12" name="Table 11"/>
          <p:cNvGraphicFramePr>
            <a:graphicFrameLocks noGrp="1"/>
          </p:cNvGraphicFramePr>
          <p:nvPr/>
        </p:nvGraphicFramePr>
        <p:xfrm>
          <a:off x="1964262" y="2097905"/>
          <a:ext cx="6265337" cy="2293056"/>
        </p:xfrm>
        <a:graphic>
          <a:graphicData uri="http://schemas.openxmlformats.org/drawingml/2006/table">
            <a:tbl>
              <a:tblPr/>
              <a:tblGrid>
                <a:gridCol w="1739828"/>
                <a:gridCol w="405524"/>
                <a:gridCol w="1569769"/>
                <a:gridCol w="1804575"/>
                <a:gridCol w="745641"/>
              </a:tblGrid>
              <a:tr h="221076">
                <a:tc>
                  <a:txBody>
                    <a:bodyPr/>
                    <a:lstStyle/>
                    <a:p>
                      <a:pPr algn="l" fontAlgn="b"/>
                      <a:r>
                        <a:rPr lang="en-US" sz="1600" b="0" i="0" u="none" strike="noStrike">
                          <a:latin typeface="Verdana"/>
                        </a:rPr>
                        <a:t>Server</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3</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$66,700,000 </a:t>
                      </a: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2,000,000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55%</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Network</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4</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$12,530,000 </a:t>
                      </a: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295,000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8%</a:t>
                      </a: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Facility</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$88,000,000 </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Pwr&amp;Cooling</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10</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$72,160,000 </a:t>
                      </a: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$625,000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17%</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Other</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10</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$15,840,000 </a:t>
                      </a: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140,000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4</a:t>
                      </a:r>
                      <a:r>
                        <a:rPr lang="en-US" sz="1600" b="0" i="0" u="none" strike="noStrike" dirty="0" smtClean="0">
                          <a:latin typeface="Verdana"/>
                        </a:rPr>
                        <a:t>%</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dirty="0">
                          <a:latin typeface="Verdana"/>
                        </a:rPr>
                        <a:t>Amortized</a:t>
                      </a:r>
                      <a:r>
                        <a:rPr lang="en-US" sz="1600" b="0" i="0" u="none" strike="noStrike" dirty="0" smtClean="0">
                          <a:latin typeface="Verdana"/>
                        </a:rPr>
                        <a:t> Cost</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$3,060,000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Power (8MW)</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$0.07</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475,000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13%</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People (3)</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$85,000</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2%</a:t>
                      </a: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Total Monthly</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$3,620,000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100%</a:t>
                      </a:r>
                    </a:p>
                  </a:txBody>
                  <a:tcPr marL="10944" marR="10944" marT="10944" marB="0" anchor="b">
                    <a:lnL>
                      <a:noFill/>
                    </a:lnL>
                    <a:lnR>
                      <a:noFill/>
                    </a:lnR>
                    <a:lnT>
                      <a:noFill/>
                    </a:lnT>
                    <a:lnB>
                      <a:noFill/>
                    </a:lnB>
                  </a:tcPr>
                </a:tc>
              </a:tr>
            </a:tbl>
          </a:graphicData>
        </a:graphic>
      </p:graphicFrame>
      <p:sp>
        <p:nvSpPr>
          <p:cNvPr id="13" name="TextBox 12"/>
          <p:cNvSpPr txBox="1"/>
          <p:nvPr/>
        </p:nvSpPr>
        <p:spPr>
          <a:xfrm>
            <a:off x="6146792" y="1557873"/>
            <a:ext cx="1441420" cy="369332"/>
          </a:xfrm>
          <a:prstGeom prst="rect">
            <a:avLst/>
          </a:prstGeom>
          <a:noFill/>
        </p:spPr>
        <p:txBody>
          <a:bodyPr wrap="none" rtlCol="0">
            <a:spAutoFit/>
          </a:bodyPr>
          <a:lstStyle/>
          <a:p>
            <a:r>
              <a:rPr lang="en-US" dirty="0" smtClean="0"/>
              <a:t>Monthly Cost</a:t>
            </a:r>
            <a:endParaRPr lang="en-US" dirty="0"/>
          </a:p>
        </p:txBody>
      </p:sp>
      <p:cxnSp>
        <p:nvCxnSpPr>
          <p:cNvPr id="15" name="Straight Connector 14"/>
          <p:cNvCxnSpPr/>
          <p:nvPr/>
        </p:nvCxnSpPr>
        <p:spPr>
          <a:xfrm>
            <a:off x="355593" y="3354393"/>
            <a:ext cx="7907866" cy="15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404538" y="1337740"/>
            <a:ext cx="1400819" cy="646331"/>
          </a:xfrm>
          <a:prstGeom prst="rect">
            <a:avLst/>
          </a:prstGeom>
          <a:noFill/>
        </p:spPr>
        <p:txBody>
          <a:bodyPr wrap="none" rtlCol="0">
            <a:spAutoFit/>
          </a:bodyPr>
          <a:lstStyle/>
          <a:p>
            <a:pPr algn="r"/>
            <a:r>
              <a:rPr lang="en-US" dirty="0" smtClean="0"/>
              <a:t>Years</a:t>
            </a:r>
          </a:p>
          <a:p>
            <a:pPr algn="r"/>
            <a:r>
              <a:rPr lang="en-US" dirty="0" smtClean="0"/>
              <a:t>Amortization</a:t>
            </a:r>
            <a:endParaRPr lang="en-US" dirty="0"/>
          </a:p>
        </p:txBody>
      </p:sp>
      <p:sp>
        <p:nvSpPr>
          <p:cNvPr id="25" name="TextBox 24"/>
          <p:cNvSpPr txBox="1"/>
          <p:nvPr/>
        </p:nvSpPr>
        <p:spPr>
          <a:xfrm>
            <a:off x="3386673" y="4233341"/>
            <a:ext cx="822386" cy="369332"/>
          </a:xfrm>
          <a:prstGeom prst="rect">
            <a:avLst/>
          </a:prstGeom>
          <a:noFill/>
        </p:spPr>
        <p:txBody>
          <a:bodyPr wrap="none" rtlCol="0">
            <a:spAutoFit/>
          </a:bodyPr>
          <a:lstStyle/>
          <a:p>
            <a:r>
              <a:rPr lang="en-US" dirty="0" smtClean="0"/>
              <a:t>$/kWh</a:t>
            </a:r>
            <a:endParaRPr lang="en-US" dirty="0"/>
          </a:p>
        </p:txBody>
      </p:sp>
      <p:cxnSp>
        <p:nvCxnSpPr>
          <p:cNvPr id="26" name="Straight Arrow Connector 25"/>
          <p:cNvCxnSpPr/>
          <p:nvPr/>
        </p:nvCxnSpPr>
        <p:spPr>
          <a:xfrm flipV="1">
            <a:off x="3963194" y="3860800"/>
            <a:ext cx="879739" cy="4064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04557" y="2082806"/>
            <a:ext cx="1206681" cy="923330"/>
          </a:xfrm>
          <a:prstGeom prst="rect">
            <a:avLst/>
          </a:prstGeom>
          <a:noFill/>
        </p:spPr>
        <p:txBody>
          <a:bodyPr wrap="none" rtlCol="0">
            <a:spAutoFit/>
          </a:bodyPr>
          <a:lstStyle/>
          <a:p>
            <a:pPr algn="r"/>
            <a:r>
              <a:rPr lang="en-US" i="1" dirty="0" smtClean="0"/>
              <a:t>Amortized</a:t>
            </a:r>
          </a:p>
          <a:p>
            <a:pPr algn="r"/>
            <a:r>
              <a:rPr lang="en-US" i="1" dirty="0" smtClean="0"/>
              <a:t>Capital</a:t>
            </a:r>
          </a:p>
          <a:p>
            <a:pPr algn="r"/>
            <a:r>
              <a:rPr lang="en-US" i="1" dirty="0" smtClean="0"/>
              <a:t>Expense</a:t>
            </a:r>
            <a:endParaRPr lang="en-US" i="1" dirty="0"/>
          </a:p>
        </p:txBody>
      </p:sp>
      <p:sp>
        <p:nvSpPr>
          <p:cNvPr id="28" name="TextBox 27"/>
          <p:cNvSpPr txBox="1"/>
          <p:nvPr/>
        </p:nvSpPr>
        <p:spPr>
          <a:xfrm>
            <a:off x="354927" y="3251207"/>
            <a:ext cx="1356311" cy="646331"/>
          </a:xfrm>
          <a:prstGeom prst="rect">
            <a:avLst/>
          </a:prstGeom>
          <a:noFill/>
        </p:spPr>
        <p:txBody>
          <a:bodyPr wrap="none" rtlCol="0">
            <a:spAutoFit/>
          </a:bodyPr>
          <a:lstStyle/>
          <a:p>
            <a:pPr algn="r"/>
            <a:r>
              <a:rPr lang="en-US" i="1" dirty="0" smtClean="0"/>
              <a:t>Operational</a:t>
            </a:r>
          </a:p>
          <a:p>
            <a:pPr algn="r"/>
            <a:r>
              <a:rPr lang="en-US" i="1" dirty="0" smtClean="0"/>
              <a:t>Expense</a:t>
            </a:r>
            <a:endParaRPr lang="en-US" i="1" dirty="0"/>
          </a:p>
        </p:txBody>
      </p:sp>
      <p:sp>
        <p:nvSpPr>
          <p:cNvPr id="18" name="Content Placeholder 17"/>
          <p:cNvSpPr>
            <a:spLocks noGrp="1"/>
          </p:cNvSpPr>
          <p:nvPr>
            <p:ph idx="1"/>
          </p:nvPr>
        </p:nvSpPr>
        <p:spPr>
          <a:xfrm>
            <a:off x="457199" y="4673600"/>
            <a:ext cx="8449733" cy="1676400"/>
          </a:xfrm>
        </p:spPr>
        <p:txBody>
          <a:bodyPr>
            <a:normAutofit fontScale="92500" lnSpcReduction="10000"/>
          </a:bodyPr>
          <a:lstStyle/>
          <a:p>
            <a:pPr marL="342900" lvl="1" indent="-342900">
              <a:buFont typeface="Arial"/>
              <a:buChar char="•"/>
            </a:pPr>
            <a:r>
              <a:rPr lang="en-US" dirty="0" smtClean="0"/>
              <a:t>Monthly Power costs</a:t>
            </a:r>
          </a:p>
          <a:p>
            <a:pPr marL="742950" lvl="2" indent="-342900"/>
            <a:r>
              <a:rPr lang="en-US" dirty="0" smtClean="0"/>
              <a:t>$475k for electricity</a:t>
            </a:r>
          </a:p>
          <a:p>
            <a:pPr marL="742950" lvl="2" indent="-342900"/>
            <a:r>
              <a:rPr lang="en-US" dirty="0" smtClean="0"/>
              <a:t>$625k + $140k to amortize facility power distribution and cooling</a:t>
            </a:r>
          </a:p>
          <a:p>
            <a:pPr marL="742950" lvl="2" indent="-342900"/>
            <a:r>
              <a:rPr lang="en-US" dirty="0" smtClean="0"/>
              <a:t>60% is amortized power distribution and cooling</a:t>
            </a:r>
          </a:p>
          <a:p>
            <a:pPr marL="342900" lvl="1" indent="-342900">
              <a:buFont typeface="Arial"/>
              <a:buChar char="•"/>
            </a:pPr>
            <a:endParaRPr lang="en-US" dirty="0" smtClean="0"/>
          </a:p>
          <a:p>
            <a:pPr>
              <a:buNone/>
            </a:pPr>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much does a watt cost in a WSC?</a:t>
            </a:r>
            <a:endParaRPr lang="en-US" dirty="0"/>
          </a:p>
        </p:txBody>
      </p:sp>
      <p:sp>
        <p:nvSpPr>
          <p:cNvPr id="3" name="Content Placeholder 2"/>
          <p:cNvSpPr>
            <a:spLocks noGrp="1"/>
          </p:cNvSpPr>
          <p:nvPr>
            <p:ph idx="1"/>
          </p:nvPr>
        </p:nvSpPr>
        <p:spPr/>
        <p:txBody>
          <a:bodyPr>
            <a:normAutofit/>
          </a:bodyPr>
          <a:lstStyle/>
          <a:p>
            <a:r>
              <a:rPr lang="en-US" dirty="0" smtClean="0"/>
              <a:t>8 MW facility</a:t>
            </a:r>
          </a:p>
          <a:p>
            <a:r>
              <a:rPr lang="en-US" dirty="0" smtClean="0"/>
              <a:t>Amortized facility, including power distribution and cooling is $625k + $140k = $765k</a:t>
            </a:r>
          </a:p>
          <a:p>
            <a:r>
              <a:rPr lang="en-US" dirty="0" smtClean="0"/>
              <a:t>Monthly Power Usage = $475k</a:t>
            </a:r>
          </a:p>
          <a:p>
            <a:r>
              <a:rPr lang="en-US" dirty="0" smtClean="0"/>
              <a:t>Watt-Year = ($765k+$475k)*12/8M = $1.86 or about $2 per year</a:t>
            </a:r>
          </a:p>
          <a:p>
            <a:r>
              <a:rPr lang="en-US" dirty="0" smtClean="0"/>
              <a:t>To save a watt, if spend more than $2 a year, lose money</a:t>
            </a:r>
            <a:endParaRPr lang="en-US" dirty="0"/>
          </a:p>
        </p:txBody>
      </p:sp>
      <p:sp>
        <p:nvSpPr>
          <p:cNvPr id="4" name="Date Placeholder 3"/>
          <p:cNvSpPr>
            <a:spLocks noGrp="1"/>
          </p:cNvSpPr>
          <p:nvPr>
            <p:ph type="dt" sz="half" idx="10"/>
          </p:nvPr>
        </p:nvSpPr>
        <p:spPr/>
        <p:txBody>
          <a:bodyPr/>
          <a:lstStyle/>
          <a:p>
            <a:fld id="{8FB534D2-C86F-5A4C-A950-6F3CB055C133}" type="datetime1">
              <a:rPr lang="en-US" smtClean="0"/>
              <a:pPr/>
              <a:t>8/27/12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rPr>
              <a:t>The </a:t>
            </a:r>
            <a:r>
              <a:rPr lang="en-US" sz="2800" dirty="0" smtClean="0">
                <a:solidFill>
                  <a:srgbClr val="408000"/>
                </a:solidFill>
              </a:rPr>
              <a:t>dominant operational monthly cost is</a:t>
            </a:r>
            <a:br>
              <a:rPr lang="en-US" sz="2800" dirty="0" smtClean="0">
                <a:solidFill>
                  <a:srgbClr val="408000"/>
                </a:solidFill>
              </a:rPr>
            </a:br>
            <a:r>
              <a:rPr lang="en-US" sz="2800" dirty="0" smtClean="0">
                <a:solidFill>
                  <a:srgbClr val="408000"/>
                </a:solidFill>
              </a:rPr>
              <a:t>the electric bill.</a:t>
            </a:r>
            <a:endParaRPr lang="en-US" sz="2800" dirty="0" smtClean="0">
              <a:solidFill>
                <a:srgbClr val="408000"/>
              </a:solidFill>
            </a:endParaRPr>
          </a:p>
        </p:txBody>
      </p:sp>
      <p:sp>
        <p:nvSpPr>
          <p:cNvPr id="5325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rPr>
              <a:t>The </a:t>
            </a:r>
            <a:r>
              <a:rPr lang="en-US" sz="2800" dirty="0" smtClean="0">
                <a:solidFill>
                  <a:srgbClr val="FF66A0"/>
                </a:solidFill>
              </a:rPr>
              <a:t>dominant operational monthly cost is</a:t>
            </a:r>
            <a:br>
              <a:rPr lang="en-US" sz="2800" dirty="0" smtClean="0">
                <a:solidFill>
                  <a:srgbClr val="FF66A0"/>
                </a:solidFill>
              </a:rPr>
            </a:br>
            <a:r>
              <a:rPr lang="en-US" sz="2800" dirty="0" smtClean="0">
                <a:solidFill>
                  <a:srgbClr val="FF66A0"/>
                </a:solidFill>
              </a:rPr>
              <a:t>facility replacement.</a:t>
            </a:r>
            <a:endParaRPr lang="en-US" sz="2800" dirty="0" smtClean="0">
              <a:solidFill>
                <a:srgbClr val="FF66A0"/>
              </a:solidFill>
            </a:endParaRPr>
          </a:p>
        </p:txBody>
      </p:sp>
      <p:grpSp>
        <p:nvGrpSpPr>
          <p:cNvPr id="2" name="Group 10"/>
          <p:cNvGrpSpPr>
            <a:grpSpLocks/>
          </p:cNvGrpSpPr>
          <p:nvPr/>
        </p:nvGrpSpPr>
        <p:grpSpPr bwMode="auto">
          <a:xfrm>
            <a:off x="960438" y="2325689"/>
            <a:ext cx="7116762" cy="954107"/>
            <a:chOff x="960651" y="1743729"/>
            <a:chExt cx="7116549" cy="715593"/>
          </a:xfrm>
        </p:grpSpPr>
        <p:sp>
          <p:nvSpPr>
            <p:cNvPr id="53259" name="TextBox 2"/>
            <p:cNvSpPr txBox="1">
              <a:spLocks noChangeArrowheads="1"/>
            </p:cNvSpPr>
            <p:nvPr/>
          </p:nvSpPr>
          <p:spPr bwMode="auto">
            <a:xfrm>
              <a:off x="1371600" y="1743729"/>
              <a:ext cx="6705600" cy="715593"/>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rPr>
                <a:t>The dominant operational monthly cost is server replacement.</a:t>
              </a:r>
              <a:endParaRPr lang="en-US" sz="2800" dirty="0" smtClean="0">
                <a:solidFill>
                  <a:srgbClr val="FF8000"/>
                </a:solidFill>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55</a:t>
            </a:fld>
            <a:endParaRPr lang="en-US" dirty="0" smtClean="0"/>
          </a:p>
        </p:txBody>
      </p:sp>
      <p:sp>
        <p:nvSpPr>
          <p:cNvPr id="53258" name="TextBox 12"/>
          <p:cNvSpPr txBox="1">
            <a:spLocks noChangeArrowheads="1"/>
          </p:cNvSpPr>
          <p:nvPr/>
        </p:nvSpPr>
        <p:spPr bwMode="auto">
          <a:xfrm>
            <a:off x="685799" y="482600"/>
            <a:ext cx="6087534" cy="954107"/>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000000"/>
                </a:solidFill>
              </a:rPr>
              <a:t>Which statement is TRUE about</a:t>
            </a:r>
            <a:br>
              <a:rPr lang="en-US" sz="2800" dirty="0" smtClean="0">
                <a:solidFill>
                  <a:srgbClr val="000000"/>
                </a:solidFill>
              </a:rPr>
            </a:br>
            <a:r>
              <a:rPr lang="en-US" sz="2800" dirty="0" smtClean="0">
                <a:solidFill>
                  <a:srgbClr val="000000"/>
                </a:solidFill>
              </a:rPr>
              <a:t>Warehouse Scale Computer economics?</a:t>
            </a:r>
            <a:endParaRPr lang="en-US" sz="2800" dirty="0" smtClean="0">
              <a:solidFill>
                <a:srgbClr val="000000"/>
              </a:solidFill>
            </a:endParaRPr>
          </a:p>
        </p:txBody>
      </p:sp>
      <p:sp>
        <p:nvSpPr>
          <p:cNvPr id="12" name="TextBox 4"/>
          <p:cNvSpPr txBox="1">
            <a:spLocks noChangeArrowheads="1"/>
          </p:cNvSpPr>
          <p:nvPr/>
        </p:nvSpPr>
        <p:spPr bwMode="auto">
          <a:xfrm>
            <a:off x="1405870" y="5119140"/>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FF00"/>
                </a:solidFill>
                <a:effectLst>
                  <a:outerShdw blurRad="50800" dist="38100" dir="2700000" algn="tl" rotWithShape="0">
                    <a:srgbClr val="000000">
                      <a:alpha val="43000"/>
                    </a:srgbClr>
                  </a:outerShdw>
                </a:effectLst>
              </a:rPr>
              <a:t>The </a:t>
            </a:r>
            <a:r>
              <a:rPr lang="en-US" sz="2800" dirty="0" smtClean="0">
                <a:solidFill>
                  <a:srgbClr val="FFFF00"/>
                </a:solidFill>
                <a:effectLst>
                  <a:outerShdw blurRad="50800" dist="38100" dir="2700000" algn="tl" rotWithShape="0">
                    <a:srgbClr val="000000">
                      <a:alpha val="43000"/>
                    </a:srgbClr>
                  </a:outerShdw>
                </a:effectLst>
              </a:rPr>
              <a:t>dominant operational monthly cost is</a:t>
            </a:r>
            <a:br>
              <a:rPr lang="en-US" sz="2800" dirty="0" smtClean="0">
                <a:solidFill>
                  <a:srgbClr val="FFFF00"/>
                </a:solidFill>
                <a:effectLst>
                  <a:outerShdw blurRad="50800" dist="38100" dir="2700000" algn="tl" rotWithShape="0">
                    <a:srgbClr val="000000">
                      <a:alpha val="43000"/>
                    </a:srgbClr>
                  </a:outerShdw>
                </a:effectLst>
              </a:rPr>
            </a:br>
            <a:r>
              <a:rPr lang="en-US" sz="2800" dirty="0" smtClean="0">
                <a:solidFill>
                  <a:srgbClr val="FFFF00"/>
                </a:solidFill>
                <a:effectLst>
                  <a:outerShdw blurRad="50800" dist="38100" dir="2700000" algn="tl" rotWithShape="0">
                    <a:srgbClr val="000000">
                      <a:alpha val="43000"/>
                    </a:srgbClr>
                  </a:outerShdw>
                </a:effectLst>
              </a:rPr>
              <a:t>operator salaries.</a:t>
            </a:r>
            <a:endParaRPr lang="en-US" sz="2800" dirty="0" smtClean="0">
              <a:solidFill>
                <a:srgbClr val="FFFF00"/>
              </a:solidFill>
              <a:effectLst>
                <a:outerShdw blurRad="50800" dist="38100" dir="27000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rPr>
              <a:t>The </a:t>
            </a:r>
            <a:r>
              <a:rPr lang="en-US" sz="2800" dirty="0" smtClean="0">
                <a:solidFill>
                  <a:srgbClr val="408000"/>
                </a:solidFill>
              </a:rPr>
              <a:t>dominant operational monthly cost is</a:t>
            </a:r>
            <a:br>
              <a:rPr lang="en-US" sz="2800" dirty="0" smtClean="0">
                <a:solidFill>
                  <a:srgbClr val="408000"/>
                </a:solidFill>
              </a:rPr>
            </a:br>
            <a:r>
              <a:rPr lang="en-US" sz="2800" dirty="0" smtClean="0">
                <a:solidFill>
                  <a:srgbClr val="408000"/>
                </a:solidFill>
              </a:rPr>
              <a:t>the electric bill.</a:t>
            </a:r>
            <a:endParaRPr lang="en-US" sz="2800" dirty="0" smtClean="0">
              <a:solidFill>
                <a:srgbClr val="408000"/>
              </a:solidFill>
            </a:endParaRPr>
          </a:p>
        </p:txBody>
      </p:sp>
      <p:sp>
        <p:nvSpPr>
          <p:cNvPr id="5325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rPr>
              <a:t>The </a:t>
            </a:r>
            <a:r>
              <a:rPr lang="en-US" sz="2800" dirty="0" smtClean="0">
                <a:solidFill>
                  <a:srgbClr val="FF66A0"/>
                </a:solidFill>
              </a:rPr>
              <a:t>dominant operational monthly cost is</a:t>
            </a:r>
            <a:br>
              <a:rPr lang="en-US" sz="2800" dirty="0" smtClean="0">
                <a:solidFill>
                  <a:srgbClr val="FF66A0"/>
                </a:solidFill>
              </a:rPr>
            </a:br>
            <a:r>
              <a:rPr lang="en-US" sz="2800" dirty="0" smtClean="0">
                <a:solidFill>
                  <a:srgbClr val="FF66A0"/>
                </a:solidFill>
              </a:rPr>
              <a:t>facility replacement.</a:t>
            </a:r>
            <a:endParaRPr lang="en-US" sz="2800" dirty="0" smtClean="0">
              <a:solidFill>
                <a:srgbClr val="FF66A0"/>
              </a:solidFill>
            </a:endParaRPr>
          </a:p>
        </p:txBody>
      </p:sp>
      <p:grpSp>
        <p:nvGrpSpPr>
          <p:cNvPr id="2" name="Group 10"/>
          <p:cNvGrpSpPr>
            <a:grpSpLocks/>
          </p:cNvGrpSpPr>
          <p:nvPr/>
        </p:nvGrpSpPr>
        <p:grpSpPr bwMode="auto">
          <a:xfrm>
            <a:off x="960438" y="2325689"/>
            <a:ext cx="7116762" cy="954107"/>
            <a:chOff x="960651" y="1743729"/>
            <a:chExt cx="7116549" cy="715593"/>
          </a:xfrm>
        </p:grpSpPr>
        <p:sp>
          <p:nvSpPr>
            <p:cNvPr id="53259" name="TextBox 2"/>
            <p:cNvSpPr txBox="1">
              <a:spLocks noChangeArrowheads="1"/>
            </p:cNvSpPr>
            <p:nvPr/>
          </p:nvSpPr>
          <p:spPr bwMode="auto">
            <a:xfrm>
              <a:off x="1371600" y="1743729"/>
              <a:ext cx="6705600" cy="715593"/>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rPr>
                <a:t>The dominant operational monthly cost is server replacement.</a:t>
              </a:r>
              <a:endParaRPr lang="en-US" sz="2800" dirty="0" smtClean="0">
                <a:solidFill>
                  <a:srgbClr val="FF8000"/>
                </a:solidFill>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56</a:t>
            </a:fld>
            <a:endParaRPr lang="en-US" dirty="0" smtClean="0"/>
          </a:p>
        </p:txBody>
      </p:sp>
      <p:sp>
        <p:nvSpPr>
          <p:cNvPr id="53258" name="TextBox 12"/>
          <p:cNvSpPr txBox="1">
            <a:spLocks noChangeArrowheads="1"/>
          </p:cNvSpPr>
          <p:nvPr/>
        </p:nvSpPr>
        <p:spPr bwMode="auto">
          <a:xfrm>
            <a:off x="685799" y="482600"/>
            <a:ext cx="6087534" cy="954107"/>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000000"/>
                </a:solidFill>
              </a:rPr>
              <a:t>Which statement is TRUE about</a:t>
            </a:r>
            <a:br>
              <a:rPr lang="en-US" sz="2800" dirty="0" smtClean="0">
                <a:solidFill>
                  <a:srgbClr val="000000"/>
                </a:solidFill>
              </a:rPr>
            </a:br>
            <a:r>
              <a:rPr lang="en-US" sz="2800" dirty="0" smtClean="0">
                <a:solidFill>
                  <a:srgbClr val="000000"/>
                </a:solidFill>
              </a:rPr>
              <a:t>Warehouse Scale Computer economics?</a:t>
            </a:r>
            <a:endParaRPr lang="en-US" sz="2800" dirty="0" smtClean="0">
              <a:solidFill>
                <a:srgbClr val="000000"/>
              </a:solidFill>
            </a:endParaRPr>
          </a:p>
        </p:txBody>
      </p:sp>
      <p:sp>
        <p:nvSpPr>
          <p:cNvPr id="12" name="TextBox 4"/>
          <p:cNvSpPr txBox="1">
            <a:spLocks noChangeArrowheads="1"/>
          </p:cNvSpPr>
          <p:nvPr/>
        </p:nvSpPr>
        <p:spPr bwMode="auto">
          <a:xfrm>
            <a:off x="1405870" y="5119140"/>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FF00"/>
                </a:solidFill>
                <a:effectLst>
                  <a:outerShdw blurRad="50800" dist="38100" dir="2700000" algn="tl" rotWithShape="0">
                    <a:srgbClr val="000000">
                      <a:alpha val="43000"/>
                    </a:srgbClr>
                  </a:outerShdw>
                </a:effectLst>
              </a:rPr>
              <a:t>The </a:t>
            </a:r>
            <a:r>
              <a:rPr lang="en-US" sz="2800" dirty="0" smtClean="0">
                <a:solidFill>
                  <a:srgbClr val="FFFF00"/>
                </a:solidFill>
                <a:effectLst>
                  <a:outerShdw blurRad="50800" dist="38100" dir="2700000" algn="tl" rotWithShape="0">
                    <a:srgbClr val="000000">
                      <a:alpha val="43000"/>
                    </a:srgbClr>
                  </a:outerShdw>
                </a:effectLst>
              </a:rPr>
              <a:t>dominant operational monthly cost is</a:t>
            </a:r>
            <a:br>
              <a:rPr lang="en-US" sz="2800" dirty="0" smtClean="0">
                <a:solidFill>
                  <a:srgbClr val="FFFF00"/>
                </a:solidFill>
                <a:effectLst>
                  <a:outerShdw blurRad="50800" dist="38100" dir="2700000" algn="tl" rotWithShape="0">
                    <a:srgbClr val="000000">
                      <a:alpha val="43000"/>
                    </a:srgbClr>
                  </a:outerShdw>
                </a:effectLst>
              </a:rPr>
            </a:br>
            <a:r>
              <a:rPr lang="en-US" sz="2800" dirty="0" smtClean="0">
                <a:solidFill>
                  <a:srgbClr val="FFFF00"/>
                </a:solidFill>
                <a:effectLst>
                  <a:outerShdw blurRad="50800" dist="38100" dir="2700000" algn="tl" rotWithShape="0">
                    <a:srgbClr val="000000">
                      <a:alpha val="43000"/>
                    </a:srgbClr>
                  </a:outerShdw>
                </a:effectLst>
              </a:rPr>
              <a:t>operator salaries.</a:t>
            </a:r>
            <a:endParaRPr lang="en-US" sz="2800" dirty="0" smtClean="0">
              <a:solidFill>
                <a:srgbClr val="FFFF00"/>
              </a:solidFill>
              <a:effectLst>
                <a:outerShdw blurRad="50800" dist="38100" dir="2700000" algn="tl" rotWithShape="0">
                  <a:srgbClr val="000000">
                    <a:alpha val="43000"/>
                  </a:srgbClr>
                </a:outerShdw>
              </a:effectLst>
            </a:endParaRPr>
          </a:p>
        </p:txBody>
      </p:sp>
      <p:sp>
        <p:nvSpPr>
          <p:cNvPr id="13" name="Rectangle 12"/>
          <p:cNvSpPr/>
          <p:nvPr/>
        </p:nvSpPr>
        <p:spPr>
          <a:xfrm>
            <a:off x="945040" y="2421991"/>
            <a:ext cx="6866306" cy="90086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WSC Case Study</a:t>
            </a:r>
            <a:br>
              <a:rPr lang="en-US" dirty="0" smtClean="0"/>
            </a:br>
            <a:r>
              <a:rPr lang="en-US" dirty="0" smtClean="0"/>
              <a:t>Operational Expense (</a:t>
            </a:r>
            <a:r>
              <a:rPr lang="en-US" dirty="0" err="1" smtClean="0"/>
              <a:t>Opex</a:t>
            </a:r>
            <a:r>
              <a:rPr lang="en-US" dirty="0" smtClean="0"/>
              <a:t>)</a:t>
            </a:r>
            <a:endParaRPr lang="en-US" dirty="0"/>
          </a:p>
        </p:txBody>
      </p:sp>
      <p:sp>
        <p:nvSpPr>
          <p:cNvPr id="21" name="Content Placeholder 20"/>
          <p:cNvSpPr>
            <a:spLocks noGrp="1"/>
          </p:cNvSpPr>
          <p:nvPr>
            <p:ph idx="1"/>
          </p:nvPr>
        </p:nvSpPr>
        <p:spPr>
          <a:xfrm>
            <a:off x="457200" y="4639723"/>
            <a:ext cx="8229600" cy="1828799"/>
          </a:xfrm>
        </p:spPr>
        <p:txBody>
          <a:bodyPr>
            <a:normAutofit fontScale="92500" lnSpcReduction="20000"/>
          </a:bodyPr>
          <a:lstStyle/>
          <a:p>
            <a:r>
              <a:rPr lang="en-US" dirty="0" smtClean="0"/>
              <a:t>$3.8M/46000 servers = ~$80 per month per server in revenue to break even</a:t>
            </a:r>
          </a:p>
          <a:p>
            <a:r>
              <a:rPr lang="en-US" dirty="0" smtClean="0"/>
              <a:t>~$80/720 hours per month = $0.11 per hour</a:t>
            </a:r>
          </a:p>
          <a:p>
            <a:r>
              <a:rPr lang="en-US" dirty="0" smtClean="0"/>
              <a:t>So how does Amazon EC2 make money???</a:t>
            </a:r>
            <a:endParaRPr lang="en-US" dirty="0"/>
          </a:p>
        </p:txBody>
      </p:sp>
      <p:sp>
        <p:nvSpPr>
          <p:cNvPr id="4" name="Date Placeholder 3"/>
          <p:cNvSpPr>
            <a:spLocks noGrp="1"/>
          </p:cNvSpPr>
          <p:nvPr>
            <p:ph type="dt" sz="half" idx="10"/>
          </p:nvPr>
        </p:nvSpPr>
        <p:spPr/>
        <p:txBody>
          <a:bodyPr/>
          <a:lstStyle/>
          <a:p>
            <a:fld id="{591CAA64-E664-E640-BB77-6FA2ABC03111}" type="datetime1">
              <a:rPr lang="en-US" smtClean="0"/>
              <a:pPr/>
              <a:t>8/29/12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57</a:t>
            </a:fld>
            <a:endParaRPr lang="en-US"/>
          </a:p>
        </p:txBody>
      </p:sp>
      <p:graphicFrame>
        <p:nvGraphicFramePr>
          <p:cNvPr id="12" name="Table 11"/>
          <p:cNvGraphicFramePr>
            <a:graphicFrameLocks noGrp="1"/>
          </p:cNvGraphicFramePr>
          <p:nvPr/>
        </p:nvGraphicFramePr>
        <p:xfrm>
          <a:off x="1964262" y="2097905"/>
          <a:ext cx="6265337" cy="2293056"/>
        </p:xfrm>
        <a:graphic>
          <a:graphicData uri="http://schemas.openxmlformats.org/drawingml/2006/table">
            <a:tbl>
              <a:tblPr/>
              <a:tblGrid>
                <a:gridCol w="1739828"/>
                <a:gridCol w="405524"/>
                <a:gridCol w="1569769"/>
                <a:gridCol w="1804575"/>
                <a:gridCol w="745641"/>
              </a:tblGrid>
              <a:tr h="221076">
                <a:tc>
                  <a:txBody>
                    <a:bodyPr/>
                    <a:lstStyle/>
                    <a:p>
                      <a:pPr algn="l" fontAlgn="b"/>
                      <a:r>
                        <a:rPr lang="en-US" sz="1600" b="0" i="0" u="none" strike="noStrike">
                          <a:latin typeface="Verdana"/>
                        </a:rPr>
                        <a:t>Server</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3</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$66,700,000 </a:t>
                      </a: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2,000,000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55%</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Network</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4</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$12,530,000 </a:t>
                      </a: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295,000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8%</a:t>
                      </a: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Facility</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$88,000,000 </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Pwr&amp;Cooling</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10</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$72,160,000 </a:t>
                      </a: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$625,000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17%</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Other</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10</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$15,840,000 </a:t>
                      </a: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140,000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4</a:t>
                      </a:r>
                      <a:r>
                        <a:rPr lang="en-US" sz="1600" b="0" i="0" u="none" strike="noStrike" dirty="0" smtClean="0">
                          <a:latin typeface="Verdana"/>
                        </a:rPr>
                        <a:t>%</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dirty="0">
                          <a:latin typeface="Verdana"/>
                        </a:rPr>
                        <a:t>Amortized</a:t>
                      </a:r>
                      <a:r>
                        <a:rPr lang="en-US" sz="1600" b="0" i="0" u="none" strike="noStrike" dirty="0" smtClean="0">
                          <a:latin typeface="Verdana"/>
                        </a:rPr>
                        <a:t> Cost</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$3,060,000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Power (8MW)</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$0.07</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475,000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13%</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People (3)</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$85,000</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2%</a:t>
                      </a: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Total Monthly</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$3,620,000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100%</a:t>
                      </a:r>
                    </a:p>
                  </a:txBody>
                  <a:tcPr marL="10944" marR="10944" marT="10944" marB="0" anchor="b">
                    <a:lnL>
                      <a:noFill/>
                    </a:lnL>
                    <a:lnR>
                      <a:noFill/>
                    </a:lnR>
                    <a:lnT>
                      <a:noFill/>
                    </a:lnT>
                    <a:lnB>
                      <a:noFill/>
                    </a:lnB>
                  </a:tcPr>
                </a:tc>
              </a:tr>
            </a:tbl>
          </a:graphicData>
        </a:graphic>
      </p:graphicFrame>
      <p:sp>
        <p:nvSpPr>
          <p:cNvPr id="13" name="TextBox 12"/>
          <p:cNvSpPr txBox="1"/>
          <p:nvPr/>
        </p:nvSpPr>
        <p:spPr>
          <a:xfrm>
            <a:off x="6146792" y="1557873"/>
            <a:ext cx="1441420" cy="369332"/>
          </a:xfrm>
          <a:prstGeom prst="rect">
            <a:avLst/>
          </a:prstGeom>
          <a:noFill/>
        </p:spPr>
        <p:txBody>
          <a:bodyPr wrap="none" rtlCol="0">
            <a:spAutoFit/>
          </a:bodyPr>
          <a:lstStyle/>
          <a:p>
            <a:r>
              <a:rPr lang="en-US" dirty="0" smtClean="0"/>
              <a:t>Monthly Cost</a:t>
            </a:r>
            <a:endParaRPr lang="en-US" dirty="0"/>
          </a:p>
        </p:txBody>
      </p:sp>
      <p:cxnSp>
        <p:nvCxnSpPr>
          <p:cNvPr id="15" name="Straight Connector 14"/>
          <p:cNvCxnSpPr/>
          <p:nvPr/>
        </p:nvCxnSpPr>
        <p:spPr>
          <a:xfrm>
            <a:off x="355593" y="3354393"/>
            <a:ext cx="7907866" cy="15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404538" y="1337740"/>
            <a:ext cx="1400819" cy="646331"/>
          </a:xfrm>
          <a:prstGeom prst="rect">
            <a:avLst/>
          </a:prstGeom>
          <a:noFill/>
        </p:spPr>
        <p:txBody>
          <a:bodyPr wrap="none" rtlCol="0">
            <a:spAutoFit/>
          </a:bodyPr>
          <a:lstStyle/>
          <a:p>
            <a:pPr algn="r"/>
            <a:r>
              <a:rPr lang="en-US" dirty="0" smtClean="0"/>
              <a:t>Years</a:t>
            </a:r>
          </a:p>
          <a:p>
            <a:pPr algn="r"/>
            <a:r>
              <a:rPr lang="en-US" dirty="0" smtClean="0"/>
              <a:t>Amortization</a:t>
            </a:r>
            <a:endParaRPr lang="en-US" dirty="0"/>
          </a:p>
        </p:txBody>
      </p:sp>
      <p:sp>
        <p:nvSpPr>
          <p:cNvPr id="25" name="TextBox 24"/>
          <p:cNvSpPr txBox="1"/>
          <p:nvPr/>
        </p:nvSpPr>
        <p:spPr>
          <a:xfrm>
            <a:off x="3386673" y="4233341"/>
            <a:ext cx="822386" cy="369332"/>
          </a:xfrm>
          <a:prstGeom prst="rect">
            <a:avLst/>
          </a:prstGeom>
          <a:noFill/>
        </p:spPr>
        <p:txBody>
          <a:bodyPr wrap="none" rtlCol="0">
            <a:spAutoFit/>
          </a:bodyPr>
          <a:lstStyle/>
          <a:p>
            <a:r>
              <a:rPr lang="en-US" dirty="0" smtClean="0"/>
              <a:t>$/kWh</a:t>
            </a:r>
            <a:endParaRPr lang="en-US" dirty="0"/>
          </a:p>
        </p:txBody>
      </p:sp>
      <p:cxnSp>
        <p:nvCxnSpPr>
          <p:cNvPr id="26" name="Straight Arrow Connector 25"/>
          <p:cNvCxnSpPr/>
          <p:nvPr/>
        </p:nvCxnSpPr>
        <p:spPr>
          <a:xfrm flipV="1">
            <a:off x="3963194" y="3860800"/>
            <a:ext cx="879739" cy="4064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04557" y="2082806"/>
            <a:ext cx="1206681" cy="923330"/>
          </a:xfrm>
          <a:prstGeom prst="rect">
            <a:avLst/>
          </a:prstGeom>
          <a:noFill/>
        </p:spPr>
        <p:txBody>
          <a:bodyPr wrap="none" rtlCol="0">
            <a:spAutoFit/>
          </a:bodyPr>
          <a:lstStyle/>
          <a:p>
            <a:pPr algn="r"/>
            <a:r>
              <a:rPr lang="en-US" i="1" dirty="0" smtClean="0"/>
              <a:t>Amortized</a:t>
            </a:r>
          </a:p>
          <a:p>
            <a:pPr algn="r"/>
            <a:r>
              <a:rPr lang="en-US" i="1" dirty="0" smtClean="0"/>
              <a:t>Capital</a:t>
            </a:r>
          </a:p>
          <a:p>
            <a:pPr algn="r"/>
            <a:r>
              <a:rPr lang="en-US" i="1" dirty="0" smtClean="0"/>
              <a:t>Expense</a:t>
            </a:r>
            <a:endParaRPr lang="en-US" i="1" dirty="0"/>
          </a:p>
        </p:txBody>
      </p:sp>
      <p:sp>
        <p:nvSpPr>
          <p:cNvPr id="28" name="TextBox 27"/>
          <p:cNvSpPr txBox="1"/>
          <p:nvPr/>
        </p:nvSpPr>
        <p:spPr>
          <a:xfrm>
            <a:off x="354927" y="3251207"/>
            <a:ext cx="1356311" cy="646331"/>
          </a:xfrm>
          <a:prstGeom prst="rect">
            <a:avLst/>
          </a:prstGeom>
          <a:noFill/>
        </p:spPr>
        <p:txBody>
          <a:bodyPr wrap="none" rtlCol="0">
            <a:spAutoFit/>
          </a:bodyPr>
          <a:lstStyle/>
          <a:p>
            <a:pPr algn="r"/>
            <a:r>
              <a:rPr lang="en-US" i="1" dirty="0" smtClean="0"/>
              <a:t>Operational</a:t>
            </a:r>
          </a:p>
          <a:p>
            <a:pPr algn="r"/>
            <a:r>
              <a:rPr lang="en-US" i="1" dirty="0" smtClean="0"/>
              <a:t>Expense</a:t>
            </a:r>
            <a:endParaRPr lang="en-US" i="1"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4004" y="274638"/>
            <a:ext cx="8686800" cy="1143000"/>
          </a:xfrm>
        </p:spPr>
        <p:txBody>
          <a:bodyPr>
            <a:normAutofit/>
          </a:bodyPr>
          <a:lstStyle/>
          <a:p>
            <a:r>
              <a:rPr lang="en-US" dirty="0" smtClean="0"/>
              <a:t>January 2012 AWS Instances &amp; Prices</a:t>
            </a:r>
            <a:endParaRPr lang="en-US" dirty="0"/>
          </a:p>
        </p:txBody>
      </p:sp>
      <p:sp>
        <p:nvSpPr>
          <p:cNvPr id="3" name="Content Placeholder 2"/>
          <p:cNvSpPr>
            <a:spLocks noGrp="1"/>
          </p:cNvSpPr>
          <p:nvPr>
            <p:ph idx="1"/>
          </p:nvPr>
        </p:nvSpPr>
        <p:spPr>
          <a:xfrm>
            <a:off x="254000" y="4948232"/>
            <a:ext cx="8889999" cy="1130831"/>
          </a:xfrm>
        </p:spPr>
        <p:txBody>
          <a:bodyPr>
            <a:noAutofit/>
          </a:bodyPr>
          <a:lstStyle/>
          <a:p>
            <a:r>
              <a:rPr lang="en-US" sz="2800" dirty="0" smtClean="0"/>
              <a:t>Closest computer in WSC example is Standard Extra Large</a:t>
            </a:r>
          </a:p>
          <a:p>
            <a:r>
              <a:rPr lang="en-US" sz="2800" dirty="0" smtClean="0"/>
              <a:t>@$0.11/hr, Amazon EC2 can make money!</a:t>
            </a:r>
          </a:p>
          <a:p>
            <a:pPr lvl="1"/>
            <a:r>
              <a:rPr lang="en-US" sz="2400" dirty="0" smtClean="0"/>
              <a:t>even if used only 50% of time</a:t>
            </a:r>
          </a:p>
        </p:txBody>
      </p:sp>
      <p:sp>
        <p:nvSpPr>
          <p:cNvPr id="4" name="Date Placeholder 3"/>
          <p:cNvSpPr>
            <a:spLocks noGrp="1"/>
          </p:cNvSpPr>
          <p:nvPr>
            <p:ph type="dt" sz="half" idx="10"/>
          </p:nvPr>
        </p:nvSpPr>
        <p:spPr/>
        <p:txBody>
          <a:bodyPr/>
          <a:lstStyle/>
          <a:p>
            <a:fld id="{10F740BF-CBBF-8547-8FE2-C367781FC180}" type="datetime1">
              <a:rPr lang="en-US" smtClean="0"/>
              <a:pPr/>
              <a:t>8/29/12</a:t>
            </a:fld>
            <a:endParaRPr lang="en-US" dirty="0"/>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58</a:t>
            </a:fld>
            <a:endParaRPr lang="en-US" dirty="0"/>
          </a:p>
        </p:txBody>
      </p:sp>
      <p:graphicFrame>
        <p:nvGraphicFramePr>
          <p:cNvPr id="7" name="Content Placeholder 6"/>
          <p:cNvGraphicFramePr>
            <a:graphicFrameLocks/>
          </p:cNvGraphicFramePr>
          <p:nvPr/>
        </p:nvGraphicFramePr>
        <p:xfrm>
          <a:off x="4" y="1473203"/>
          <a:ext cx="9143996" cy="3409835"/>
        </p:xfrm>
        <a:graphic>
          <a:graphicData uri="http://schemas.openxmlformats.org/drawingml/2006/table">
            <a:tbl>
              <a:tblPr/>
              <a:tblGrid>
                <a:gridCol w="3074412"/>
                <a:gridCol w="744832"/>
                <a:gridCol w="649746"/>
                <a:gridCol w="839916"/>
                <a:gridCol w="713136"/>
                <a:gridCol w="839916"/>
                <a:gridCol w="824070"/>
                <a:gridCol w="681442"/>
                <a:gridCol w="776526"/>
              </a:tblGrid>
              <a:tr h="826655">
                <a:tc>
                  <a:txBody>
                    <a:bodyPr/>
                    <a:lstStyle/>
                    <a:p>
                      <a:pPr algn="ctr" fontAlgn="ctr"/>
                      <a:r>
                        <a:rPr lang="en-US" sz="1400" b="0" i="0" u="none" strike="noStrike" dirty="0">
                          <a:latin typeface="Verdana"/>
                        </a:rPr>
                        <a:t>Instance</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Per Hour</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latin typeface="Verdana"/>
                        </a:rPr>
                        <a:t>Ratio to Small</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Compute Units</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Virtual Cores</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latin typeface="Verdana"/>
                        </a:rPr>
                        <a:t>Compute Unit/ Core</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Memory (GB)</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Disk (GB)</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Address</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solidFill>
                            <a:srgbClr val="008000"/>
                          </a:solidFill>
                          <a:latin typeface="Verdana"/>
                        </a:rPr>
                        <a:t>Standard Small</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8000"/>
                          </a:solidFill>
                          <a:latin typeface="Verdana"/>
                        </a:rPr>
                        <a:t>$0.085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8000"/>
                          </a:solidFill>
                          <a:latin typeface="Verdana"/>
                        </a:rPr>
                        <a:t>1.0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8000"/>
                          </a:solidFill>
                          <a:latin typeface="Verdana"/>
                        </a:rPr>
                        <a:t>1.0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8000"/>
                          </a:solidFill>
                          <a:latin typeface="Verdana"/>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8000"/>
                          </a:solidFill>
                          <a:latin typeface="Verdana"/>
                        </a:rPr>
                        <a:t>1.00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8000"/>
                          </a:solidFill>
                          <a:latin typeface="Verdana"/>
                        </a:rPr>
                        <a:t>1.7</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8000"/>
                          </a:solidFill>
                          <a:latin typeface="Verdana"/>
                        </a:rPr>
                        <a:t>160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8000"/>
                          </a:solidFill>
                          <a:latin typeface="Verdana"/>
                        </a:rPr>
                        <a:t>32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Standard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$0.340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4.0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4.0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7.5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850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solidFill>
                            <a:srgbClr val="FF0000"/>
                          </a:solidFill>
                          <a:latin typeface="Verdana"/>
                        </a:rPr>
                        <a:t>Standard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FF0000"/>
                          </a:solidFill>
                          <a:latin typeface="Verdana"/>
                        </a:rPr>
                        <a:t>$0.680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8.0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8.0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2.00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FF0000"/>
                          </a:solidFill>
                          <a:latin typeface="Verdana"/>
                        </a:rPr>
                        <a:t>15.0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FF0000"/>
                          </a:solidFill>
                          <a:latin typeface="Verdana"/>
                        </a:rPr>
                        <a:t>1690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FF0000"/>
                          </a:solidFill>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High-Memory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$0.500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5.9</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6.5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3.25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17.1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420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High-Memory Double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a:t>
                      </a:r>
                      <a:r>
                        <a:rPr lang="en-US" sz="1600" b="0" i="0" u="none" strike="noStrike" dirty="0" smtClean="0">
                          <a:latin typeface="Verdana"/>
                        </a:rPr>
                        <a:t>1.200 </a:t>
                      </a:r>
                      <a:endParaRPr lang="en-US" sz="1600" b="0" i="0" u="none" strike="noStrike" dirty="0">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latin typeface="Verdana"/>
                        </a:rPr>
                        <a:t>14.1</a:t>
                      </a:r>
                      <a:endParaRPr lang="en-US" sz="1800" b="0" i="0" u="none" strike="noStrike" dirty="0">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13.0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3.25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34.2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850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solidFill>
                            <a:schemeClr val="tx1"/>
                          </a:solidFill>
                          <a:latin typeface="Verdana"/>
                        </a:rPr>
                        <a:t>High-Memory Quadruple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chemeClr val="tx1"/>
                          </a:solidFill>
                          <a:latin typeface="Verdana"/>
                        </a:rPr>
                        <a:t>$</a:t>
                      </a:r>
                      <a:r>
                        <a:rPr lang="en-US" sz="1600" b="0" i="0" u="none" strike="noStrike" dirty="0" smtClean="0">
                          <a:solidFill>
                            <a:schemeClr val="tx1"/>
                          </a:solidFill>
                          <a:latin typeface="Verdana"/>
                        </a:rPr>
                        <a:t>2.400 </a:t>
                      </a:r>
                      <a:endParaRPr lang="en-US" sz="1600" b="0" i="0" u="none" strike="noStrike" dirty="0">
                        <a:solidFill>
                          <a:schemeClr val="tx1"/>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chemeClr val="tx1"/>
                          </a:solidFill>
                          <a:latin typeface="Verdana"/>
                        </a:rPr>
                        <a:t>28.2</a:t>
                      </a:r>
                      <a:endParaRPr lang="en-US" sz="1800" b="0" i="0" u="none" strike="noStrike" dirty="0">
                        <a:solidFill>
                          <a:schemeClr val="tx1"/>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Verdana"/>
                        </a:rPr>
                        <a:t>26.0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Verdana"/>
                        </a:rPr>
                        <a:t>8</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Verdana"/>
                        </a:rPr>
                        <a:t>3.25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chemeClr val="tx1"/>
                          </a:solidFill>
                          <a:latin typeface="Verdana"/>
                        </a:rPr>
                        <a:t>68.4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chemeClr val="tx1"/>
                          </a:solidFill>
                          <a:latin typeface="Verdana"/>
                        </a:rPr>
                        <a:t>1690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tx1"/>
                          </a:solidFill>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High-CPU Medium</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$0.170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1.7</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350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32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latin typeface="Verdana"/>
                        </a:rPr>
                        <a:t>High-CPU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$0.680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8.0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8</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7.0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1690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solidFill>
                            <a:srgbClr val="000000"/>
                          </a:solidFill>
                          <a:latin typeface="Verdana"/>
                        </a:rPr>
                        <a:t>Cluster Quadruple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Verdana"/>
                        </a:rPr>
                        <a:t>$</a:t>
                      </a:r>
                      <a:r>
                        <a:rPr lang="en-US" sz="1600" b="0" i="0" u="none" strike="noStrike" dirty="0" smtClean="0">
                          <a:solidFill>
                            <a:srgbClr val="000000"/>
                          </a:solidFill>
                          <a:latin typeface="Verdana"/>
                        </a:rPr>
                        <a:t>1.300 </a:t>
                      </a:r>
                      <a:endParaRPr lang="en-US" sz="1600" b="0" i="0" u="none" strike="noStrike" dirty="0">
                        <a:solidFill>
                          <a:srgbClr val="000000"/>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000000"/>
                          </a:solidFill>
                          <a:latin typeface="Verdana"/>
                        </a:rPr>
                        <a:t>15.3</a:t>
                      </a:r>
                      <a:endParaRPr lang="en-US" sz="1800" b="0" i="0" u="none" strike="noStrike" dirty="0">
                        <a:solidFill>
                          <a:srgbClr val="000000"/>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Verdana"/>
                        </a:rPr>
                        <a:t>33.5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000000"/>
                          </a:solidFill>
                          <a:latin typeface="Verdana"/>
                        </a:rPr>
                        <a:t>16</a:t>
                      </a:r>
                      <a:endParaRPr lang="en-US" sz="1800" b="0" i="0" u="none" strike="noStrike" dirty="0">
                        <a:solidFill>
                          <a:srgbClr val="000000"/>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000000"/>
                          </a:solidFill>
                          <a:latin typeface="Verdana"/>
                        </a:rPr>
                        <a:t>2.09</a:t>
                      </a:r>
                      <a:endParaRPr lang="en-US" sz="1800" b="0" i="0" u="none" strike="noStrike" dirty="0">
                        <a:solidFill>
                          <a:srgbClr val="000000"/>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Verdana"/>
                        </a:rPr>
                        <a:t>23.0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Verdana"/>
                        </a:rPr>
                        <a:t>1690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3026979" y="1443790"/>
            <a:ext cx="869822" cy="3449943"/>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010046" y="2896202"/>
            <a:ext cx="835029" cy="295716"/>
          </a:xfrm>
          <a:prstGeom prst="rect">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t>
            </a:r>
            <a:r>
              <a:rPr lang="en-US" smtClean="0"/>
              <a:t>in Conclusion, …</a:t>
            </a:r>
            <a:endParaRPr lang="en-US" dirty="0"/>
          </a:p>
        </p:txBody>
      </p:sp>
      <p:sp>
        <p:nvSpPr>
          <p:cNvPr id="3" name="Content Placeholder 2"/>
          <p:cNvSpPr>
            <a:spLocks noGrp="1"/>
          </p:cNvSpPr>
          <p:nvPr>
            <p:ph idx="1"/>
          </p:nvPr>
        </p:nvSpPr>
        <p:spPr>
          <a:xfrm>
            <a:off x="474133" y="1346200"/>
            <a:ext cx="8229600" cy="5156200"/>
          </a:xfrm>
        </p:spPr>
        <p:txBody>
          <a:bodyPr>
            <a:normAutofit fontScale="85000" lnSpcReduction="20000"/>
          </a:bodyPr>
          <a:lstStyle/>
          <a:p>
            <a:r>
              <a:rPr lang="en-US" dirty="0" smtClean="0"/>
              <a:t>Request-Level Parallelism</a:t>
            </a:r>
          </a:p>
          <a:p>
            <a:pPr lvl="1"/>
            <a:r>
              <a:rPr lang="en-US" dirty="0" smtClean="0"/>
              <a:t>High request volume, each largely independent of other </a:t>
            </a:r>
          </a:p>
          <a:p>
            <a:pPr lvl="1"/>
            <a:r>
              <a:rPr lang="en-US" dirty="0" smtClean="0"/>
              <a:t>Use replication for better request throughput, availability</a:t>
            </a:r>
          </a:p>
          <a:p>
            <a:r>
              <a:rPr lang="en-US" dirty="0" smtClean="0"/>
              <a:t>MapReduce Data Parallelism</a:t>
            </a:r>
          </a:p>
          <a:p>
            <a:pPr lvl="1"/>
            <a:r>
              <a:rPr lang="en-US" dirty="0" smtClean="0">
                <a:solidFill>
                  <a:srgbClr val="0000FF"/>
                </a:solidFill>
              </a:rPr>
              <a:t>Map</a:t>
            </a:r>
            <a:r>
              <a:rPr lang="en-US" dirty="0" smtClean="0"/>
              <a:t>: Divide large data set into pieces for independent parallel processing</a:t>
            </a:r>
          </a:p>
          <a:p>
            <a:pPr lvl="1"/>
            <a:r>
              <a:rPr lang="en-US" dirty="0" smtClean="0">
                <a:solidFill>
                  <a:srgbClr val="0000FF"/>
                </a:solidFill>
              </a:rPr>
              <a:t>Reduce</a:t>
            </a:r>
            <a:r>
              <a:rPr lang="en-US" dirty="0" smtClean="0"/>
              <a:t>: Combine and process intermediate results to obtain final result </a:t>
            </a:r>
          </a:p>
          <a:p>
            <a:r>
              <a:rPr lang="en-US" dirty="0" smtClean="0"/>
              <a:t>WSC </a:t>
            </a:r>
            <a:r>
              <a:rPr lang="en-US" dirty="0" err="1" smtClean="0"/>
              <a:t>CapEx</a:t>
            </a:r>
            <a:r>
              <a:rPr lang="en-US" dirty="0" smtClean="0"/>
              <a:t> vs. </a:t>
            </a:r>
            <a:r>
              <a:rPr lang="en-US" dirty="0" err="1" smtClean="0"/>
              <a:t>OpEx</a:t>
            </a:r>
            <a:endParaRPr lang="en-US" dirty="0" smtClean="0"/>
          </a:p>
          <a:p>
            <a:pPr lvl="1"/>
            <a:r>
              <a:rPr lang="en-US" dirty="0" smtClean="0"/>
              <a:t>Economies of scale mean WSC can sell computing as a utility</a:t>
            </a:r>
          </a:p>
          <a:p>
            <a:pPr lvl="1"/>
            <a:r>
              <a:rPr lang="en-US" dirty="0" smtClean="0"/>
              <a:t>Servers dominate cost</a:t>
            </a:r>
          </a:p>
          <a:p>
            <a:pPr lvl="1"/>
            <a:r>
              <a:rPr lang="en-US" dirty="0" smtClean="0"/>
              <a:t>Spend more on power distribution and cooling infrastructure than on monthly electricity costs</a:t>
            </a:r>
          </a:p>
          <a:p>
            <a:endParaRPr lang="en-US" dirty="0"/>
          </a:p>
        </p:txBody>
      </p:sp>
      <p:sp>
        <p:nvSpPr>
          <p:cNvPr id="4" name="Date Placeholder 3"/>
          <p:cNvSpPr>
            <a:spLocks noGrp="1"/>
          </p:cNvSpPr>
          <p:nvPr>
            <p:ph type="dt" sz="half" idx="10"/>
          </p:nvPr>
        </p:nvSpPr>
        <p:spPr/>
        <p:txBody>
          <a:bodyPr/>
          <a:lstStyle/>
          <a:p>
            <a:fld id="{EA68D370-2EE5-454D-8288-1E84F92D1727}" type="datetime1">
              <a:rPr lang="en-US" smtClean="0"/>
              <a:pPr/>
              <a:t>8/29/12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Request-Level Parallelism (RLP)</a:t>
            </a:r>
            <a:endParaRPr lang="en-US" dirty="0"/>
          </a:p>
        </p:txBody>
      </p:sp>
      <p:sp>
        <p:nvSpPr>
          <p:cNvPr id="3" name="Content Placeholder 2"/>
          <p:cNvSpPr>
            <a:spLocks noGrp="1"/>
          </p:cNvSpPr>
          <p:nvPr>
            <p:ph idx="1"/>
          </p:nvPr>
        </p:nvSpPr>
        <p:spPr/>
        <p:txBody>
          <a:bodyPr>
            <a:normAutofit fontScale="92500"/>
          </a:bodyPr>
          <a:lstStyle/>
          <a:p>
            <a:r>
              <a:rPr lang="en-US" dirty="0" smtClean="0"/>
              <a:t>Hundreds or thousands of requests per second</a:t>
            </a:r>
          </a:p>
          <a:p>
            <a:pPr lvl="1"/>
            <a:r>
              <a:rPr lang="en-US" dirty="0" smtClean="0"/>
              <a:t>Not your laptop or cell-phone, but popular Internet services like Google search</a:t>
            </a:r>
          </a:p>
          <a:p>
            <a:pPr lvl="1"/>
            <a:r>
              <a:rPr lang="en-US" dirty="0" smtClean="0"/>
              <a:t>Such requests are largely independent</a:t>
            </a:r>
          </a:p>
          <a:p>
            <a:pPr lvl="2"/>
            <a:r>
              <a:rPr lang="en-US" dirty="0" smtClean="0"/>
              <a:t>Mostly involve read-only databases</a:t>
            </a:r>
          </a:p>
          <a:p>
            <a:pPr lvl="2"/>
            <a:r>
              <a:rPr lang="en-US" dirty="0" smtClean="0"/>
              <a:t>Little read-write (aka “producer-consumer”) sharing</a:t>
            </a:r>
          </a:p>
          <a:p>
            <a:pPr lvl="2"/>
            <a:r>
              <a:rPr lang="en-US" dirty="0" smtClean="0"/>
              <a:t>Rarely involve read–write data sharing or synchronization across requests</a:t>
            </a:r>
          </a:p>
          <a:p>
            <a:r>
              <a:rPr lang="en-US" dirty="0" smtClean="0"/>
              <a:t>Computation easily partitioned within a request and across different requests</a:t>
            </a:r>
            <a:endParaRPr lang="en-US" dirty="0"/>
          </a:p>
        </p:txBody>
      </p:sp>
      <p:sp>
        <p:nvSpPr>
          <p:cNvPr id="4" name="Date Placeholder 3"/>
          <p:cNvSpPr>
            <a:spLocks noGrp="1"/>
          </p:cNvSpPr>
          <p:nvPr>
            <p:ph type="dt" sz="half" idx="10"/>
          </p:nvPr>
        </p:nvSpPr>
        <p:spPr/>
        <p:txBody>
          <a:bodyPr/>
          <a:lstStyle/>
          <a:p>
            <a:fld id="{0AA29B55-C240-7548-B144-B8DD4B294280}" type="datetime1">
              <a:rPr lang="en-US" smtClean="0"/>
              <a:pPr/>
              <a:t>8/29/12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Query-Serving Architecture</a:t>
            </a:r>
            <a:endParaRPr lang="en-US" dirty="0"/>
          </a:p>
        </p:txBody>
      </p:sp>
      <p:sp>
        <p:nvSpPr>
          <p:cNvPr id="4" name="Date Placeholder 3"/>
          <p:cNvSpPr>
            <a:spLocks noGrp="1"/>
          </p:cNvSpPr>
          <p:nvPr>
            <p:ph type="dt" sz="half" idx="10"/>
          </p:nvPr>
        </p:nvSpPr>
        <p:spPr/>
        <p:txBody>
          <a:bodyPr/>
          <a:lstStyle/>
          <a:p>
            <a:fld id="{027EEF54-89C0-BB49-821D-0C3A30265466}" type="datetime1">
              <a:rPr lang="en-US" smtClean="0"/>
              <a:pPr/>
              <a:t>8/29/12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7</a:t>
            </a:fld>
            <a:endParaRPr lang="en-US"/>
          </a:p>
        </p:txBody>
      </p:sp>
      <p:pic>
        <p:nvPicPr>
          <p:cNvPr id="7" name="Picture 6"/>
          <p:cNvPicPr>
            <a:picLocks noChangeAspect="1"/>
          </p:cNvPicPr>
          <p:nvPr/>
        </p:nvPicPr>
        <p:blipFill>
          <a:blip r:embed="rId2"/>
          <a:stretch>
            <a:fillRect/>
          </a:stretch>
        </p:blipFill>
        <p:spPr>
          <a:xfrm>
            <a:off x="476250" y="1608369"/>
            <a:ext cx="8210550" cy="470353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smtClean="0"/>
              <a:t>MapReduce Processing</a:t>
            </a:r>
            <a:br>
              <a:rPr lang="en-US" dirty="0" smtClean="0"/>
            </a:br>
            <a:r>
              <a:rPr lang="en-US" dirty="0" smtClean="0"/>
              <a:t>Example: Count Word Occurrences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Pseudo Code:</a:t>
            </a:r>
            <a:r>
              <a:rPr lang="en-US" dirty="0" smtClean="0"/>
              <a:t> for each word in input, </a:t>
            </a:r>
            <a:r>
              <a:rPr lang="en-US" dirty="0" smtClean="0"/>
              <a:t>generate &lt;key=word, value=1&gt;</a:t>
            </a:r>
            <a:endParaRPr lang="en-US" dirty="0" smtClean="0"/>
          </a:p>
          <a:p>
            <a:r>
              <a:rPr lang="en-US" dirty="0" smtClean="0"/>
              <a:t>Reduce sums all counts emitted for a particular </a:t>
            </a:r>
            <a:r>
              <a:rPr lang="en-US" dirty="0" smtClean="0"/>
              <a:t>word across all </a:t>
            </a:r>
            <a:r>
              <a:rPr lang="en-US" dirty="0" err="1" smtClean="0"/>
              <a:t>mappers</a:t>
            </a:r>
            <a:endParaRPr lang="en-US" dirty="0" smtClean="0"/>
          </a:p>
          <a:p>
            <a:pPr>
              <a:buNone/>
            </a:pPr>
            <a:endParaRPr lang="en-US" dirty="0" smtClean="0"/>
          </a:p>
          <a:p>
            <a:pPr>
              <a:buNone/>
            </a:pPr>
            <a:r>
              <a:rPr lang="en-US" dirty="0" smtClean="0">
                <a:latin typeface="Courier"/>
              </a:rPr>
              <a:t>  </a:t>
            </a:r>
            <a:r>
              <a:rPr lang="en-US" dirty="0" err="1" smtClean="0">
                <a:latin typeface="Courier"/>
              </a:rPr>
              <a:t>map(String</a:t>
            </a:r>
            <a:r>
              <a:rPr lang="en-US" dirty="0" smtClean="0">
                <a:latin typeface="Courier"/>
              </a:rPr>
              <a:t> </a:t>
            </a:r>
            <a:r>
              <a:rPr lang="en-US" dirty="0" err="1" smtClean="0">
                <a:latin typeface="Courier"/>
              </a:rPr>
              <a:t>input_key</a:t>
            </a:r>
            <a:r>
              <a:rPr lang="en-US" dirty="0" smtClean="0">
                <a:latin typeface="Courier"/>
              </a:rPr>
              <a:t>, String </a:t>
            </a:r>
            <a:r>
              <a:rPr lang="en-US" dirty="0" err="1" smtClean="0">
                <a:latin typeface="Courier"/>
              </a:rPr>
              <a:t>input_value</a:t>
            </a:r>
            <a:r>
              <a:rPr lang="en-US" dirty="0" smtClean="0">
                <a:latin typeface="Courier"/>
              </a:rPr>
              <a:t>):</a:t>
            </a:r>
          </a:p>
          <a:p>
            <a:pPr>
              <a:buNone/>
            </a:pPr>
            <a:r>
              <a:rPr lang="en-US" i="1" dirty="0" smtClean="0">
                <a:latin typeface="Courier"/>
              </a:rPr>
              <a:t>    // </a:t>
            </a:r>
            <a:r>
              <a:rPr lang="en-US" i="1" dirty="0" err="1" smtClean="0">
                <a:latin typeface="Courier"/>
              </a:rPr>
              <a:t>input_key</a:t>
            </a:r>
            <a:r>
              <a:rPr lang="en-US" i="1" dirty="0" smtClean="0">
                <a:latin typeface="Courier"/>
              </a:rPr>
              <a:t>: document name</a:t>
            </a:r>
          </a:p>
          <a:p>
            <a:pPr>
              <a:buNone/>
            </a:pPr>
            <a:r>
              <a:rPr lang="en-US" i="1" dirty="0" smtClean="0">
                <a:latin typeface="Courier"/>
              </a:rPr>
              <a:t>    // </a:t>
            </a:r>
            <a:r>
              <a:rPr lang="en-US" i="1" dirty="0" err="1" smtClean="0">
                <a:latin typeface="Courier"/>
              </a:rPr>
              <a:t>input_value</a:t>
            </a:r>
            <a:r>
              <a:rPr lang="en-US" i="1" dirty="0" smtClean="0">
                <a:latin typeface="Courier"/>
              </a:rPr>
              <a:t>: document contents</a:t>
            </a:r>
          </a:p>
          <a:p>
            <a:pPr>
              <a:buNone/>
            </a:pPr>
            <a:r>
              <a:rPr lang="en-US" dirty="0" smtClean="0">
                <a:latin typeface="Courier"/>
              </a:rPr>
              <a:t>    for each word </a:t>
            </a:r>
            <a:r>
              <a:rPr lang="en-US" dirty="0" err="1" smtClean="0">
                <a:latin typeface="Courier"/>
              </a:rPr>
              <a:t>w</a:t>
            </a:r>
            <a:r>
              <a:rPr lang="en-US" dirty="0" smtClean="0">
                <a:latin typeface="Courier"/>
              </a:rPr>
              <a:t> in </a:t>
            </a:r>
            <a:r>
              <a:rPr lang="en-US" dirty="0" err="1" smtClean="0">
                <a:latin typeface="Courier"/>
              </a:rPr>
              <a:t>input_value</a:t>
            </a:r>
            <a:r>
              <a:rPr lang="en-US" dirty="0" smtClean="0">
                <a:latin typeface="Courier"/>
              </a:rPr>
              <a:t>:</a:t>
            </a:r>
          </a:p>
          <a:p>
            <a:pPr>
              <a:buNone/>
            </a:pPr>
            <a:r>
              <a:rPr lang="en-US" dirty="0" smtClean="0">
                <a:latin typeface="Courier"/>
              </a:rPr>
              <a:t>      </a:t>
            </a:r>
            <a:r>
              <a:rPr lang="en-US" dirty="0" err="1" smtClean="0">
                <a:latin typeface="Courier"/>
              </a:rPr>
              <a:t>EmitIntermediate(w</a:t>
            </a:r>
            <a:r>
              <a:rPr lang="en-US" dirty="0" smtClean="0">
                <a:latin typeface="Courier"/>
              </a:rPr>
              <a:t>, "1"); </a:t>
            </a:r>
            <a:r>
              <a:rPr lang="en-US" i="1" dirty="0" smtClean="0">
                <a:latin typeface="Courier"/>
              </a:rPr>
              <a:t>// Produce count of words</a:t>
            </a:r>
          </a:p>
          <a:p>
            <a:pPr>
              <a:buNone/>
            </a:pPr>
            <a:endParaRPr lang="en-US" dirty="0" smtClean="0">
              <a:latin typeface="Courier"/>
            </a:endParaRPr>
          </a:p>
          <a:p>
            <a:pPr>
              <a:buNone/>
            </a:pPr>
            <a:r>
              <a:rPr lang="en-US" dirty="0" smtClean="0">
                <a:latin typeface="Courier"/>
              </a:rPr>
              <a:t>  </a:t>
            </a:r>
            <a:r>
              <a:rPr lang="en-US" dirty="0" err="1" smtClean="0">
                <a:latin typeface="Courier"/>
              </a:rPr>
              <a:t>reduce(String</a:t>
            </a:r>
            <a:r>
              <a:rPr lang="en-US" dirty="0" smtClean="0">
                <a:latin typeface="Courier"/>
              </a:rPr>
              <a:t> </a:t>
            </a:r>
            <a:r>
              <a:rPr lang="en-US" dirty="0" err="1" smtClean="0">
                <a:latin typeface="Courier"/>
              </a:rPr>
              <a:t>output_key</a:t>
            </a:r>
            <a:r>
              <a:rPr lang="en-US" dirty="0" smtClean="0">
                <a:latin typeface="Courier"/>
              </a:rPr>
              <a:t>, </a:t>
            </a:r>
            <a:r>
              <a:rPr lang="en-US" dirty="0" err="1" smtClean="0">
                <a:latin typeface="Courier"/>
              </a:rPr>
              <a:t>Iterator</a:t>
            </a:r>
            <a:r>
              <a:rPr lang="en-US" dirty="0" smtClean="0">
                <a:latin typeface="Courier"/>
              </a:rPr>
              <a:t> </a:t>
            </a:r>
            <a:r>
              <a:rPr lang="en-US" dirty="0" err="1" smtClean="0">
                <a:latin typeface="Courier"/>
              </a:rPr>
              <a:t>intermediate_values</a:t>
            </a:r>
            <a:r>
              <a:rPr lang="en-US" dirty="0" smtClean="0">
                <a:latin typeface="Courier"/>
              </a:rPr>
              <a:t>):</a:t>
            </a:r>
          </a:p>
          <a:p>
            <a:pPr>
              <a:buNone/>
            </a:pPr>
            <a:r>
              <a:rPr lang="en-US" i="1" dirty="0" smtClean="0">
                <a:latin typeface="Courier"/>
              </a:rPr>
              <a:t>    // </a:t>
            </a:r>
            <a:r>
              <a:rPr lang="en-US" i="1" dirty="0" err="1" smtClean="0">
                <a:latin typeface="Courier"/>
              </a:rPr>
              <a:t>output_key</a:t>
            </a:r>
            <a:r>
              <a:rPr lang="en-US" i="1" dirty="0" smtClean="0">
                <a:latin typeface="Courier"/>
              </a:rPr>
              <a:t>: a word</a:t>
            </a:r>
          </a:p>
          <a:p>
            <a:pPr>
              <a:buNone/>
            </a:pPr>
            <a:r>
              <a:rPr lang="en-US" i="1" dirty="0" smtClean="0">
                <a:latin typeface="Courier"/>
              </a:rPr>
              <a:t>    // </a:t>
            </a:r>
            <a:r>
              <a:rPr lang="en-US" dirty="0" err="1" smtClean="0">
                <a:latin typeface="Courier"/>
              </a:rPr>
              <a:t>intermediate_values</a:t>
            </a:r>
            <a:r>
              <a:rPr lang="en-US" i="1" dirty="0" smtClean="0">
                <a:latin typeface="Courier"/>
              </a:rPr>
              <a:t>: a list of counts</a:t>
            </a:r>
          </a:p>
          <a:p>
            <a:pPr>
              <a:buNone/>
            </a:pPr>
            <a:r>
              <a:rPr lang="en-US" dirty="0" smtClean="0">
                <a:latin typeface="Courier"/>
              </a:rPr>
              <a:t>    </a:t>
            </a:r>
            <a:r>
              <a:rPr lang="en-US" dirty="0" err="1" smtClean="0">
                <a:latin typeface="Courier"/>
              </a:rPr>
              <a:t>int</a:t>
            </a:r>
            <a:r>
              <a:rPr lang="en-US" dirty="0" smtClean="0">
                <a:latin typeface="Courier"/>
              </a:rPr>
              <a:t> result = 0;</a:t>
            </a:r>
          </a:p>
          <a:p>
            <a:pPr>
              <a:buNone/>
            </a:pPr>
            <a:r>
              <a:rPr lang="en-US" dirty="0" smtClean="0">
                <a:latin typeface="Courier"/>
              </a:rPr>
              <a:t>    for each </a:t>
            </a:r>
            <a:r>
              <a:rPr lang="en-US" dirty="0" err="1" smtClean="0">
                <a:latin typeface="Courier"/>
              </a:rPr>
              <a:t>v</a:t>
            </a:r>
            <a:r>
              <a:rPr lang="en-US" dirty="0" smtClean="0">
                <a:latin typeface="Courier"/>
              </a:rPr>
              <a:t> in </a:t>
            </a:r>
            <a:r>
              <a:rPr lang="en-US" dirty="0" err="1" smtClean="0">
                <a:latin typeface="Courier"/>
              </a:rPr>
              <a:t>intermediate_values</a:t>
            </a:r>
            <a:r>
              <a:rPr lang="en-US" dirty="0" smtClean="0">
                <a:latin typeface="Courier"/>
              </a:rPr>
              <a:t>:</a:t>
            </a:r>
          </a:p>
          <a:p>
            <a:pPr>
              <a:buNone/>
            </a:pPr>
            <a:r>
              <a:rPr lang="en-US" dirty="0" smtClean="0">
                <a:latin typeface="Courier"/>
              </a:rPr>
              <a:t>      result += </a:t>
            </a:r>
            <a:r>
              <a:rPr lang="en-US" dirty="0" err="1" smtClean="0">
                <a:latin typeface="Courier"/>
              </a:rPr>
              <a:t>ParseInt(v</a:t>
            </a:r>
            <a:r>
              <a:rPr lang="en-US" dirty="0" smtClean="0">
                <a:latin typeface="Courier"/>
              </a:rPr>
              <a:t>); </a:t>
            </a:r>
            <a:r>
              <a:rPr lang="en-US" i="1" dirty="0" smtClean="0">
                <a:latin typeface="Courier"/>
              </a:rPr>
              <a:t>// get integer from key-value</a:t>
            </a:r>
          </a:p>
          <a:p>
            <a:pPr>
              <a:buNone/>
            </a:pPr>
            <a:r>
              <a:rPr lang="en-US" dirty="0" smtClean="0">
                <a:latin typeface="Courier"/>
              </a:rPr>
              <a:t>    </a:t>
            </a:r>
            <a:r>
              <a:rPr lang="en-US" dirty="0" err="1" smtClean="0">
                <a:latin typeface="Courier"/>
              </a:rPr>
              <a:t>Emit(AsString(result</a:t>
            </a:r>
            <a:r>
              <a:rPr lang="en-US" dirty="0" smtClean="0">
                <a:latin typeface="Courier"/>
              </a:rPr>
              <a:t>));</a:t>
            </a:r>
            <a:endParaRPr lang="en-US" dirty="0">
              <a:latin typeface="Courier"/>
            </a:endParaRPr>
          </a:p>
        </p:txBody>
      </p:sp>
      <p:sp>
        <p:nvSpPr>
          <p:cNvPr id="4" name="Date Placeholder 3"/>
          <p:cNvSpPr>
            <a:spLocks noGrp="1"/>
          </p:cNvSpPr>
          <p:nvPr>
            <p:ph type="dt" sz="half" idx="10"/>
          </p:nvPr>
        </p:nvSpPr>
        <p:spPr/>
        <p:txBody>
          <a:bodyPr/>
          <a:lstStyle/>
          <a:p>
            <a:fld id="{C0CCF90D-6D61-154C-9C1C-CA9079BBC248}" type="datetime1">
              <a:rPr lang="en-US" smtClean="0"/>
              <a:pPr/>
              <a:t>8/29/12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smtClean="0"/>
              <a:t>Another Example: Word Index </a:t>
            </a:r>
            <a:br>
              <a:rPr lang="en-US" dirty="0" smtClean="0"/>
            </a:br>
            <a:r>
              <a:rPr lang="en-US" dirty="0" smtClean="0"/>
              <a:t>(How Often Does a Word Appear?)</a:t>
            </a:r>
            <a:endParaRPr lang="en-US" dirty="0"/>
          </a:p>
        </p:txBody>
      </p:sp>
      <p:sp>
        <p:nvSpPr>
          <p:cNvPr id="4" name="Date Placeholder 3"/>
          <p:cNvSpPr>
            <a:spLocks noGrp="1"/>
          </p:cNvSpPr>
          <p:nvPr>
            <p:ph type="dt" sz="half" idx="10"/>
          </p:nvPr>
        </p:nvSpPr>
        <p:spPr/>
        <p:txBody>
          <a:bodyPr/>
          <a:lstStyle/>
          <a:p>
            <a:fld id="{F7FBE0D7-5D2F-B141-999E-3C8C9E9A7917}" type="datetime1">
              <a:rPr lang="en-US" smtClean="0"/>
              <a:pPr/>
              <a:t>8/29/12</a:t>
            </a:fld>
            <a:endParaRPr lang="en-US"/>
          </a:p>
        </p:txBody>
      </p:sp>
      <p:sp>
        <p:nvSpPr>
          <p:cNvPr id="5" name="Footer Placeholder 4"/>
          <p:cNvSpPr>
            <a:spLocks noGrp="1"/>
          </p:cNvSpPr>
          <p:nvPr>
            <p:ph type="ftr" sz="quarter" idx="11"/>
          </p:nvPr>
        </p:nvSpPr>
        <p:spPr/>
        <p:txBody>
          <a:bodyPr/>
          <a:lstStyle/>
          <a:p>
            <a:r>
              <a:rPr lang="en-US" dirty="0" smtClean="0"/>
              <a:t>Fall 2012 --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9</a:t>
            </a:fld>
            <a:endParaRPr lang="en-US" dirty="0"/>
          </a:p>
        </p:txBody>
      </p:sp>
      <p:sp>
        <p:nvSpPr>
          <p:cNvPr id="7" name="TextBox 6"/>
          <p:cNvSpPr txBox="1"/>
          <p:nvPr/>
        </p:nvSpPr>
        <p:spPr>
          <a:xfrm>
            <a:off x="1028700" y="1955800"/>
            <a:ext cx="7049476" cy="523220"/>
          </a:xfrm>
          <a:prstGeom prst="rect">
            <a:avLst/>
          </a:prstGeom>
          <a:noFill/>
        </p:spPr>
        <p:txBody>
          <a:bodyPr wrap="none" rtlCol="0">
            <a:spAutoFit/>
          </a:bodyPr>
          <a:lstStyle/>
          <a:p>
            <a:r>
              <a:rPr lang="en-US" sz="2800" dirty="0" smtClean="0"/>
              <a:t>that that is is that that is not is not is that it it is</a:t>
            </a:r>
            <a:endParaRPr lang="en-US" sz="2800" dirty="0"/>
          </a:p>
        </p:txBody>
      </p:sp>
      <p:grpSp>
        <p:nvGrpSpPr>
          <p:cNvPr id="24" name="Group 23"/>
          <p:cNvGrpSpPr/>
          <p:nvPr/>
        </p:nvGrpSpPr>
        <p:grpSpPr>
          <a:xfrm>
            <a:off x="1137106" y="2895410"/>
            <a:ext cx="6851435" cy="289211"/>
            <a:chOff x="1137106" y="2616010"/>
            <a:chExt cx="6851435" cy="289211"/>
          </a:xfrm>
        </p:grpSpPr>
        <p:sp>
          <p:nvSpPr>
            <p:cNvPr id="12" name="TextBox 11"/>
            <p:cNvSpPr txBox="1"/>
            <p:nvPr/>
          </p:nvSpPr>
          <p:spPr>
            <a:xfrm>
              <a:off x="1137106" y="2622311"/>
              <a:ext cx="1504275" cy="280846"/>
            </a:xfrm>
            <a:prstGeom prst="rect">
              <a:avLst/>
            </a:prstGeom>
            <a:noFill/>
          </p:spPr>
          <p:txBody>
            <a:bodyPr wrap="none" rtlCol="0">
              <a:spAutoFit/>
            </a:bodyPr>
            <a:lstStyle/>
            <a:p>
              <a:pPr>
                <a:lnSpc>
                  <a:spcPct val="85000"/>
                </a:lnSpc>
              </a:pPr>
              <a:r>
                <a:rPr lang="en-US" sz="1400" dirty="0" smtClean="0">
                  <a:solidFill>
                    <a:srgbClr val="FF0000"/>
                  </a:solidFill>
                </a:rPr>
                <a:t>is 1, that 1, that </a:t>
              </a:r>
              <a:r>
                <a:rPr lang="en-US" sz="1400" dirty="0" smtClean="0">
                  <a:solidFill>
                    <a:srgbClr val="FF0000"/>
                  </a:solidFill>
                </a:rPr>
                <a:t>1  </a:t>
              </a:r>
              <a:endParaRPr lang="en-US" sz="1400" dirty="0" smtClean="0">
                <a:solidFill>
                  <a:srgbClr val="FF0000"/>
                </a:solidFill>
              </a:endParaRPr>
            </a:p>
          </p:txBody>
        </p:sp>
        <p:sp>
          <p:nvSpPr>
            <p:cNvPr id="13" name="TextBox 12"/>
            <p:cNvSpPr txBox="1"/>
            <p:nvPr/>
          </p:nvSpPr>
          <p:spPr>
            <a:xfrm>
              <a:off x="2847174" y="2616010"/>
              <a:ext cx="1463512" cy="280846"/>
            </a:xfrm>
            <a:prstGeom prst="rect">
              <a:avLst/>
            </a:prstGeom>
            <a:noFill/>
          </p:spPr>
          <p:txBody>
            <a:bodyPr wrap="none" rtlCol="0">
              <a:spAutoFit/>
            </a:bodyPr>
            <a:lstStyle/>
            <a:p>
              <a:pPr>
                <a:lnSpc>
                  <a:spcPct val="85000"/>
                </a:lnSpc>
              </a:pPr>
              <a:r>
                <a:rPr lang="en-US" sz="1400" dirty="0" smtClean="0">
                  <a:solidFill>
                    <a:srgbClr val="FF0000"/>
                  </a:solidFill>
                </a:rPr>
                <a:t>Is 1, that 1, </a:t>
              </a:r>
              <a:r>
                <a:rPr lang="en-US" sz="1400" dirty="0" smtClean="0">
                  <a:solidFill>
                    <a:srgbClr val="FF0000"/>
                  </a:solidFill>
                </a:rPr>
                <a:t>that </a:t>
              </a:r>
              <a:r>
                <a:rPr lang="en-US" sz="1400" dirty="0" smtClean="0">
                  <a:solidFill>
                    <a:srgbClr val="FF0000"/>
                  </a:solidFill>
                </a:rPr>
                <a:t>1</a:t>
              </a:r>
              <a:endParaRPr lang="en-US" sz="1400" dirty="0" smtClean="0">
                <a:solidFill>
                  <a:srgbClr val="FF0000"/>
                </a:solidFill>
              </a:endParaRPr>
            </a:p>
          </p:txBody>
        </p:sp>
        <p:sp>
          <p:nvSpPr>
            <p:cNvPr id="14" name="TextBox 13"/>
            <p:cNvSpPr txBox="1"/>
            <p:nvPr/>
          </p:nvSpPr>
          <p:spPr>
            <a:xfrm>
              <a:off x="4420409" y="2618072"/>
              <a:ext cx="1647694" cy="280846"/>
            </a:xfrm>
            <a:prstGeom prst="rect">
              <a:avLst/>
            </a:prstGeom>
            <a:noFill/>
          </p:spPr>
          <p:txBody>
            <a:bodyPr wrap="none" rtlCol="0">
              <a:spAutoFit/>
            </a:bodyPr>
            <a:lstStyle/>
            <a:p>
              <a:pPr>
                <a:lnSpc>
                  <a:spcPct val="85000"/>
                </a:lnSpc>
              </a:pPr>
              <a:r>
                <a:rPr lang="en-US" sz="1400" dirty="0" smtClean="0">
                  <a:solidFill>
                    <a:srgbClr val="FF0000"/>
                  </a:solidFill>
                </a:rPr>
                <a:t>is</a:t>
              </a:r>
              <a:r>
                <a:rPr lang="en-US" sz="1400" dirty="0" smtClean="0">
                  <a:solidFill>
                    <a:srgbClr val="FF0000"/>
                  </a:solidFill>
                </a:rPr>
                <a:t> 1, is 1, not 1,</a:t>
              </a:r>
              <a:r>
                <a:rPr lang="en-US" sz="1400" dirty="0" smtClean="0">
                  <a:solidFill>
                    <a:srgbClr val="FF0000"/>
                  </a:solidFill>
                </a:rPr>
                <a:t>not 1</a:t>
              </a:r>
              <a:endParaRPr lang="en-US" sz="1400" dirty="0" smtClean="0">
                <a:solidFill>
                  <a:srgbClr val="FF0000"/>
                </a:solidFill>
              </a:endParaRPr>
            </a:p>
          </p:txBody>
        </p:sp>
        <p:sp>
          <p:nvSpPr>
            <p:cNvPr id="15" name="TextBox 14"/>
            <p:cNvSpPr txBox="1"/>
            <p:nvPr/>
          </p:nvSpPr>
          <p:spPr>
            <a:xfrm>
              <a:off x="6085771" y="2624375"/>
              <a:ext cx="1902770" cy="280846"/>
            </a:xfrm>
            <a:prstGeom prst="rect">
              <a:avLst/>
            </a:prstGeom>
            <a:noFill/>
          </p:spPr>
          <p:txBody>
            <a:bodyPr wrap="square" rtlCol="0">
              <a:spAutoFit/>
            </a:bodyPr>
            <a:lstStyle/>
            <a:p>
              <a:pPr>
                <a:lnSpc>
                  <a:spcPct val="85000"/>
                </a:lnSpc>
              </a:pPr>
              <a:r>
                <a:rPr lang="en-US" sz="1400" dirty="0" smtClean="0">
                  <a:solidFill>
                    <a:srgbClr val="FF0000"/>
                  </a:solidFill>
                </a:rPr>
                <a:t>is</a:t>
              </a:r>
              <a:r>
                <a:rPr lang="en-US" sz="1400" dirty="0" smtClean="0">
                  <a:solidFill>
                    <a:srgbClr val="FF0000"/>
                  </a:solidFill>
                </a:rPr>
                <a:t> 1</a:t>
              </a:r>
              <a:r>
                <a:rPr lang="en-US" sz="1400" dirty="0" smtClean="0">
                  <a:solidFill>
                    <a:srgbClr val="FF0000"/>
                  </a:solidFill>
                </a:rPr>
                <a:t>,</a:t>
              </a:r>
              <a:r>
                <a:rPr lang="en-US" sz="1400" dirty="0" smtClean="0">
                  <a:solidFill>
                    <a:srgbClr val="FF0000"/>
                  </a:solidFill>
                </a:rPr>
                <a:t> is 1, it </a:t>
              </a:r>
              <a:r>
                <a:rPr lang="en-US" sz="1400" dirty="0" smtClean="0">
                  <a:solidFill>
                    <a:srgbClr val="FF0000"/>
                  </a:solidFill>
                </a:rPr>
                <a:t>1, it </a:t>
              </a:r>
              <a:r>
                <a:rPr lang="en-US" sz="1400" dirty="0" smtClean="0">
                  <a:solidFill>
                    <a:srgbClr val="FF0000"/>
                  </a:solidFill>
                </a:rPr>
                <a:t>1, </a:t>
              </a:r>
              <a:r>
                <a:rPr lang="en-US" sz="1400" dirty="0" smtClean="0">
                  <a:solidFill>
                    <a:srgbClr val="FF0000"/>
                  </a:solidFill>
                </a:rPr>
                <a:t>that 1</a:t>
              </a:r>
              <a:endParaRPr lang="en-US" sz="1400" dirty="0" smtClean="0">
                <a:solidFill>
                  <a:srgbClr val="FF0000"/>
                </a:solidFill>
              </a:endParaRPr>
            </a:p>
          </p:txBody>
        </p:sp>
      </p:grpSp>
      <p:grpSp>
        <p:nvGrpSpPr>
          <p:cNvPr id="20" name="Group 19"/>
          <p:cNvGrpSpPr/>
          <p:nvPr/>
        </p:nvGrpSpPr>
        <p:grpSpPr>
          <a:xfrm>
            <a:off x="1054100" y="1968500"/>
            <a:ext cx="1663700" cy="1231900"/>
            <a:chOff x="1054100" y="1689100"/>
            <a:chExt cx="1663700" cy="1231900"/>
          </a:xfrm>
        </p:grpSpPr>
        <p:sp>
          <p:nvSpPr>
            <p:cNvPr id="8" name="Rectangle 7"/>
            <p:cNvSpPr/>
            <p:nvPr/>
          </p:nvSpPr>
          <p:spPr>
            <a:xfrm>
              <a:off x="1054100" y="1689100"/>
              <a:ext cx="1663700" cy="12319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333500" y="2142071"/>
              <a:ext cx="1115485" cy="469359"/>
            </a:xfrm>
            <a:prstGeom prst="rect">
              <a:avLst/>
            </a:prstGeom>
            <a:noFill/>
          </p:spPr>
          <p:txBody>
            <a:bodyPr wrap="none" rtlCol="0">
              <a:spAutoFit/>
            </a:bodyPr>
            <a:lstStyle/>
            <a:p>
              <a:pPr>
                <a:lnSpc>
                  <a:spcPct val="85000"/>
                </a:lnSpc>
              </a:pPr>
              <a:r>
                <a:rPr lang="en-US" sz="2800" dirty="0" smtClean="0">
                  <a:solidFill>
                    <a:srgbClr val="FF0000"/>
                  </a:solidFill>
                </a:rPr>
                <a:t>Map 1</a:t>
              </a:r>
            </a:p>
          </p:txBody>
        </p:sp>
      </p:grpSp>
      <p:grpSp>
        <p:nvGrpSpPr>
          <p:cNvPr id="21" name="Group 20"/>
          <p:cNvGrpSpPr/>
          <p:nvPr/>
        </p:nvGrpSpPr>
        <p:grpSpPr>
          <a:xfrm>
            <a:off x="2717800" y="1968500"/>
            <a:ext cx="1663700" cy="1231900"/>
            <a:chOff x="2717800" y="1689100"/>
            <a:chExt cx="1663700" cy="1231900"/>
          </a:xfrm>
        </p:grpSpPr>
        <p:sp>
          <p:nvSpPr>
            <p:cNvPr id="9" name="Rectangle 8"/>
            <p:cNvSpPr/>
            <p:nvPr/>
          </p:nvSpPr>
          <p:spPr>
            <a:xfrm>
              <a:off x="2717800" y="1689100"/>
              <a:ext cx="1663700" cy="12319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022600" y="2142071"/>
              <a:ext cx="1115485" cy="469359"/>
            </a:xfrm>
            <a:prstGeom prst="rect">
              <a:avLst/>
            </a:prstGeom>
            <a:noFill/>
          </p:spPr>
          <p:txBody>
            <a:bodyPr wrap="none" rtlCol="0">
              <a:spAutoFit/>
            </a:bodyPr>
            <a:lstStyle/>
            <a:p>
              <a:pPr>
                <a:lnSpc>
                  <a:spcPct val="85000"/>
                </a:lnSpc>
              </a:pPr>
              <a:r>
                <a:rPr lang="en-US" sz="2800" dirty="0" smtClean="0">
                  <a:solidFill>
                    <a:srgbClr val="FF0000"/>
                  </a:solidFill>
                </a:rPr>
                <a:t>Map 2</a:t>
              </a:r>
            </a:p>
          </p:txBody>
        </p:sp>
      </p:grpSp>
      <p:grpSp>
        <p:nvGrpSpPr>
          <p:cNvPr id="22" name="Group 21"/>
          <p:cNvGrpSpPr/>
          <p:nvPr/>
        </p:nvGrpSpPr>
        <p:grpSpPr>
          <a:xfrm>
            <a:off x="4381500" y="1968500"/>
            <a:ext cx="1739900" cy="1231900"/>
            <a:chOff x="4381500" y="1689100"/>
            <a:chExt cx="1739900" cy="1231900"/>
          </a:xfrm>
        </p:grpSpPr>
        <p:sp>
          <p:nvSpPr>
            <p:cNvPr id="10" name="Rectangle 9"/>
            <p:cNvSpPr/>
            <p:nvPr/>
          </p:nvSpPr>
          <p:spPr>
            <a:xfrm>
              <a:off x="4381500" y="1689100"/>
              <a:ext cx="1739900" cy="12319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711700" y="2142071"/>
              <a:ext cx="1115485" cy="469359"/>
            </a:xfrm>
            <a:prstGeom prst="rect">
              <a:avLst/>
            </a:prstGeom>
            <a:noFill/>
          </p:spPr>
          <p:txBody>
            <a:bodyPr wrap="none" rtlCol="0">
              <a:spAutoFit/>
            </a:bodyPr>
            <a:lstStyle/>
            <a:p>
              <a:pPr>
                <a:lnSpc>
                  <a:spcPct val="85000"/>
                </a:lnSpc>
              </a:pPr>
              <a:r>
                <a:rPr lang="en-US" sz="2800" dirty="0" smtClean="0">
                  <a:solidFill>
                    <a:srgbClr val="FF0000"/>
                  </a:solidFill>
                </a:rPr>
                <a:t>Map 3</a:t>
              </a:r>
            </a:p>
          </p:txBody>
        </p:sp>
      </p:grpSp>
      <p:grpSp>
        <p:nvGrpSpPr>
          <p:cNvPr id="23" name="Group 22"/>
          <p:cNvGrpSpPr/>
          <p:nvPr/>
        </p:nvGrpSpPr>
        <p:grpSpPr>
          <a:xfrm>
            <a:off x="6121400" y="1968500"/>
            <a:ext cx="1816100" cy="1231900"/>
            <a:chOff x="6121400" y="1689100"/>
            <a:chExt cx="1816100" cy="1231900"/>
          </a:xfrm>
        </p:grpSpPr>
        <p:sp>
          <p:nvSpPr>
            <p:cNvPr id="11" name="Rectangle 10"/>
            <p:cNvSpPr/>
            <p:nvPr/>
          </p:nvSpPr>
          <p:spPr>
            <a:xfrm>
              <a:off x="6121400" y="1689100"/>
              <a:ext cx="1816100" cy="12319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6489700" y="2142071"/>
              <a:ext cx="1115485" cy="469359"/>
            </a:xfrm>
            <a:prstGeom prst="rect">
              <a:avLst/>
            </a:prstGeom>
            <a:noFill/>
          </p:spPr>
          <p:txBody>
            <a:bodyPr wrap="none" rtlCol="0">
              <a:spAutoFit/>
            </a:bodyPr>
            <a:lstStyle/>
            <a:p>
              <a:pPr>
                <a:lnSpc>
                  <a:spcPct val="85000"/>
                </a:lnSpc>
              </a:pPr>
              <a:r>
                <a:rPr lang="en-US" sz="2800" dirty="0" smtClean="0">
                  <a:solidFill>
                    <a:srgbClr val="FF0000"/>
                  </a:solidFill>
                </a:rPr>
                <a:t>Map 4</a:t>
              </a:r>
            </a:p>
          </p:txBody>
        </p:sp>
      </p:grpSp>
      <p:grpSp>
        <p:nvGrpSpPr>
          <p:cNvPr id="38" name="Group 37"/>
          <p:cNvGrpSpPr/>
          <p:nvPr/>
        </p:nvGrpSpPr>
        <p:grpSpPr>
          <a:xfrm>
            <a:off x="2006600" y="4076700"/>
            <a:ext cx="4965700" cy="1231900"/>
            <a:chOff x="2006600" y="3797300"/>
            <a:chExt cx="4965700" cy="1231900"/>
          </a:xfrm>
        </p:grpSpPr>
        <p:grpSp>
          <p:nvGrpSpPr>
            <p:cNvPr id="25" name="Group 24"/>
            <p:cNvGrpSpPr/>
            <p:nvPr/>
          </p:nvGrpSpPr>
          <p:grpSpPr>
            <a:xfrm>
              <a:off x="2006600" y="3797300"/>
              <a:ext cx="1663700" cy="1231900"/>
              <a:chOff x="1054100" y="1689100"/>
              <a:chExt cx="1663700" cy="1231900"/>
            </a:xfrm>
          </p:grpSpPr>
          <p:sp>
            <p:nvSpPr>
              <p:cNvPr id="26" name="Rectangle 25"/>
              <p:cNvSpPr/>
              <p:nvPr/>
            </p:nvSpPr>
            <p:spPr>
              <a:xfrm>
                <a:off x="1054100" y="1689100"/>
                <a:ext cx="1663700" cy="12319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1130300" y="2142071"/>
                <a:ext cx="1522948" cy="469359"/>
              </a:xfrm>
              <a:prstGeom prst="rect">
                <a:avLst/>
              </a:prstGeom>
              <a:noFill/>
            </p:spPr>
            <p:txBody>
              <a:bodyPr wrap="none" rtlCol="0">
                <a:spAutoFit/>
              </a:bodyPr>
              <a:lstStyle/>
              <a:p>
                <a:pPr>
                  <a:lnSpc>
                    <a:spcPct val="85000"/>
                  </a:lnSpc>
                </a:pPr>
                <a:r>
                  <a:rPr lang="en-US" sz="2800" dirty="0" smtClean="0">
                    <a:solidFill>
                      <a:srgbClr val="FF0000"/>
                    </a:solidFill>
                  </a:rPr>
                  <a:t>Reduce 1</a:t>
                </a:r>
              </a:p>
            </p:txBody>
          </p:sp>
        </p:grpSp>
        <p:grpSp>
          <p:nvGrpSpPr>
            <p:cNvPr id="28" name="Group 27"/>
            <p:cNvGrpSpPr/>
            <p:nvPr/>
          </p:nvGrpSpPr>
          <p:grpSpPr>
            <a:xfrm>
              <a:off x="5308600" y="3797300"/>
              <a:ext cx="1663700" cy="1231900"/>
              <a:chOff x="1054100" y="1689100"/>
              <a:chExt cx="1663700" cy="1231900"/>
            </a:xfrm>
          </p:grpSpPr>
          <p:sp>
            <p:nvSpPr>
              <p:cNvPr id="29" name="Rectangle 28"/>
              <p:cNvSpPr/>
              <p:nvPr/>
            </p:nvSpPr>
            <p:spPr>
              <a:xfrm>
                <a:off x="1054100" y="1689100"/>
                <a:ext cx="1663700" cy="12319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1130300" y="2142071"/>
                <a:ext cx="1522948" cy="469359"/>
              </a:xfrm>
              <a:prstGeom prst="rect">
                <a:avLst/>
              </a:prstGeom>
              <a:noFill/>
            </p:spPr>
            <p:txBody>
              <a:bodyPr wrap="none" rtlCol="0">
                <a:spAutoFit/>
              </a:bodyPr>
              <a:lstStyle/>
              <a:p>
                <a:pPr>
                  <a:lnSpc>
                    <a:spcPct val="85000"/>
                  </a:lnSpc>
                </a:pPr>
                <a:r>
                  <a:rPr lang="en-US" sz="2800" dirty="0" smtClean="0">
                    <a:solidFill>
                      <a:srgbClr val="FF0000"/>
                    </a:solidFill>
                  </a:rPr>
                  <a:t>Reduce 2</a:t>
                </a:r>
              </a:p>
            </p:txBody>
          </p:sp>
        </p:grpSp>
      </p:grpSp>
      <p:grpSp>
        <p:nvGrpSpPr>
          <p:cNvPr id="61" name="Group 60"/>
          <p:cNvGrpSpPr/>
          <p:nvPr/>
        </p:nvGrpSpPr>
        <p:grpSpPr>
          <a:xfrm>
            <a:off x="1885950" y="3225800"/>
            <a:ext cx="4441731" cy="1233708"/>
            <a:chOff x="1885950" y="2946400"/>
            <a:chExt cx="4441731" cy="1233708"/>
          </a:xfrm>
        </p:grpSpPr>
        <p:cxnSp>
          <p:nvCxnSpPr>
            <p:cNvPr id="32" name="Straight Arrow Connector 31"/>
            <p:cNvCxnSpPr>
              <a:stCxn id="8" idx="2"/>
              <a:endCxn id="26" idx="0"/>
            </p:cNvCxnSpPr>
            <p:nvPr/>
          </p:nvCxnSpPr>
          <p:spPr>
            <a:xfrm rot="16200000" flipH="1">
              <a:off x="1924050" y="2908300"/>
              <a:ext cx="876300" cy="9525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8" idx="2"/>
              <a:endCxn id="29" idx="0"/>
            </p:cNvCxnSpPr>
            <p:nvPr/>
          </p:nvCxnSpPr>
          <p:spPr>
            <a:xfrm rot="16200000" flipH="1">
              <a:off x="3575050" y="1257300"/>
              <a:ext cx="876300" cy="42545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044700" y="3818471"/>
              <a:ext cx="537577" cy="361637"/>
            </a:xfrm>
            <a:prstGeom prst="rect">
              <a:avLst/>
            </a:prstGeom>
            <a:noFill/>
          </p:spPr>
          <p:txBody>
            <a:bodyPr wrap="none" rtlCol="0">
              <a:spAutoFit/>
            </a:bodyPr>
            <a:lstStyle/>
            <a:p>
              <a:pPr>
                <a:lnSpc>
                  <a:spcPct val="85000"/>
                </a:lnSpc>
              </a:pPr>
              <a:r>
                <a:rPr lang="en-US" sz="2000" dirty="0" smtClean="0">
                  <a:solidFill>
                    <a:srgbClr val="FF0000"/>
                  </a:solidFill>
                </a:rPr>
                <a:t>is 1 </a:t>
              </a:r>
            </a:p>
          </p:txBody>
        </p:sp>
        <p:sp>
          <p:nvSpPr>
            <p:cNvPr id="37" name="TextBox 36"/>
            <p:cNvSpPr txBox="1"/>
            <p:nvPr/>
          </p:nvSpPr>
          <p:spPr>
            <a:xfrm>
              <a:off x="5334000" y="3818471"/>
              <a:ext cx="993681" cy="361637"/>
            </a:xfrm>
            <a:prstGeom prst="rect">
              <a:avLst/>
            </a:prstGeom>
            <a:noFill/>
          </p:spPr>
          <p:txBody>
            <a:bodyPr wrap="none" rtlCol="0">
              <a:spAutoFit/>
            </a:bodyPr>
            <a:lstStyle/>
            <a:p>
              <a:pPr>
                <a:lnSpc>
                  <a:spcPct val="85000"/>
                </a:lnSpc>
              </a:pPr>
              <a:r>
                <a:rPr lang="en-US" sz="2000" dirty="0" smtClean="0">
                  <a:solidFill>
                    <a:srgbClr val="FF0000"/>
                  </a:solidFill>
                </a:rPr>
                <a:t>that</a:t>
              </a:r>
              <a:r>
                <a:rPr lang="en-US" sz="2000" dirty="0" smtClean="0">
                  <a:solidFill>
                    <a:srgbClr val="FF0000"/>
                  </a:solidFill>
                </a:rPr>
                <a:t> 1,1</a:t>
              </a:r>
              <a:endParaRPr lang="en-US" sz="2000" dirty="0" smtClean="0">
                <a:solidFill>
                  <a:srgbClr val="FF0000"/>
                </a:solidFill>
              </a:endParaRPr>
            </a:p>
          </p:txBody>
        </p:sp>
      </p:grpSp>
      <p:grpSp>
        <p:nvGrpSpPr>
          <p:cNvPr id="48" name="Group 47"/>
          <p:cNvGrpSpPr/>
          <p:nvPr/>
        </p:nvGrpSpPr>
        <p:grpSpPr>
          <a:xfrm>
            <a:off x="2044699" y="3225800"/>
            <a:ext cx="4670959" cy="1233709"/>
            <a:chOff x="2044699" y="2946400"/>
            <a:chExt cx="4670959" cy="1233709"/>
          </a:xfrm>
        </p:grpSpPr>
        <p:cxnSp>
          <p:nvCxnSpPr>
            <p:cNvPr id="40" name="Straight Arrow Connector 39"/>
            <p:cNvCxnSpPr/>
            <p:nvPr/>
          </p:nvCxnSpPr>
          <p:spPr>
            <a:xfrm rot="5400000">
              <a:off x="2846917" y="3035300"/>
              <a:ext cx="863600" cy="711200"/>
            </a:xfrm>
            <a:prstGeom prst="straightConnector1">
              <a:avLst/>
            </a:prstGeom>
            <a:ln>
              <a:solidFill>
                <a:srgbClr val="FF0000"/>
              </a:solidFill>
              <a:prstDash val="sysDot"/>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3670300" y="2946400"/>
              <a:ext cx="2451100" cy="833967"/>
            </a:xfrm>
            <a:prstGeom prst="straightConnector1">
              <a:avLst/>
            </a:prstGeom>
            <a:ln>
              <a:solidFill>
                <a:srgbClr val="FF0000"/>
              </a:solidFill>
              <a:prstDash val="sysDot"/>
              <a:tailEnd type="arrow"/>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2044699" y="3818471"/>
              <a:ext cx="725805" cy="361637"/>
            </a:xfrm>
            <a:prstGeom prst="rect">
              <a:avLst/>
            </a:prstGeom>
            <a:noFill/>
          </p:spPr>
          <p:txBody>
            <a:bodyPr wrap="none" rtlCol="0">
              <a:spAutoFit/>
            </a:bodyPr>
            <a:lstStyle/>
            <a:p>
              <a:pPr>
                <a:lnSpc>
                  <a:spcPct val="85000"/>
                </a:lnSpc>
              </a:pPr>
              <a:r>
                <a:rPr lang="en-US" sz="2000" dirty="0" smtClean="0">
                  <a:solidFill>
                    <a:srgbClr val="FF0000"/>
                  </a:solidFill>
                </a:rPr>
                <a:t>is 1,1 </a:t>
              </a:r>
            </a:p>
          </p:txBody>
        </p:sp>
        <p:sp>
          <p:nvSpPr>
            <p:cNvPr id="47" name="TextBox 46"/>
            <p:cNvSpPr txBox="1"/>
            <p:nvPr/>
          </p:nvSpPr>
          <p:spPr>
            <a:xfrm>
              <a:off x="5334000" y="3818472"/>
              <a:ext cx="1381658" cy="361637"/>
            </a:xfrm>
            <a:prstGeom prst="rect">
              <a:avLst/>
            </a:prstGeom>
            <a:noFill/>
          </p:spPr>
          <p:txBody>
            <a:bodyPr wrap="none" rtlCol="0">
              <a:spAutoFit/>
            </a:bodyPr>
            <a:lstStyle/>
            <a:p>
              <a:pPr>
                <a:lnSpc>
                  <a:spcPct val="85000"/>
                </a:lnSpc>
              </a:pPr>
              <a:r>
                <a:rPr lang="en-US" sz="2000" dirty="0" smtClean="0">
                  <a:solidFill>
                    <a:srgbClr val="FF0000"/>
                  </a:solidFill>
                </a:rPr>
                <a:t>that 1,1,1,1</a:t>
              </a:r>
              <a:endParaRPr lang="en-US" sz="2000" dirty="0" smtClean="0">
                <a:solidFill>
                  <a:srgbClr val="FF0000"/>
                </a:solidFill>
              </a:endParaRPr>
            </a:p>
          </p:txBody>
        </p:sp>
      </p:grpSp>
      <p:grpSp>
        <p:nvGrpSpPr>
          <p:cNvPr id="63" name="Group 62"/>
          <p:cNvGrpSpPr/>
          <p:nvPr/>
        </p:nvGrpSpPr>
        <p:grpSpPr>
          <a:xfrm>
            <a:off x="2044701" y="3187700"/>
            <a:ext cx="5054599" cy="1517907"/>
            <a:chOff x="2044701" y="2908300"/>
            <a:chExt cx="5054599" cy="1517907"/>
          </a:xfrm>
        </p:grpSpPr>
        <p:cxnSp>
          <p:nvCxnSpPr>
            <p:cNvPr id="49" name="Straight Arrow Connector 48"/>
            <p:cNvCxnSpPr/>
            <p:nvPr/>
          </p:nvCxnSpPr>
          <p:spPr>
            <a:xfrm rot="5400000">
              <a:off x="3663950" y="2152650"/>
              <a:ext cx="876300" cy="2413000"/>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rot="16200000" flipH="1">
              <a:off x="5302250" y="2927350"/>
              <a:ext cx="876300" cy="889000"/>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10800000" flipV="1">
              <a:off x="2870200" y="2908300"/>
              <a:ext cx="4229100" cy="889000"/>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10800000" flipV="1">
              <a:off x="6134100" y="2946400"/>
              <a:ext cx="939800" cy="863600"/>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2044701" y="3831171"/>
              <a:ext cx="1505540" cy="595035"/>
            </a:xfrm>
            <a:prstGeom prst="rect">
              <a:avLst/>
            </a:prstGeom>
            <a:noFill/>
          </p:spPr>
          <p:txBody>
            <a:bodyPr wrap="none" rtlCol="0">
              <a:spAutoFit/>
            </a:bodyPr>
            <a:lstStyle/>
            <a:p>
              <a:pPr>
                <a:lnSpc>
                  <a:spcPct val="80000"/>
                </a:lnSpc>
              </a:pPr>
              <a:r>
                <a:rPr lang="en-US" sz="2000" dirty="0" smtClean="0">
                  <a:solidFill>
                    <a:srgbClr val="FF0000"/>
                  </a:solidFill>
                </a:rPr>
                <a:t>is </a:t>
              </a:r>
              <a:r>
                <a:rPr lang="en-US" sz="2000" dirty="0" smtClean="0">
                  <a:solidFill>
                    <a:srgbClr val="FF0000"/>
                  </a:solidFill>
                </a:rPr>
                <a:t>1,1,1,1,1,1</a:t>
              </a:r>
            </a:p>
            <a:p>
              <a:pPr>
                <a:lnSpc>
                  <a:spcPct val="80000"/>
                </a:lnSpc>
              </a:pPr>
              <a:r>
                <a:rPr lang="en-US" sz="2000" dirty="0" smtClean="0">
                  <a:solidFill>
                    <a:srgbClr val="FF0000"/>
                  </a:solidFill>
                </a:rPr>
                <a:t>i</a:t>
              </a:r>
              <a:r>
                <a:rPr lang="en-US" sz="2000" dirty="0" smtClean="0">
                  <a:solidFill>
                    <a:srgbClr val="FF0000"/>
                  </a:solidFill>
                </a:rPr>
                <a:t>t 1,1 </a:t>
              </a:r>
              <a:endParaRPr lang="en-US" sz="2000" dirty="0" smtClean="0">
                <a:solidFill>
                  <a:srgbClr val="FF0000"/>
                </a:solidFill>
              </a:endParaRPr>
            </a:p>
          </p:txBody>
        </p:sp>
        <p:sp>
          <p:nvSpPr>
            <p:cNvPr id="62" name="TextBox 61"/>
            <p:cNvSpPr txBox="1"/>
            <p:nvPr/>
          </p:nvSpPr>
          <p:spPr>
            <a:xfrm>
              <a:off x="5334002" y="3831172"/>
              <a:ext cx="1575647" cy="595035"/>
            </a:xfrm>
            <a:prstGeom prst="rect">
              <a:avLst/>
            </a:prstGeom>
            <a:noFill/>
          </p:spPr>
          <p:txBody>
            <a:bodyPr wrap="none" rtlCol="0">
              <a:spAutoFit/>
            </a:bodyPr>
            <a:lstStyle/>
            <a:p>
              <a:pPr>
                <a:lnSpc>
                  <a:spcPct val="80000"/>
                </a:lnSpc>
              </a:pPr>
              <a:r>
                <a:rPr lang="en-US" sz="2000" dirty="0" smtClean="0">
                  <a:solidFill>
                    <a:srgbClr val="FF0000"/>
                  </a:solidFill>
                </a:rPr>
                <a:t>t</a:t>
              </a:r>
              <a:r>
                <a:rPr lang="en-US" sz="2000" dirty="0" smtClean="0">
                  <a:solidFill>
                    <a:srgbClr val="FF0000"/>
                  </a:solidFill>
                </a:rPr>
                <a:t>hat 1,1,1,1,1 </a:t>
              </a:r>
            </a:p>
            <a:p>
              <a:pPr>
                <a:lnSpc>
                  <a:spcPct val="80000"/>
                </a:lnSpc>
              </a:pPr>
              <a:r>
                <a:rPr lang="en-US" sz="2000" dirty="0" smtClean="0">
                  <a:solidFill>
                    <a:srgbClr val="FF0000"/>
                  </a:solidFill>
                </a:rPr>
                <a:t>not 1,1</a:t>
              </a:r>
              <a:endParaRPr lang="en-US" sz="2000" dirty="0" smtClean="0">
                <a:solidFill>
                  <a:srgbClr val="FF0000"/>
                </a:solidFill>
              </a:endParaRPr>
            </a:p>
          </p:txBody>
        </p:sp>
      </p:grpSp>
      <p:grpSp>
        <p:nvGrpSpPr>
          <p:cNvPr id="66" name="Group 65"/>
          <p:cNvGrpSpPr/>
          <p:nvPr/>
        </p:nvGrpSpPr>
        <p:grpSpPr>
          <a:xfrm>
            <a:off x="2362200" y="4948771"/>
            <a:ext cx="4530899" cy="348813"/>
            <a:chOff x="2362200" y="4669371"/>
            <a:chExt cx="4530899" cy="348813"/>
          </a:xfrm>
        </p:grpSpPr>
        <p:sp>
          <p:nvSpPr>
            <p:cNvPr id="64" name="TextBox 63"/>
            <p:cNvSpPr txBox="1"/>
            <p:nvPr/>
          </p:nvSpPr>
          <p:spPr>
            <a:xfrm>
              <a:off x="2362200" y="4669371"/>
              <a:ext cx="991177" cy="348813"/>
            </a:xfrm>
            <a:prstGeom prst="rect">
              <a:avLst/>
            </a:prstGeom>
            <a:noFill/>
          </p:spPr>
          <p:txBody>
            <a:bodyPr wrap="none" rtlCol="0">
              <a:spAutoFit/>
            </a:bodyPr>
            <a:lstStyle/>
            <a:p>
              <a:pPr>
                <a:lnSpc>
                  <a:spcPct val="80000"/>
                </a:lnSpc>
              </a:pPr>
              <a:r>
                <a:rPr lang="en-US" sz="2000" dirty="0" smtClean="0">
                  <a:solidFill>
                    <a:srgbClr val="FF0000"/>
                  </a:solidFill>
                </a:rPr>
                <a:t>is 6; it 2 </a:t>
              </a:r>
            </a:p>
          </p:txBody>
        </p:sp>
        <p:sp>
          <p:nvSpPr>
            <p:cNvPr id="65" name="TextBox 64"/>
            <p:cNvSpPr txBox="1"/>
            <p:nvPr/>
          </p:nvSpPr>
          <p:spPr>
            <a:xfrm>
              <a:off x="5422900" y="4669371"/>
              <a:ext cx="1470199" cy="348813"/>
            </a:xfrm>
            <a:prstGeom prst="rect">
              <a:avLst/>
            </a:prstGeom>
            <a:noFill/>
          </p:spPr>
          <p:txBody>
            <a:bodyPr wrap="none" rtlCol="0">
              <a:spAutoFit/>
            </a:bodyPr>
            <a:lstStyle/>
            <a:p>
              <a:pPr>
                <a:lnSpc>
                  <a:spcPct val="80000"/>
                </a:lnSpc>
              </a:pPr>
              <a:r>
                <a:rPr lang="en-US" sz="2000" dirty="0" smtClean="0">
                  <a:solidFill>
                    <a:srgbClr val="FF0000"/>
                  </a:solidFill>
                </a:rPr>
                <a:t>not 2; that 5</a:t>
              </a:r>
            </a:p>
          </p:txBody>
        </p:sp>
      </p:grpSp>
      <p:sp>
        <p:nvSpPr>
          <p:cNvPr id="67" name="TextBox 66"/>
          <p:cNvSpPr txBox="1"/>
          <p:nvPr/>
        </p:nvSpPr>
        <p:spPr>
          <a:xfrm>
            <a:off x="431800" y="3479800"/>
            <a:ext cx="1195610" cy="523220"/>
          </a:xfrm>
          <a:prstGeom prst="rect">
            <a:avLst/>
          </a:prstGeom>
          <a:noFill/>
        </p:spPr>
        <p:txBody>
          <a:bodyPr wrap="none" rtlCol="0">
            <a:spAutoFit/>
          </a:bodyPr>
          <a:lstStyle/>
          <a:p>
            <a:r>
              <a:rPr lang="en-US" sz="2800" dirty="0" smtClean="0"/>
              <a:t>Shuffle</a:t>
            </a:r>
            <a:endParaRPr lang="en-US" sz="2800" dirty="0"/>
          </a:p>
        </p:txBody>
      </p:sp>
      <p:sp>
        <p:nvSpPr>
          <p:cNvPr id="68" name="TextBox 67"/>
          <p:cNvSpPr txBox="1"/>
          <p:nvPr/>
        </p:nvSpPr>
        <p:spPr>
          <a:xfrm>
            <a:off x="431800" y="5321300"/>
            <a:ext cx="1181057" cy="523220"/>
          </a:xfrm>
          <a:prstGeom prst="rect">
            <a:avLst/>
          </a:prstGeom>
          <a:noFill/>
        </p:spPr>
        <p:txBody>
          <a:bodyPr wrap="none" rtlCol="0">
            <a:spAutoFit/>
          </a:bodyPr>
          <a:lstStyle/>
          <a:p>
            <a:r>
              <a:rPr lang="en-US" sz="2800" dirty="0" smtClean="0"/>
              <a:t>Collect</a:t>
            </a:r>
            <a:endParaRPr lang="en-US" sz="2800" dirty="0"/>
          </a:p>
        </p:txBody>
      </p:sp>
      <p:grpSp>
        <p:nvGrpSpPr>
          <p:cNvPr id="75" name="Group 74"/>
          <p:cNvGrpSpPr/>
          <p:nvPr/>
        </p:nvGrpSpPr>
        <p:grpSpPr>
          <a:xfrm>
            <a:off x="2940050" y="5295899"/>
            <a:ext cx="3238500" cy="1195485"/>
            <a:chOff x="2940050" y="5016499"/>
            <a:chExt cx="3238500" cy="1195485"/>
          </a:xfrm>
        </p:grpSpPr>
        <p:sp>
          <p:nvSpPr>
            <p:cNvPr id="69" name="TextBox 68"/>
            <p:cNvSpPr txBox="1"/>
            <p:nvPr/>
          </p:nvSpPr>
          <p:spPr>
            <a:xfrm>
              <a:off x="3403600" y="5863171"/>
              <a:ext cx="2403322" cy="348813"/>
            </a:xfrm>
            <a:prstGeom prst="rect">
              <a:avLst/>
            </a:prstGeom>
            <a:noFill/>
          </p:spPr>
          <p:txBody>
            <a:bodyPr wrap="none" rtlCol="0">
              <a:spAutoFit/>
            </a:bodyPr>
            <a:lstStyle/>
            <a:p>
              <a:pPr>
                <a:lnSpc>
                  <a:spcPct val="80000"/>
                </a:lnSpc>
              </a:pPr>
              <a:r>
                <a:rPr lang="en-US" sz="2000" dirty="0" smtClean="0">
                  <a:solidFill>
                    <a:srgbClr val="FF0000"/>
                  </a:solidFill>
                </a:rPr>
                <a:t>is 6; it 2; not 2; that 5 </a:t>
              </a:r>
            </a:p>
          </p:txBody>
        </p:sp>
        <p:cxnSp>
          <p:nvCxnSpPr>
            <p:cNvPr id="70" name="Straight Arrow Connector 69"/>
            <p:cNvCxnSpPr/>
            <p:nvPr/>
          </p:nvCxnSpPr>
          <p:spPr>
            <a:xfrm rot="16200000" flipH="1">
              <a:off x="2978150" y="4978400"/>
              <a:ext cx="876300" cy="9525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rot="5400000">
              <a:off x="5330825" y="5032374"/>
              <a:ext cx="863600" cy="83185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76" name="TextBox 75"/>
          <p:cNvSpPr txBox="1"/>
          <p:nvPr/>
        </p:nvSpPr>
        <p:spPr>
          <a:xfrm>
            <a:off x="431800" y="1384300"/>
            <a:ext cx="1624638" cy="523220"/>
          </a:xfrm>
          <a:prstGeom prst="rect">
            <a:avLst/>
          </a:prstGeom>
          <a:noFill/>
        </p:spPr>
        <p:txBody>
          <a:bodyPr wrap="none" rtlCol="0">
            <a:spAutoFit/>
          </a:bodyPr>
          <a:lstStyle/>
          <a:p>
            <a:r>
              <a:rPr lang="en-US" sz="2800" dirty="0" smtClean="0"/>
              <a:t>Distribute</a:t>
            </a:r>
            <a:endParaRPr lang="en-US" sz="2800" dirty="0"/>
          </a:p>
        </p:txBody>
      </p:sp>
      <p:grpSp>
        <p:nvGrpSpPr>
          <p:cNvPr id="77" name="Group 76"/>
          <p:cNvGrpSpPr/>
          <p:nvPr/>
        </p:nvGrpSpPr>
        <p:grpSpPr>
          <a:xfrm>
            <a:off x="1127077" y="2870592"/>
            <a:ext cx="8016923" cy="295592"/>
            <a:chOff x="1127077" y="2900128"/>
            <a:chExt cx="8016923" cy="295592"/>
          </a:xfrm>
        </p:grpSpPr>
        <p:sp>
          <p:nvSpPr>
            <p:cNvPr id="60" name="TextBox 59"/>
            <p:cNvSpPr txBox="1"/>
            <p:nvPr/>
          </p:nvSpPr>
          <p:spPr>
            <a:xfrm>
              <a:off x="1127077" y="2900128"/>
              <a:ext cx="1504275" cy="280846"/>
            </a:xfrm>
            <a:prstGeom prst="rect">
              <a:avLst/>
            </a:prstGeom>
            <a:noFill/>
          </p:spPr>
          <p:txBody>
            <a:bodyPr wrap="none" rtlCol="0">
              <a:spAutoFit/>
            </a:bodyPr>
            <a:lstStyle/>
            <a:p>
              <a:pPr>
                <a:lnSpc>
                  <a:spcPct val="85000"/>
                </a:lnSpc>
              </a:pPr>
              <a:r>
                <a:rPr lang="en-US" sz="1400" dirty="0" smtClean="0">
                  <a:solidFill>
                    <a:srgbClr val="FF0000"/>
                  </a:solidFill>
                </a:rPr>
                <a:t>that </a:t>
              </a:r>
              <a:r>
                <a:rPr lang="en-US" sz="1400" dirty="0" smtClean="0">
                  <a:solidFill>
                    <a:srgbClr val="FF0000"/>
                  </a:solidFill>
                </a:rPr>
                <a:t>1, that </a:t>
              </a:r>
              <a:r>
                <a:rPr lang="en-US" sz="1400" dirty="0" smtClean="0">
                  <a:solidFill>
                    <a:srgbClr val="FF0000"/>
                  </a:solidFill>
                </a:rPr>
                <a:t>1, </a:t>
              </a:r>
              <a:r>
                <a:rPr lang="en-US" sz="1400" dirty="0" smtClean="0">
                  <a:solidFill>
                    <a:srgbClr val="FF0000"/>
                  </a:solidFill>
                </a:rPr>
                <a:t>is </a:t>
              </a:r>
              <a:r>
                <a:rPr lang="en-US" sz="1400" dirty="0" smtClean="0">
                  <a:solidFill>
                    <a:srgbClr val="FF0000"/>
                  </a:solidFill>
                </a:rPr>
                <a:t>1  </a:t>
              </a:r>
              <a:endParaRPr lang="en-US" sz="1400" dirty="0" smtClean="0">
                <a:solidFill>
                  <a:srgbClr val="FF0000"/>
                </a:solidFill>
              </a:endParaRPr>
            </a:p>
          </p:txBody>
        </p:sp>
        <p:sp>
          <p:nvSpPr>
            <p:cNvPr id="72" name="TextBox 71"/>
            <p:cNvSpPr txBox="1"/>
            <p:nvPr/>
          </p:nvSpPr>
          <p:spPr>
            <a:xfrm>
              <a:off x="2837144" y="2900128"/>
              <a:ext cx="1463512" cy="280846"/>
            </a:xfrm>
            <a:prstGeom prst="rect">
              <a:avLst/>
            </a:prstGeom>
            <a:noFill/>
          </p:spPr>
          <p:txBody>
            <a:bodyPr wrap="none" rtlCol="0">
              <a:spAutoFit/>
            </a:bodyPr>
            <a:lstStyle/>
            <a:p>
              <a:pPr>
                <a:lnSpc>
                  <a:spcPct val="85000"/>
                </a:lnSpc>
              </a:pPr>
              <a:r>
                <a:rPr lang="en-US" sz="1400" dirty="0" smtClean="0">
                  <a:solidFill>
                    <a:srgbClr val="FF0000"/>
                  </a:solidFill>
                </a:rPr>
                <a:t>Is 1, that 1, </a:t>
              </a:r>
              <a:r>
                <a:rPr lang="en-US" sz="1400" dirty="0" smtClean="0">
                  <a:solidFill>
                    <a:srgbClr val="FF0000"/>
                  </a:solidFill>
                </a:rPr>
                <a:t>that </a:t>
              </a:r>
              <a:r>
                <a:rPr lang="en-US" sz="1400" dirty="0" smtClean="0">
                  <a:solidFill>
                    <a:srgbClr val="FF0000"/>
                  </a:solidFill>
                </a:rPr>
                <a:t>1</a:t>
              </a:r>
              <a:endParaRPr lang="en-US" sz="1400" dirty="0" smtClean="0">
                <a:solidFill>
                  <a:srgbClr val="FF0000"/>
                </a:solidFill>
              </a:endParaRPr>
            </a:p>
          </p:txBody>
        </p:sp>
        <p:sp>
          <p:nvSpPr>
            <p:cNvPr id="73" name="TextBox 72"/>
            <p:cNvSpPr txBox="1"/>
            <p:nvPr/>
          </p:nvSpPr>
          <p:spPr>
            <a:xfrm>
              <a:off x="4410380" y="2914874"/>
              <a:ext cx="1728871" cy="280846"/>
            </a:xfrm>
            <a:prstGeom prst="rect">
              <a:avLst/>
            </a:prstGeom>
            <a:noFill/>
          </p:spPr>
          <p:txBody>
            <a:bodyPr wrap="none" rtlCol="0">
              <a:spAutoFit/>
            </a:bodyPr>
            <a:lstStyle/>
            <a:p>
              <a:pPr>
                <a:lnSpc>
                  <a:spcPct val="85000"/>
                </a:lnSpc>
              </a:pPr>
              <a:r>
                <a:rPr lang="en-US" sz="1400" dirty="0" smtClean="0">
                  <a:solidFill>
                    <a:srgbClr val="FF0000"/>
                  </a:solidFill>
                </a:rPr>
                <a:t>is 1, not 1</a:t>
              </a:r>
              <a:r>
                <a:rPr lang="en-US" sz="1400" dirty="0" smtClean="0">
                  <a:solidFill>
                    <a:srgbClr val="FF0000"/>
                  </a:solidFill>
                </a:rPr>
                <a:t>,</a:t>
              </a:r>
              <a:r>
                <a:rPr lang="en-US" sz="1400" dirty="0" smtClean="0">
                  <a:solidFill>
                    <a:srgbClr val="FF0000"/>
                  </a:solidFill>
                </a:rPr>
                <a:t> is 1,</a:t>
              </a:r>
              <a:r>
                <a:rPr lang="en-US" sz="1400" dirty="0" smtClean="0">
                  <a:solidFill>
                    <a:srgbClr val="FF0000"/>
                  </a:solidFill>
                </a:rPr>
                <a:t> not 1</a:t>
              </a:r>
              <a:endParaRPr lang="en-US" sz="1400" dirty="0" smtClean="0">
                <a:solidFill>
                  <a:srgbClr val="FF0000"/>
                </a:solidFill>
              </a:endParaRPr>
            </a:p>
          </p:txBody>
        </p:sp>
        <p:sp>
          <p:nvSpPr>
            <p:cNvPr id="74" name="TextBox 73"/>
            <p:cNvSpPr txBox="1"/>
            <p:nvPr/>
          </p:nvSpPr>
          <p:spPr>
            <a:xfrm>
              <a:off x="6075742" y="2900128"/>
              <a:ext cx="3068258" cy="280846"/>
            </a:xfrm>
            <a:prstGeom prst="rect">
              <a:avLst/>
            </a:prstGeom>
            <a:noFill/>
          </p:spPr>
          <p:txBody>
            <a:bodyPr wrap="square" rtlCol="0">
              <a:spAutoFit/>
            </a:bodyPr>
            <a:lstStyle/>
            <a:p>
              <a:pPr>
                <a:lnSpc>
                  <a:spcPct val="85000"/>
                </a:lnSpc>
              </a:pPr>
              <a:r>
                <a:rPr lang="en-US" sz="1400" dirty="0" smtClean="0">
                  <a:solidFill>
                    <a:srgbClr val="FF0000"/>
                  </a:solidFill>
                </a:rPr>
                <a:t>is</a:t>
              </a:r>
              <a:r>
                <a:rPr lang="en-US" sz="1400" dirty="0" smtClean="0">
                  <a:solidFill>
                    <a:srgbClr val="FF0000"/>
                  </a:solidFill>
                </a:rPr>
                <a:t> 1, </a:t>
              </a:r>
              <a:r>
                <a:rPr lang="en-US" sz="1400" dirty="0" smtClean="0">
                  <a:solidFill>
                    <a:srgbClr val="FF0000"/>
                  </a:solidFill>
                </a:rPr>
                <a:t>that 1, it </a:t>
              </a:r>
              <a:r>
                <a:rPr lang="en-US" sz="1400" dirty="0" smtClean="0">
                  <a:solidFill>
                    <a:srgbClr val="FF0000"/>
                  </a:solidFill>
                </a:rPr>
                <a:t>1, it </a:t>
              </a:r>
              <a:r>
                <a:rPr lang="en-US" sz="1400" dirty="0" smtClean="0">
                  <a:solidFill>
                    <a:srgbClr val="FF0000"/>
                  </a:solidFill>
                </a:rPr>
                <a:t>1</a:t>
              </a:r>
              <a:r>
                <a:rPr lang="en-US" sz="1400" dirty="0" smtClean="0">
                  <a:solidFill>
                    <a:srgbClr val="FF0000"/>
                  </a:solidFill>
                </a:rPr>
                <a:t>, is </a:t>
              </a:r>
              <a:r>
                <a:rPr lang="en-US" sz="1400" dirty="0" smtClean="0">
                  <a:solidFill>
                    <a:srgbClr val="FF0000"/>
                  </a:solidFill>
                </a:rPr>
                <a:t>1</a:t>
              </a:r>
              <a:endParaRPr lang="en-US" sz="1400" b="1" dirty="0" smtClean="0"/>
            </a:p>
          </p:txBody>
        </p:sp>
      </p:grpSp>
      <p:sp>
        <p:nvSpPr>
          <p:cNvPr id="78" name="TextBox 77"/>
          <p:cNvSpPr txBox="1"/>
          <p:nvPr/>
        </p:nvSpPr>
        <p:spPr>
          <a:xfrm>
            <a:off x="7994750" y="2835502"/>
            <a:ext cx="1119718" cy="369332"/>
          </a:xfrm>
          <a:prstGeom prst="rect">
            <a:avLst/>
          </a:prstGeom>
          <a:noFill/>
        </p:spPr>
        <p:txBody>
          <a:bodyPr wrap="none" rtlCol="0">
            <a:spAutoFit/>
          </a:bodyPr>
          <a:lstStyle/>
          <a:p>
            <a:r>
              <a:rPr lang="en-US" b="1" dirty="0" smtClean="0"/>
              <a:t>Local Sort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7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up)">
                                      <p:cBhvr>
                                        <p:cTn id="51" dur="500"/>
                                        <p:tgtEl>
                                          <p:spTgt spid="6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wipe(up)">
                                      <p:cBhvr>
                                        <p:cTn id="56" dur="500"/>
                                        <p:tgtEl>
                                          <p:spTgt spid="4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500"/>
                                        <p:tgtEl>
                                          <p:spTgt spid="63"/>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66"/>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75"/>
                                        </p:tgtEl>
                                        <p:attrNameLst>
                                          <p:attrName>style.visibility</p:attrName>
                                        </p:attrNameLst>
                                      </p:cBhvr>
                                      <p:to>
                                        <p:strVal val="visible"/>
                                      </p:to>
                                    </p:set>
                                    <p:animEffect transition="in" filter="wipe(up)">
                                      <p:cBhvr>
                                        <p:cTn id="7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76" grpId="1"/>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17124</TotalTime>
  <Words>4583</Words>
  <Application>Microsoft Macintosh PowerPoint</Application>
  <PresentationFormat>On-screen Show (4:3)</PresentationFormat>
  <Paragraphs>799</Paragraphs>
  <Slides>59</Slides>
  <Notes>11</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Office Theme</vt:lpstr>
      <vt:lpstr>Image</vt:lpstr>
      <vt:lpstr>CS 61C:  Great Ideas in Computer Architecture (Machine Structures)  Map Reduce</vt:lpstr>
      <vt:lpstr>New-School Machine Structures (It’s a bit more complicated!)</vt:lpstr>
      <vt:lpstr>Power Usage Effectiveness</vt:lpstr>
      <vt:lpstr>Agenda</vt:lpstr>
      <vt:lpstr>Agenda</vt:lpstr>
      <vt:lpstr>Request-Level Parallelism (RLP)</vt:lpstr>
      <vt:lpstr>Google Query-Serving Architecture</vt:lpstr>
      <vt:lpstr>MapReduce Processing Example: Count Word Occurrences</vt:lpstr>
      <vt:lpstr>Another Example: Word Index  (How Often Does a Word Appear?)</vt:lpstr>
      <vt:lpstr>Another Example: Word Index  (How Often Does a Word Appear?)</vt:lpstr>
      <vt:lpstr>Types</vt:lpstr>
      <vt:lpstr>Execution Setup</vt:lpstr>
      <vt:lpstr>Slide 13</vt:lpstr>
      <vt:lpstr>MapReduce Processing</vt:lpstr>
      <vt:lpstr>MapReduce Processing</vt:lpstr>
      <vt:lpstr>MapReduce Processing</vt:lpstr>
      <vt:lpstr>MapReduce Processing</vt:lpstr>
      <vt:lpstr>MapReduce Processing</vt:lpstr>
      <vt:lpstr>MapReduce Processing</vt:lpstr>
      <vt:lpstr>MapReduce Processing</vt:lpstr>
      <vt:lpstr>Master Data Structures</vt:lpstr>
      <vt:lpstr>Agenda</vt:lpstr>
      <vt:lpstr>61C in  the  News</vt:lpstr>
      <vt:lpstr>61C in  the  News</vt:lpstr>
      <vt:lpstr>Do I Need to Know Java?</vt:lpstr>
      <vt:lpstr>The Secret to Getting Good Grades</vt:lpstr>
      <vt:lpstr>Agenda</vt:lpstr>
      <vt:lpstr>MapReduce Processing Time Line</vt:lpstr>
      <vt:lpstr>Show MapReduce Job Running</vt:lpstr>
      <vt:lpstr>Slide 30</vt:lpstr>
      <vt:lpstr>Slide 31</vt:lpstr>
      <vt:lpstr>Slide 32</vt:lpstr>
      <vt:lpstr>Slide 33</vt:lpstr>
      <vt:lpstr>Slide 34</vt:lpstr>
      <vt:lpstr>Slide 35</vt:lpstr>
      <vt:lpstr>Slide 36</vt:lpstr>
      <vt:lpstr>Slide 37</vt:lpstr>
      <vt:lpstr>Slide 38</vt:lpstr>
      <vt:lpstr>Slide 39</vt:lpstr>
      <vt:lpstr>Slide 40</vt:lpstr>
      <vt:lpstr>MapReduce Failure Handling</vt:lpstr>
      <vt:lpstr>MapReduce Redundant Execution</vt:lpstr>
      <vt:lpstr>Impact on Execution of Restart, Failure for 10B record Sort using 1800 servers </vt:lpstr>
      <vt:lpstr>MapReduce Locality Optimization during Scheduling</vt:lpstr>
      <vt:lpstr>Slide 45</vt:lpstr>
      <vt:lpstr>Slide 46</vt:lpstr>
      <vt:lpstr>Agenda</vt:lpstr>
      <vt:lpstr>Design Goals of a WSC</vt:lpstr>
      <vt:lpstr>WSC Case Study Server Provisioning</vt:lpstr>
      <vt:lpstr>Cost of WSC</vt:lpstr>
      <vt:lpstr>WSC Case Study Capital Expenditure (Capex)</vt:lpstr>
      <vt:lpstr>Cost of WSC</vt:lpstr>
      <vt:lpstr>WSC Case Study Operational Expense (Opex)</vt:lpstr>
      <vt:lpstr>How much does a watt cost in a WSC?</vt:lpstr>
      <vt:lpstr>Slide 55</vt:lpstr>
      <vt:lpstr>Slide 56</vt:lpstr>
      <vt:lpstr>WSC Case Study Operational Expense (Opex)</vt:lpstr>
      <vt:lpstr>January 2012 AWS Instances &amp; Prices</vt:lpstr>
      <vt:lpstr>And in Conclusion, …</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Randy Katz</cp:lastModifiedBy>
  <cp:revision>120</cp:revision>
  <cp:lastPrinted>2012-08-29T04:51:47Z</cp:lastPrinted>
  <dcterms:created xsi:type="dcterms:W3CDTF">2012-08-27T23:42:17Z</dcterms:created>
  <dcterms:modified xsi:type="dcterms:W3CDTF">2012-08-29T17:24:14Z</dcterms:modified>
</cp:coreProperties>
</file>