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49.xml" ContentType="application/vnd.openxmlformats-officedocument.presentationml.slide+xml"/>
  <Override PartName="/ppt/notesSlides/notesSlide30.xml" ContentType="application/vnd.openxmlformats-officedocument.presentationml.notesSlide+xml"/>
  <Default Extension="bin" ContentType="application/vnd.openxmlformats-officedocument.presentationml.printerSettings"/>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notesSlides/notesSlide48.xml" ContentType="application/vnd.openxmlformats-officedocument.presentationml.notesSlide+xml"/>
  <Override PartName="/ppt/slides/slide3.xml" ContentType="application/vnd.openxmlformats-officedocument.presentationml.slide+xml"/>
  <Override PartName="/ppt/notesSlides/notesSlide34.xml" ContentType="application/vnd.openxmlformats-officedocument.presentationml.notes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46.xml" ContentType="application/vnd.openxmlformats-officedocument.presentationml.slide+xml"/>
  <Override PartName="/ppt/notesSlides/notesSlide41.xml" ContentType="application/vnd.openxmlformats-officedocument.presentationml.notesSlide+xml"/>
  <Override PartName="/ppt/notesSlides/notesSlide8.xml" ContentType="application/vnd.openxmlformats-officedocument.presentationml.notesSlide+xml"/>
  <Override PartName="/ppt/embeddings/oleObject2.bin" ContentType="application/vnd.openxmlformats-officedocument.oleObject"/>
  <Override PartName="/ppt/notesSlides/notesSlide26.xml" ContentType="application/vnd.openxmlformats-officedocument.presentationml.notesSlide+xml"/>
  <Override PartName="/ppt/notesSlides/notesSlide45.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15.xml" ContentType="application/vnd.openxmlformats-officedocument.presentationml.slide+xml"/>
  <Override PartName="/ppt/notesSlides/notesSlide31.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notesSlides/notesSlide35.xml" ContentType="application/vnd.openxmlformats-officedocument.presentationml.notes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theme/theme2.xml" ContentType="application/vnd.openxmlformats-officedocument.theme+xml"/>
  <Override PartName="/ppt/handoutMasters/handoutMaster1.xml" ContentType="application/vnd.openxmlformats-officedocument.presentationml.handoutMaster+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Default Extension="vml" ContentType="application/vnd.openxmlformats-officedocument.vmlDrawing"/>
  <Override PartName="/ppt/slides/slide12.xml" ContentType="application/vnd.openxmlformats-officedocument.presentationml.slide+xml"/>
  <Override PartName="/ppt/slides/slide8.xml" ContentType="application/vnd.openxmlformats-officedocument.presentationml.slide+xml"/>
  <Override PartName="/ppt/slides/slide28.xml" ContentType="application/vnd.openxmlformats-officedocument.presentationml.slide+xml"/>
  <Override PartName="/ppt/slides/slide47.xml" ContentType="application/vnd.openxmlformats-officedocument.presentationml.slide+xml"/>
  <Override PartName="/ppt/slideLayouts/slideLayout6.xml" ContentType="application/vnd.openxmlformats-officedocument.presentationml.slideLayout+xml"/>
  <Override PartName="/ppt/slides/slide31.xml" ContentType="application/vnd.openxmlformats-officedocument.presentationml.slide+xml"/>
  <Override PartName="/ppt/notesSlides/notesSlide42.xml" ContentType="application/vnd.openxmlformats-officedocument.presentationml.notesSlide+xml"/>
  <Override PartName="/ppt/notesSlides/notesSlide9.xml" ContentType="application/vnd.openxmlformats-officedocument.presentationml.notesSlide+xml"/>
  <Override PartName="/ppt/embeddings/oleObject3.bin" ContentType="application/vnd.openxmlformats-officedocument.oleObject"/>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notesSlides/notesSlide46.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notesSlides/notesSlide19.xml" ContentType="application/vnd.openxmlformats-officedocument.presentationml.notesSlide+xml"/>
  <Override PartName="/ppt/notesSlides/notesSlide38.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48.xml" ContentType="application/vnd.openxmlformats-officedocument.presentationml.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slides/slide29.xml" ContentType="application/vnd.openxmlformats-officedocument.presentationml.slide+xml"/>
  <Override PartName="/ppt/viewProps.xml" ContentType="application/vnd.openxmlformats-officedocument.presentationml.viewProps+xml"/>
  <Override PartName="/ppt/notesSlides/notesSlide43.xml" ContentType="application/vnd.openxmlformats-officedocument.presentationml.notes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presentation.xml" ContentType="application/vnd.openxmlformats-officedocument.presentationml.presentation.main+xml"/>
  <Override PartName="/ppt/notesSlides/notesSlide47.xml" ContentType="application/vnd.openxmlformats-officedocument.presentationml.notesSlide+xml"/>
  <Override PartName="/ppt/slides/slide2.xml" ContentType="application/vnd.openxmlformats-officedocument.presentationml.slide+xml"/>
  <Override PartName="/ppt/notesSlides/notesSlide33.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Slides/notesSlide21.xml" ContentType="application/vnd.openxmlformats-officedocument.presentationml.notes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notesSlides/notesSlide40.xml" ContentType="application/vnd.openxmlformats-officedocument.presentationml.notesSlide+xml"/>
  <Override PartName="/ppt/embeddings/oleObject1.bin" ContentType="application/vnd.openxmlformats-officedocument.oleObject"/>
  <Override PartName="/ppt/slideLayouts/slideLayout13.xml" ContentType="application/vnd.openxmlformats-officedocument.presentationml.slideLayout+xml"/>
  <Override PartName="/ppt/notesSlides/notesSlide39.xml" ContentType="application/vnd.openxmlformats-officedocument.presentationml.notesSlide+xml"/>
  <Default Extension="png" ContentType="image/png"/>
  <Override PartName="/ppt/notesSlides/notesSlide25.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51"/>
  </p:notesMasterIdLst>
  <p:handoutMasterIdLst>
    <p:handoutMasterId r:id="rId52"/>
  </p:handoutMasterIdLst>
  <p:sldIdLst>
    <p:sldId id="257" r:id="rId2"/>
    <p:sldId id="273" r:id="rId3"/>
    <p:sldId id="343" r:id="rId4"/>
    <p:sldId id="291" r:id="rId5"/>
    <p:sldId id="259" r:id="rId6"/>
    <p:sldId id="260" r:id="rId7"/>
    <p:sldId id="261" r:id="rId8"/>
    <p:sldId id="336" r:id="rId9"/>
    <p:sldId id="337" r:id="rId10"/>
    <p:sldId id="278" r:id="rId11"/>
    <p:sldId id="287" r:id="rId12"/>
    <p:sldId id="286" r:id="rId13"/>
    <p:sldId id="280" r:id="rId14"/>
    <p:sldId id="281" r:id="rId15"/>
    <p:sldId id="289" r:id="rId16"/>
    <p:sldId id="339" r:id="rId17"/>
    <p:sldId id="338" r:id="rId18"/>
    <p:sldId id="355" r:id="rId19"/>
    <p:sldId id="354" r:id="rId20"/>
    <p:sldId id="275" r:id="rId21"/>
    <p:sldId id="356" r:id="rId22"/>
    <p:sldId id="361" r:id="rId23"/>
    <p:sldId id="353" r:id="rId24"/>
    <p:sldId id="283" r:id="rId25"/>
    <p:sldId id="357" r:id="rId26"/>
    <p:sldId id="351" r:id="rId27"/>
    <p:sldId id="350" r:id="rId28"/>
    <p:sldId id="258" r:id="rId29"/>
    <p:sldId id="368" r:id="rId30"/>
    <p:sldId id="285" r:id="rId31"/>
    <p:sldId id="352" r:id="rId32"/>
    <p:sldId id="358" r:id="rId33"/>
    <p:sldId id="359" r:id="rId34"/>
    <p:sldId id="360" r:id="rId35"/>
    <p:sldId id="340" r:id="rId36"/>
    <p:sldId id="309" r:id="rId37"/>
    <p:sldId id="319" r:id="rId38"/>
    <p:sldId id="313" r:id="rId39"/>
    <p:sldId id="314" r:id="rId40"/>
    <p:sldId id="293" r:id="rId41"/>
    <p:sldId id="294" r:id="rId42"/>
    <p:sldId id="362" r:id="rId43"/>
    <p:sldId id="363" r:id="rId44"/>
    <p:sldId id="364" r:id="rId45"/>
    <p:sldId id="367" r:id="rId46"/>
    <p:sldId id="365" r:id="rId47"/>
    <p:sldId id="366" r:id="rId48"/>
    <p:sldId id="295" r:id="rId49"/>
    <p:sldId id="272"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frameSlides="1"/>
  <p:clrMru>
    <a:srgbClr val="A0B5D1"/>
    <a:srgbClr val="94AEC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p:cViewPr>
        <p:scale>
          <a:sx n="75" d="100"/>
          <a:sy n="75" d="100"/>
        </p:scale>
        <p:origin x="-1360"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63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handoutMaster" Target="handoutMasters/handout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933265-5E23-BF49-B6BF-1934B9BC786E}" type="datetimeFigureOut">
              <a:rPr lang="en-US" smtClean="0"/>
              <a:pPr/>
              <a:t>8/23/12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D7F38-D411-9B47-AFF4-70C571B83B5A}"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AA1BC7-CCFC-484A-97F3-979F740C57F6}" type="datetimeFigureOut">
              <a:rPr lang="en-US" smtClean="0"/>
              <a:pPr/>
              <a:t>8/23/12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7FDFF-7B9F-7D4D-BFC0-AAD1F3D3D3CB}"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516434" y="4342191"/>
            <a:ext cx="5909964" cy="4115405"/>
          </a:xfrm>
          <a:noFill/>
          <a:ln w="9525"/>
        </p:spPr>
        <p:txBody>
          <a:bodyPr lIns="90475" tIns="44444" rIns="90475" bIns="44444"/>
          <a:lstStyle/>
          <a:p>
            <a:endParaRPr lang="en-US"/>
          </a:p>
        </p:txBody>
      </p:sp>
      <p:sp>
        <p:nvSpPr>
          <p:cNvPr id="29699" name="Rectangle 3"/>
          <p:cNvSpPr>
            <a:spLocks noGrp="1" noRot="1" noChangeAspect="1" noChangeArrowheads="1"/>
          </p:cNvSpPr>
          <p:nvPr>
            <p:ph type="sldImg"/>
          </p:nvPr>
        </p:nvSpPr>
        <p:spPr>
          <a:xfrm>
            <a:off x="1158875" y="587375"/>
            <a:ext cx="4552950" cy="3416300"/>
          </a:xfr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a:xfrm>
            <a:off x="1157288" y="587375"/>
            <a:ext cx="4556125" cy="3416300"/>
          </a:xfrm>
        </p:spPr>
      </p:sp>
      <p:sp>
        <p:nvSpPr>
          <p:cNvPr id="2560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r>
              <a:rPr lang="en-US" smtClean="0">
                <a:latin typeface="Arial" pitchFamily="1" charset="0"/>
                <a:ea typeface="ＭＳ Ｐゴシック" pitchFamily="1" charset="-128"/>
                <a:cs typeface="ＭＳ Ｐゴシック" pitchFamily="1" charset="-128"/>
              </a:rPr>
              <a:t>VertLeftWhiteCheck1</a:t>
            </a: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33</a:t>
            </a:fld>
            <a:endParaRPr lang="en-US" smtClean="0">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48</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F97FDFF-7B9F-7D4D-BFC0-AAD1F3D3D3C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516434" y="4342191"/>
            <a:ext cx="5909964" cy="4115405"/>
          </a:xfrm>
          <a:noFill/>
          <a:ln w="9525"/>
        </p:spPr>
        <p:txBody>
          <a:bodyPr lIns="90475" tIns="44444" rIns="90475" bIns="44444"/>
          <a:lstStyle/>
          <a:p>
            <a:endParaRPr lang="en-US"/>
          </a:p>
        </p:txBody>
      </p:sp>
      <p:sp>
        <p:nvSpPr>
          <p:cNvPr id="27651" name="Rectangle 3"/>
          <p:cNvSpPr>
            <a:spLocks noGrp="1" noRot="1" noChangeAspect="1" noChangeArrowheads="1" noTextEdit="1"/>
          </p:cNvSpPr>
          <p:nvPr>
            <p:ph type="sldImg"/>
          </p:nvPr>
        </p:nvSpPr>
        <p:spPr>
          <a:xfrm>
            <a:off x="1158875" y="587375"/>
            <a:ext cx="4552950" cy="3416300"/>
          </a:xfr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516434" y="4342191"/>
            <a:ext cx="5909964" cy="4115405"/>
          </a:xfrm>
          <a:noFill/>
          <a:ln w="9525"/>
        </p:spPr>
        <p:txBody>
          <a:bodyPr lIns="90475" tIns="44444" rIns="90475" bIns="44444"/>
          <a:lstStyle/>
          <a:p>
            <a:endParaRPr lang="en-US"/>
          </a:p>
        </p:txBody>
      </p:sp>
      <p:sp>
        <p:nvSpPr>
          <p:cNvPr id="27651" name="Rectangle 3"/>
          <p:cNvSpPr>
            <a:spLocks noGrp="1" noRot="1" noChangeAspect="1" noChangeArrowheads="1" noTextEdit="1"/>
          </p:cNvSpPr>
          <p:nvPr>
            <p:ph type="sldImg"/>
          </p:nvPr>
        </p:nvSpPr>
        <p:spPr>
          <a:xfrm>
            <a:off x="1158875" y="587375"/>
            <a:ext cx="4552950" cy="3416300"/>
          </a:xfr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10CD995-F190-D645-962C-33F68B0AE0CE}" type="datetime1">
              <a:rPr lang="en-US" smtClean="0"/>
              <a:pPr/>
              <a:t>8/23/12</a:t>
            </a:fld>
            <a:endParaRPr lang="en-US"/>
          </a:p>
        </p:txBody>
      </p:sp>
      <p:sp>
        <p:nvSpPr>
          <p:cNvPr id="5" name="Footer Placeholder 4"/>
          <p:cNvSpPr>
            <a:spLocks noGrp="1"/>
          </p:cNvSpPr>
          <p:nvPr>
            <p:ph type="ftr" sz="quarter" idx="11"/>
          </p:nvPr>
        </p:nvSpPr>
        <p:spPr/>
        <p:txBody>
          <a:bodyPr/>
          <a:lstStyle/>
          <a:p>
            <a:r>
              <a:rPr lang="en-US" dirty="0" smtClean="0"/>
              <a:t>Fall 2012 --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BE64D0-4959-7844-B68C-18311CA04808}" type="datetime1">
              <a:rPr lang="en-US" smtClean="0"/>
              <a:pPr/>
              <a:t>8/23/12</a:t>
            </a:fld>
            <a:endParaRPr lang="en-US"/>
          </a:p>
        </p:txBody>
      </p:sp>
      <p:sp>
        <p:nvSpPr>
          <p:cNvPr id="5" name="Footer Placeholder 4"/>
          <p:cNvSpPr>
            <a:spLocks noGrp="1"/>
          </p:cNvSpPr>
          <p:nvPr>
            <p:ph type="ftr" sz="quarter" idx="11"/>
          </p:nvPr>
        </p:nvSpPr>
        <p:spPr/>
        <p:txBody>
          <a:bodyPr/>
          <a:lstStyle/>
          <a:p>
            <a:r>
              <a:rPr lang="en-US" dirty="0" smtClean="0"/>
              <a:t>Fall 2012 --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E035AE-2F20-CA4A-96EA-2E2FD8390012}" type="datetime1">
              <a:rPr lang="en-US" smtClean="0"/>
              <a:pPr/>
              <a:t>8/23/12</a:t>
            </a:fld>
            <a:endParaRPr lang="en-US"/>
          </a:p>
        </p:txBody>
      </p:sp>
      <p:sp>
        <p:nvSpPr>
          <p:cNvPr id="5" name="Footer Placeholder 4"/>
          <p:cNvSpPr>
            <a:spLocks noGrp="1"/>
          </p:cNvSpPr>
          <p:nvPr>
            <p:ph type="ftr" sz="quarter" idx="11"/>
          </p:nvPr>
        </p:nvSpPr>
        <p:spPr/>
        <p:txBody>
          <a:bodyPr/>
          <a:lstStyle/>
          <a:p>
            <a:r>
              <a:rPr lang="en-US" dirty="0" smtClean="0"/>
              <a:t>Fall 2012 --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a:t>Click to edit Master title style</a:t>
            </a:r>
          </a:p>
        </p:txBody>
      </p:sp>
      <p:sp>
        <p:nvSpPr>
          <p:cNvPr id="3" name="Text Placeholder 2"/>
          <p:cNvSpPr>
            <a:spLocks noGrp="1"/>
          </p:cNvSpPr>
          <p:nvPr>
            <p:ph type="body" sz="half" idx="1"/>
          </p:nvPr>
        </p:nvSpPr>
        <p:spPr>
          <a:xfrm>
            <a:off x="685800" y="1143000"/>
            <a:ext cx="38481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143000"/>
            <a:ext cx="3848100" cy="99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2287588"/>
            <a:ext cx="3848100" cy="99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userDrawn="1">
  <p:cSld name="Custom Layout">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nvGraphicFramePr>
        <p:xfrm>
          <a:off x="0" y="6781800"/>
          <a:ext cx="9144000" cy="87313"/>
        </p:xfrm>
        <a:graphic>
          <a:graphicData uri="http://schemas.openxmlformats.org/presentationml/2006/ole">
            <p:oleObj spid="_x0000_s172034" name="Image" r:id="rId3" imgW="10057143" imgH="1269841" progId="">
              <p:embed/>
            </p:oleObj>
          </a:graphicData>
        </a:graphic>
      </p:graphicFrame>
      <p:pic>
        <p:nvPicPr>
          <p:cNvPr id="3" name="Picture 8"/>
          <p:cNvPicPr>
            <a:picLocks noChangeAspect="1"/>
          </p:cNvPicPr>
          <p:nvPr userDrawn="1"/>
        </p:nvPicPr>
        <p:blipFill>
          <a:blip r:embed="rId4"/>
          <a:srcRect/>
          <a:stretch>
            <a:fillRect/>
          </a:stretch>
        </p:blipFill>
        <p:spPr bwMode="auto">
          <a:xfrm>
            <a:off x="8153400" y="0"/>
            <a:ext cx="990600" cy="788988"/>
          </a:xfrm>
          <a:prstGeom prst="rect">
            <a:avLst/>
          </a:prstGeom>
          <a:noFill/>
          <a:ln w="9525">
            <a:noFill/>
            <a:miter lim="800000"/>
            <a:headEnd/>
            <a:tailEnd/>
          </a:ln>
        </p:spPr>
      </p:pic>
      <p:pic>
        <p:nvPicPr>
          <p:cNvPr id="4" name="Picture 9"/>
          <p:cNvPicPr>
            <a:picLocks noChangeAspect="1"/>
          </p:cNvPicPr>
          <p:nvPr userDrawn="1"/>
        </p:nvPicPr>
        <p:blipFill>
          <a:blip r:embed="rId5"/>
          <a:srcRect/>
          <a:stretch>
            <a:fillRect/>
          </a:stretch>
        </p:blipFill>
        <p:spPr bwMode="auto">
          <a:xfrm>
            <a:off x="8153400" y="831850"/>
            <a:ext cx="990600" cy="412750"/>
          </a:xfrm>
          <a:prstGeom prst="rect">
            <a:avLst/>
          </a:prstGeom>
          <a:noFill/>
          <a:ln w="9525">
            <a:noFill/>
            <a:miter lim="800000"/>
            <a:headEnd/>
            <a:tailEnd/>
          </a:ln>
        </p:spPr>
      </p:pic>
      <p:sp>
        <p:nvSpPr>
          <p:cNvPr id="5" name="Slide Number Placeholder 3"/>
          <p:cNvSpPr>
            <a:spLocks noGrp="1"/>
          </p:cNvSpPr>
          <p:nvPr>
            <p:ph type="sldNum" sz="quarter" idx="10"/>
          </p:nvPr>
        </p:nvSpPr>
        <p:spPr/>
        <p:txBody>
          <a:bodyPr/>
          <a:lstStyle>
            <a:lvl1pPr>
              <a:defRPr/>
            </a:lvl1pPr>
          </a:lstStyle>
          <a:p>
            <a:pPr>
              <a:defRPr/>
            </a:pPr>
            <a:fld id="{845CF6B1-C410-DE41-99C1-A52DCD7C209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2E1938-C8CF-0247-A38E-E6A30FE91DD3}" type="datetime1">
              <a:rPr lang="en-US" smtClean="0"/>
              <a:pPr/>
              <a:t>8/23/12</a:t>
            </a:fld>
            <a:endParaRPr lang="en-US"/>
          </a:p>
        </p:txBody>
      </p:sp>
      <p:sp>
        <p:nvSpPr>
          <p:cNvPr id="5" name="Footer Placeholder 4"/>
          <p:cNvSpPr>
            <a:spLocks noGrp="1"/>
          </p:cNvSpPr>
          <p:nvPr>
            <p:ph type="ftr" sz="quarter" idx="11"/>
          </p:nvPr>
        </p:nvSpPr>
        <p:spPr/>
        <p:txBody>
          <a:bodyPr/>
          <a:lstStyle/>
          <a:p>
            <a:r>
              <a:rPr lang="en-US" dirty="0" err="1" smtClean="0"/>
              <a:t>Falll</a:t>
            </a:r>
            <a:r>
              <a:rPr lang="en-US" dirty="0" smtClean="0"/>
              <a:t> 2012 --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54DAF-F2CF-7F43-A4C4-E2C9980100D0}" type="datetime1">
              <a:rPr lang="en-US" smtClean="0"/>
              <a:pPr/>
              <a:t>8/23/12</a:t>
            </a:fld>
            <a:endParaRPr lang="en-US"/>
          </a:p>
        </p:txBody>
      </p:sp>
      <p:sp>
        <p:nvSpPr>
          <p:cNvPr id="5" name="Footer Placeholder 4"/>
          <p:cNvSpPr>
            <a:spLocks noGrp="1"/>
          </p:cNvSpPr>
          <p:nvPr>
            <p:ph type="ftr" sz="quarter" idx="11"/>
          </p:nvPr>
        </p:nvSpPr>
        <p:spPr/>
        <p:txBody>
          <a:bodyPr/>
          <a:lstStyle/>
          <a:p>
            <a:r>
              <a:rPr lang="en-US" dirty="0" err="1" smtClean="0"/>
              <a:t>Fakk</a:t>
            </a:r>
            <a:r>
              <a:rPr lang="en-US" dirty="0" smtClean="0"/>
              <a:t> 2012 --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C22ADC-F210-6D42-BDA7-9E62E77EB091}" type="datetime1">
              <a:rPr lang="en-US" smtClean="0"/>
              <a:pPr/>
              <a:t>8/23/12</a:t>
            </a:fld>
            <a:endParaRPr lang="en-US"/>
          </a:p>
        </p:txBody>
      </p:sp>
      <p:sp>
        <p:nvSpPr>
          <p:cNvPr id="6" name="Footer Placeholder 5"/>
          <p:cNvSpPr>
            <a:spLocks noGrp="1"/>
          </p:cNvSpPr>
          <p:nvPr>
            <p:ph type="ftr" sz="quarter" idx="11"/>
          </p:nvPr>
        </p:nvSpPr>
        <p:spPr/>
        <p:txBody>
          <a:bodyPr/>
          <a:lstStyle/>
          <a:p>
            <a:r>
              <a:rPr lang="en-US" dirty="0" smtClean="0"/>
              <a:t>Fall 2012 -- Lecture #1</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34811D-A295-6945-90EF-DDD0D8E9AA49}" type="datetime1">
              <a:rPr lang="en-US" smtClean="0"/>
              <a:pPr/>
              <a:t>8/23/12</a:t>
            </a:fld>
            <a:endParaRPr lang="en-US"/>
          </a:p>
        </p:txBody>
      </p:sp>
      <p:sp>
        <p:nvSpPr>
          <p:cNvPr id="8" name="Footer Placeholder 7"/>
          <p:cNvSpPr>
            <a:spLocks noGrp="1"/>
          </p:cNvSpPr>
          <p:nvPr>
            <p:ph type="ftr" sz="quarter" idx="11"/>
          </p:nvPr>
        </p:nvSpPr>
        <p:spPr/>
        <p:txBody>
          <a:bodyPr/>
          <a:lstStyle/>
          <a:p>
            <a:r>
              <a:rPr lang="en-US" dirty="0" smtClean="0"/>
              <a:t>Fall 2012 -- Lecture #1</a:t>
            </a:r>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643134-902E-884F-AF34-1C1B41A17DD1}" type="datetime1">
              <a:rPr lang="en-US" smtClean="0"/>
              <a:pPr/>
              <a:t>8/23/12</a:t>
            </a:fld>
            <a:endParaRPr lang="en-US"/>
          </a:p>
        </p:txBody>
      </p:sp>
      <p:sp>
        <p:nvSpPr>
          <p:cNvPr id="4" name="Footer Placeholder 3"/>
          <p:cNvSpPr>
            <a:spLocks noGrp="1"/>
          </p:cNvSpPr>
          <p:nvPr>
            <p:ph type="ftr" sz="quarter" idx="11"/>
          </p:nvPr>
        </p:nvSpPr>
        <p:spPr/>
        <p:txBody>
          <a:bodyPr/>
          <a:lstStyle/>
          <a:p>
            <a:r>
              <a:rPr lang="en-US" dirty="0" smtClean="0"/>
              <a:t>Fall 2012 -- Lecture #1</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EEFA44-2E20-554D-B4DC-225ED72351BB}" type="datetime1">
              <a:rPr lang="en-US" smtClean="0"/>
              <a:pPr/>
              <a:t>8/23/12</a:t>
            </a:fld>
            <a:endParaRPr lang="en-US"/>
          </a:p>
        </p:txBody>
      </p:sp>
      <p:sp>
        <p:nvSpPr>
          <p:cNvPr id="3" name="Footer Placeholder 2"/>
          <p:cNvSpPr>
            <a:spLocks noGrp="1"/>
          </p:cNvSpPr>
          <p:nvPr>
            <p:ph type="ftr" sz="quarter" idx="11"/>
          </p:nvPr>
        </p:nvSpPr>
        <p:spPr/>
        <p:txBody>
          <a:bodyPr/>
          <a:lstStyle/>
          <a:p>
            <a:r>
              <a:rPr lang="en-US" dirty="0" smtClean="0"/>
              <a:t>Fall 2012 -- Lecture #1</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09D1B5-AAC3-A046-BC7E-D99BD7AA3531}" type="datetime1">
              <a:rPr lang="en-US" smtClean="0"/>
              <a:pPr/>
              <a:t>8/23/12</a:t>
            </a:fld>
            <a:endParaRPr lang="en-US"/>
          </a:p>
        </p:txBody>
      </p:sp>
      <p:sp>
        <p:nvSpPr>
          <p:cNvPr id="6" name="Footer Placeholder 5"/>
          <p:cNvSpPr>
            <a:spLocks noGrp="1"/>
          </p:cNvSpPr>
          <p:nvPr>
            <p:ph type="ftr" sz="quarter" idx="11"/>
          </p:nvPr>
        </p:nvSpPr>
        <p:spPr/>
        <p:txBody>
          <a:bodyPr/>
          <a:lstStyle/>
          <a:p>
            <a:r>
              <a:rPr lang="en-US" dirty="0" smtClean="0"/>
              <a:t>Fall 2012 -- Lecture #1</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7807DF-0246-0A44-B896-99D1F24A0E15}" type="datetime1">
              <a:rPr lang="en-US" smtClean="0"/>
              <a:pPr/>
              <a:t>8/23/12</a:t>
            </a:fld>
            <a:endParaRPr lang="en-US"/>
          </a:p>
        </p:txBody>
      </p:sp>
      <p:sp>
        <p:nvSpPr>
          <p:cNvPr id="6" name="Footer Placeholder 5"/>
          <p:cNvSpPr>
            <a:spLocks noGrp="1"/>
          </p:cNvSpPr>
          <p:nvPr>
            <p:ph type="ftr" sz="quarter" idx="11"/>
          </p:nvPr>
        </p:nvSpPr>
        <p:spPr/>
        <p:txBody>
          <a:bodyPr/>
          <a:lstStyle/>
          <a:p>
            <a:r>
              <a:rPr lang="en-US" dirty="0" smtClean="0"/>
              <a:t>Fall 2012 -- Lecture #1</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82E44-4BD5-5E42-AF3A-81498880D760}" type="datetime1">
              <a:rPr lang="en-US" smtClean="0"/>
              <a:pPr/>
              <a:t>8/23/12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Fall 2012 -- Lecture #1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hf hdr="0"/>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3.bin"/><Relationship Id="rId5" Type="http://schemas.openxmlformats.org/officeDocument/2006/relationships/image" Target="../media/image13.png"/><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e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hyperlink" Target="http://inst.eecs.Berkeley.edu/~cs61c/sp12sp" TargetMode="External"/><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www.eecs.berkeley.edu/Policies/ugrad.grading.shtml"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4.jpeg"/></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4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4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5.png"/><Relationship Id="rId5" Type="http://schemas.openxmlformats.org/officeDocument/2006/relationships/oleObject" Target="../embeddings/oleObject2.bin"/><Relationship Id="rId6" Type="http://schemas.openxmlformats.org/officeDocument/2006/relationships/image" Target="../media/image10.jpeg"/><Relationship Id="rId7" Type="http://schemas.openxmlformats.org/officeDocument/2006/relationships/image" Target="../media/image11.png"/><Relationship Id="rId8" Type="http://schemas.openxmlformats.org/officeDocument/2006/relationships/image" Target="../media/image12.png"/><Relationship Id="rId1" Type="http://schemas.openxmlformats.org/officeDocument/2006/relationships/vmlDrawing" Target="../drawings/vmlDrawing2.vml"/><Relationship Id="rId2"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mtClean="0"/>
              <a:t>CS 61C: Great Ideas in Computer Architecture (Machine Structures)</a:t>
            </a:r>
            <a:br>
              <a:rPr lang="en-US" smtClean="0"/>
            </a:br>
            <a:r>
              <a:rPr lang="en-US" smtClean="0"/>
              <a:t>Course Introduction</a:t>
            </a:r>
            <a:endParaRPr lang="en-US" dirty="0"/>
          </a:p>
        </p:txBody>
      </p:sp>
      <p:sp>
        <p:nvSpPr>
          <p:cNvPr id="3" name="Subtitle 2"/>
          <p:cNvSpPr>
            <a:spLocks noGrp="1"/>
          </p:cNvSpPr>
          <p:nvPr>
            <p:ph type="subTitle" idx="1"/>
          </p:nvPr>
        </p:nvSpPr>
        <p:spPr/>
        <p:txBody>
          <a:bodyPr>
            <a:normAutofit fontScale="85000" lnSpcReduction="10000"/>
          </a:bodyPr>
          <a:lstStyle/>
          <a:p>
            <a:r>
              <a:rPr lang="en-US" smtClean="0"/>
              <a:t>Instructors:</a:t>
            </a:r>
          </a:p>
          <a:p>
            <a:r>
              <a:rPr lang="en-US" smtClean="0"/>
              <a:t>Krste Asanovic</a:t>
            </a:r>
            <a:br>
              <a:rPr lang="en-US" smtClean="0"/>
            </a:br>
            <a:r>
              <a:rPr lang="en-US" smtClean="0"/>
              <a:t>Randy H. Katz</a:t>
            </a:r>
          </a:p>
          <a:p>
            <a:r>
              <a:rPr lang="en-US" smtClean="0"/>
              <a:t>http://inst.eecs.Berkeley.edu/~cs61c/F12</a:t>
            </a:r>
            <a:endParaRPr lang="en-US" dirty="0" smtClean="0"/>
          </a:p>
        </p:txBody>
      </p:sp>
      <p:sp>
        <p:nvSpPr>
          <p:cNvPr id="9" name="Date Placeholder 8"/>
          <p:cNvSpPr>
            <a:spLocks noGrp="1"/>
          </p:cNvSpPr>
          <p:nvPr>
            <p:ph type="dt" sz="half" idx="10"/>
          </p:nvPr>
        </p:nvSpPr>
        <p:spPr/>
        <p:txBody>
          <a:bodyPr/>
          <a:lstStyle/>
          <a:p>
            <a:fld id="{42C02D77-F3FB-214A-B9DF-07BB87480B18}" type="datetime1">
              <a:rPr lang="en-US" smtClean="0"/>
              <a:pPr/>
              <a:t>8/24/12</a:t>
            </a:fld>
            <a:endParaRPr lang="en-US" dirty="0"/>
          </a:p>
        </p:txBody>
      </p:sp>
      <p:sp>
        <p:nvSpPr>
          <p:cNvPr id="8" name="Footer Placeholder 7"/>
          <p:cNvSpPr>
            <a:spLocks noGrp="1"/>
          </p:cNvSpPr>
          <p:nvPr>
            <p:ph type="ftr" sz="quarter" idx="11"/>
          </p:nvPr>
        </p:nvSpPr>
        <p:spPr/>
        <p:txBody>
          <a:bodyPr/>
          <a:lstStyle/>
          <a:p>
            <a:r>
              <a:rPr lang="en-US" dirty="0" smtClean="0"/>
              <a:t>Fall 2012 -- Lecture #1</a:t>
            </a:r>
            <a:endParaRPr lang="en-US" dirty="0"/>
          </a:p>
        </p:txBody>
      </p:sp>
      <p:sp>
        <p:nvSpPr>
          <p:cNvPr id="4" name="Slide Number Placeholder 3"/>
          <p:cNvSpPr>
            <a:spLocks noGrp="1"/>
          </p:cNvSpPr>
          <p:nvPr>
            <p:ph type="sldNum" sz="quarter" idx="12"/>
          </p:nvPr>
        </p:nvSpPr>
        <p:spPr/>
        <p:txBody>
          <a:bodyPr/>
          <a:lstStyle/>
          <a:p>
            <a:fld id="{F4BA2A7E-5181-A840-825F-018EFA86BC7E}"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fontScale="90000"/>
          </a:bodyPr>
          <a:lstStyle/>
          <a:p>
            <a:r>
              <a:rPr lang="en-US" dirty="0" smtClean="0"/>
              <a:t>6 Great Ideas in Computer Architecture</a:t>
            </a:r>
            <a:endParaRPr lang="en-US" dirty="0"/>
          </a:p>
        </p:txBody>
      </p:sp>
      <p:sp>
        <p:nvSpPr>
          <p:cNvPr id="6" name="Content Placeholder 5"/>
          <p:cNvSpPr>
            <a:spLocks noGrp="1"/>
          </p:cNvSpPr>
          <p:nvPr>
            <p:ph idx="1"/>
          </p:nvPr>
        </p:nvSpPr>
        <p:spPr/>
        <p:txBody>
          <a:bodyPr/>
          <a:lstStyle/>
          <a:p>
            <a:pPr marL="514350" indent="-514350">
              <a:buFont typeface="+mj-lt"/>
              <a:buAutoNum type="arabicPeriod"/>
            </a:pPr>
            <a:r>
              <a:rPr lang="en-US" dirty="0" smtClean="0"/>
              <a:t>Layers of Representation/Interpretation</a:t>
            </a:r>
          </a:p>
          <a:p>
            <a:pPr marL="514350" indent="-514350">
              <a:buFont typeface="+mj-lt"/>
              <a:buAutoNum type="arabicPeriod"/>
            </a:pPr>
            <a:r>
              <a:rPr lang="en-US" dirty="0" smtClean="0"/>
              <a:t>Moore’s Law</a:t>
            </a:r>
          </a:p>
          <a:p>
            <a:pPr marL="514350" indent="-514350">
              <a:buFont typeface="+mj-lt"/>
              <a:buAutoNum type="arabicPeriod"/>
            </a:pPr>
            <a:r>
              <a:rPr lang="en-US" dirty="0" smtClean="0"/>
              <a:t>Principle of Locality/Memory Hierarchy</a:t>
            </a:r>
          </a:p>
          <a:p>
            <a:pPr marL="514350" indent="-514350">
              <a:buFont typeface="+mj-lt"/>
              <a:buAutoNum type="arabicPeriod"/>
            </a:pPr>
            <a:r>
              <a:rPr lang="en-US" dirty="0" smtClean="0"/>
              <a:t>Parallelism</a:t>
            </a:r>
          </a:p>
          <a:p>
            <a:pPr marL="514350" indent="-514350">
              <a:buFont typeface="+mj-lt"/>
              <a:buAutoNum type="arabicPeriod"/>
            </a:pPr>
            <a:r>
              <a:rPr lang="en-US" dirty="0" smtClean="0"/>
              <a:t>Performance Measurement &amp; Improvement</a:t>
            </a:r>
          </a:p>
          <a:p>
            <a:pPr marL="514350" indent="-514350">
              <a:buFont typeface="+mj-lt"/>
              <a:buAutoNum type="arabicPeriod"/>
            </a:pPr>
            <a:r>
              <a:rPr lang="en-US" dirty="0" smtClean="0"/>
              <a:t>Dependability via Redundancy</a:t>
            </a:r>
          </a:p>
        </p:txBody>
      </p:sp>
      <p:sp>
        <p:nvSpPr>
          <p:cNvPr id="3" name="Date Placeholder 2"/>
          <p:cNvSpPr>
            <a:spLocks noGrp="1"/>
          </p:cNvSpPr>
          <p:nvPr>
            <p:ph type="dt" sz="half" idx="10"/>
          </p:nvPr>
        </p:nvSpPr>
        <p:spPr/>
        <p:txBody>
          <a:bodyPr/>
          <a:lstStyle/>
          <a:p>
            <a:fld id="{83C1FA51-6E5B-D441-B346-CD8C860D5DEE}" type="datetime1">
              <a:rPr lang="en-US" smtClean="0"/>
              <a:pPr/>
              <a:t>8/24/12</a:t>
            </a:fld>
            <a:endParaRPr lang="en-US"/>
          </a:p>
        </p:txBody>
      </p:sp>
      <p:sp>
        <p:nvSpPr>
          <p:cNvPr id="4" name="Footer Placeholder 3"/>
          <p:cNvSpPr>
            <a:spLocks noGrp="1"/>
          </p:cNvSpPr>
          <p:nvPr>
            <p:ph type="ftr" sz="quarter" idx="11"/>
          </p:nvPr>
        </p:nvSpPr>
        <p:spPr/>
        <p:txBody>
          <a:bodyPr/>
          <a:lstStyle/>
          <a:p>
            <a:r>
              <a:rPr lang="en-US" dirty="0" smtClean="0"/>
              <a:t>Fall 2012 -- Lecture #1</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5" name="Rectangle 5"/>
          <p:cNvSpPr>
            <a:spLocks noGrp="1" noChangeArrowheads="1"/>
          </p:cNvSpPr>
          <p:nvPr>
            <p:ph type="title"/>
          </p:nvPr>
        </p:nvSpPr>
        <p:spPr>
          <a:noFill/>
        </p:spPr>
        <p:txBody>
          <a:bodyPr>
            <a:normAutofit fontScale="90000"/>
          </a:bodyPr>
          <a:lstStyle/>
          <a:p>
            <a:pPr>
              <a:lnSpc>
                <a:spcPct val="80000"/>
              </a:lnSpc>
            </a:pPr>
            <a:r>
              <a:rPr lang="en-US" dirty="0" smtClean="0"/>
              <a:t>Great Idea #1: Levels </a:t>
            </a:r>
            <a:r>
              <a:rPr lang="en-US" dirty="0"/>
              <a:t>of </a:t>
            </a:r>
            <a:r>
              <a:rPr lang="en-US" dirty="0" smtClean="0"/>
              <a:t>Representation/Interpretation</a:t>
            </a:r>
            <a:endParaRPr lang="en-US" dirty="0"/>
          </a:p>
        </p:txBody>
      </p:sp>
      <p:sp>
        <p:nvSpPr>
          <p:cNvPr id="28676" name="Rectangle 18"/>
          <p:cNvSpPr>
            <a:spLocks noGrp="1" noChangeArrowheads="1"/>
          </p:cNvSpPr>
          <p:nvPr>
            <p:ph type="body" sz="half" idx="4294967295"/>
          </p:nvPr>
        </p:nvSpPr>
        <p:spPr>
          <a:xfrm>
            <a:off x="4624585" y="2202532"/>
            <a:ext cx="3848100" cy="896938"/>
          </a:xfrm>
          <a:noFill/>
        </p:spPr>
        <p:txBody>
          <a:bodyPr>
            <a:normAutofit lnSpcReduction="10000"/>
          </a:bodyPr>
          <a:lstStyle/>
          <a:p>
            <a:pPr marL="342900" indent="-342900">
              <a:lnSpc>
                <a:spcPct val="90000"/>
              </a:lnSpc>
              <a:spcBef>
                <a:spcPct val="0"/>
              </a:spcBef>
              <a:buFont typeface="Times" charset="0"/>
              <a:buNone/>
              <a:tabLst>
                <a:tab pos="1066800" algn="l"/>
              </a:tabLst>
            </a:pPr>
            <a:r>
              <a:rPr lang="en-US" sz="1600" dirty="0" err="1">
                <a:solidFill>
                  <a:srgbClr val="FF0000"/>
                </a:solidFill>
              </a:rPr>
              <a:t>lw</a:t>
            </a:r>
            <a:r>
              <a:rPr lang="en-US" sz="1600" dirty="0">
                <a:solidFill>
                  <a:srgbClr val="FF0000"/>
                </a:solidFill>
              </a:rPr>
              <a:t>	  $t0, 0($2)</a:t>
            </a:r>
          </a:p>
          <a:p>
            <a:pPr marL="342900" indent="-342900">
              <a:lnSpc>
                <a:spcPct val="90000"/>
              </a:lnSpc>
              <a:spcBef>
                <a:spcPct val="0"/>
              </a:spcBef>
              <a:buFont typeface="Times" charset="0"/>
              <a:buNone/>
              <a:tabLst>
                <a:tab pos="1066800" algn="l"/>
              </a:tabLst>
            </a:pPr>
            <a:r>
              <a:rPr lang="en-US" sz="1600" dirty="0" err="1">
                <a:solidFill>
                  <a:srgbClr val="FF0000"/>
                </a:solidFill>
              </a:rPr>
              <a:t>lw</a:t>
            </a:r>
            <a:r>
              <a:rPr lang="en-US" sz="1600" dirty="0">
                <a:solidFill>
                  <a:srgbClr val="FF0000"/>
                </a:solidFill>
              </a:rPr>
              <a:t>	  $t1, 4($2)</a:t>
            </a:r>
          </a:p>
          <a:p>
            <a:pPr marL="342900" indent="-342900">
              <a:lnSpc>
                <a:spcPct val="90000"/>
              </a:lnSpc>
              <a:spcBef>
                <a:spcPct val="0"/>
              </a:spcBef>
              <a:buFont typeface="Times" charset="0"/>
              <a:buNone/>
              <a:tabLst>
                <a:tab pos="1066800" algn="l"/>
              </a:tabLst>
            </a:pPr>
            <a:r>
              <a:rPr lang="en-US" sz="1600" dirty="0" err="1">
                <a:solidFill>
                  <a:srgbClr val="FF0000"/>
                </a:solidFill>
              </a:rPr>
              <a:t>sw</a:t>
            </a:r>
            <a:r>
              <a:rPr lang="en-US" sz="1600" dirty="0">
                <a:solidFill>
                  <a:srgbClr val="FF0000"/>
                </a:solidFill>
              </a:rPr>
              <a:t>	  $t1, 0($2)</a:t>
            </a:r>
          </a:p>
          <a:p>
            <a:pPr marL="342900" indent="-342900">
              <a:spcBef>
                <a:spcPct val="0"/>
              </a:spcBef>
              <a:buFont typeface="Times" charset="0"/>
              <a:buNone/>
              <a:tabLst>
                <a:tab pos="1066800" algn="l"/>
              </a:tabLst>
            </a:pPr>
            <a:r>
              <a:rPr lang="en-US" sz="1600" dirty="0" err="1">
                <a:solidFill>
                  <a:srgbClr val="FF0000"/>
                </a:solidFill>
              </a:rPr>
              <a:t>sw</a:t>
            </a:r>
            <a:r>
              <a:rPr lang="en-US" sz="1600" dirty="0">
                <a:solidFill>
                  <a:srgbClr val="FF0000"/>
                </a:solidFill>
              </a:rPr>
              <a:t>	  $t0, 4($2)</a:t>
            </a:r>
          </a:p>
        </p:txBody>
      </p:sp>
      <p:graphicFrame>
        <p:nvGraphicFramePr>
          <p:cNvPr id="28674" name="Object 2"/>
          <p:cNvGraphicFramePr>
            <a:graphicFrameLocks noChangeAspect="1"/>
          </p:cNvGraphicFramePr>
          <p:nvPr>
            <p:ph sz="quarter" idx="4294967295"/>
          </p:nvPr>
        </p:nvGraphicFramePr>
        <p:xfrm>
          <a:off x="4624585" y="5550380"/>
          <a:ext cx="1828800" cy="1257300"/>
        </p:xfrm>
        <a:graphic>
          <a:graphicData uri="http://schemas.openxmlformats.org/presentationml/2006/ole">
            <p:oleObj spid="_x0000_s67586" name="Image" r:id="rId4" imgW="3492063" imgH="2400000" progId="">
              <p:embed/>
            </p:oleObj>
          </a:graphicData>
        </a:graphic>
      </p:graphicFrame>
      <p:sp>
        <p:nvSpPr>
          <p:cNvPr id="28678" name="Rectangle 7"/>
          <p:cNvSpPr>
            <a:spLocks noChangeArrowheads="1"/>
          </p:cNvSpPr>
          <p:nvPr/>
        </p:nvSpPr>
        <p:spPr bwMode="auto">
          <a:xfrm>
            <a:off x="857250" y="1435290"/>
            <a:ext cx="2590800" cy="529119"/>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sz="1800" b="1" dirty="0">
                <a:solidFill>
                  <a:schemeClr val="tx1"/>
                </a:solidFill>
              </a:rPr>
              <a:t>High Level </a:t>
            </a:r>
            <a:r>
              <a:rPr lang="en-US" sz="1800" b="1" dirty="0" smtClean="0">
                <a:solidFill>
                  <a:schemeClr val="tx1"/>
                </a:solidFill>
              </a:rPr>
              <a:t>Language</a:t>
            </a:r>
            <a:br>
              <a:rPr lang="en-US" sz="1800" b="1" dirty="0" smtClean="0">
                <a:solidFill>
                  <a:schemeClr val="tx1"/>
                </a:solidFill>
              </a:rPr>
            </a:br>
            <a:r>
              <a:rPr lang="en-US" sz="1800" b="1" dirty="0" smtClean="0">
                <a:solidFill>
                  <a:schemeClr val="tx1"/>
                </a:solidFill>
              </a:rPr>
              <a:t>Program </a:t>
            </a:r>
            <a:r>
              <a:rPr lang="en-US" sz="1800" b="1" dirty="0">
                <a:solidFill>
                  <a:schemeClr val="tx1"/>
                </a:solidFill>
              </a:rPr>
              <a:t>(e.g., C)</a:t>
            </a:r>
          </a:p>
        </p:txBody>
      </p:sp>
      <p:sp>
        <p:nvSpPr>
          <p:cNvPr id="28679" name="Rectangle 8"/>
          <p:cNvSpPr>
            <a:spLocks noChangeArrowheads="1"/>
          </p:cNvSpPr>
          <p:nvPr/>
        </p:nvSpPr>
        <p:spPr bwMode="auto">
          <a:xfrm>
            <a:off x="857250" y="2381440"/>
            <a:ext cx="2800350" cy="529119"/>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sz="1800" b="1" dirty="0">
                <a:solidFill>
                  <a:srgbClr val="FF0000"/>
                </a:solidFill>
              </a:rPr>
              <a:t>Assembly  </a:t>
            </a:r>
            <a:r>
              <a:rPr lang="en-US" sz="1800" b="1" dirty="0" smtClean="0">
                <a:solidFill>
                  <a:srgbClr val="FF0000"/>
                </a:solidFill>
              </a:rPr>
              <a:t>Language Program </a:t>
            </a:r>
            <a:r>
              <a:rPr lang="en-US" sz="1800" b="1" dirty="0">
                <a:solidFill>
                  <a:srgbClr val="FF0000"/>
                </a:solidFill>
              </a:rPr>
              <a:t>(</a:t>
            </a:r>
            <a:r>
              <a:rPr lang="en-US" sz="1800" b="1" dirty="0" smtClean="0">
                <a:solidFill>
                  <a:srgbClr val="FF0000"/>
                </a:solidFill>
              </a:rPr>
              <a:t>e.g., MIPS</a:t>
            </a:r>
            <a:r>
              <a:rPr lang="en-US" sz="1800" b="1" dirty="0">
                <a:solidFill>
                  <a:srgbClr val="FF0000"/>
                </a:solidFill>
              </a:rPr>
              <a:t>)</a:t>
            </a:r>
          </a:p>
        </p:txBody>
      </p:sp>
      <p:sp>
        <p:nvSpPr>
          <p:cNvPr id="28680" name="Rectangle 9"/>
          <p:cNvSpPr>
            <a:spLocks noChangeArrowheads="1"/>
          </p:cNvSpPr>
          <p:nvPr/>
        </p:nvSpPr>
        <p:spPr bwMode="auto">
          <a:xfrm>
            <a:off x="908050" y="3295840"/>
            <a:ext cx="2590800" cy="546100"/>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sz="1800" b="1" dirty="0"/>
              <a:t>Machine  Language Program (MIPS)</a:t>
            </a:r>
          </a:p>
        </p:txBody>
      </p:sp>
      <p:sp>
        <p:nvSpPr>
          <p:cNvPr id="28681" name="Rectangle 10"/>
          <p:cNvSpPr>
            <a:spLocks noChangeArrowheads="1"/>
          </p:cNvSpPr>
          <p:nvPr/>
        </p:nvSpPr>
        <p:spPr bwMode="auto">
          <a:xfrm>
            <a:off x="304800" y="4667440"/>
            <a:ext cx="4038600" cy="561975"/>
          </a:xfrm>
          <a:prstGeom prst="rect">
            <a:avLst/>
          </a:prstGeom>
          <a:noFill/>
          <a:ln w="28575">
            <a:pattFill prst="pct70">
              <a:fgClr>
                <a:schemeClr val="tx1"/>
              </a:fgClr>
              <a:bgClr>
                <a:schemeClr val="bg1"/>
              </a:bgClr>
            </a:pattFill>
            <a:miter lim="800000"/>
            <a:headEnd/>
            <a:tailEnd/>
          </a:ln>
        </p:spPr>
        <p:txBody>
          <a:bodyPr lIns="63500" tIns="25400" rIns="63500" bIns="25400">
            <a:prstTxWarp prst="textNoShape">
              <a:avLst/>
            </a:prstTxWarp>
            <a:spAutoFit/>
          </a:bodyPr>
          <a:lstStyle/>
          <a:p>
            <a:pPr algn="ctr">
              <a:lnSpc>
                <a:spcPct val="88000"/>
              </a:lnSpc>
              <a:spcBef>
                <a:spcPct val="43000"/>
              </a:spcBef>
            </a:pPr>
            <a:r>
              <a:rPr lang="en-US" sz="1800" b="1" dirty="0">
                <a:solidFill>
                  <a:srgbClr val="3366FF"/>
                </a:solidFill>
              </a:rPr>
              <a:t>Hardware Architecture </a:t>
            </a:r>
            <a:r>
              <a:rPr lang="en-US" sz="1800" b="1" dirty="0" smtClean="0">
                <a:solidFill>
                  <a:srgbClr val="3366FF"/>
                </a:solidFill>
              </a:rPr>
              <a:t>Description</a:t>
            </a:r>
            <a:br>
              <a:rPr lang="en-US" sz="1800" b="1" dirty="0" smtClean="0">
                <a:solidFill>
                  <a:srgbClr val="3366FF"/>
                </a:solidFill>
              </a:rPr>
            </a:br>
            <a:r>
              <a:rPr lang="en-US" sz="1800" b="1" dirty="0" smtClean="0">
                <a:solidFill>
                  <a:srgbClr val="3366FF"/>
                </a:solidFill>
              </a:rPr>
              <a:t>(</a:t>
            </a:r>
            <a:r>
              <a:rPr lang="en-US" sz="1800" b="1" dirty="0">
                <a:solidFill>
                  <a:srgbClr val="3366FF"/>
                </a:solidFill>
              </a:rPr>
              <a:t>e.g., block diagrams)</a:t>
            </a:r>
            <a:r>
              <a:rPr lang="en-US" sz="1800" dirty="0">
                <a:solidFill>
                  <a:srgbClr val="3366FF"/>
                </a:solidFill>
              </a:rPr>
              <a:t> </a:t>
            </a:r>
          </a:p>
        </p:txBody>
      </p:sp>
      <p:sp>
        <p:nvSpPr>
          <p:cNvPr id="28682" name="Line 11"/>
          <p:cNvSpPr>
            <a:spLocks noChangeShapeType="1"/>
          </p:cNvSpPr>
          <p:nvPr/>
        </p:nvSpPr>
        <p:spPr bwMode="auto">
          <a:xfrm>
            <a:off x="2057400" y="1981390"/>
            <a:ext cx="0" cy="40005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8683" name="Rectangle 13"/>
          <p:cNvSpPr>
            <a:spLocks noChangeArrowheads="1"/>
          </p:cNvSpPr>
          <p:nvPr/>
        </p:nvSpPr>
        <p:spPr bwMode="auto">
          <a:xfrm>
            <a:off x="2197100" y="2076640"/>
            <a:ext cx="1308100" cy="284163"/>
          </a:xfrm>
          <a:prstGeom prst="rect">
            <a:avLst/>
          </a:prstGeom>
          <a:noFill/>
          <a:ln w="12700">
            <a:noFill/>
            <a:miter lim="800000"/>
            <a:headEnd/>
            <a:tailEnd/>
          </a:ln>
        </p:spPr>
        <p:txBody>
          <a:bodyPr lIns="63500" tIns="25400" rIns="63500" bIns="25400">
            <a:prstTxWarp prst="textNoShape">
              <a:avLst/>
            </a:prstTxWarp>
            <a:spAutoFit/>
          </a:bodyPr>
          <a:lstStyle/>
          <a:p>
            <a:pPr algn="l">
              <a:lnSpc>
                <a:spcPct val="85000"/>
              </a:lnSpc>
            </a:pPr>
            <a:r>
              <a:rPr lang="en-US" sz="1800" b="1" i="1" dirty="0">
                <a:solidFill>
                  <a:schemeClr val="tx1"/>
                </a:solidFill>
              </a:rPr>
              <a:t>Compiler</a:t>
            </a:r>
          </a:p>
        </p:txBody>
      </p:sp>
      <p:sp>
        <p:nvSpPr>
          <p:cNvPr id="28684" name="Rectangle 14"/>
          <p:cNvSpPr>
            <a:spLocks noChangeArrowheads="1"/>
          </p:cNvSpPr>
          <p:nvPr/>
        </p:nvSpPr>
        <p:spPr bwMode="auto">
          <a:xfrm>
            <a:off x="2222500" y="2991040"/>
            <a:ext cx="1435100" cy="284163"/>
          </a:xfrm>
          <a:prstGeom prst="rect">
            <a:avLst/>
          </a:prstGeom>
          <a:noFill/>
          <a:ln w="12700">
            <a:noFill/>
            <a:miter lim="800000"/>
            <a:headEnd/>
            <a:tailEnd/>
          </a:ln>
        </p:spPr>
        <p:txBody>
          <a:bodyPr lIns="63500" tIns="25400" rIns="63500" bIns="25400">
            <a:prstTxWarp prst="textNoShape">
              <a:avLst/>
            </a:prstTxWarp>
            <a:spAutoFit/>
          </a:bodyPr>
          <a:lstStyle/>
          <a:p>
            <a:pPr algn="l">
              <a:lnSpc>
                <a:spcPct val="85000"/>
              </a:lnSpc>
            </a:pPr>
            <a:r>
              <a:rPr lang="en-US" sz="1800" b="1" i="1">
                <a:solidFill>
                  <a:schemeClr val="tx1"/>
                </a:solidFill>
              </a:rPr>
              <a:t>Assembler</a:t>
            </a:r>
          </a:p>
        </p:txBody>
      </p:sp>
      <p:sp>
        <p:nvSpPr>
          <p:cNvPr id="28685" name="Line 15"/>
          <p:cNvSpPr>
            <a:spLocks noChangeShapeType="1"/>
          </p:cNvSpPr>
          <p:nvPr/>
        </p:nvSpPr>
        <p:spPr bwMode="auto">
          <a:xfrm>
            <a:off x="2108200" y="3816540"/>
            <a:ext cx="0" cy="8509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8686" name="Rectangle 16"/>
          <p:cNvSpPr>
            <a:spLocks noChangeArrowheads="1"/>
          </p:cNvSpPr>
          <p:nvPr/>
        </p:nvSpPr>
        <p:spPr bwMode="auto">
          <a:xfrm>
            <a:off x="381000" y="4057840"/>
            <a:ext cx="1676400" cy="517525"/>
          </a:xfrm>
          <a:prstGeom prst="rect">
            <a:avLst/>
          </a:prstGeom>
          <a:noFill/>
          <a:ln w="12700">
            <a:noFill/>
            <a:miter lim="800000"/>
            <a:headEnd/>
            <a:tailEnd/>
          </a:ln>
        </p:spPr>
        <p:txBody>
          <a:bodyPr lIns="63500" tIns="25400" rIns="63500" bIns="25400">
            <a:prstTxWarp prst="textNoShape">
              <a:avLst/>
            </a:prstTxWarp>
            <a:spAutoFit/>
          </a:bodyPr>
          <a:lstStyle/>
          <a:p>
            <a:pPr algn="l">
              <a:lnSpc>
                <a:spcPct val="85000"/>
              </a:lnSpc>
            </a:pPr>
            <a:r>
              <a:rPr lang="en-US" sz="1800" b="1" i="1">
                <a:solidFill>
                  <a:schemeClr val="tx1"/>
                </a:solidFill>
              </a:rPr>
              <a:t>Machine Interpretation</a:t>
            </a:r>
          </a:p>
        </p:txBody>
      </p:sp>
      <p:sp>
        <p:nvSpPr>
          <p:cNvPr id="28687" name="Rectangle 17"/>
          <p:cNvSpPr>
            <a:spLocks noChangeArrowheads="1"/>
          </p:cNvSpPr>
          <p:nvPr/>
        </p:nvSpPr>
        <p:spPr bwMode="auto">
          <a:xfrm>
            <a:off x="4624585" y="1337007"/>
            <a:ext cx="3086100" cy="709630"/>
          </a:xfrm>
          <a:prstGeom prst="rect">
            <a:avLst/>
          </a:prstGeom>
          <a:noFill/>
          <a:ln w="12700">
            <a:noFill/>
            <a:miter lim="800000"/>
            <a:headEnd/>
            <a:tailEnd/>
          </a:ln>
        </p:spPr>
        <p:txBody>
          <a:bodyPr lIns="63500" tIns="25400" rIns="63500" bIns="25400">
            <a:prstTxWarp prst="textNoShape">
              <a:avLst/>
            </a:prstTxWarp>
            <a:spAutoFit/>
          </a:bodyPr>
          <a:lstStyle/>
          <a:p>
            <a:pPr marL="342900" indent="-342900" algn="l">
              <a:lnSpc>
                <a:spcPct val="78000"/>
              </a:lnSpc>
            </a:pPr>
            <a:r>
              <a:rPr lang="en-US" sz="1800" b="1" dirty="0">
                <a:solidFill>
                  <a:schemeClr val="tx1"/>
                </a:solidFill>
              </a:rPr>
              <a:t>temp = </a:t>
            </a:r>
            <a:r>
              <a:rPr lang="en-US" sz="1800" b="1" dirty="0" err="1">
                <a:solidFill>
                  <a:schemeClr val="tx1"/>
                </a:solidFill>
              </a:rPr>
              <a:t>v[k</a:t>
            </a:r>
            <a:r>
              <a:rPr lang="en-US" sz="1800" b="1" dirty="0">
                <a:solidFill>
                  <a:schemeClr val="tx1"/>
                </a:solidFill>
              </a:rPr>
              <a:t>];</a:t>
            </a:r>
          </a:p>
          <a:p>
            <a:pPr marL="342900" indent="-342900" algn="l">
              <a:lnSpc>
                <a:spcPct val="78000"/>
              </a:lnSpc>
            </a:pPr>
            <a:r>
              <a:rPr lang="en-US" sz="1800" b="1" dirty="0" err="1">
                <a:solidFill>
                  <a:schemeClr val="tx1"/>
                </a:solidFill>
              </a:rPr>
              <a:t>v[k</a:t>
            </a:r>
            <a:r>
              <a:rPr lang="en-US" sz="1800" b="1" dirty="0">
                <a:solidFill>
                  <a:schemeClr val="tx1"/>
                </a:solidFill>
              </a:rPr>
              <a:t>] = v[k+1];</a:t>
            </a:r>
          </a:p>
          <a:p>
            <a:pPr marL="342900" indent="-342900" algn="l">
              <a:lnSpc>
                <a:spcPct val="78000"/>
              </a:lnSpc>
            </a:pPr>
            <a:r>
              <a:rPr lang="en-US" sz="1800" b="1" dirty="0">
                <a:solidFill>
                  <a:schemeClr val="tx1"/>
                </a:solidFill>
              </a:rPr>
              <a:t>v[k+1] = temp;</a:t>
            </a:r>
            <a:endParaRPr lang="en-US" sz="1200" dirty="0">
              <a:solidFill>
                <a:schemeClr val="tx1"/>
              </a:solidFill>
            </a:endParaRPr>
          </a:p>
        </p:txBody>
      </p:sp>
      <p:sp>
        <p:nvSpPr>
          <p:cNvPr id="28688" name="Rectangle 19"/>
          <p:cNvSpPr>
            <a:spLocks noChangeArrowheads="1"/>
          </p:cNvSpPr>
          <p:nvPr/>
        </p:nvSpPr>
        <p:spPr bwMode="auto">
          <a:xfrm>
            <a:off x="4624585" y="4299140"/>
            <a:ext cx="2984500" cy="266700"/>
          </a:xfrm>
          <a:prstGeom prst="rect">
            <a:avLst/>
          </a:prstGeom>
          <a:noFill/>
          <a:ln w="12700">
            <a:noFill/>
            <a:miter lim="800000"/>
            <a:headEnd/>
            <a:tailEnd/>
          </a:ln>
        </p:spPr>
        <p:txBody>
          <a:bodyPr wrap="none" anchor="ctr">
            <a:prstTxWarp prst="textNoShape">
              <a:avLst/>
            </a:prstTxWarp>
          </a:bodyPr>
          <a:lstStyle/>
          <a:p>
            <a:endParaRPr lang="en-US"/>
          </a:p>
        </p:txBody>
      </p:sp>
      <p:sp>
        <p:nvSpPr>
          <p:cNvPr id="28689" name="Rectangle 20"/>
          <p:cNvSpPr>
            <a:spLocks noChangeArrowheads="1"/>
          </p:cNvSpPr>
          <p:nvPr/>
        </p:nvSpPr>
        <p:spPr bwMode="auto">
          <a:xfrm>
            <a:off x="4624585" y="3125450"/>
            <a:ext cx="4384575" cy="951542"/>
          </a:xfrm>
          <a:prstGeom prst="rect">
            <a:avLst/>
          </a:prstGeom>
          <a:noFill/>
          <a:ln w="12700">
            <a:noFill/>
            <a:miter lim="800000"/>
            <a:headEnd/>
            <a:tailEnd/>
          </a:ln>
        </p:spPr>
        <p:txBody>
          <a:bodyPr wrap="none" lIns="90487" tIns="44450" rIns="90487" bIns="44450">
            <a:prstTxWarp prst="textNoShape">
              <a:avLst/>
            </a:prstTxWarp>
            <a:spAutoFit/>
          </a:bodyPr>
          <a:lstStyle/>
          <a:p>
            <a:pPr algn="l"/>
            <a:r>
              <a:rPr lang="en-US" sz="1400" dirty="0">
                <a:latin typeface="Courier New" charset="0"/>
              </a:rPr>
              <a:t>0000 1001 1100 0110 1010 1111 0101 1000</a:t>
            </a:r>
          </a:p>
          <a:p>
            <a:pPr algn="l"/>
            <a:r>
              <a:rPr lang="en-US" sz="1400" dirty="0">
                <a:latin typeface="Courier New" charset="0"/>
              </a:rPr>
              <a:t>1010 1111 0101 1000 0000 1001 1100 0110 </a:t>
            </a:r>
          </a:p>
          <a:p>
            <a:pPr algn="l"/>
            <a:r>
              <a:rPr lang="en-US" sz="1400" dirty="0">
                <a:latin typeface="Courier New" charset="0"/>
              </a:rPr>
              <a:t>1100 0110 1010 1111 0101 1000 0000 1001 </a:t>
            </a:r>
          </a:p>
          <a:p>
            <a:pPr algn="l"/>
            <a:r>
              <a:rPr lang="en-US" sz="1400" dirty="0">
                <a:latin typeface="Courier New" charset="0"/>
              </a:rPr>
              <a:t>0101 1000 0000 1001 1100 0110 1010 1111</a:t>
            </a:r>
            <a:r>
              <a:rPr lang="en-US" sz="1400" dirty="0">
                <a:latin typeface="Courier" charset="0"/>
              </a:rPr>
              <a:t> </a:t>
            </a:r>
          </a:p>
        </p:txBody>
      </p:sp>
      <p:sp>
        <p:nvSpPr>
          <p:cNvPr id="28690" name="Rectangle 22"/>
          <p:cNvSpPr>
            <a:spLocks noChangeArrowheads="1"/>
          </p:cNvSpPr>
          <p:nvPr/>
        </p:nvSpPr>
        <p:spPr bwMode="auto">
          <a:xfrm>
            <a:off x="844550" y="3816540"/>
            <a:ext cx="2730500" cy="139700"/>
          </a:xfrm>
          <a:prstGeom prst="rect">
            <a:avLst/>
          </a:prstGeom>
          <a:solidFill>
            <a:srgbClr val="FF8DA0"/>
          </a:solidFill>
          <a:ln w="12700">
            <a:solidFill>
              <a:schemeClr val="tx1"/>
            </a:solidFill>
            <a:miter lim="800000"/>
            <a:headEnd/>
            <a:tailEnd/>
          </a:ln>
        </p:spPr>
        <p:txBody>
          <a:bodyPr wrap="none" anchor="ctr">
            <a:prstTxWarp prst="textNoShape">
              <a:avLst/>
            </a:prstTxWarp>
          </a:bodyPr>
          <a:lstStyle/>
          <a:p>
            <a:endParaRPr lang="en-US"/>
          </a:p>
        </p:txBody>
      </p:sp>
      <p:sp>
        <p:nvSpPr>
          <p:cNvPr id="28691" name="Line 23"/>
          <p:cNvSpPr>
            <a:spLocks noChangeShapeType="1"/>
          </p:cNvSpPr>
          <p:nvPr/>
        </p:nvSpPr>
        <p:spPr bwMode="auto">
          <a:xfrm flipH="1">
            <a:off x="2082800" y="2922778"/>
            <a:ext cx="3175" cy="36652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8692" name="Rectangle 24"/>
          <p:cNvSpPr>
            <a:spLocks noChangeArrowheads="1"/>
          </p:cNvSpPr>
          <p:nvPr/>
        </p:nvSpPr>
        <p:spPr bwMode="auto">
          <a:xfrm>
            <a:off x="609600" y="6070790"/>
            <a:ext cx="3708400" cy="561975"/>
          </a:xfrm>
          <a:prstGeom prst="rect">
            <a:avLst/>
          </a:prstGeom>
          <a:noFill/>
          <a:ln w="28575">
            <a:pattFill prst="pct70">
              <a:fgClr>
                <a:schemeClr val="tx1"/>
              </a:fgClr>
              <a:bgClr>
                <a:schemeClr val="bg1"/>
              </a:bgClr>
            </a:pattFill>
            <a:miter lim="800000"/>
            <a:headEnd/>
            <a:tailEnd/>
          </a:ln>
        </p:spPr>
        <p:txBody>
          <a:bodyPr lIns="63500" tIns="25400" rIns="63500" bIns="25400">
            <a:prstTxWarp prst="textNoShape">
              <a:avLst/>
            </a:prstTxWarp>
            <a:spAutoFit/>
          </a:bodyPr>
          <a:lstStyle/>
          <a:p>
            <a:pPr algn="ctr">
              <a:lnSpc>
                <a:spcPct val="88000"/>
              </a:lnSpc>
              <a:spcBef>
                <a:spcPct val="43000"/>
              </a:spcBef>
            </a:pPr>
            <a:r>
              <a:rPr lang="en-US" sz="1800" b="1" dirty="0">
                <a:solidFill>
                  <a:srgbClr val="005400"/>
                </a:solidFill>
              </a:rPr>
              <a:t>Logic Circuit Description</a:t>
            </a:r>
            <a:br>
              <a:rPr lang="en-US" sz="1800" b="1" dirty="0">
                <a:solidFill>
                  <a:srgbClr val="005400"/>
                </a:solidFill>
              </a:rPr>
            </a:br>
            <a:r>
              <a:rPr lang="en-US" sz="1800" b="1" dirty="0">
                <a:solidFill>
                  <a:srgbClr val="005400"/>
                </a:solidFill>
              </a:rPr>
              <a:t>(Circuit Schematic Diagrams)</a:t>
            </a:r>
          </a:p>
        </p:txBody>
      </p:sp>
      <p:sp>
        <p:nvSpPr>
          <p:cNvPr id="28693" name="Line 26"/>
          <p:cNvSpPr>
            <a:spLocks noChangeShapeType="1"/>
          </p:cNvSpPr>
          <p:nvPr/>
        </p:nvSpPr>
        <p:spPr bwMode="auto">
          <a:xfrm>
            <a:off x="2286000" y="5224653"/>
            <a:ext cx="0" cy="8509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8694" name="Rectangle 27"/>
          <p:cNvSpPr>
            <a:spLocks noChangeArrowheads="1"/>
          </p:cNvSpPr>
          <p:nvPr/>
        </p:nvSpPr>
        <p:spPr bwMode="auto">
          <a:xfrm>
            <a:off x="381000" y="5369115"/>
            <a:ext cx="1981200" cy="517525"/>
          </a:xfrm>
          <a:prstGeom prst="rect">
            <a:avLst/>
          </a:prstGeom>
          <a:noFill/>
          <a:ln w="12700">
            <a:noFill/>
            <a:miter lim="800000"/>
            <a:headEnd/>
            <a:tailEnd/>
          </a:ln>
        </p:spPr>
        <p:txBody>
          <a:bodyPr lIns="63500" tIns="25400" rIns="63500" bIns="25400">
            <a:prstTxWarp prst="textNoShape">
              <a:avLst/>
            </a:prstTxWarp>
            <a:spAutoFit/>
          </a:bodyPr>
          <a:lstStyle/>
          <a:p>
            <a:pPr algn="l">
              <a:lnSpc>
                <a:spcPct val="85000"/>
              </a:lnSpc>
            </a:pPr>
            <a:r>
              <a:rPr lang="en-US" sz="1800" b="1" i="1">
                <a:solidFill>
                  <a:schemeClr val="tx1"/>
                </a:solidFill>
              </a:rPr>
              <a:t>Architecture Implementation</a:t>
            </a:r>
          </a:p>
        </p:txBody>
      </p:sp>
      <p:pic>
        <p:nvPicPr>
          <p:cNvPr id="28695" name="Picture 35" descr="Picture 1"/>
          <p:cNvPicPr>
            <a:picLocks noChangeAspect="1" noChangeArrowheads="1"/>
          </p:cNvPicPr>
          <p:nvPr/>
        </p:nvPicPr>
        <p:blipFill>
          <a:blip r:embed="rId5"/>
          <a:srcRect/>
          <a:stretch>
            <a:fillRect/>
          </a:stretch>
        </p:blipFill>
        <p:spPr bwMode="auto">
          <a:xfrm>
            <a:off x="4624585" y="4178010"/>
            <a:ext cx="1638300" cy="1373188"/>
          </a:xfrm>
          <a:prstGeom prst="rect">
            <a:avLst/>
          </a:prstGeom>
          <a:noFill/>
          <a:ln w="9525">
            <a:noFill/>
            <a:miter lim="800000"/>
            <a:headEnd/>
            <a:tailEnd/>
          </a:ln>
        </p:spPr>
      </p:pic>
      <p:sp>
        <p:nvSpPr>
          <p:cNvPr id="28696" name="Rectangle 36"/>
          <p:cNvSpPr>
            <a:spLocks noChangeArrowheads="1"/>
          </p:cNvSpPr>
          <p:nvPr/>
        </p:nvSpPr>
        <p:spPr bwMode="auto">
          <a:xfrm>
            <a:off x="6009193" y="5291665"/>
            <a:ext cx="304800" cy="336550"/>
          </a:xfrm>
          <a:prstGeom prst="rect">
            <a:avLst/>
          </a:prstGeom>
          <a:solidFill>
            <a:schemeClr val="bg1"/>
          </a:solidFill>
          <a:ln w="12700">
            <a:noFill/>
            <a:miter lim="800000"/>
            <a:headEnd/>
            <a:tailEnd/>
          </a:ln>
        </p:spPr>
        <p:txBody>
          <a:bodyPr wrap="none" anchor="ctr">
            <a:prstTxWarp prst="textNoShape">
              <a:avLst/>
            </a:prstTxWarp>
          </a:bodyPr>
          <a:lstStyle/>
          <a:p>
            <a:endParaRPr lang="en-US"/>
          </a:p>
        </p:txBody>
      </p:sp>
      <p:sp>
        <p:nvSpPr>
          <p:cNvPr id="25" name="TextBox 24"/>
          <p:cNvSpPr txBox="1"/>
          <p:nvPr/>
        </p:nvSpPr>
        <p:spPr>
          <a:xfrm>
            <a:off x="6366936" y="2184438"/>
            <a:ext cx="2583760" cy="830997"/>
          </a:xfrm>
          <a:prstGeom prst="rect">
            <a:avLst/>
          </a:prstGeom>
          <a:noFill/>
        </p:spPr>
        <p:txBody>
          <a:bodyPr wrap="none" rtlCol="0">
            <a:spAutoFit/>
          </a:bodyPr>
          <a:lstStyle/>
          <a:p>
            <a:pPr algn="r"/>
            <a:r>
              <a:rPr lang="en-US" sz="1600" dirty="0" smtClean="0"/>
              <a:t>Anything can be represented</a:t>
            </a:r>
            <a:br>
              <a:rPr lang="en-US" sz="1600" dirty="0" smtClean="0"/>
            </a:br>
            <a:r>
              <a:rPr lang="en-US" sz="1600" dirty="0" smtClean="0"/>
              <a:t>as a </a:t>
            </a:r>
            <a:r>
              <a:rPr lang="en-US" sz="1600" i="1" dirty="0" smtClean="0"/>
              <a:t>number</a:t>
            </a:r>
            <a:r>
              <a:rPr lang="en-US" sz="1600" dirty="0" smtClean="0"/>
              <a:t>, </a:t>
            </a:r>
            <a:br>
              <a:rPr lang="en-US" sz="1600" dirty="0" smtClean="0"/>
            </a:br>
            <a:r>
              <a:rPr lang="en-US" sz="1600" dirty="0" smtClean="0"/>
              <a:t>i.e., data or instructions</a:t>
            </a:r>
            <a:endParaRPr lang="en-US" sz="1600" dirty="0"/>
          </a:p>
        </p:txBody>
      </p:sp>
      <p:sp>
        <p:nvSpPr>
          <p:cNvPr id="26" name="Date Placeholder 25"/>
          <p:cNvSpPr>
            <a:spLocks noGrp="1"/>
          </p:cNvSpPr>
          <p:nvPr>
            <p:ph type="dt" sz="half" idx="10"/>
          </p:nvPr>
        </p:nvSpPr>
        <p:spPr/>
        <p:txBody>
          <a:bodyPr/>
          <a:lstStyle/>
          <a:p>
            <a:fld id="{A9D273C5-F280-AC46-9E93-A765C6842EA9}" type="datetime1">
              <a:rPr lang="en-US" smtClean="0"/>
              <a:pPr/>
              <a:t>8/24/12</a:t>
            </a:fld>
            <a:endParaRPr lang="en-US"/>
          </a:p>
        </p:txBody>
      </p:sp>
      <p:sp>
        <p:nvSpPr>
          <p:cNvPr id="27" name="Slide Number Placeholder 26"/>
          <p:cNvSpPr>
            <a:spLocks noGrp="1"/>
          </p:cNvSpPr>
          <p:nvPr>
            <p:ph type="sldNum" sz="quarter" idx="12"/>
          </p:nvPr>
        </p:nvSpPr>
        <p:spPr/>
        <p:txBody>
          <a:bodyPr/>
          <a:lstStyle/>
          <a:p>
            <a:fld id="{3CC63E4C-4642-794D-A2FD-70F6B81535F5}" type="slidenum">
              <a:rPr lang="en-US" smtClean="0"/>
              <a:pPr/>
              <a:t>11</a:t>
            </a:fld>
            <a:endParaRPr lang="en-US"/>
          </a:p>
        </p:txBody>
      </p:sp>
      <p:sp>
        <p:nvSpPr>
          <p:cNvPr id="28" name="Footer Placeholder 27"/>
          <p:cNvSpPr>
            <a:spLocks noGrp="1"/>
          </p:cNvSpPr>
          <p:nvPr>
            <p:ph type="ftr" sz="quarter" idx="11"/>
          </p:nvPr>
        </p:nvSpPr>
        <p:spPr/>
        <p:txBody>
          <a:bodyPr/>
          <a:lstStyle/>
          <a:p>
            <a:r>
              <a:rPr lang="en-US" dirty="0" smtClean="0"/>
              <a:t>Fall 2012 -- Lecture #1</a:t>
            </a: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9155" name="Picture 3"/>
          <p:cNvPicPr>
            <a:picLocks noChangeAspect="1" noChangeArrowheads="1"/>
          </p:cNvPicPr>
          <p:nvPr/>
        </p:nvPicPr>
        <p:blipFill>
          <a:blip r:embed="rId3"/>
          <a:srcRect l="8837" t="15885" r="4393" b="13187"/>
          <a:stretch>
            <a:fillRect/>
          </a:stretch>
        </p:blipFill>
        <p:spPr bwMode="auto">
          <a:xfrm>
            <a:off x="198083" y="444470"/>
            <a:ext cx="9047520" cy="6485912"/>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fld id="{D172AA56-A84D-4E4C-AA77-4EA0696E4CCB}" type="datetime1">
              <a:rPr lang="en-US" smtClean="0"/>
              <a:pPr/>
              <a:t>8/24/12</a:t>
            </a:fld>
            <a:endParaRPr lang="en-US"/>
          </a:p>
        </p:txBody>
      </p:sp>
      <p:sp>
        <p:nvSpPr>
          <p:cNvPr id="5" name="Footer Placeholder 4"/>
          <p:cNvSpPr>
            <a:spLocks noGrp="1"/>
          </p:cNvSpPr>
          <p:nvPr>
            <p:ph type="ftr" sz="quarter" idx="11"/>
          </p:nvPr>
        </p:nvSpPr>
        <p:spPr/>
        <p:txBody>
          <a:bodyPr/>
          <a:lstStyle/>
          <a:p>
            <a:r>
              <a:rPr lang="en-US" dirty="0" smtClean="0"/>
              <a:t>Fall 2012 --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12</a:t>
            </a:fld>
            <a:endParaRPr lang="en-US"/>
          </a:p>
        </p:txBody>
      </p:sp>
      <p:sp>
        <p:nvSpPr>
          <p:cNvPr id="29" name="Rectangle 6"/>
          <p:cNvSpPr>
            <a:spLocks noChangeArrowheads="1"/>
          </p:cNvSpPr>
          <p:nvPr/>
        </p:nvSpPr>
        <p:spPr bwMode="auto">
          <a:xfrm>
            <a:off x="0" y="0"/>
            <a:ext cx="6019800" cy="396875"/>
          </a:xfrm>
          <a:prstGeom prst="rect">
            <a:avLst/>
          </a:prstGeom>
          <a:noFill/>
          <a:ln w="12700">
            <a:noFill/>
            <a:miter lim="800000"/>
            <a:headEnd/>
            <a:tailEnd/>
          </a:ln>
        </p:spPr>
        <p:txBody>
          <a:bodyPr lIns="90487" tIns="44450" rIns="90487" bIns="44450">
            <a:prstTxWarp prst="textNoShape">
              <a:avLst/>
            </a:prstTxWarp>
            <a:spAutoFit/>
          </a:bodyPr>
          <a:lstStyle/>
          <a:p>
            <a:r>
              <a:rPr lang="en-US" sz="2000" b="1" dirty="0">
                <a:solidFill>
                  <a:schemeClr val="tx1"/>
                </a:solidFill>
                <a:ea typeface="Helvetica" charset="0"/>
                <a:cs typeface="Helvetica" charset="0"/>
              </a:rPr>
              <a:t>Predicts: 2X Transistors / chip every 2 years</a:t>
            </a:r>
            <a:endParaRPr lang="en-US" sz="1600" b="1" dirty="0">
              <a:solidFill>
                <a:schemeClr val="tx1"/>
              </a:solidFill>
              <a:ea typeface="Helvetica" charset="0"/>
              <a:cs typeface="Helvetica" charset="0"/>
            </a:endParaRPr>
          </a:p>
        </p:txBody>
      </p:sp>
      <p:pic>
        <p:nvPicPr>
          <p:cNvPr id="30" name="Picture 22" descr="gordon-moore"/>
          <p:cNvPicPr>
            <a:picLocks noChangeAspect="1" noChangeArrowheads="1"/>
          </p:cNvPicPr>
          <p:nvPr/>
        </p:nvPicPr>
        <p:blipFill>
          <a:blip r:embed="rId4"/>
          <a:srcRect/>
          <a:stretch>
            <a:fillRect/>
          </a:stretch>
        </p:blipFill>
        <p:spPr bwMode="auto">
          <a:xfrm>
            <a:off x="7059613" y="2554101"/>
            <a:ext cx="2008187" cy="2725738"/>
          </a:xfrm>
          <a:prstGeom prst="rect">
            <a:avLst/>
          </a:prstGeom>
          <a:noFill/>
          <a:ln w="9525">
            <a:noFill/>
            <a:miter lim="800000"/>
            <a:headEnd/>
            <a:tailEnd/>
          </a:ln>
        </p:spPr>
      </p:pic>
      <p:sp>
        <p:nvSpPr>
          <p:cNvPr id="31" name="Rectangle 23"/>
          <p:cNvSpPr>
            <a:spLocks noChangeArrowheads="1"/>
          </p:cNvSpPr>
          <p:nvPr/>
        </p:nvSpPr>
        <p:spPr bwMode="auto">
          <a:xfrm>
            <a:off x="7223704" y="5268726"/>
            <a:ext cx="1680005" cy="923330"/>
          </a:xfrm>
          <a:prstGeom prst="rect">
            <a:avLst/>
          </a:prstGeom>
          <a:noFill/>
          <a:ln w="12700">
            <a:noFill/>
            <a:miter lim="800000"/>
            <a:headEnd/>
            <a:tailEnd/>
          </a:ln>
        </p:spPr>
        <p:txBody>
          <a:bodyPr wrap="none">
            <a:prstTxWarp prst="textNoShape">
              <a:avLst/>
            </a:prstTxWarp>
            <a:spAutoFit/>
          </a:bodyPr>
          <a:lstStyle/>
          <a:p>
            <a:r>
              <a:rPr lang="en-US" sz="1800" b="1" dirty="0">
                <a:solidFill>
                  <a:srgbClr val="FF0000"/>
                </a:solidFill>
                <a:ea typeface="Helvetica" charset="0"/>
                <a:cs typeface="Helvetica" charset="0"/>
              </a:rPr>
              <a:t>Gordon Moore</a:t>
            </a:r>
            <a:br>
              <a:rPr lang="en-US" sz="1800" b="1" dirty="0">
                <a:solidFill>
                  <a:srgbClr val="FF0000"/>
                </a:solidFill>
                <a:ea typeface="Helvetica" charset="0"/>
                <a:cs typeface="Helvetica" charset="0"/>
              </a:rPr>
            </a:br>
            <a:r>
              <a:rPr lang="en-US" sz="1800" b="1" dirty="0">
                <a:solidFill>
                  <a:srgbClr val="FF0000"/>
                </a:solidFill>
                <a:ea typeface="Helvetica" charset="0"/>
                <a:cs typeface="Helvetica" charset="0"/>
              </a:rPr>
              <a:t>Intel Cofounder</a:t>
            </a:r>
            <a:br>
              <a:rPr lang="en-US" sz="1800" b="1" dirty="0">
                <a:solidFill>
                  <a:srgbClr val="FF0000"/>
                </a:solidFill>
                <a:ea typeface="Helvetica" charset="0"/>
                <a:cs typeface="Helvetica" charset="0"/>
              </a:rPr>
            </a:br>
            <a:r>
              <a:rPr lang="en-US" sz="1800" b="1" dirty="0">
                <a:solidFill>
                  <a:srgbClr val="FF0000"/>
                </a:solidFill>
                <a:ea typeface="Helvetica" charset="0"/>
                <a:cs typeface="Helvetica" charset="0"/>
              </a:rPr>
              <a:t>B.S. Cal 1950!</a:t>
            </a:r>
          </a:p>
        </p:txBody>
      </p:sp>
      <p:sp>
        <p:nvSpPr>
          <p:cNvPr id="32" name="Rectangle 25"/>
          <p:cNvSpPr>
            <a:spLocks noChangeArrowheads="1"/>
          </p:cNvSpPr>
          <p:nvPr/>
        </p:nvSpPr>
        <p:spPr bwMode="auto">
          <a:xfrm rot="16200000">
            <a:off x="-2184576" y="3342919"/>
            <a:ext cx="4768879" cy="400110"/>
          </a:xfrm>
          <a:prstGeom prst="rect">
            <a:avLst/>
          </a:prstGeom>
          <a:noFill/>
          <a:ln w="12700">
            <a:noFill/>
            <a:miter lim="800000"/>
            <a:headEnd/>
            <a:tailEnd/>
          </a:ln>
        </p:spPr>
        <p:txBody>
          <a:bodyPr wrap="none">
            <a:prstTxWarp prst="textNoShape">
              <a:avLst/>
            </a:prstTxWarp>
            <a:spAutoFit/>
          </a:bodyPr>
          <a:lstStyle/>
          <a:p>
            <a:r>
              <a:rPr lang="en-US" sz="2000" b="1" dirty="0">
                <a:solidFill>
                  <a:schemeClr val="tx1"/>
                </a:solidFill>
                <a:ea typeface="Helvetica" charset="0"/>
                <a:cs typeface="Helvetica" charset="0"/>
              </a:rPr>
              <a:t># of transistors on an</a:t>
            </a:r>
            <a:r>
              <a:rPr lang="en-US" sz="2000" b="1" dirty="0" smtClean="0">
                <a:solidFill>
                  <a:schemeClr val="tx1"/>
                </a:solidFill>
                <a:ea typeface="Helvetica" charset="0"/>
                <a:cs typeface="Helvetica" charset="0"/>
              </a:rPr>
              <a:t>  integrated </a:t>
            </a:r>
            <a:r>
              <a:rPr lang="en-US" sz="2000" b="1" dirty="0">
                <a:solidFill>
                  <a:schemeClr val="tx1"/>
                </a:solidFill>
                <a:ea typeface="Helvetica" charset="0"/>
                <a:cs typeface="Helvetica" charset="0"/>
              </a:rPr>
              <a:t>circuit (IC)</a:t>
            </a:r>
          </a:p>
        </p:txBody>
      </p:sp>
      <p:sp>
        <p:nvSpPr>
          <p:cNvPr id="34" name="Rectangle 24"/>
          <p:cNvSpPr>
            <a:spLocks noChangeArrowheads="1"/>
          </p:cNvSpPr>
          <p:nvPr/>
        </p:nvSpPr>
        <p:spPr bwMode="auto">
          <a:xfrm>
            <a:off x="7662842" y="6236601"/>
            <a:ext cx="727075" cy="400050"/>
          </a:xfrm>
          <a:prstGeom prst="rect">
            <a:avLst/>
          </a:prstGeom>
          <a:noFill/>
          <a:ln w="12700">
            <a:noFill/>
            <a:miter lim="800000"/>
            <a:headEnd/>
            <a:tailEnd/>
          </a:ln>
        </p:spPr>
        <p:txBody>
          <a:bodyPr wrap="none">
            <a:prstTxWarp prst="textNoShape">
              <a:avLst/>
            </a:prstTxWarp>
            <a:spAutoFit/>
          </a:bodyPr>
          <a:lstStyle/>
          <a:p>
            <a:r>
              <a:rPr lang="en-US" sz="2000" b="1" dirty="0">
                <a:solidFill>
                  <a:schemeClr val="tx1"/>
                </a:solidFill>
                <a:ea typeface="Helvetica" charset="0"/>
                <a:cs typeface="Helvetica" charset="0"/>
              </a:rPr>
              <a:t>Year</a:t>
            </a:r>
          </a:p>
        </p:txBody>
      </p:sp>
      <p:sp>
        <p:nvSpPr>
          <p:cNvPr id="28" name="Title 27"/>
          <p:cNvSpPr>
            <a:spLocks noGrp="1"/>
          </p:cNvSpPr>
          <p:nvPr>
            <p:ph type="title"/>
          </p:nvPr>
        </p:nvSpPr>
        <p:spPr>
          <a:xfrm>
            <a:off x="457200" y="54509"/>
            <a:ext cx="7480300" cy="1143000"/>
          </a:xfrm>
        </p:spPr>
        <p:txBody>
          <a:bodyPr/>
          <a:lstStyle/>
          <a:p>
            <a:r>
              <a:rPr lang="en-US" dirty="0" smtClean="0"/>
              <a:t>#2: Moore’s Law</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85000"/>
              </a:lnSpc>
            </a:pPr>
            <a:r>
              <a:rPr lang="en-US" dirty="0" smtClean="0"/>
              <a:t>Great Idea #3: Principle of Locality/</a:t>
            </a:r>
            <a:br>
              <a:rPr lang="en-US" dirty="0" smtClean="0"/>
            </a:br>
            <a:r>
              <a:rPr lang="en-US" dirty="0" smtClean="0"/>
              <a:t>Memory Hierarchy</a:t>
            </a:r>
            <a:endParaRPr lang="en-US" dirty="0"/>
          </a:p>
        </p:txBody>
      </p:sp>
      <p:sp>
        <p:nvSpPr>
          <p:cNvPr id="4" name="Date Placeholder 3"/>
          <p:cNvSpPr>
            <a:spLocks noGrp="1"/>
          </p:cNvSpPr>
          <p:nvPr>
            <p:ph type="dt" sz="half" idx="10"/>
          </p:nvPr>
        </p:nvSpPr>
        <p:spPr/>
        <p:txBody>
          <a:bodyPr/>
          <a:lstStyle/>
          <a:p>
            <a:fld id="{62C8935E-4FBE-E649-9C8F-3033F02BC201}" type="datetime1">
              <a:rPr lang="en-US" smtClean="0"/>
              <a:pPr/>
              <a:t>8/24/12</a:t>
            </a:fld>
            <a:endParaRPr lang="en-US"/>
          </a:p>
        </p:txBody>
      </p:sp>
      <p:sp>
        <p:nvSpPr>
          <p:cNvPr id="5" name="Footer Placeholder 4"/>
          <p:cNvSpPr>
            <a:spLocks noGrp="1"/>
          </p:cNvSpPr>
          <p:nvPr>
            <p:ph type="ftr" sz="quarter" idx="11"/>
          </p:nvPr>
        </p:nvSpPr>
        <p:spPr/>
        <p:txBody>
          <a:bodyPr/>
          <a:lstStyle/>
          <a:p>
            <a:r>
              <a:rPr lang="en-US" dirty="0" smtClean="0"/>
              <a:t>Fall 2012 --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13</a:t>
            </a:fld>
            <a:endParaRPr lang="en-US"/>
          </a:p>
        </p:txBody>
      </p:sp>
      <p:pic>
        <p:nvPicPr>
          <p:cNvPr id="41987" name="Picture 3"/>
          <p:cNvPicPr>
            <a:picLocks noChangeAspect="1" noChangeArrowheads="1"/>
          </p:cNvPicPr>
          <p:nvPr/>
        </p:nvPicPr>
        <p:blipFill>
          <a:blip r:embed="rId3"/>
          <a:srcRect/>
          <a:stretch>
            <a:fillRect/>
          </a:stretch>
        </p:blipFill>
        <p:spPr bwMode="auto">
          <a:xfrm>
            <a:off x="56622" y="1388529"/>
            <a:ext cx="9053512" cy="5384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3011" name="Picture 3"/>
          <p:cNvPicPr>
            <a:picLocks noChangeAspect="1" noChangeArrowheads="1"/>
          </p:cNvPicPr>
          <p:nvPr/>
        </p:nvPicPr>
        <p:blipFill>
          <a:blip r:embed="rId3"/>
          <a:srcRect/>
          <a:stretch>
            <a:fillRect/>
          </a:stretch>
        </p:blipFill>
        <p:spPr bwMode="auto">
          <a:xfrm>
            <a:off x="377080" y="1286934"/>
            <a:ext cx="8445187" cy="5099579"/>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Great Idea #4: Parallelism</a:t>
            </a:r>
            <a:endParaRPr lang="en-US" dirty="0"/>
          </a:p>
        </p:txBody>
      </p:sp>
      <p:sp>
        <p:nvSpPr>
          <p:cNvPr id="4" name="Date Placeholder 3"/>
          <p:cNvSpPr>
            <a:spLocks noGrp="1"/>
          </p:cNvSpPr>
          <p:nvPr>
            <p:ph type="dt" sz="half" idx="10"/>
          </p:nvPr>
        </p:nvSpPr>
        <p:spPr/>
        <p:txBody>
          <a:bodyPr/>
          <a:lstStyle/>
          <a:p>
            <a:fld id="{C0752AA2-BB57-2843-9482-2F433E878885}" type="datetime1">
              <a:rPr lang="en-US" smtClean="0"/>
              <a:pPr/>
              <a:t>8/24/12</a:t>
            </a:fld>
            <a:endParaRPr lang="en-US"/>
          </a:p>
        </p:txBody>
      </p:sp>
      <p:sp>
        <p:nvSpPr>
          <p:cNvPr id="5" name="Footer Placeholder 4"/>
          <p:cNvSpPr>
            <a:spLocks noGrp="1"/>
          </p:cNvSpPr>
          <p:nvPr>
            <p:ph type="ftr" sz="quarter" idx="11"/>
          </p:nvPr>
        </p:nvSpPr>
        <p:spPr/>
        <p:txBody>
          <a:bodyPr/>
          <a:lstStyle/>
          <a:p>
            <a:r>
              <a:rPr lang="en-US" dirty="0" smtClean="0"/>
              <a:t>Fall 2012 --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14</a:t>
            </a:fld>
            <a:endParaRPr lang="en-US"/>
          </a:p>
        </p:txBody>
      </p:sp>
      <p:pic>
        <p:nvPicPr>
          <p:cNvPr id="71682" name="Picture 2"/>
          <p:cNvPicPr>
            <a:picLocks noChangeAspect="1" noChangeArrowheads="1"/>
          </p:cNvPicPr>
          <p:nvPr/>
        </p:nvPicPr>
        <p:blipFill>
          <a:blip r:embed="rId4"/>
          <a:srcRect/>
          <a:stretch>
            <a:fillRect/>
          </a:stretch>
        </p:blipFill>
        <p:spPr bwMode="auto">
          <a:xfrm>
            <a:off x="2521494" y="1286932"/>
            <a:ext cx="4192167" cy="5198535"/>
          </a:xfrm>
          <a:prstGeom prst="rect">
            <a:avLst/>
          </a:prstGeom>
          <a:noFill/>
          <a:ln w="9525">
            <a:noFill/>
            <a:miter lim="800000"/>
            <a:headEnd/>
            <a:tailEnd/>
          </a:ln>
          <a:effectLst/>
        </p:spPr>
      </p:pic>
      <p:pic>
        <p:nvPicPr>
          <p:cNvPr id="43010" name="Picture 2"/>
          <p:cNvPicPr>
            <a:picLocks noChangeAspect="1" noChangeArrowheads="1"/>
          </p:cNvPicPr>
          <p:nvPr/>
        </p:nvPicPr>
        <p:blipFill>
          <a:blip r:embed="rId5"/>
          <a:srcRect/>
          <a:stretch>
            <a:fillRect/>
          </a:stretch>
        </p:blipFill>
        <p:spPr bwMode="auto">
          <a:xfrm>
            <a:off x="149235" y="1223578"/>
            <a:ext cx="8808502" cy="524495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6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0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Great Idea #5: Performance Measurement and Improvement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Matching application to underlying hardware to exploit:</a:t>
            </a:r>
          </a:p>
          <a:p>
            <a:pPr lvl="1"/>
            <a:r>
              <a:rPr lang="en-US" dirty="0" smtClean="0"/>
              <a:t>Locality</a:t>
            </a:r>
          </a:p>
          <a:p>
            <a:pPr lvl="1"/>
            <a:r>
              <a:rPr lang="en-US" dirty="0" smtClean="0"/>
              <a:t>Parallelism</a:t>
            </a:r>
          </a:p>
          <a:p>
            <a:pPr lvl="1"/>
            <a:r>
              <a:rPr lang="en-US" dirty="0" smtClean="0"/>
              <a:t>Special hardware features, like specialized instructions (e.g., matrix manipulation)</a:t>
            </a:r>
          </a:p>
          <a:p>
            <a:r>
              <a:rPr lang="en-US" dirty="0" smtClean="0"/>
              <a:t>Latency</a:t>
            </a:r>
          </a:p>
          <a:p>
            <a:pPr lvl="1"/>
            <a:r>
              <a:rPr lang="en-US" dirty="0" smtClean="0"/>
              <a:t>How long to set the problem up</a:t>
            </a:r>
          </a:p>
          <a:p>
            <a:pPr lvl="1"/>
            <a:r>
              <a:rPr lang="en-US" dirty="0" smtClean="0"/>
              <a:t>How much faster does it execute once it gets going</a:t>
            </a:r>
          </a:p>
          <a:p>
            <a:pPr lvl="1"/>
            <a:r>
              <a:rPr lang="en-US" dirty="0" smtClean="0"/>
              <a:t>It is all about </a:t>
            </a:r>
            <a:r>
              <a:rPr lang="en-US" i="1" dirty="0" smtClean="0"/>
              <a:t>time to finish</a:t>
            </a:r>
          </a:p>
        </p:txBody>
      </p:sp>
      <p:sp>
        <p:nvSpPr>
          <p:cNvPr id="4" name="Date Placeholder 3"/>
          <p:cNvSpPr>
            <a:spLocks noGrp="1"/>
          </p:cNvSpPr>
          <p:nvPr>
            <p:ph type="dt" sz="half" idx="10"/>
          </p:nvPr>
        </p:nvSpPr>
        <p:spPr/>
        <p:txBody>
          <a:bodyPr/>
          <a:lstStyle/>
          <a:p>
            <a:fld id="{7A1DE22D-3F1D-8249-8690-9EA1F901C5FA}" type="datetime1">
              <a:rPr lang="en-US" smtClean="0"/>
              <a:pPr/>
              <a:t>8/24/12</a:t>
            </a:fld>
            <a:endParaRPr lang="en-US"/>
          </a:p>
        </p:txBody>
      </p:sp>
      <p:sp>
        <p:nvSpPr>
          <p:cNvPr id="5" name="Footer Placeholder 4"/>
          <p:cNvSpPr>
            <a:spLocks noGrp="1"/>
          </p:cNvSpPr>
          <p:nvPr>
            <p:ph type="ftr" sz="quarter" idx="11"/>
          </p:nvPr>
        </p:nvSpPr>
        <p:spPr/>
        <p:txBody>
          <a:bodyPr/>
          <a:lstStyle/>
          <a:p>
            <a:r>
              <a:rPr lang="en-US" dirty="0" smtClean="0"/>
              <a:t>Fall 2012 --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A1DE22D-3F1D-8249-8690-9EA1F901C5FA}" type="datetime1">
              <a:rPr lang="en-US" smtClean="0"/>
              <a:pPr/>
              <a:t>8/24/12</a:t>
            </a:fld>
            <a:endParaRPr lang="en-US"/>
          </a:p>
        </p:txBody>
      </p:sp>
      <p:sp>
        <p:nvSpPr>
          <p:cNvPr id="5" name="Footer Placeholder 4"/>
          <p:cNvSpPr>
            <a:spLocks noGrp="1"/>
          </p:cNvSpPr>
          <p:nvPr>
            <p:ph type="ftr" sz="quarter" idx="11"/>
          </p:nvPr>
        </p:nvSpPr>
        <p:spPr/>
        <p:txBody>
          <a:bodyPr/>
          <a:lstStyle/>
          <a:p>
            <a:r>
              <a:rPr lang="en-US" dirty="0" smtClean="0"/>
              <a:t>Fall 2012 --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16</a:t>
            </a:fld>
            <a:endParaRPr lang="en-US"/>
          </a:p>
        </p:txBody>
      </p:sp>
      <p:pic>
        <p:nvPicPr>
          <p:cNvPr id="72706" name="Picture 2"/>
          <p:cNvPicPr>
            <a:picLocks noChangeAspect="1" noChangeArrowheads="1"/>
          </p:cNvPicPr>
          <p:nvPr/>
        </p:nvPicPr>
        <p:blipFill>
          <a:blip r:embed="rId3"/>
          <a:srcRect/>
          <a:stretch>
            <a:fillRect/>
          </a:stretch>
        </p:blipFill>
        <p:spPr bwMode="auto">
          <a:xfrm>
            <a:off x="289462" y="0"/>
            <a:ext cx="8532812" cy="68437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A1DE22D-3F1D-8249-8690-9EA1F901C5FA}" type="datetime1">
              <a:rPr lang="en-US" smtClean="0"/>
              <a:pPr/>
              <a:t>8/24/12</a:t>
            </a:fld>
            <a:endParaRPr lang="en-US"/>
          </a:p>
        </p:txBody>
      </p:sp>
      <p:sp>
        <p:nvSpPr>
          <p:cNvPr id="5" name="Footer Placeholder 4"/>
          <p:cNvSpPr>
            <a:spLocks noGrp="1"/>
          </p:cNvSpPr>
          <p:nvPr>
            <p:ph type="ftr" sz="quarter" idx="11"/>
          </p:nvPr>
        </p:nvSpPr>
        <p:spPr/>
        <p:txBody>
          <a:bodyPr/>
          <a:lstStyle/>
          <a:p>
            <a:r>
              <a:rPr lang="en-US" dirty="0" smtClean="0"/>
              <a:t>Fall 2012 --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17</a:t>
            </a:fld>
            <a:endParaRPr lang="en-US"/>
          </a:p>
        </p:txBody>
      </p:sp>
      <p:pic>
        <p:nvPicPr>
          <p:cNvPr id="72708" name="Picture 4"/>
          <p:cNvPicPr>
            <a:picLocks noChangeAspect="1" noChangeArrowheads="1"/>
          </p:cNvPicPr>
          <p:nvPr/>
        </p:nvPicPr>
        <p:blipFill>
          <a:blip r:embed="rId3"/>
          <a:srcRect/>
          <a:stretch>
            <a:fillRect/>
          </a:stretch>
        </p:blipFill>
        <p:spPr bwMode="auto">
          <a:xfrm>
            <a:off x="0" y="371678"/>
            <a:ext cx="9144000" cy="56137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Fall 2012 -- Lecture #1</a:t>
            </a:r>
            <a:endParaRPr lang="en-US" dirty="0"/>
          </a:p>
        </p:txBody>
      </p:sp>
      <p:sp>
        <p:nvSpPr>
          <p:cNvPr id="2" name="Title 1"/>
          <p:cNvSpPr>
            <a:spLocks noGrp="1"/>
          </p:cNvSpPr>
          <p:nvPr>
            <p:ph type="title"/>
          </p:nvPr>
        </p:nvSpPr>
        <p:spPr/>
        <p:txBody>
          <a:bodyPr>
            <a:normAutofit fontScale="90000"/>
          </a:bodyPr>
          <a:lstStyle/>
          <a:p>
            <a:r>
              <a:rPr lang="en-US" dirty="0" smtClean="0"/>
              <a:t>Great Idea #6: </a:t>
            </a:r>
            <a:br>
              <a:rPr lang="en-US" dirty="0" smtClean="0"/>
            </a:br>
            <a:r>
              <a:rPr lang="en-US" dirty="0" smtClean="0"/>
              <a:t>Dependability via Redundancy</a:t>
            </a:r>
            <a:endParaRPr lang="en-US" dirty="0"/>
          </a:p>
        </p:txBody>
      </p:sp>
      <p:sp>
        <p:nvSpPr>
          <p:cNvPr id="3" name="Content Placeholder 2"/>
          <p:cNvSpPr>
            <a:spLocks noGrp="1"/>
          </p:cNvSpPr>
          <p:nvPr>
            <p:ph idx="1"/>
          </p:nvPr>
        </p:nvSpPr>
        <p:spPr>
          <a:xfrm>
            <a:off x="457199" y="1498600"/>
            <a:ext cx="8466667" cy="1210733"/>
          </a:xfrm>
        </p:spPr>
        <p:txBody>
          <a:bodyPr>
            <a:normAutofit/>
          </a:bodyPr>
          <a:lstStyle/>
          <a:p>
            <a:r>
              <a:rPr lang="en-US" dirty="0" smtClean="0"/>
              <a:t>Redundancy so that a failing piece doesn’t make the whole system fail</a:t>
            </a:r>
          </a:p>
          <a:p>
            <a:pPr lvl="1"/>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8/24/12</a:t>
            </a:fld>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18</a:t>
            </a:fld>
            <a:endParaRPr lang="en-US"/>
          </a:p>
        </p:txBody>
      </p:sp>
      <p:sp>
        <p:nvSpPr>
          <p:cNvPr id="11" name="Cube 10"/>
          <p:cNvSpPr/>
          <p:nvPr/>
        </p:nvSpPr>
        <p:spPr>
          <a:xfrm>
            <a:off x="1371595" y="4571989"/>
            <a:ext cx="1574800" cy="1320801"/>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1+1=2</a:t>
            </a:r>
            <a:endParaRPr lang="en-US" sz="2800" b="1" dirty="0"/>
          </a:p>
        </p:txBody>
      </p:sp>
      <p:sp>
        <p:nvSpPr>
          <p:cNvPr id="12" name="Cube 11"/>
          <p:cNvSpPr/>
          <p:nvPr/>
        </p:nvSpPr>
        <p:spPr>
          <a:xfrm>
            <a:off x="3708395" y="4555056"/>
            <a:ext cx="1574800" cy="1320801"/>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1+1=2</a:t>
            </a:r>
            <a:endParaRPr lang="en-US" sz="2800" b="1" dirty="0"/>
          </a:p>
        </p:txBody>
      </p:sp>
      <p:sp>
        <p:nvSpPr>
          <p:cNvPr id="13" name="Cube 12"/>
          <p:cNvSpPr/>
          <p:nvPr/>
        </p:nvSpPr>
        <p:spPr>
          <a:xfrm>
            <a:off x="6062129" y="4555056"/>
            <a:ext cx="1574800" cy="1320801"/>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1+1=1</a:t>
            </a:r>
            <a:endParaRPr lang="en-US" sz="2800" b="1" dirty="0"/>
          </a:p>
        </p:txBody>
      </p:sp>
      <p:grpSp>
        <p:nvGrpSpPr>
          <p:cNvPr id="8" name="Group 30"/>
          <p:cNvGrpSpPr/>
          <p:nvPr/>
        </p:nvGrpSpPr>
        <p:grpSpPr>
          <a:xfrm>
            <a:off x="2116667" y="2556923"/>
            <a:ext cx="4815877" cy="2150544"/>
            <a:chOff x="2116667" y="2556923"/>
            <a:chExt cx="4815877" cy="2150544"/>
          </a:xfrm>
        </p:grpSpPr>
        <p:grpSp>
          <p:nvGrpSpPr>
            <p:cNvPr id="9" name="Group 28"/>
            <p:cNvGrpSpPr/>
            <p:nvPr/>
          </p:nvGrpSpPr>
          <p:grpSpPr>
            <a:xfrm>
              <a:off x="2116667" y="2556923"/>
              <a:ext cx="4707467" cy="2150544"/>
              <a:chOff x="2116667" y="2556923"/>
              <a:chExt cx="4707467" cy="2150544"/>
            </a:xfrm>
          </p:grpSpPr>
          <p:sp>
            <p:nvSpPr>
              <p:cNvPr id="18" name="Cube 17"/>
              <p:cNvSpPr/>
              <p:nvPr/>
            </p:nvSpPr>
            <p:spPr>
              <a:xfrm>
                <a:off x="3826928" y="2556923"/>
                <a:ext cx="1574800" cy="1320801"/>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1+1=2</a:t>
                </a:r>
                <a:endParaRPr lang="en-US" sz="2800" b="1" dirty="0"/>
              </a:p>
            </p:txBody>
          </p:sp>
          <p:cxnSp>
            <p:nvCxnSpPr>
              <p:cNvPr id="20" name="Straight Arrow Connector 19"/>
              <p:cNvCxnSpPr>
                <a:endCxn id="18" idx="3"/>
              </p:cNvCxnSpPr>
              <p:nvPr/>
            </p:nvCxnSpPr>
            <p:spPr>
              <a:xfrm flipV="1">
                <a:off x="2116667" y="3877724"/>
                <a:ext cx="2332561" cy="829743"/>
              </a:xfrm>
              <a:prstGeom prst="straightConnector1">
                <a:avLst/>
              </a:prstGeom>
              <a:ln w="7620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endCxn id="18" idx="3"/>
              </p:cNvCxnSpPr>
              <p:nvPr/>
            </p:nvCxnSpPr>
            <p:spPr>
              <a:xfrm rot="16200000" flipV="1">
                <a:off x="4053410" y="4273543"/>
                <a:ext cx="812809" cy="21172"/>
              </a:xfrm>
              <a:prstGeom prst="straightConnector1">
                <a:avLst/>
              </a:prstGeom>
              <a:ln w="7620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endCxn id="18" idx="3"/>
              </p:cNvCxnSpPr>
              <p:nvPr/>
            </p:nvCxnSpPr>
            <p:spPr>
              <a:xfrm rot="10800000">
                <a:off x="4449229" y="3877725"/>
                <a:ext cx="2374905" cy="762009"/>
              </a:xfrm>
              <a:prstGeom prst="straightConnector1">
                <a:avLst/>
              </a:prstGeom>
              <a:ln w="76200">
                <a:solidFill>
                  <a:schemeClr val="tx2"/>
                </a:solidFill>
                <a:tailEnd type="arrow"/>
              </a:ln>
            </p:spPr>
            <p:style>
              <a:lnRef idx="2">
                <a:schemeClr val="accent1"/>
              </a:lnRef>
              <a:fillRef idx="0">
                <a:schemeClr val="accent1"/>
              </a:fillRef>
              <a:effectRef idx="1">
                <a:schemeClr val="accent1"/>
              </a:effectRef>
              <a:fontRef idx="minor">
                <a:schemeClr val="tx1"/>
              </a:fontRef>
            </p:style>
          </p:cxnSp>
        </p:grpSp>
        <p:sp>
          <p:nvSpPr>
            <p:cNvPr id="30" name="TextBox 29"/>
            <p:cNvSpPr txBox="1"/>
            <p:nvPr/>
          </p:nvSpPr>
          <p:spPr>
            <a:xfrm>
              <a:off x="5638800" y="2980266"/>
              <a:ext cx="1293744" cy="369332"/>
            </a:xfrm>
            <a:prstGeom prst="rect">
              <a:avLst/>
            </a:prstGeom>
            <a:noFill/>
          </p:spPr>
          <p:txBody>
            <a:bodyPr wrap="none" rtlCol="0">
              <a:spAutoFit/>
            </a:bodyPr>
            <a:lstStyle/>
            <a:p>
              <a:r>
                <a:rPr lang="en-US" dirty="0" smtClean="0"/>
                <a:t>2 of 3 agree</a:t>
              </a:r>
              <a:endParaRPr lang="en-US" dirty="0"/>
            </a:p>
          </p:txBody>
        </p:sp>
      </p:grpSp>
      <p:grpSp>
        <p:nvGrpSpPr>
          <p:cNvPr id="23" name="Group 22"/>
          <p:cNvGrpSpPr/>
          <p:nvPr/>
        </p:nvGrpSpPr>
        <p:grpSpPr>
          <a:xfrm>
            <a:off x="5909728" y="4368790"/>
            <a:ext cx="2909366" cy="1811867"/>
            <a:chOff x="5909728" y="4368790"/>
            <a:chExt cx="2909366" cy="1811867"/>
          </a:xfrm>
        </p:grpSpPr>
        <p:grpSp>
          <p:nvGrpSpPr>
            <p:cNvPr id="7" name="Group 16"/>
            <p:cNvGrpSpPr/>
            <p:nvPr/>
          </p:nvGrpSpPr>
          <p:grpSpPr>
            <a:xfrm>
              <a:off x="5909728" y="4368790"/>
              <a:ext cx="1811866" cy="1811867"/>
              <a:chOff x="5909728" y="4368790"/>
              <a:chExt cx="1811866" cy="1811867"/>
            </a:xfrm>
          </p:grpSpPr>
          <p:cxnSp>
            <p:nvCxnSpPr>
              <p:cNvPr id="15" name="Straight Connector 14"/>
              <p:cNvCxnSpPr/>
              <p:nvPr/>
            </p:nvCxnSpPr>
            <p:spPr>
              <a:xfrm rot="16200000" flipH="1">
                <a:off x="5909728" y="4402657"/>
                <a:ext cx="1778000" cy="1778000"/>
              </a:xfrm>
              <a:prstGeom prst="line">
                <a:avLst/>
              </a:prstGeom>
              <a:ln w="1016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a:off x="5943594" y="4368790"/>
                <a:ext cx="1778000" cy="1778000"/>
              </a:xfrm>
              <a:prstGeom prst="line">
                <a:avLst/>
              </a:prstGeom>
              <a:ln w="101600">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2" name="TextBox 21"/>
            <p:cNvSpPr txBox="1"/>
            <p:nvPr/>
          </p:nvSpPr>
          <p:spPr>
            <a:xfrm>
              <a:off x="7907867" y="4978400"/>
              <a:ext cx="911227" cy="523220"/>
            </a:xfrm>
            <a:prstGeom prst="rect">
              <a:avLst/>
            </a:prstGeom>
            <a:noFill/>
          </p:spPr>
          <p:txBody>
            <a:bodyPr wrap="none" rtlCol="0">
              <a:spAutoFit/>
            </a:bodyPr>
            <a:lstStyle/>
            <a:p>
              <a:r>
                <a:rPr lang="en-US" sz="2800" b="1" dirty="0" smtClean="0">
                  <a:solidFill>
                    <a:srgbClr val="FF0000"/>
                  </a:solidFill>
                </a:rPr>
                <a:t>FAIL!</a:t>
              </a:r>
              <a:endParaRPr lang="en-US" sz="2800" b="1" dirty="0">
                <a:solidFill>
                  <a:srgbClr val="FF0000"/>
                </a:solidFill>
              </a:endParaRPr>
            </a:p>
          </p:txBody>
        </p:sp>
      </p:grpSp>
      <p:sp>
        <p:nvSpPr>
          <p:cNvPr id="24" name="TextBox 23"/>
          <p:cNvSpPr txBox="1"/>
          <p:nvPr/>
        </p:nvSpPr>
        <p:spPr>
          <a:xfrm>
            <a:off x="474142" y="6096003"/>
            <a:ext cx="5815602" cy="369332"/>
          </a:xfrm>
          <a:prstGeom prst="rect">
            <a:avLst/>
          </a:prstGeom>
          <a:noFill/>
        </p:spPr>
        <p:txBody>
          <a:bodyPr wrap="none" rtlCol="0">
            <a:spAutoFit/>
          </a:bodyPr>
          <a:lstStyle/>
          <a:p>
            <a:r>
              <a:rPr lang="en-US" dirty="0" smtClean="0"/>
              <a:t>Increasing transistor density reduces the cost of redundancy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Fall 2012 -- Lecture #1</a:t>
            </a:r>
            <a:endParaRPr lang="en-US" dirty="0"/>
          </a:p>
        </p:txBody>
      </p:sp>
      <p:pic>
        <p:nvPicPr>
          <p:cNvPr id="9" name="Picture 8" descr="RAID.jpg"/>
          <p:cNvPicPr>
            <a:picLocks noChangeAspect="1"/>
          </p:cNvPicPr>
          <p:nvPr/>
        </p:nvPicPr>
        <p:blipFill>
          <a:blip r:embed="rId3"/>
          <a:stretch>
            <a:fillRect/>
          </a:stretch>
        </p:blipFill>
        <p:spPr>
          <a:xfrm>
            <a:off x="3793072" y="4768367"/>
            <a:ext cx="4842927" cy="2089633"/>
          </a:xfrm>
          <a:prstGeom prst="rect">
            <a:avLst/>
          </a:prstGeom>
        </p:spPr>
      </p:pic>
      <p:sp>
        <p:nvSpPr>
          <p:cNvPr id="2" name="Title 1"/>
          <p:cNvSpPr>
            <a:spLocks noGrp="1"/>
          </p:cNvSpPr>
          <p:nvPr>
            <p:ph type="title"/>
          </p:nvPr>
        </p:nvSpPr>
        <p:spPr/>
        <p:txBody>
          <a:bodyPr>
            <a:normAutofit fontScale="90000"/>
          </a:bodyPr>
          <a:lstStyle/>
          <a:p>
            <a:r>
              <a:rPr lang="en-US" dirty="0" smtClean="0"/>
              <a:t>Great Idea #6: </a:t>
            </a:r>
            <a:br>
              <a:rPr lang="en-US" dirty="0" smtClean="0"/>
            </a:br>
            <a:r>
              <a:rPr lang="en-US" dirty="0" smtClean="0"/>
              <a:t>Dependability via Redundancy</a:t>
            </a:r>
            <a:endParaRPr lang="en-US" dirty="0"/>
          </a:p>
        </p:txBody>
      </p:sp>
      <p:sp>
        <p:nvSpPr>
          <p:cNvPr id="3" name="Content Placeholder 2"/>
          <p:cNvSpPr>
            <a:spLocks noGrp="1"/>
          </p:cNvSpPr>
          <p:nvPr>
            <p:ph idx="1"/>
          </p:nvPr>
        </p:nvSpPr>
        <p:spPr>
          <a:xfrm>
            <a:off x="457199" y="1498600"/>
            <a:ext cx="8466667" cy="4732867"/>
          </a:xfrm>
        </p:spPr>
        <p:txBody>
          <a:bodyPr>
            <a:normAutofit/>
          </a:bodyPr>
          <a:lstStyle/>
          <a:p>
            <a:r>
              <a:rPr lang="en-US" sz="2800" dirty="0" smtClean="0"/>
              <a:t>Applies to everything from datacenters to storage to memory</a:t>
            </a:r>
          </a:p>
          <a:p>
            <a:pPr lvl="1"/>
            <a:r>
              <a:rPr lang="en-US" sz="2400" dirty="0" smtClean="0"/>
              <a:t>Redundant datacenters so that can lose 1 datacenter but Internet service stays online</a:t>
            </a:r>
          </a:p>
          <a:p>
            <a:pPr lvl="1"/>
            <a:r>
              <a:rPr lang="en-US" sz="2400" dirty="0" smtClean="0"/>
              <a:t>Redundant disks so that can lose 1 disk but not lose data (Redundant Arrays of Independent Disks/RAID)</a:t>
            </a:r>
          </a:p>
          <a:p>
            <a:pPr lvl="1"/>
            <a:r>
              <a:rPr lang="en-US" sz="2400" dirty="0" smtClean="0"/>
              <a:t>Redundant memory bits of so that can lose 1 bit but no data (Error Correcting Code/ECC Memory)</a:t>
            </a:r>
          </a:p>
          <a:p>
            <a:pPr lvl="1"/>
            <a:endParaRPr lang="en-US" dirty="0" smtClean="0"/>
          </a:p>
          <a:p>
            <a:pPr lvl="1"/>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8/24/12</a:t>
            </a:fld>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19</a:t>
            </a:fld>
            <a:endParaRPr lang="en-US"/>
          </a:p>
        </p:txBody>
      </p:sp>
      <p:pic>
        <p:nvPicPr>
          <p:cNvPr id="8" name="Picture 7" descr="ECCmemory.jpg"/>
          <p:cNvPicPr>
            <a:picLocks noChangeAspect="1"/>
          </p:cNvPicPr>
          <p:nvPr/>
        </p:nvPicPr>
        <p:blipFill>
          <a:blip r:embed="rId4"/>
          <a:stretch>
            <a:fillRect/>
          </a:stretch>
        </p:blipFill>
        <p:spPr>
          <a:xfrm>
            <a:off x="812800" y="5302023"/>
            <a:ext cx="2709334" cy="63607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Great Ideas in Computer Architecture</a:t>
            </a:r>
          </a:p>
          <a:p>
            <a:r>
              <a:rPr lang="en-US" dirty="0" err="1" smtClean="0"/>
              <a:t>Administrivia</a:t>
            </a:r>
            <a:endParaRPr lang="en-US" dirty="0" smtClean="0"/>
          </a:p>
          <a:p>
            <a:r>
              <a:rPr lang="en-US" dirty="0" err="1" smtClean="0"/>
              <a:t>PostPC</a:t>
            </a:r>
            <a:r>
              <a:rPr lang="en-US" dirty="0" smtClean="0"/>
              <a:t> Era: From Phones to Datacenters</a:t>
            </a:r>
          </a:p>
          <a:p>
            <a:endParaRPr lang="en-US" dirty="0"/>
          </a:p>
        </p:txBody>
      </p:sp>
      <p:sp>
        <p:nvSpPr>
          <p:cNvPr id="4" name="Date Placeholder 3"/>
          <p:cNvSpPr>
            <a:spLocks noGrp="1"/>
          </p:cNvSpPr>
          <p:nvPr>
            <p:ph type="dt" sz="half" idx="10"/>
          </p:nvPr>
        </p:nvSpPr>
        <p:spPr/>
        <p:txBody>
          <a:bodyPr/>
          <a:lstStyle/>
          <a:p>
            <a:fld id="{58446B7C-5B96-0241-9056-EE6ED20D7C83}" type="datetime1">
              <a:rPr lang="en-US" smtClean="0"/>
              <a:pPr/>
              <a:t>8/24/12</a:t>
            </a:fld>
            <a:endParaRPr lang="en-US"/>
          </a:p>
        </p:txBody>
      </p:sp>
      <p:sp>
        <p:nvSpPr>
          <p:cNvPr id="5" name="Footer Placeholder 4"/>
          <p:cNvSpPr>
            <a:spLocks noGrp="1"/>
          </p:cNvSpPr>
          <p:nvPr>
            <p:ph type="ftr" sz="quarter" idx="11"/>
          </p:nvPr>
        </p:nvSpPr>
        <p:spPr/>
        <p:txBody>
          <a:bodyPr/>
          <a:lstStyle/>
          <a:p>
            <a:r>
              <a:rPr lang="en-US" dirty="0" smtClean="0"/>
              <a:t>Fall 2012 --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solidFill>
                  <a:schemeClr val="bg1">
                    <a:lumMod val="75000"/>
                  </a:schemeClr>
                </a:solidFill>
              </a:rPr>
              <a:t>Great Ideas in Computer Architecture</a:t>
            </a:r>
          </a:p>
          <a:p>
            <a:r>
              <a:rPr lang="en-US" dirty="0" err="1" smtClean="0"/>
              <a:t>Administrivia</a:t>
            </a:r>
            <a:endParaRPr lang="en-US" dirty="0" smtClean="0"/>
          </a:p>
          <a:p>
            <a:r>
              <a:rPr lang="en-US" dirty="0" smtClean="0">
                <a:solidFill>
                  <a:schemeClr val="bg1">
                    <a:lumMod val="75000"/>
                  </a:schemeClr>
                </a:solidFill>
              </a:rPr>
              <a:t>From Phones to Datacenters</a:t>
            </a:r>
            <a:endParaRPr lang="en-US" dirty="0">
              <a:solidFill>
                <a:schemeClr val="bg1">
                  <a:lumMod val="75000"/>
                </a:schemeClr>
              </a:solidFill>
            </a:endParaRPr>
          </a:p>
        </p:txBody>
      </p:sp>
      <p:sp>
        <p:nvSpPr>
          <p:cNvPr id="4" name="Date Placeholder 3"/>
          <p:cNvSpPr>
            <a:spLocks noGrp="1"/>
          </p:cNvSpPr>
          <p:nvPr>
            <p:ph type="dt" sz="half" idx="10"/>
          </p:nvPr>
        </p:nvSpPr>
        <p:spPr/>
        <p:txBody>
          <a:bodyPr/>
          <a:lstStyle/>
          <a:p>
            <a:fld id="{6E4F0050-8A06-8C4B-BF03-9F72C88F7B0F}" type="datetime1">
              <a:rPr lang="en-US" smtClean="0"/>
              <a:pPr/>
              <a:t>8/24/12</a:t>
            </a:fld>
            <a:endParaRPr lang="en-US"/>
          </a:p>
        </p:txBody>
      </p:sp>
      <p:sp>
        <p:nvSpPr>
          <p:cNvPr id="5" name="Footer Placeholder 4"/>
          <p:cNvSpPr>
            <a:spLocks noGrp="1"/>
          </p:cNvSpPr>
          <p:nvPr>
            <p:ph type="ftr" sz="quarter" idx="11"/>
          </p:nvPr>
        </p:nvSpPr>
        <p:spPr/>
        <p:txBody>
          <a:bodyPr/>
          <a:lstStyle/>
          <a:p>
            <a:r>
              <a:rPr lang="en-US" dirty="0" smtClean="0"/>
              <a:t>Fall 2012 --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rcRect l="9147" r="8536"/>
          <a:stretch>
            <a:fillRect/>
          </a:stretch>
        </p:blipFill>
        <p:spPr>
          <a:xfrm>
            <a:off x="6858000" y="1524002"/>
            <a:ext cx="2286000" cy="2777067"/>
          </a:xfrm>
          <a:prstGeom prst="rect">
            <a:avLst/>
          </a:prstGeom>
        </p:spPr>
      </p:pic>
      <p:sp>
        <p:nvSpPr>
          <p:cNvPr id="2" name="Title 1"/>
          <p:cNvSpPr>
            <a:spLocks noGrp="1"/>
          </p:cNvSpPr>
          <p:nvPr>
            <p:ph type="title"/>
          </p:nvPr>
        </p:nvSpPr>
        <p:spPr/>
        <p:txBody>
          <a:bodyPr/>
          <a:lstStyle/>
          <a:p>
            <a:r>
              <a:rPr lang="en-US" dirty="0" smtClean="0"/>
              <a:t>Course Information</a:t>
            </a:r>
            <a:endParaRPr lang="en-US" dirty="0"/>
          </a:p>
        </p:txBody>
      </p:sp>
      <p:sp>
        <p:nvSpPr>
          <p:cNvPr id="3" name="Content Placeholder 2"/>
          <p:cNvSpPr>
            <a:spLocks noGrp="1"/>
          </p:cNvSpPr>
          <p:nvPr>
            <p:ph idx="1"/>
          </p:nvPr>
        </p:nvSpPr>
        <p:spPr>
          <a:xfrm>
            <a:off x="474134" y="1193800"/>
            <a:ext cx="8229600" cy="5918200"/>
          </a:xfrm>
        </p:spPr>
        <p:txBody>
          <a:bodyPr>
            <a:normAutofit fontScale="77500" lnSpcReduction="20000"/>
          </a:bodyPr>
          <a:lstStyle/>
          <a:p>
            <a:pPr>
              <a:lnSpc>
                <a:spcPct val="95000"/>
              </a:lnSpc>
            </a:pPr>
            <a:r>
              <a:rPr lang="en-US" dirty="0" smtClean="0"/>
              <a:t>Course Web: </a:t>
            </a:r>
            <a:r>
              <a:rPr lang="en-US" dirty="0" smtClean="0">
                <a:hlinkClick r:id="rId4"/>
              </a:rPr>
              <a:t>http://inst.eecs.Berkeley.edu/~cs61c/fa12  </a:t>
            </a:r>
            <a:endParaRPr lang="en-US" dirty="0" smtClean="0"/>
          </a:p>
          <a:p>
            <a:pPr>
              <a:lnSpc>
                <a:spcPct val="95000"/>
              </a:lnSpc>
            </a:pPr>
            <a:r>
              <a:rPr lang="en-US" dirty="0" smtClean="0"/>
              <a:t>Instructors: </a:t>
            </a:r>
            <a:r>
              <a:rPr lang="en-US" dirty="0" err="1" smtClean="0"/>
              <a:t>Krste</a:t>
            </a:r>
            <a:r>
              <a:rPr lang="en-US" dirty="0" smtClean="0"/>
              <a:t> </a:t>
            </a:r>
            <a:r>
              <a:rPr lang="en-US" dirty="0" err="1" smtClean="0"/>
              <a:t>Asanovic</a:t>
            </a:r>
            <a:r>
              <a:rPr lang="en-US" dirty="0" smtClean="0"/>
              <a:t>, Randy Katz</a:t>
            </a:r>
          </a:p>
          <a:p>
            <a:pPr>
              <a:lnSpc>
                <a:spcPct val="95000"/>
              </a:lnSpc>
            </a:pPr>
            <a:r>
              <a:rPr lang="en-US" dirty="0" smtClean="0"/>
              <a:t>Teaching Assistants: </a:t>
            </a:r>
          </a:p>
          <a:p>
            <a:pPr lvl="1">
              <a:lnSpc>
                <a:spcPct val="95000"/>
              </a:lnSpc>
            </a:pPr>
            <a:r>
              <a:rPr lang="en-US" dirty="0" smtClean="0"/>
              <a:t>Alan Christopher (Head TA), Loc Do, James </a:t>
            </a:r>
            <a:br>
              <a:rPr lang="en-US" dirty="0" smtClean="0"/>
            </a:br>
            <a:r>
              <a:rPr lang="en-US" dirty="0" smtClean="0"/>
              <a:t>Ferguson, </a:t>
            </a:r>
            <a:r>
              <a:rPr lang="en-US" dirty="0" err="1" smtClean="0"/>
              <a:t>Anirudh</a:t>
            </a:r>
            <a:r>
              <a:rPr lang="en-US" dirty="0" smtClean="0"/>
              <a:t> </a:t>
            </a:r>
            <a:r>
              <a:rPr lang="en-US" dirty="0" err="1" smtClean="0"/>
              <a:t>Garg</a:t>
            </a:r>
            <a:r>
              <a:rPr lang="en-US" dirty="0" smtClean="0"/>
              <a:t>, William Ku, Brandon </a:t>
            </a:r>
            <a:br>
              <a:rPr lang="en-US" dirty="0" smtClean="0"/>
            </a:br>
            <a:r>
              <a:rPr lang="en-US" dirty="0" err="1" smtClean="0"/>
              <a:t>Luong</a:t>
            </a:r>
            <a:r>
              <a:rPr lang="en-US" dirty="0" smtClean="0"/>
              <a:t>, Ravi </a:t>
            </a:r>
            <a:r>
              <a:rPr lang="en-US" dirty="0" err="1" smtClean="0"/>
              <a:t>Punj</a:t>
            </a:r>
            <a:r>
              <a:rPr lang="en-US" dirty="0" smtClean="0"/>
              <a:t>, Sung </a:t>
            </a:r>
            <a:r>
              <a:rPr lang="en-US" dirty="0" err="1" smtClean="0"/>
              <a:t>Roa</a:t>
            </a:r>
            <a:r>
              <a:rPr lang="en-US" dirty="0" smtClean="0"/>
              <a:t> Yoon</a:t>
            </a:r>
          </a:p>
          <a:p>
            <a:pPr>
              <a:lnSpc>
                <a:spcPct val="95000"/>
              </a:lnSpc>
            </a:pPr>
            <a:r>
              <a:rPr lang="en-US" dirty="0" smtClean="0"/>
              <a:t>Textbooks: Average 15 pages of reading/week</a:t>
            </a:r>
          </a:p>
          <a:p>
            <a:pPr lvl="1">
              <a:lnSpc>
                <a:spcPct val="95000"/>
              </a:lnSpc>
            </a:pPr>
            <a:r>
              <a:rPr lang="en-US" dirty="0" smtClean="0"/>
              <a:t>Barroso &amp; </a:t>
            </a:r>
            <a:r>
              <a:rPr lang="en-US" dirty="0" err="1" smtClean="0"/>
              <a:t>Holzle</a:t>
            </a:r>
            <a:r>
              <a:rPr lang="en-US" dirty="0" smtClean="0"/>
              <a:t> (B&amp;H): </a:t>
            </a:r>
            <a:r>
              <a:rPr lang="en-US" i="1" dirty="0" smtClean="0"/>
              <a:t>The Datacenter as </a:t>
            </a:r>
            <a:br>
              <a:rPr lang="en-US" i="1" dirty="0" smtClean="0"/>
            </a:br>
            <a:r>
              <a:rPr lang="en-US" i="1" dirty="0" smtClean="0"/>
              <a:t>a Computer (free download from web page)</a:t>
            </a:r>
            <a:endParaRPr lang="en-US" dirty="0" smtClean="0"/>
          </a:p>
          <a:p>
            <a:pPr lvl="1">
              <a:lnSpc>
                <a:spcPct val="95000"/>
              </a:lnSpc>
            </a:pPr>
            <a:r>
              <a:rPr lang="en-US" dirty="0" smtClean="0"/>
              <a:t>Patterson &amp; Hennessey (P&amp;H): </a:t>
            </a:r>
            <a:r>
              <a:rPr lang="en-US" i="1" dirty="0" smtClean="0"/>
              <a:t>Computer </a:t>
            </a:r>
            <a:br>
              <a:rPr lang="en-US" i="1" dirty="0" smtClean="0"/>
            </a:br>
            <a:r>
              <a:rPr lang="en-US" i="1" dirty="0" smtClean="0"/>
              <a:t>Organization and Design</a:t>
            </a:r>
            <a:r>
              <a:rPr lang="en-US" dirty="0" smtClean="0"/>
              <a:t>, Revised 4</a:t>
            </a:r>
            <a:r>
              <a:rPr lang="en-US" baseline="30000" dirty="0" smtClean="0"/>
              <a:t>th</a:t>
            </a:r>
            <a:r>
              <a:rPr lang="en-US" dirty="0" smtClean="0"/>
              <a:t> Edition </a:t>
            </a:r>
            <a:br>
              <a:rPr lang="en-US" dirty="0" smtClean="0"/>
            </a:br>
            <a:r>
              <a:rPr lang="en-US" dirty="0" smtClean="0"/>
              <a:t>(not ≤3</a:t>
            </a:r>
            <a:r>
              <a:rPr lang="en-US" baseline="30000" dirty="0" smtClean="0"/>
              <a:t>rd</a:t>
            </a:r>
            <a:r>
              <a:rPr lang="en-US" dirty="0" smtClean="0"/>
              <a:t> Edition, not Asian 4</a:t>
            </a:r>
            <a:r>
              <a:rPr lang="en-US" baseline="30000" dirty="0" smtClean="0"/>
              <a:t>th</a:t>
            </a:r>
            <a:r>
              <a:rPr lang="en-US" dirty="0" smtClean="0"/>
              <a:t> edition)</a:t>
            </a:r>
          </a:p>
          <a:p>
            <a:pPr lvl="1">
              <a:lnSpc>
                <a:spcPct val="95000"/>
              </a:lnSpc>
            </a:pPr>
            <a:r>
              <a:rPr lang="en-US" dirty="0" smtClean="0"/>
              <a:t>Kernighan &amp; Ritchie (K&amp;R): </a:t>
            </a:r>
            <a:r>
              <a:rPr lang="en-US" i="1" dirty="0" smtClean="0"/>
              <a:t>The C Programming Language</a:t>
            </a:r>
            <a:r>
              <a:rPr lang="en-US" dirty="0" smtClean="0"/>
              <a:t>, </a:t>
            </a:r>
            <a:br>
              <a:rPr lang="en-US" dirty="0" smtClean="0"/>
            </a:br>
            <a:r>
              <a:rPr lang="en-US" dirty="0" smtClean="0"/>
              <a:t>2</a:t>
            </a:r>
            <a:r>
              <a:rPr lang="en-US" baseline="30000" dirty="0" smtClean="0"/>
              <a:t>nd</a:t>
            </a:r>
            <a:r>
              <a:rPr lang="en-US" dirty="0" smtClean="0"/>
              <a:t> Edition</a:t>
            </a:r>
          </a:p>
          <a:p>
            <a:pPr>
              <a:lnSpc>
                <a:spcPct val="95000"/>
              </a:lnSpc>
            </a:pPr>
            <a:r>
              <a:rPr lang="en-US" dirty="0" smtClean="0"/>
              <a:t>Piazza for class announcements, Q&amp;A: </a:t>
            </a:r>
          </a:p>
          <a:p>
            <a:pPr lvl="1">
              <a:lnSpc>
                <a:spcPct val="95000"/>
              </a:lnSpc>
            </a:pPr>
            <a:r>
              <a:rPr lang="en-US" dirty="0" smtClean="0"/>
              <a:t>Just go to Piazza web page and add yourself to the class</a:t>
            </a:r>
          </a:p>
          <a:p>
            <a:pPr lvl="1">
              <a:lnSpc>
                <a:spcPct val="95000"/>
              </a:lnSpc>
            </a:pPr>
            <a:r>
              <a:rPr lang="en-US" dirty="0" smtClean="0"/>
              <a:t>Staff reads them all; please keep it class related and professional</a:t>
            </a:r>
          </a:p>
        </p:txBody>
      </p:sp>
      <p:sp>
        <p:nvSpPr>
          <p:cNvPr id="4" name="Date Placeholder 3"/>
          <p:cNvSpPr>
            <a:spLocks noGrp="1"/>
          </p:cNvSpPr>
          <p:nvPr>
            <p:ph type="dt" sz="half" idx="10"/>
          </p:nvPr>
        </p:nvSpPr>
        <p:spPr/>
        <p:txBody>
          <a:bodyPr/>
          <a:lstStyle/>
          <a:p>
            <a:fld id="{F24E21CE-63B6-E24E-AE7E-C4FE4DEE8202}" type="datetime1">
              <a:rPr lang="en-US" smtClean="0"/>
              <a:pPr/>
              <a:t>8/24/12</a:t>
            </a:fld>
            <a:endParaRPr lang="en-US"/>
          </a:p>
        </p:txBody>
      </p:sp>
      <p:sp>
        <p:nvSpPr>
          <p:cNvPr id="5" name="Footer Placeholder 4"/>
          <p:cNvSpPr>
            <a:spLocks noGrp="1"/>
          </p:cNvSpPr>
          <p:nvPr>
            <p:ph type="ftr" sz="quarter" idx="11"/>
          </p:nvPr>
        </p:nvSpPr>
        <p:spPr/>
        <p:txBody>
          <a:bodyPr/>
          <a:lstStyle/>
          <a:p>
            <a:r>
              <a:rPr lang="en-US" dirty="0" smtClean="0"/>
              <a:t>Fall 2012 --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Information</a:t>
            </a:r>
            <a:endParaRPr lang="en-US" dirty="0"/>
          </a:p>
        </p:txBody>
      </p:sp>
      <p:sp>
        <p:nvSpPr>
          <p:cNvPr id="3" name="Content Placeholder 2"/>
          <p:cNvSpPr>
            <a:spLocks noGrp="1"/>
          </p:cNvSpPr>
          <p:nvPr>
            <p:ph idx="1"/>
          </p:nvPr>
        </p:nvSpPr>
        <p:spPr/>
        <p:txBody>
          <a:bodyPr>
            <a:normAutofit lnSpcReduction="10000"/>
          </a:bodyPr>
          <a:lstStyle/>
          <a:p>
            <a:r>
              <a:rPr lang="en-US" dirty="0" smtClean="0"/>
              <a:t>The Good News:</a:t>
            </a:r>
          </a:p>
          <a:p>
            <a:pPr lvl="1"/>
            <a:r>
              <a:rPr lang="en-US" dirty="0" smtClean="0"/>
              <a:t>Will</a:t>
            </a:r>
            <a:r>
              <a:rPr lang="en-US" dirty="0" smtClean="0"/>
              <a:t> accommodate </a:t>
            </a:r>
            <a:r>
              <a:rPr lang="en-US" dirty="0" smtClean="0"/>
              <a:t>as many people as possible</a:t>
            </a:r>
            <a:endParaRPr lang="en-US" dirty="0" smtClean="0"/>
          </a:p>
          <a:p>
            <a:pPr lvl="1"/>
            <a:r>
              <a:rPr lang="en-US" dirty="0" smtClean="0"/>
              <a:t>Should be able </a:t>
            </a:r>
            <a:r>
              <a:rPr lang="en-US" dirty="0" smtClean="0"/>
              <a:t>to add</a:t>
            </a:r>
            <a:r>
              <a:rPr lang="en-US" dirty="0" smtClean="0"/>
              <a:t> 2 to 3 new </a:t>
            </a:r>
            <a:r>
              <a:rPr lang="en-US" dirty="0" smtClean="0"/>
              <a:t>lab </a:t>
            </a:r>
            <a:r>
              <a:rPr lang="en-US" dirty="0" smtClean="0"/>
              <a:t>sections</a:t>
            </a:r>
          </a:p>
          <a:p>
            <a:pPr lvl="2"/>
            <a:r>
              <a:rPr lang="en-US" dirty="0" smtClean="0"/>
              <a:t>Wednesday afternoon and evening</a:t>
            </a:r>
          </a:p>
          <a:p>
            <a:pPr lvl="2"/>
            <a:r>
              <a:rPr lang="en-US" dirty="0" smtClean="0"/>
              <a:t>64-96 </a:t>
            </a:r>
            <a:r>
              <a:rPr lang="en-US" dirty="0" err="1" smtClean="0"/>
              <a:t>waitlisters</a:t>
            </a:r>
            <a:r>
              <a:rPr lang="en-US" dirty="0" smtClean="0"/>
              <a:t>!</a:t>
            </a:r>
          </a:p>
          <a:p>
            <a:r>
              <a:rPr lang="en-US" dirty="0" smtClean="0"/>
              <a:t>The Bad News:</a:t>
            </a:r>
          </a:p>
          <a:p>
            <a:pPr lvl="1"/>
            <a:r>
              <a:rPr lang="en-US" dirty="0" smtClean="0"/>
              <a:t>Still sorting through TA schedules</a:t>
            </a:r>
          </a:p>
          <a:p>
            <a:r>
              <a:rPr lang="en-US" dirty="0" smtClean="0"/>
              <a:t>Will be posted on Piazza (hopefully this weekend)</a:t>
            </a:r>
            <a:endParaRPr lang="en-US" dirty="0" smtClean="0"/>
          </a:p>
        </p:txBody>
      </p:sp>
      <p:sp>
        <p:nvSpPr>
          <p:cNvPr id="4" name="Date Placeholder 3"/>
          <p:cNvSpPr>
            <a:spLocks noGrp="1"/>
          </p:cNvSpPr>
          <p:nvPr>
            <p:ph type="dt" sz="half" idx="10"/>
          </p:nvPr>
        </p:nvSpPr>
        <p:spPr/>
        <p:txBody>
          <a:bodyPr/>
          <a:lstStyle/>
          <a:p>
            <a:fld id="{2F2E1938-C8CF-0247-A38E-E6A30FE91DD3}" type="datetime1">
              <a:rPr lang="en-US" smtClean="0"/>
              <a:pPr/>
              <a:t>8/24/12</a:t>
            </a:fld>
            <a:endParaRPr lang="en-US"/>
          </a:p>
        </p:txBody>
      </p:sp>
      <p:sp>
        <p:nvSpPr>
          <p:cNvPr id="5" name="Footer Placeholder 4"/>
          <p:cNvSpPr>
            <a:spLocks noGrp="1"/>
          </p:cNvSpPr>
          <p:nvPr>
            <p:ph type="ftr" sz="quarter" idx="11"/>
          </p:nvPr>
        </p:nvSpPr>
        <p:spPr/>
        <p:txBody>
          <a:bodyPr/>
          <a:lstStyle/>
          <a:p>
            <a:r>
              <a:rPr lang="en-US" smtClean="0"/>
              <a:t>Falll 2012 --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Reminders</a:t>
            </a:r>
            <a:endParaRPr lang="en-US" dirty="0"/>
          </a:p>
        </p:txBody>
      </p:sp>
      <p:sp>
        <p:nvSpPr>
          <p:cNvPr id="3" name="Content Placeholder 2"/>
          <p:cNvSpPr>
            <a:spLocks noGrp="1"/>
          </p:cNvSpPr>
          <p:nvPr>
            <p:ph idx="1"/>
          </p:nvPr>
        </p:nvSpPr>
        <p:spPr>
          <a:xfrm>
            <a:off x="457200" y="1600200"/>
            <a:ext cx="8331200" cy="4525963"/>
          </a:xfrm>
        </p:spPr>
        <p:txBody>
          <a:bodyPr>
            <a:normAutofit lnSpcReduction="10000"/>
          </a:bodyPr>
          <a:lstStyle/>
          <a:p>
            <a:r>
              <a:rPr lang="en-US" dirty="0" smtClean="0"/>
              <a:t>Labs</a:t>
            </a:r>
            <a:r>
              <a:rPr lang="en-US" dirty="0" smtClean="0"/>
              <a:t> start next </a:t>
            </a:r>
            <a:r>
              <a:rPr lang="en-US" dirty="0" smtClean="0"/>
              <a:t>week</a:t>
            </a:r>
          </a:p>
          <a:p>
            <a:pPr lvl="1"/>
            <a:r>
              <a:rPr lang="en-US" dirty="0" smtClean="0"/>
              <a:t>Part of first lab is discussion relevant to first HW</a:t>
            </a:r>
          </a:p>
          <a:p>
            <a:pPr lvl="1"/>
            <a:r>
              <a:rPr lang="en-US" dirty="0" smtClean="0"/>
              <a:t>Switching Sections: if you find another 61C student willing to swap discussion AND lab, talk to your TAs</a:t>
            </a:r>
            <a:endParaRPr lang="en-US" dirty="0" smtClean="0"/>
          </a:p>
          <a:p>
            <a:pPr lvl="1"/>
            <a:r>
              <a:rPr lang="en-US" dirty="0" smtClean="0"/>
              <a:t>Project Partners: only </a:t>
            </a:r>
            <a:r>
              <a:rPr lang="en-US" dirty="0" smtClean="0"/>
              <a:t>Project 3 and extra </a:t>
            </a:r>
            <a:r>
              <a:rPr lang="en-US" dirty="0" smtClean="0"/>
              <a:t>credit</a:t>
            </a:r>
            <a:r>
              <a:rPr lang="en-US" dirty="0" smtClean="0"/>
              <a:t>,</a:t>
            </a:r>
            <a:r>
              <a:rPr lang="en-US" dirty="0" smtClean="0"/>
              <a:t> </a:t>
            </a:r>
            <a:br>
              <a:rPr lang="en-US" dirty="0" smtClean="0"/>
            </a:br>
            <a:r>
              <a:rPr lang="en-US" dirty="0" smtClean="0"/>
              <a:t>OK </a:t>
            </a:r>
            <a:r>
              <a:rPr lang="en-US" dirty="0" smtClean="0"/>
              <a:t>if partners mix sections but have same TA</a:t>
            </a:r>
          </a:p>
          <a:p>
            <a:r>
              <a:rPr lang="en-US" dirty="0" smtClean="0"/>
              <a:t>First homework assignment due 2 September by 11:59:59 PM</a:t>
            </a:r>
          </a:p>
          <a:p>
            <a:pPr lvl="1"/>
            <a:r>
              <a:rPr lang="en-US" dirty="0" smtClean="0"/>
              <a:t>Reading assignment on course page</a:t>
            </a:r>
          </a:p>
        </p:txBody>
      </p:sp>
      <p:sp>
        <p:nvSpPr>
          <p:cNvPr id="4" name="Date Placeholder 3"/>
          <p:cNvSpPr>
            <a:spLocks noGrp="1"/>
          </p:cNvSpPr>
          <p:nvPr>
            <p:ph type="dt" sz="half" idx="10"/>
          </p:nvPr>
        </p:nvSpPr>
        <p:spPr/>
        <p:txBody>
          <a:bodyPr/>
          <a:lstStyle/>
          <a:p>
            <a:fld id="{2F2E1938-C8CF-0247-A38E-E6A30FE91DD3}" type="datetime1">
              <a:rPr lang="en-US" smtClean="0"/>
              <a:pPr/>
              <a:t>8/24/12</a:t>
            </a:fld>
            <a:endParaRPr lang="en-US"/>
          </a:p>
        </p:txBody>
      </p:sp>
      <p:sp>
        <p:nvSpPr>
          <p:cNvPr id="5" name="Footer Placeholder 4"/>
          <p:cNvSpPr>
            <a:spLocks noGrp="1"/>
          </p:cNvSpPr>
          <p:nvPr>
            <p:ph type="ftr" sz="quarter" idx="11"/>
          </p:nvPr>
        </p:nvSpPr>
        <p:spPr/>
        <p:txBody>
          <a:bodyPr/>
          <a:lstStyle/>
          <a:p>
            <a:r>
              <a:rPr lang="en-US" dirty="0" smtClean="0"/>
              <a:t>Fall 2012 --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Organization</a:t>
            </a:r>
            <a:endParaRPr lang="en-US" dirty="0"/>
          </a:p>
        </p:txBody>
      </p:sp>
      <p:sp>
        <p:nvSpPr>
          <p:cNvPr id="3" name="Content Placeholder 2"/>
          <p:cNvSpPr>
            <a:spLocks noGrp="1"/>
          </p:cNvSpPr>
          <p:nvPr>
            <p:ph idx="1"/>
          </p:nvPr>
        </p:nvSpPr>
        <p:spPr>
          <a:xfrm>
            <a:off x="457200" y="1337734"/>
            <a:ext cx="8229600" cy="4927600"/>
          </a:xfrm>
        </p:spPr>
        <p:txBody>
          <a:bodyPr>
            <a:normAutofit fontScale="77500" lnSpcReduction="20000"/>
          </a:bodyPr>
          <a:lstStyle/>
          <a:p>
            <a:r>
              <a:rPr lang="en-US" dirty="0" smtClean="0"/>
              <a:t>Grading</a:t>
            </a:r>
          </a:p>
          <a:p>
            <a:pPr lvl="1"/>
            <a:r>
              <a:rPr lang="en-US" dirty="0" smtClean="0"/>
              <a:t>Participation and Altruism (5%)</a:t>
            </a:r>
          </a:p>
          <a:p>
            <a:pPr lvl="1"/>
            <a:r>
              <a:rPr lang="en-US" dirty="0" smtClean="0"/>
              <a:t>Homework (5%)</a:t>
            </a:r>
          </a:p>
          <a:p>
            <a:pPr lvl="1"/>
            <a:r>
              <a:rPr lang="en-US" dirty="0" smtClean="0"/>
              <a:t>Labs (20%)</a:t>
            </a:r>
          </a:p>
          <a:p>
            <a:pPr lvl="1"/>
            <a:r>
              <a:rPr lang="en-US" dirty="0" smtClean="0"/>
              <a:t>Projects (40%)</a:t>
            </a:r>
          </a:p>
          <a:p>
            <a:pPr marL="1371600" lvl="2" indent="-457200">
              <a:buFont typeface="+mj-lt"/>
              <a:buAutoNum type="arabicPeriod"/>
            </a:pPr>
            <a:r>
              <a:rPr lang="en-US" dirty="0" smtClean="0"/>
              <a:t>Data Parallelism (Map-Reduce on Amazon EC2)</a:t>
            </a:r>
          </a:p>
          <a:p>
            <a:pPr marL="1371600" lvl="2" indent="-457200">
              <a:buFont typeface="+mj-lt"/>
              <a:buAutoNum type="arabicPeriod"/>
            </a:pPr>
            <a:r>
              <a:rPr lang="en-US" dirty="0" smtClean="0"/>
              <a:t>Computer Instruction Set Simulator (C)</a:t>
            </a:r>
          </a:p>
          <a:p>
            <a:pPr marL="1371600" lvl="2" indent="-457200">
              <a:buFont typeface="+mj-lt"/>
              <a:buAutoNum type="arabicPeriod"/>
            </a:pPr>
            <a:r>
              <a:rPr lang="en-US" dirty="0" smtClean="0"/>
              <a:t>Performance Tuning of a Parallel Application involving Matrix Calculations using cache blocking, SIMD, MIMD (OpenMP, </a:t>
            </a:r>
            <a:br>
              <a:rPr lang="en-US" dirty="0" smtClean="0"/>
            </a:br>
            <a:r>
              <a:rPr lang="en-US" dirty="0" smtClean="0"/>
              <a:t>work with partner)</a:t>
            </a:r>
          </a:p>
          <a:p>
            <a:pPr marL="1371600" lvl="2" indent="-457200">
              <a:buFont typeface="+mj-lt"/>
              <a:buAutoNum type="arabicPeriod"/>
            </a:pPr>
            <a:r>
              <a:rPr lang="en-US" dirty="0" smtClean="0"/>
              <a:t>Computer Processor Design (</a:t>
            </a:r>
            <a:r>
              <a:rPr lang="en-US" dirty="0" err="1" smtClean="0"/>
              <a:t>Logisim</a:t>
            </a:r>
            <a:r>
              <a:rPr lang="en-US" dirty="0" smtClean="0"/>
              <a:t>)</a:t>
            </a:r>
          </a:p>
          <a:p>
            <a:pPr lvl="1"/>
            <a:r>
              <a:rPr lang="en-US" dirty="0" smtClean="0"/>
              <a:t>Extra Credit: Matrix Calculation Competition, anything goes</a:t>
            </a:r>
          </a:p>
          <a:p>
            <a:pPr lvl="1"/>
            <a:r>
              <a:rPr lang="en-US" dirty="0" smtClean="0"/>
              <a:t>Midterm (10%): 8-10 PM Tuesday </a:t>
            </a:r>
            <a:r>
              <a:rPr lang="en-US" smtClean="0"/>
              <a:t>October</a:t>
            </a:r>
            <a:r>
              <a:rPr lang="en-US" smtClean="0"/>
              <a:t> 9</a:t>
            </a:r>
          </a:p>
          <a:p>
            <a:pPr lvl="1"/>
            <a:r>
              <a:rPr lang="en-US" dirty="0" smtClean="0"/>
              <a:t>Final (20%): 1130-230PM Monday December 10 </a:t>
            </a:r>
            <a:br>
              <a:rPr lang="en-US" dirty="0" smtClean="0"/>
            </a:br>
            <a:r>
              <a:rPr lang="en-US" dirty="0" smtClean="0"/>
              <a:t>(conflicts with EECS 40 –</a:t>
            </a:r>
            <a:r>
              <a:rPr lang="en-US" dirty="0" smtClean="0"/>
              <a:t> we are bigger, so their problem!)</a:t>
            </a:r>
            <a:endParaRPr lang="en-US" dirty="0" smtClean="0"/>
          </a:p>
          <a:p>
            <a:pPr lvl="1"/>
            <a:endParaRPr lang="en-US" dirty="0"/>
          </a:p>
        </p:txBody>
      </p:sp>
      <p:sp>
        <p:nvSpPr>
          <p:cNvPr id="4" name="Date Placeholder 3"/>
          <p:cNvSpPr>
            <a:spLocks noGrp="1"/>
          </p:cNvSpPr>
          <p:nvPr>
            <p:ph type="dt" sz="half" idx="10"/>
          </p:nvPr>
        </p:nvSpPr>
        <p:spPr/>
        <p:txBody>
          <a:bodyPr/>
          <a:lstStyle/>
          <a:p>
            <a:fld id="{6107790B-903C-174B-BAB6-FEEF13C9A9FE}" type="datetime1">
              <a:rPr lang="en-US" smtClean="0"/>
              <a:pPr/>
              <a:t>8/24/12</a:t>
            </a:fld>
            <a:endParaRPr lang="en-US"/>
          </a:p>
        </p:txBody>
      </p:sp>
      <p:sp>
        <p:nvSpPr>
          <p:cNvPr id="5" name="Footer Placeholder 4"/>
          <p:cNvSpPr>
            <a:spLocks noGrp="1"/>
          </p:cNvSpPr>
          <p:nvPr>
            <p:ph type="ftr" sz="quarter" idx="11"/>
          </p:nvPr>
        </p:nvSpPr>
        <p:spPr/>
        <p:txBody>
          <a:bodyPr/>
          <a:lstStyle/>
          <a:p>
            <a:r>
              <a:rPr lang="en-US" dirty="0" smtClean="0"/>
              <a:t>Fall 2012 --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EECS Grading Policy</a:t>
            </a:r>
            <a:endParaRPr lang="en-US" dirty="0"/>
          </a:p>
        </p:txBody>
      </p:sp>
      <p:sp>
        <p:nvSpPr>
          <p:cNvPr id="3" name="Content Placeholder 2"/>
          <p:cNvSpPr>
            <a:spLocks noGrp="1"/>
          </p:cNvSpPr>
          <p:nvPr>
            <p:ph idx="1"/>
          </p:nvPr>
        </p:nvSpPr>
        <p:spPr>
          <a:xfrm>
            <a:off x="457200" y="1600200"/>
            <a:ext cx="8229600" cy="4859867"/>
          </a:xfrm>
        </p:spPr>
        <p:txBody>
          <a:bodyPr>
            <a:normAutofit/>
          </a:bodyPr>
          <a:lstStyle/>
          <a:p>
            <a:r>
              <a:rPr lang="en-US" sz="2400" dirty="0" smtClean="0">
                <a:hlinkClick r:id="rId3"/>
              </a:rPr>
              <a:t>http://www.eecs.berkeley.edu/Policies/ugrad.grading.shtml</a:t>
            </a:r>
            <a:endParaRPr lang="en-US" sz="2400" dirty="0" smtClean="0"/>
          </a:p>
          <a:p>
            <a:pPr>
              <a:buNone/>
            </a:pPr>
            <a:r>
              <a:rPr lang="en-US" sz="2400" dirty="0" smtClean="0"/>
              <a:t>	“A typical GPA for courses in the lower division is 2.7. This GPA would result, for example, from 17% A's, 50% B's, 20% C's, 10% D's, and 3% F's. A class whose GPA falls outside the range 2.5 - 2.9 should be considered atypical.”</a:t>
            </a:r>
          </a:p>
          <a:p>
            <a:r>
              <a:rPr lang="en-US" sz="2400" dirty="0" smtClean="0"/>
              <a:t>Spring 2011: GPA 2.85 </a:t>
            </a:r>
            <a:br>
              <a:rPr lang="en-US" sz="2400" dirty="0" smtClean="0"/>
            </a:br>
            <a:r>
              <a:rPr lang="en-US" sz="2400" dirty="0" smtClean="0"/>
              <a:t>24% A's, 49% B's, 18% C's, </a:t>
            </a:r>
            <a:br>
              <a:rPr lang="en-US" sz="2400" dirty="0" smtClean="0"/>
            </a:br>
            <a:r>
              <a:rPr lang="en-US" sz="2400" dirty="0" smtClean="0"/>
              <a:t>6% D's, 3% F's</a:t>
            </a:r>
          </a:p>
          <a:p>
            <a:r>
              <a:rPr lang="en-US" sz="2400" dirty="0" smtClean="0"/>
              <a:t>Job/Intern Interviews: They grill</a:t>
            </a:r>
            <a:br>
              <a:rPr lang="en-US" sz="2400" dirty="0" smtClean="0"/>
            </a:br>
            <a:r>
              <a:rPr lang="en-US" sz="2400" dirty="0" smtClean="0"/>
              <a:t>you with technical questions, so</a:t>
            </a:r>
            <a:br>
              <a:rPr lang="en-US" sz="2400" dirty="0" smtClean="0"/>
            </a:br>
            <a:r>
              <a:rPr lang="en-US" sz="2400" dirty="0" smtClean="0"/>
              <a:t>it’s what you say, not your GPA</a:t>
            </a:r>
          </a:p>
          <a:p>
            <a:pPr>
              <a:buNone/>
            </a:pPr>
            <a:r>
              <a:rPr lang="en-US" sz="2400" dirty="0" smtClean="0"/>
              <a:t>	</a:t>
            </a:r>
            <a:r>
              <a:rPr lang="en-US" sz="2400" dirty="0" smtClean="0"/>
              <a:t>(61c </a:t>
            </a:r>
            <a:r>
              <a:rPr lang="en-US" sz="2400" dirty="0" smtClean="0"/>
              <a:t>gives</a:t>
            </a:r>
            <a:r>
              <a:rPr lang="en-US" sz="2400" dirty="0" smtClean="0"/>
              <a:t> you good </a:t>
            </a:r>
            <a:r>
              <a:rPr lang="en-US" sz="2400" dirty="0" smtClean="0"/>
              <a:t>stuff to say)</a:t>
            </a:r>
          </a:p>
          <a:p>
            <a:endParaRPr lang="en-US" sz="2400" dirty="0"/>
          </a:p>
        </p:txBody>
      </p:sp>
      <p:sp>
        <p:nvSpPr>
          <p:cNvPr id="4" name="Date Placeholder 3"/>
          <p:cNvSpPr>
            <a:spLocks noGrp="1"/>
          </p:cNvSpPr>
          <p:nvPr>
            <p:ph type="dt" sz="half" idx="10"/>
          </p:nvPr>
        </p:nvSpPr>
        <p:spPr/>
        <p:txBody>
          <a:bodyPr/>
          <a:lstStyle/>
          <a:p>
            <a:fld id="{EA69087E-E26E-A84B-9D45-9851E192FDA1}" type="datetime1">
              <a:rPr lang="en-US" smtClean="0"/>
              <a:pPr/>
              <a:t>8/24/12</a:t>
            </a:fld>
            <a:endParaRPr lang="en-US"/>
          </a:p>
        </p:txBody>
      </p:sp>
      <p:sp>
        <p:nvSpPr>
          <p:cNvPr id="5" name="Footer Placeholder 4"/>
          <p:cNvSpPr>
            <a:spLocks noGrp="1"/>
          </p:cNvSpPr>
          <p:nvPr>
            <p:ph type="ftr" sz="quarter" idx="11"/>
          </p:nvPr>
        </p:nvSpPr>
        <p:spPr/>
        <p:txBody>
          <a:bodyPr/>
          <a:lstStyle/>
          <a:p>
            <a:r>
              <a:rPr lang="en-US" dirty="0" smtClean="0"/>
              <a:t>Fall 2012 --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25</a:t>
            </a:fld>
            <a:endParaRPr lang="en-US"/>
          </a:p>
        </p:txBody>
      </p:sp>
      <p:graphicFrame>
        <p:nvGraphicFramePr>
          <p:cNvPr id="7" name="Table 6"/>
          <p:cNvGraphicFramePr>
            <a:graphicFrameLocks noGrp="1"/>
          </p:cNvGraphicFramePr>
          <p:nvPr/>
        </p:nvGraphicFramePr>
        <p:xfrm>
          <a:off x="5469469" y="3733802"/>
          <a:ext cx="3352799" cy="2743200"/>
        </p:xfrm>
        <a:graphic>
          <a:graphicData uri="http://schemas.openxmlformats.org/drawingml/2006/table">
            <a:tbl>
              <a:tblPr firstRow="1" bandRow="1">
                <a:tableStyleId>{5C22544A-7EE6-4342-B048-85BDC9FD1C3A}</a:tableStyleId>
              </a:tblPr>
              <a:tblGrid>
                <a:gridCol w="990599"/>
                <a:gridCol w="1066800"/>
                <a:gridCol w="1295400"/>
              </a:tblGrid>
              <a:tr h="370840">
                <a:tc>
                  <a:txBody>
                    <a:bodyPr/>
                    <a:lstStyle/>
                    <a:p>
                      <a:endParaRPr lang="en-US" sz="2400" dirty="0"/>
                    </a:p>
                  </a:txBody>
                  <a:tcPr/>
                </a:tc>
                <a:tc>
                  <a:txBody>
                    <a:bodyPr/>
                    <a:lstStyle/>
                    <a:p>
                      <a:pPr algn="ctr"/>
                      <a:r>
                        <a:rPr lang="en-US" sz="2400" dirty="0" smtClean="0"/>
                        <a:t>Fall</a:t>
                      </a:r>
                      <a:endParaRPr lang="en-US" sz="2400" dirty="0"/>
                    </a:p>
                  </a:txBody>
                  <a:tcPr/>
                </a:tc>
                <a:tc>
                  <a:txBody>
                    <a:bodyPr/>
                    <a:lstStyle/>
                    <a:p>
                      <a:pPr algn="ctr"/>
                      <a:r>
                        <a:rPr lang="en-US" sz="2400" dirty="0" smtClean="0"/>
                        <a:t>Spring</a:t>
                      </a:r>
                      <a:endParaRPr lang="en-US" sz="2400" dirty="0"/>
                    </a:p>
                  </a:txBody>
                  <a:tcPr/>
                </a:tc>
              </a:tr>
              <a:tr h="370840">
                <a:tc>
                  <a:txBody>
                    <a:bodyPr/>
                    <a:lstStyle/>
                    <a:p>
                      <a:r>
                        <a:rPr lang="en-US" sz="2400" dirty="0" smtClean="0"/>
                        <a:t>2011</a:t>
                      </a:r>
                      <a:endParaRPr lang="en-US" sz="2400" dirty="0"/>
                    </a:p>
                  </a:txBody>
                  <a:tcPr/>
                </a:tc>
                <a:tc>
                  <a:txBody>
                    <a:bodyPr/>
                    <a:lstStyle/>
                    <a:p>
                      <a:pPr algn="ctr"/>
                      <a:r>
                        <a:rPr lang="en-US" sz="2400" dirty="0" smtClean="0"/>
                        <a:t>2.72</a:t>
                      </a:r>
                      <a:endParaRPr lang="en-US" sz="2400" dirty="0"/>
                    </a:p>
                  </a:txBody>
                  <a:tcPr/>
                </a:tc>
                <a:tc>
                  <a:txBody>
                    <a:bodyPr/>
                    <a:lstStyle/>
                    <a:p>
                      <a:pPr algn="ctr"/>
                      <a:r>
                        <a:rPr lang="en-US" sz="2400" dirty="0" smtClean="0"/>
                        <a:t>2.85</a:t>
                      </a:r>
                      <a:endParaRPr lang="en-US" sz="2400" dirty="0"/>
                    </a:p>
                  </a:txBody>
                  <a:tcPr/>
                </a:tc>
              </a:tr>
              <a:tr h="370840">
                <a:tc>
                  <a:txBody>
                    <a:bodyPr/>
                    <a:lstStyle/>
                    <a:p>
                      <a:r>
                        <a:rPr lang="en-US" sz="2400" dirty="0" smtClean="0"/>
                        <a:t>2010</a:t>
                      </a:r>
                      <a:endParaRPr lang="en-US" sz="2400" dirty="0"/>
                    </a:p>
                  </a:txBody>
                  <a:tcPr/>
                </a:tc>
                <a:tc>
                  <a:txBody>
                    <a:bodyPr/>
                    <a:lstStyle/>
                    <a:p>
                      <a:pPr algn="ctr"/>
                      <a:r>
                        <a:rPr lang="en-US" sz="2400" dirty="0" smtClean="0"/>
                        <a:t>2.81</a:t>
                      </a:r>
                      <a:endParaRPr lang="en-US" sz="2400" dirty="0"/>
                    </a:p>
                  </a:txBody>
                  <a:tcPr/>
                </a:tc>
                <a:tc>
                  <a:txBody>
                    <a:bodyPr/>
                    <a:lstStyle/>
                    <a:p>
                      <a:pPr algn="ctr"/>
                      <a:r>
                        <a:rPr lang="en-US" sz="2400" dirty="0" smtClean="0"/>
                        <a:t>2.81</a:t>
                      </a:r>
                      <a:endParaRPr lang="en-US" sz="2400" dirty="0"/>
                    </a:p>
                  </a:txBody>
                  <a:tcPr/>
                </a:tc>
              </a:tr>
              <a:tr h="370840">
                <a:tc>
                  <a:txBody>
                    <a:bodyPr/>
                    <a:lstStyle/>
                    <a:p>
                      <a:r>
                        <a:rPr lang="en-US" sz="2400" dirty="0" smtClean="0"/>
                        <a:t>2009</a:t>
                      </a:r>
                      <a:endParaRPr lang="en-US" sz="2400" dirty="0"/>
                    </a:p>
                  </a:txBody>
                  <a:tcPr/>
                </a:tc>
                <a:tc>
                  <a:txBody>
                    <a:bodyPr/>
                    <a:lstStyle/>
                    <a:p>
                      <a:pPr algn="ctr"/>
                      <a:r>
                        <a:rPr lang="en-US" sz="2400" dirty="0" smtClean="0"/>
                        <a:t>2.71</a:t>
                      </a:r>
                      <a:endParaRPr lang="en-US" sz="2400" dirty="0"/>
                    </a:p>
                  </a:txBody>
                  <a:tcPr/>
                </a:tc>
                <a:tc>
                  <a:txBody>
                    <a:bodyPr/>
                    <a:lstStyle/>
                    <a:p>
                      <a:pPr algn="ctr"/>
                      <a:r>
                        <a:rPr lang="en-US" sz="2400" dirty="0" smtClean="0"/>
                        <a:t>2.81</a:t>
                      </a:r>
                      <a:endParaRPr lang="en-US" sz="2400" dirty="0"/>
                    </a:p>
                  </a:txBody>
                  <a:tcPr/>
                </a:tc>
              </a:tr>
              <a:tr h="370840">
                <a:tc>
                  <a:txBody>
                    <a:bodyPr/>
                    <a:lstStyle/>
                    <a:p>
                      <a:r>
                        <a:rPr lang="en-US" sz="2400" dirty="0" smtClean="0"/>
                        <a:t>2008</a:t>
                      </a:r>
                      <a:endParaRPr lang="en-US" sz="2400" dirty="0"/>
                    </a:p>
                  </a:txBody>
                  <a:tcPr/>
                </a:tc>
                <a:tc>
                  <a:txBody>
                    <a:bodyPr/>
                    <a:lstStyle/>
                    <a:p>
                      <a:pPr algn="ctr"/>
                      <a:r>
                        <a:rPr lang="en-US" sz="2400" dirty="0" smtClean="0"/>
                        <a:t>2.95</a:t>
                      </a:r>
                      <a:endParaRPr lang="en-US" sz="2400" dirty="0"/>
                    </a:p>
                  </a:txBody>
                  <a:tcPr/>
                </a:tc>
                <a:tc>
                  <a:txBody>
                    <a:bodyPr/>
                    <a:lstStyle/>
                    <a:p>
                      <a:pPr algn="ctr"/>
                      <a:r>
                        <a:rPr lang="en-US" sz="2400" dirty="0" smtClean="0"/>
                        <a:t>2.74</a:t>
                      </a:r>
                      <a:endParaRPr lang="en-US" sz="2400" dirty="0"/>
                    </a:p>
                  </a:txBody>
                  <a:tcPr/>
                </a:tc>
              </a:tr>
              <a:tr h="370840">
                <a:tc>
                  <a:txBody>
                    <a:bodyPr/>
                    <a:lstStyle/>
                    <a:p>
                      <a:r>
                        <a:rPr lang="en-US" sz="2400" dirty="0" smtClean="0"/>
                        <a:t>2007</a:t>
                      </a:r>
                      <a:endParaRPr lang="en-US" sz="2400" dirty="0"/>
                    </a:p>
                  </a:txBody>
                  <a:tcPr/>
                </a:tc>
                <a:tc>
                  <a:txBody>
                    <a:bodyPr/>
                    <a:lstStyle/>
                    <a:p>
                      <a:pPr algn="ctr"/>
                      <a:r>
                        <a:rPr lang="en-US" sz="2400" dirty="0" smtClean="0"/>
                        <a:t>2.67</a:t>
                      </a:r>
                      <a:endParaRPr lang="en-US" sz="2400" dirty="0"/>
                    </a:p>
                  </a:txBody>
                  <a:tcPr/>
                </a:tc>
                <a:tc>
                  <a:txBody>
                    <a:bodyPr/>
                    <a:lstStyle/>
                    <a:p>
                      <a:pPr algn="ctr"/>
                      <a:r>
                        <a:rPr lang="en-US" sz="2400" dirty="0" smtClean="0"/>
                        <a:t>2.76</a:t>
                      </a:r>
                      <a:endParaRPr lang="en-US" sz="2400" dirty="0"/>
                    </a:p>
                  </a:txBody>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 Policy</a:t>
            </a:r>
            <a:endParaRPr lang="en-US" dirty="0"/>
          </a:p>
        </p:txBody>
      </p:sp>
      <p:sp>
        <p:nvSpPr>
          <p:cNvPr id="3" name="Content Placeholder 2"/>
          <p:cNvSpPr>
            <a:spLocks noGrp="1"/>
          </p:cNvSpPr>
          <p:nvPr>
            <p:ph idx="1"/>
          </p:nvPr>
        </p:nvSpPr>
        <p:spPr>
          <a:xfrm>
            <a:off x="474133" y="1413933"/>
            <a:ext cx="8229600" cy="4936067"/>
          </a:xfrm>
        </p:spPr>
        <p:txBody>
          <a:bodyPr>
            <a:normAutofit lnSpcReduction="10000"/>
          </a:bodyPr>
          <a:lstStyle/>
          <a:p>
            <a:r>
              <a:rPr lang="en-US" dirty="0" smtClean="0"/>
              <a:t>Assignments due Sundays at 11:59:59 PM</a:t>
            </a:r>
          </a:p>
          <a:p>
            <a:r>
              <a:rPr lang="en-US" dirty="0" smtClean="0"/>
              <a:t>Late </a:t>
            </a:r>
            <a:r>
              <a:rPr lang="en-US" dirty="0" err="1" smtClean="0"/>
              <a:t>homeworks</a:t>
            </a:r>
            <a:r>
              <a:rPr lang="en-US" dirty="0" smtClean="0"/>
              <a:t> not accepted (100% penalty)</a:t>
            </a:r>
          </a:p>
          <a:p>
            <a:r>
              <a:rPr lang="en-US" dirty="0" smtClean="0"/>
              <a:t>Late projects get 20% penalty, accepted up to Tuesdays at 11:59:59 PM</a:t>
            </a:r>
          </a:p>
          <a:p>
            <a:pPr lvl="1"/>
            <a:r>
              <a:rPr lang="en-US" dirty="0" smtClean="0"/>
              <a:t>No credit </a:t>
            </a:r>
            <a:r>
              <a:rPr lang="en-US" dirty="0" smtClean="0"/>
              <a:t>if </a:t>
            </a:r>
            <a:r>
              <a:rPr lang="en-US" dirty="0" smtClean="0"/>
              <a:t>more than 48 hours late</a:t>
            </a:r>
          </a:p>
          <a:p>
            <a:pPr lvl="1"/>
            <a:r>
              <a:rPr lang="en-US" dirty="0" smtClean="0"/>
              <a:t>No “slip days” in 61C</a:t>
            </a:r>
          </a:p>
          <a:p>
            <a:pPr lvl="2"/>
            <a:r>
              <a:rPr lang="en-US" dirty="0" smtClean="0"/>
              <a:t>Used by Dan Garcia and a few faculty to cope with 100s of students who often procrastinate without having to hear the excuses, but not widespread in EECS courses</a:t>
            </a:r>
          </a:p>
          <a:p>
            <a:pPr lvl="2"/>
            <a:r>
              <a:rPr lang="en-US" dirty="0" smtClean="0"/>
              <a:t>More late assignments if everyone has no-cost options; better to learn now how to cope with real deadlines</a:t>
            </a:r>
          </a:p>
          <a:p>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8/24/12</a:t>
            </a:fld>
            <a:endParaRPr lang="en-US"/>
          </a:p>
        </p:txBody>
      </p:sp>
      <p:sp>
        <p:nvSpPr>
          <p:cNvPr id="5" name="Footer Placeholder 4"/>
          <p:cNvSpPr>
            <a:spLocks noGrp="1"/>
          </p:cNvSpPr>
          <p:nvPr>
            <p:ph type="ftr" sz="quarter" idx="11"/>
          </p:nvPr>
        </p:nvSpPr>
        <p:spPr/>
        <p:txBody>
          <a:bodyPr/>
          <a:lstStyle/>
          <a:p>
            <a:r>
              <a:rPr lang="en-US" dirty="0" smtClean="0"/>
              <a:t>Fall 2012 --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Policy on Assignments and Independent Work</a:t>
            </a:r>
            <a:endParaRPr lang="en-US" dirty="0"/>
          </a:p>
        </p:txBody>
      </p:sp>
      <p:sp>
        <p:nvSpPr>
          <p:cNvPr id="3" name="Content Placeholder 2"/>
          <p:cNvSpPr>
            <a:spLocks noGrp="1"/>
          </p:cNvSpPr>
          <p:nvPr>
            <p:ph idx="1"/>
          </p:nvPr>
        </p:nvSpPr>
        <p:spPr>
          <a:xfrm>
            <a:off x="457199" y="1600200"/>
            <a:ext cx="8415868" cy="4783667"/>
          </a:xfrm>
        </p:spPr>
        <p:txBody>
          <a:bodyPr>
            <a:normAutofit fontScale="70000" lnSpcReduction="20000"/>
          </a:bodyPr>
          <a:lstStyle/>
          <a:p>
            <a:r>
              <a:rPr lang="en-US" dirty="0" smtClean="0"/>
              <a:t>With the exception of laboratories and assignments that explicitly permit you to work in groups, all </a:t>
            </a:r>
            <a:r>
              <a:rPr lang="en-US" dirty="0" err="1" smtClean="0"/>
              <a:t>homeworks</a:t>
            </a:r>
            <a:r>
              <a:rPr lang="en-US" dirty="0" smtClean="0"/>
              <a:t> and projects are to be YOUR work and your work ALONE.</a:t>
            </a:r>
          </a:p>
          <a:p>
            <a:r>
              <a:rPr lang="en-US" dirty="0" smtClean="0"/>
              <a:t>You are encouraged to discuss your assignments with other students, and extra credit will be assigned to students who help others, particularly by answering questions on Piazza, but we expect that what you hand is yours.</a:t>
            </a:r>
          </a:p>
          <a:p>
            <a:r>
              <a:rPr lang="en-US" dirty="0" smtClean="0"/>
              <a:t>It is NOT acceptable to copy solutions from other students.</a:t>
            </a:r>
          </a:p>
          <a:p>
            <a:r>
              <a:rPr lang="en-US" dirty="0" smtClean="0"/>
              <a:t>It is NOT acceptable to copy (or start your) solutions from the Web. </a:t>
            </a:r>
          </a:p>
          <a:p>
            <a:r>
              <a:rPr lang="en-US" dirty="0" smtClean="0"/>
              <a:t>We have tools and methods, developed over many years, for detecting this. You WILL be caught, and the penalties WILL be severe. </a:t>
            </a:r>
          </a:p>
          <a:p>
            <a:r>
              <a:rPr lang="en-US" dirty="0" smtClean="0"/>
              <a:t>At the minimum a ZERO for the assignment, possibly an F in the course, and a letter to your university record documenting the incidence of cheating.</a:t>
            </a:r>
          </a:p>
          <a:p>
            <a:r>
              <a:rPr lang="en-US" dirty="0" smtClean="0"/>
              <a:t>(People are caught every semester!)</a:t>
            </a: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8/24/12</a:t>
            </a:fld>
            <a:endParaRPr lang="en-US"/>
          </a:p>
        </p:txBody>
      </p:sp>
      <p:sp>
        <p:nvSpPr>
          <p:cNvPr id="5" name="Footer Placeholder 4"/>
          <p:cNvSpPr>
            <a:spLocks noGrp="1"/>
          </p:cNvSpPr>
          <p:nvPr>
            <p:ph type="ftr" sz="quarter" idx="11"/>
          </p:nvPr>
        </p:nvSpPr>
        <p:spPr/>
        <p:txBody>
          <a:bodyPr/>
          <a:lstStyle/>
          <a:p>
            <a:r>
              <a:rPr lang="en-US" dirty="0" smtClean="0"/>
              <a:t>Fall 2012 --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BA2A7E-5181-A840-825F-018EFA86BC7E}" type="slidenum">
              <a:rPr lang="en-US" smtClean="0"/>
              <a:pPr/>
              <a:t>28</a:t>
            </a:fld>
            <a:endParaRPr lang="en-US"/>
          </a:p>
        </p:txBody>
      </p:sp>
      <p:sp>
        <p:nvSpPr>
          <p:cNvPr id="13" name="Footer Placeholder 12"/>
          <p:cNvSpPr>
            <a:spLocks noGrp="1"/>
          </p:cNvSpPr>
          <p:nvPr>
            <p:ph type="ftr" sz="quarter" idx="11"/>
          </p:nvPr>
        </p:nvSpPr>
        <p:spPr/>
        <p:txBody>
          <a:bodyPr/>
          <a:lstStyle/>
          <a:p>
            <a:r>
              <a:rPr lang="en-US" dirty="0" smtClean="0"/>
              <a:t>Fall 2012 -- Lecture #1</a:t>
            </a:r>
            <a:endParaRPr lang="en-US" dirty="0"/>
          </a:p>
        </p:txBody>
      </p:sp>
      <p:sp>
        <p:nvSpPr>
          <p:cNvPr id="14" name="Date Placeholder 13"/>
          <p:cNvSpPr>
            <a:spLocks noGrp="1"/>
          </p:cNvSpPr>
          <p:nvPr>
            <p:ph type="dt" sz="half" idx="10"/>
          </p:nvPr>
        </p:nvSpPr>
        <p:spPr/>
        <p:txBody>
          <a:bodyPr/>
          <a:lstStyle/>
          <a:p>
            <a:fld id="{EC68A8F7-CE90-CC4F-B41E-C88B03787E61}" type="datetime1">
              <a:rPr lang="en-US" smtClean="0"/>
              <a:pPr/>
              <a:t>8/24/12</a:t>
            </a:fld>
            <a:endParaRPr lang="en-US"/>
          </a:p>
        </p:txBody>
      </p:sp>
      <p:pic>
        <p:nvPicPr>
          <p:cNvPr id="20" name="Picture 19"/>
          <p:cNvPicPr>
            <a:picLocks noChangeAspect="1"/>
          </p:cNvPicPr>
          <p:nvPr/>
        </p:nvPicPr>
        <p:blipFill>
          <a:blip r:embed="rId3"/>
          <a:stretch>
            <a:fillRect/>
          </a:stretch>
        </p:blipFill>
        <p:spPr>
          <a:xfrm>
            <a:off x="1357865" y="0"/>
            <a:ext cx="6565900" cy="6946900"/>
          </a:xfrm>
          <a:prstGeom prst="rect">
            <a:avLst/>
          </a:prstGeom>
        </p:spPr>
      </p:pic>
      <p:grpSp>
        <p:nvGrpSpPr>
          <p:cNvPr id="24" name="Group 23"/>
          <p:cNvGrpSpPr/>
          <p:nvPr/>
        </p:nvGrpSpPr>
        <p:grpSpPr>
          <a:xfrm>
            <a:off x="3522704" y="4774277"/>
            <a:ext cx="4067573" cy="1173476"/>
            <a:chOff x="3560804" y="4774277"/>
            <a:chExt cx="4067573" cy="1173476"/>
          </a:xfrm>
        </p:grpSpPr>
        <p:sp>
          <p:nvSpPr>
            <p:cNvPr id="22" name="Rectangle 21"/>
            <p:cNvSpPr/>
            <p:nvPr/>
          </p:nvSpPr>
          <p:spPr>
            <a:xfrm>
              <a:off x="3560804" y="4999327"/>
              <a:ext cx="4067573" cy="948426"/>
            </a:xfrm>
            <a:prstGeom prst="rect">
              <a:avLst/>
            </a:prstGeom>
            <a:solidFill>
              <a:srgbClr val="FFFF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6553200" y="4774277"/>
              <a:ext cx="1075177" cy="225050"/>
            </a:xfrm>
            <a:prstGeom prst="rect">
              <a:avLst/>
            </a:prstGeom>
            <a:solidFill>
              <a:srgbClr val="FFFF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457200" y="1460501"/>
            <a:ext cx="4428067" cy="1866899"/>
            <a:chOff x="457200" y="1460501"/>
            <a:chExt cx="4428067" cy="1866899"/>
          </a:xfrm>
        </p:grpSpPr>
        <p:sp>
          <p:nvSpPr>
            <p:cNvPr id="25" name="Rectangular Callout 24"/>
            <p:cNvSpPr/>
            <p:nvPr/>
          </p:nvSpPr>
          <p:spPr>
            <a:xfrm>
              <a:off x="457200" y="1460501"/>
              <a:ext cx="4428067" cy="1866899"/>
            </a:xfrm>
            <a:prstGeom prst="wedgeRectCallout">
              <a:avLst>
                <a:gd name="adj1" fmla="val 87149"/>
                <a:gd name="adj2" fmla="val 13247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4"/>
            <a:stretch>
              <a:fillRect/>
            </a:stretch>
          </p:blipFill>
          <p:spPr>
            <a:xfrm>
              <a:off x="546100" y="1562100"/>
              <a:ext cx="4267200" cy="16764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the Six Great Ideas in Computer Architecture?</a:t>
            </a:r>
            <a:endParaRPr lang="en-US" dirty="0"/>
          </a:p>
        </p:txBody>
      </p:sp>
      <p:sp>
        <p:nvSpPr>
          <p:cNvPr id="3" name="Content Placeholder 2"/>
          <p:cNvSpPr>
            <a:spLocks noGrp="1"/>
          </p:cNvSpPr>
          <p:nvPr>
            <p:ph idx="1"/>
          </p:nvPr>
        </p:nvSpPr>
        <p:spPr/>
        <p:txBody>
          <a:bodyPr>
            <a:normAutofit fontScale="92500" lnSpcReduction="10000"/>
          </a:bodyPr>
          <a:lstStyle/>
          <a:p>
            <a:pPr>
              <a:lnSpc>
                <a:spcPct val="150000"/>
              </a:lnSpc>
              <a:buNone/>
            </a:pPr>
            <a:r>
              <a:rPr lang="en-US" dirty="0" smtClean="0"/>
              <a:t>1.</a:t>
            </a:r>
          </a:p>
          <a:p>
            <a:pPr>
              <a:lnSpc>
                <a:spcPct val="150000"/>
              </a:lnSpc>
              <a:buNone/>
            </a:pPr>
            <a:r>
              <a:rPr lang="en-US" dirty="0" smtClean="0"/>
              <a:t>2.</a:t>
            </a:r>
          </a:p>
          <a:p>
            <a:pPr>
              <a:lnSpc>
                <a:spcPct val="150000"/>
              </a:lnSpc>
              <a:buNone/>
            </a:pPr>
            <a:r>
              <a:rPr lang="en-US" dirty="0" smtClean="0"/>
              <a:t>3.</a:t>
            </a:r>
          </a:p>
          <a:p>
            <a:pPr>
              <a:lnSpc>
                <a:spcPct val="150000"/>
              </a:lnSpc>
              <a:buNone/>
            </a:pPr>
            <a:r>
              <a:rPr lang="en-US" dirty="0" smtClean="0"/>
              <a:t>4.</a:t>
            </a:r>
          </a:p>
          <a:p>
            <a:pPr>
              <a:lnSpc>
                <a:spcPct val="150000"/>
              </a:lnSpc>
              <a:buNone/>
            </a:pPr>
            <a:r>
              <a:rPr lang="en-US" dirty="0" smtClean="0"/>
              <a:t>5.</a:t>
            </a:r>
          </a:p>
          <a:p>
            <a:pPr>
              <a:lnSpc>
                <a:spcPct val="150000"/>
              </a:lnSpc>
              <a:buNone/>
            </a:pPr>
            <a:r>
              <a:rPr lang="en-US" dirty="0" smtClean="0"/>
              <a:t>6.</a:t>
            </a:r>
            <a:endParaRPr lang="en-US" dirty="0" smtClean="0"/>
          </a:p>
        </p:txBody>
      </p:sp>
      <p:sp>
        <p:nvSpPr>
          <p:cNvPr id="4" name="Date Placeholder 3"/>
          <p:cNvSpPr>
            <a:spLocks noGrp="1"/>
          </p:cNvSpPr>
          <p:nvPr>
            <p:ph type="dt" sz="half" idx="10"/>
          </p:nvPr>
        </p:nvSpPr>
        <p:spPr/>
        <p:txBody>
          <a:bodyPr/>
          <a:lstStyle/>
          <a:p>
            <a:fld id="{2F2E1938-C8CF-0247-A38E-E6A30FE91DD3}" type="datetime1">
              <a:rPr lang="en-US" smtClean="0"/>
              <a:pPr/>
              <a:t>8/24/12</a:t>
            </a:fld>
            <a:endParaRPr lang="en-US"/>
          </a:p>
        </p:txBody>
      </p:sp>
      <p:sp>
        <p:nvSpPr>
          <p:cNvPr id="5" name="Footer Placeholder 4"/>
          <p:cNvSpPr>
            <a:spLocks noGrp="1"/>
          </p:cNvSpPr>
          <p:nvPr>
            <p:ph type="ftr" sz="quarter" idx="11"/>
          </p:nvPr>
        </p:nvSpPr>
        <p:spPr/>
        <p:txBody>
          <a:bodyPr/>
          <a:lstStyle/>
          <a:p>
            <a:r>
              <a:rPr lang="en-US" smtClean="0"/>
              <a:t>Falll 2012 --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Great Ideas in Computer Architecture</a:t>
            </a:r>
          </a:p>
          <a:p>
            <a:r>
              <a:rPr lang="en-US" dirty="0" err="1" smtClean="0">
                <a:solidFill>
                  <a:srgbClr val="A6A6A6"/>
                </a:solidFill>
              </a:rPr>
              <a:t>Administrivia</a:t>
            </a:r>
            <a:endParaRPr lang="en-US" dirty="0" smtClean="0">
              <a:solidFill>
                <a:srgbClr val="A6A6A6"/>
              </a:solidFill>
            </a:endParaRPr>
          </a:p>
          <a:p>
            <a:r>
              <a:rPr lang="en-US" dirty="0" err="1" smtClean="0">
                <a:solidFill>
                  <a:srgbClr val="A6A6A6"/>
                </a:solidFill>
              </a:rPr>
              <a:t>PostPC</a:t>
            </a:r>
            <a:r>
              <a:rPr lang="en-US" dirty="0" smtClean="0">
                <a:solidFill>
                  <a:srgbClr val="A6A6A6"/>
                </a:solidFill>
              </a:rPr>
              <a:t> Era: From Phones to Datacenters</a:t>
            </a:r>
          </a:p>
          <a:p>
            <a:endParaRPr lang="en-US" dirty="0"/>
          </a:p>
        </p:txBody>
      </p:sp>
      <p:sp>
        <p:nvSpPr>
          <p:cNvPr id="4" name="Date Placeholder 3"/>
          <p:cNvSpPr>
            <a:spLocks noGrp="1"/>
          </p:cNvSpPr>
          <p:nvPr>
            <p:ph type="dt" sz="half" idx="10"/>
          </p:nvPr>
        </p:nvSpPr>
        <p:spPr/>
        <p:txBody>
          <a:bodyPr/>
          <a:lstStyle/>
          <a:p>
            <a:fld id="{58446B7C-5B96-0241-9056-EE6ED20D7C83}" type="datetime1">
              <a:rPr lang="en-US" smtClean="0"/>
              <a:pPr/>
              <a:t>8/24/12</a:t>
            </a:fld>
            <a:endParaRPr lang="en-US"/>
          </a:p>
        </p:txBody>
      </p:sp>
      <p:sp>
        <p:nvSpPr>
          <p:cNvPr id="5" name="Footer Placeholder 4"/>
          <p:cNvSpPr>
            <a:spLocks noGrp="1"/>
          </p:cNvSpPr>
          <p:nvPr>
            <p:ph type="ftr" sz="quarter" idx="11"/>
          </p:nvPr>
        </p:nvSpPr>
        <p:spPr/>
        <p:txBody>
          <a:bodyPr/>
          <a:lstStyle/>
          <a:p>
            <a:r>
              <a:rPr lang="en-US" dirty="0" smtClean="0"/>
              <a:t>Fall 2012 --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srcRect/>
          <a:stretch>
            <a:fillRect/>
          </a:stretch>
        </p:blipFill>
        <p:spPr bwMode="auto">
          <a:xfrm>
            <a:off x="789282" y="2586770"/>
            <a:ext cx="3398419" cy="3122479"/>
          </a:xfrm>
          <a:prstGeom prst="rect">
            <a:avLst/>
          </a:prstGeom>
          <a:noFill/>
          <a:ln w="9525">
            <a:noFill/>
            <a:miter lim="800000"/>
            <a:headEnd/>
            <a:tailEnd/>
          </a:ln>
          <a:effectLst/>
        </p:spPr>
      </p:pic>
      <p:sp>
        <p:nvSpPr>
          <p:cNvPr id="2" name="Title 1"/>
          <p:cNvSpPr>
            <a:spLocks noGrp="1"/>
          </p:cNvSpPr>
          <p:nvPr>
            <p:ph type="title"/>
          </p:nvPr>
        </p:nvSpPr>
        <p:spPr/>
        <p:txBody>
          <a:bodyPr>
            <a:normAutofit fontScale="90000"/>
          </a:bodyPr>
          <a:lstStyle/>
          <a:p>
            <a:r>
              <a:rPr lang="en-US" dirty="0" smtClean="0"/>
              <a:t>The Rules</a:t>
            </a:r>
            <a:br>
              <a:rPr lang="en-US" dirty="0" smtClean="0"/>
            </a:br>
            <a:r>
              <a:rPr lang="en-US" dirty="0" smtClean="0"/>
              <a:t>(and we really mean it!)</a:t>
            </a:r>
            <a:endParaRPr lang="en-US" dirty="0"/>
          </a:p>
        </p:txBody>
      </p:sp>
      <p:sp>
        <p:nvSpPr>
          <p:cNvPr id="4" name="Slide Number Placeholder 3"/>
          <p:cNvSpPr>
            <a:spLocks noGrp="1"/>
          </p:cNvSpPr>
          <p:nvPr>
            <p:ph type="sldNum" sz="quarter" idx="12"/>
          </p:nvPr>
        </p:nvSpPr>
        <p:spPr/>
        <p:txBody>
          <a:bodyPr/>
          <a:lstStyle/>
          <a:p>
            <a:fld id="{F4BA2A7E-5181-A840-825F-018EFA86BC7E}" type="slidenum">
              <a:rPr lang="en-US" smtClean="0"/>
              <a:pPr/>
              <a:t>30</a:t>
            </a:fld>
            <a:endParaRPr lang="en-US"/>
          </a:p>
        </p:txBody>
      </p:sp>
      <p:pic>
        <p:nvPicPr>
          <p:cNvPr id="28675" name="Picture 3"/>
          <p:cNvPicPr>
            <a:picLocks noChangeAspect="1" noChangeArrowheads="1"/>
          </p:cNvPicPr>
          <p:nvPr/>
        </p:nvPicPr>
        <p:blipFill>
          <a:blip r:embed="rId4"/>
          <a:srcRect/>
          <a:stretch>
            <a:fillRect/>
          </a:stretch>
        </p:blipFill>
        <p:spPr bwMode="auto">
          <a:xfrm>
            <a:off x="5123321" y="2480924"/>
            <a:ext cx="3122479" cy="3122479"/>
          </a:xfrm>
          <a:prstGeom prst="rect">
            <a:avLst/>
          </a:prstGeom>
          <a:noFill/>
          <a:ln w="9525">
            <a:noFill/>
            <a:miter lim="800000"/>
            <a:headEnd/>
            <a:tailEnd/>
          </a:ln>
          <a:effectLst/>
        </p:spPr>
      </p:pic>
      <p:grpSp>
        <p:nvGrpSpPr>
          <p:cNvPr id="3" name="Group 17"/>
          <p:cNvGrpSpPr/>
          <p:nvPr/>
        </p:nvGrpSpPr>
        <p:grpSpPr>
          <a:xfrm>
            <a:off x="740868" y="2209822"/>
            <a:ext cx="7698972" cy="3499427"/>
            <a:chOff x="740868" y="2209822"/>
            <a:chExt cx="7698972" cy="3499427"/>
          </a:xfrm>
        </p:grpSpPr>
        <p:grpSp>
          <p:nvGrpSpPr>
            <p:cNvPr id="5" name="Group 13"/>
            <p:cNvGrpSpPr/>
            <p:nvPr/>
          </p:nvGrpSpPr>
          <p:grpSpPr>
            <a:xfrm>
              <a:off x="740868" y="2209822"/>
              <a:ext cx="3499427" cy="3499427"/>
              <a:chOff x="987828" y="2198668"/>
              <a:chExt cx="3499427" cy="3499427"/>
            </a:xfrm>
          </p:grpSpPr>
          <p:sp>
            <p:nvSpPr>
              <p:cNvPr id="7" name="Oval 6"/>
              <p:cNvSpPr/>
              <p:nvPr/>
            </p:nvSpPr>
            <p:spPr>
              <a:xfrm>
                <a:off x="987828" y="2198668"/>
                <a:ext cx="3499427" cy="3499427"/>
              </a:xfrm>
              <a:prstGeom prst="ellipse">
                <a:avLst/>
              </a:prstGeom>
              <a:noFill/>
              <a:ln w="152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a:stCxn id="7" idx="1"/>
                <a:endCxn id="7" idx="5"/>
              </p:cNvCxnSpPr>
              <p:nvPr/>
            </p:nvCxnSpPr>
            <p:spPr>
              <a:xfrm rot="16200000" flipH="1">
                <a:off x="1500306" y="2711147"/>
                <a:ext cx="2474469" cy="2474469"/>
              </a:xfrm>
              <a:prstGeom prst="line">
                <a:avLst/>
              </a:prstGeom>
              <a:ln w="15240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6" name="Group 14"/>
            <p:cNvGrpSpPr/>
            <p:nvPr/>
          </p:nvGrpSpPr>
          <p:grpSpPr>
            <a:xfrm>
              <a:off x="4940413" y="2209822"/>
              <a:ext cx="3499427" cy="3499427"/>
              <a:chOff x="987828" y="2198668"/>
              <a:chExt cx="3499427" cy="3499427"/>
            </a:xfrm>
          </p:grpSpPr>
          <p:sp>
            <p:nvSpPr>
              <p:cNvPr id="16" name="Oval 15"/>
              <p:cNvSpPr/>
              <p:nvPr/>
            </p:nvSpPr>
            <p:spPr>
              <a:xfrm>
                <a:off x="987828" y="2198668"/>
                <a:ext cx="3499427" cy="3499427"/>
              </a:xfrm>
              <a:prstGeom prst="ellipse">
                <a:avLst/>
              </a:prstGeom>
              <a:noFill/>
              <a:ln w="152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Connector 16"/>
              <p:cNvCxnSpPr>
                <a:stCxn id="16" idx="1"/>
                <a:endCxn id="16" idx="5"/>
              </p:cNvCxnSpPr>
              <p:nvPr/>
            </p:nvCxnSpPr>
            <p:spPr>
              <a:xfrm rot="16200000" flipH="1">
                <a:off x="1500306" y="2711147"/>
                <a:ext cx="2474469" cy="2474469"/>
              </a:xfrm>
              <a:prstGeom prst="line">
                <a:avLst/>
              </a:prstGeom>
              <a:ln w="15240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sp>
        <p:nvSpPr>
          <p:cNvPr id="13" name="Footer Placeholder 12"/>
          <p:cNvSpPr>
            <a:spLocks noGrp="1"/>
          </p:cNvSpPr>
          <p:nvPr>
            <p:ph type="ftr" sz="quarter" idx="11"/>
          </p:nvPr>
        </p:nvSpPr>
        <p:spPr/>
        <p:txBody>
          <a:bodyPr/>
          <a:lstStyle/>
          <a:p>
            <a:r>
              <a:rPr lang="en-US" dirty="0" smtClean="0"/>
              <a:t>Fall 2012 -- Lecture #1</a:t>
            </a:r>
            <a:endParaRPr lang="en-US" dirty="0"/>
          </a:p>
        </p:txBody>
      </p:sp>
      <p:sp>
        <p:nvSpPr>
          <p:cNvPr id="14" name="Date Placeholder 13"/>
          <p:cNvSpPr>
            <a:spLocks noGrp="1"/>
          </p:cNvSpPr>
          <p:nvPr>
            <p:ph type="dt" sz="half" idx="10"/>
          </p:nvPr>
        </p:nvSpPr>
        <p:spPr/>
        <p:txBody>
          <a:bodyPr/>
          <a:lstStyle/>
          <a:p>
            <a:fld id="{1E4CABA8-3F52-9E46-952F-A2C1FD4B26B8}" type="datetime1">
              <a:rPr lang="en-US" smtClean="0"/>
              <a:pPr/>
              <a:t>8/24/12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of a Lecture</a:t>
            </a: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8/24/12</a:t>
            </a:fld>
            <a:endParaRPr lang="en-US"/>
          </a:p>
        </p:txBody>
      </p:sp>
      <p:sp>
        <p:nvSpPr>
          <p:cNvPr id="5" name="Footer Placeholder 4"/>
          <p:cNvSpPr>
            <a:spLocks noGrp="1"/>
          </p:cNvSpPr>
          <p:nvPr>
            <p:ph type="ftr" sz="quarter" idx="11"/>
          </p:nvPr>
        </p:nvSpPr>
        <p:spPr/>
        <p:txBody>
          <a:bodyPr/>
          <a:lstStyle/>
          <a:p>
            <a:r>
              <a:rPr lang="en-US" dirty="0" smtClean="0"/>
              <a:t>Fall 2012 --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31</a:t>
            </a:fld>
            <a:endParaRPr lang="en-US" dirty="0"/>
          </a:p>
        </p:txBody>
      </p:sp>
      <p:sp>
        <p:nvSpPr>
          <p:cNvPr id="8" name="TextBox 7"/>
          <p:cNvSpPr txBox="1"/>
          <p:nvPr/>
        </p:nvSpPr>
        <p:spPr>
          <a:xfrm>
            <a:off x="423340" y="3115736"/>
            <a:ext cx="1762822" cy="584776"/>
          </a:xfrm>
          <a:prstGeom prst="rect">
            <a:avLst/>
          </a:prstGeom>
          <a:noFill/>
        </p:spPr>
        <p:txBody>
          <a:bodyPr wrap="none" rtlCol="0">
            <a:spAutoFit/>
          </a:bodyPr>
          <a:lstStyle/>
          <a:p>
            <a:r>
              <a:rPr lang="en-US" sz="3200" dirty="0" smtClean="0"/>
              <a:t>Attention</a:t>
            </a:r>
            <a:endParaRPr lang="en-US" sz="3200" dirty="0"/>
          </a:p>
        </p:txBody>
      </p:sp>
      <p:sp>
        <p:nvSpPr>
          <p:cNvPr id="9" name="TextBox 8"/>
          <p:cNvSpPr txBox="1"/>
          <p:nvPr/>
        </p:nvSpPr>
        <p:spPr>
          <a:xfrm>
            <a:off x="3420541" y="5232400"/>
            <a:ext cx="2703384" cy="584776"/>
          </a:xfrm>
          <a:prstGeom prst="rect">
            <a:avLst/>
          </a:prstGeom>
          <a:noFill/>
        </p:spPr>
        <p:txBody>
          <a:bodyPr wrap="none" rtlCol="0">
            <a:spAutoFit/>
          </a:bodyPr>
          <a:lstStyle/>
          <a:p>
            <a:r>
              <a:rPr lang="en-US" sz="3200" dirty="0" smtClean="0"/>
              <a:t>Time (minutes)</a:t>
            </a:r>
            <a:endParaRPr lang="en-US" sz="3200" dirty="0"/>
          </a:p>
        </p:txBody>
      </p:sp>
      <p:cxnSp>
        <p:nvCxnSpPr>
          <p:cNvPr id="11" name="Straight Arrow Connector 10"/>
          <p:cNvCxnSpPr/>
          <p:nvPr/>
        </p:nvCxnSpPr>
        <p:spPr>
          <a:xfrm rot="5400000" flipH="1" flipV="1">
            <a:off x="685807" y="3124200"/>
            <a:ext cx="30310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2235207" y="4605870"/>
            <a:ext cx="5638793" cy="458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61" name="Group 60"/>
          <p:cNvGrpSpPr/>
          <p:nvPr/>
        </p:nvGrpSpPr>
        <p:grpSpPr>
          <a:xfrm>
            <a:off x="2150541" y="2181578"/>
            <a:ext cx="1718245" cy="3009068"/>
            <a:chOff x="2150541" y="2181578"/>
            <a:chExt cx="1718245" cy="3009068"/>
          </a:xfrm>
        </p:grpSpPr>
        <p:sp>
          <p:nvSpPr>
            <p:cNvPr id="15" name="TextBox 14"/>
            <p:cNvSpPr txBox="1"/>
            <p:nvPr/>
          </p:nvSpPr>
          <p:spPr>
            <a:xfrm>
              <a:off x="3268141" y="4605870"/>
              <a:ext cx="600645" cy="584776"/>
            </a:xfrm>
            <a:prstGeom prst="rect">
              <a:avLst/>
            </a:prstGeom>
            <a:noFill/>
          </p:spPr>
          <p:txBody>
            <a:bodyPr wrap="none" rtlCol="0">
              <a:spAutoFit/>
            </a:bodyPr>
            <a:lstStyle/>
            <a:p>
              <a:r>
                <a:rPr lang="en-US" sz="3200" dirty="0" smtClean="0"/>
                <a:t>15</a:t>
              </a:r>
              <a:endParaRPr lang="en-US" sz="3200" dirty="0"/>
            </a:p>
          </p:txBody>
        </p:sp>
        <p:grpSp>
          <p:nvGrpSpPr>
            <p:cNvPr id="56" name="Group 55"/>
            <p:cNvGrpSpPr/>
            <p:nvPr/>
          </p:nvGrpSpPr>
          <p:grpSpPr>
            <a:xfrm>
              <a:off x="2150541" y="2181578"/>
              <a:ext cx="1371599" cy="3009068"/>
              <a:chOff x="2150541" y="2181578"/>
              <a:chExt cx="1371599" cy="3009068"/>
            </a:xfrm>
          </p:grpSpPr>
          <p:sp>
            <p:nvSpPr>
              <p:cNvPr id="14" name="TextBox 13"/>
              <p:cNvSpPr txBox="1"/>
              <p:nvPr/>
            </p:nvSpPr>
            <p:spPr>
              <a:xfrm>
                <a:off x="2150541" y="4605870"/>
                <a:ext cx="392656" cy="584776"/>
              </a:xfrm>
              <a:prstGeom prst="rect">
                <a:avLst/>
              </a:prstGeom>
              <a:noFill/>
            </p:spPr>
            <p:txBody>
              <a:bodyPr wrap="none" rtlCol="0">
                <a:spAutoFit/>
              </a:bodyPr>
              <a:lstStyle/>
              <a:p>
                <a:r>
                  <a:rPr lang="en-US" sz="3200" dirty="0" smtClean="0"/>
                  <a:t>0</a:t>
                </a:r>
                <a:endParaRPr lang="en-US" sz="3200" dirty="0"/>
              </a:p>
            </p:txBody>
          </p:sp>
          <p:sp>
            <p:nvSpPr>
              <p:cNvPr id="27" name="Freeform 26"/>
              <p:cNvSpPr/>
              <p:nvPr/>
            </p:nvSpPr>
            <p:spPr>
              <a:xfrm>
                <a:off x="2235207" y="2181578"/>
                <a:ext cx="1286933" cy="934155"/>
              </a:xfrm>
              <a:custGeom>
                <a:avLst/>
                <a:gdLst>
                  <a:gd name="connsiteX0" fmla="*/ 0 w 1286933"/>
                  <a:gd name="connsiteY0" fmla="*/ 53622 h 476955"/>
                  <a:gd name="connsiteX1" fmla="*/ 931333 w 1286933"/>
                  <a:gd name="connsiteY1" fmla="*/ 70555 h 476955"/>
                  <a:gd name="connsiteX2" fmla="*/ 1286933 w 1286933"/>
                  <a:gd name="connsiteY2" fmla="*/ 476955 h 476955"/>
                  <a:gd name="connsiteX3" fmla="*/ 1286933 w 1286933"/>
                  <a:gd name="connsiteY3" fmla="*/ 476955 h 476955"/>
                </a:gdLst>
                <a:ahLst/>
                <a:cxnLst>
                  <a:cxn ang="0">
                    <a:pos x="connsiteX0" y="connsiteY0"/>
                  </a:cxn>
                  <a:cxn ang="0">
                    <a:pos x="connsiteX1" y="connsiteY1"/>
                  </a:cxn>
                  <a:cxn ang="0">
                    <a:pos x="connsiteX2" y="connsiteY2"/>
                  </a:cxn>
                  <a:cxn ang="0">
                    <a:pos x="connsiteX3" y="connsiteY3"/>
                  </a:cxn>
                </a:cxnLst>
                <a:rect l="l" t="t" r="r" b="b"/>
                <a:pathLst>
                  <a:path w="1286933" h="476955">
                    <a:moveTo>
                      <a:pt x="0" y="53622"/>
                    </a:moveTo>
                    <a:cubicBezTo>
                      <a:pt x="358422" y="26811"/>
                      <a:pt x="716844" y="0"/>
                      <a:pt x="931333" y="70555"/>
                    </a:cubicBezTo>
                    <a:cubicBezTo>
                      <a:pt x="1145822" y="141110"/>
                      <a:pt x="1286933" y="476955"/>
                      <a:pt x="1286933" y="476955"/>
                    </a:cubicBezTo>
                    <a:lnTo>
                      <a:pt x="1286933" y="476955"/>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nvGrpSpPr>
          <p:cNvPr id="60" name="Group 59"/>
          <p:cNvGrpSpPr/>
          <p:nvPr/>
        </p:nvGrpSpPr>
        <p:grpSpPr>
          <a:xfrm>
            <a:off x="6671738" y="2963335"/>
            <a:ext cx="2411838" cy="2227311"/>
            <a:chOff x="6671738" y="2963335"/>
            <a:chExt cx="2411838" cy="2227311"/>
          </a:xfrm>
        </p:grpSpPr>
        <p:grpSp>
          <p:nvGrpSpPr>
            <p:cNvPr id="55" name="Group 54"/>
            <p:cNvGrpSpPr/>
            <p:nvPr/>
          </p:nvGrpSpPr>
          <p:grpSpPr>
            <a:xfrm>
              <a:off x="6671738" y="2963335"/>
              <a:ext cx="2411838" cy="1626394"/>
              <a:chOff x="6671738" y="2963335"/>
              <a:chExt cx="2411838" cy="1626394"/>
            </a:xfrm>
          </p:grpSpPr>
          <p:sp>
            <p:nvSpPr>
              <p:cNvPr id="31" name="TextBox 30"/>
              <p:cNvSpPr txBox="1"/>
              <p:nvPr/>
            </p:nvSpPr>
            <p:spPr>
              <a:xfrm>
                <a:off x="6671738" y="2963335"/>
                <a:ext cx="2411838" cy="1077218"/>
              </a:xfrm>
              <a:prstGeom prst="rect">
                <a:avLst/>
              </a:prstGeom>
              <a:noFill/>
            </p:spPr>
            <p:txBody>
              <a:bodyPr wrap="none" rtlCol="0">
                <a:spAutoFit/>
              </a:bodyPr>
              <a:lstStyle/>
              <a:p>
                <a:r>
                  <a:rPr lang="en-US" sz="3200" dirty="0" smtClean="0"/>
                  <a:t>“And in </a:t>
                </a:r>
                <a:br>
                  <a:rPr lang="en-US" sz="3200" dirty="0" smtClean="0"/>
                </a:br>
                <a:r>
                  <a:rPr lang="en-US" sz="3200" dirty="0" smtClean="0"/>
                  <a:t>conclusion…”</a:t>
                </a:r>
                <a:endParaRPr lang="en-US" sz="3200" dirty="0"/>
              </a:p>
            </p:txBody>
          </p:sp>
          <p:cxnSp>
            <p:nvCxnSpPr>
              <p:cNvPr id="46" name="Straight Arrow Connector 45"/>
              <p:cNvCxnSpPr/>
              <p:nvPr/>
            </p:nvCxnSpPr>
            <p:spPr>
              <a:xfrm rot="5400000">
                <a:off x="7349027" y="4334935"/>
                <a:ext cx="508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7" name="TextBox 16"/>
            <p:cNvSpPr txBox="1"/>
            <p:nvPr/>
          </p:nvSpPr>
          <p:spPr>
            <a:xfrm>
              <a:off x="7264368" y="4605870"/>
              <a:ext cx="600645" cy="584776"/>
            </a:xfrm>
            <a:prstGeom prst="rect">
              <a:avLst/>
            </a:prstGeom>
            <a:noFill/>
          </p:spPr>
          <p:txBody>
            <a:bodyPr wrap="none" rtlCol="0">
              <a:spAutoFit/>
            </a:bodyPr>
            <a:lstStyle/>
            <a:p>
              <a:r>
                <a:rPr lang="en-US" sz="3200" dirty="0" smtClean="0"/>
                <a:t>50</a:t>
              </a:r>
              <a:endParaRPr lang="en-US" sz="3200" dirty="0"/>
            </a:p>
          </p:txBody>
        </p:sp>
      </p:grpSp>
      <p:grpSp>
        <p:nvGrpSpPr>
          <p:cNvPr id="62" name="Group 61"/>
          <p:cNvGrpSpPr/>
          <p:nvPr/>
        </p:nvGrpSpPr>
        <p:grpSpPr>
          <a:xfrm>
            <a:off x="2370676" y="2997200"/>
            <a:ext cx="2413040" cy="1557866"/>
            <a:chOff x="2370676" y="2997200"/>
            <a:chExt cx="2413040" cy="1557866"/>
          </a:xfrm>
        </p:grpSpPr>
        <p:sp>
          <p:nvSpPr>
            <p:cNvPr id="37" name="TextBox 36"/>
            <p:cNvSpPr txBox="1"/>
            <p:nvPr/>
          </p:nvSpPr>
          <p:spPr>
            <a:xfrm>
              <a:off x="2370676" y="2997200"/>
              <a:ext cx="2413040" cy="584776"/>
            </a:xfrm>
            <a:prstGeom prst="rect">
              <a:avLst/>
            </a:prstGeom>
            <a:noFill/>
          </p:spPr>
          <p:txBody>
            <a:bodyPr wrap="none" rtlCol="0">
              <a:spAutoFit/>
            </a:bodyPr>
            <a:lstStyle/>
            <a:p>
              <a:r>
                <a:rPr lang="en-US" sz="3200" dirty="0" err="1" smtClean="0"/>
                <a:t>Administrivia</a:t>
              </a:r>
              <a:endParaRPr lang="en-US" sz="3200" dirty="0"/>
            </a:p>
          </p:txBody>
        </p:sp>
        <p:cxnSp>
          <p:nvCxnSpPr>
            <p:cNvPr id="39" name="Straight Arrow Connector 38"/>
            <p:cNvCxnSpPr/>
            <p:nvPr/>
          </p:nvCxnSpPr>
          <p:spPr>
            <a:xfrm rot="16200000" flipH="1">
              <a:off x="3124203" y="4072466"/>
              <a:ext cx="948267" cy="169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53" name="TextBox 52"/>
          <p:cNvSpPr txBox="1"/>
          <p:nvPr/>
        </p:nvSpPr>
        <p:spPr>
          <a:xfrm>
            <a:off x="1337733" y="1964266"/>
            <a:ext cx="777176" cy="584776"/>
          </a:xfrm>
          <a:prstGeom prst="rect">
            <a:avLst/>
          </a:prstGeom>
          <a:noFill/>
        </p:spPr>
        <p:txBody>
          <a:bodyPr wrap="none" rtlCol="0">
            <a:spAutoFit/>
          </a:bodyPr>
          <a:lstStyle/>
          <a:p>
            <a:r>
              <a:rPr lang="en-US" sz="3200" dirty="0" smtClean="0"/>
              <a:t>Full</a:t>
            </a:r>
            <a:endParaRPr lang="en-US" sz="3200" dirty="0"/>
          </a:p>
        </p:txBody>
      </p:sp>
      <p:sp>
        <p:nvSpPr>
          <p:cNvPr id="35" name="TextBox 34"/>
          <p:cNvSpPr txBox="1"/>
          <p:nvPr/>
        </p:nvSpPr>
        <p:spPr>
          <a:xfrm>
            <a:off x="1286935" y="4080931"/>
            <a:ext cx="865341" cy="584776"/>
          </a:xfrm>
          <a:prstGeom prst="rect">
            <a:avLst/>
          </a:prstGeom>
          <a:noFill/>
        </p:spPr>
        <p:txBody>
          <a:bodyPr wrap="none" rtlCol="0">
            <a:spAutoFit/>
          </a:bodyPr>
          <a:lstStyle/>
          <a:p>
            <a:r>
              <a:rPr lang="en-US" sz="3200" dirty="0" smtClean="0"/>
              <a:t>Low</a:t>
            </a:r>
            <a:endParaRPr lang="en-US" sz="3200" dirty="0"/>
          </a:p>
        </p:txBody>
      </p:sp>
      <p:grpSp>
        <p:nvGrpSpPr>
          <p:cNvPr id="59" name="Group 58"/>
          <p:cNvGrpSpPr/>
          <p:nvPr/>
        </p:nvGrpSpPr>
        <p:grpSpPr>
          <a:xfrm>
            <a:off x="4758272" y="3014135"/>
            <a:ext cx="1982434" cy="2176511"/>
            <a:chOff x="4758272" y="3014135"/>
            <a:chExt cx="1982434" cy="2176511"/>
          </a:xfrm>
        </p:grpSpPr>
        <p:sp>
          <p:nvSpPr>
            <p:cNvPr id="34" name="TextBox 33"/>
            <p:cNvSpPr txBox="1"/>
            <p:nvPr/>
          </p:nvSpPr>
          <p:spPr>
            <a:xfrm>
              <a:off x="5469464" y="4605870"/>
              <a:ext cx="600645" cy="584776"/>
            </a:xfrm>
            <a:prstGeom prst="rect">
              <a:avLst/>
            </a:prstGeom>
            <a:noFill/>
          </p:spPr>
          <p:txBody>
            <a:bodyPr wrap="none" rtlCol="0">
              <a:spAutoFit/>
            </a:bodyPr>
            <a:lstStyle/>
            <a:p>
              <a:r>
                <a:rPr lang="en-US" sz="3200" dirty="0" smtClean="0"/>
                <a:t>35</a:t>
              </a:r>
              <a:endParaRPr lang="en-US" sz="3200" dirty="0"/>
            </a:p>
          </p:txBody>
        </p:sp>
        <p:grpSp>
          <p:nvGrpSpPr>
            <p:cNvPr id="50" name="Group 49"/>
            <p:cNvGrpSpPr/>
            <p:nvPr/>
          </p:nvGrpSpPr>
          <p:grpSpPr>
            <a:xfrm>
              <a:off x="4758272" y="3014135"/>
              <a:ext cx="1982434" cy="1524000"/>
              <a:chOff x="4758272" y="3014135"/>
              <a:chExt cx="1982434" cy="1524000"/>
            </a:xfrm>
          </p:grpSpPr>
          <p:sp>
            <p:nvSpPr>
              <p:cNvPr id="43" name="TextBox 42"/>
              <p:cNvSpPr txBox="1"/>
              <p:nvPr/>
            </p:nvSpPr>
            <p:spPr>
              <a:xfrm>
                <a:off x="4758272" y="3014135"/>
                <a:ext cx="1982434" cy="584776"/>
              </a:xfrm>
              <a:prstGeom prst="rect">
                <a:avLst/>
              </a:prstGeom>
              <a:noFill/>
            </p:spPr>
            <p:txBody>
              <a:bodyPr wrap="none" rtlCol="0">
                <a:spAutoFit/>
              </a:bodyPr>
              <a:lstStyle/>
              <a:p>
                <a:r>
                  <a:rPr lang="en-US" sz="3200" dirty="0" smtClean="0"/>
                  <a:t>Tech Break</a:t>
                </a:r>
                <a:endParaRPr lang="en-US" sz="3200" dirty="0"/>
              </a:p>
            </p:txBody>
          </p:sp>
          <p:cxnSp>
            <p:nvCxnSpPr>
              <p:cNvPr id="44" name="Straight Arrow Connector 43"/>
              <p:cNvCxnSpPr/>
              <p:nvPr/>
            </p:nvCxnSpPr>
            <p:spPr>
              <a:xfrm rot="16200000" flipH="1">
                <a:off x="5291670" y="4055535"/>
                <a:ext cx="948267" cy="169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grpSp>
        <p:nvGrpSpPr>
          <p:cNvPr id="57" name="Group 56"/>
          <p:cNvGrpSpPr/>
          <p:nvPr/>
        </p:nvGrpSpPr>
        <p:grpSpPr>
          <a:xfrm>
            <a:off x="3894674" y="2215445"/>
            <a:ext cx="1811865" cy="2975201"/>
            <a:chOff x="3894674" y="2215445"/>
            <a:chExt cx="1811865" cy="2975201"/>
          </a:xfrm>
        </p:grpSpPr>
        <p:sp>
          <p:nvSpPr>
            <p:cNvPr id="16" name="TextBox 15"/>
            <p:cNvSpPr txBox="1"/>
            <p:nvPr/>
          </p:nvSpPr>
          <p:spPr>
            <a:xfrm>
              <a:off x="3894674" y="4605870"/>
              <a:ext cx="600645" cy="584776"/>
            </a:xfrm>
            <a:prstGeom prst="rect">
              <a:avLst/>
            </a:prstGeom>
            <a:noFill/>
          </p:spPr>
          <p:txBody>
            <a:bodyPr wrap="none" rtlCol="0">
              <a:spAutoFit/>
            </a:bodyPr>
            <a:lstStyle/>
            <a:p>
              <a:r>
                <a:rPr lang="en-US" sz="3200" dirty="0" smtClean="0"/>
                <a:t>20</a:t>
              </a:r>
              <a:endParaRPr lang="en-US" sz="3200" dirty="0"/>
            </a:p>
          </p:txBody>
        </p:sp>
        <p:sp>
          <p:nvSpPr>
            <p:cNvPr id="45" name="Freeform 44"/>
            <p:cNvSpPr/>
            <p:nvPr/>
          </p:nvSpPr>
          <p:spPr>
            <a:xfrm>
              <a:off x="4419606" y="2215445"/>
              <a:ext cx="1286933" cy="934155"/>
            </a:xfrm>
            <a:custGeom>
              <a:avLst/>
              <a:gdLst>
                <a:gd name="connsiteX0" fmla="*/ 0 w 1286933"/>
                <a:gd name="connsiteY0" fmla="*/ 53622 h 476955"/>
                <a:gd name="connsiteX1" fmla="*/ 931333 w 1286933"/>
                <a:gd name="connsiteY1" fmla="*/ 70555 h 476955"/>
                <a:gd name="connsiteX2" fmla="*/ 1286933 w 1286933"/>
                <a:gd name="connsiteY2" fmla="*/ 476955 h 476955"/>
                <a:gd name="connsiteX3" fmla="*/ 1286933 w 1286933"/>
                <a:gd name="connsiteY3" fmla="*/ 476955 h 476955"/>
              </a:gdLst>
              <a:ahLst/>
              <a:cxnLst>
                <a:cxn ang="0">
                  <a:pos x="connsiteX0" y="connsiteY0"/>
                </a:cxn>
                <a:cxn ang="0">
                  <a:pos x="connsiteX1" y="connsiteY1"/>
                </a:cxn>
                <a:cxn ang="0">
                  <a:pos x="connsiteX2" y="connsiteY2"/>
                </a:cxn>
                <a:cxn ang="0">
                  <a:pos x="connsiteX3" y="connsiteY3"/>
                </a:cxn>
              </a:cxnLst>
              <a:rect l="l" t="t" r="r" b="b"/>
              <a:pathLst>
                <a:path w="1286933" h="476955">
                  <a:moveTo>
                    <a:pt x="0" y="53622"/>
                  </a:moveTo>
                  <a:cubicBezTo>
                    <a:pt x="358422" y="26811"/>
                    <a:pt x="716844" y="0"/>
                    <a:pt x="931333" y="70555"/>
                  </a:cubicBezTo>
                  <a:cubicBezTo>
                    <a:pt x="1145822" y="141110"/>
                    <a:pt x="1286933" y="476955"/>
                    <a:pt x="1286933" y="476955"/>
                  </a:cubicBezTo>
                  <a:lnTo>
                    <a:pt x="1286933" y="476955"/>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8" name="Group 57"/>
          <p:cNvGrpSpPr/>
          <p:nvPr/>
        </p:nvGrpSpPr>
        <p:grpSpPr>
          <a:xfrm>
            <a:off x="6045200" y="2147711"/>
            <a:ext cx="1456272" cy="3042937"/>
            <a:chOff x="6045200" y="2147711"/>
            <a:chExt cx="1456272" cy="3042937"/>
          </a:xfrm>
        </p:grpSpPr>
        <p:sp>
          <p:nvSpPr>
            <p:cNvPr id="51" name="Freeform 50"/>
            <p:cNvSpPr/>
            <p:nvPr/>
          </p:nvSpPr>
          <p:spPr>
            <a:xfrm>
              <a:off x="6214539" y="2147711"/>
              <a:ext cx="1286933" cy="934155"/>
            </a:xfrm>
            <a:custGeom>
              <a:avLst/>
              <a:gdLst>
                <a:gd name="connsiteX0" fmla="*/ 0 w 1286933"/>
                <a:gd name="connsiteY0" fmla="*/ 53622 h 476955"/>
                <a:gd name="connsiteX1" fmla="*/ 931333 w 1286933"/>
                <a:gd name="connsiteY1" fmla="*/ 70555 h 476955"/>
                <a:gd name="connsiteX2" fmla="*/ 1286933 w 1286933"/>
                <a:gd name="connsiteY2" fmla="*/ 476955 h 476955"/>
                <a:gd name="connsiteX3" fmla="*/ 1286933 w 1286933"/>
                <a:gd name="connsiteY3" fmla="*/ 476955 h 476955"/>
              </a:gdLst>
              <a:ahLst/>
              <a:cxnLst>
                <a:cxn ang="0">
                  <a:pos x="connsiteX0" y="connsiteY0"/>
                </a:cxn>
                <a:cxn ang="0">
                  <a:pos x="connsiteX1" y="connsiteY1"/>
                </a:cxn>
                <a:cxn ang="0">
                  <a:pos x="connsiteX2" y="connsiteY2"/>
                </a:cxn>
                <a:cxn ang="0">
                  <a:pos x="connsiteX3" y="connsiteY3"/>
                </a:cxn>
              </a:cxnLst>
              <a:rect l="l" t="t" r="r" b="b"/>
              <a:pathLst>
                <a:path w="1286933" h="476955">
                  <a:moveTo>
                    <a:pt x="0" y="53622"/>
                  </a:moveTo>
                  <a:cubicBezTo>
                    <a:pt x="358422" y="26811"/>
                    <a:pt x="716844" y="0"/>
                    <a:pt x="931333" y="70555"/>
                  </a:cubicBezTo>
                  <a:cubicBezTo>
                    <a:pt x="1145822" y="141110"/>
                    <a:pt x="1286933" y="476955"/>
                    <a:pt x="1286933" y="476955"/>
                  </a:cubicBezTo>
                  <a:lnTo>
                    <a:pt x="1286933" y="476955"/>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TextBox 53"/>
            <p:cNvSpPr txBox="1"/>
            <p:nvPr/>
          </p:nvSpPr>
          <p:spPr>
            <a:xfrm>
              <a:off x="6045200" y="4605872"/>
              <a:ext cx="600645" cy="584776"/>
            </a:xfrm>
            <a:prstGeom prst="rect">
              <a:avLst/>
            </a:prstGeom>
            <a:noFill/>
          </p:spPr>
          <p:txBody>
            <a:bodyPr wrap="none" rtlCol="0">
              <a:spAutoFit/>
            </a:bodyPr>
            <a:lstStyle/>
            <a:p>
              <a:r>
                <a:rPr lang="en-US" sz="3200" dirty="0" smtClean="0"/>
                <a:t>37</a:t>
              </a:r>
              <a:endParaRPr lang="en-US" sz="3200"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wipe(up)">
                                      <p:cBhvr>
                                        <p:cTn id="12" dur="500"/>
                                        <p:tgtEl>
                                          <p:spTgt spid="6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wipe(left)">
                                      <p:cBhvr>
                                        <p:cTn id="17" dur="5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wipe(up)">
                                      <p:cBhvr>
                                        <p:cTn id="22" dur="5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wipe(left)">
                                      <p:cBhvr>
                                        <p:cTn id="27" dur="500"/>
                                        <p:tgtEl>
                                          <p:spTgt spid="5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wipe(up)">
                                      <p:cBhvr>
                                        <p:cTn id="3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762000" y="152400"/>
            <a:ext cx="6630988" cy="474663"/>
          </a:xfrm>
        </p:spPr>
        <p:txBody>
          <a:bodyPr>
            <a:normAutofit fontScale="90000"/>
          </a:bodyPr>
          <a:lstStyle/>
          <a:p>
            <a:r>
              <a:rPr lang="en-US" dirty="0" smtClean="0"/>
              <a:t>Peer </a:t>
            </a:r>
            <a:r>
              <a:rPr lang="en-US" dirty="0"/>
              <a:t>Instruction</a:t>
            </a:r>
          </a:p>
        </p:txBody>
      </p:sp>
      <p:sp>
        <p:nvSpPr>
          <p:cNvPr id="235523" name="Rectangle 3"/>
          <p:cNvSpPr>
            <a:spLocks noGrp="1" noChangeArrowheads="1"/>
          </p:cNvSpPr>
          <p:nvPr>
            <p:ph type="body" idx="1"/>
          </p:nvPr>
        </p:nvSpPr>
        <p:spPr>
          <a:xfrm>
            <a:off x="152400" y="1371600"/>
            <a:ext cx="6705600" cy="4624388"/>
          </a:xfrm>
        </p:spPr>
        <p:txBody>
          <a:bodyPr>
            <a:normAutofit lnSpcReduction="10000"/>
          </a:bodyPr>
          <a:lstStyle/>
          <a:p>
            <a:r>
              <a:rPr lang="en-US" sz="2800" dirty="0"/>
              <a:t>Increase real-time learning in lecture, test understanding of concepts vs. details</a:t>
            </a:r>
            <a:br>
              <a:rPr lang="en-US" sz="2800" dirty="0"/>
            </a:br>
            <a:r>
              <a:rPr lang="en-US" sz="1800" dirty="0" err="1">
                <a:latin typeface="Courier New" pitchFamily="1" charset="0"/>
              </a:rPr>
              <a:t>mazur-www.harvard.edu/education/pi.phtml</a:t>
            </a:r>
            <a:endParaRPr lang="en-US" sz="2800" dirty="0"/>
          </a:p>
          <a:p>
            <a:r>
              <a:rPr lang="en-US" sz="2800" dirty="0"/>
              <a:t>As complete a “segment” </a:t>
            </a:r>
            <a:br>
              <a:rPr lang="en-US" sz="2800" dirty="0"/>
            </a:br>
            <a:r>
              <a:rPr lang="en-US" sz="2800" dirty="0"/>
              <a:t>ask multiple choice question</a:t>
            </a:r>
            <a:endParaRPr lang="en-US" sz="2800" dirty="0" smtClean="0"/>
          </a:p>
          <a:p>
            <a:pPr lvl="1"/>
            <a:r>
              <a:rPr lang="en-US" sz="2400" dirty="0" smtClean="0"/>
              <a:t>&lt;1 minute: </a:t>
            </a:r>
            <a:r>
              <a:rPr lang="en-US" sz="2400" dirty="0"/>
              <a:t>decide yourself, vote</a:t>
            </a:r>
            <a:endParaRPr lang="en-US" sz="2400" dirty="0" smtClean="0"/>
          </a:p>
          <a:p>
            <a:pPr lvl="1"/>
            <a:r>
              <a:rPr lang="en-US" sz="2400" dirty="0" smtClean="0"/>
              <a:t>&lt;2 minutes</a:t>
            </a:r>
            <a:r>
              <a:rPr lang="en-US" sz="2400" dirty="0"/>
              <a:t>: discuss in pairs, </a:t>
            </a:r>
            <a:br>
              <a:rPr lang="en-US" sz="2400" dirty="0"/>
            </a:br>
            <a:r>
              <a:rPr lang="en-US" sz="2400" dirty="0"/>
              <a:t>then team vote; flash </a:t>
            </a:r>
            <a:r>
              <a:rPr lang="en-US" sz="2400" dirty="0" smtClean="0"/>
              <a:t>card to pick answer</a:t>
            </a:r>
          </a:p>
          <a:p>
            <a:pPr lvl="2"/>
            <a:r>
              <a:rPr lang="en-US" sz="2000" dirty="0"/>
              <a:t>Try to convince partner;</a:t>
            </a:r>
            <a:r>
              <a:rPr lang="en-US" sz="2000" dirty="0" smtClean="0"/>
              <a:t> learn </a:t>
            </a:r>
            <a:r>
              <a:rPr lang="en-US" sz="2000" dirty="0"/>
              <a:t>by </a:t>
            </a:r>
            <a:r>
              <a:rPr lang="en-US" sz="2000" dirty="0" smtClean="0"/>
              <a:t>teaching</a:t>
            </a:r>
          </a:p>
          <a:p>
            <a:r>
              <a:rPr lang="en-US" dirty="0" smtClean="0"/>
              <a:t>Mark and save flash cards </a:t>
            </a:r>
            <a:br>
              <a:rPr lang="en-US" dirty="0" smtClean="0"/>
            </a:br>
            <a:r>
              <a:rPr lang="en-US" dirty="0" smtClean="0"/>
              <a:t>(get in discussion section)</a:t>
            </a:r>
            <a:endParaRPr lang="en-US" dirty="0"/>
          </a:p>
        </p:txBody>
      </p:sp>
      <p:pic>
        <p:nvPicPr>
          <p:cNvPr id="235525" name="Picture 5"/>
          <p:cNvPicPr>
            <a:picLocks noChangeAspect="1" noChangeArrowheads="1"/>
          </p:cNvPicPr>
          <p:nvPr/>
        </p:nvPicPr>
        <p:blipFill>
          <a:blip r:embed="rId3"/>
          <a:srcRect/>
          <a:stretch>
            <a:fillRect/>
          </a:stretch>
        </p:blipFill>
        <p:spPr bwMode="auto">
          <a:xfrm>
            <a:off x="6781800" y="1524000"/>
            <a:ext cx="2159000" cy="1612900"/>
          </a:xfrm>
          <a:prstGeom prst="rect">
            <a:avLst/>
          </a:prstGeom>
          <a:noFill/>
          <a:ln w="9525">
            <a:noFill/>
            <a:miter lim="800000"/>
            <a:headEnd/>
            <a:tailEnd/>
          </a:ln>
          <a:effectLst/>
        </p:spPr>
      </p:pic>
      <p:pic>
        <p:nvPicPr>
          <p:cNvPr id="235526" name="Picture 6"/>
          <p:cNvPicPr>
            <a:picLocks noChangeAspect="1" noChangeArrowheads="1"/>
          </p:cNvPicPr>
          <p:nvPr/>
        </p:nvPicPr>
        <p:blipFill>
          <a:blip r:embed="rId4"/>
          <a:srcRect/>
          <a:stretch>
            <a:fillRect/>
          </a:stretch>
        </p:blipFill>
        <p:spPr bwMode="auto">
          <a:xfrm>
            <a:off x="6807200" y="3352800"/>
            <a:ext cx="2054225" cy="3124200"/>
          </a:xfrm>
          <a:prstGeom prst="rect">
            <a:avLst/>
          </a:prstGeom>
          <a:noFill/>
          <a:ln w="9525">
            <a:noFill/>
            <a:miter lim="800000"/>
            <a:headEnd/>
            <a:tailEnd/>
          </a:ln>
          <a:effectLst/>
        </p:spPr>
      </p:pic>
      <p:sp>
        <p:nvSpPr>
          <p:cNvPr id="6" name="Rectangle 5"/>
          <p:cNvSpPr/>
          <p:nvPr/>
        </p:nvSpPr>
        <p:spPr>
          <a:xfrm>
            <a:off x="1676400" y="6096000"/>
            <a:ext cx="914400" cy="533400"/>
          </a:xfrm>
          <a:prstGeom prst="rect">
            <a:avLst/>
          </a:prstGeom>
          <a:solidFill>
            <a:srgbClr val="FF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a:t>
            </a:r>
            <a:endParaRPr lang="en-US" dirty="0"/>
          </a:p>
        </p:txBody>
      </p:sp>
      <p:sp>
        <p:nvSpPr>
          <p:cNvPr id="7" name="Rectangle 6"/>
          <p:cNvSpPr/>
          <p:nvPr/>
        </p:nvSpPr>
        <p:spPr>
          <a:xfrm>
            <a:off x="2667000" y="6096000"/>
            <a:ext cx="914400" cy="533400"/>
          </a:xfrm>
          <a:prstGeom prst="rect">
            <a:avLst/>
          </a:prstGeom>
          <a:solidFill>
            <a:srgbClr val="5FC05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a:t>
            </a:r>
            <a:endParaRPr lang="en-US" dirty="0"/>
          </a:p>
        </p:txBody>
      </p:sp>
      <p:sp>
        <p:nvSpPr>
          <p:cNvPr id="8" name="Rectangle 7"/>
          <p:cNvSpPr/>
          <p:nvPr/>
        </p:nvSpPr>
        <p:spPr>
          <a:xfrm>
            <a:off x="3657600" y="6096000"/>
            <a:ext cx="914400" cy="533400"/>
          </a:xfrm>
          <a:prstGeom prst="rect">
            <a:avLst/>
          </a:prstGeom>
          <a:solidFill>
            <a:srgbClr val="FF66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a:t>
            </a:r>
            <a:endParaRPr lang="en-US" dirty="0"/>
          </a:p>
        </p:txBody>
      </p:sp>
      <p:sp>
        <p:nvSpPr>
          <p:cNvPr id="9" name="Rectangle 8"/>
          <p:cNvSpPr/>
          <p:nvPr/>
        </p:nvSpPr>
        <p:spPr>
          <a:xfrm>
            <a:off x="4648200" y="6096000"/>
            <a:ext cx="914400" cy="533400"/>
          </a:xfrm>
          <a:prstGeom prst="rect">
            <a:avLst/>
          </a:prstGeom>
          <a:solidFill>
            <a:srgbClr val="FFE8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lumMod val="95000"/>
                    <a:lumOff val="5000"/>
                  </a:schemeClr>
                </a:solidFill>
              </a:rPr>
              <a:t>4</a:t>
            </a:r>
            <a:endParaRPr lang="en-US"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1371600" y="3240088"/>
            <a:ext cx="6705600" cy="954107"/>
          </a:xfrm>
          <a:prstGeom prst="rect">
            <a:avLst/>
          </a:prstGeom>
          <a:noFill/>
          <a:ln w="9525">
            <a:noFill/>
            <a:miter lim="800000"/>
            <a:headEnd/>
            <a:tailEnd/>
          </a:ln>
        </p:spPr>
        <p:txBody>
          <a:bodyPr>
            <a:prstTxWarp prst="textNoShape">
              <a:avLst/>
            </a:prstTxWarp>
            <a:spAutoFit/>
          </a:bodyPr>
          <a:lstStyle/>
          <a:p>
            <a:r>
              <a:rPr lang="en-US" sz="2800" dirty="0" smtClean="0">
                <a:solidFill>
                  <a:srgbClr val="408000"/>
                </a:solidFill>
              </a:rPr>
              <a:t>The midterm is Tuesday October 9 in the evening (8-10 PM)</a:t>
            </a:r>
          </a:p>
        </p:txBody>
      </p:sp>
      <p:sp>
        <p:nvSpPr>
          <p:cNvPr id="53251" name="TextBox 4"/>
          <p:cNvSpPr txBox="1">
            <a:spLocks noChangeArrowheads="1"/>
          </p:cNvSpPr>
          <p:nvPr/>
        </p:nvSpPr>
        <p:spPr bwMode="auto">
          <a:xfrm>
            <a:off x="1371600" y="4154488"/>
            <a:ext cx="7772400" cy="954107"/>
          </a:xfrm>
          <a:prstGeom prst="rect">
            <a:avLst/>
          </a:prstGeom>
          <a:noFill/>
          <a:ln w="9525">
            <a:noFill/>
            <a:miter lim="800000"/>
            <a:headEnd/>
            <a:tailEnd/>
          </a:ln>
        </p:spPr>
        <p:txBody>
          <a:bodyPr wrap="square">
            <a:prstTxWarp prst="textNoShape">
              <a:avLst/>
            </a:prstTxWarp>
            <a:spAutoFit/>
          </a:bodyPr>
          <a:lstStyle/>
          <a:p>
            <a:r>
              <a:rPr lang="en-US" sz="2800" dirty="0" smtClean="0">
                <a:solidFill>
                  <a:srgbClr val="FF66A0"/>
                </a:solidFill>
              </a:rPr>
              <a:t>We will accommodate EECS 40 students with a special late final examination sitting</a:t>
            </a:r>
            <a:endParaRPr lang="en-US" sz="2800" dirty="0">
              <a:solidFill>
                <a:srgbClr val="FF66A0"/>
              </a:solidFill>
              <a:latin typeface="Symbol" pitchFamily="1" charset="2"/>
            </a:endParaRPr>
          </a:p>
        </p:txBody>
      </p:sp>
      <p:sp>
        <p:nvSpPr>
          <p:cNvPr id="53252" name="TextBox 5"/>
          <p:cNvSpPr txBox="1">
            <a:spLocks noChangeArrowheads="1"/>
          </p:cNvSpPr>
          <p:nvPr/>
        </p:nvSpPr>
        <p:spPr bwMode="auto">
          <a:xfrm>
            <a:off x="1371600" y="5068888"/>
            <a:ext cx="6705600" cy="954107"/>
          </a:xfrm>
          <a:prstGeom prst="rect">
            <a:avLst/>
          </a:prstGeom>
          <a:noFill/>
          <a:ln w="9525">
            <a:noFill/>
            <a:miter lim="800000"/>
            <a:headEnd/>
            <a:tailEnd/>
          </a:ln>
        </p:spPr>
        <p:txBody>
          <a:bodyPr>
            <a:prstTxWarp prst="textNoShape">
              <a:avLst/>
            </a:prstTxWarp>
            <a:spAutoFit/>
          </a:bodyPr>
          <a:lstStyle/>
          <a:p>
            <a:r>
              <a:rPr lang="en-US" sz="2800" b="1" dirty="0" smtClean="0">
                <a:ln>
                  <a:solidFill>
                    <a:schemeClr val="tx1"/>
                  </a:solidFill>
                </a:ln>
                <a:solidFill>
                  <a:srgbClr val="FFE860"/>
                </a:solidFill>
              </a:rPr>
              <a:t>I can save money by buying Asian edition of Computer Organization and Design</a:t>
            </a:r>
          </a:p>
        </p:txBody>
      </p:sp>
      <p:grpSp>
        <p:nvGrpSpPr>
          <p:cNvPr id="2" name="Group 10"/>
          <p:cNvGrpSpPr>
            <a:grpSpLocks/>
          </p:cNvGrpSpPr>
          <p:nvPr/>
        </p:nvGrpSpPr>
        <p:grpSpPr bwMode="auto">
          <a:xfrm>
            <a:off x="960438" y="2325688"/>
            <a:ext cx="7116762" cy="954107"/>
            <a:chOff x="960651" y="1743728"/>
            <a:chExt cx="7116549" cy="715593"/>
          </a:xfrm>
        </p:grpSpPr>
        <p:sp>
          <p:nvSpPr>
            <p:cNvPr id="53259" name="TextBox 2"/>
            <p:cNvSpPr txBox="1">
              <a:spLocks noChangeArrowheads="1"/>
            </p:cNvSpPr>
            <p:nvPr/>
          </p:nvSpPr>
          <p:spPr bwMode="auto">
            <a:xfrm>
              <a:off x="1371600" y="1743728"/>
              <a:ext cx="6705600" cy="715593"/>
            </a:xfrm>
            <a:prstGeom prst="rect">
              <a:avLst/>
            </a:prstGeom>
            <a:noFill/>
            <a:ln w="9525">
              <a:noFill/>
              <a:miter lim="800000"/>
              <a:headEnd/>
              <a:tailEnd/>
            </a:ln>
          </p:spPr>
          <p:txBody>
            <a:bodyPr>
              <a:prstTxWarp prst="textNoShape">
                <a:avLst/>
              </a:prstTxWarp>
              <a:spAutoFit/>
            </a:bodyPr>
            <a:lstStyle/>
            <a:p>
              <a:r>
                <a:rPr lang="en-US" sz="2800" dirty="0" smtClean="0">
                  <a:solidFill>
                    <a:srgbClr val="FF8000"/>
                  </a:solidFill>
                </a:rPr>
                <a:t>The midterm is Wednesday October 10 during class (11-noon)</a:t>
              </a:r>
              <a:endParaRPr lang="en-US" sz="2800" dirty="0">
                <a:solidFill>
                  <a:srgbClr val="FF8000"/>
                </a:solidFill>
                <a:latin typeface="Symbol" pitchFamily="1" charset="2"/>
              </a:endParaRPr>
            </a:p>
          </p:txBody>
        </p:sp>
        <p:sp>
          <p:nvSpPr>
            <p:cNvPr id="53260" name="Rectangle 6"/>
            <p:cNvSpPr>
              <a:spLocks noChangeArrowheads="1"/>
            </p:cNvSpPr>
            <p:nvPr/>
          </p:nvSpPr>
          <p:spPr bwMode="auto">
            <a:xfrm>
              <a:off x="960651" y="1809750"/>
              <a:ext cx="415498" cy="276999"/>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grpSp>
      <p:sp>
        <p:nvSpPr>
          <p:cNvPr id="53254" name="Rectangle 7"/>
          <p:cNvSpPr>
            <a:spLocks noChangeArrowheads="1"/>
          </p:cNvSpPr>
          <p:nvPr/>
        </p:nvSpPr>
        <p:spPr bwMode="auto">
          <a:xfrm>
            <a:off x="960438" y="33432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5" name="Rectangle 8"/>
          <p:cNvSpPr>
            <a:spLocks noChangeArrowheads="1"/>
          </p:cNvSpPr>
          <p:nvPr/>
        </p:nvSpPr>
        <p:spPr bwMode="auto">
          <a:xfrm>
            <a:off x="960438" y="42576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6" name="Rectangle 9"/>
          <p:cNvSpPr>
            <a:spLocks noChangeArrowheads="1"/>
          </p:cNvSpPr>
          <p:nvPr/>
        </p:nvSpPr>
        <p:spPr bwMode="auto">
          <a:xfrm>
            <a:off x="947738" y="5156200"/>
            <a:ext cx="415925" cy="368300"/>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7" name="Slide Number Placeholder 11"/>
          <p:cNvSpPr>
            <a:spLocks noGrp="1"/>
          </p:cNvSpPr>
          <p:nvPr>
            <p:ph type="sldNum" sz="quarter" idx="10"/>
          </p:nvPr>
        </p:nvSpPr>
        <p:spPr>
          <a:noFill/>
        </p:spPr>
        <p:txBody>
          <a:bodyPr/>
          <a:lstStyle/>
          <a:p>
            <a:fld id="{318A5DC7-8BDF-994F-9CC6-B289B75E5426}" type="slidenum">
              <a:rPr lang="en-US" smtClean="0"/>
              <a:pPr/>
              <a:t>33</a:t>
            </a:fld>
            <a:endParaRPr lang="en-US" dirty="0" smtClean="0"/>
          </a:p>
        </p:txBody>
      </p:sp>
      <p:sp>
        <p:nvSpPr>
          <p:cNvPr id="53258" name="TextBox 12"/>
          <p:cNvSpPr txBox="1">
            <a:spLocks noChangeArrowheads="1"/>
          </p:cNvSpPr>
          <p:nvPr/>
        </p:nvSpPr>
        <p:spPr bwMode="auto">
          <a:xfrm>
            <a:off x="685800" y="482600"/>
            <a:ext cx="5791200" cy="954107"/>
          </a:xfrm>
          <a:prstGeom prst="rect">
            <a:avLst/>
          </a:prstGeom>
          <a:noFill/>
          <a:ln w="9525">
            <a:noFill/>
            <a:miter lim="800000"/>
            <a:headEnd/>
            <a:tailEnd/>
          </a:ln>
        </p:spPr>
        <p:txBody>
          <a:bodyPr>
            <a:prstTxWarp prst="textNoShape">
              <a:avLst/>
            </a:prstTxWarp>
            <a:spAutoFit/>
          </a:bodyPr>
          <a:lstStyle/>
          <a:p>
            <a:r>
              <a:rPr lang="en-US" sz="2800" dirty="0">
                <a:solidFill>
                  <a:srgbClr val="000000"/>
                </a:solidFill>
              </a:rPr>
              <a:t>Question: Which </a:t>
            </a:r>
            <a:r>
              <a:rPr lang="en-US" sz="2800" dirty="0" smtClean="0">
                <a:solidFill>
                  <a:srgbClr val="000000"/>
                </a:solidFill>
              </a:rPr>
              <a:t>statements are TRUE about this class?</a:t>
            </a:r>
            <a:endParaRPr lang="en-US" sz="2800" dirty="0">
              <a:solidFill>
                <a:srgbClr val="00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220138" y="274638"/>
            <a:ext cx="2252133" cy="1143000"/>
          </a:xfrm>
        </p:spPr>
        <p:txBody>
          <a:bodyPr>
            <a:normAutofit fontScale="90000"/>
          </a:bodyPr>
          <a:lstStyle/>
          <a:p>
            <a:r>
              <a:rPr lang="en-US" dirty="0" smtClean="0"/>
              <a:t>CS61c in the News</a:t>
            </a:r>
            <a:endParaRPr lang="en-US" dirty="0"/>
          </a:p>
        </p:txBody>
      </p:sp>
      <p:sp>
        <p:nvSpPr>
          <p:cNvPr id="2" name="Slide Number Placeholder 1"/>
          <p:cNvSpPr>
            <a:spLocks noGrp="1"/>
          </p:cNvSpPr>
          <p:nvPr>
            <p:ph type="sldNum" sz="quarter" idx="12"/>
          </p:nvPr>
        </p:nvSpPr>
        <p:spPr/>
        <p:txBody>
          <a:bodyPr/>
          <a:lstStyle/>
          <a:p>
            <a:fld id="{845CF6B1-C410-DE41-99C1-A52DCD7C2094}" type="slidenum">
              <a:rPr lang="en-US" smtClean="0"/>
              <a:pPr/>
              <a:t>34</a:t>
            </a:fld>
            <a:endParaRPr lang="en-US" dirty="0"/>
          </a:p>
        </p:txBody>
      </p:sp>
      <p:pic>
        <p:nvPicPr>
          <p:cNvPr id="5" name="Picture 4" descr="Screen shot 2012-08-21 at 8.40.44 PM.png"/>
          <p:cNvPicPr>
            <a:picLocks noChangeAspect="1"/>
          </p:cNvPicPr>
          <p:nvPr/>
        </p:nvPicPr>
        <p:blipFill>
          <a:blip r:embed="rId3"/>
          <a:stretch>
            <a:fillRect/>
          </a:stretch>
        </p:blipFill>
        <p:spPr>
          <a:xfrm>
            <a:off x="2690155" y="0"/>
            <a:ext cx="6453845" cy="6858000"/>
          </a:xfrm>
          <a:prstGeom prst="rect">
            <a:avLst/>
          </a:prstGeom>
        </p:spPr>
      </p:pic>
      <p:pic>
        <p:nvPicPr>
          <p:cNvPr id="6" name="Picture 5" descr="Screen shot 2012-08-21 at 8.40.44 PM.png"/>
          <p:cNvPicPr>
            <a:picLocks noChangeAspect="1"/>
          </p:cNvPicPr>
          <p:nvPr/>
        </p:nvPicPr>
        <p:blipFill>
          <a:blip r:embed="rId3"/>
          <a:srcRect t="28395" b="57778"/>
          <a:stretch>
            <a:fillRect/>
          </a:stretch>
        </p:blipFill>
        <p:spPr>
          <a:xfrm>
            <a:off x="268689" y="1930399"/>
            <a:ext cx="8758791" cy="12869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solidFill>
                  <a:schemeClr val="bg1">
                    <a:lumMod val="65000"/>
                  </a:schemeClr>
                </a:solidFill>
              </a:rPr>
              <a:t>Great Ideas in Computer Architecture</a:t>
            </a:r>
          </a:p>
          <a:p>
            <a:r>
              <a:rPr lang="en-US" dirty="0" err="1" smtClean="0">
                <a:solidFill>
                  <a:schemeClr val="bg1">
                    <a:lumMod val="65000"/>
                  </a:schemeClr>
                </a:solidFill>
              </a:rPr>
              <a:t>Administrivia</a:t>
            </a:r>
            <a:endParaRPr lang="en-US" dirty="0" smtClean="0">
              <a:solidFill>
                <a:schemeClr val="bg1">
                  <a:lumMod val="65000"/>
                </a:schemeClr>
              </a:solidFill>
            </a:endParaRPr>
          </a:p>
          <a:p>
            <a:r>
              <a:rPr lang="en-US" dirty="0" err="1" smtClean="0"/>
              <a:t>PostPC</a:t>
            </a:r>
            <a:r>
              <a:rPr lang="en-US" dirty="0" smtClean="0"/>
              <a:t> Era: From Phones to Datacenters</a:t>
            </a:r>
          </a:p>
        </p:txBody>
      </p:sp>
      <p:sp>
        <p:nvSpPr>
          <p:cNvPr id="4" name="Date Placeholder 3"/>
          <p:cNvSpPr>
            <a:spLocks noGrp="1"/>
          </p:cNvSpPr>
          <p:nvPr>
            <p:ph type="dt" sz="half" idx="10"/>
          </p:nvPr>
        </p:nvSpPr>
        <p:spPr/>
        <p:txBody>
          <a:bodyPr/>
          <a:lstStyle/>
          <a:p>
            <a:fld id="{58446B7C-5B96-0241-9056-EE6ED20D7C83}" type="datetime1">
              <a:rPr lang="en-US" smtClean="0"/>
              <a:pPr/>
              <a:t>8/24/12</a:t>
            </a:fld>
            <a:endParaRPr lang="en-US"/>
          </a:p>
        </p:txBody>
      </p:sp>
      <p:sp>
        <p:nvSpPr>
          <p:cNvPr id="5" name="Footer Placeholder 4"/>
          <p:cNvSpPr>
            <a:spLocks noGrp="1"/>
          </p:cNvSpPr>
          <p:nvPr>
            <p:ph type="ftr" sz="quarter" idx="11"/>
          </p:nvPr>
        </p:nvSpPr>
        <p:spPr/>
        <p:txBody>
          <a:bodyPr/>
          <a:lstStyle/>
          <a:p>
            <a:r>
              <a:rPr lang="en-US" dirty="0" smtClean="0"/>
              <a:t>Fall 2012 --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Computer Eras: Mainframe 1950s-60s</a:t>
            </a: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8/24/12</a:t>
            </a:fld>
            <a:endParaRPr lang="en-US" dirty="0"/>
          </a:p>
        </p:txBody>
      </p:sp>
      <p:sp>
        <p:nvSpPr>
          <p:cNvPr id="5" name="Footer Placeholder 4"/>
          <p:cNvSpPr>
            <a:spLocks noGrp="1"/>
          </p:cNvSpPr>
          <p:nvPr>
            <p:ph type="ftr" sz="quarter" idx="11"/>
          </p:nvPr>
        </p:nvSpPr>
        <p:spPr/>
        <p:txBody>
          <a:bodyPr/>
          <a:lstStyle/>
          <a:p>
            <a:r>
              <a:rPr lang="en-US" dirty="0" smtClean="0"/>
              <a:t>Fall 2012 --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36</a:t>
            </a:fld>
            <a:endParaRPr lang="en-US"/>
          </a:p>
        </p:txBody>
      </p:sp>
      <p:pic>
        <p:nvPicPr>
          <p:cNvPr id="8" name="Picture 7" descr="MainframeComputer1967.jpg"/>
          <p:cNvPicPr>
            <a:picLocks noChangeAspect="1"/>
          </p:cNvPicPr>
          <p:nvPr/>
        </p:nvPicPr>
        <p:blipFill>
          <a:blip r:embed="rId3"/>
          <a:stretch>
            <a:fillRect/>
          </a:stretch>
        </p:blipFill>
        <p:spPr>
          <a:xfrm>
            <a:off x="635000" y="1153583"/>
            <a:ext cx="7772400" cy="4178300"/>
          </a:xfrm>
          <a:prstGeom prst="rect">
            <a:avLst/>
          </a:prstGeom>
        </p:spPr>
      </p:pic>
      <p:sp>
        <p:nvSpPr>
          <p:cNvPr id="9" name="TextBox 8"/>
          <p:cNvSpPr txBox="1"/>
          <p:nvPr/>
        </p:nvSpPr>
        <p:spPr>
          <a:xfrm>
            <a:off x="457201" y="5288340"/>
            <a:ext cx="8340745" cy="1569660"/>
          </a:xfrm>
          <a:prstGeom prst="rect">
            <a:avLst/>
          </a:prstGeom>
          <a:noFill/>
        </p:spPr>
        <p:txBody>
          <a:bodyPr wrap="none" rtlCol="0">
            <a:spAutoFit/>
          </a:bodyPr>
          <a:lstStyle/>
          <a:p>
            <a:pPr marL="0" lvl="1"/>
            <a:r>
              <a:rPr lang="en-US" sz="3200" dirty="0" smtClean="0"/>
              <a:t>“Big Iron”: IBM, UNIVAC, … build $1M computers</a:t>
            </a:r>
            <a:br>
              <a:rPr lang="en-US" sz="3200" dirty="0" smtClean="0"/>
            </a:br>
            <a:r>
              <a:rPr lang="en-US" sz="3200" dirty="0" smtClean="0"/>
              <a:t> for businesses =&gt; timesharing OS (</a:t>
            </a:r>
            <a:r>
              <a:rPr lang="en-US" sz="3200" dirty="0" err="1" smtClean="0"/>
              <a:t>Multics</a:t>
            </a:r>
            <a:r>
              <a:rPr lang="en-US" sz="3200" dirty="0" smtClean="0"/>
              <a:t>)</a:t>
            </a:r>
          </a:p>
          <a:p>
            <a:endParaRPr lang="en-US" sz="3200" dirty="0"/>
          </a:p>
        </p:txBody>
      </p:sp>
      <p:grpSp>
        <p:nvGrpSpPr>
          <p:cNvPr id="27" name="Group 26"/>
          <p:cNvGrpSpPr/>
          <p:nvPr/>
        </p:nvGrpSpPr>
        <p:grpSpPr>
          <a:xfrm>
            <a:off x="1219200" y="1032933"/>
            <a:ext cx="4548856" cy="2302933"/>
            <a:chOff x="1219200" y="1032933"/>
            <a:chExt cx="4548856" cy="2302933"/>
          </a:xfrm>
        </p:grpSpPr>
        <p:sp>
          <p:nvSpPr>
            <p:cNvPr id="14" name="Rectangle 13"/>
            <p:cNvSpPr/>
            <p:nvPr/>
          </p:nvSpPr>
          <p:spPr>
            <a:xfrm>
              <a:off x="1219200" y="1540933"/>
              <a:ext cx="2827867" cy="1794933"/>
            </a:xfrm>
            <a:prstGeom prst="rect">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3217333" y="1032933"/>
              <a:ext cx="2550723" cy="523220"/>
            </a:xfrm>
            <a:prstGeom prst="rect">
              <a:avLst/>
            </a:prstGeom>
            <a:noFill/>
          </p:spPr>
          <p:txBody>
            <a:bodyPr wrap="none" rtlCol="0">
              <a:spAutoFit/>
            </a:bodyPr>
            <a:lstStyle/>
            <a:p>
              <a:r>
                <a:rPr lang="en-US" sz="2800" b="1" dirty="0" smtClean="0">
                  <a:solidFill>
                    <a:srgbClr val="FF0000"/>
                  </a:solidFill>
                </a:rPr>
                <a:t>Processor (CPU)</a:t>
              </a:r>
              <a:endParaRPr lang="en-US" sz="2800" b="1" dirty="0">
                <a:solidFill>
                  <a:srgbClr val="FF0000"/>
                </a:solidFill>
              </a:endParaRPr>
            </a:p>
          </p:txBody>
        </p:sp>
      </p:grpSp>
      <p:grpSp>
        <p:nvGrpSpPr>
          <p:cNvPr id="66" name="Group 65"/>
          <p:cNvGrpSpPr/>
          <p:nvPr/>
        </p:nvGrpSpPr>
        <p:grpSpPr>
          <a:xfrm>
            <a:off x="812801" y="1964267"/>
            <a:ext cx="7620000" cy="3452687"/>
            <a:chOff x="812801" y="1964267"/>
            <a:chExt cx="7620000" cy="3452687"/>
          </a:xfrm>
        </p:grpSpPr>
        <p:grpSp>
          <p:nvGrpSpPr>
            <p:cNvPr id="64" name="Group 63"/>
            <p:cNvGrpSpPr/>
            <p:nvPr/>
          </p:nvGrpSpPr>
          <p:grpSpPr>
            <a:xfrm>
              <a:off x="812801" y="1964267"/>
              <a:ext cx="7620000" cy="3452687"/>
              <a:chOff x="812801" y="1964267"/>
              <a:chExt cx="7620000" cy="3452687"/>
            </a:xfrm>
          </p:grpSpPr>
          <p:sp>
            <p:nvSpPr>
              <p:cNvPr id="31" name="Oval 30"/>
              <p:cNvSpPr/>
              <p:nvPr/>
            </p:nvSpPr>
            <p:spPr>
              <a:xfrm>
                <a:off x="4792133" y="3667671"/>
                <a:ext cx="1671347" cy="1250406"/>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2784433" y="3451580"/>
                <a:ext cx="712951" cy="1250406"/>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096933" y="2899114"/>
                <a:ext cx="1049867" cy="1114086"/>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3352800" y="2201333"/>
                <a:ext cx="3488266" cy="1286934"/>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6806161" y="1964267"/>
                <a:ext cx="847705" cy="1371600"/>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7144829" y="2429933"/>
                <a:ext cx="746104" cy="1481667"/>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7585095" y="3014133"/>
                <a:ext cx="746104" cy="1405467"/>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7755467" y="3437467"/>
                <a:ext cx="677334" cy="1316781"/>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Straight Arrow Connector 40"/>
              <p:cNvCxnSpPr/>
              <p:nvPr/>
            </p:nvCxnSpPr>
            <p:spPr>
              <a:xfrm flipV="1">
                <a:off x="4402667" y="3666067"/>
                <a:ext cx="2810934" cy="16679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8" idx="2"/>
              </p:cNvCxnSpPr>
              <p:nvPr/>
            </p:nvCxnSpPr>
            <p:spPr>
              <a:xfrm rot="5400000" flipH="1" flipV="1">
                <a:off x="5741460" y="3233209"/>
                <a:ext cx="878413" cy="33189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3437467" y="4893734"/>
                <a:ext cx="677514" cy="523220"/>
              </a:xfrm>
              <a:prstGeom prst="rect">
                <a:avLst/>
              </a:prstGeom>
              <a:noFill/>
            </p:spPr>
            <p:txBody>
              <a:bodyPr wrap="none" rtlCol="0">
                <a:spAutoFit/>
              </a:bodyPr>
              <a:lstStyle/>
              <a:p>
                <a:r>
                  <a:rPr lang="en-US" sz="2800" b="1" dirty="0" smtClean="0">
                    <a:solidFill>
                      <a:srgbClr val="3366FF"/>
                    </a:solidFill>
                  </a:rPr>
                  <a:t>I/O</a:t>
                </a:r>
                <a:endParaRPr lang="en-US" sz="2800" b="1" dirty="0">
                  <a:solidFill>
                    <a:srgbClr val="3366FF"/>
                  </a:solidFill>
                </a:endParaRPr>
              </a:p>
            </p:txBody>
          </p:sp>
          <p:cxnSp>
            <p:nvCxnSpPr>
              <p:cNvPr id="47" name="Straight Arrow Connector 46"/>
              <p:cNvCxnSpPr>
                <a:endCxn id="32" idx="4"/>
              </p:cNvCxnSpPr>
              <p:nvPr/>
            </p:nvCxnSpPr>
            <p:spPr>
              <a:xfrm rot="16200000" flipV="1">
                <a:off x="3057848" y="4785048"/>
                <a:ext cx="259481" cy="933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rot="16200000" flipV="1">
                <a:off x="3403603" y="4538136"/>
                <a:ext cx="626533" cy="3217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rot="5400000" flipH="1" flipV="1">
                <a:off x="3505202" y="4097866"/>
                <a:ext cx="1676399" cy="5249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V="1">
                <a:off x="4131733" y="3386666"/>
                <a:ext cx="2895601" cy="19642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1" name="Oval 50"/>
              <p:cNvSpPr/>
              <p:nvPr/>
            </p:nvSpPr>
            <p:spPr>
              <a:xfrm>
                <a:off x="812801" y="2286000"/>
                <a:ext cx="1998133" cy="2827867"/>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2" name="Straight Arrow Connector 51"/>
              <p:cNvCxnSpPr/>
              <p:nvPr/>
            </p:nvCxnSpPr>
            <p:spPr>
              <a:xfrm rot="16200000" flipV="1">
                <a:off x="2091268" y="3750732"/>
                <a:ext cx="1490134" cy="13377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5" name="Oval 64"/>
              <p:cNvSpPr/>
              <p:nvPr/>
            </p:nvSpPr>
            <p:spPr>
              <a:xfrm>
                <a:off x="6272700" y="3197580"/>
                <a:ext cx="712951" cy="1250406"/>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0" name="Straight Arrow Connector 29"/>
            <p:cNvCxnSpPr/>
            <p:nvPr/>
          </p:nvCxnSpPr>
          <p:spPr>
            <a:xfrm rot="5400000" flipH="1" flipV="1">
              <a:off x="3797561" y="4057175"/>
              <a:ext cx="1526335" cy="8918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Minicomputer Eras: 1970s</a:t>
            </a: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8/24/12</a:t>
            </a:fld>
            <a:endParaRPr lang="en-US" dirty="0"/>
          </a:p>
        </p:txBody>
      </p:sp>
      <p:sp>
        <p:nvSpPr>
          <p:cNvPr id="5" name="Footer Placeholder 4"/>
          <p:cNvSpPr>
            <a:spLocks noGrp="1"/>
          </p:cNvSpPr>
          <p:nvPr>
            <p:ph type="ftr" sz="quarter" idx="11"/>
          </p:nvPr>
        </p:nvSpPr>
        <p:spPr/>
        <p:txBody>
          <a:bodyPr/>
          <a:lstStyle/>
          <a:p>
            <a:r>
              <a:rPr lang="en-US" dirty="0" smtClean="0"/>
              <a:t>Fall 2012 --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37</a:t>
            </a:fld>
            <a:endParaRPr lang="en-US"/>
          </a:p>
        </p:txBody>
      </p:sp>
      <p:sp>
        <p:nvSpPr>
          <p:cNvPr id="9" name="TextBox 8"/>
          <p:cNvSpPr txBox="1"/>
          <p:nvPr/>
        </p:nvSpPr>
        <p:spPr>
          <a:xfrm>
            <a:off x="457201" y="5288340"/>
            <a:ext cx="8348132" cy="1569660"/>
          </a:xfrm>
          <a:prstGeom prst="rect">
            <a:avLst/>
          </a:prstGeom>
          <a:noFill/>
        </p:spPr>
        <p:txBody>
          <a:bodyPr wrap="square" rtlCol="0">
            <a:spAutoFit/>
          </a:bodyPr>
          <a:lstStyle/>
          <a:p>
            <a:pPr marL="0" lvl="1"/>
            <a:r>
              <a:rPr lang="en-US" sz="3200" dirty="0" smtClean="0"/>
              <a:t>Using integrated circuits, Digital, HP… build $10k computers for labs, universities =&gt; UNIX OS</a:t>
            </a:r>
          </a:p>
          <a:p>
            <a:endParaRPr lang="en-US" sz="3200" dirty="0"/>
          </a:p>
        </p:txBody>
      </p:sp>
      <p:pic>
        <p:nvPicPr>
          <p:cNvPr id="8" name="Picture 7" descr="vax11780.jpg"/>
          <p:cNvPicPr>
            <a:picLocks noChangeAspect="1"/>
          </p:cNvPicPr>
          <p:nvPr/>
        </p:nvPicPr>
        <p:blipFill>
          <a:blip r:embed="rId3"/>
          <a:stretch>
            <a:fillRect/>
          </a:stretch>
        </p:blipFill>
        <p:spPr>
          <a:xfrm>
            <a:off x="2562225" y="1209675"/>
            <a:ext cx="3566224" cy="3938058"/>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PC Era: Mid 1980s - Mid 2000s</a:t>
            </a: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8/24/12</a:t>
            </a:fld>
            <a:endParaRPr lang="en-US" dirty="0"/>
          </a:p>
        </p:txBody>
      </p:sp>
      <p:sp>
        <p:nvSpPr>
          <p:cNvPr id="5" name="Footer Placeholder 4"/>
          <p:cNvSpPr>
            <a:spLocks noGrp="1"/>
          </p:cNvSpPr>
          <p:nvPr>
            <p:ph type="ftr" sz="quarter" idx="11"/>
          </p:nvPr>
        </p:nvSpPr>
        <p:spPr/>
        <p:txBody>
          <a:bodyPr/>
          <a:lstStyle/>
          <a:p>
            <a:r>
              <a:rPr lang="en-US" dirty="0" smtClean="0"/>
              <a:t>Fall 2012 --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38</a:t>
            </a:fld>
            <a:endParaRPr lang="en-US"/>
          </a:p>
        </p:txBody>
      </p:sp>
      <p:sp>
        <p:nvSpPr>
          <p:cNvPr id="9" name="TextBox 8"/>
          <p:cNvSpPr txBox="1"/>
          <p:nvPr/>
        </p:nvSpPr>
        <p:spPr>
          <a:xfrm>
            <a:off x="457201" y="5288340"/>
            <a:ext cx="8314266" cy="1569660"/>
          </a:xfrm>
          <a:prstGeom prst="rect">
            <a:avLst/>
          </a:prstGeom>
          <a:noFill/>
        </p:spPr>
        <p:txBody>
          <a:bodyPr wrap="square" rtlCol="0">
            <a:spAutoFit/>
          </a:bodyPr>
          <a:lstStyle/>
          <a:p>
            <a:pPr marL="0" lvl="1"/>
            <a:r>
              <a:rPr lang="en-US" sz="3200" dirty="0" smtClean="0"/>
              <a:t>Using microprocessors, Apple, IBM, … build $1k computers for individuals =&gt; Windows OS, Linux</a:t>
            </a:r>
          </a:p>
          <a:p>
            <a:endParaRPr lang="en-US" sz="3200" dirty="0"/>
          </a:p>
        </p:txBody>
      </p:sp>
      <p:pic>
        <p:nvPicPr>
          <p:cNvPr id="8" name="Picture 7" descr="IBM_PC_5150.jpg"/>
          <p:cNvPicPr>
            <a:picLocks noChangeAspect="1"/>
          </p:cNvPicPr>
          <p:nvPr/>
        </p:nvPicPr>
        <p:blipFill>
          <a:blip r:embed="rId3"/>
          <a:stretch>
            <a:fillRect/>
          </a:stretch>
        </p:blipFill>
        <p:spPr>
          <a:xfrm>
            <a:off x="1642533" y="1461559"/>
            <a:ext cx="5181600" cy="3744516"/>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PostPC</a:t>
            </a:r>
            <a:r>
              <a:rPr lang="en-US" dirty="0" smtClean="0"/>
              <a:t> Era: Late 2000s - ??</a:t>
            </a:r>
            <a:endParaRPr lang="en-US" dirty="0"/>
          </a:p>
        </p:txBody>
      </p:sp>
      <p:sp>
        <p:nvSpPr>
          <p:cNvPr id="10" name="Content Placeholder 9"/>
          <p:cNvSpPr>
            <a:spLocks noGrp="1"/>
          </p:cNvSpPr>
          <p:nvPr>
            <p:ph sz="half" idx="1"/>
          </p:nvPr>
        </p:nvSpPr>
        <p:spPr>
          <a:xfrm>
            <a:off x="2201333" y="1447801"/>
            <a:ext cx="2963334" cy="2904066"/>
          </a:xfrm>
        </p:spPr>
        <p:txBody>
          <a:bodyPr>
            <a:normAutofit fontScale="92500" lnSpcReduction="20000"/>
          </a:bodyPr>
          <a:lstStyle/>
          <a:p>
            <a:pPr marL="342900" lvl="1" indent="-342900">
              <a:buNone/>
            </a:pPr>
            <a:r>
              <a:rPr lang="en-US" dirty="0" smtClean="0">
                <a:solidFill>
                  <a:srgbClr val="0000FF"/>
                </a:solidFill>
              </a:rPr>
              <a:t>	Personal Mobile Devices (PMD)</a:t>
            </a:r>
            <a:r>
              <a:rPr lang="en-US" dirty="0" smtClean="0"/>
              <a:t>: Relying on wireless networking, Apple, Nokia, … build $500 </a:t>
            </a:r>
            <a:r>
              <a:rPr lang="en-US" dirty="0" err="1" smtClean="0"/>
              <a:t>smartphone</a:t>
            </a:r>
            <a:r>
              <a:rPr lang="en-US" dirty="0" smtClean="0"/>
              <a:t> and tablet computers for individuals </a:t>
            </a:r>
            <a:br>
              <a:rPr lang="en-US" dirty="0" smtClean="0"/>
            </a:br>
            <a:r>
              <a:rPr lang="en-US" dirty="0" smtClean="0"/>
              <a:t>=&gt; Android OS</a:t>
            </a:r>
          </a:p>
          <a:p>
            <a:endParaRPr lang="en-US" dirty="0"/>
          </a:p>
        </p:txBody>
      </p:sp>
      <p:sp>
        <p:nvSpPr>
          <p:cNvPr id="11" name="Content Placeholder 10"/>
          <p:cNvSpPr>
            <a:spLocks noGrp="1"/>
          </p:cNvSpPr>
          <p:nvPr>
            <p:ph sz="half" idx="2"/>
          </p:nvPr>
        </p:nvSpPr>
        <p:spPr>
          <a:xfrm>
            <a:off x="795867" y="4174067"/>
            <a:ext cx="4351867" cy="2040467"/>
          </a:xfrm>
        </p:spPr>
        <p:txBody>
          <a:bodyPr>
            <a:normAutofit fontScale="92500" lnSpcReduction="20000"/>
          </a:bodyPr>
          <a:lstStyle/>
          <a:p>
            <a:pPr marL="342900" lvl="1" indent="-342900" algn="r">
              <a:buNone/>
            </a:pPr>
            <a:r>
              <a:rPr lang="en-US" dirty="0" smtClean="0">
                <a:solidFill>
                  <a:srgbClr val="0000FF"/>
                </a:solidFill>
              </a:rPr>
              <a:t>Cloud Computing</a:t>
            </a:r>
            <a:r>
              <a:rPr lang="en-US" dirty="0" smtClean="0"/>
              <a:t>: </a:t>
            </a:r>
            <a:br>
              <a:rPr lang="en-US" dirty="0" smtClean="0"/>
            </a:br>
            <a:r>
              <a:rPr lang="en-US" dirty="0" smtClean="0"/>
              <a:t>Using Local Area Networks, Amazon, Google, … build $200M </a:t>
            </a:r>
            <a:r>
              <a:rPr lang="en-US" dirty="0" smtClean="0">
                <a:solidFill>
                  <a:srgbClr val="0000FF"/>
                </a:solidFill>
              </a:rPr>
              <a:t>Warehouse Scale Computers </a:t>
            </a:r>
            <a:br>
              <a:rPr lang="en-US" dirty="0" smtClean="0">
                <a:solidFill>
                  <a:srgbClr val="0000FF"/>
                </a:solidFill>
              </a:rPr>
            </a:br>
            <a:r>
              <a:rPr lang="en-US" dirty="0" smtClean="0"/>
              <a:t>with 100,000 servers for </a:t>
            </a:r>
            <a:br>
              <a:rPr lang="en-US" dirty="0" smtClean="0"/>
            </a:br>
            <a:r>
              <a:rPr lang="en-US" dirty="0" smtClean="0"/>
              <a:t>Internet Services for </a:t>
            </a:r>
            <a:r>
              <a:rPr lang="en-US" dirty="0" err="1" smtClean="0"/>
              <a:t>PMDs</a:t>
            </a:r>
            <a:endParaRPr lang="en-US" dirty="0" smtClean="0"/>
          </a:p>
          <a:p>
            <a:pPr marL="342900" lvl="1" indent="-342900" algn="r">
              <a:buNone/>
            </a:pPr>
            <a:r>
              <a:rPr lang="en-US" dirty="0" smtClean="0"/>
              <a:t>=&gt; MapReduce/</a:t>
            </a:r>
            <a:r>
              <a:rPr lang="en-US" dirty="0" err="1" smtClean="0"/>
              <a:t>Hadoop</a:t>
            </a:r>
            <a:endParaRPr lang="en-US" dirty="0" smtClean="0"/>
          </a:p>
        </p:txBody>
      </p:sp>
      <p:sp>
        <p:nvSpPr>
          <p:cNvPr id="4" name="Date Placeholder 3"/>
          <p:cNvSpPr>
            <a:spLocks noGrp="1"/>
          </p:cNvSpPr>
          <p:nvPr>
            <p:ph type="dt" sz="half" idx="10"/>
          </p:nvPr>
        </p:nvSpPr>
        <p:spPr/>
        <p:txBody>
          <a:bodyPr/>
          <a:lstStyle/>
          <a:p>
            <a:fld id="{2F2E1938-C8CF-0247-A38E-E6A30FE91DD3}" type="datetime1">
              <a:rPr lang="en-US" smtClean="0"/>
              <a:pPr/>
              <a:t>8/24/12</a:t>
            </a:fld>
            <a:endParaRPr lang="en-US" dirty="0"/>
          </a:p>
        </p:txBody>
      </p:sp>
      <p:sp>
        <p:nvSpPr>
          <p:cNvPr id="5" name="Footer Placeholder 4"/>
          <p:cNvSpPr>
            <a:spLocks noGrp="1"/>
          </p:cNvSpPr>
          <p:nvPr>
            <p:ph type="ftr" sz="quarter" idx="11"/>
          </p:nvPr>
        </p:nvSpPr>
        <p:spPr/>
        <p:txBody>
          <a:bodyPr/>
          <a:lstStyle/>
          <a:p>
            <a:r>
              <a:rPr lang="en-US" dirty="0" smtClean="0"/>
              <a:t>Fall 2012 --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39</a:t>
            </a:fld>
            <a:endParaRPr lang="en-US"/>
          </a:p>
        </p:txBody>
      </p:sp>
      <p:pic>
        <p:nvPicPr>
          <p:cNvPr id="12" name="Picture 11" descr="iphone.jpg"/>
          <p:cNvPicPr>
            <a:picLocks noChangeAspect="1"/>
          </p:cNvPicPr>
          <p:nvPr/>
        </p:nvPicPr>
        <p:blipFill>
          <a:blip r:embed="rId3"/>
          <a:stretch>
            <a:fillRect/>
          </a:stretch>
        </p:blipFill>
        <p:spPr>
          <a:xfrm>
            <a:off x="0" y="1524000"/>
            <a:ext cx="2527610" cy="2590801"/>
          </a:xfrm>
          <a:prstGeom prst="rect">
            <a:avLst/>
          </a:prstGeom>
        </p:spPr>
      </p:pic>
      <p:pic>
        <p:nvPicPr>
          <p:cNvPr id="14" name="Picture 13" descr="ms_chicago_datacenter_container.jpg"/>
          <p:cNvPicPr>
            <a:picLocks noChangeAspect="1"/>
          </p:cNvPicPr>
          <p:nvPr/>
        </p:nvPicPr>
        <p:blipFill>
          <a:blip r:embed="rId4"/>
          <a:stretch>
            <a:fillRect/>
          </a:stretch>
        </p:blipFill>
        <p:spPr>
          <a:xfrm>
            <a:off x="5309954" y="1403773"/>
            <a:ext cx="3376846" cy="493420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CS61c is NOT really about</a:t>
            </a:r>
            <a:br>
              <a:rPr lang="en-US" dirty="0" smtClean="0"/>
            </a:br>
            <a:r>
              <a:rPr lang="en-US" dirty="0" smtClean="0"/>
              <a:t>C Programming</a:t>
            </a:r>
            <a:endParaRPr lang="en-US" dirty="0"/>
          </a:p>
        </p:txBody>
      </p:sp>
      <p:sp>
        <p:nvSpPr>
          <p:cNvPr id="3" name="Content Placeholder 2"/>
          <p:cNvSpPr>
            <a:spLocks noGrp="1"/>
          </p:cNvSpPr>
          <p:nvPr>
            <p:ph idx="1"/>
          </p:nvPr>
        </p:nvSpPr>
        <p:spPr/>
        <p:txBody>
          <a:bodyPr>
            <a:normAutofit lnSpcReduction="10000"/>
          </a:bodyPr>
          <a:lstStyle/>
          <a:p>
            <a:r>
              <a:rPr lang="en-US" dirty="0" smtClean="0"/>
              <a:t>It is about the hardware-software interface</a:t>
            </a:r>
          </a:p>
          <a:p>
            <a:pPr lvl="1"/>
            <a:r>
              <a:rPr lang="en-US" dirty="0" smtClean="0"/>
              <a:t>What does the programmer need to know to achieve the highest possible performance</a:t>
            </a:r>
          </a:p>
          <a:p>
            <a:r>
              <a:rPr lang="en-US" dirty="0" smtClean="0"/>
              <a:t>Languages like C are closer to the underlying hardware, unlike languages like Scheme! </a:t>
            </a:r>
          </a:p>
          <a:p>
            <a:pPr lvl="1"/>
            <a:r>
              <a:rPr lang="en-US" dirty="0" smtClean="0"/>
              <a:t>Allows us to talk about key hardware features in higher level terms</a:t>
            </a:r>
          </a:p>
          <a:p>
            <a:pPr lvl="1"/>
            <a:r>
              <a:rPr lang="en-US" dirty="0" smtClean="0"/>
              <a:t>Allows programmer to explicitly harness underlying hardware parallelism for high performance</a:t>
            </a:r>
            <a:endParaRPr lang="en-US" dirty="0"/>
          </a:p>
        </p:txBody>
      </p:sp>
      <p:sp>
        <p:nvSpPr>
          <p:cNvPr id="4" name="Date Placeholder 3"/>
          <p:cNvSpPr>
            <a:spLocks noGrp="1"/>
          </p:cNvSpPr>
          <p:nvPr>
            <p:ph type="dt" sz="half" idx="10"/>
          </p:nvPr>
        </p:nvSpPr>
        <p:spPr/>
        <p:txBody>
          <a:bodyPr/>
          <a:lstStyle/>
          <a:p>
            <a:fld id="{66628C91-9AE3-FB47-AB21-F22B9E467D0D}" type="datetime1">
              <a:rPr lang="en-US" smtClean="0"/>
              <a:pPr/>
              <a:t>8/24/12</a:t>
            </a:fld>
            <a:endParaRPr lang="en-US"/>
          </a:p>
        </p:txBody>
      </p:sp>
      <p:sp>
        <p:nvSpPr>
          <p:cNvPr id="5" name="Footer Placeholder 4"/>
          <p:cNvSpPr>
            <a:spLocks noGrp="1"/>
          </p:cNvSpPr>
          <p:nvPr>
            <p:ph type="ftr" sz="quarter" idx="11"/>
          </p:nvPr>
        </p:nvSpPr>
        <p:spPr/>
        <p:txBody>
          <a:bodyPr/>
          <a:lstStyle/>
          <a:p>
            <a:r>
              <a:rPr lang="en-US" dirty="0" smtClean="0"/>
              <a:t>Fall 2012 --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Advanced RISC Machine (ARM)</a:t>
            </a:r>
            <a:br>
              <a:rPr lang="en-US" dirty="0" smtClean="0"/>
            </a:br>
            <a:r>
              <a:rPr lang="en-US" dirty="0" smtClean="0"/>
              <a:t>instruction set inside the iPhone</a:t>
            </a:r>
            <a:endParaRPr lang="en-US" dirty="0"/>
          </a:p>
        </p:txBody>
      </p:sp>
      <p:sp>
        <p:nvSpPr>
          <p:cNvPr id="4" name="Date Placeholder 3"/>
          <p:cNvSpPr>
            <a:spLocks noGrp="1"/>
          </p:cNvSpPr>
          <p:nvPr>
            <p:ph type="dt" sz="half" idx="10"/>
          </p:nvPr>
        </p:nvSpPr>
        <p:spPr/>
        <p:txBody>
          <a:bodyPr/>
          <a:lstStyle/>
          <a:p>
            <a:fld id="{887BBF42-24AA-8E45-A310-CAC0A27DBA7A}" type="datetime1">
              <a:rPr lang="en-US" smtClean="0"/>
              <a:pPr/>
              <a:t>8/24/12</a:t>
            </a:fld>
            <a:endParaRPr lang="en-US"/>
          </a:p>
        </p:txBody>
      </p:sp>
      <p:sp>
        <p:nvSpPr>
          <p:cNvPr id="5" name="Footer Placeholder 4"/>
          <p:cNvSpPr>
            <a:spLocks noGrp="1"/>
          </p:cNvSpPr>
          <p:nvPr>
            <p:ph type="ftr" sz="quarter" idx="11"/>
          </p:nvPr>
        </p:nvSpPr>
        <p:spPr/>
        <p:txBody>
          <a:bodyPr/>
          <a:lstStyle/>
          <a:p>
            <a:r>
              <a:rPr lang="en-US" dirty="0" smtClean="0"/>
              <a:t>Fall 2012 --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40</a:t>
            </a:fld>
            <a:endParaRPr lang="en-US"/>
          </a:p>
        </p:txBody>
      </p:sp>
      <p:pic>
        <p:nvPicPr>
          <p:cNvPr id="123906" name="Picture 2"/>
          <p:cNvPicPr>
            <a:picLocks noChangeAspect="1" noChangeArrowheads="1"/>
          </p:cNvPicPr>
          <p:nvPr/>
        </p:nvPicPr>
        <p:blipFill>
          <a:blip r:embed="rId3"/>
          <a:srcRect/>
          <a:stretch>
            <a:fillRect/>
          </a:stretch>
        </p:blipFill>
        <p:spPr bwMode="auto">
          <a:xfrm>
            <a:off x="524932" y="1272116"/>
            <a:ext cx="7830991" cy="4360438"/>
          </a:xfrm>
          <a:prstGeom prst="rect">
            <a:avLst/>
          </a:prstGeom>
          <a:noFill/>
          <a:ln w="9525">
            <a:noFill/>
            <a:miter lim="800000"/>
            <a:headEnd/>
            <a:tailEnd/>
          </a:ln>
          <a:effectLst/>
        </p:spPr>
      </p:pic>
      <p:sp>
        <p:nvSpPr>
          <p:cNvPr id="7" name="TextBox 6"/>
          <p:cNvSpPr txBox="1"/>
          <p:nvPr/>
        </p:nvSpPr>
        <p:spPr>
          <a:xfrm>
            <a:off x="423332" y="5520268"/>
            <a:ext cx="8229601" cy="1077218"/>
          </a:xfrm>
          <a:prstGeom prst="rect">
            <a:avLst/>
          </a:prstGeom>
          <a:noFill/>
        </p:spPr>
        <p:txBody>
          <a:bodyPr wrap="square" rtlCol="0">
            <a:spAutoFit/>
          </a:bodyPr>
          <a:lstStyle/>
          <a:p>
            <a:r>
              <a:rPr lang="en-US" sz="3200" dirty="0" smtClean="0"/>
              <a:t>You will how to design and program a related RISC computer: MIPS</a:t>
            </a:r>
            <a:endParaRPr lang="en-US" sz="32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t>iPhone</a:t>
            </a:r>
            <a:r>
              <a:rPr lang="en-US" dirty="0" smtClean="0"/>
              <a:t> Innards</a:t>
            </a:r>
            <a:endParaRPr lang="en-US" dirty="0"/>
          </a:p>
        </p:txBody>
      </p:sp>
      <p:sp>
        <p:nvSpPr>
          <p:cNvPr id="4" name="Date Placeholder 3"/>
          <p:cNvSpPr>
            <a:spLocks noGrp="1"/>
          </p:cNvSpPr>
          <p:nvPr>
            <p:ph type="dt" sz="half" idx="10"/>
          </p:nvPr>
        </p:nvSpPr>
        <p:spPr/>
        <p:txBody>
          <a:bodyPr/>
          <a:lstStyle/>
          <a:p>
            <a:fld id="{19E43803-55C5-B745-BE9B-78AD8AE61F6B}" type="datetime1">
              <a:rPr lang="en-US" smtClean="0"/>
              <a:pPr/>
              <a:t>8/24/12</a:t>
            </a:fld>
            <a:endParaRPr lang="en-US"/>
          </a:p>
        </p:txBody>
      </p:sp>
      <p:sp>
        <p:nvSpPr>
          <p:cNvPr id="5" name="Footer Placeholder 4"/>
          <p:cNvSpPr>
            <a:spLocks noGrp="1"/>
          </p:cNvSpPr>
          <p:nvPr>
            <p:ph type="ftr" sz="quarter" idx="11"/>
          </p:nvPr>
        </p:nvSpPr>
        <p:spPr/>
        <p:txBody>
          <a:bodyPr/>
          <a:lstStyle/>
          <a:p>
            <a:r>
              <a:rPr lang="en-US" dirty="0" smtClean="0"/>
              <a:t>Fall 2012 --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41</a:t>
            </a:fld>
            <a:endParaRPr lang="en-US" dirty="0"/>
          </a:p>
        </p:txBody>
      </p:sp>
      <p:pic>
        <p:nvPicPr>
          <p:cNvPr id="76802" name="Picture 2"/>
          <p:cNvPicPr>
            <a:picLocks noChangeAspect="1" noChangeArrowheads="1"/>
          </p:cNvPicPr>
          <p:nvPr/>
        </p:nvPicPr>
        <p:blipFill>
          <a:blip r:embed="rId3"/>
          <a:srcRect/>
          <a:stretch>
            <a:fillRect/>
          </a:stretch>
        </p:blipFill>
        <p:spPr bwMode="auto">
          <a:xfrm>
            <a:off x="2109868" y="1401507"/>
            <a:ext cx="5550127" cy="4153658"/>
          </a:xfrm>
          <a:prstGeom prst="rect">
            <a:avLst/>
          </a:prstGeom>
          <a:noFill/>
          <a:ln w="9525">
            <a:noFill/>
            <a:miter lim="800000"/>
            <a:headEnd/>
            <a:tailEnd/>
          </a:ln>
          <a:effectLst/>
        </p:spPr>
      </p:pic>
      <p:grpSp>
        <p:nvGrpSpPr>
          <p:cNvPr id="3" name="Group 9"/>
          <p:cNvGrpSpPr/>
          <p:nvPr/>
        </p:nvGrpSpPr>
        <p:grpSpPr>
          <a:xfrm>
            <a:off x="2121889" y="1409858"/>
            <a:ext cx="5521488" cy="4132223"/>
            <a:chOff x="1399228" y="1322760"/>
            <a:chExt cx="6393134" cy="4784553"/>
          </a:xfrm>
        </p:grpSpPr>
        <p:pic>
          <p:nvPicPr>
            <p:cNvPr id="76803" name="Picture 3"/>
            <p:cNvPicPr>
              <a:picLocks noChangeAspect="1" noChangeArrowheads="1"/>
            </p:cNvPicPr>
            <p:nvPr/>
          </p:nvPicPr>
          <p:blipFill>
            <a:blip r:embed="rId4"/>
            <a:srcRect/>
            <a:stretch>
              <a:fillRect/>
            </a:stretch>
          </p:blipFill>
          <p:spPr bwMode="auto">
            <a:xfrm>
              <a:off x="1399228" y="1322760"/>
              <a:ext cx="6393134" cy="4784553"/>
            </a:xfrm>
            <a:prstGeom prst="rect">
              <a:avLst/>
            </a:prstGeom>
            <a:noFill/>
            <a:ln w="9525">
              <a:noFill/>
              <a:miter lim="800000"/>
              <a:headEnd/>
              <a:tailEnd/>
            </a:ln>
            <a:effectLst/>
          </p:spPr>
        </p:pic>
        <p:sp>
          <p:nvSpPr>
            <p:cNvPr id="9" name="TextBox 8"/>
            <p:cNvSpPr txBox="1"/>
            <p:nvPr/>
          </p:nvSpPr>
          <p:spPr>
            <a:xfrm>
              <a:off x="4444532" y="4733969"/>
              <a:ext cx="2210862" cy="748364"/>
            </a:xfrm>
            <a:prstGeom prst="rect">
              <a:avLst/>
            </a:prstGeom>
            <a:noFill/>
          </p:spPr>
          <p:txBody>
            <a:bodyPr wrap="square" rtlCol="0">
              <a:spAutoFit/>
            </a:bodyPr>
            <a:lstStyle/>
            <a:p>
              <a:r>
                <a:rPr lang="en-US" dirty="0" smtClean="0"/>
                <a:t>1 GHz ARM Cortex A8</a:t>
              </a:r>
              <a:endParaRPr lang="en-US" dirty="0"/>
            </a:p>
          </p:txBody>
        </p:sp>
      </p:grpSp>
      <p:pic>
        <p:nvPicPr>
          <p:cNvPr id="76806" name="Picture 6"/>
          <p:cNvPicPr>
            <a:picLocks noChangeAspect="1" noChangeArrowheads="1"/>
          </p:cNvPicPr>
          <p:nvPr/>
        </p:nvPicPr>
        <p:blipFill>
          <a:blip r:embed="rId5"/>
          <a:srcRect/>
          <a:stretch>
            <a:fillRect/>
          </a:stretch>
        </p:blipFill>
        <p:spPr bwMode="auto">
          <a:xfrm>
            <a:off x="1254022" y="1310788"/>
            <a:ext cx="7046767" cy="4241836"/>
          </a:xfrm>
          <a:prstGeom prst="rect">
            <a:avLst/>
          </a:prstGeom>
          <a:noFill/>
          <a:ln w="9525">
            <a:noFill/>
            <a:miter lim="800000"/>
            <a:headEnd/>
            <a:tailEnd/>
          </a:ln>
          <a:effectLst/>
        </p:spPr>
      </p:pic>
      <p:sp>
        <p:nvSpPr>
          <p:cNvPr id="18" name="TextBox 17"/>
          <p:cNvSpPr txBox="1"/>
          <p:nvPr/>
        </p:nvSpPr>
        <p:spPr>
          <a:xfrm>
            <a:off x="592666" y="5448013"/>
            <a:ext cx="8229601" cy="1077218"/>
          </a:xfrm>
          <a:prstGeom prst="rect">
            <a:avLst/>
          </a:prstGeom>
          <a:noFill/>
        </p:spPr>
        <p:txBody>
          <a:bodyPr wrap="square" rtlCol="0">
            <a:spAutoFit/>
          </a:bodyPr>
          <a:lstStyle/>
          <a:p>
            <a:r>
              <a:rPr lang="en-US" sz="3200" dirty="0" smtClean="0"/>
              <a:t>You will about multiple processors, data level parallelism, caches in 61C</a:t>
            </a:r>
            <a:endParaRPr lang="en-US" sz="3200" dirty="0"/>
          </a:p>
        </p:txBody>
      </p:sp>
      <p:grpSp>
        <p:nvGrpSpPr>
          <p:cNvPr id="113" name="Group 112"/>
          <p:cNvGrpSpPr/>
          <p:nvPr/>
        </p:nvGrpSpPr>
        <p:grpSpPr>
          <a:xfrm>
            <a:off x="1175767" y="812801"/>
            <a:ext cx="7968233" cy="4790420"/>
            <a:chOff x="1175767" y="812801"/>
            <a:chExt cx="7968233" cy="4790420"/>
          </a:xfrm>
        </p:grpSpPr>
        <p:grpSp>
          <p:nvGrpSpPr>
            <p:cNvPr id="85" name="Group 84"/>
            <p:cNvGrpSpPr/>
            <p:nvPr/>
          </p:nvGrpSpPr>
          <p:grpSpPr>
            <a:xfrm>
              <a:off x="1175767" y="812801"/>
              <a:ext cx="7968233" cy="4790420"/>
              <a:chOff x="1175767" y="812801"/>
              <a:chExt cx="7968233" cy="4790420"/>
            </a:xfrm>
          </p:grpSpPr>
          <p:sp>
            <p:nvSpPr>
              <p:cNvPr id="14" name="Oval 13"/>
              <p:cNvSpPr/>
              <p:nvPr/>
            </p:nvSpPr>
            <p:spPr>
              <a:xfrm>
                <a:off x="5750529" y="3667671"/>
                <a:ext cx="712951" cy="1250406"/>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3140033" y="3722513"/>
                <a:ext cx="712951" cy="1250406"/>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3644582" y="3119247"/>
                <a:ext cx="712951" cy="1114086"/>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5553096" y="1210733"/>
                <a:ext cx="877478" cy="910383"/>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1395900" y="4571999"/>
                <a:ext cx="712951" cy="762001"/>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7737496" y="1591733"/>
                <a:ext cx="746104" cy="766449"/>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7754429" y="2226733"/>
                <a:ext cx="746104" cy="766449"/>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7771362" y="2861733"/>
                <a:ext cx="746104" cy="766449"/>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7788295" y="3496733"/>
                <a:ext cx="746104" cy="766449"/>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8466486" y="4825999"/>
                <a:ext cx="677514" cy="523220"/>
              </a:xfrm>
              <a:prstGeom prst="rect">
                <a:avLst/>
              </a:prstGeom>
              <a:noFill/>
            </p:spPr>
            <p:txBody>
              <a:bodyPr wrap="square" rtlCol="0">
                <a:spAutoFit/>
              </a:bodyPr>
              <a:lstStyle/>
              <a:p>
                <a:r>
                  <a:rPr lang="en-US" sz="2800" b="1" dirty="0" smtClean="0">
                    <a:solidFill>
                      <a:srgbClr val="3366FF"/>
                    </a:solidFill>
                  </a:rPr>
                  <a:t>I/O</a:t>
                </a:r>
                <a:endParaRPr lang="en-US" sz="2800" b="1" dirty="0">
                  <a:solidFill>
                    <a:srgbClr val="3366FF"/>
                  </a:solidFill>
                </a:endParaRPr>
              </a:p>
            </p:txBody>
          </p:sp>
          <p:cxnSp>
            <p:nvCxnSpPr>
              <p:cNvPr id="56" name="Straight Arrow Connector 55"/>
              <p:cNvCxnSpPr>
                <a:endCxn id="29" idx="6"/>
              </p:cNvCxnSpPr>
              <p:nvPr/>
            </p:nvCxnSpPr>
            <p:spPr>
              <a:xfrm rot="16200000" flipV="1">
                <a:off x="7837013" y="3925412"/>
                <a:ext cx="1564109" cy="2032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rot="16200000" flipV="1">
                <a:off x="8111068" y="4538134"/>
                <a:ext cx="507999" cy="338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32" idx="1"/>
              </p:cNvCxnSpPr>
              <p:nvPr/>
            </p:nvCxnSpPr>
            <p:spPr>
              <a:xfrm rot="10800000">
                <a:off x="6502400" y="4436533"/>
                <a:ext cx="1964086" cy="6510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4" name="TextBox 63"/>
              <p:cNvSpPr txBox="1"/>
              <p:nvPr/>
            </p:nvSpPr>
            <p:spPr>
              <a:xfrm>
                <a:off x="8094134" y="812801"/>
                <a:ext cx="677514" cy="523220"/>
              </a:xfrm>
              <a:prstGeom prst="rect">
                <a:avLst/>
              </a:prstGeom>
              <a:noFill/>
            </p:spPr>
            <p:txBody>
              <a:bodyPr wrap="none" rtlCol="0">
                <a:spAutoFit/>
              </a:bodyPr>
              <a:lstStyle/>
              <a:p>
                <a:r>
                  <a:rPr lang="en-US" sz="2800" b="1" dirty="0" smtClean="0">
                    <a:solidFill>
                      <a:srgbClr val="3366FF"/>
                    </a:solidFill>
                  </a:rPr>
                  <a:t>I/O</a:t>
                </a:r>
                <a:endParaRPr lang="en-US" sz="2800" b="1" dirty="0">
                  <a:solidFill>
                    <a:srgbClr val="3366FF"/>
                  </a:solidFill>
                </a:endParaRPr>
              </a:p>
            </p:txBody>
          </p:sp>
          <p:sp>
            <p:nvSpPr>
              <p:cNvPr id="65" name="TextBox 64"/>
              <p:cNvSpPr txBox="1"/>
              <p:nvPr/>
            </p:nvSpPr>
            <p:spPr>
              <a:xfrm>
                <a:off x="3505200" y="5080001"/>
                <a:ext cx="677514" cy="523220"/>
              </a:xfrm>
              <a:prstGeom prst="rect">
                <a:avLst/>
              </a:prstGeom>
              <a:noFill/>
            </p:spPr>
            <p:txBody>
              <a:bodyPr wrap="none" rtlCol="0">
                <a:spAutoFit/>
              </a:bodyPr>
              <a:lstStyle/>
              <a:p>
                <a:r>
                  <a:rPr lang="en-US" sz="2800" b="1" dirty="0" smtClean="0">
                    <a:solidFill>
                      <a:srgbClr val="3366FF"/>
                    </a:solidFill>
                  </a:rPr>
                  <a:t>I/O</a:t>
                </a:r>
                <a:endParaRPr lang="en-US" sz="2800" b="1" dirty="0">
                  <a:solidFill>
                    <a:srgbClr val="3366FF"/>
                  </a:solidFill>
                </a:endParaRPr>
              </a:p>
            </p:txBody>
          </p:sp>
          <p:cxnSp>
            <p:nvCxnSpPr>
              <p:cNvPr id="67" name="Straight Arrow Connector 66"/>
              <p:cNvCxnSpPr/>
              <p:nvPr/>
            </p:nvCxnSpPr>
            <p:spPr>
              <a:xfrm rot="10800000">
                <a:off x="2184401" y="5080000"/>
                <a:ext cx="1202267" cy="254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a:endCxn id="15" idx="4"/>
              </p:cNvCxnSpPr>
              <p:nvPr/>
            </p:nvCxnSpPr>
            <p:spPr>
              <a:xfrm rot="16200000" flipV="1">
                <a:off x="3413448" y="5055981"/>
                <a:ext cx="259481" cy="933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rot="5400000" flipH="1" flipV="1">
                <a:off x="3606799" y="4605868"/>
                <a:ext cx="897468" cy="1862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a:stCxn id="64" idx="1"/>
              </p:cNvCxnSpPr>
              <p:nvPr/>
            </p:nvCxnSpPr>
            <p:spPr>
              <a:xfrm rot="10800000" flipV="1">
                <a:off x="6485468" y="1074411"/>
                <a:ext cx="1608667" cy="4326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a:stCxn id="64" idx="2"/>
              </p:cNvCxnSpPr>
              <p:nvPr/>
            </p:nvCxnSpPr>
            <p:spPr>
              <a:xfrm rot="16200000" flipH="1">
                <a:off x="7940923" y="1827989"/>
                <a:ext cx="1051579" cy="676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3" name="Oval 92"/>
              <p:cNvSpPr/>
              <p:nvPr/>
            </p:nvSpPr>
            <p:spPr>
              <a:xfrm>
                <a:off x="1175767" y="2997199"/>
                <a:ext cx="1076366" cy="762001"/>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4" name="Straight Arrow Connector 93"/>
              <p:cNvCxnSpPr/>
              <p:nvPr/>
            </p:nvCxnSpPr>
            <p:spPr>
              <a:xfrm rot="16200000" flipV="1">
                <a:off x="2091268" y="3750732"/>
                <a:ext cx="1490134" cy="13377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80" name="Straight Arrow Connector 79"/>
            <p:cNvCxnSpPr>
              <a:stCxn id="64" idx="2"/>
              <a:endCxn id="27" idx="7"/>
            </p:cNvCxnSpPr>
            <p:nvPr/>
          </p:nvCxnSpPr>
          <p:spPr>
            <a:xfrm rot="5400000">
              <a:off x="8219636" y="1490722"/>
              <a:ext cx="367956" cy="585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92" name="Group 91"/>
          <p:cNvGrpSpPr/>
          <p:nvPr/>
        </p:nvGrpSpPr>
        <p:grpSpPr>
          <a:xfrm>
            <a:off x="1439334" y="1202267"/>
            <a:ext cx="6265328" cy="3098800"/>
            <a:chOff x="1439334" y="1202267"/>
            <a:chExt cx="6265328" cy="3098800"/>
          </a:xfrm>
        </p:grpSpPr>
        <p:grpSp>
          <p:nvGrpSpPr>
            <p:cNvPr id="91" name="Group 90"/>
            <p:cNvGrpSpPr/>
            <p:nvPr/>
          </p:nvGrpSpPr>
          <p:grpSpPr>
            <a:xfrm>
              <a:off x="1524000" y="1202267"/>
              <a:ext cx="6180662" cy="3098800"/>
              <a:chOff x="1524000" y="1202267"/>
              <a:chExt cx="6180662" cy="3098800"/>
            </a:xfrm>
          </p:grpSpPr>
          <p:sp>
            <p:nvSpPr>
              <p:cNvPr id="20" name="Rectangle 19"/>
              <p:cNvSpPr/>
              <p:nvPr/>
            </p:nvSpPr>
            <p:spPr>
              <a:xfrm>
                <a:off x="3064933" y="1981200"/>
                <a:ext cx="2116667" cy="1032933"/>
              </a:xfrm>
              <a:prstGeom prst="rect">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524000" y="3149601"/>
                <a:ext cx="524933" cy="389466"/>
              </a:xfrm>
              <a:prstGeom prst="rect">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6637866" y="1727198"/>
                <a:ext cx="1016000" cy="592667"/>
              </a:xfrm>
              <a:prstGeom prst="rect">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6654798" y="2438399"/>
                <a:ext cx="1016000" cy="508000"/>
              </a:xfrm>
              <a:prstGeom prst="rect">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6671730" y="2997199"/>
                <a:ext cx="1016000" cy="609600"/>
              </a:xfrm>
              <a:prstGeom prst="rect">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6688662" y="3640666"/>
                <a:ext cx="1016000" cy="660401"/>
              </a:xfrm>
              <a:prstGeom prst="rect">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 name="Straight Arrow Connector 35"/>
              <p:cNvCxnSpPr/>
              <p:nvPr/>
            </p:nvCxnSpPr>
            <p:spPr>
              <a:xfrm rot="5400000">
                <a:off x="3564467" y="1786467"/>
                <a:ext cx="321733"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4538133" y="1608667"/>
                <a:ext cx="2032000" cy="57573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4385733" y="1574800"/>
                <a:ext cx="2201334" cy="10160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endCxn id="24" idx="1"/>
              </p:cNvCxnSpPr>
              <p:nvPr/>
            </p:nvCxnSpPr>
            <p:spPr>
              <a:xfrm>
                <a:off x="4436533" y="1676399"/>
                <a:ext cx="2235197" cy="16256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4351867" y="1608666"/>
                <a:ext cx="2370666" cy="218440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3031067" y="1202267"/>
                <a:ext cx="1633781" cy="523220"/>
              </a:xfrm>
              <a:prstGeom prst="rect">
                <a:avLst/>
              </a:prstGeom>
              <a:noFill/>
            </p:spPr>
            <p:txBody>
              <a:bodyPr wrap="none" rtlCol="0">
                <a:spAutoFit/>
              </a:bodyPr>
              <a:lstStyle/>
              <a:p>
                <a:r>
                  <a:rPr lang="en-US" sz="2800" b="1" dirty="0" smtClean="0">
                    <a:solidFill>
                      <a:srgbClr val="FF0000"/>
                    </a:solidFill>
                  </a:rPr>
                  <a:t>Processor</a:t>
                </a:r>
                <a:endParaRPr lang="en-US" sz="2800" b="1" dirty="0">
                  <a:solidFill>
                    <a:srgbClr val="FF0000"/>
                  </a:solidFill>
                </a:endParaRPr>
              </a:p>
            </p:txBody>
          </p:sp>
          <p:cxnSp>
            <p:nvCxnSpPr>
              <p:cNvPr id="34" name="Straight Arrow Connector 33"/>
              <p:cNvCxnSpPr/>
              <p:nvPr/>
            </p:nvCxnSpPr>
            <p:spPr>
              <a:xfrm rot="5400000">
                <a:off x="1820333" y="1667935"/>
                <a:ext cx="1524002" cy="147320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87" name="Rectangle 86"/>
            <p:cNvSpPr/>
            <p:nvPr/>
          </p:nvSpPr>
          <p:spPr>
            <a:xfrm>
              <a:off x="1439334" y="3725334"/>
              <a:ext cx="643465" cy="440266"/>
            </a:xfrm>
            <a:prstGeom prst="rect">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8" name="Straight Arrow Connector 87"/>
            <p:cNvCxnSpPr/>
            <p:nvPr/>
          </p:nvCxnSpPr>
          <p:spPr>
            <a:xfrm rot="5400000">
              <a:off x="1659465" y="2099735"/>
              <a:ext cx="2116670" cy="130386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117" name="Group 116"/>
          <p:cNvGrpSpPr/>
          <p:nvPr/>
        </p:nvGrpSpPr>
        <p:grpSpPr>
          <a:xfrm>
            <a:off x="2302934" y="2421467"/>
            <a:ext cx="3729405" cy="3668018"/>
            <a:chOff x="2302934" y="2421467"/>
            <a:chExt cx="3729405" cy="3668018"/>
          </a:xfrm>
        </p:grpSpPr>
        <p:sp>
          <p:nvSpPr>
            <p:cNvPr id="96" name="Frame 95"/>
            <p:cNvSpPr/>
            <p:nvPr/>
          </p:nvSpPr>
          <p:spPr>
            <a:xfrm>
              <a:off x="4250267" y="4368800"/>
              <a:ext cx="846666" cy="660400"/>
            </a:xfrm>
            <a:prstGeom prst="fram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7" name="Frame 96"/>
            <p:cNvSpPr/>
            <p:nvPr/>
          </p:nvSpPr>
          <p:spPr>
            <a:xfrm>
              <a:off x="5063067" y="4368800"/>
              <a:ext cx="846666" cy="660400"/>
            </a:xfrm>
            <a:prstGeom prst="fram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8" name="Frame 97"/>
            <p:cNvSpPr/>
            <p:nvPr/>
          </p:nvSpPr>
          <p:spPr>
            <a:xfrm>
              <a:off x="2302934" y="2421467"/>
              <a:ext cx="846666" cy="660400"/>
            </a:xfrm>
            <a:prstGeom prst="fram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116" name="Group 115"/>
            <p:cNvGrpSpPr/>
            <p:nvPr/>
          </p:nvGrpSpPr>
          <p:grpSpPr>
            <a:xfrm>
              <a:off x="3149601" y="3251200"/>
              <a:ext cx="2882738" cy="2838285"/>
              <a:chOff x="3149601" y="3251200"/>
              <a:chExt cx="2882738" cy="2838285"/>
            </a:xfrm>
          </p:grpSpPr>
          <p:sp>
            <p:nvSpPr>
              <p:cNvPr id="114" name="TextBox 113"/>
              <p:cNvSpPr txBox="1"/>
              <p:nvPr/>
            </p:nvSpPr>
            <p:spPr>
              <a:xfrm>
                <a:off x="4385734" y="5012267"/>
                <a:ext cx="1646605" cy="1077218"/>
              </a:xfrm>
              <a:prstGeom prst="rect">
                <a:avLst/>
              </a:prstGeom>
              <a:noFill/>
            </p:spPr>
            <p:txBody>
              <a:bodyPr wrap="square" rtlCol="0">
                <a:spAutoFit/>
              </a:bodyPr>
              <a:lstStyle/>
              <a:p>
                <a:r>
                  <a:rPr lang="en-US" sz="3200" b="1" dirty="0" smtClean="0">
                    <a:solidFill>
                      <a:srgbClr val="008000"/>
                    </a:solidFill>
                  </a:rPr>
                  <a:t>Memory</a:t>
                </a:r>
              </a:p>
              <a:p>
                <a:endParaRPr lang="en-US" sz="3200" dirty="0"/>
              </a:p>
            </p:txBody>
          </p:sp>
          <p:cxnSp>
            <p:nvCxnSpPr>
              <p:cNvPr id="102" name="Straight Arrow Connector 101"/>
              <p:cNvCxnSpPr/>
              <p:nvPr/>
            </p:nvCxnSpPr>
            <p:spPr>
              <a:xfrm rot="16200000" flipV="1">
                <a:off x="2717801" y="3683000"/>
                <a:ext cx="2099734" cy="1236133"/>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10" name="Straight Arrow Connector 109"/>
              <p:cNvCxnSpPr/>
              <p:nvPr/>
            </p:nvCxnSpPr>
            <p:spPr>
              <a:xfrm rot="5400000" flipH="1" flipV="1">
                <a:off x="5723467" y="5164667"/>
                <a:ext cx="237067" cy="1588"/>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12" name="Straight Arrow Connector 111"/>
              <p:cNvCxnSpPr>
                <a:endCxn id="99" idx="0"/>
              </p:cNvCxnSpPr>
              <p:nvPr/>
            </p:nvCxnSpPr>
            <p:spPr>
              <a:xfrm flipH="1" flipV="1">
                <a:off x="4461133" y="5046133"/>
                <a:ext cx="92333" cy="26161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8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Not 80x86 vs. MIPS?</a:t>
            </a:r>
            <a:endParaRPr lang="en-US" dirty="0"/>
          </a:p>
        </p:txBody>
      </p:sp>
      <p:sp>
        <p:nvSpPr>
          <p:cNvPr id="3" name="Content Placeholder 2"/>
          <p:cNvSpPr>
            <a:spLocks noGrp="1"/>
          </p:cNvSpPr>
          <p:nvPr>
            <p:ph idx="1"/>
          </p:nvPr>
        </p:nvSpPr>
        <p:spPr/>
        <p:txBody>
          <a:bodyPr>
            <a:normAutofit/>
          </a:bodyPr>
          <a:lstStyle/>
          <a:p>
            <a:pPr>
              <a:lnSpc>
                <a:spcPct val="90000"/>
              </a:lnSpc>
            </a:pPr>
            <a:r>
              <a:rPr lang="en-US" dirty="0" smtClean="0">
                <a:ea typeface="ＭＳ Ｐゴシック" charset="-128"/>
                <a:cs typeface="ＭＳ Ｐゴシック" charset="-128"/>
              </a:rPr>
              <a:t>Once learn one, easy to pick up others</a:t>
            </a:r>
          </a:p>
          <a:p>
            <a:pPr>
              <a:lnSpc>
                <a:spcPct val="90000"/>
              </a:lnSpc>
            </a:pPr>
            <a:r>
              <a:rPr lang="en-US" dirty="0" smtClean="0">
                <a:ea typeface="ＭＳ Ｐゴシック" charset="-128"/>
                <a:cs typeface="ＭＳ Ｐゴシック" charset="-128"/>
              </a:rPr>
              <a:t>80x86 instruction set is not beautiful</a:t>
            </a:r>
          </a:p>
          <a:p>
            <a:pPr lvl="1">
              <a:lnSpc>
                <a:spcPct val="90000"/>
              </a:lnSpc>
            </a:pPr>
            <a:r>
              <a:rPr lang="en-US" dirty="0" smtClean="0">
                <a:ea typeface="ＭＳ Ｐゴシック" charset="-128"/>
                <a:cs typeface="ＭＳ Ｐゴシック" charset="-128"/>
              </a:rPr>
              <a:t>≈ Full suitcase then add clothes on way to plane</a:t>
            </a:r>
          </a:p>
          <a:p>
            <a:pPr lvl="1">
              <a:lnSpc>
                <a:spcPct val="90000"/>
              </a:lnSpc>
            </a:pPr>
            <a:r>
              <a:rPr lang="en-US" dirty="0" smtClean="0">
                <a:ea typeface="ＭＳ Ｐゴシック" charset="-128"/>
                <a:cs typeface="ＭＳ Ｐゴシック" charset="-128"/>
              </a:rPr>
              <a:t>Class time precious; why spend on minutiae?</a:t>
            </a:r>
          </a:p>
          <a:p>
            <a:pPr>
              <a:lnSpc>
                <a:spcPct val="90000"/>
              </a:lnSpc>
            </a:pPr>
            <a:r>
              <a:rPr lang="en-US" dirty="0" smtClean="0">
                <a:ea typeface="ＭＳ Ｐゴシック" charset="-128"/>
                <a:cs typeface="ＭＳ Ｐゴシック" charset="-128"/>
              </a:rPr>
              <a:t>MIPS represents energy efficient processor of client (</a:t>
            </a:r>
            <a:r>
              <a:rPr lang="en-US" dirty="0" err="1" smtClean="0">
                <a:ea typeface="ＭＳ Ｐゴシック" charset="-128"/>
                <a:cs typeface="ＭＳ Ｐゴシック" charset="-128"/>
              </a:rPr>
              <a:t>PostPC</a:t>
            </a:r>
            <a:r>
              <a:rPr lang="en-US" dirty="0" smtClean="0">
                <a:ea typeface="ＭＳ Ｐゴシック" charset="-128"/>
                <a:cs typeface="ＭＳ Ｐゴシック" charset="-128"/>
              </a:rPr>
              <a:t> era) vs. fast processor of desktop (PC era)</a:t>
            </a:r>
          </a:p>
          <a:p>
            <a:r>
              <a:rPr lang="en-US" dirty="0" smtClean="0"/>
              <a:t>MIPS represents more popular instruction set: </a:t>
            </a:r>
          </a:p>
          <a:p>
            <a:pPr lvl="1">
              <a:lnSpc>
                <a:spcPct val="90000"/>
              </a:lnSpc>
              <a:buNone/>
            </a:pPr>
            <a:r>
              <a:rPr lang="en-US" dirty="0" smtClean="0">
                <a:ea typeface="ＭＳ Ｐゴシック" charset="-128"/>
                <a:cs typeface="ＭＳ Ｐゴシック" charset="-128"/>
              </a:rPr>
              <a:t>2010: 6.1B ARM, 0.3B 80x86 (20X more)</a:t>
            </a:r>
          </a:p>
        </p:txBody>
      </p:sp>
      <p:sp>
        <p:nvSpPr>
          <p:cNvPr id="4" name="Date Placeholder 3"/>
          <p:cNvSpPr>
            <a:spLocks noGrp="1"/>
          </p:cNvSpPr>
          <p:nvPr>
            <p:ph type="dt" sz="half" idx="10"/>
          </p:nvPr>
        </p:nvSpPr>
        <p:spPr/>
        <p:txBody>
          <a:bodyPr/>
          <a:lstStyle/>
          <a:p>
            <a:fld id="{DF5EC22E-504A-8445-AD0F-9A961E941E61}" type="datetime1">
              <a:rPr lang="en-US" smtClean="0"/>
              <a:pPr/>
              <a:t>8/24/12</a:t>
            </a:fld>
            <a:endParaRPr lang="en-US"/>
          </a:p>
        </p:txBody>
      </p:sp>
      <p:sp>
        <p:nvSpPr>
          <p:cNvPr id="5" name="Footer Placeholder 4"/>
          <p:cNvSpPr>
            <a:spLocks noGrp="1"/>
          </p:cNvSpPr>
          <p:nvPr>
            <p:ph type="ftr" sz="quarter" idx="11"/>
          </p:nvPr>
        </p:nvSpPr>
        <p:spPr/>
        <p:txBody>
          <a:bodyPr/>
          <a:lstStyle/>
          <a:p>
            <a:r>
              <a:rPr lang="en-US" dirty="0" smtClean="0"/>
              <a:t>Fall 2012 </a:t>
            </a:r>
            <a:r>
              <a:rPr lang="en-US" dirty="0" smtClean="0"/>
              <a:t>--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smtClean="0"/>
              <a:t>Software as a Service: SaaS</a:t>
            </a:r>
            <a:endParaRPr lang="en-US" smtClean="0"/>
          </a:p>
        </p:txBody>
      </p:sp>
      <p:sp>
        <p:nvSpPr>
          <p:cNvPr id="66563" name="Content Placeholder 2"/>
          <p:cNvSpPr>
            <a:spLocks noGrp="1"/>
          </p:cNvSpPr>
          <p:nvPr>
            <p:ph idx="1"/>
          </p:nvPr>
        </p:nvSpPr>
        <p:spPr/>
        <p:txBody>
          <a:bodyPr/>
          <a:lstStyle/>
          <a:p>
            <a:r>
              <a:rPr lang="en-US" smtClean="0"/>
              <a:t>Traditional SW: binary code installed and runs wholly on client device</a:t>
            </a:r>
          </a:p>
          <a:p>
            <a:r>
              <a:rPr lang="en-US" smtClean="0"/>
              <a:t>SaaS delivers SW &amp; data as service over Internet via thin program (e.g., browser) running on client device</a:t>
            </a:r>
          </a:p>
          <a:p>
            <a:pPr lvl="1"/>
            <a:r>
              <a:rPr lang="en-US" smtClean="0"/>
              <a:t>Search, social networking, video </a:t>
            </a:r>
          </a:p>
          <a:p>
            <a:r>
              <a:rPr lang="en-US" smtClean="0"/>
              <a:t>Now also SaaS version of traditional SW </a:t>
            </a:r>
          </a:p>
          <a:p>
            <a:pPr lvl="1"/>
            <a:r>
              <a:rPr lang="en-US" smtClean="0"/>
              <a:t>E.g., Microsoft Office 365, TurboTax Online</a:t>
            </a:r>
          </a:p>
          <a:p>
            <a:endParaRPr lang="en-US" smtClean="0"/>
          </a:p>
        </p:txBody>
      </p:sp>
      <p:sp>
        <p:nvSpPr>
          <p:cNvPr id="8" name="Date Placeholder 3"/>
          <p:cNvSpPr>
            <a:spLocks noGrp="1"/>
          </p:cNvSpPr>
          <p:nvPr>
            <p:ph type="dt" sz="half" idx="10"/>
          </p:nvPr>
        </p:nvSpPr>
        <p:spPr>
          <a:xfrm>
            <a:off x="457200" y="6356350"/>
            <a:ext cx="2133600" cy="365125"/>
          </a:xfrm>
        </p:spPr>
        <p:txBody>
          <a:bodyPr/>
          <a:lstStyle/>
          <a:p>
            <a:fld id="{DF5EC22E-504A-8445-AD0F-9A961E941E61}" type="datetime1">
              <a:rPr lang="en-US" smtClean="0"/>
              <a:pPr/>
              <a:t>8/24/12</a:t>
            </a:fld>
            <a:endParaRPr lang="en-US"/>
          </a:p>
        </p:txBody>
      </p:sp>
      <p:sp>
        <p:nvSpPr>
          <p:cNvPr id="9" name="Footer Placeholder 4"/>
          <p:cNvSpPr>
            <a:spLocks noGrp="1"/>
          </p:cNvSpPr>
          <p:nvPr>
            <p:ph type="ftr" sz="quarter" idx="11"/>
          </p:nvPr>
        </p:nvSpPr>
        <p:spPr>
          <a:xfrm>
            <a:off x="3124200" y="6356350"/>
            <a:ext cx="2895600" cy="365125"/>
          </a:xfrm>
        </p:spPr>
        <p:txBody>
          <a:bodyPr/>
          <a:lstStyle/>
          <a:p>
            <a:r>
              <a:rPr lang="en-US" dirty="0" smtClean="0"/>
              <a:t>Fall 2012 </a:t>
            </a:r>
            <a:r>
              <a:rPr lang="en-US" dirty="0" smtClean="0"/>
              <a:t>-- Lecture #1</a:t>
            </a:r>
            <a:endParaRPr lang="en-US" dirty="0"/>
          </a:p>
        </p:txBody>
      </p:sp>
      <p:sp>
        <p:nvSpPr>
          <p:cNvPr id="10" name="Slide Number Placeholder 5"/>
          <p:cNvSpPr>
            <a:spLocks noGrp="1"/>
          </p:cNvSpPr>
          <p:nvPr>
            <p:ph type="sldNum" sz="quarter" idx="12"/>
          </p:nvPr>
        </p:nvSpPr>
        <p:spPr>
          <a:xfrm>
            <a:off x="6553200" y="6356350"/>
            <a:ext cx="2133600" cy="365125"/>
          </a:xfrm>
        </p:spPr>
        <p:txBody>
          <a:bodyPr/>
          <a:lstStyle/>
          <a:p>
            <a:fld id="{3CC63E4C-4642-794D-A2FD-70F6B81535F5}" type="slidenum">
              <a:rPr lang="en-US" smtClean="0"/>
              <a:pPr/>
              <a:t>43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56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656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656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65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smtClean="0">
                <a:ea typeface="ＭＳ Ｐゴシック" pitchFamily="1" charset="-128"/>
                <a:cs typeface="ＭＳ Ｐゴシック" pitchFamily="1" charset="-128"/>
              </a:rPr>
              <a:t>6 Reasons for SaaS</a:t>
            </a:r>
          </a:p>
        </p:txBody>
      </p:sp>
      <p:sp>
        <p:nvSpPr>
          <p:cNvPr id="67587" name="Content Placeholder 2"/>
          <p:cNvSpPr>
            <a:spLocks noGrp="1"/>
          </p:cNvSpPr>
          <p:nvPr>
            <p:ph idx="1"/>
          </p:nvPr>
        </p:nvSpPr>
        <p:spPr/>
        <p:txBody>
          <a:bodyPr>
            <a:normAutofit fontScale="92500" lnSpcReduction="10000"/>
          </a:bodyPr>
          <a:lstStyle/>
          <a:p>
            <a:pPr marL="514350" indent="-514350">
              <a:buFont typeface="Helvetica" pitchFamily="1" charset="0"/>
              <a:buAutoNum type="arabicPeriod"/>
            </a:pPr>
            <a:r>
              <a:rPr lang="en-US" smtClean="0">
                <a:ea typeface="ＭＳ Ｐゴシック" pitchFamily="1" charset="-128"/>
                <a:cs typeface="ＭＳ Ｐゴシック" pitchFamily="1" charset="-128"/>
              </a:rPr>
              <a:t>No install worries about HW capability, OS</a:t>
            </a:r>
          </a:p>
          <a:p>
            <a:pPr marL="514350" indent="-514350">
              <a:buFont typeface="Helvetica" pitchFamily="1" charset="0"/>
              <a:buAutoNum type="arabicPeriod"/>
            </a:pPr>
            <a:r>
              <a:rPr lang="en-US" smtClean="0">
                <a:ea typeface="ＭＳ Ｐゴシック" pitchFamily="1" charset="-128"/>
                <a:cs typeface="ＭＳ Ｐゴシック" pitchFamily="1" charset="-128"/>
              </a:rPr>
              <a:t>No worries about data loss (at remote site)</a:t>
            </a:r>
          </a:p>
          <a:p>
            <a:pPr marL="514350" indent="-514350">
              <a:buFont typeface="Helvetica" pitchFamily="1" charset="0"/>
              <a:buAutoNum type="arabicPeriod"/>
            </a:pPr>
            <a:r>
              <a:rPr lang="en-US" smtClean="0">
                <a:ea typeface="ＭＳ Ｐゴシック" pitchFamily="1" charset="-128"/>
                <a:cs typeface="ＭＳ Ｐゴシック" pitchFamily="1" charset="-128"/>
              </a:rPr>
              <a:t>Easy for groups to interact with same data</a:t>
            </a:r>
          </a:p>
          <a:p>
            <a:pPr marL="514350" indent="-514350">
              <a:buFont typeface="Helvetica" pitchFamily="1" charset="0"/>
              <a:buAutoNum type="arabicPeriod"/>
            </a:pPr>
            <a:r>
              <a:rPr lang="en-US" smtClean="0">
                <a:ea typeface="ＭＳ Ｐゴシック" pitchFamily="1" charset="-128"/>
                <a:cs typeface="ＭＳ Ｐゴシック" pitchFamily="1" charset="-128"/>
              </a:rPr>
              <a:t>If data is large or changed frequently, simpler to keep 1 copy at central site</a:t>
            </a:r>
          </a:p>
          <a:p>
            <a:pPr marL="514350" indent="-514350">
              <a:buFont typeface="Helvetica" pitchFamily="1" charset="0"/>
              <a:buAutoNum type="arabicPeriod"/>
            </a:pPr>
            <a:r>
              <a:rPr lang="en-US" smtClean="0">
                <a:ea typeface="ＭＳ Ｐゴシック" pitchFamily="1" charset="-128"/>
                <a:cs typeface="ＭＳ Ｐゴシック" pitchFamily="1" charset="-128"/>
              </a:rPr>
              <a:t>1 copy of SW, controlled HW environment =&gt; no compatibility hassles for developers</a:t>
            </a:r>
          </a:p>
          <a:p>
            <a:pPr marL="514350" indent="-514350">
              <a:buFont typeface="Helvetica" pitchFamily="1" charset="0"/>
              <a:buAutoNum type="arabicPeriod"/>
            </a:pPr>
            <a:r>
              <a:rPr lang="en-US" smtClean="0">
                <a:ea typeface="ＭＳ Ｐゴシック" pitchFamily="1" charset="-128"/>
                <a:cs typeface="ＭＳ Ｐゴシック" pitchFamily="1" charset="-128"/>
              </a:rPr>
              <a:t>1 copy =&gt; simplifies upgrades  for developers </a:t>
            </a:r>
            <a:r>
              <a:rPr lang="en-US" i="1" smtClean="0">
                <a:ea typeface="ＭＳ Ｐゴシック" pitchFamily="1" charset="-128"/>
                <a:cs typeface="ＭＳ Ｐゴシック" pitchFamily="1" charset="-128"/>
              </a:rPr>
              <a:t>and </a:t>
            </a:r>
            <a:r>
              <a:rPr lang="en-US" smtClean="0">
                <a:ea typeface="ＭＳ Ｐゴシック" pitchFamily="1" charset="-128"/>
                <a:cs typeface="ＭＳ Ｐゴシック" pitchFamily="1" charset="-128"/>
              </a:rPr>
              <a:t>no user upgrade requests</a:t>
            </a:r>
          </a:p>
          <a:p>
            <a:pPr marL="514350" indent="-514350">
              <a:buFont typeface="Helvetica" pitchFamily="1" charset="0"/>
              <a:buAutoNum type="arabicPeriod"/>
            </a:pPr>
            <a:endParaRPr lang="en-US">
              <a:ea typeface="ＭＳ Ｐゴシック" pitchFamily="1" charset="-128"/>
              <a:cs typeface="ＭＳ Ｐゴシック" pitchFamily="1" charset="-128"/>
            </a:endParaRPr>
          </a:p>
        </p:txBody>
      </p:sp>
      <p:sp>
        <p:nvSpPr>
          <p:cNvPr id="5" name="Date Placeholder 3"/>
          <p:cNvSpPr>
            <a:spLocks noGrp="1"/>
          </p:cNvSpPr>
          <p:nvPr>
            <p:ph type="dt" sz="half" idx="10"/>
          </p:nvPr>
        </p:nvSpPr>
        <p:spPr>
          <a:xfrm>
            <a:off x="457200" y="6356350"/>
            <a:ext cx="2133600" cy="365125"/>
          </a:xfrm>
        </p:spPr>
        <p:txBody>
          <a:bodyPr/>
          <a:lstStyle/>
          <a:p>
            <a:fld id="{DF5EC22E-504A-8445-AD0F-9A961E941E61}" type="datetime1">
              <a:rPr lang="en-US" smtClean="0"/>
              <a:pPr/>
              <a:t>8/24/12</a:t>
            </a:fld>
            <a:endParaRPr lang="en-US"/>
          </a:p>
        </p:txBody>
      </p:sp>
      <p:sp>
        <p:nvSpPr>
          <p:cNvPr id="6" name="Footer Placeholder 4"/>
          <p:cNvSpPr>
            <a:spLocks noGrp="1"/>
          </p:cNvSpPr>
          <p:nvPr>
            <p:ph type="ftr" sz="quarter" idx="11"/>
          </p:nvPr>
        </p:nvSpPr>
        <p:spPr>
          <a:xfrm>
            <a:off x="3124200" y="6356350"/>
            <a:ext cx="2895600" cy="365125"/>
          </a:xfrm>
        </p:spPr>
        <p:txBody>
          <a:bodyPr/>
          <a:lstStyle/>
          <a:p>
            <a:r>
              <a:rPr lang="en-US" dirty="0" smtClean="0"/>
              <a:t>Fall 2012 </a:t>
            </a:r>
            <a:r>
              <a:rPr lang="en-US" dirty="0" smtClean="0"/>
              <a:t>-- Lecture #1</a:t>
            </a:r>
            <a:endParaRPr lang="en-US" dirty="0"/>
          </a:p>
        </p:txBody>
      </p:sp>
      <p:sp>
        <p:nvSpPr>
          <p:cNvPr id="7" name="Slide Number Placeholder 5"/>
          <p:cNvSpPr>
            <a:spLocks noGrp="1"/>
          </p:cNvSpPr>
          <p:nvPr>
            <p:ph type="sldNum" sz="quarter" idx="12"/>
          </p:nvPr>
        </p:nvSpPr>
        <p:spPr>
          <a:xfrm>
            <a:off x="6553200" y="6356350"/>
            <a:ext cx="2133600" cy="365125"/>
          </a:xfrm>
        </p:spPr>
        <p:txBody>
          <a:bodyPr/>
          <a:lstStyle/>
          <a:p>
            <a:fld id="{3CC63E4C-4642-794D-A2FD-70F6B81535F5}" type="slidenum">
              <a:rPr lang="en-US" smtClean="0"/>
              <a:pPr/>
              <a:t>44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5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5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5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75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75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Platform as a Service</a:t>
            </a: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8/24/12</a:t>
            </a:fld>
            <a:endParaRPr lang="en-US"/>
          </a:p>
        </p:txBody>
      </p:sp>
      <p:sp>
        <p:nvSpPr>
          <p:cNvPr id="5" name="Footer Placeholder 4"/>
          <p:cNvSpPr>
            <a:spLocks noGrp="1"/>
          </p:cNvSpPr>
          <p:nvPr>
            <p:ph type="ftr" sz="quarter" idx="11"/>
          </p:nvPr>
        </p:nvSpPr>
        <p:spPr/>
        <p:txBody>
          <a:bodyPr/>
          <a:lstStyle/>
          <a:p>
            <a:r>
              <a:rPr lang="en-US" smtClean="0"/>
              <a:t>Falll 2012 --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45</a:t>
            </a:fld>
            <a:endParaRPr lang="en-US"/>
          </a:p>
        </p:txBody>
      </p:sp>
      <p:pic>
        <p:nvPicPr>
          <p:cNvPr id="7" name="Picture 6" descr="Screen shot 2012-08-23 at 11.55.44 AM.png"/>
          <p:cNvPicPr>
            <a:picLocks noChangeAspect="1"/>
          </p:cNvPicPr>
          <p:nvPr/>
        </p:nvPicPr>
        <p:blipFill>
          <a:blip r:embed="rId3"/>
          <a:stretch>
            <a:fillRect/>
          </a:stretch>
        </p:blipFill>
        <p:spPr>
          <a:xfrm>
            <a:off x="404970" y="0"/>
            <a:ext cx="833406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dirty="0" smtClean="0">
                <a:ea typeface="ＭＳ Ｐゴシック" pitchFamily="1" charset="-128"/>
                <a:cs typeface="ＭＳ Ｐゴシック" pitchFamily="1" charset="-128"/>
              </a:rPr>
              <a:t>SaaS Infrastructure?</a:t>
            </a:r>
          </a:p>
        </p:txBody>
      </p:sp>
      <p:sp>
        <p:nvSpPr>
          <p:cNvPr id="80899" name="Content Placeholder 2"/>
          <p:cNvSpPr>
            <a:spLocks noGrp="1"/>
          </p:cNvSpPr>
          <p:nvPr>
            <p:ph idx="1"/>
          </p:nvPr>
        </p:nvSpPr>
        <p:spPr/>
        <p:txBody>
          <a:bodyPr/>
          <a:lstStyle/>
          <a:p>
            <a:pPr>
              <a:defRPr/>
            </a:pPr>
            <a:r>
              <a:rPr lang="en-US" dirty="0" smtClean="0">
                <a:ea typeface="ＭＳ Ｐゴシック" pitchFamily="1" charset="-128"/>
                <a:cs typeface="ＭＳ Ｐゴシック" pitchFamily="1" charset="-128"/>
              </a:rPr>
              <a:t>SaaS demands on infrastructure</a:t>
            </a:r>
          </a:p>
          <a:p>
            <a:pPr marL="514350" indent="-514350">
              <a:buFont typeface="+mj-lt"/>
              <a:buAutoNum type="arabicPeriod"/>
              <a:defRPr/>
            </a:pPr>
            <a:r>
              <a:rPr lang="en-US" dirty="0" smtClean="0">
                <a:ea typeface="ＭＳ Ｐゴシック" pitchFamily="1" charset="-128"/>
                <a:cs typeface="ＭＳ Ｐゴシック" pitchFamily="1" charset="-128"/>
              </a:rPr>
              <a:t>Communication: allow customers to interact with service</a:t>
            </a:r>
          </a:p>
          <a:p>
            <a:pPr marL="514350" indent="-514350">
              <a:buFont typeface="+mj-lt"/>
              <a:buAutoNum type="arabicPeriod"/>
              <a:defRPr/>
            </a:pPr>
            <a:r>
              <a:rPr lang="en-US" dirty="0" smtClean="0">
                <a:ea typeface="ＭＳ Ｐゴシック" pitchFamily="1" charset="-128"/>
                <a:cs typeface="ＭＳ Ｐゴシック" pitchFamily="1" charset="-128"/>
              </a:rPr>
              <a:t>Scalability: fluctuations in demand during + new services to add users rapidly</a:t>
            </a:r>
          </a:p>
          <a:p>
            <a:pPr marL="514350" indent="-514350">
              <a:buFont typeface="+mj-lt"/>
              <a:buAutoNum type="arabicPeriod"/>
              <a:defRPr/>
            </a:pPr>
            <a:r>
              <a:rPr lang="en-US" dirty="0" smtClean="0">
                <a:ea typeface="ＭＳ Ｐゴシック" pitchFamily="1" charset="-128"/>
                <a:cs typeface="ＭＳ Ｐゴシック" pitchFamily="1" charset="-128"/>
              </a:rPr>
              <a:t>Dependability:  service and communication continuously available 24x7</a:t>
            </a:r>
            <a:endParaRPr lang="en-US" dirty="0">
              <a:ea typeface="ＭＳ Ｐゴシック" pitchFamily="1" charset="-128"/>
              <a:cs typeface="ＭＳ Ｐゴシック" pitchFamily="1" charset="-128"/>
            </a:endParaRPr>
          </a:p>
        </p:txBody>
      </p:sp>
      <p:sp>
        <p:nvSpPr>
          <p:cNvPr id="5" name="Date Placeholder 3"/>
          <p:cNvSpPr>
            <a:spLocks noGrp="1"/>
          </p:cNvSpPr>
          <p:nvPr>
            <p:ph type="dt" sz="half" idx="10"/>
          </p:nvPr>
        </p:nvSpPr>
        <p:spPr>
          <a:xfrm>
            <a:off x="457200" y="6356350"/>
            <a:ext cx="2133600" cy="365125"/>
          </a:xfrm>
        </p:spPr>
        <p:txBody>
          <a:bodyPr/>
          <a:lstStyle/>
          <a:p>
            <a:fld id="{DF5EC22E-504A-8445-AD0F-9A961E941E61}" type="datetime1">
              <a:rPr lang="en-US" smtClean="0"/>
              <a:pPr/>
              <a:t>8/24/12</a:t>
            </a:fld>
            <a:endParaRPr lang="en-US"/>
          </a:p>
        </p:txBody>
      </p:sp>
      <p:sp>
        <p:nvSpPr>
          <p:cNvPr id="6" name="Footer Placeholder 4"/>
          <p:cNvSpPr>
            <a:spLocks noGrp="1"/>
          </p:cNvSpPr>
          <p:nvPr>
            <p:ph type="ftr" sz="quarter" idx="11"/>
          </p:nvPr>
        </p:nvSpPr>
        <p:spPr>
          <a:xfrm>
            <a:off x="3124200" y="6356350"/>
            <a:ext cx="2895600" cy="365125"/>
          </a:xfrm>
        </p:spPr>
        <p:txBody>
          <a:bodyPr/>
          <a:lstStyle/>
          <a:p>
            <a:r>
              <a:rPr lang="en-US" dirty="0" smtClean="0"/>
              <a:t>Fall 2012 </a:t>
            </a:r>
            <a:r>
              <a:rPr lang="en-US" dirty="0" smtClean="0"/>
              <a:t>-- Lecture #1</a:t>
            </a:r>
            <a:endParaRPr lang="en-US" dirty="0"/>
          </a:p>
        </p:txBody>
      </p:sp>
      <p:sp>
        <p:nvSpPr>
          <p:cNvPr id="7" name="Slide Number Placeholder 5"/>
          <p:cNvSpPr>
            <a:spLocks noGrp="1"/>
          </p:cNvSpPr>
          <p:nvPr>
            <p:ph type="sldNum" sz="quarter" idx="12"/>
          </p:nvPr>
        </p:nvSpPr>
        <p:spPr>
          <a:xfrm>
            <a:off x="6553200" y="6356350"/>
            <a:ext cx="2133600" cy="365125"/>
          </a:xfrm>
        </p:spPr>
        <p:txBody>
          <a:bodyPr/>
          <a:lstStyle/>
          <a:p>
            <a:fld id="{3CC63E4C-4642-794D-A2FD-70F6B81535F5}" type="slidenum">
              <a:rPr lang="en-US" smtClean="0"/>
              <a:pPr/>
              <a:t>46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8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08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08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p:bld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dirty="0" smtClean="0">
                <a:ea typeface="ＭＳ Ｐゴシック" pitchFamily="1" charset="-128"/>
                <a:cs typeface="ＭＳ Ｐゴシック" pitchFamily="1" charset="-128"/>
              </a:rPr>
              <a:t>Clusters</a:t>
            </a:r>
          </a:p>
        </p:txBody>
      </p:sp>
      <p:sp>
        <p:nvSpPr>
          <p:cNvPr id="3" name="Content Placeholder 2"/>
          <p:cNvSpPr>
            <a:spLocks noGrp="1"/>
          </p:cNvSpPr>
          <p:nvPr>
            <p:ph idx="1"/>
          </p:nvPr>
        </p:nvSpPr>
        <p:spPr>
          <a:xfrm>
            <a:off x="304800" y="1219200"/>
            <a:ext cx="8534400" cy="4754563"/>
          </a:xfrm>
        </p:spPr>
        <p:txBody>
          <a:bodyPr>
            <a:normAutofit lnSpcReduction="10000"/>
          </a:bodyPr>
          <a:lstStyle/>
          <a:p>
            <a:pPr>
              <a:defRPr/>
            </a:pPr>
            <a:r>
              <a:rPr lang="en-US" dirty="0" smtClean="0"/>
              <a:t>Clusters: Commodity computers connected by commodity Ethernet switches</a:t>
            </a:r>
          </a:p>
          <a:p>
            <a:pPr marL="514350" indent="-514350">
              <a:buFont typeface="+mj-lt"/>
              <a:buAutoNum type="arabicPeriod"/>
              <a:defRPr/>
            </a:pPr>
            <a:r>
              <a:rPr lang="en-US" dirty="0" smtClean="0"/>
              <a:t>More scalable than conventional servers</a:t>
            </a:r>
          </a:p>
          <a:p>
            <a:pPr marL="514350" indent="-514350">
              <a:buFont typeface="+mj-lt"/>
              <a:buAutoNum type="arabicPeriod"/>
              <a:defRPr/>
            </a:pPr>
            <a:r>
              <a:rPr lang="en-US" dirty="0" smtClean="0"/>
              <a:t>Much cheaper than conventional servers</a:t>
            </a:r>
          </a:p>
          <a:p>
            <a:pPr marL="914400" lvl="1" indent="-514350">
              <a:defRPr/>
            </a:pPr>
            <a:r>
              <a:rPr lang="en-US" dirty="0" smtClean="0"/>
              <a:t> 20X for equivalent vs. largest servers</a:t>
            </a:r>
          </a:p>
          <a:p>
            <a:pPr marL="514350" indent="-514350">
              <a:buFont typeface="+mj-lt"/>
              <a:buAutoNum type="arabicPeriod"/>
              <a:defRPr/>
            </a:pPr>
            <a:r>
              <a:rPr lang="en-US" dirty="0" smtClean="0"/>
              <a:t>Few operators for 1000s servers</a:t>
            </a:r>
          </a:p>
          <a:p>
            <a:pPr marL="914400" lvl="1" indent="-514350">
              <a:defRPr/>
            </a:pPr>
            <a:r>
              <a:rPr lang="en-US" dirty="0" smtClean="0"/>
              <a:t>Careful selection of identical HW/SW</a:t>
            </a:r>
          </a:p>
          <a:p>
            <a:pPr marL="914400" lvl="1" indent="-514350">
              <a:defRPr/>
            </a:pPr>
            <a:r>
              <a:rPr lang="en-US" dirty="0" smtClean="0"/>
              <a:t>Virtual Machine Monitors simplify operation</a:t>
            </a:r>
          </a:p>
          <a:p>
            <a:pPr marL="514350" indent="-514350">
              <a:buFont typeface="+mj-lt"/>
              <a:buAutoNum type="arabicPeriod"/>
              <a:defRPr/>
            </a:pPr>
            <a:r>
              <a:rPr lang="en-US" dirty="0" smtClean="0"/>
              <a:t>Dependability via extensive redundancy</a:t>
            </a:r>
          </a:p>
          <a:p>
            <a:pPr>
              <a:defRPr/>
            </a:pPr>
            <a:endParaRPr lang="en-US" dirty="0"/>
          </a:p>
        </p:txBody>
      </p:sp>
      <p:sp>
        <p:nvSpPr>
          <p:cNvPr id="5" name="Date Placeholder 3"/>
          <p:cNvSpPr>
            <a:spLocks noGrp="1"/>
          </p:cNvSpPr>
          <p:nvPr>
            <p:ph type="dt" sz="half" idx="10"/>
          </p:nvPr>
        </p:nvSpPr>
        <p:spPr>
          <a:xfrm>
            <a:off x="457200" y="6356350"/>
            <a:ext cx="2133600" cy="365125"/>
          </a:xfrm>
        </p:spPr>
        <p:txBody>
          <a:bodyPr/>
          <a:lstStyle/>
          <a:p>
            <a:fld id="{DF5EC22E-504A-8445-AD0F-9A961E941E61}" type="datetime1">
              <a:rPr lang="en-US" smtClean="0"/>
              <a:pPr/>
              <a:t>8/23/12</a:t>
            </a:fld>
            <a:endParaRPr lang="en-US"/>
          </a:p>
        </p:txBody>
      </p:sp>
      <p:sp>
        <p:nvSpPr>
          <p:cNvPr id="6" name="Footer Placeholder 4"/>
          <p:cNvSpPr>
            <a:spLocks noGrp="1"/>
          </p:cNvSpPr>
          <p:nvPr>
            <p:ph type="ftr" sz="quarter" idx="11"/>
          </p:nvPr>
        </p:nvSpPr>
        <p:spPr>
          <a:xfrm>
            <a:off x="3124200" y="6356350"/>
            <a:ext cx="2895600" cy="365125"/>
          </a:xfrm>
        </p:spPr>
        <p:txBody>
          <a:bodyPr/>
          <a:lstStyle/>
          <a:p>
            <a:r>
              <a:rPr lang="en-US" dirty="0" smtClean="0"/>
              <a:t>Fall 2012 </a:t>
            </a:r>
            <a:r>
              <a:rPr lang="en-US" dirty="0" smtClean="0"/>
              <a:t>-- Lecture #1</a:t>
            </a:r>
            <a:endParaRPr lang="en-US" dirty="0"/>
          </a:p>
        </p:txBody>
      </p:sp>
      <p:sp>
        <p:nvSpPr>
          <p:cNvPr id="7" name="Slide Number Placeholder 5"/>
          <p:cNvSpPr>
            <a:spLocks noGrp="1"/>
          </p:cNvSpPr>
          <p:nvPr>
            <p:ph type="sldNum" sz="quarter" idx="12"/>
          </p:nvPr>
        </p:nvSpPr>
        <p:spPr>
          <a:xfrm>
            <a:off x="6553200" y="6356350"/>
            <a:ext cx="2133600" cy="365125"/>
          </a:xfrm>
        </p:spPr>
        <p:txBody>
          <a:bodyPr/>
          <a:lstStyle/>
          <a:p>
            <a:fld id="{3CC63E4C-4642-794D-A2FD-70F6B81535F5}" type="slidenum">
              <a:rPr lang="en-US" smtClean="0"/>
              <a:pPr/>
              <a:t>47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itle 5"/>
          <p:cNvSpPr>
            <a:spLocks noGrp="1"/>
          </p:cNvSpPr>
          <p:nvPr>
            <p:ph type="title"/>
          </p:nvPr>
        </p:nvSpPr>
        <p:spPr/>
        <p:txBody>
          <a:bodyPr>
            <a:normAutofit/>
          </a:bodyPr>
          <a:lstStyle/>
          <a:p>
            <a:r>
              <a:rPr lang="en-US" dirty="0" smtClean="0">
                <a:ea typeface="ＭＳ Ｐゴシック" charset="-128"/>
                <a:cs typeface="ＭＳ Ｐゴシック" charset="-128"/>
              </a:rPr>
              <a:t>The Big Switch: Cloud Computing</a:t>
            </a:r>
          </a:p>
        </p:txBody>
      </p:sp>
      <p:sp>
        <p:nvSpPr>
          <p:cNvPr id="19460" name="Content Placeholder 7"/>
          <p:cNvSpPr>
            <a:spLocks noGrp="1"/>
          </p:cNvSpPr>
          <p:nvPr>
            <p:ph idx="1"/>
          </p:nvPr>
        </p:nvSpPr>
        <p:spPr>
          <a:xfrm>
            <a:off x="3454405" y="1168402"/>
            <a:ext cx="5469461" cy="5181600"/>
          </a:xfrm>
        </p:spPr>
        <p:txBody>
          <a:bodyPr>
            <a:noAutofit/>
          </a:bodyPr>
          <a:lstStyle/>
          <a:p>
            <a:pPr>
              <a:lnSpc>
                <a:spcPct val="85000"/>
              </a:lnSpc>
              <a:buFontTx/>
              <a:buNone/>
            </a:pPr>
            <a:r>
              <a:rPr lang="en-US" sz="2400" dirty="0" smtClean="0">
                <a:ea typeface="ＭＳ Ｐゴシック" charset="-128"/>
                <a:cs typeface="ＭＳ Ｐゴシック" charset="-128"/>
              </a:rPr>
              <a:t>	“A hundred years ago, companies stopped generating their own power with steam engines and dynamos and plugged into the newly built electric grid. The cheap power pumped out by electric utilities didn’t just change how businesses operate. It set off a chain reaction of economic and social transformations that brought the modern world into existence. Today, a similar revolution is under way. Hooked up to the Internet’s global computing grid, massive information-processing plants have begun pumping data and software code into our homes and businesses. This time, it’s computing that’s turning into a utility.”</a:t>
            </a:r>
          </a:p>
        </p:txBody>
      </p:sp>
      <p:sp>
        <p:nvSpPr>
          <p:cNvPr id="6" name="Date Placeholder 5"/>
          <p:cNvSpPr>
            <a:spLocks noGrp="1"/>
          </p:cNvSpPr>
          <p:nvPr>
            <p:ph type="dt" sz="half" idx="10"/>
          </p:nvPr>
        </p:nvSpPr>
        <p:spPr/>
        <p:txBody>
          <a:bodyPr/>
          <a:lstStyle/>
          <a:p>
            <a:fld id="{B8915FAA-F83B-0C4D-BFE6-18C8B7CF15CB}" type="datetime1">
              <a:rPr lang="en-US" smtClean="0"/>
              <a:pPr/>
              <a:t>8/23/12</a:t>
            </a:fld>
            <a:endParaRPr lang="en-US"/>
          </a:p>
        </p:txBody>
      </p:sp>
      <p:sp>
        <p:nvSpPr>
          <p:cNvPr id="7" name="Footer Placeholder 6"/>
          <p:cNvSpPr>
            <a:spLocks noGrp="1"/>
          </p:cNvSpPr>
          <p:nvPr>
            <p:ph type="ftr" sz="quarter" idx="11"/>
          </p:nvPr>
        </p:nvSpPr>
        <p:spPr/>
        <p:txBody>
          <a:bodyPr/>
          <a:lstStyle/>
          <a:p>
            <a:r>
              <a:rPr lang="en-US" dirty="0" smtClean="0"/>
              <a:t>Fall 2012 -- Lecture #1</a:t>
            </a:r>
            <a:endParaRPr lang="en-US" dirty="0"/>
          </a:p>
        </p:txBody>
      </p:sp>
      <p:sp>
        <p:nvSpPr>
          <p:cNvPr id="19459" name="Slide Number Placeholder 3"/>
          <p:cNvSpPr>
            <a:spLocks noGrp="1"/>
          </p:cNvSpPr>
          <p:nvPr>
            <p:ph type="sldNum" sz="quarter" idx="12"/>
          </p:nvPr>
        </p:nvSpPr>
        <p:spPr>
          <a:noFill/>
        </p:spPr>
        <p:txBody>
          <a:bodyPr/>
          <a:lstStyle/>
          <a:p>
            <a:fld id="{B250534F-5255-3D41-AF42-E7FB719555A6}" type="slidenum">
              <a:rPr lang="en-US" smtClean="0">
                <a:latin typeface="Arial" charset="0"/>
              </a:rPr>
              <a:pPr/>
              <a:t>48</a:t>
            </a:fld>
            <a:endParaRPr lang="en-US" smtClean="0">
              <a:latin typeface="Arial" charset="0"/>
            </a:endParaRPr>
          </a:p>
        </p:txBody>
      </p:sp>
      <p:pic>
        <p:nvPicPr>
          <p:cNvPr id="19461" name="Picture 4"/>
          <p:cNvPicPr>
            <a:picLocks noChangeAspect="1"/>
          </p:cNvPicPr>
          <p:nvPr/>
        </p:nvPicPr>
        <p:blipFill>
          <a:blip r:embed="rId3"/>
          <a:srcRect/>
          <a:stretch>
            <a:fillRect/>
          </a:stretch>
        </p:blipFill>
        <p:spPr bwMode="auto">
          <a:xfrm>
            <a:off x="119063" y="1268413"/>
            <a:ext cx="3454400" cy="52451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“And In Conclusion, …”</a:t>
            </a:r>
            <a:endParaRPr lang="en-US" dirty="0"/>
          </a:p>
        </p:txBody>
      </p:sp>
      <p:sp>
        <p:nvSpPr>
          <p:cNvPr id="3" name="Content Placeholder 2"/>
          <p:cNvSpPr>
            <a:spLocks noGrp="1"/>
          </p:cNvSpPr>
          <p:nvPr>
            <p:ph idx="1"/>
          </p:nvPr>
        </p:nvSpPr>
        <p:spPr>
          <a:xfrm>
            <a:off x="491066" y="1193799"/>
            <a:ext cx="8331200" cy="5461001"/>
          </a:xfrm>
        </p:spPr>
        <p:txBody>
          <a:bodyPr>
            <a:normAutofit lnSpcReduction="10000"/>
          </a:bodyPr>
          <a:lstStyle/>
          <a:p>
            <a:r>
              <a:rPr lang="en-US" dirty="0" smtClean="0"/>
              <a:t>CS61c: Learn 6 great ideas in computer architecture to enable high performance programming via parallelism, not just learn C</a:t>
            </a:r>
          </a:p>
          <a:p>
            <a:pPr marL="971550" lvl="1" indent="-514350">
              <a:buFont typeface="+mj-lt"/>
              <a:buAutoNum type="arabicPeriod"/>
            </a:pPr>
            <a:r>
              <a:rPr lang="en-US" dirty="0" smtClean="0"/>
              <a:t>Layers of Representation/Interpretation</a:t>
            </a:r>
          </a:p>
          <a:p>
            <a:pPr marL="971550" lvl="1" indent="-514350">
              <a:buFont typeface="+mj-lt"/>
              <a:buAutoNum type="arabicPeriod"/>
            </a:pPr>
            <a:r>
              <a:rPr lang="en-US" dirty="0" smtClean="0"/>
              <a:t>Moore’s Law</a:t>
            </a:r>
          </a:p>
          <a:p>
            <a:pPr marL="971550" lvl="1" indent="-514350">
              <a:buFont typeface="+mj-lt"/>
              <a:buAutoNum type="arabicPeriod"/>
            </a:pPr>
            <a:r>
              <a:rPr lang="en-US" dirty="0" smtClean="0"/>
              <a:t>Principle of Locality/Memory Hierarchy</a:t>
            </a:r>
          </a:p>
          <a:p>
            <a:pPr marL="971550" lvl="1" indent="-514350">
              <a:buFont typeface="+mj-lt"/>
              <a:buAutoNum type="arabicPeriod"/>
            </a:pPr>
            <a:r>
              <a:rPr lang="en-US" dirty="0" smtClean="0"/>
              <a:t>Parallelism</a:t>
            </a:r>
          </a:p>
          <a:p>
            <a:pPr marL="971550" lvl="1" indent="-514350">
              <a:buFont typeface="+mj-lt"/>
              <a:buAutoNum type="arabicPeriod"/>
            </a:pPr>
            <a:r>
              <a:rPr lang="en-US" dirty="0" smtClean="0"/>
              <a:t>Performance Measurement and Improvement</a:t>
            </a:r>
          </a:p>
          <a:p>
            <a:pPr marL="971550" lvl="1" indent="-514350">
              <a:buFont typeface="+mj-lt"/>
              <a:buAutoNum type="arabicPeriod"/>
            </a:pPr>
            <a:r>
              <a:rPr lang="en-US" dirty="0" smtClean="0"/>
              <a:t>Dependability via Redundancy</a:t>
            </a:r>
          </a:p>
          <a:p>
            <a:r>
              <a:rPr lang="en-US" dirty="0" smtClean="0"/>
              <a:t>Post PC Era: Parallel processing, smart phone to </a:t>
            </a:r>
            <a:r>
              <a:rPr lang="en-US" dirty="0" smtClean="0"/>
              <a:t>WSC, Software that executes across the net</a:t>
            </a:r>
          </a:p>
          <a:p>
            <a:endParaRPr lang="en-US" dirty="0"/>
          </a:p>
        </p:txBody>
      </p:sp>
      <p:sp>
        <p:nvSpPr>
          <p:cNvPr id="4" name="Slide Number Placeholder 3"/>
          <p:cNvSpPr>
            <a:spLocks noGrp="1"/>
          </p:cNvSpPr>
          <p:nvPr>
            <p:ph type="sldNum" sz="quarter" idx="12"/>
          </p:nvPr>
        </p:nvSpPr>
        <p:spPr/>
        <p:txBody>
          <a:bodyPr/>
          <a:lstStyle/>
          <a:p>
            <a:fld id="{F4BA2A7E-5181-A840-825F-018EFA86BC7E}" type="slidenum">
              <a:rPr lang="en-US" smtClean="0"/>
              <a:pPr/>
              <a:t>49</a:t>
            </a:fld>
            <a:endParaRPr lang="en-US"/>
          </a:p>
        </p:txBody>
      </p:sp>
      <p:sp>
        <p:nvSpPr>
          <p:cNvPr id="5" name="Footer Placeholder 4"/>
          <p:cNvSpPr>
            <a:spLocks noGrp="1"/>
          </p:cNvSpPr>
          <p:nvPr>
            <p:ph type="ftr" sz="quarter" idx="11"/>
          </p:nvPr>
        </p:nvSpPr>
        <p:spPr/>
        <p:txBody>
          <a:bodyPr/>
          <a:lstStyle/>
          <a:p>
            <a:r>
              <a:rPr lang="en-US" dirty="0" smtClean="0"/>
              <a:t>Fall 2012 -- Lecture #1</a:t>
            </a:r>
            <a:endParaRPr lang="en-US" dirty="0"/>
          </a:p>
        </p:txBody>
      </p:sp>
      <p:sp>
        <p:nvSpPr>
          <p:cNvPr id="6" name="Date Placeholder 5"/>
          <p:cNvSpPr>
            <a:spLocks noGrp="1"/>
          </p:cNvSpPr>
          <p:nvPr>
            <p:ph type="dt" sz="half" idx="10"/>
          </p:nvPr>
        </p:nvSpPr>
        <p:spPr/>
        <p:txBody>
          <a:bodyPr/>
          <a:lstStyle/>
          <a:p>
            <a:fld id="{783D9E9C-D8D3-6448-9415-C0C506CA7261}" type="datetime1">
              <a:rPr lang="en-US" smtClean="0"/>
              <a:pPr/>
              <a:t>8/24/12</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 School CS61c</a:t>
            </a:r>
            <a:endParaRPr lang="en-US" dirty="0"/>
          </a:p>
        </p:txBody>
      </p:sp>
      <p:sp>
        <p:nvSpPr>
          <p:cNvPr id="4" name="Slide Number Placeholder 3"/>
          <p:cNvSpPr>
            <a:spLocks noGrp="1"/>
          </p:cNvSpPr>
          <p:nvPr>
            <p:ph type="sldNum" sz="quarter" idx="12"/>
          </p:nvPr>
        </p:nvSpPr>
        <p:spPr/>
        <p:txBody>
          <a:bodyPr/>
          <a:lstStyle/>
          <a:p>
            <a:fld id="{F4BA2A7E-5181-A840-825F-018EFA86BC7E}" type="slidenum">
              <a:rPr lang="en-US" smtClean="0"/>
              <a:pPr/>
              <a:t>5</a:t>
            </a:fld>
            <a:endParaRPr lang="en-US"/>
          </a:p>
        </p:txBody>
      </p:sp>
      <p:pic>
        <p:nvPicPr>
          <p:cNvPr id="31746" name="Picture 2"/>
          <p:cNvPicPr>
            <a:picLocks noChangeAspect="1" noChangeArrowheads="1"/>
          </p:cNvPicPr>
          <p:nvPr/>
        </p:nvPicPr>
        <p:blipFill>
          <a:blip r:embed="rId3"/>
          <a:srcRect/>
          <a:stretch>
            <a:fillRect/>
          </a:stretch>
        </p:blipFill>
        <p:spPr bwMode="auto">
          <a:xfrm>
            <a:off x="1254573" y="1309203"/>
            <a:ext cx="6657232" cy="4994042"/>
          </a:xfrm>
          <a:prstGeom prst="rect">
            <a:avLst/>
          </a:prstGeom>
          <a:noFill/>
          <a:ln w="9525">
            <a:noFill/>
            <a:miter lim="800000"/>
            <a:headEnd/>
            <a:tailEnd/>
          </a:ln>
          <a:effectLst/>
        </p:spPr>
      </p:pic>
      <p:sp>
        <p:nvSpPr>
          <p:cNvPr id="5" name="Footer Placeholder 4"/>
          <p:cNvSpPr>
            <a:spLocks noGrp="1"/>
          </p:cNvSpPr>
          <p:nvPr>
            <p:ph type="ftr" sz="quarter" idx="11"/>
          </p:nvPr>
        </p:nvSpPr>
        <p:spPr/>
        <p:txBody>
          <a:bodyPr/>
          <a:lstStyle/>
          <a:p>
            <a:r>
              <a:rPr lang="en-US" dirty="0" smtClean="0"/>
              <a:t>Fall 2012 -- Lecture #1</a:t>
            </a:r>
            <a:endParaRPr lang="en-US" dirty="0"/>
          </a:p>
        </p:txBody>
      </p:sp>
      <p:sp>
        <p:nvSpPr>
          <p:cNvPr id="6" name="Date Placeholder 5"/>
          <p:cNvSpPr>
            <a:spLocks noGrp="1"/>
          </p:cNvSpPr>
          <p:nvPr>
            <p:ph type="dt" sz="half" idx="10"/>
          </p:nvPr>
        </p:nvSpPr>
        <p:spPr/>
        <p:txBody>
          <a:bodyPr/>
          <a:lstStyle/>
          <a:p>
            <a:fld id="{0A7D3C8B-85E8-B840-900D-899DE8C0B677}" type="datetime1">
              <a:rPr lang="en-US" smtClean="0"/>
              <a:pPr/>
              <a:t>8/24/12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School CS61c</a:t>
            </a:r>
            <a:endParaRPr lang="en-US" dirty="0"/>
          </a:p>
        </p:txBody>
      </p:sp>
      <p:sp>
        <p:nvSpPr>
          <p:cNvPr id="3" name="Slide Number Placeholder 2"/>
          <p:cNvSpPr>
            <a:spLocks noGrp="1"/>
          </p:cNvSpPr>
          <p:nvPr>
            <p:ph type="sldNum" sz="quarter" idx="12"/>
          </p:nvPr>
        </p:nvSpPr>
        <p:spPr/>
        <p:txBody>
          <a:bodyPr/>
          <a:lstStyle/>
          <a:p>
            <a:fld id="{F4BA2A7E-5181-A840-825F-018EFA86BC7E}" type="slidenum">
              <a:rPr lang="en-US" smtClean="0"/>
              <a:pPr/>
              <a:t>6</a:t>
            </a:fld>
            <a:endParaRPr lang="en-US"/>
          </a:p>
        </p:txBody>
      </p:sp>
      <p:pic>
        <p:nvPicPr>
          <p:cNvPr id="29701" name="Picture 5"/>
          <p:cNvPicPr>
            <a:picLocks noChangeAspect="1" noChangeArrowheads="1"/>
          </p:cNvPicPr>
          <p:nvPr/>
        </p:nvPicPr>
        <p:blipFill>
          <a:blip r:embed="rId3"/>
          <a:srcRect/>
          <a:stretch>
            <a:fillRect/>
          </a:stretch>
        </p:blipFill>
        <p:spPr bwMode="auto">
          <a:xfrm>
            <a:off x="90716" y="2577576"/>
            <a:ext cx="4357016" cy="3020204"/>
          </a:xfrm>
          <a:prstGeom prst="rect">
            <a:avLst/>
          </a:prstGeom>
          <a:noFill/>
          <a:ln w="9525">
            <a:noFill/>
            <a:miter lim="800000"/>
            <a:headEnd/>
            <a:tailEnd/>
          </a:ln>
          <a:effectLst/>
        </p:spPr>
      </p:pic>
      <p:pic>
        <p:nvPicPr>
          <p:cNvPr id="29702" name="Picture 6"/>
          <p:cNvPicPr>
            <a:picLocks noChangeAspect="1" noChangeArrowheads="1"/>
          </p:cNvPicPr>
          <p:nvPr/>
        </p:nvPicPr>
        <p:blipFill>
          <a:blip r:embed="rId4"/>
          <a:srcRect/>
          <a:stretch>
            <a:fillRect/>
          </a:stretch>
        </p:blipFill>
        <p:spPr bwMode="auto">
          <a:xfrm>
            <a:off x="4571212" y="1271337"/>
            <a:ext cx="4449308" cy="5190859"/>
          </a:xfrm>
          <a:prstGeom prst="rect">
            <a:avLst/>
          </a:prstGeom>
          <a:noFill/>
          <a:ln w="9525">
            <a:noFill/>
            <a:miter lim="800000"/>
            <a:headEnd/>
            <a:tailEnd/>
          </a:ln>
          <a:effectLst/>
        </p:spPr>
      </p:pic>
      <p:sp>
        <p:nvSpPr>
          <p:cNvPr id="6" name="Footer Placeholder 5"/>
          <p:cNvSpPr>
            <a:spLocks noGrp="1"/>
          </p:cNvSpPr>
          <p:nvPr>
            <p:ph type="ftr" sz="quarter" idx="11"/>
          </p:nvPr>
        </p:nvSpPr>
        <p:spPr/>
        <p:txBody>
          <a:bodyPr/>
          <a:lstStyle/>
          <a:p>
            <a:r>
              <a:rPr lang="en-US" dirty="0" smtClean="0"/>
              <a:t>Fall 2012 -- Lecture #1</a:t>
            </a:r>
            <a:endParaRPr lang="en-US" dirty="0"/>
          </a:p>
        </p:txBody>
      </p:sp>
      <p:sp>
        <p:nvSpPr>
          <p:cNvPr id="7" name="Date Placeholder 6"/>
          <p:cNvSpPr>
            <a:spLocks noGrp="1"/>
          </p:cNvSpPr>
          <p:nvPr>
            <p:ph type="dt" sz="half" idx="10"/>
          </p:nvPr>
        </p:nvSpPr>
        <p:spPr/>
        <p:txBody>
          <a:bodyPr/>
          <a:lstStyle/>
          <a:p>
            <a:fld id="{25E02EEC-AF44-9F40-A3AD-514541BDDE47}" type="datetime1">
              <a:rPr lang="en-US" smtClean="0"/>
              <a:pPr/>
              <a:t>8/24/12</a:t>
            </a:fld>
            <a:endParaRPr lang="en-US"/>
          </a:p>
        </p:txBody>
      </p:sp>
      <p:sp>
        <p:nvSpPr>
          <p:cNvPr id="8" name="TextBox 7"/>
          <p:cNvSpPr txBox="1"/>
          <p:nvPr/>
        </p:nvSpPr>
        <p:spPr>
          <a:xfrm>
            <a:off x="0" y="0"/>
            <a:ext cx="2065867" cy="1569660"/>
          </a:xfrm>
          <a:prstGeom prst="rect">
            <a:avLst/>
          </a:prstGeom>
          <a:noFill/>
        </p:spPr>
        <p:txBody>
          <a:bodyPr wrap="square" rtlCol="0">
            <a:spAutoFit/>
          </a:bodyPr>
          <a:lstStyle/>
          <a:p>
            <a:r>
              <a:rPr lang="en-US" sz="3200" dirty="0" smtClean="0"/>
              <a:t>Personal Mobile Devices</a:t>
            </a:r>
            <a:endParaRPr lang="en-US"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srcRect/>
          <a:stretch>
            <a:fillRect/>
          </a:stretch>
        </p:blipFill>
        <p:spPr bwMode="auto">
          <a:xfrm>
            <a:off x="344465" y="-251250"/>
            <a:ext cx="8793132" cy="7157475"/>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F4BA2A7E-5181-A840-825F-018EFA86BC7E}" type="slidenum">
              <a:rPr lang="en-US" smtClean="0"/>
              <a:pPr/>
              <a:t>7</a:t>
            </a:fld>
            <a:endParaRPr lang="en-US"/>
          </a:p>
        </p:txBody>
      </p:sp>
      <p:sp>
        <p:nvSpPr>
          <p:cNvPr id="9" name="Footer Placeholder 8"/>
          <p:cNvSpPr>
            <a:spLocks noGrp="1"/>
          </p:cNvSpPr>
          <p:nvPr>
            <p:ph type="ftr" sz="quarter" idx="11"/>
          </p:nvPr>
        </p:nvSpPr>
        <p:spPr/>
        <p:txBody>
          <a:bodyPr/>
          <a:lstStyle/>
          <a:p>
            <a:r>
              <a:rPr lang="en-US" dirty="0" smtClean="0"/>
              <a:t>Fall 2012 -- Lecture #1</a:t>
            </a:r>
            <a:endParaRPr lang="en-US" dirty="0"/>
          </a:p>
        </p:txBody>
      </p:sp>
      <p:sp>
        <p:nvSpPr>
          <p:cNvPr id="10" name="Date Placeholder 9"/>
          <p:cNvSpPr>
            <a:spLocks noGrp="1"/>
          </p:cNvSpPr>
          <p:nvPr>
            <p:ph type="dt" sz="half" idx="10"/>
          </p:nvPr>
        </p:nvSpPr>
        <p:spPr/>
        <p:txBody>
          <a:bodyPr/>
          <a:lstStyle/>
          <a:p>
            <a:fld id="{3CB331DB-2B42-D340-9AED-4AC36400579F}" type="datetime1">
              <a:rPr lang="en-US" smtClean="0"/>
              <a:pPr/>
              <a:t>8/24/12</a:t>
            </a:fld>
            <a:endParaRPr lang="en-US"/>
          </a:p>
        </p:txBody>
      </p:sp>
      <p:pic>
        <p:nvPicPr>
          <p:cNvPr id="22531" name="Picture 3"/>
          <p:cNvPicPr>
            <a:picLocks noChangeAspect="1" noChangeArrowheads="1"/>
          </p:cNvPicPr>
          <p:nvPr/>
        </p:nvPicPr>
        <p:blipFill>
          <a:blip r:embed="rId4"/>
          <a:srcRect t="25833" b="26878"/>
          <a:stretch>
            <a:fillRect/>
          </a:stretch>
        </p:blipFill>
        <p:spPr bwMode="auto">
          <a:xfrm>
            <a:off x="262468" y="1693333"/>
            <a:ext cx="8496375" cy="3014134"/>
          </a:xfrm>
          <a:prstGeom prst="rect">
            <a:avLst/>
          </a:prstGeom>
          <a:noFill/>
          <a:ln w="9525">
            <a:noFill/>
            <a:miter lim="800000"/>
            <a:headEnd/>
            <a:tailEnd/>
          </a:ln>
          <a:effectLst/>
        </p:spPr>
      </p:pic>
      <p:sp>
        <p:nvSpPr>
          <p:cNvPr id="7" name="TextBox 6"/>
          <p:cNvSpPr txBox="1"/>
          <p:nvPr/>
        </p:nvSpPr>
        <p:spPr>
          <a:xfrm>
            <a:off x="0" y="0"/>
            <a:ext cx="2086228" cy="1569660"/>
          </a:xfrm>
          <a:prstGeom prst="rect">
            <a:avLst/>
          </a:prstGeom>
          <a:noFill/>
        </p:spPr>
        <p:txBody>
          <a:bodyPr wrap="none" rtlCol="0">
            <a:spAutoFit/>
          </a:bodyPr>
          <a:lstStyle/>
          <a:p>
            <a:r>
              <a:rPr lang="en-US" sz="3200" dirty="0" smtClean="0"/>
              <a:t>Warehouse</a:t>
            </a:r>
          </a:p>
          <a:p>
            <a:r>
              <a:rPr lang="en-US" sz="3200" dirty="0" smtClean="0"/>
              <a:t>Scale </a:t>
            </a:r>
          </a:p>
          <a:p>
            <a:r>
              <a:rPr lang="en-US" sz="3200" dirty="0" smtClean="0"/>
              <a:t>Computer</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7" name="Rectangle 5"/>
          <p:cNvSpPr>
            <a:spLocks noGrp="1" noChangeArrowheads="1"/>
          </p:cNvSpPr>
          <p:nvPr>
            <p:ph type="title"/>
          </p:nvPr>
        </p:nvSpPr>
        <p:spPr/>
        <p:txBody>
          <a:bodyPr/>
          <a:lstStyle/>
          <a:p>
            <a:r>
              <a:rPr lang="en-US" dirty="0" smtClean="0"/>
              <a:t>Old-School Machine Structures</a:t>
            </a:r>
            <a:endParaRPr lang="en-US" dirty="0"/>
          </a:p>
        </p:txBody>
      </p:sp>
      <p:grpSp>
        <p:nvGrpSpPr>
          <p:cNvPr id="2" name="Group 42"/>
          <p:cNvGrpSpPr/>
          <p:nvPr/>
        </p:nvGrpSpPr>
        <p:grpSpPr>
          <a:xfrm>
            <a:off x="30998" y="1908610"/>
            <a:ext cx="9042679" cy="3766055"/>
            <a:chOff x="495300" y="2171952"/>
            <a:chExt cx="8305800" cy="3459163"/>
          </a:xfrm>
        </p:grpSpPr>
        <p:sp>
          <p:nvSpPr>
            <p:cNvPr id="26663" name="Oval 3" descr="5%"/>
            <p:cNvSpPr>
              <a:spLocks noChangeArrowheads="1"/>
            </p:cNvSpPr>
            <p:nvPr/>
          </p:nvSpPr>
          <p:spPr bwMode="auto">
            <a:xfrm>
              <a:off x="495300" y="2753734"/>
              <a:ext cx="8305800" cy="2035427"/>
            </a:xfrm>
            <a:prstGeom prst="ellipse">
              <a:avLst/>
            </a:prstGeom>
            <a:pattFill prst="pct5">
              <a:fgClr>
                <a:schemeClr val="hlink"/>
              </a:fgClr>
              <a:bgClr>
                <a:srgbClr val="FFFFFF"/>
              </a:bgClr>
            </a:pattFill>
            <a:ln w="28575">
              <a:solidFill>
                <a:schemeClr val="accent2"/>
              </a:solidFill>
              <a:round/>
              <a:headEnd/>
              <a:tailEnd/>
            </a:ln>
          </p:spPr>
          <p:txBody>
            <a:bodyPr wrap="none" anchor="ctr">
              <a:prstTxWarp prst="textNoShape">
                <a:avLst/>
              </a:prstTxWarp>
            </a:bodyPr>
            <a:lstStyle/>
            <a:p>
              <a:endParaRPr lang="en-US"/>
            </a:p>
          </p:txBody>
        </p:sp>
        <p:sp>
          <p:nvSpPr>
            <p:cNvPr id="26664" name="Text Box 4"/>
            <p:cNvSpPr txBox="1">
              <a:spLocks noChangeArrowheads="1"/>
            </p:cNvSpPr>
            <p:nvPr/>
          </p:nvSpPr>
          <p:spPr bwMode="auto">
            <a:xfrm>
              <a:off x="7277100" y="2472054"/>
              <a:ext cx="1524000" cy="537123"/>
            </a:xfrm>
            <a:prstGeom prst="rect">
              <a:avLst/>
            </a:prstGeom>
            <a:noFill/>
            <a:ln w="12700">
              <a:noFill/>
              <a:miter lim="800000"/>
              <a:headEnd/>
              <a:tailEnd/>
            </a:ln>
          </p:spPr>
          <p:txBody>
            <a:bodyPr wrap="square">
              <a:prstTxWarp prst="textNoShape">
                <a:avLst/>
              </a:prstTxWarp>
              <a:spAutoFit/>
            </a:bodyPr>
            <a:lstStyle/>
            <a:p>
              <a:pPr algn="l"/>
              <a:r>
                <a:rPr lang="en-US" sz="3200" b="1" dirty="0" smtClean="0">
                  <a:solidFill>
                    <a:srgbClr val="FF0000"/>
                  </a:solidFill>
                </a:rPr>
                <a:t>CS61c</a:t>
              </a:r>
              <a:endParaRPr lang="en-US" sz="3200" dirty="0">
                <a:solidFill>
                  <a:srgbClr val="FF0000"/>
                </a:solidFill>
              </a:endParaRPr>
            </a:p>
          </p:txBody>
        </p:sp>
        <p:sp>
          <p:nvSpPr>
            <p:cNvPr id="26629" name="Rectangle 7"/>
            <p:cNvSpPr>
              <a:spLocks noChangeArrowheads="1"/>
            </p:cNvSpPr>
            <p:nvPr/>
          </p:nvSpPr>
          <p:spPr bwMode="auto">
            <a:xfrm>
              <a:off x="4914900" y="3848352"/>
              <a:ext cx="1282700" cy="305783"/>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I/O system</a:t>
              </a:r>
            </a:p>
          </p:txBody>
        </p:sp>
        <p:sp>
          <p:nvSpPr>
            <p:cNvPr id="26630" name="Rectangle 8"/>
            <p:cNvSpPr>
              <a:spLocks noChangeArrowheads="1"/>
            </p:cNvSpPr>
            <p:nvPr/>
          </p:nvSpPr>
          <p:spPr bwMode="auto">
            <a:xfrm>
              <a:off x="3251200" y="5265990"/>
              <a:ext cx="25400" cy="279400"/>
            </a:xfrm>
            <a:prstGeom prst="rect">
              <a:avLst/>
            </a:prstGeom>
            <a:noFill/>
            <a:ln w="76200">
              <a:noFill/>
              <a:miter lim="800000"/>
              <a:headEnd/>
              <a:tailEnd/>
            </a:ln>
          </p:spPr>
          <p:txBody>
            <a:bodyPr wrap="none" anchor="ctr">
              <a:prstTxWarp prst="textNoShape">
                <a:avLst/>
              </a:prstTxWarp>
            </a:bodyPr>
            <a:lstStyle/>
            <a:p>
              <a:endParaRPr lang="en-US"/>
            </a:p>
          </p:txBody>
        </p:sp>
        <p:sp>
          <p:nvSpPr>
            <p:cNvPr id="26631" name="Rectangle 9"/>
            <p:cNvSpPr>
              <a:spLocks noChangeArrowheads="1"/>
            </p:cNvSpPr>
            <p:nvPr/>
          </p:nvSpPr>
          <p:spPr bwMode="auto">
            <a:xfrm>
              <a:off x="2705100" y="3848352"/>
              <a:ext cx="1244600" cy="305783"/>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Processor</a:t>
              </a:r>
            </a:p>
          </p:txBody>
        </p:sp>
        <p:sp>
          <p:nvSpPr>
            <p:cNvPr id="26632" name="Rectangle 10"/>
            <p:cNvSpPr>
              <a:spLocks noChangeArrowheads="1"/>
            </p:cNvSpPr>
            <p:nvPr/>
          </p:nvSpPr>
          <p:spPr bwMode="auto">
            <a:xfrm>
              <a:off x="2628900" y="3842002"/>
              <a:ext cx="3810000" cy="3810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6633" name="Line 11"/>
            <p:cNvSpPr>
              <a:spLocks noChangeShapeType="1"/>
            </p:cNvSpPr>
            <p:nvPr/>
          </p:nvSpPr>
          <p:spPr bwMode="auto">
            <a:xfrm>
              <a:off x="4914900" y="3848352"/>
              <a:ext cx="0" cy="371475"/>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34" name="Rectangle 12"/>
            <p:cNvSpPr>
              <a:spLocks noChangeArrowheads="1"/>
            </p:cNvSpPr>
            <p:nvPr/>
          </p:nvSpPr>
          <p:spPr bwMode="auto">
            <a:xfrm>
              <a:off x="3086100" y="2933952"/>
              <a:ext cx="1117600" cy="305783"/>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Compiler</a:t>
              </a:r>
            </a:p>
          </p:txBody>
        </p:sp>
        <p:sp>
          <p:nvSpPr>
            <p:cNvPr id="26635" name="Rectangle 13"/>
            <p:cNvSpPr>
              <a:spLocks noChangeArrowheads="1"/>
            </p:cNvSpPr>
            <p:nvPr/>
          </p:nvSpPr>
          <p:spPr bwMode="auto">
            <a:xfrm>
              <a:off x="3086100" y="3314952"/>
              <a:ext cx="1295400" cy="3302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6636" name="Rectangle 14"/>
            <p:cNvSpPr>
              <a:spLocks noChangeArrowheads="1"/>
            </p:cNvSpPr>
            <p:nvPr/>
          </p:nvSpPr>
          <p:spPr bwMode="auto">
            <a:xfrm>
              <a:off x="4610100" y="2629152"/>
              <a:ext cx="1206500" cy="305783"/>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Operating</a:t>
              </a:r>
            </a:p>
          </p:txBody>
        </p:sp>
        <p:sp>
          <p:nvSpPr>
            <p:cNvPr id="26637" name="Rectangle 15"/>
            <p:cNvSpPr>
              <a:spLocks noChangeArrowheads="1"/>
            </p:cNvSpPr>
            <p:nvPr/>
          </p:nvSpPr>
          <p:spPr bwMode="auto">
            <a:xfrm>
              <a:off x="4622800" y="2933952"/>
              <a:ext cx="1270000" cy="565299"/>
            </a:xfrm>
            <a:prstGeom prst="rect">
              <a:avLst/>
            </a:prstGeom>
            <a:noFill/>
            <a:ln w="12700">
              <a:noFill/>
              <a:miter lim="800000"/>
              <a:headEnd/>
              <a:tailEnd/>
            </a:ln>
          </p:spPr>
          <p:txBody>
            <a:bodyPr wrap="square" lIns="63500" tIns="25400" rIns="63500" bIns="25400">
              <a:prstTxWarp prst="textNoShape">
                <a:avLst/>
              </a:prstTxWarp>
              <a:spAutoFit/>
            </a:bodyPr>
            <a:lstStyle/>
            <a:p>
              <a:pPr>
                <a:lnSpc>
                  <a:spcPct val="102000"/>
                </a:lnSpc>
              </a:pPr>
              <a:r>
                <a:rPr lang="en-US" sz="1800" b="1">
                  <a:solidFill>
                    <a:schemeClr val="tx1"/>
                  </a:solidFill>
                </a:rPr>
                <a:t>System</a:t>
              </a:r>
            </a:p>
            <a:p>
              <a:pPr>
                <a:lnSpc>
                  <a:spcPct val="102000"/>
                </a:lnSpc>
              </a:pPr>
              <a:r>
                <a:rPr lang="en-US" sz="1800" b="1">
                  <a:solidFill>
                    <a:schemeClr val="tx1"/>
                  </a:solidFill>
                </a:rPr>
                <a:t>(Mac OSX)</a:t>
              </a:r>
            </a:p>
          </p:txBody>
        </p:sp>
        <p:sp>
          <p:nvSpPr>
            <p:cNvPr id="26638" name="Line 16"/>
            <p:cNvSpPr>
              <a:spLocks noChangeShapeType="1"/>
            </p:cNvSpPr>
            <p:nvPr/>
          </p:nvSpPr>
          <p:spPr bwMode="auto">
            <a:xfrm flipV="1">
              <a:off x="3848100" y="2629152"/>
              <a:ext cx="0" cy="3556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39" name="Line 17"/>
            <p:cNvSpPr>
              <a:spLocks noChangeShapeType="1"/>
            </p:cNvSpPr>
            <p:nvPr/>
          </p:nvSpPr>
          <p:spPr bwMode="auto">
            <a:xfrm>
              <a:off x="3854450" y="2629152"/>
              <a:ext cx="220345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40" name="Line 18"/>
            <p:cNvSpPr>
              <a:spLocks noChangeShapeType="1"/>
            </p:cNvSpPr>
            <p:nvPr/>
          </p:nvSpPr>
          <p:spPr bwMode="auto">
            <a:xfrm>
              <a:off x="6057900" y="2629152"/>
              <a:ext cx="0" cy="10541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41" name="Rectangle 19"/>
            <p:cNvSpPr>
              <a:spLocks noChangeArrowheads="1"/>
            </p:cNvSpPr>
            <p:nvPr/>
          </p:nvSpPr>
          <p:spPr bwMode="auto">
            <a:xfrm>
              <a:off x="3009900" y="2273552"/>
              <a:ext cx="2870200" cy="305783"/>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Application (ex: browser)</a:t>
              </a:r>
            </a:p>
          </p:txBody>
        </p:sp>
        <p:sp>
          <p:nvSpPr>
            <p:cNvPr id="26642" name="Line 20"/>
            <p:cNvSpPr>
              <a:spLocks noChangeShapeType="1"/>
            </p:cNvSpPr>
            <p:nvPr/>
          </p:nvSpPr>
          <p:spPr bwMode="auto">
            <a:xfrm flipV="1">
              <a:off x="2781300" y="2171952"/>
              <a:ext cx="0" cy="14478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43" name="Line 21"/>
            <p:cNvSpPr>
              <a:spLocks noChangeShapeType="1"/>
            </p:cNvSpPr>
            <p:nvPr/>
          </p:nvSpPr>
          <p:spPr bwMode="auto">
            <a:xfrm>
              <a:off x="5905500" y="2178302"/>
              <a:ext cx="0" cy="4445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44" name="Rectangle 22"/>
            <p:cNvSpPr>
              <a:spLocks noChangeArrowheads="1"/>
            </p:cNvSpPr>
            <p:nvPr/>
          </p:nvSpPr>
          <p:spPr bwMode="auto">
            <a:xfrm>
              <a:off x="3540125" y="4669090"/>
              <a:ext cx="1651000" cy="305783"/>
            </a:xfrm>
            <a:prstGeom prst="rect">
              <a:avLst/>
            </a:prstGeom>
            <a:noFill/>
            <a:ln w="508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Digital Design</a:t>
              </a:r>
            </a:p>
          </p:txBody>
        </p:sp>
        <p:sp>
          <p:nvSpPr>
            <p:cNvPr id="26645" name="Rectangle 23"/>
            <p:cNvSpPr>
              <a:spLocks noChangeArrowheads="1"/>
            </p:cNvSpPr>
            <p:nvPr/>
          </p:nvSpPr>
          <p:spPr bwMode="auto">
            <a:xfrm>
              <a:off x="3076575" y="4672265"/>
              <a:ext cx="2654300" cy="3429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6646" name="Rectangle 24"/>
            <p:cNvSpPr>
              <a:spLocks noChangeArrowheads="1"/>
            </p:cNvSpPr>
            <p:nvPr/>
          </p:nvSpPr>
          <p:spPr bwMode="auto">
            <a:xfrm>
              <a:off x="3527425" y="4996115"/>
              <a:ext cx="1676400" cy="305783"/>
            </a:xfrm>
            <a:prstGeom prst="rect">
              <a:avLst/>
            </a:prstGeom>
            <a:noFill/>
            <a:ln w="508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Circuit Design</a:t>
              </a:r>
            </a:p>
          </p:txBody>
        </p:sp>
        <p:sp>
          <p:nvSpPr>
            <p:cNvPr id="26647" name="Rectangle 25"/>
            <p:cNvSpPr>
              <a:spLocks noChangeArrowheads="1"/>
            </p:cNvSpPr>
            <p:nvPr/>
          </p:nvSpPr>
          <p:spPr bwMode="auto">
            <a:xfrm>
              <a:off x="3248025" y="5021515"/>
              <a:ext cx="2247900" cy="3048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6648" name="Rectangle 26" descr="50%"/>
            <p:cNvSpPr>
              <a:spLocks noChangeArrowheads="1"/>
            </p:cNvSpPr>
            <p:nvPr/>
          </p:nvSpPr>
          <p:spPr bwMode="auto">
            <a:xfrm>
              <a:off x="1181100" y="3619752"/>
              <a:ext cx="5670550" cy="225425"/>
            </a:xfrm>
            <a:prstGeom prst="rect">
              <a:avLst/>
            </a:prstGeom>
            <a:pattFill prst="pct50">
              <a:fgClr>
                <a:schemeClr val="accent1"/>
              </a:fgClr>
              <a:bgClr>
                <a:schemeClr val="bg1"/>
              </a:bgClr>
            </a:pattFill>
            <a:ln w="12700">
              <a:solidFill>
                <a:schemeClr val="tx1"/>
              </a:solidFill>
              <a:miter lim="800000"/>
              <a:headEnd/>
              <a:tailEnd/>
            </a:ln>
          </p:spPr>
          <p:txBody>
            <a:bodyPr wrap="none" anchor="ctr">
              <a:prstTxWarp prst="textNoShape">
                <a:avLst/>
              </a:prstTxWarp>
            </a:bodyPr>
            <a:lstStyle/>
            <a:p>
              <a:endParaRPr lang="en-US"/>
            </a:p>
          </p:txBody>
        </p:sp>
        <p:sp>
          <p:nvSpPr>
            <p:cNvPr id="26649" name="Rectangle 27"/>
            <p:cNvSpPr>
              <a:spLocks noChangeArrowheads="1"/>
            </p:cNvSpPr>
            <p:nvPr/>
          </p:nvSpPr>
          <p:spPr bwMode="auto">
            <a:xfrm>
              <a:off x="6845300" y="3619752"/>
              <a:ext cx="1727200" cy="486002"/>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85000"/>
                </a:lnSpc>
              </a:pPr>
              <a:r>
                <a:rPr lang="en-US" sz="1800" b="1">
                  <a:solidFill>
                    <a:schemeClr val="tx1"/>
                  </a:solidFill>
                </a:rPr>
                <a:t>Instruction Set</a:t>
              </a:r>
            </a:p>
            <a:p>
              <a:pPr algn="l">
                <a:lnSpc>
                  <a:spcPct val="85000"/>
                </a:lnSpc>
              </a:pPr>
              <a:r>
                <a:rPr lang="en-US" sz="1800" b="1">
                  <a:solidFill>
                    <a:schemeClr val="tx1"/>
                  </a:solidFill>
                </a:rPr>
                <a:t> Architecture</a:t>
              </a:r>
            </a:p>
          </p:txBody>
        </p:sp>
        <p:sp>
          <p:nvSpPr>
            <p:cNvPr id="26650" name="Line 28"/>
            <p:cNvSpPr>
              <a:spLocks noChangeShapeType="1"/>
            </p:cNvSpPr>
            <p:nvPr/>
          </p:nvSpPr>
          <p:spPr bwMode="auto">
            <a:xfrm>
              <a:off x="2787650" y="2171952"/>
              <a:ext cx="311785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51" name="Rectangle 29"/>
            <p:cNvSpPr>
              <a:spLocks noChangeArrowheads="1"/>
            </p:cNvSpPr>
            <p:nvPr/>
          </p:nvSpPr>
          <p:spPr bwMode="auto">
            <a:xfrm>
              <a:off x="3224213" y="4273802"/>
              <a:ext cx="2327275" cy="336880"/>
            </a:xfrm>
            <a:prstGeom prst="rect">
              <a:avLst/>
            </a:prstGeom>
            <a:noFill/>
            <a:ln w="12700">
              <a:noFill/>
              <a:miter lim="800000"/>
              <a:headEnd/>
              <a:tailEnd/>
            </a:ln>
          </p:spPr>
          <p:txBody>
            <a:bodyPr wrap="square" lIns="90487" tIns="44450" rIns="90487" bIns="44450">
              <a:prstTxWarp prst="textNoShape">
                <a:avLst/>
              </a:prstTxWarp>
              <a:spAutoFit/>
            </a:bodyPr>
            <a:lstStyle/>
            <a:p>
              <a:pPr algn="l"/>
              <a:r>
                <a:rPr lang="en-US" sz="1800" b="1">
                  <a:solidFill>
                    <a:schemeClr val="tx1"/>
                  </a:solidFill>
                </a:rPr>
                <a:t>Datapath &amp; Control </a:t>
              </a:r>
            </a:p>
          </p:txBody>
        </p:sp>
        <p:sp>
          <p:nvSpPr>
            <p:cNvPr id="26652" name="Rectangle 30"/>
            <p:cNvSpPr>
              <a:spLocks noChangeArrowheads="1"/>
            </p:cNvSpPr>
            <p:nvPr/>
          </p:nvSpPr>
          <p:spPr bwMode="auto">
            <a:xfrm>
              <a:off x="2940050" y="4226177"/>
              <a:ext cx="2882900" cy="4445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6653" name="Rectangle 31"/>
            <p:cNvSpPr>
              <a:spLocks noChangeArrowheads="1"/>
            </p:cNvSpPr>
            <p:nvPr/>
          </p:nvSpPr>
          <p:spPr bwMode="auto">
            <a:xfrm>
              <a:off x="3695700" y="5297740"/>
              <a:ext cx="1295400" cy="308610"/>
            </a:xfrm>
            <a:prstGeom prst="rect">
              <a:avLst/>
            </a:prstGeom>
            <a:noFill/>
            <a:ln w="12700">
              <a:noFill/>
              <a:miter lim="800000"/>
              <a:headEnd/>
              <a:tailEnd/>
            </a:ln>
          </p:spPr>
          <p:txBody>
            <a:bodyPr wrap="square" lIns="90487" tIns="44450" rIns="90487" bIns="44450">
              <a:prstTxWarp prst="textNoShape">
                <a:avLst/>
              </a:prstTxWarp>
              <a:spAutoFit/>
            </a:bodyPr>
            <a:lstStyle/>
            <a:p>
              <a:r>
                <a:rPr lang="en-US" sz="1600" b="1">
                  <a:solidFill>
                    <a:schemeClr val="tx1"/>
                  </a:solidFill>
                </a:rPr>
                <a:t>transistors</a:t>
              </a:r>
            </a:p>
          </p:txBody>
        </p:sp>
        <p:sp>
          <p:nvSpPr>
            <p:cNvPr id="26654" name="Rectangle 32"/>
            <p:cNvSpPr>
              <a:spLocks noChangeArrowheads="1"/>
            </p:cNvSpPr>
            <p:nvPr/>
          </p:nvSpPr>
          <p:spPr bwMode="auto">
            <a:xfrm>
              <a:off x="3330575" y="5332665"/>
              <a:ext cx="2044700" cy="29845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6655" name="Line 33"/>
            <p:cNvSpPr>
              <a:spLocks noChangeShapeType="1"/>
            </p:cNvSpPr>
            <p:nvPr/>
          </p:nvSpPr>
          <p:spPr bwMode="auto">
            <a:xfrm>
              <a:off x="3924300" y="3848352"/>
              <a:ext cx="0" cy="3810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56" name="Rectangle 34"/>
            <p:cNvSpPr>
              <a:spLocks noChangeArrowheads="1"/>
            </p:cNvSpPr>
            <p:nvPr/>
          </p:nvSpPr>
          <p:spPr bwMode="auto">
            <a:xfrm>
              <a:off x="3911600" y="3848352"/>
              <a:ext cx="1003300" cy="305783"/>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Memory</a:t>
              </a:r>
            </a:p>
          </p:txBody>
        </p:sp>
        <p:sp>
          <p:nvSpPr>
            <p:cNvPr id="26657" name="Text Box 35"/>
            <p:cNvSpPr txBox="1">
              <a:spLocks noChangeArrowheads="1"/>
            </p:cNvSpPr>
            <p:nvPr/>
          </p:nvSpPr>
          <p:spPr bwMode="auto">
            <a:xfrm>
              <a:off x="1104900" y="3772152"/>
              <a:ext cx="1341438" cy="367505"/>
            </a:xfrm>
            <a:prstGeom prst="rect">
              <a:avLst/>
            </a:prstGeom>
            <a:noFill/>
            <a:ln w="12700">
              <a:noFill/>
              <a:miter lim="800000"/>
              <a:headEnd/>
              <a:tailEnd/>
            </a:ln>
          </p:spPr>
          <p:txBody>
            <a:bodyPr wrap="square">
              <a:prstTxWarp prst="textNoShape">
                <a:avLst/>
              </a:prstTxWarp>
              <a:spAutoFit/>
            </a:bodyPr>
            <a:lstStyle/>
            <a:p>
              <a:pPr algn="l"/>
              <a:r>
                <a:rPr lang="en-US" sz="2000" b="1"/>
                <a:t>Hardware</a:t>
              </a:r>
            </a:p>
          </p:txBody>
        </p:sp>
        <p:sp>
          <p:nvSpPr>
            <p:cNvPr id="26658" name="Text Box 36"/>
            <p:cNvSpPr txBox="1">
              <a:spLocks noChangeArrowheads="1"/>
            </p:cNvSpPr>
            <p:nvPr/>
          </p:nvSpPr>
          <p:spPr bwMode="auto">
            <a:xfrm>
              <a:off x="1104900" y="3238752"/>
              <a:ext cx="1257300" cy="367505"/>
            </a:xfrm>
            <a:prstGeom prst="rect">
              <a:avLst/>
            </a:prstGeom>
            <a:noFill/>
            <a:ln w="12700">
              <a:noFill/>
              <a:miter lim="800000"/>
              <a:headEnd/>
              <a:tailEnd/>
            </a:ln>
          </p:spPr>
          <p:txBody>
            <a:bodyPr wrap="square">
              <a:prstTxWarp prst="textNoShape">
                <a:avLst/>
              </a:prstTxWarp>
              <a:spAutoFit/>
            </a:bodyPr>
            <a:lstStyle/>
            <a:p>
              <a:pPr algn="l"/>
              <a:r>
                <a:rPr lang="en-US" sz="2000" b="1"/>
                <a:t>Software</a:t>
              </a:r>
            </a:p>
          </p:txBody>
        </p:sp>
        <p:sp>
          <p:nvSpPr>
            <p:cNvPr id="26659" name="Line 37"/>
            <p:cNvSpPr>
              <a:spLocks noChangeShapeType="1"/>
            </p:cNvSpPr>
            <p:nvPr/>
          </p:nvSpPr>
          <p:spPr bwMode="auto">
            <a:xfrm flipV="1">
              <a:off x="2476500" y="2629152"/>
              <a:ext cx="0" cy="9906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26660" name="Line 38"/>
            <p:cNvSpPr>
              <a:spLocks noChangeShapeType="1"/>
            </p:cNvSpPr>
            <p:nvPr/>
          </p:nvSpPr>
          <p:spPr bwMode="auto">
            <a:xfrm>
              <a:off x="2476500" y="3843590"/>
              <a:ext cx="0" cy="10668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26661" name="Rectangle 39"/>
            <p:cNvSpPr>
              <a:spLocks noChangeArrowheads="1"/>
            </p:cNvSpPr>
            <p:nvPr/>
          </p:nvSpPr>
          <p:spPr bwMode="auto">
            <a:xfrm>
              <a:off x="3098800" y="2984752"/>
              <a:ext cx="1143000" cy="3302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6662" name="Rectangle 40"/>
            <p:cNvSpPr>
              <a:spLocks noChangeArrowheads="1"/>
            </p:cNvSpPr>
            <p:nvPr/>
          </p:nvSpPr>
          <p:spPr bwMode="auto">
            <a:xfrm>
              <a:off x="3086100" y="3314952"/>
              <a:ext cx="1371600" cy="305783"/>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Assembler</a:t>
              </a:r>
            </a:p>
          </p:txBody>
        </p:sp>
      </p:grpSp>
      <p:sp>
        <p:nvSpPr>
          <p:cNvPr id="44" name="Date Placeholder 43"/>
          <p:cNvSpPr>
            <a:spLocks noGrp="1"/>
          </p:cNvSpPr>
          <p:nvPr>
            <p:ph type="dt" sz="half" idx="10"/>
          </p:nvPr>
        </p:nvSpPr>
        <p:spPr/>
        <p:txBody>
          <a:bodyPr/>
          <a:lstStyle/>
          <a:p>
            <a:fld id="{CEADC59B-623E-1649-A71B-10B7B11ACD48}" type="datetime1">
              <a:rPr lang="en-US" smtClean="0"/>
              <a:pPr/>
              <a:t>8/24/12</a:t>
            </a:fld>
            <a:endParaRPr lang="en-US"/>
          </a:p>
        </p:txBody>
      </p:sp>
      <p:sp>
        <p:nvSpPr>
          <p:cNvPr id="45" name="Slide Number Placeholder 44"/>
          <p:cNvSpPr>
            <a:spLocks noGrp="1"/>
          </p:cNvSpPr>
          <p:nvPr>
            <p:ph type="sldNum" sz="quarter" idx="12"/>
          </p:nvPr>
        </p:nvSpPr>
        <p:spPr/>
        <p:txBody>
          <a:bodyPr/>
          <a:lstStyle/>
          <a:p>
            <a:fld id="{3CC63E4C-4642-794D-A2FD-70F6B81535F5}" type="slidenum">
              <a:rPr lang="en-US" smtClean="0"/>
              <a:pPr/>
              <a:t>8</a:t>
            </a:fld>
            <a:endParaRPr lang="en-US"/>
          </a:p>
        </p:txBody>
      </p:sp>
      <p:sp>
        <p:nvSpPr>
          <p:cNvPr id="46" name="Footer Placeholder 45"/>
          <p:cNvSpPr>
            <a:spLocks noGrp="1"/>
          </p:cNvSpPr>
          <p:nvPr>
            <p:ph type="ftr" sz="quarter" idx="11"/>
          </p:nvPr>
        </p:nvSpPr>
        <p:spPr/>
        <p:txBody>
          <a:bodyPr/>
          <a:lstStyle/>
          <a:p>
            <a:r>
              <a:rPr lang="en-US" dirty="0" smtClean="0"/>
              <a:t>Fall 2012 -- Lecture #1</a:t>
            </a: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7" name="Picture 5"/>
          <p:cNvPicPr>
            <a:picLocks noChangeAspect="1" noChangeArrowheads="1"/>
          </p:cNvPicPr>
          <p:nvPr/>
        </p:nvPicPr>
        <p:blipFill>
          <a:blip r:embed="rId4"/>
          <a:srcRect/>
          <a:stretch>
            <a:fillRect/>
          </a:stretch>
        </p:blipFill>
        <p:spPr bwMode="auto">
          <a:xfrm>
            <a:off x="8120266" y="2214862"/>
            <a:ext cx="1023734" cy="709634"/>
          </a:xfrm>
          <a:prstGeom prst="rect">
            <a:avLst/>
          </a:prstGeom>
          <a:noFill/>
          <a:ln w="9525">
            <a:noFill/>
            <a:miter lim="800000"/>
            <a:headEnd/>
            <a:tailEnd/>
          </a:ln>
          <a:effectLst/>
        </p:spPr>
      </p:pic>
      <p:sp>
        <p:nvSpPr>
          <p:cNvPr id="26627" name="Rectangle 5"/>
          <p:cNvSpPr>
            <a:spLocks noGrp="1" noChangeArrowheads="1"/>
          </p:cNvSpPr>
          <p:nvPr>
            <p:ph type="title"/>
          </p:nvPr>
        </p:nvSpPr>
        <p:spPr>
          <a:xfrm>
            <a:off x="457200" y="37576"/>
            <a:ext cx="8229600" cy="1143000"/>
          </a:xfrm>
        </p:spPr>
        <p:txBody>
          <a:bodyPr>
            <a:normAutofit fontScale="90000"/>
          </a:bodyPr>
          <a:lstStyle/>
          <a:p>
            <a:pPr>
              <a:lnSpc>
                <a:spcPct val="85000"/>
              </a:lnSpc>
            </a:pPr>
            <a:r>
              <a:rPr lang="en-US" dirty="0" smtClean="0"/>
              <a:t>New-School Machine Structures</a:t>
            </a:r>
            <a:br>
              <a:rPr lang="en-US" dirty="0" smtClean="0"/>
            </a:br>
            <a:r>
              <a:rPr lang="en-US" dirty="0" smtClean="0"/>
              <a:t>(It’s a bit more complicated!)</a:t>
            </a:r>
            <a:endParaRPr lang="en-US" dirty="0"/>
          </a:p>
        </p:txBody>
      </p:sp>
      <p:sp>
        <p:nvSpPr>
          <p:cNvPr id="43" name="Content Placeholder 42"/>
          <p:cNvSpPr>
            <a:spLocks noGrp="1"/>
          </p:cNvSpPr>
          <p:nvPr>
            <p:ph sz="half" idx="1"/>
          </p:nvPr>
        </p:nvSpPr>
        <p:spPr>
          <a:xfrm>
            <a:off x="0" y="1387066"/>
            <a:ext cx="3421902" cy="4525963"/>
          </a:xfrm>
        </p:spPr>
        <p:txBody>
          <a:bodyPr>
            <a:noAutofit/>
          </a:bodyPr>
          <a:lstStyle/>
          <a:p>
            <a:pPr>
              <a:lnSpc>
                <a:spcPct val="90000"/>
              </a:lnSpc>
            </a:pPr>
            <a:r>
              <a:rPr lang="en-US" sz="2400" dirty="0" smtClean="0"/>
              <a:t>Parallel Requests</a:t>
            </a:r>
          </a:p>
          <a:p>
            <a:pPr lvl="1">
              <a:lnSpc>
                <a:spcPct val="90000"/>
              </a:lnSpc>
              <a:buNone/>
            </a:pPr>
            <a:r>
              <a:rPr lang="en-US" sz="1800" dirty="0" smtClean="0"/>
              <a:t>Assigned to computer</a:t>
            </a:r>
          </a:p>
          <a:p>
            <a:pPr lvl="1">
              <a:lnSpc>
                <a:spcPct val="90000"/>
              </a:lnSpc>
              <a:buNone/>
            </a:pPr>
            <a:r>
              <a:rPr lang="en-US" sz="1800" dirty="0" smtClean="0"/>
              <a:t>e.g., Search “Katz”</a:t>
            </a:r>
          </a:p>
          <a:p>
            <a:pPr>
              <a:lnSpc>
                <a:spcPct val="90000"/>
              </a:lnSpc>
            </a:pPr>
            <a:r>
              <a:rPr lang="en-US" sz="2400" dirty="0" smtClean="0"/>
              <a:t>Parallel Threads</a:t>
            </a:r>
          </a:p>
          <a:p>
            <a:pPr lvl="1">
              <a:lnSpc>
                <a:spcPct val="90000"/>
              </a:lnSpc>
              <a:buNone/>
            </a:pPr>
            <a:r>
              <a:rPr lang="en-US" sz="1800" dirty="0" smtClean="0"/>
              <a:t>Assigned to core</a:t>
            </a:r>
          </a:p>
          <a:p>
            <a:pPr lvl="1">
              <a:lnSpc>
                <a:spcPct val="90000"/>
              </a:lnSpc>
              <a:buNone/>
            </a:pPr>
            <a:r>
              <a:rPr lang="en-US" sz="1800" dirty="0" smtClean="0"/>
              <a:t>e.g., Lookup, Ads</a:t>
            </a:r>
          </a:p>
          <a:p>
            <a:pPr>
              <a:lnSpc>
                <a:spcPct val="90000"/>
              </a:lnSpc>
            </a:pPr>
            <a:r>
              <a:rPr lang="en-US" sz="2400" dirty="0" smtClean="0"/>
              <a:t>Parallel Instructions</a:t>
            </a:r>
          </a:p>
          <a:p>
            <a:pPr lvl="1">
              <a:lnSpc>
                <a:spcPct val="90000"/>
              </a:lnSpc>
              <a:buNone/>
            </a:pPr>
            <a:r>
              <a:rPr lang="en-US" sz="1800" dirty="0" smtClean="0"/>
              <a:t>&gt;1 instruction @ one time</a:t>
            </a:r>
          </a:p>
          <a:p>
            <a:pPr lvl="1">
              <a:lnSpc>
                <a:spcPct val="90000"/>
              </a:lnSpc>
              <a:buNone/>
            </a:pPr>
            <a:r>
              <a:rPr lang="en-US" sz="1800" dirty="0" smtClean="0"/>
              <a:t>e.g., 5 pipelined instructions</a:t>
            </a:r>
          </a:p>
          <a:p>
            <a:pPr>
              <a:lnSpc>
                <a:spcPct val="90000"/>
              </a:lnSpc>
            </a:pPr>
            <a:r>
              <a:rPr lang="en-US" sz="2400" dirty="0" smtClean="0"/>
              <a:t>Parallel Data</a:t>
            </a:r>
          </a:p>
          <a:p>
            <a:pPr lvl="1">
              <a:lnSpc>
                <a:spcPct val="90000"/>
              </a:lnSpc>
              <a:buNone/>
            </a:pPr>
            <a:r>
              <a:rPr lang="en-US" sz="1800" dirty="0" smtClean="0"/>
              <a:t>&gt;1 data item @ one time</a:t>
            </a:r>
          </a:p>
          <a:p>
            <a:pPr lvl="1">
              <a:lnSpc>
                <a:spcPct val="90000"/>
              </a:lnSpc>
              <a:buNone/>
            </a:pPr>
            <a:r>
              <a:rPr lang="en-US" sz="1800" dirty="0" smtClean="0"/>
              <a:t>e.g., Add of 4 pairs of words</a:t>
            </a:r>
          </a:p>
          <a:p>
            <a:pPr>
              <a:lnSpc>
                <a:spcPct val="90000"/>
              </a:lnSpc>
            </a:pPr>
            <a:r>
              <a:rPr lang="en-US" sz="2400" dirty="0" smtClean="0"/>
              <a:t>Hardware descriptions</a:t>
            </a:r>
          </a:p>
          <a:p>
            <a:pPr lvl="1">
              <a:lnSpc>
                <a:spcPct val="90000"/>
              </a:lnSpc>
              <a:buNone/>
            </a:pPr>
            <a:r>
              <a:rPr lang="en-US" sz="1800" dirty="0" smtClean="0"/>
              <a:t>All gates functioning in parallel at same time</a:t>
            </a:r>
          </a:p>
        </p:txBody>
      </p:sp>
      <p:sp>
        <p:nvSpPr>
          <p:cNvPr id="44" name="Date Placeholder 43"/>
          <p:cNvSpPr>
            <a:spLocks noGrp="1"/>
          </p:cNvSpPr>
          <p:nvPr>
            <p:ph type="dt" sz="half" idx="10"/>
          </p:nvPr>
        </p:nvSpPr>
        <p:spPr/>
        <p:txBody>
          <a:bodyPr/>
          <a:lstStyle/>
          <a:p>
            <a:fld id="{9A40D199-C8E1-0646-929C-75980EC4E4F9}" type="datetime1">
              <a:rPr lang="en-US" smtClean="0"/>
              <a:pPr/>
              <a:t>8/24/12</a:t>
            </a:fld>
            <a:endParaRPr lang="en-US"/>
          </a:p>
        </p:txBody>
      </p:sp>
      <p:sp>
        <p:nvSpPr>
          <p:cNvPr id="46" name="Footer Placeholder 45"/>
          <p:cNvSpPr>
            <a:spLocks noGrp="1"/>
          </p:cNvSpPr>
          <p:nvPr>
            <p:ph type="ftr" sz="quarter" idx="11"/>
          </p:nvPr>
        </p:nvSpPr>
        <p:spPr/>
        <p:txBody>
          <a:bodyPr/>
          <a:lstStyle/>
          <a:p>
            <a:r>
              <a:rPr lang="en-US" dirty="0" smtClean="0"/>
              <a:t>Fall 2012 -- Lecture #1</a:t>
            </a:r>
            <a:endParaRPr lang="en-US" dirty="0"/>
          </a:p>
        </p:txBody>
      </p:sp>
      <p:sp>
        <p:nvSpPr>
          <p:cNvPr id="45" name="Slide Number Placeholder 44"/>
          <p:cNvSpPr>
            <a:spLocks noGrp="1"/>
          </p:cNvSpPr>
          <p:nvPr>
            <p:ph type="sldNum" sz="quarter" idx="12"/>
          </p:nvPr>
        </p:nvSpPr>
        <p:spPr/>
        <p:txBody>
          <a:bodyPr/>
          <a:lstStyle/>
          <a:p>
            <a:fld id="{3CC63E4C-4642-794D-A2FD-70F6B81535F5}" type="slidenum">
              <a:rPr lang="en-US" smtClean="0"/>
              <a:pPr/>
              <a:t>9</a:t>
            </a:fld>
            <a:endParaRPr lang="en-US"/>
          </a:p>
        </p:txBody>
      </p:sp>
      <p:sp>
        <p:nvSpPr>
          <p:cNvPr id="97" name="TextBox 96"/>
          <p:cNvSpPr txBox="1"/>
          <p:nvPr/>
        </p:nvSpPr>
        <p:spPr>
          <a:xfrm>
            <a:off x="8170342" y="1665638"/>
            <a:ext cx="787395" cy="544765"/>
          </a:xfrm>
          <a:prstGeom prst="rect">
            <a:avLst/>
          </a:prstGeom>
          <a:noFill/>
        </p:spPr>
        <p:txBody>
          <a:bodyPr wrap="none" rtlCol="0">
            <a:spAutoFit/>
          </a:bodyPr>
          <a:lstStyle/>
          <a:p>
            <a:pPr algn="r">
              <a:lnSpc>
                <a:spcPct val="80000"/>
              </a:lnSpc>
            </a:pPr>
            <a:r>
              <a:rPr lang="en-US" dirty="0" smtClean="0"/>
              <a:t>Smart</a:t>
            </a:r>
            <a:br>
              <a:rPr lang="en-US" dirty="0" smtClean="0"/>
            </a:br>
            <a:r>
              <a:rPr lang="en-US" dirty="0" smtClean="0"/>
              <a:t>Phone</a:t>
            </a:r>
            <a:endParaRPr lang="en-US" dirty="0"/>
          </a:p>
        </p:txBody>
      </p:sp>
      <p:sp>
        <p:nvSpPr>
          <p:cNvPr id="118" name="TextBox 117"/>
          <p:cNvSpPr txBox="1"/>
          <p:nvPr/>
        </p:nvSpPr>
        <p:spPr>
          <a:xfrm>
            <a:off x="3916478" y="1665944"/>
            <a:ext cx="1305493" cy="766364"/>
          </a:xfrm>
          <a:prstGeom prst="rect">
            <a:avLst/>
          </a:prstGeom>
          <a:noFill/>
        </p:spPr>
        <p:txBody>
          <a:bodyPr wrap="square" rtlCol="0">
            <a:spAutoFit/>
          </a:bodyPr>
          <a:lstStyle/>
          <a:p>
            <a:pPr algn="r">
              <a:lnSpc>
                <a:spcPct val="80000"/>
              </a:lnSpc>
            </a:pPr>
            <a:r>
              <a:rPr lang="en-US" dirty="0" smtClean="0"/>
              <a:t>Warehouse Scale Computer</a:t>
            </a:r>
            <a:endParaRPr lang="en-US" dirty="0"/>
          </a:p>
        </p:txBody>
      </p:sp>
      <p:cxnSp>
        <p:nvCxnSpPr>
          <p:cNvPr id="168" name="Straight Connector 167"/>
          <p:cNvCxnSpPr/>
          <p:nvPr/>
        </p:nvCxnSpPr>
        <p:spPr>
          <a:xfrm rot="5400000">
            <a:off x="736707" y="3834054"/>
            <a:ext cx="5250171" cy="1588"/>
          </a:xfrm>
          <a:prstGeom prst="line">
            <a:avLst/>
          </a:prstGeom>
          <a:ln w="152400"/>
        </p:spPr>
        <p:style>
          <a:lnRef idx="2">
            <a:schemeClr val="accent1"/>
          </a:lnRef>
          <a:fillRef idx="0">
            <a:schemeClr val="accent1"/>
          </a:fillRef>
          <a:effectRef idx="1">
            <a:schemeClr val="accent1"/>
          </a:effectRef>
          <a:fontRef idx="minor">
            <a:schemeClr val="tx1"/>
          </a:fontRef>
        </p:style>
      </p:cxnSp>
      <p:sp>
        <p:nvSpPr>
          <p:cNvPr id="169" name="TextBox 168"/>
          <p:cNvSpPr txBox="1"/>
          <p:nvPr/>
        </p:nvSpPr>
        <p:spPr>
          <a:xfrm>
            <a:off x="1869899" y="1062860"/>
            <a:ext cx="3176233" cy="461665"/>
          </a:xfrm>
          <a:prstGeom prst="rect">
            <a:avLst/>
          </a:prstGeom>
          <a:noFill/>
        </p:spPr>
        <p:txBody>
          <a:bodyPr wrap="none" rtlCol="0">
            <a:spAutoFit/>
          </a:bodyPr>
          <a:lstStyle/>
          <a:p>
            <a:r>
              <a:rPr lang="en-US" sz="2400" i="1" dirty="0" smtClean="0"/>
              <a:t>Software        Hardware</a:t>
            </a:r>
            <a:endParaRPr lang="en-US" sz="2400" i="1" dirty="0"/>
          </a:p>
        </p:txBody>
      </p:sp>
      <p:sp>
        <p:nvSpPr>
          <p:cNvPr id="171" name="TextBox 170"/>
          <p:cNvSpPr txBox="1"/>
          <p:nvPr/>
        </p:nvSpPr>
        <p:spPr>
          <a:xfrm>
            <a:off x="2559950" y="2275669"/>
            <a:ext cx="1619354" cy="1205458"/>
          </a:xfrm>
          <a:prstGeom prst="rect">
            <a:avLst/>
          </a:prstGeom>
          <a:solidFill>
            <a:schemeClr val="bg1"/>
          </a:solidFill>
        </p:spPr>
        <p:txBody>
          <a:bodyPr wrap="none" rtlCol="0">
            <a:spAutoFit/>
          </a:bodyPr>
          <a:lstStyle/>
          <a:p>
            <a:pPr algn="ctr">
              <a:lnSpc>
                <a:spcPct val="90000"/>
              </a:lnSpc>
            </a:pPr>
            <a:r>
              <a:rPr lang="en-US" sz="2000" i="1" dirty="0" smtClean="0"/>
              <a:t>Harness</a:t>
            </a:r>
            <a:br>
              <a:rPr lang="en-US" sz="2000" i="1" dirty="0" smtClean="0"/>
            </a:br>
            <a:r>
              <a:rPr lang="en-US" sz="2000" i="1" dirty="0" smtClean="0"/>
              <a:t>Parallelism &amp;</a:t>
            </a:r>
          </a:p>
          <a:p>
            <a:pPr algn="ctr">
              <a:lnSpc>
                <a:spcPct val="90000"/>
              </a:lnSpc>
            </a:pPr>
            <a:r>
              <a:rPr lang="en-US" sz="2000" i="1" dirty="0" smtClean="0"/>
              <a:t>Achieve High</a:t>
            </a:r>
            <a:br>
              <a:rPr lang="en-US" sz="2000" i="1" dirty="0" smtClean="0"/>
            </a:br>
            <a:r>
              <a:rPr lang="en-US" sz="2000" i="1" dirty="0" smtClean="0"/>
              <a:t>Performance</a:t>
            </a:r>
            <a:endParaRPr lang="en-US" sz="2000" i="1" dirty="0"/>
          </a:p>
        </p:txBody>
      </p:sp>
      <p:grpSp>
        <p:nvGrpSpPr>
          <p:cNvPr id="51" name="Group 50"/>
          <p:cNvGrpSpPr/>
          <p:nvPr/>
        </p:nvGrpSpPr>
        <p:grpSpPr>
          <a:xfrm>
            <a:off x="5831288" y="5537200"/>
            <a:ext cx="3360062" cy="1289820"/>
            <a:chOff x="5831288" y="5537200"/>
            <a:chExt cx="3360062" cy="1289820"/>
          </a:xfrm>
        </p:grpSpPr>
        <p:sp>
          <p:nvSpPr>
            <p:cNvPr id="166" name="TextBox 165"/>
            <p:cNvSpPr txBox="1"/>
            <p:nvPr/>
          </p:nvSpPr>
          <p:spPr>
            <a:xfrm>
              <a:off x="7942290" y="5985754"/>
              <a:ext cx="1249060" cy="369332"/>
            </a:xfrm>
            <a:prstGeom prst="rect">
              <a:avLst/>
            </a:prstGeom>
            <a:noFill/>
          </p:spPr>
          <p:txBody>
            <a:bodyPr wrap="none" rtlCol="0">
              <a:spAutoFit/>
            </a:bodyPr>
            <a:lstStyle/>
            <a:p>
              <a:r>
                <a:rPr lang="en-US" dirty="0" smtClean="0"/>
                <a:t>Logic Gates</a:t>
              </a:r>
              <a:endParaRPr lang="en-US" dirty="0"/>
            </a:p>
          </p:txBody>
        </p:sp>
        <p:cxnSp>
          <p:nvCxnSpPr>
            <p:cNvPr id="172" name="Straight Connector 171"/>
            <p:cNvCxnSpPr>
              <a:stCxn id="104" idx="2"/>
              <a:endCxn id="177" idx="3"/>
            </p:cNvCxnSpPr>
            <p:nvPr/>
          </p:nvCxnSpPr>
          <p:spPr>
            <a:xfrm flipH="1">
              <a:off x="7920438" y="5537200"/>
              <a:ext cx="54947"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a:stCxn id="104" idx="1"/>
              <a:endCxn id="177" idx="0"/>
            </p:cNvCxnSpPr>
            <p:nvPr/>
          </p:nvCxnSpPr>
          <p:spPr>
            <a:xfrm flipH="1">
              <a:off x="6543773" y="5537200"/>
              <a:ext cx="955786"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4" name="Group 177"/>
            <p:cNvGrpSpPr/>
            <p:nvPr/>
          </p:nvGrpSpPr>
          <p:grpSpPr>
            <a:xfrm>
              <a:off x="5831288" y="6109003"/>
              <a:ext cx="2089150" cy="718017"/>
              <a:chOff x="5831288" y="6139983"/>
              <a:chExt cx="2089150" cy="718017"/>
            </a:xfrm>
          </p:grpSpPr>
          <p:graphicFrame>
            <p:nvGraphicFramePr>
              <p:cNvPr id="93186" name="Object 2"/>
              <p:cNvGraphicFramePr>
                <a:graphicFrameLocks noChangeAspect="1"/>
              </p:cNvGraphicFramePr>
              <p:nvPr/>
            </p:nvGraphicFramePr>
            <p:xfrm>
              <a:off x="6560469" y="6139983"/>
              <a:ext cx="1044389" cy="718017"/>
            </p:xfrm>
            <a:graphic>
              <a:graphicData uri="http://schemas.openxmlformats.org/presentationml/2006/ole">
                <p:oleObj spid="_x0000_s112642" name="Image" r:id="rId5" imgW="3492063" imgH="2400000" progId="">
                  <p:embed/>
                </p:oleObj>
              </a:graphicData>
            </a:graphic>
          </p:graphicFrame>
          <p:sp>
            <p:nvSpPr>
              <p:cNvPr id="177" name="Freeform 176"/>
              <p:cNvSpPr/>
              <p:nvPr/>
            </p:nvSpPr>
            <p:spPr>
              <a:xfrm>
                <a:off x="5831288" y="6149353"/>
                <a:ext cx="2089150" cy="708647"/>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a:t>
                </a:r>
                <a:endParaRPr lang="en-US" dirty="0">
                  <a:solidFill>
                    <a:srgbClr val="000000"/>
                  </a:solidFill>
                </a:endParaRPr>
              </a:p>
            </p:txBody>
          </p:sp>
        </p:grpSp>
      </p:grpSp>
      <p:pic>
        <p:nvPicPr>
          <p:cNvPr id="117" name="Picture 116" descr="cern-racks.jpg"/>
          <p:cNvPicPr>
            <a:picLocks noChangeAspect="1"/>
          </p:cNvPicPr>
          <p:nvPr/>
        </p:nvPicPr>
        <p:blipFill>
          <a:blip r:embed="rId6"/>
          <a:stretch>
            <a:fillRect/>
          </a:stretch>
        </p:blipFill>
        <p:spPr>
          <a:xfrm>
            <a:off x="5173656" y="1334878"/>
            <a:ext cx="2859651" cy="1667628"/>
          </a:xfrm>
          <a:prstGeom prst="rect">
            <a:avLst/>
          </a:prstGeom>
        </p:spPr>
      </p:pic>
      <p:grpSp>
        <p:nvGrpSpPr>
          <p:cNvPr id="56" name="Group 55"/>
          <p:cNvGrpSpPr/>
          <p:nvPr/>
        </p:nvGrpSpPr>
        <p:grpSpPr>
          <a:xfrm>
            <a:off x="3442017" y="2980266"/>
            <a:ext cx="5143176" cy="1625601"/>
            <a:chOff x="3442017" y="2980266"/>
            <a:chExt cx="5143176" cy="1625601"/>
          </a:xfrm>
        </p:grpSpPr>
        <p:grpSp>
          <p:nvGrpSpPr>
            <p:cNvPr id="54" name="Group 53"/>
            <p:cNvGrpSpPr/>
            <p:nvPr/>
          </p:nvGrpSpPr>
          <p:grpSpPr>
            <a:xfrm>
              <a:off x="3442017" y="2980266"/>
              <a:ext cx="5143176" cy="1625601"/>
              <a:chOff x="3442017" y="2980266"/>
              <a:chExt cx="5143176" cy="1625601"/>
            </a:xfrm>
          </p:grpSpPr>
          <p:pic>
            <p:nvPicPr>
              <p:cNvPr id="48" name="Picture 5"/>
              <p:cNvPicPr>
                <a:picLocks noChangeAspect="1"/>
              </p:cNvPicPr>
              <p:nvPr/>
            </p:nvPicPr>
            <p:blipFill>
              <a:blip r:embed="rId7"/>
              <a:srcRect/>
              <a:stretch>
                <a:fillRect/>
              </a:stretch>
            </p:blipFill>
            <p:spPr bwMode="auto">
              <a:xfrm>
                <a:off x="3442017" y="3451864"/>
                <a:ext cx="1792390" cy="856882"/>
              </a:xfrm>
              <a:prstGeom prst="rect">
                <a:avLst/>
              </a:prstGeom>
              <a:noFill/>
              <a:ln w="9525">
                <a:noFill/>
                <a:miter lim="800000"/>
                <a:headEnd/>
                <a:tailEnd/>
              </a:ln>
            </p:spPr>
          </p:pic>
          <p:cxnSp>
            <p:nvCxnSpPr>
              <p:cNvPr id="135" name="Straight Connector 134"/>
              <p:cNvCxnSpPr>
                <a:endCxn id="98" idx="1"/>
              </p:cNvCxnSpPr>
              <p:nvPr/>
            </p:nvCxnSpPr>
            <p:spPr>
              <a:xfrm rot="10800000" flipV="1">
                <a:off x="5432954" y="2980266"/>
                <a:ext cx="1729843" cy="38947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a:endCxn id="98" idx="0"/>
              </p:cNvCxnSpPr>
              <p:nvPr/>
            </p:nvCxnSpPr>
            <p:spPr>
              <a:xfrm>
                <a:off x="7501460" y="2980267"/>
                <a:ext cx="1083733" cy="389477"/>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pSp>
            <p:nvGrpSpPr>
              <p:cNvPr id="3" name="Group 144"/>
              <p:cNvGrpSpPr/>
              <p:nvPr/>
            </p:nvGrpSpPr>
            <p:grpSpPr>
              <a:xfrm>
                <a:off x="3894659" y="3369744"/>
                <a:ext cx="4690534" cy="1236123"/>
                <a:chOff x="3539066" y="3369744"/>
                <a:chExt cx="4690534" cy="1236123"/>
              </a:xfrm>
            </p:grpSpPr>
            <p:sp>
              <p:nvSpPr>
                <p:cNvPr id="98" name="Freeform 97"/>
                <p:cNvSpPr/>
                <p:nvPr/>
              </p:nvSpPr>
              <p:spPr>
                <a:xfrm>
                  <a:off x="3539066" y="3369744"/>
                  <a:ext cx="4690534" cy="123612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Freeform 131"/>
                <p:cNvSpPr/>
                <p:nvPr/>
              </p:nvSpPr>
              <p:spPr>
                <a:xfrm>
                  <a:off x="4758265"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3" name="Freeform 132"/>
                <p:cNvSpPr/>
                <p:nvPr/>
              </p:nvSpPr>
              <p:spPr>
                <a:xfrm>
                  <a:off x="6790242"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8" name="Rectangle 137"/>
                <p:cNvSpPr/>
                <p:nvPr/>
              </p:nvSpPr>
              <p:spPr>
                <a:xfrm>
                  <a:off x="6242320" y="3413668"/>
                  <a:ext cx="344039" cy="369332"/>
                </a:xfrm>
                <a:prstGeom prst="rect">
                  <a:avLst/>
                </a:prstGeom>
              </p:spPr>
              <p:txBody>
                <a:bodyPr wrap="none">
                  <a:spAutoFit/>
                </a:bodyPr>
                <a:lstStyle/>
                <a:p>
                  <a:r>
                    <a:rPr lang="en-US" dirty="0" smtClean="0"/>
                    <a:t>…</a:t>
                  </a:r>
                  <a:endParaRPr lang="en-US" dirty="0"/>
                </a:p>
              </p:txBody>
            </p:sp>
            <p:sp>
              <p:nvSpPr>
                <p:cNvPr id="140" name="Freeform 139"/>
                <p:cNvSpPr/>
                <p:nvPr/>
              </p:nvSpPr>
              <p:spPr>
                <a:xfrm>
                  <a:off x="4284134" y="3810000"/>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     Memory               (Cache)</a:t>
                  </a:r>
                  <a:endParaRPr lang="en-US" dirty="0">
                    <a:solidFill>
                      <a:srgbClr val="000000"/>
                    </a:solidFill>
                  </a:endParaRPr>
                </a:p>
              </p:txBody>
            </p:sp>
            <p:sp>
              <p:nvSpPr>
                <p:cNvPr id="144" name="Freeform 143"/>
                <p:cNvSpPr/>
                <p:nvPr/>
              </p:nvSpPr>
              <p:spPr>
                <a:xfrm>
                  <a:off x="3826935" y="4199466"/>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Input/Output</a:t>
                  </a:r>
                  <a:endParaRPr lang="en-US" dirty="0">
                    <a:solidFill>
                      <a:srgbClr val="000000"/>
                    </a:solidFill>
                  </a:endParaRPr>
                </a:p>
              </p:txBody>
            </p:sp>
          </p:grpSp>
        </p:grpSp>
        <p:sp>
          <p:nvSpPr>
            <p:cNvPr id="55" name="TextBox 54"/>
            <p:cNvSpPr txBox="1"/>
            <p:nvPr/>
          </p:nvSpPr>
          <p:spPr>
            <a:xfrm>
              <a:off x="6760107" y="3049938"/>
              <a:ext cx="1126593" cy="323165"/>
            </a:xfrm>
            <a:prstGeom prst="rect">
              <a:avLst/>
            </a:prstGeom>
            <a:noFill/>
          </p:spPr>
          <p:txBody>
            <a:bodyPr wrap="none" rtlCol="0">
              <a:spAutoFit/>
            </a:bodyPr>
            <a:lstStyle/>
            <a:p>
              <a:pPr algn="r">
                <a:lnSpc>
                  <a:spcPct val="80000"/>
                </a:lnSpc>
              </a:pPr>
              <a:r>
                <a:rPr lang="en-US" dirty="0" smtClean="0"/>
                <a:t>Computer</a:t>
              </a:r>
            </a:p>
          </p:txBody>
        </p:sp>
      </p:grpSp>
      <p:grpSp>
        <p:nvGrpSpPr>
          <p:cNvPr id="91" name="Group 90"/>
          <p:cNvGrpSpPr/>
          <p:nvPr/>
        </p:nvGrpSpPr>
        <p:grpSpPr>
          <a:xfrm>
            <a:off x="3365862" y="3454411"/>
            <a:ext cx="5625738" cy="2622539"/>
            <a:chOff x="3365862" y="3454411"/>
            <a:chExt cx="5625738" cy="2622539"/>
          </a:xfrm>
        </p:grpSpPr>
        <p:sp>
          <p:nvSpPr>
            <p:cNvPr id="151" name="Freeform 150"/>
            <p:cNvSpPr/>
            <p:nvPr/>
          </p:nvSpPr>
          <p:spPr>
            <a:xfrm>
              <a:off x="3971023" y="5625230"/>
              <a:ext cx="3626511" cy="341684"/>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Main Memory</a:t>
              </a:r>
              <a:endParaRPr lang="en-US" dirty="0">
                <a:solidFill>
                  <a:srgbClr val="000000"/>
                </a:solidFill>
              </a:endParaRPr>
            </a:p>
          </p:txBody>
        </p:sp>
        <p:grpSp>
          <p:nvGrpSpPr>
            <p:cNvPr id="90" name="Group 89"/>
            <p:cNvGrpSpPr/>
            <p:nvPr/>
          </p:nvGrpSpPr>
          <p:grpSpPr>
            <a:xfrm>
              <a:off x="3365862" y="3454411"/>
              <a:ext cx="5625738" cy="2622539"/>
              <a:chOff x="3365862" y="3454411"/>
              <a:chExt cx="5625738" cy="2622539"/>
            </a:xfrm>
          </p:grpSpPr>
          <p:grpSp>
            <p:nvGrpSpPr>
              <p:cNvPr id="49" name="Group 48"/>
              <p:cNvGrpSpPr/>
              <p:nvPr/>
            </p:nvGrpSpPr>
            <p:grpSpPr>
              <a:xfrm>
                <a:off x="3365862" y="3454411"/>
                <a:ext cx="5625738" cy="2622539"/>
                <a:chOff x="3365862" y="3454411"/>
                <a:chExt cx="5454288" cy="2850775"/>
              </a:xfrm>
            </p:grpSpPr>
            <p:sp>
              <p:nvSpPr>
                <p:cNvPr id="147" name="Freeform 146"/>
                <p:cNvSpPr/>
                <p:nvPr/>
              </p:nvSpPr>
              <p:spPr>
                <a:xfrm>
                  <a:off x="3365862" y="4775213"/>
                  <a:ext cx="5454288" cy="152997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6" name="Straight Connector 155"/>
                <p:cNvCxnSpPr>
                  <a:stCxn id="133" idx="1"/>
                  <a:endCxn id="147" idx="1"/>
                </p:cNvCxnSpPr>
                <p:nvPr/>
              </p:nvCxnSpPr>
              <p:spPr>
                <a:xfrm flipH="1">
                  <a:off x="5154635" y="3454411"/>
                  <a:ext cx="2252893"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33" idx="0"/>
                  <a:endCxn id="147" idx="0"/>
                </p:cNvCxnSpPr>
                <p:nvPr/>
              </p:nvCxnSpPr>
              <p:spPr>
                <a:xfrm>
                  <a:off x="8179845" y="3454411"/>
                  <a:ext cx="640305"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62" name="TextBox 161"/>
              <p:cNvSpPr txBox="1"/>
              <p:nvPr/>
            </p:nvSpPr>
            <p:spPr>
              <a:xfrm>
                <a:off x="7515253" y="4306692"/>
                <a:ext cx="641304" cy="369332"/>
              </a:xfrm>
              <a:prstGeom prst="rect">
                <a:avLst/>
              </a:prstGeom>
              <a:noFill/>
            </p:spPr>
            <p:txBody>
              <a:bodyPr wrap="square" rtlCol="0">
                <a:spAutoFit/>
              </a:bodyPr>
              <a:lstStyle/>
              <a:p>
                <a:r>
                  <a:rPr lang="en-US" dirty="0" smtClean="0"/>
                  <a:t>Core</a:t>
                </a:r>
                <a:endParaRPr lang="en-US" dirty="0"/>
              </a:p>
            </p:txBody>
          </p:sp>
          <p:sp>
            <p:nvSpPr>
              <p:cNvPr id="163" name="Freeform 162"/>
              <p:cNvSpPr/>
              <p:nvPr/>
            </p:nvSpPr>
            <p:spPr>
              <a:xfrm>
                <a:off x="4108450" y="4718050"/>
                <a:ext cx="2705100" cy="850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Instruction </a:t>
                </a:r>
                <a:r>
                  <a:rPr lang="en-US" dirty="0" err="1" smtClean="0">
                    <a:solidFill>
                      <a:srgbClr val="000000"/>
                    </a:solidFill>
                  </a:rPr>
                  <a:t>Unit(s</a:t>
                </a:r>
                <a:r>
                  <a:rPr lang="en-US" dirty="0" smtClean="0">
                    <a:solidFill>
                      <a:srgbClr val="000000"/>
                    </a:solidFill>
                  </a:rPr>
                  <a:t>)</a:t>
                </a:r>
              </a:p>
              <a:p>
                <a:pPr algn="ctr">
                  <a:lnSpc>
                    <a:spcPct val="90000"/>
                  </a:lnSpc>
                </a:pPr>
                <a:endParaRPr lang="en-US" dirty="0" smtClean="0">
                  <a:solidFill>
                    <a:srgbClr val="000000"/>
                  </a:solidFill>
                </a:endParaRPr>
              </a:p>
              <a:p>
                <a:pPr algn="ctr">
                  <a:lnSpc>
                    <a:spcPct val="90000"/>
                  </a:lnSpc>
                </a:pPr>
                <a:endParaRPr lang="en-US" dirty="0">
                  <a:solidFill>
                    <a:srgbClr val="000000"/>
                  </a:solidFill>
                </a:endParaRPr>
              </a:p>
            </p:txBody>
          </p:sp>
          <p:sp>
            <p:nvSpPr>
              <p:cNvPr id="165" name="Freeform 164"/>
              <p:cNvSpPr/>
              <p:nvPr/>
            </p:nvSpPr>
            <p:spPr>
              <a:xfrm>
                <a:off x="6438900" y="4686300"/>
                <a:ext cx="2362199" cy="48895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Functional</a:t>
                </a:r>
              </a:p>
              <a:p>
                <a:pPr algn="ctr">
                  <a:lnSpc>
                    <a:spcPct val="90000"/>
                  </a:lnSpc>
                </a:pPr>
                <a:r>
                  <a:rPr lang="en-US" dirty="0" err="1" smtClean="0">
                    <a:solidFill>
                      <a:srgbClr val="000000"/>
                    </a:solidFill>
                  </a:rPr>
                  <a:t>Unit(s</a:t>
                </a:r>
                <a:r>
                  <a:rPr lang="en-US" dirty="0" smtClean="0">
                    <a:solidFill>
                      <a:srgbClr val="000000"/>
                    </a:solidFill>
                  </a:rPr>
                  <a:t>)</a:t>
                </a:r>
                <a:endParaRPr lang="en-US" dirty="0">
                  <a:solidFill>
                    <a:srgbClr val="000000"/>
                  </a:solidFill>
                </a:endParaRPr>
              </a:p>
            </p:txBody>
          </p:sp>
        </p:grpSp>
        <p:pic>
          <p:nvPicPr>
            <p:cNvPr id="57" name="Picture 56" descr="600px-Pipeline_5.png"/>
            <p:cNvPicPr>
              <a:picLocks noChangeAspect="1"/>
            </p:cNvPicPr>
            <p:nvPr/>
          </p:nvPicPr>
          <p:blipFill>
            <a:blip r:embed="rId8"/>
            <a:stretch>
              <a:fillRect/>
            </a:stretch>
          </p:blipFill>
          <p:spPr>
            <a:xfrm>
              <a:off x="4875262" y="4921249"/>
              <a:ext cx="908064" cy="654673"/>
            </a:xfrm>
            <a:prstGeom prst="rect">
              <a:avLst/>
            </a:prstGeom>
          </p:spPr>
        </p:pic>
        <p:grpSp>
          <p:nvGrpSpPr>
            <p:cNvPr id="89" name="Group 88"/>
            <p:cNvGrpSpPr/>
            <p:nvPr/>
          </p:nvGrpSpPr>
          <p:grpSpPr>
            <a:xfrm>
              <a:off x="6108909" y="5194300"/>
              <a:ext cx="2127517" cy="361950"/>
              <a:chOff x="6108909" y="5194300"/>
              <a:chExt cx="2127517" cy="361950"/>
            </a:xfrm>
          </p:grpSpPr>
          <p:grpSp>
            <p:nvGrpSpPr>
              <p:cNvPr id="69" name="Group 68"/>
              <p:cNvGrpSpPr/>
              <p:nvPr/>
            </p:nvGrpSpPr>
            <p:grpSpPr>
              <a:xfrm>
                <a:off x="7499559" y="5194300"/>
                <a:ext cx="736867" cy="342900"/>
                <a:chOff x="7499559" y="5194300"/>
                <a:chExt cx="736867" cy="342900"/>
              </a:xfrm>
            </p:grpSpPr>
            <p:sp>
              <p:nvSpPr>
                <p:cNvPr id="114" name="TextBox 11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3</a:t>
                  </a:r>
                  <a:r>
                    <a:rPr lang="en-US" sz="1400" dirty="0" smtClean="0"/>
                    <a:t>+B</a:t>
                  </a:r>
                  <a:r>
                    <a:rPr lang="en-US" sz="1400" baseline="-25000" dirty="0" smtClean="0"/>
                    <a:t>3</a:t>
                  </a:r>
                  <a:endParaRPr lang="en-US" sz="1400" dirty="0"/>
                </a:p>
              </p:txBody>
            </p:sp>
            <p:sp>
              <p:nvSpPr>
                <p:cNvPr id="104" name="Freeform 103"/>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80" name="Group 79"/>
              <p:cNvGrpSpPr/>
              <p:nvPr/>
            </p:nvGrpSpPr>
            <p:grpSpPr>
              <a:xfrm>
                <a:off x="7036009" y="5200650"/>
                <a:ext cx="736867" cy="342900"/>
                <a:chOff x="7499559" y="5194300"/>
                <a:chExt cx="736867" cy="342900"/>
              </a:xfrm>
            </p:grpSpPr>
            <p:sp>
              <p:nvSpPr>
                <p:cNvPr id="81" name="TextBox 80"/>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2</a:t>
                  </a:r>
                  <a:r>
                    <a:rPr lang="en-US" sz="1400" dirty="0" smtClean="0"/>
                    <a:t>+B</a:t>
                  </a:r>
                  <a:r>
                    <a:rPr lang="en-US" sz="1400" baseline="-25000" dirty="0" smtClean="0"/>
                    <a:t>2</a:t>
                  </a:r>
                  <a:endParaRPr lang="en-US" sz="1400" dirty="0"/>
                </a:p>
              </p:txBody>
            </p:sp>
            <p:sp>
              <p:nvSpPr>
                <p:cNvPr id="82" name="Freeform 81"/>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83" name="Group 82"/>
              <p:cNvGrpSpPr/>
              <p:nvPr/>
            </p:nvGrpSpPr>
            <p:grpSpPr>
              <a:xfrm>
                <a:off x="6572459" y="5207000"/>
                <a:ext cx="736867" cy="342900"/>
                <a:chOff x="7499559" y="5194300"/>
                <a:chExt cx="736867" cy="342900"/>
              </a:xfrm>
            </p:grpSpPr>
            <p:sp>
              <p:nvSpPr>
                <p:cNvPr id="84" name="TextBox 8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1</a:t>
                  </a:r>
                  <a:r>
                    <a:rPr lang="en-US" sz="1400" dirty="0" smtClean="0"/>
                    <a:t>+B</a:t>
                  </a:r>
                  <a:r>
                    <a:rPr lang="en-US" sz="1400" baseline="-25000" dirty="0" smtClean="0"/>
                    <a:t>1</a:t>
                  </a:r>
                  <a:endParaRPr lang="en-US" sz="1400" dirty="0"/>
                </a:p>
              </p:txBody>
            </p:sp>
            <p:sp>
              <p:nvSpPr>
                <p:cNvPr id="85" name="Freeform 84"/>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86" name="Group 85"/>
              <p:cNvGrpSpPr/>
              <p:nvPr/>
            </p:nvGrpSpPr>
            <p:grpSpPr>
              <a:xfrm>
                <a:off x="6108909" y="5213350"/>
                <a:ext cx="736867" cy="342900"/>
                <a:chOff x="7499559" y="5194300"/>
                <a:chExt cx="736867" cy="342900"/>
              </a:xfrm>
            </p:grpSpPr>
            <p:sp>
              <p:nvSpPr>
                <p:cNvPr id="87" name="TextBox 86"/>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0</a:t>
                  </a:r>
                  <a:r>
                    <a:rPr lang="en-US" sz="1400" dirty="0" smtClean="0"/>
                    <a:t>+B</a:t>
                  </a:r>
                  <a:r>
                    <a:rPr lang="en-US" sz="1400" baseline="-25000" dirty="0" smtClean="0"/>
                    <a:t>0</a:t>
                  </a:r>
                  <a:endParaRPr lang="en-US" sz="1400" dirty="0"/>
                </a:p>
              </p:txBody>
            </p:sp>
            <p:sp>
              <p:nvSpPr>
                <p:cNvPr id="88" name="Freeform 87"/>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grpSp>
      <p:grpSp>
        <p:nvGrpSpPr>
          <p:cNvPr id="61" name="Group 60"/>
          <p:cNvGrpSpPr/>
          <p:nvPr/>
        </p:nvGrpSpPr>
        <p:grpSpPr>
          <a:xfrm>
            <a:off x="4876800" y="2929464"/>
            <a:ext cx="1741094" cy="1659467"/>
            <a:chOff x="4284133" y="1250175"/>
            <a:chExt cx="3826933" cy="1780891"/>
          </a:xfrm>
        </p:grpSpPr>
        <p:sp>
          <p:nvSpPr>
            <p:cNvPr id="62" name="Rectangle 61"/>
            <p:cNvSpPr/>
            <p:nvPr/>
          </p:nvSpPr>
          <p:spPr>
            <a:xfrm>
              <a:off x="4284133" y="1595451"/>
              <a:ext cx="3826933" cy="143561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extBox 62"/>
            <p:cNvSpPr txBox="1"/>
            <p:nvPr/>
          </p:nvSpPr>
          <p:spPr>
            <a:xfrm>
              <a:off x="4581890" y="1250175"/>
              <a:ext cx="3202168" cy="396356"/>
            </a:xfrm>
            <a:prstGeom prst="rect">
              <a:avLst/>
            </a:prstGeom>
            <a:noFill/>
          </p:spPr>
          <p:txBody>
            <a:bodyPr wrap="square" rtlCol="0">
              <a:spAutoFit/>
            </a:bodyPr>
            <a:lstStyle/>
            <a:p>
              <a:r>
                <a:rPr lang="en-US" dirty="0" smtClean="0">
                  <a:solidFill>
                    <a:srgbClr val="FF0000"/>
                  </a:solidFill>
                </a:rPr>
                <a:t>Project 2</a:t>
              </a:r>
              <a:endParaRPr lang="en-US" dirty="0">
                <a:solidFill>
                  <a:srgbClr val="FF0000"/>
                </a:solidFill>
              </a:endParaRPr>
            </a:p>
          </p:txBody>
        </p:sp>
      </p:grpSp>
      <p:grpSp>
        <p:nvGrpSpPr>
          <p:cNvPr id="75" name="Group 74"/>
          <p:cNvGrpSpPr/>
          <p:nvPr/>
        </p:nvGrpSpPr>
        <p:grpSpPr>
          <a:xfrm>
            <a:off x="0" y="795867"/>
            <a:ext cx="8788986" cy="4622800"/>
            <a:chOff x="0" y="795867"/>
            <a:chExt cx="8788986" cy="4622800"/>
          </a:xfrm>
        </p:grpSpPr>
        <p:grpSp>
          <p:nvGrpSpPr>
            <p:cNvPr id="60" name="Group 59"/>
            <p:cNvGrpSpPr/>
            <p:nvPr/>
          </p:nvGrpSpPr>
          <p:grpSpPr>
            <a:xfrm>
              <a:off x="3894667" y="795867"/>
              <a:ext cx="4894319" cy="2235200"/>
              <a:chOff x="4284133" y="795867"/>
              <a:chExt cx="4504853" cy="2235200"/>
            </a:xfrm>
          </p:grpSpPr>
          <p:sp>
            <p:nvSpPr>
              <p:cNvPr id="58" name="Rectangle 57"/>
              <p:cNvSpPr/>
              <p:nvPr/>
            </p:nvSpPr>
            <p:spPr>
              <a:xfrm>
                <a:off x="4284133" y="1134533"/>
                <a:ext cx="3826934" cy="1896534"/>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TextBox 58"/>
              <p:cNvSpPr txBox="1"/>
              <p:nvPr/>
            </p:nvSpPr>
            <p:spPr>
              <a:xfrm>
                <a:off x="7772399" y="795867"/>
                <a:ext cx="1016587" cy="369332"/>
              </a:xfrm>
              <a:prstGeom prst="rect">
                <a:avLst/>
              </a:prstGeom>
              <a:noFill/>
            </p:spPr>
            <p:txBody>
              <a:bodyPr wrap="square" rtlCol="0">
                <a:spAutoFit/>
              </a:bodyPr>
              <a:lstStyle/>
              <a:p>
                <a:r>
                  <a:rPr lang="en-US" dirty="0" smtClean="0">
                    <a:solidFill>
                      <a:srgbClr val="FF0000"/>
                    </a:solidFill>
                  </a:rPr>
                  <a:t>Project 1</a:t>
                </a:r>
                <a:endParaRPr lang="en-US" dirty="0">
                  <a:solidFill>
                    <a:srgbClr val="FF0000"/>
                  </a:solidFill>
                </a:endParaRPr>
              </a:p>
            </p:txBody>
          </p:sp>
        </p:grpSp>
        <p:sp>
          <p:nvSpPr>
            <p:cNvPr id="73" name="Rectangle 72"/>
            <p:cNvSpPr/>
            <p:nvPr/>
          </p:nvSpPr>
          <p:spPr>
            <a:xfrm>
              <a:off x="0" y="4368800"/>
              <a:ext cx="3200400" cy="104986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2" name="Group 91"/>
          <p:cNvGrpSpPr/>
          <p:nvPr/>
        </p:nvGrpSpPr>
        <p:grpSpPr>
          <a:xfrm>
            <a:off x="0" y="2404534"/>
            <a:ext cx="9550986" cy="3064933"/>
            <a:chOff x="0" y="2404534"/>
            <a:chExt cx="9550986" cy="3064933"/>
          </a:xfrm>
        </p:grpSpPr>
        <p:grpSp>
          <p:nvGrpSpPr>
            <p:cNvPr id="65" name="Group 64"/>
            <p:cNvGrpSpPr/>
            <p:nvPr/>
          </p:nvGrpSpPr>
          <p:grpSpPr>
            <a:xfrm>
              <a:off x="5232400" y="3151501"/>
              <a:ext cx="4318586" cy="2317966"/>
              <a:chOff x="1678763" y="1325247"/>
              <a:chExt cx="9492273" cy="1681255"/>
            </a:xfrm>
          </p:grpSpPr>
          <p:sp>
            <p:nvSpPr>
              <p:cNvPr id="66" name="Rectangle 65"/>
              <p:cNvSpPr/>
              <p:nvPr/>
            </p:nvSpPr>
            <p:spPr>
              <a:xfrm>
                <a:off x="1678763" y="1325247"/>
                <a:ext cx="6469521" cy="168125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TextBox 66"/>
              <p:cNvSpPr txBox="1"/>
              <p:nvPr/>
            </p:nvSpPr>
            <p:spPr>
              <a:xfrm>
                <a:off x="7968868" y="1802865"/>
                <a:ext cx="3202168" cy="267882"/>
              </a:xfrm>
              <a:prstGeom prst="rect">
                <a:avLst/>
              </a:prstGeom>
              <a:noFill/>
            </p:spPr>
            <p:txBody>
              <a:bodyPr wrap="square" rtlCol="0">
                <a:spAutoFit/>
              </a:bodyPr>
              <a:lstStyle/>
              <a:p>
                <a:r>
                  <a:rPr lang="en-US" dirty="0" smtClean="0">
                    <a:solidFill>
                      <a:srgbClr val="FF0000"/>
                    </a:solidFill>
                  </a:rPr>
                  <a:t>Project 3</a:t>
                </a:r>
                <a:endParaRPr lang="en-US" dirty="0">
                  <a:solidFill>
                    <a:srgbClr val="FF0000"/>
                  </a:solidFill>
                </a:endParaRPr>
              </a:p>
            </p:txBody>
          </p:sp>
        </p:grpSp>
        <p:sp>
          <p:nvSpPr>
            <p:cNvPr id="76" name="Rectangle 75"/>
            <p:cNvSpPr/>
            <p:nvPr/>
          </p:nvSpPr>
          <p:spPr>
            <a:xfrm>
              <a:off x="0" y="4368800"/>
              <a:ext cx="3200400" cy="104986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0" y="2404534"/>
              <a:ext cx="3200400" cy="104986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5" name="Group 94"/>
          <p:cNvGrpSpPr/>
          <p:nvPr/>
        </p:nvGrpSpPr>
        <p:grpSpPr>
          <a:xfrm>
            <a:off x="0" y="3471333"/>
            <a:ext cx="9313330" cy="3386667"/>
            <a:chOff x="0" y="3471333"/>
            <a:chExt cx="9313330" cy="3386667"/>
          </a:xfrm>
        </p:grpSpPr>
        <p:grpSp>
          <p:nvGrpSpPr>
            <p:cNvPr id="68" name="Group 67"/>
            <p:cNvGrpSpPr/>
            <p:nvPr/>
          </p:nvGrpSpPr>
          <p:grpSpPr>
            <a:xfrm>
              <a:off x="6062133" y="6028267"/>
              <a:ext cx="3251197" cy="829733"/>
              <a:chOff x="4284133" y="2140621"/>
              <a:chExt cx="7146148" cy="890445"/>
            </a:xfrm>
          </p:grpSpPr>
          <p:sp>
            <p:nvSpPr>
              <p:cNvPr id="70" name="Rectangle 69"/>
              <p:cNvSpPr/>
              <p:nvPr/>
            </p:nvSpPr>
            <p:spPr>
              <a:xfrm>
                <a:off x="4284133" y="2140621"/>
                <a:ext cx="3826933" cy="89044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TextBox 70"/>
              <p:cNvSpPr txBox="1"/>
              <p:nvPr/>
            </p:nvSpPr>
            <p:spPr>
              <a:xfrm>
                <a:off x="8228113" y="2449545"/>
                <a:ext cx="3202168" cy="396356"/>
              </a:xfrm>
              <a:prstGeom prst="rect">
                <a:avLst/>
              </a:prstGeom>
              <a:solidFill>
                <a:srgbClr val="FFFFFF"/>
              </a:solidFill>
            </p:spPr>
            <p:txBody>
              <a:bodyPr wrap="square" rtlCol="0">
                <a:spAutoFit/>
              </a:bodyPr>
              <a:lstStyle/>
              <a:p>
                <a:r>
                  <a:rPr lang="en-US" dirty="0" smtClean="0">
                    <a:solidFill>
                      <a:srgbClr val="FF0000"/>
                    </a:solidFill>
                  </a:rPr>
                  <a:t>Project 4</a:t>
                </a:r>
                <a:endParaRPr lang="en-US" dirty="0">
                  <a:solidFill>
                    <a:srgbClr val="FF0000"/>
                  </a:solidFill>
                </a:endParaRPr>
              </a:p>
            </p:txBody>
          </p:sp>
        </p:grpSp>
        <p:sp>
          <p:nvSpPr>
            <p:cNvPr id="79" name="Rectangle 78"/>
            <p:cNvSpPr/>
            <p:nvPr/>
          </p:nvSpPr>
          <p:spPr>
            <a:xfrm>
              <a:off x="0" y="5520266"/>
              <a:ext cx="3200400" cy="104986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a:off x="0" y="3471333"/>
              <a:ext cx="3200400" cy="89746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
                                            <p:txEl>
                                              <p:pRg st="3" end="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
                                            <p:txEl>
                                              <p:pRg st="4" end="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3">
                                            <p:txEl>
                                              <p:pRg st="6" end="6"/>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3">
                                            <p:txEl>
                                              <p:pRg st="7" end="7"/>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3">
                                            <p:txEl>
                                              <p:pRg st="9" end="9"/>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3">
                                            <p:txEl>
                                              <p:pRg st="10" end="10"/>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3">
                                            <p:txEl>
                                              <p:pRg st="12" end="12"/>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3">
                                            <p:txEl>
                                              <p:pRg st="13" end="13"/>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7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75"/>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6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61"/>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9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nodeType="clickEffect">
                                  <p:stCondLst>
                                    <p:cond delay="0"/>
                                  </p:stCondLst>
                                  <p:childTnLst>
                                    <p:set>
                                      <p:cBhvr>
                                        <p:cTn id="80" dur="1" fill="hold">
                                          <p:stCondLst>
                                            <p:cond delay="0"/>
                                          </p:stCondLst>
                                        </p:cTn>
                                        <p:tgtEl>
                                          <p:spTgt spid="92"/>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uild="p"/>
      <p:bldP spid="1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9373</TotalTime>
  <Words>3022</Words>
  <Application>Microsoft Macintosh PowerPoint</Application>
  <PresentationFormat>On-screen Show (4:3)</PresentationFormat>
  <Paragraphs>528</Paragraphs>
  <Slides>49</Slides>
  <Notes>48</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Office Theme</vt:lpstr>
      <vt:lpstr>Image</vt:lpstr>
      <vt:lpstr>CS 61C: Great Ideas in Computer Architecture (Machine Structures) Course Introduction</vt:lpstr>
      <vt:lpstr>Agenda</vt:lpstr>
      <vt:lpstr>Agenda</vt:lpstr>
      <vt:lpstr>CS61c is NOT really about C Programming</vt:lpstr>
      <vt:lpstr>Old School CS61c</vt:lpstr>
      <vt:lpstr>New School CS61c</vt:lpstr>
      <vt:lpstr>Slide 7</vt:lpstr>
      <vt:lpstr>Old-School Machine Structures</vt:lpstr>
      <vt:lpstr>New-School Machine Structures (It’s a bit more complicated!)</vt:lpstr>
      <vt:lpstr>6 Great Ideas in Computer Architecture</vt:lpstr>
      <vt:lpstr>Great Idea #1: Levels of Representation/Interpretation</vt:lpstr>
      <vt:lpstr>#2: Moore’s Law</vt:lpstr>
      <vt:lpstr>Great Idea #3: Principle of Locality/ Memory Hierarchy</vt:lpstr>
      <vt:lpstr>Great Idea #4: Parallelism</vt:lpstr>
      <vt:lpstr>Great Idea #5: Performance Measurement and Improvement</vt:lpstr>
      <vt:lpstr>Slide 16</vt:lpstr>
      <vt:lpstr>Slide 17</vt:lpstr>
      <vt:lpstr>Great Idea #6:  Dependability via Redundancy</vt:lpstr>
      <vt:lpstr>Great Idea #6:  Dependability via Redundancy</vt:lpstr>
      <vt:lpstr>Agenda</vt:lpstr>
      <vt:lpstr>Course Information</vt:lpstr>
      <vt:lpstr>Course Information</vt:lpstr>
      <vt:lpstr>Reminders</vt:lpstr>
      <vt:lpstr>Course Organization</vt:lpstr>
      <vt:lpstr>EECS Grading Policy</vt:lpstr>
      <vt:lpstr>Late Policy</vt:lpstr>
      <vt:lpstr>Policy on Assignments and Independent Work</vt:lpstr>
      <vt:lpstr>Slide 28</vt:lpstr>
      <vt:lpstr>What are the Six Great Ideas in Computer Architecture?</vt:lpstr>
      <vt:lpstr>The Rules (and we really mean it!)</vt:lpstr>
      <vt:lpstr>Architecture of a Lecture</vt:lpstr>
      <vt:lpstr>Peer Instruction</vt:lpstr>
      <vt:lpstr>Slide 33</vt:lpstr>
      <vt:lpstr>CS61c in the News</vt:lpstr>
      <vt:lpstr>Agenda</vt:lpstr>
      <vt:lpstr>Computer Eras: Mainframe 1950s-60s</vt:lpstr>
      <vt:lpstr>Minicomputer Eras: 1970s</vt:lpstr>
      <vt:lpstr>PC Era: Mid 1980s - Mid 2000s</vt:lpstr>
      <vt:lpstr>PostPC Era: Late 2000s - ??</vt:lpstr>
      <vt:lpstr>Advanced RISC Machine (ARM) instruction set inside the iPhone</vt:lpstr>
      <vt:lpstr>iPhone Innards</vt:lpstr>
      <vt:lpstr>Why Not 80x86 vs. MIPS?</vt:lpstr>
      <vt:lpstr>Software as a Service: SaaS</vt:lpstr>
      <vt:lpstr>6 Reasons for SaaS</vt:lpstr>
      <vt:lpstr>Platform as a Service</vt:lpstr>
      <vt:lpstr>SaaS Infrastructure?</vt:lpstr>
      <vt:lpstr>Clusters</vt:lpstr>
      <vt:lpstr>The Big Switch: Cloud Computing</vt:lpstr>
      <vt:lpstr>“And In Conclusion, …”</vt:lpstr>
    </vt:vector>
  </TitlesOfParts>
  <Company>UC Berkeley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Randy Katz</cp:lastModifiedBy>
  <cp:revision>85</cp:revision>
  <cp:lastPrinted>2012-08-23T23:46:06Z</cp:lastPrinted>
  <dcterms:created xsi:type="dcterms:W3CDTF">2012-08-23T17:39:57Z</dcterms:created>
  <dcterms:modified xsi:type="dcterms:W3CDTF">2012-08-24T21:44:19Z</dcterms:modified>
</cp:coreProperties>
</file>