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849" r:id="rId2"/>
    <p:sldId id="257" r:id="rId3"/>
    <p:sldId id="832" r:id="rId4"/>
    <p:sldId id="804" r:id="rId5"/>
    <p:sldId id="790" r:id="rId6"/>
    <p:sldId id="791" r:id="rId7"/>
    <p:sldId id="805" r:id="rId8"/>
    <p:sldId id="806" r:id="rId9"/>
    <p:sldId id="808" r:id="rId10"/>
    <p:sldId id="809" r:id="rId11"/>
    <p:sldId id="807" r:id="rId12"/>
    <p:sldId id="795" r:id="rId13"/>
    <p:sldId id="850" r:id="rId14"/>
    <p:sldId id="833" r:id="rId15"/>
    <p:sldId id="834" r:id="rId16"/>
    <p:sldId id="835" r:id="rId17"/>
    <p:sldId id="836" r:id="rId18"/>
    <p:sldId id="837" r:id="rId19"/>
    <p:sldId id="838" r:id="rId20"/>
    <p:sldId id="839" r:id="rId21"/>
    <p:sldId id="840" r:id="rId22"/>
    <p:sldId id="841" r:id="rId23"/>
    <p:sldId id="845" r:id="rId24"/>
    <p:sldId id="846" r:id="rId25"/>
    <p:sldId id="847" r:id="rId26"/>
    <p:sldId id="842" r:id="rId27"/>
    <p:sldId id="84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975" autoAdjust="0"/>
    <p:restoredTop sz="84825" autoAdjust="0"/>
  </p:normalViewPr>
  <p:slideViewPr>
    <p:cSldViewPr snapToGrid="0">
      <p:cViewPr varScale="1">
        <p:scale>
          <a:sx n="142" d="100"/>
          <a:sy n="142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6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4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5" tIns="44434" rIns="90455" bIns="44434">
            <a:prstTxWarp prst="textNoShape">
              <a:avLst/>
            </a:prstTxWarp>
          </a:bodyPr>
          <a:lstStyle/>
          <a:p>
            <a:r>
              <a:rPr lang="en-US"/>
              <a:t>Here are some examples of the various I/O devices you are probably familiar with.</a:t>
            </a:r>
          </a:p>
          <a:p>
            <a:r>
              <a:rPr lang="en-US"/>
              <a:t>Notice that most I/O devices that has human as their partner usually has relatively low peak data rates because human in general are slow relatively to the computer system.</a:t>
            </a:r>
          </a:p>
          <a:p>
            <a:r>
              <a:rPr lang="en-US"/>
              <a:t>The exceptions are the laser printer and the graphic displays.</a:t>
            </a:r>
          </a:p>
          <a:p>
            <a:r>
              <a:rPr lang="en-US"/>
              <a:t>Laser printer requires a high data rate because it takes a lot of bits to describe high resolution image you like to print by the laser writer.</a:t>
            </a:r>
          </a:p>
          <a:p>
            <a:r>
              <a:rPr lang="en-US"/>
              <a:t>The graphic display requires a high data rate because as I will show you later in today’s lecture, all the color objects we see in the real world and taken for granted is very hard to replicate  on a graphic display.</a:t>
            </a:r>
          </a:p>
          <a:p>
            <a:r>
              <a:rPr lang="en-US"/>
              <a:t>Let’s take a closer look at one of the most popular storage device, magnetic disks.</a:t>
            </a:r>
          </a:p>
          <a:p>
            <a:endParaRPr lang="en-US"/>
          </a:p>
          <a:p>
            <a:r>
              <a:rPr lang="en-US"/>
              <a:t>+2 = 28 min. (Y:08)</a:t>
            </a:r>
          </a:p>
        </p:txBody>
      </p:sp>
      <p:sp>
        <p:nvSpPr>
          <p:cNvPr id="31805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90550"/>
            <a:ext cx="4546600" cy="34099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r>
              <a:rPr lang="en-US" dirty="0" smtClean="0"/>
              <a:t>was p 677 in book (not</a:t>
            </a:r>
            <a:r>
              <a:rPr lang="en-US" baseline="0" dirty="0" smtClean="0"/>
              <a:t> current edition)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99.9% =20.005.5</a:t>
            </a:r>
          </a:p>
          <a:p>
            <a:r>
              <a:rPr lang="en-US" dirty="0" smtClean="0"/>
              <a:t>D) ~ 4000X slower (3637X)</a:t>
            </a:r>
          </a:p>
          <a:p>
            <a:r>
              <a:rPr lang="en-US" dirty="0" smtClean="0"/>
              <a:t>100X slower is </a:t>
            </a:r>
            <a:r>
              <a:rPr lang="en-US" dirty="0" err="1" smtClean="0"/>
              <a:t>Hitmemory</a:t>
            </a:r>
            <a:r>
              <a:rPr lang="en-US" dirty="0" smtClean="0"/>
              <a:t> = 99.997%</a:t>
            </a:r>
          </a:p>
          <a:p>
            <a:r>
              <a:rPr lang="en-US" dirty="0" smtClean="0"/>
              <a:t>Or 1 </a:t>
            </a:r>
            <a:r>
              <a:rPr lang="en-US" smtClean="0"/>
              <a:t>in ~30,000 </a:t>
            </a:r>
            <a:r>
              <a:rPr lang="en-US" dirty="0" smtClean="0"/>
              <a:t>memory</a:t>
            </a:r>
            <a:r>
              <a:rPr lang="en-US" baseline="0" dirty="0" smtClean="0"/>
              <a:t> accesses to disk =&gt; 100X slower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5788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10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3" y="4343704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A370D-BEE2-5045-9B99-1EF143EC9C26}" type="slidenum">
              <a:rPr lang="en-US"/>
              <a:pPr/>
              <a:t>11</a:t>
            </a:fld>
            <a:endParaRPr lang="en-US"/>
          </a:p>
        </p:txBody>
      </p:sp>
      <p:sp>
        <p:nvSpPr>
          <p:cNvPr id="188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4336"/>
            <a:ext cx="5907739" cy="411355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0" tIns="44430" rIns="90450" bIns="44430">
            <a:prstTxWarp prst="textNoShape">
              <a:avLst/>
            </a:prstTxWarp>
          </a:bodyPr>
          <a:lstStyle/>
          <a:p>
            <a:r>
              <a:rPr lang="en-US"/>
              <a:t>That is, any computer, no matter how primitive or advance, can be divided into five parts:</a:t>
            </a:r>
          </a:p>
          <a:p>
            <a:r>
              <a:rPr lang="en-US"/>
              <a:t>1. The input devices bring the data from the outside world into the computer.</a:t>
            </a:r>
          </a:p>
          <a:p>
            <a:r>
              <a:rPr lang="en-US"/>
              <a:t>2. These data are kept in the computer’s memory  until ...</a:t>
            </a:r>
          </a:p>
          <a:p>
            <a:r>
              <a:rPr lang="en-US"/>
              <a:t>3. The datapath request and process them.</a:t>
            </a:r>
          </a:p>
          <a:p>
            <a:r>
              <a:rPr lang="en-US"/>
              <a:t>4. The operation of the datapath is controlled by the computer’s controller.</a:t>
            </a:r>
          </a:p>
          <a:p>
            <a:r>
              <a:rPr lang="en-US"/>
              <a:t>All the work done by the computer will NOT do us any good unless we can get the data back to the outside world. </a:t>
            </a:r>
          </a:p>
          <a:p>
            <a:r>
              <a:rPr lang="en-US"/>
              <a:t> 5. Getting the data back to the outside world is the job of the output devices.</a:t>
            </a:r>
          </a:p>
          <a:p>
            <a:endParaRPr lang="en-US"/>
          </a:p>
          <a:p>
            <a:r>
              <a:rPr lang="en-US"/>
              <a:t>The most COMMON way to connect these 5 components together is to use a network of busses.</a:t>
            </a:r>
          </a:p>
        </p:txBody>
      </p:sp>
      <p:sp>
        <p:nvSpPr>
          <p:cNvPr id="31764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BE9-5A7E-D143-A008-A1DD1F39051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5AA9-B505-C044-998F-54DE36D2D2C8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43F-57B8-4B48-AF7F-FA216B69F64D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F9D5-7A42-3946-AFD3-2A0C6C5CFD09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5AB-AFEB-5C46-9014-97B9FE31D97A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4268-9542-574A-AC18-8D92C6B32CE9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24F4-CD92-1847-805A-9D3FCA008D67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CAC-53A3-444A-B402-0F1CB3BAB930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7DA0-2B80-904E-A481-F2F07A958B5B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0BA-8C74-3245-90EF-6CD46D2E631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80F7-18DE-AD4D-A30F-BFA553FC0E55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F375-3EA6-B04D-86B2-FAADA199BE94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58" y="0"/>
            <a:ext cx="4764277" cy="1143000"/>
          </a:xfrm>
        </p:spPr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CAC-53A3-444A-B402-0F1CB3BAB930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Fall 2011</a:t>
            </a:r>
            <a:r>
              <a:rPr lang="en-US" smtClean="0"/>
              <a:t> -- Lecture #36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Screen Shot 2011-11-21 at 12.01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34" y="1142295"/>
            <a:ext cx="4259289" cy="8723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4059" y="2059171"/>
            <a:ext cx="39489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 Touchscreen Anywhere You Want It</a:t>
            </a:r>
          </a:p>
          <a:p>
            <a:r>
              <a:rPr lang="en-US" sz="2400" dirty="0"/>
              <a:t>Published October 28, 2011 | By Brian </a:t>
            </a:r>
            <a:r>
              <a:rPr lang="en-US" sz="2400" dirty="0" smtClean="0"/>
              <a:t>Albright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5853566"/>
            <a:ext cx="5131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www.engineeringontheedge.com</a:t>
            </a:r>
            <a:r>
              <a:rPr lang="en-US" dirty="0"/>
              <a:t>/2011/10/a-touchscreen-anywhere-you-want-it/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300" y="304672"/>
            <a:ext cx="3949700" cy="62103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3824383"/>
            <a:ext cx="515733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OmniTouch</a:t>
            </a:r>
            <a:r>
              <a:rPr lang="en-US" dirty="0"/>
              <a:t> combines a laser-based </a:t>
            </a:r>
            <a:r>
              <a:rPr lang="en-US" dirty="0" err="1"/>
              <a:t>pico</a:t>
            </a:r>
            <a:r>
              <a:rPr lang="en-US" dirty="0"/>
              <a:t> projector and depth-sensing camera (a prototype from </a:t>
            </a:r>
            <a:r>
              <a:rPr lang="en-US" dirty="0" err="1"/>
              <a:t>PrimeSense</a:t>
            </a:r>
            <a:r>
              <a:rPr lang="en-US" dirty="0"/>
              <a:t>), similar to the </a:t>
            </a:r>
            <a:r>
              <a:rPr lang="en-US" dirty="0" err="1"/>
              <a:t>Kinect</a:t>
            </a:r>
            <a:r>
              <a:rPr lang="en-US" dirty="0"/>
              <a:t> camera used for the Xbox 360. The system detects the proximity of the user’s finger to the surface to determine when a “touch” is actually occurring.</a:t>
            </a:r>
          </a:p>
        </p:txBody>
      </p:sp>
    </p:spTree>
    <p:extLst>
      <p:ext uri="{BB962C8B-B14F-4D97-AF65-F5344CB8AC3E}">
        <p14:creationId xmlns:p14="http://schemas.microsoft.com/office/powerpoint/2010/main" val="31866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753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dirty="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ED8-1567-B440-BFB2-5FFF0AEA1AD4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80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Nehalem Virtual Memory Details</a:t>
            </a:r>
          </a:p>
        </p:txBody>
      </p:sp>
      <p:sp>
        <p:nvSpPr>
          <p:cNvPr id="187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48</a:t>
            </a:r>
            <a:r>
              <a:rPr lang="en-US" dirty="0"/>
              <a:t>-bit virtual address space, 40-bit physical address space</a:t>
            </a:r>
          </a:p>
          <a:p>
            <a:r>
              <a:rPr lang="en-US" dirty="0"/>
              <a:t>Two-level TLB</a:t>
            </a:r>
          </a:p>
          <a:p>
            <a:r>
              <a:rPr lang="en-US" dirty="0"/>
              <a:t>I-TLB (L1) has shared 128 entries 4-way associative for 4KB pages, plus 7 dedicated fully-associative entries per SMT thread for large page (2/4MB) entries</a:t>
            </a:r>
          </a:p>
          <a:p>
            <a:r>
              <a:rPr lang="en-US" dirty="0"/>
              <a:t>D-TLB (L1) has 64 entries for 4KB pages and 32 entries for 2/4MB pages, both 4-way associative, dynamically shared between SMT threads</a:t>
            </a:r>
          </a:p>
          <a:p>
            <a:r>
              <a:rPr lang="en-US" dirty="0"/>
              <a:t>Unified L2 TLB has 512 entries for 4KB pages only, also 4-way associative</a:t>
            </a:r>
            <a:endParaRPr lang="en-US" dirty="0" smtClean="0"/>
          </a:p>
          <a:p>
            <a:r>
              <a:rPr lang="en-US" dirty="0" smtClean="0"/>
              <a:t>Data TLB Reach </a:t>
            </a:r>
            <a:br>
              <a:rPr lang="en-US" dirty="0" smtClean="0"/>
            </a:br>
            <a:r>
              <a:rPr lang="en-US" dirty="0" smtClean="0"/>
              <a:t>(4 KB only) L1: 64*4 KB =0.25 MB,  L2:512*4 KB= 2MB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superpages</a:t>
            </a:r>
            <a:r>
              <a:rPr lang="en-US" dirty="0" smtClean="0"/>
              <a:t>) L1: 32 *2-4 MB = 64-128 MB</a:t>
            </a:r>
          </a:p>
        </p:txBody>
      </p:sp>
      <p:sp>
        <p:nvSpPr>
          <p:cNvPr id="8" name="Date Placeholder 6"/>
          <p:cNvSpPr txBox="1">
            <a:spLocks/>
          </p:cNvSpPr>
          <p:nvPr/>
        </p:nvSpPr>
        <p:spPr>
          <a:xfrm>
            <a:off x="609600" y="63541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54148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10"/>
          <p:cNvSpPr txBox="1">
            <a:spLocks/>
          </p:cNvSpPr>
          <p:nvPr/>
        </p:nvSpPr>
        <p:spPr>
          <a:xfrm>
            <a:off x="3276600" y="63541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Fall 2011</a:t>
            </a:r>
            <a:r>
              <a:rPr lang="en-US" smtClean="0"/>
              <a:t> -- Lecture 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2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80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</a:t>
            </a:r>
            <a:r>
              <a:rPr lang="en-US" dirty="0" smtClean="0"/>
              <a:t>                       load </a:t>
            </a:r>
            <a:r>
              <a:rPr lang="en-US" dirty="0" smtClean="0"/>
              <a:t>is present in physical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AFDF-61EB-A243-B10E-48201485815F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976581" y="3725049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</a:t>
            </a:r>
            <a:r>
              <a:rPr lang="en-US" dirty="0" smtClean="0"/>
              <a:t>                       load </a:t>
            </a:r>
            <a:r>
              <a:rPr lang="en-US" dirty="0" smtClean="0"/>
              <a:t>is present in physical memory.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AFDF-61EB-A243-B10E-48201485815F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01441" y="3706813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30467" y="1964664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86101" y="3074098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32792" y="4147755"/>
            <a:ext cx="2977398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 smtClean="0">
                <a:solidFill>
                  <a:srgbClr val="008000"/>
                </a:solidFill>
                <a:latin typeface="18 VAG Rounded Light   02390"/>
              </a:rPr>
              <a:t>TRUE</a:t>
            </a:r>
            <a:endParaRPr lang="en-US" sz="8000" b="1" dirty="0">
              <a:solidFill>
                <a:srgbClr val="008000"/>
              </a:solidFill>
              <a:latin typeface="18 VAG Rounded Light   02390"/>
            </a:endParaRPr>
          </a:p>
        </p:txBody>
      </p:sp>
    </p:spTree>
    <p:extLst>
      <p:ext uri="{BB962C8B-B14F-4D97-AF65-F5344CB8AC3E}">
        <p14:creationId xmlns:p14="http://schemas.microsoft.com/office/powerpoint/2010/main" val="14820944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Recall : 5 components of any Computer</a:t>
            </a:r>
            <a:endParaRPr lang="en-US" sz="3600" dirty="0"/>
          </a:p>
        </p:txBody>
      </p:sp>
      <p:sp>
        <p:nvSpPr>
          <p:cNvPr id="3175427" name="Rectangle 3"/>
          <p:cNvSpPr>
            <a:spLocks noChangeArrowheads="1"/>
          </p:cNvSpPr>
          <p:nvPr/>
        </p:nvSpPr>
        <p:spPr bwMode="auto">
          <a:xfrm>
            <a:off x="457200" y="1905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8" name="Rectangle 4"/>
          <p:cNvSpPr>
            <a:spLocks noChangeArrowheads="1"/>
          </p:cNvSpPr>
          <p:nvPr/>
        </p:nvSpPr>
        <p:spPr bwMode="auto">
          <a:xfrm>
            <a:off x="838200" y="2540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9" name="Rectangle 5"/>
          <p:cNvSpPr>
            <a:spLocks noChangeArrowheads="1"/>
          </p:cNvSpPr>
          <p:nvPr/>
        </p:nvSpPr>
        <p:spPr bwMode="auto">
          <a:xfrm>
            <a:off x="860425" y="2673350"/>
            <a:ext cx="19653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(active)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0" name="Rectangle 6"/>
          <p:cNvSpPr>
            <a:spLocks noChangeArrowheads="1"/>
          </p:cNvSpPr>
          <p:nvPr/>
        </p:nvSpPr>
        <p:spPr bwMode="auto">
          <a:xfrm>
            <a:off x="28956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1" name="Rectangle 7"/>
          <p:cNvSpPr>
            <a:spLocks noChangeArrowheads="1"/>
          </p:cNvSpPr>
          <p:nvPr/>
        </p:nvSpPr>
        <p:spPr bwMode="auto">
          <a:xfrm>
            <a:off x="48768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2" name="Rectangle 8"/>
          <p:cNvSpPr>
            <a:spLocks noChangeArrowheads="1"/>
          </p:cNvSpPr>
          <p:nvPr/>
        </p:nvSpPr>
        <p:spPr bwMode="auto">
          <a:xfrm>
            <a:off x="990600" y="2133600"/>
            <a:ext cx="180657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Computer</a:t>
            </a:r>
          </a:p>
        </p:txBody>
      </p:sp>
      <p:sp>
        <p:nvSpPr>
          <p:cNvPr id="3175433" name="AutoShape 9"/>
          <p:cNvSpPr>
            <a:spLocks noChangeArrowheads="1"/>
          </p:cNvSpPr>
          <p:nvPr/>
        </p:nvSpPr>
        <p:spPr bwMode="auto">
          <a:xfrm>
            <a:off x="990600" y="3352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4" name="AutoShape 10"/>
          <p:cNvSpPr>
            <a:spLocks noChangeArrowheads="1"/>
          </p:cNvSpPr>
          <p:nvPr/>
        </p:nvSpPr>
        <p:spPr bwMode="auto">
          <a:xfrm>
            <a:off x="990600" y="4572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5" name="Rectangle 11"/>
          <p:cNvSpPr>
            <a:spLocks noChangeArrowheads="1"/>
          </p:cNvSpPr>
          <p:nvPr/>
        </p:nvSpPr>
        <p:spPr bwMode="auto">
          <a:xfrm>
            <a:off x="1069975" y="3429000"/>
            <a:ext cx="1390650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Control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(“brain”)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6" name="Rectangle 12"/>
          <p:cNvSpPr>
            <a:spLocks noChangeArrowheads="1"/>
          </p:cNvSpPr>
          <p:nvPr/>
        </p:nvSpPr>
        <p:spPr bwMode="auto">
          <a:xfrm>
            <a:off x="992188" y="4572000"/>
            <a:ext cx="16478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Datapath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(“brawn”)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7" name="Rectangle 13"/>
          <p:cNvSpPr>
            <a:spLocks noChangeArrowheads="1"/>
          </p:cNvSpPr>
          <p:nvPr/>
        </p:nvSpPr>
        <p:spPr bwMode="auto">
          <a:xfrm>
            <a:off x="2895600" y="2743200"/>
            <a:ext cx="1827213" cy="29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Memory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(passive)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(where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programs,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data live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when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running)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8" name="Rectangle 14"/>
          <p:cNvSpPr>
            <a:spLocks noChangeArrowheads="1"/>
          </p:cNvSpPr>
          <p:nvPr/>
        </p:nvSpPr>
        <p:spPr bwMode="auto">
          <a:xfrm>
            <a:off x="5010150" y="2711450"/>
            <a:ext cx="147161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3175439" name="AutoShape 15"/>
          <p:cNvSpPr>
            <a:spLocks noChangeArrowheads="1"/>
          </p:cNvSpPr>
          <p:nvPr/>
        </p:nvSpPr>
        <p:spPr bwMode="auto">
          <a:xfrm>
            <a:off x="5003800" y="3048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0" name="AutoShape 16"/>
          <p:cNvSpPr>
            <a:spLocks noChangeArrowheads="1"/>
          </p:cNvSpPr>
          <p:nvPr/>
        </p:nvSpPr>
        <p:spPr bwMode="auto">
          <a:xfrm>
            <a:off x="5003800" y="4013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1" name="Rectangle 17"/>
          <p:cNvSpPr>
            <a:spLocks noChangeArrowheads="1"/>
          </p:cNvSpPr>
          <p:nvPr/>
        </p:nvSpPr>
        <p:spPr bwMode="auto">
          <a:xfrm>
            <a:off x="5060950" y="3219450"/>
            <a:ext cx="9953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Input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2" name="Rectangle 18"/>
          <p:cNvSpPr>
            <a:spLocks noChangeArrowheads="1"/>
          </p:cNvSpPr>
          <p:nvPr/>
        </p:nvSpPr>
        <p:spPr bwMode="auto">
          <a:xfrm>
            <a:off x="5060950" y="4184650"/>
            <a:ext cx="129222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Output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3" name="Text Box 19"/>
          <p:cNvSpPr txBox="1">
            <a:spLocks noChangeArrowheads="1"/>
          </p:cNvSpPr>
          <p:nvPr/>
        </p:nvSpPr>
        <p:spPr bwMode="auto">
          <a:xfrm>
            <a:off x="6934200" y="1981200"/>
            <a:ext cx="162446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solidFill>
                  <a:schemeClr val="accent2"/>
                </a:solidFill>
              </a:rPr>
              <a:t>Keyboard,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Mouse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5444" name="Text Box 20"/>
          <p:cNvSpPr txBox="1">
            <a:spLocks noChangeArrowheads="1"/>
          </p:cNvSpPr>
          <p:nvPr/>
        </p:nvSpPr>
        <p:spPr bwMode="auto">
          <a:xfrm>
            <a:off x="7162800" y="5029200"/>
            <a:ext cx="1313957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Display</a:t>
            </a:r>
            <a:r>
              <a:rPr lang="en-US" sz="2800">
                <a:solidFill>
                  <a:schemeClr val="accent2"/>
                </a:solidFill>
              </a:rPr>
              <a:t>,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 b="1">
                <a:solidFill>
                  <a:schemeClr val="accent2"/>
                </a:solidFill>
              </a:rPr>
              <a:t>Printer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5445" name="Line 21"/>
          <p:cNvSpPr>
            <a:spLocks noChangeShapeType="1"/>
          </p:cNvSpPr>
          <p:nvPr/>
        </p:nvSpPr>
        <p:spPr bwMode="auto">
          <a:xfrm>
            <a:off x="6477000" y="4648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6" name="Line 22"/>
          <p:cNvSpPr>
            <a:spLocks noChangeShapeType="1"/>
          </p:cNvSpPr>
          <p:nvPr/>
        </p:nvSpPr>
        <p:spPr bwMode="auto">
          <a:xfrm flipH="1">
            <a:off x="6172200" y="2667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7" name="Text Box 23"/>
          <p:cNvSpPr txBox="1">
            <a:spLocks noChangeArrowheads="1"/>
          </p:cNvSpPr>
          <p:nvPr/>
        </p:nvSpPr>
        <p:spPr bwMode="auto">
          <a:xfrm>
            <a:off x="6934200" y="3505200"/>
            <a:ext cx="18891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Disk,</a:t>
            </a:r>
          </a:p>
          <a:p>
            <a:pPr algn="l"/>
            <a:r>
              <a:rPr lang="en-US" sz="2800" b="1">
                <a:solidFill>
                  <a:schemeClr val="accent2"/>
                </a:solidFill>
              </a:rPr>
              <a:t>Network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5448" name="Line 24"/>
          <p:cNvSpPr>
            <a:spLocks noChangeShapeType="1"/>
          </p:cNvSpPr>
          <p:nvPr/>
        </p:nvSpPr>
        <p:spPr bwMode="auto">
          <a:xfrm flipH="1" flipV="1">
            <a:off x="6172200" y="3429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9" name="Line 25"/>
          <p:cNvSpPr>
            <a:spLocks noChangeShapeType="1"/>
          </p:cNvSpPr>
          <p:nvPr/>
        </p:nvSpPr>
        <p:spPr bwMode="auto">
          <a:xfrm flipV="1">
            <a:off x="6477000" y="4114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0" y="1219200"/>
            <a:ext cx="4114800" cy="4876800"/>
            <a:chOff x="480" y="768"/>
            <a:chExt cx="2592" cy="3072"/>
          </a:xfrm>
        </p:grpSpPr>
        <p:sp>
          <p:nvSpPr>
            <p:cNvPr id="3175451" name="AutoShape 27"/>
            <p:cNvSpPr>
              <a:spLocks noChangeArrowheads="1"/>
            </p:cNvSpPr>
            <p:nvPr/>
          </p:nvSpPr>
          <p:spPr bwMode="auto">
            <a:xfrm>
              <a:off x="480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2" name="Text Box 28"/>
            <p:cNvSpPr txBox="1">
              <a:spLocks noChangeArrowheads="1"/>
            </p:cNvSpPr>
            <p:nvPr/>
          </p:nvSpPr>
          <p:spPr bwMode="auto">
            <a:xfrm>
              <a:off x="864" y="768"/>
              <a:ext cx="180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>
                  <a:solidFill>
                    <a:schemeClr val="tx1"/>
                  </a:solidFill>
                </a:rPr>
                <a:t>Earlier Lectures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657600" y="1219200"/>
            <a:ext cx="5181600" cy="4876800"/>
            <a:chOff x="1776" y="768"/>
            <a:chExt cx="2592" cy="3072"/>
          </a:xfrm>
        </p:grpSpPr>
        <p:sp>
          <p:nvSpPr>
            <p:cNvPr id="3175454" name="AutoShape 30"/>
            <p:cNvSpPr>
              <a:spLocks noChangeArrowheads="1"/>
            </p:cNvSpPr>
            <p:nvPr/>
          </p:nvSpPr>
          <p:spPr bwMode="auto">
            <a:xfrm>
              <a:off x="1776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5" name="Text Box 31"/>
            <p:cNvSpPr txBox="1">
              <a:spLocks noChangeArrowheads="1"/>
            </p:cNvSpPr>
            <p:nvPr/>
          </p:nvSpPr>
          <p:spPr bwMode="auto">
            <a:xfrm>
              <a:off x="2448" y="768"/>
              <a:ext cx="152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/>
                <a:t>Current Lectures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3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4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554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17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114" y="859455"/>
            <a:ext cx="8229600" cy="5777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I/O is how humans interact with computers</a:t>
            </a:r>
          </a:p>
          <a:p>
            <a:r>
              <a:rPr lang="en-US" dirty="0" smtClean="0"/>
              <a:t>I/O gives computers long-term memory.</a:t>
            </a:r>
          </a:p>
          <a:p>
            <a:r>
              <a:rPr lang="en-US" dirty="0" smtClean="0"/>
              <a:t>I/O lets computers do amazing things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Computer </a:t>
            </a:r>
            <a:r>
              <a:rPr lang="en-US" dirty="0" smtClean="0"/>
              <a:t>without I/O like a car w/no wheels; great technology, but gets you nowhere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727" y="2347317"/>
            <a:ext cx="3873500" cy="28956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45516" y="4156169"/>
            <a:ext cx="2049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MIT Media Lab</a:t>
            </a:r>
          </a:p>
          <a:p>
            <a:r>
              <a:rPr lang="en-US" sz="2400" dirty="0" smtClean="0"/>
              <a:t>“Sixth Sense”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44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9638"/>
            <a:ext cx="8648700" cy="5138737"/>
          </a:xfrm>
          <a:noFill/>
          <a:ln/>
        </p:spPr>
        <p:txBody>
          <a:bodyPr>
            <a:normAutofit lnSpcReduction="10000"/>
          </a:bodyPr>
          <a:lstStyle/>
          <a:p>
            <a:pPr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dirty="0" smtClean="0"/>
              <a:t>I/O Speed: bytes transferred per second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(from mouse to Gigabit LAN: </a:t>
            </a:r>
            <a:r>
              <a:rPr lang="en-US" sz="2800" dirty="0" smtClean="0">
                <a:solidFill>
                  <a:schemeClr val="accent1"/>
                </a:solidFill>
              </a:rPr>
              <a:t>7 orders of </a:t>
            </a:r>
            <a:r>
              <a:rPr lang="en-US" sz="2800" dirty="0" smtClean="0">
                <a:solidFill>
                  <a:schemeClr val="accent1"/>
                </a:solidFill>
              </a:rPr>
              <a:t>magnitude!</a:t>
            </a:r>
            <a:r>
              <a:rPr lang="en-US" sz="2800" dirty="0" smtClean="0"/>
              <a:t>) </a:t>
            </a:r>
          </a:p>
          <a:p>
            <a:pPr marL="0" indent="0"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Device	Behavior	Partner	    Data Rate 				   (</a:t>
            </a:r>
            <a:r>
              <a:rPr lang="en-US" sz="2400" dirty="0" err="1" smtClean="0"/>
              <a:t>KBytes/s</a:t>
            </a:r>
            <a:r>
              <a:rPr lang="en-US" sz="2400" dirty="0" smtClean="0"/>
              <a:t>)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Keyboard	Input	Human	0.01</a:t>
            </a:r>
            <a:endParaRPr lang="en-US" sz="2400" dirty="0" smtClean="0"/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Mouse	Input	Human	0.02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Voice output	Output	Human	5.00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Floppy disk	Storage	Machine	50.00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Laser Printer	Output	Human	100.00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Magnetic Disk	Storage	Machine	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Wireless Network	I or O	Machine	 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Graphics Display	Output	Human	30,000.00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Wired LAN Network	I or O	Machine	125,000.00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9524" name="Rectangle 4"/>
          <p:cNvSpPr>
            <a:spLocks noChangeArrowheads="1"/>
          </p:cNvSpPr>
          <p:nvPr/>
        </p:nvSpPr>
        <p:spPr bwMode="auto">
          <a:xfrm>
            <a:off x="1033170" y="6258580"/>
            <a:ext cx="70440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When discussing transfer rates, use 10</a:t>
            </a:r>
            <a:r>
              <a:rPr lang="en-US" sz="2800" baseline="30000" dirty="0">
                <a:latin typeface="18 VAG Rounded Light   02390"/>
              </a:rPr>
              <a:t>x</a:t>
            </a:r>
            <a:endParaRPr lang="en-US" sz="2800" dirty="0">
              <a:latin typeface="18 VAG Rounded Light   0239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649"/>
            <a:ext cx="8229600" cy="1143000"/>
          </a:xfrm>
        </p:spPr>
        <p:txBody>
          <a:bodyPr/>
          <a:lstStyle/>
          <a:p>
            <a:r>
              <a:rPr lang="en-US" dirty="0" smtClean="0"/>
              <a:t>I/O Device Examples and Speeds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647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9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do we need to make I/O work?</a:t>
            </a:r>
            <a:endParaRPr lang="en-US"/>
          </a:p>
        </p:txBody>
      </p:sp>
      <p:sp>
        <p:nvSpPr>
          <p:cNvPr id="318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572000" cy="5365750"/>
          </a:xfrm>
        </p:spPr>
        <p:txBody>
          <a:bodyPr/>
          <a:lstStyle/>
          <a:p>
            <a:r>
              <a:rPr lang="en-US" sz="2800" b="1" dirty="0" smtClean="0"/>
              <a:t>A way to connect many types of devices </a:t>
            </a:r>
            <a:endParaRPr lang="en-US" dirty="0" smtClean="0"/>
          </a:p>
          <a:p>
            <a:r>
              <a:rPr lang="en-US" sz="2800" b="1" dirty="0" smtClean="0"/>
              <a:t>A way to control these devices, respond to them, and transfer data</a:t>
            </a:r>
          </a:p>
          <a:p>
            <a:r>
              <a:rPr lang="en-US" dirty="0" smtClean="0"/>
              <a:t>A way to present them to user programs so they are useful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1905000"/>
            <a:ext cx="2941638" cy="4664075"/>
            <a:chOff x="3648" y="1200"/>
            <a:chExt cx="1853" cy="293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48" y="3696"/>
              <a:ext cx="816" cy="442"/>
              <a:chOff x="3648" y="3696"/>
              <a:chExt cx="816" cy="44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648" y="3696"/>
                <a:ext cx="816" cy="250"/>
                <a:chOff x="2112" y="3792"/>
                <a:chExt cx="816" cy="250"/>
              </a:xfrm>
            </p:grpSpPr>
            <p:sp>
              <p:nvSpPr>
                <p:cNvPr id="3181575" name="Rectangle 7"/>
                <p:cNvSpPr>
                  <a:spLocks noChangeArrowheads="1"/>
                </p:cNvSpPr>
                <p:nvPr/>
              </p:nvSpPr>
              <p:spPr bwMode="auto">
                <a:xfrm>
                  <a:off x="2112" y="3840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15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60" y="3792"/>
                  <a:ext cx="73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cmd reg.</a:t>
                  </a:r>
                </a:p>
              </p:txBody>
            </p:sp>
          </p:grpSp>
          <p:sp>
            <p:nvSpPr>
              <p:cNvPr id="3181577" name="Rectangle 9"/>
              <p:cNvSpPr>
                <a:spLocks noChangeArrowheads="1"/>
              </p:cNvSpPr>
              <p:nvPr/>
            </p:nvSpPr>
            <p:spPr bwMode="auto">
              <a:xfrm>
                <a:off x="3648" y="3936"/>
                <a:ext cx="816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78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888"/>
                <a:ext cx="7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data reg.</a:t>
                </a:r>
              </a:p>
            </p:txBody>
          </p:sp>
        </p:grpSp>
        <p:sp>
          <p:nvSpPr>
            <p:cNvPr id="3181579" name="Text Box 11"/>
            <p:cNvSpPr txBox="1">
              <a:spLocks noChangeArrowheads="1"/>
            </p:cNvSpPr>
            <p:nvPr/>
          </p:nvSpPr>
          <p:spPr bwMode="auto">
            <a:xfrm>
              <a:off x="3742" y="1200"/>
              <a:ext cx="175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1"/>
                <a:t>Operating System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324600" y="1431925"/>
            <a:ext cx="1711325" cy="396875"/>
            <a:chOff x="3984" y="902"/>
            <a:chExt cx="1078" cy="250"/>
          </a:xfrm>
        </p:grpSpPr>
        <p:sp>
          <p:nvSpPr>
            <p:cNvPr id="3181581" name="Text Box 13"/>
            <p:cNvSpPr txBox="1">
              <a:spLocks noChangeArrowheads="1"/>
            </p:cNvSpPr>
            <p:nvPr/>
          </p:nvSpPr>
          <p:spPr bwMode="auto">
            <a:xfrm>
              <a:off x="4608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/>
                <a:t>APIs</a:t>
              </a:r>
              <a:endParaRPr lang="en-US" sz="2000"/>
            </a:p>
          </p:txBody>
        </p:sp>
        <p:sp>
          <p:nvSpPr>
            <p:cNvPr id="3181582" name="Text Box 14"/>
            <p:cNvSpPr txBox="1">
              <a:spLocks noChangeArrowheads="1"/>
            </p:cNvSpPr>
            <p:nvPr/>
          </p:nvSpPr>
          <p:spPr bwMode="auto">
            <a:xfrm>
              <a:off x="3984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/>
                <a:t>Files</a:t>
              </a:r>
              <a:endParaRPr lang="en-US" sz="2000" dirty="0"/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581400" y="2514600"/>
            <a:ext cx="5384800" cy="3648075"/>
            <a:chOff x="2256" y="1584"/>
            <a:chExt cx="3392" cy="2298"/>
          </a:xfrm>
        </p:grpSpPr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256" y="3168"/>
              <a:ext cx="3392" cy="714"/>
              <a:chOff x="2256" y="3168"/>
              <a:chExt cx="3392" cy="714"/>
            </a:xfrm>
          </p:grpSpPr>
          <p:pic>
            <p:nvPicPr>
              <p:cNvPr id="3181586" name="Picture 18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56" y="350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7" name="Picture 19" descr="camera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40" y="326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8" name="Picture 20" descr="disk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56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9" name="Picture 21" descr="lcd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68" y="3168"/>
                <a:ext cx="528" cy="489"/>
              </a:xfrm>
              <a:prstGeom prst="rect">
                <a:avLst/>
              </a:prstGeom>
              <a:noFill/>
            </p:spPr>
          </p:pic>
          <p:pic>
            <p:nvPicPr>
              <p:cNvPr id="3181590" name="Picture 22" descr="scanner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72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91" name="Picture 23" descr="shot_plms700_sm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48" y="3216"/>
                <a:ext cx="800" cy="548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648" y="1584"/>
              <a:ext cx="1824" cy="480"/>
              <a:chOff x="3648" y="1584"/>
              <a:chExt cx="1824" cy="480"/>
            </a:xfrm>
          </p:grpSpPr>
          <p:sp>
            <p:nvSpPr>
              <p:cNvPr id="3181593" name="AutoShape 25"/>
              <p:cNvSpPr>
                <a:spLocks noChangeArrowheads="1"/>
              </p:cNvSpPr>
              <p:nvPr/>
            </p:nvSpPr>
            <p:spPr bwMode="auto">
              <a:xfrm>
                <a:off x="3648" y="1584"/>
                <a:ext cx="816" cy="480"/>
              </a:xfrm>
              <a:prstGeom prst="parallelogram">
                <a:avLst>
                  <a:gd name="adj" fmla="val 425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/>
                  <a:t>Proc</a:t>
                </a:r>
              </a:p>
            </p:txBody>
          </p:sp>
          <p:sp>
            <p:nvSpPr>
              <p:cNvPr id="3181594" name="Rectangle 26"/>
              <p:cNvSpPr>
                <a:spLocks noChangeArrowheads="1"/>
              </p:cNvSpPr>
              <p:nvPr/>
            </p:nvSpPr>
            <p:spPr bwMode="auto">
              <a:xfrm>
                <a:off x="4848" y="1584"/>
                <a:ext cx="624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5" name="Text Box 27"/>
              <p:cNvSpPr txBox="1">
                <a:spLocks noChangeArrowheads="1"/>
              </p:cNvSpPr>
              <p:nvPr/>
            </p:nvSpPr>
            <p:spPr bwMode="auto">
              <a:xfrm>
                <a:off x="4944" y="1728"/>
                <a:ext cx="4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Mem</a:t>
                </a:r>
              </a:p>
            </p:txBody>
          </p:sp>
          <p:sp>
            <p:nvSpPr>
              <p:cNvPr id="3181596" name="Rectangle 28"/>
              <p:cNvSpPr>
                <a:spLocks noChangeArrowheads="1"/>
              </p:cNvSpPr>
              <p:nvPr/>
            </p:nvSpPr>
            <p:spPr bwMode="auto">
              <a:xfrm>
                <a:off x="4512" y="1824"/>
                <a:ext cx="19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7" name="Line 29"/>
              <p:cNvSpPr>
                <a:spLocks noChangeShapeType="1"/>
              </p:cNvSpPr>
              <p:nvPr/>
            </p:nvSpPr>
            <p:spPr bwMode="auto">
              <a:xfrm flipH="1">
                <a:off x="4320" y="1920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8" name="Line 30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3352800" y="3200400"/>
            <a:ext cx="5562600" cy="2362200"/>
            <a:chOff x="2112" y="2016"/>
            <a:chExt cx="3504" cy="1488"/>
          </a:xfrm>
        </p:grpSpPr>
        <p:sp>
          <p:nvSpPr>
            <p:cNvPr id="3181601" name="Line 33"/>
            <p:cNvSpPr>
              <a:spLocks noChangeShapeType="1"/>
            </p:cNvSpPr>
            <p:nvPr/>
          </p:nvSpPr>
          <p:spPr bwMode="auto">
            <a:xfrm>
              <a:off x="4608" y="2016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2" name="AutoShape 34"/>
            <p:cNvSpPr>
              <a:spLocks noChangeArrowheads="1"/>
            </p:cNvSpPr>
            <p:nvPr/>
          </p:nvSpPr>
          <p:spPr bwMode="auto">
            <a:xfrm>
              <a:off x="3408" y="2256"/>
              <a:ext cx="2208" cy="384"/>
            </a:xfrm>
            <a:prstGeom prst="leftRightArrow">
              <a:avLst>
                <a:gd name="adj1" fmla="val 50000"/>
                <a:gd name="adj2" fmla="val 6157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3" name="Text Box 35"/>
            <p:cNvSpPr txBox="1">
              <a:spLocks noChangeArrowheads="1"/>
            </p:cNvSpPr>
            <p:nvPr/>
          </p:nvSpPr>
          <p:spPr bwMode="auto">
            <a:xfrm>
              <a:off x="3840" y="2352"/>
              <a:ext cx="7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PCI Bus</a:t>
              </a:r>
            </a:p>
          </p:txBody>
        </p:sp>
        <p:sp>
          <p:nvSpPr>
            <p:cNvPr id="3181604" name="Line 36"/>
            <p:cNvSpPr>
              <a:spLocks noChangeShapeType="1"/>
            </p:cNvSpPr>
            <p:nvPr/>
          </p:nvSpPr>
          <p:spPr bwMode="auto">
            <a:xfrm flipV="1">
              <a:off x="4608" y="2544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5" name="Line 37"/>
            <p:cNvSpPr>
              <a:spLocks noChangeShapeType="1"/>
            </p:cNvSpPr>
            <p:nvPr/>
          </p:nvSpPr>
          <p:spPr bwMode="auto">
            <a:xfrm flipV="1">
              <a:off x="5040" y="254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6" name="AutoShape 38"/>
            <p:cNvSpPr>
              <a:spLocks noChangeArrowheads="1"/>
            </p:cNvSpPr>
            <p:nvPr/>
          </p:nvSpPr>
          <p:spPr bwMode="auto">
            <a:xfrm>
              <a:off x="3120" y="2880"/>
              <a:ext cx="1296" cy="336"/>
            </a:xfrm>
            <a:prstGeom prst="leftRightArrow">
              <a:avLst>
                <a:gd name="adj1" fmla="val 50000"/>
                <a:gd name="adj2" fmla="val 41304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7" name="Text Box 39"/>
            <p:cNvSpPr txBox="1">
              <a:spLocks noChangeArrowheads="1"/>
            </p:cNvSpPr>
            <p:nvPr/>
          </p:nvSpPr>
          <p:spPr bwMode="auto">
            <a:xfrm>
              <a:off x="3360" y="2928"/>
              <a:ext cx="8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SCSI Bus</a:t>
              </a:r>
            </a:p>
          </p:txBody>
        </p:sp>
        <p:sp>
          <p:nvSpPr>
            <p:cNvPr id="3181608" name="Line 40"/>
            <p:cNvSpPr>
              <a:spLocks noChangeShapeType="1"/>
            </p:cNvSpPr>
            <p:nvPr/>
          </p:nvSpPr>
          <p:spPr bwMode="auto">
            <a:xfrm>
              <a:off x="3936" y="254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9" name="AutoShape 41"/>
            <p:cNvSpPr>
              <a:spLocks noChangeArrowheads="1"/>
            </p:cNvSpPr>
            <p:nvPr/>
          </p:nvSpPr>
          <p:spPr bwMode="auto">
            <a:xfrm>
              <a:off x="2112" y="3264"/>
              <a:ext cx="912" cy="240"/>
            </a:xfrm>
            <a:prstGeom prst="leftRightArrow">
              <a:avLst>
                <a:gd name="adj1" fmla="val 50000"/>
                <a:gd name="adj2" fmla="val 4069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0" name="Line 42"/>
            <p:cNvSpPr>
              <a:spLocks noChangeShapeType="1"/>
            </p:cNvSpPr>
            <p:nvPr/>
          </p:nvSpPr>
          <p:spPr bwMode="auto">
            <a:xfrm flipH="1">
              <a:off x="2352" y="2544"/>
              <a:ext cx="1536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1" name="Line 43"/>
            <p:cNvSpPr>
              <a:spLocks noChangeShapeType="1"/>
            </p:cNvSpPr>
            <p:nvPr/>
          </p:nvSpPr>
          <p:spPr bwMode="auto">
            <a:xfrm>
              <a:off x="4080" y="31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2" name="Line 44"/>
            <p:cNvSpPr>
              <a:spLocks noChangeShapeType="1"/>
            </p:cNvSpPr>
            <p:nvPr/>
          </p:nvSpPr>
          <p:spPr bwMode="auto">
            <a:xfrm>
              <a:off x="331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3" name="Line 45"/>
            <p:cNvSpPr>
              <a:spLocks noChangeShapeType="1"/>
            </p:cNvSpPr>
            <p:nvPr/>
          </p:nvSpPr>
          <p:spPr bwMode="auto">
            <a:xfrm flipV="1">
              <a:off x="3648" y="312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4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2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Set Architecture for I/O</a:t>
            </a:r>
            <a:endParaRPr lang="en-US"/>
          </a:p>
        </p:txBody>
      </p:sp>
      <p:sp>
        <p:nvSpPr>
          <p:cNvPr id="318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must the processor do for I/O?</a:t>
            </a:r>
          </a:p>
          <a:p>
            <a:pPr lvl="1"/>
            <a:r>
              <a:rPr lang="en-US" dirty="0" smtClean="0"/>
              <a:t>Input:    reads a sequence of bytes </a:t>
            </a:r>
          </a:p>
          <a:p>
            <a:pPr lvl="1"/>
            <a:r>
              <a:rPr lang="en-US" dirty="0" smtClean="0"/>
              <a:t>Output: writes a sequence of bytes</a:t>
            </a:r>
          </a:p>
          <a:p>
            <a:r>
              <a:rPr lang="en-US" dirty="0" smtClean="0"/>
              <a:t>Some processors have special input and output instructions</a:t>
            </a:r>
          </a:p>
          <a:p>
            <a:r>
              <a:rPr lang="en-US" dirty="0" smtClean="0"/>
              <a:t>Alternative model (used by MIPS):</a:t>
            </a:r>
          </a:p>
          <a:p>
            <a:pPr lvl="1"/>
            <a:r>
              <a:rPr lang="en-US" dirty="0" smtClean="0"/>
              <a:t>Use loads for input, stores for </a:t>
            </a:r>
            <a:r>
              <a:rPr lang="en-US" dirty="0" smtClean="0"/>
              <a:t>output (in small pieces)</a:t>
            </a:r>
            <a:endParaRPr lang="en-US" dirty="0" smtClean="0"/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Memory Mapped Input/Output</a:t>
            </a:r>
            <a:endParaRPr lang="en-US" dirty="0" smtClean="0"/>
          </a:p>
          <a:p>
            <a:pPr lvl="1"/>
            <a:r>
              <a:rPr lang="en-US" dirty="0" smtClean="0"/>
              <a:t>A portion of the address space dedicated to communication paths to Input or Output devices (no memory there)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3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Mapped I/O</a:t>
            </a:r>
            <a:endParaRPr lang="en-US"/>
          </a:p>
        </p:txBody>
      </p:sp>
      <p:sp>
        <p:nvSpPr>
          <p:cNvPr id="318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Certain addresses are not regular memory</a:t>
            </a:r>
          </a:p>
          <a:p>
            <a:r>
              <a:rPr lang="en-US" smtClean="0"/>
              <a:t>Instead, they correspond to registers in I/O devices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3657600"/>
            <a:ext cx="3086100" cy="930275"/>
            <a:chOff x="2160" y="3120"/>
            <a:chExt cx="1944" cy="58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32" y="3120"/>
              <a:ext cx="1272" cy="586"/>
              <a:chOff x="2832" y="3120"/>
              <a:chExt cx="1272" cy="586"/>
            </a:xfrm>
          </p:grpSpPr>
          <p:pic>
            <p:nvPicPr>
              <p:cNvPr id="3185670" name="Picture 6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96" y="3120"/>
                <a:ext cx="408" cy="378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832" y="3264"/>
                <a:ext cx="816" cy="442"/>
                <a:chOff x="3648" y="3696"/>
                <a:chExt cx="816" cy="442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648" y="3696"/>
                  <a:ext cx="816" cy="250"/>
                  <a:chOff x="2112" y="3792"/>
                  <a:chExt cx="816" cy="250"/>
                </a:xfrm>
              </p:grpSpPr>
              <p:sp>
                <p:nvSpPr>
                  <p:cNvPr id="31856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840"/>
                    <a:ext cx="816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856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792"/>
                    <a:ext cx="738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/>
                    <a:r>
                      <a:rPr lang="en-US" sz="2000"/>
                      <a:t>cntrl reg.</a:t>
                    </a:r>
                  </a:p>
                </p:txBody>
              </p:sp>
            </p:grpSp>
            <p:sp>
              <p:nvSpPr>
                <p:cNvPr id="31856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3936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567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3888"/>
                  <a:ext cx="74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data reg.</a:t>
                  </a:r>
                </a:p>
              </p:txBody>
            </p:sp>
          </p:grpSp>
        </p:grpSp>
        <p:sp>
          <p:nvSpPr>
            <p:cNvPr id="3185677" name="Line 13"/>
            <p:cNvSpPr>
              <a:spLocks noChangeShapeType="1"/>
            </p:cNvSpPr>
            <p:nvPr/>
          </p:nvSpPr>
          <p:spPr bwMode="auto">
            <a:xfrm flipV="1">
              <a:off x="2160" y="3312"/>
              <a:ext cx="62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678" name="Line 14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62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85679" name="Rectangle 15"/>
          <p:cNvSpPr>
            <a:spLocks noChangeArrowheads="1"/>
          </p:cNvSpPr>
          <p:nvPr/>
        </p:nvSpPr>
        <p:spPr bwMode="auto">
          <a:xfrm>
            <a:off x="2286000" y="3505200"/>
            <a:ext cx="11430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0" name="Text Box 16"/>
          <p:cNvSpPr txBox="1">
            <a:spLocks noChangeArrowheads="1"/>
          </p:cNvSpPr>
          <p:nvPr/>
        </p:nvSpPr>
        <p:spPr bwMode="auto">
          <a:xfrm>
            <a:off x="1828800" y="6003925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</a:t>
            </a:r>
          </a:p>
        </p:txBody>
      </p:sp>
      <p:sp>
        <p:nvSpPr>
          <p:cNvPr id="3185681" name="Text Box 17"/>
          <p:cNvSpPr txBox="1">
            <a:spLocks noChangeArrowheads="1"/>
          </p:cNvSpPr>
          <p:nvPr/>
        </p:nvSpPr>
        <p:spPr bwMode="auto">
          <a:xfrm>
            <a:off x="592137" y="3336925"/>
            <a:ext cx="169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0xFFFFFFFF</a:t>
            </a:r>
          </a:p>
        </p:txBody>
      </p:sp>
      <p:sp>
        <p:nvSpPr>
          <p:cNvPr id="3185682" name="Rectangle 18"/>
          <p:cNvSpPr>
            <a:spLocks noChangeArrowheads="1"/>
          </p:cNvSpPr>
          <p:nvPr/>
        </p:nvSpPr>
        <p:spPr bwMode="auto">
          <a:xfrm>
            <a:off x="2286000" y="4114800"/>
            <a:ext cx="1143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163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0xFFFF0000</a:t>
            </a:r>
          </a:p>
        </p:txBody>
      </p:sp>
      <p:sp>
        <p:nvSpPr>
          <p:cNvPr id="3185684" name="Text Box 20"/>
          <p:cNvSpPr txBox="1">
            <a:spLocks noChangeArrowheads="1"/>
          </p:cNvSpPr>
          <p:nvPr/>
        </p:nvSpPr>
        <p:spPr bwMode="auto">
          <a:xfrm>
            <a:off x="1049337" y="3032125"/>
            <a:ext cx="1087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address</a:t>
            </a:r>
          </a:p>
        </p:txBody>
      </p:sp>
      <p:sp>
        <p:nvSpPr>
          <p:cNvPr id="21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3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7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Lecture 36: IO Basics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Instructors:</a:t>
            </a:r>
            <a:br>
              <a:rPr lang="en-US" dirty="0" smtClean="0"/>
            </a:br>
            <a:r>
              <a:rPr lang="en-US" dirty="0" smtClean="0"/>
              <a:t>Mike Franklin</a:t>
            </a:r>
          </a:p>
          <a:p>
            <a:r>
              <a:rPr lang="en-US" dirty="0" smtClean="0"/>
              <a:t>Dan Garcia</a:t>
            </a:r>
          </a:p>
          <a:p>
            <a:r>
              <a:rPr lang="en-US" dirty="0" smtClean="0"/>
              <a:t>http://inst.eecs.Berkeley.edu/~cs61c/Fa11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67393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67393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67393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Processor-I/O Speed Mismatch</a:t>
            </a:r>
            <a:endParaRPr lang="en-US"/>
          </a:p>
        </p:txBody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913" y="1600200"/>
            <a:ext cx="845488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1GHz microprocessor can execute  1 billion load or store instructions per second, or 4,000,000 KB/</a:t>
            </a:r>
            <a:r>
              <a:rPr lang="en-US" dirty="0" err="1" smtClean="0"/>
              <a:t>s</a:t>
            </a:r>
            <a:r>
              <a:rPr lang="en-US" dirty="0" smtClean="0"/>
              <a:t> data rate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I/O devices data rates range from 0.01 KB/</a:t>
            </a:r>
            <a:r>
              <a:rPr lang="en-US" dirty="0" err="1" smtClean="0"/>
              <a:t>s</a:t>
            </a:r>
            <a:r>
              <a:rPr lang="en-US" dirty="0" smtClean="0"/>
              <a:t> to 125,000 KB/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Input: device may not be ready to send data as fast as the processor loads it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Also, might be waiting for human to act</a:t>
            </a:r>
          </a:p>
          <a:p>
            <a:r>
              <a:rPr lang="en-US" dirty="0" smtClean="0"/>
              <a:t>Output: device not be ready to accept data as fast as processor stores 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What to do?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7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9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Checks Status before Acting</a:t>
            </a:r>
            <a:endParaRPr lang="en-US"/>
          </a:p>
        </p:txBody>
      </p:sp>
      <p:sp>
        <p:nvSpPr>
          <p:cNvPr id="318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1413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Path to </a:t>
            </a:r>
            <a:r>
              <a:rPr lang="en-US" dirty="0" smtClean="0"/>
              <a:t>a device </a:t>
            </a:r>
            <a:r>
              <a:rPr lang="en-US" dirty="0" smtClean="0"/>
              <a:t>generally has 2 registers: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Control Register</a:t>
            </a:r>
            <a:r>
              <a:rPr lang="en-US" dirty="0" smtClean="0"/>
              <a:t>, says it’s OK to read/write </a:t>
            </a:r>
            <a:br>
              <a:rPr lang="en-US" dirty="0" smtClean="0"/>
            </a:br>
            <a:r>
              <a:rPr lang="en-US" dirty="0" smtClean="0"/>
              <a:t>(I/O ready) [think of a flagman on a road]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Data Register</a:t>
            </a:r>
            <a:r>
              <a:rPr lang="en-US" dirty="0" smtClean="0"/>
              <a:t>, contains data</a:t>
            </a:r>
          </a:p>
          <a:p>
            <a:r>
              <a:rPr lang="en-US" dirty="0" smtClean="0"/>
              <a:t>Processor reads from Control Register in loop, waiting for device to set </a:t>
            </a:r>
            <a:r>
              <a:rPr lang="en-US" dirty="0" smtClean="0">
                <a:solidFill>
                  <a:schemeClr val="accent1"/>
                </a:solidFill>
              </a:rPr>
              <a:t>Ready </a:t>
            </a:r>
            <a:r>
              <a:rPr lang="en-US" dirty="0" smtClean="0"/>
              <a:t>bit in Control </a:t>
            </a:r>
            <a:r>
              <a:rPr lang="en-US" dirty="0" err="1" smtClean="0"/>
              <a:t>reg</a:t>
            </a:r>
            <a:r>
              <a:rPr lang="en-US" dirty="0" smtClean="0"/>
              <a:t>         (0  1) to say its OK</a:t>
            </a:r>
          </a:p>
          <a:p>
            <a:r>
              <a:rPr lang="en-US" dirty="0" smtClean="0"/>
              <a:t>Processor then loads from (input) or writes to (output) data register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Load from or Store into Data Register resets Ready bit       (1   0) of Control Register</a:t>
            </a:r>
          </a:p>
          <a:p>
            <a:r>
              <a:rPr lang="en-US" dirty="0"/>
              <a:t>This is called “</a:t>
            </a:r>
            <a:r>
              <a:rPr lang="en-US" dirty="0">
                <a:solidFill>
                  <a:srgbClr val="FF0000"/>
                </a:solidFill>
              </a:rPr>
              <a:t>Polling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9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97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7288"/>
            <a:ext cx="8305800" cy="5561013"/>
          </a:xfrm>
        </p:spPr>
        <p:txBody>
          <a:bodyPr/>
          <a:lstStyle/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Input: Read from keyboard into </a:t>
            </a:r>
            <a:r>
              <a:rPr lang="en-US" sz="2400" b="1" dirty="0" smtClean="0">
                <a:latin typeface="Courier New" charset="0"/>
              </a:rPr>
              <a:t>$v0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0($t0)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$v0, 4($t0) 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#data</a:t>
            </a:r>
            <a:endParaRPr lang="en-US" sz="2400" b="1" dirty="0" smtClean="0">
              <a:solidFill>
                <a:schemeClr val="accent1"/>
              </a:solidFill>
              <a:latin typeface="Courier New" charset="0"/>
            </a:endParaRPr>
          </a:p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Output: Write to display from </a:t>
            </a:r>
            <a:r>
              <a:rPr lang="en-US" sz="2400" b="1" dirty="0" smtClean="0">
                <a:latin typeface="Courier New" charset="0"/>
              </a:rPr>
              <a:t>$a0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8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u="sng" dirty="0" err="1" smtClean="0">
                <a:solidFill>
                  <a:schemeClr val="accent1"/>
                </a:solidFill>
                <a:latin typeface="Courier New" charset="0"/>
              </a:rPr>
              <a:t>sw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	$a0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12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#data</a:t>
            </a: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“</a:t>
            </a:r>
            <a:r>
              <a:rPr lang="en-US" sz="2400" dirty="0" smtClean="0">
                <a:solidFill>
                  <a:schemeClr val="accent1"/>
                </a:solidFill>
              </a:rPr>
              <a:t>Ready” bit is from processor’s point of view!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</a:t>
            </a:r>
            <a:r>
              <a:rPr lang="en-US" dirty="0" smtClean="0"/>
              <a:t>Example (polling)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5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Polling?</a:t>
            </a:r>
            <a:endParaRPr lang="en-US"/>
          </a:p>
        </p:txBody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for a processor with a 1GHz clock it takes 400 clock cycles for a polling operation (call polling routine, accessing the device, and returning). Determine % of processor time for polling</a:t>
            </a:r>
          </a:p>
          <a:p>
            <a:pPr lvl="1"/>
            <a:r>
              <a:rPr lang="en-US" dirty="0" smtClean="0"/>
              <a:t>Mouse: polled 30 times/sec so as not to miss user movement</a:t>
            </a:r>
          </a:p>
          <a:p>
            <a:pPr lvl="1"/>
            <a:r>
              <a:rPr lang="en-US" dirty="0" smtClean="0"/>
              <a:t>Floppy </a:t>
            </a:r>
            <a:r>
              <a:rPr lang="en-US" dirty="0" smtClean="0"/>
              <a:t>disk (Remember those?): transferred </a:t>
            </a:r>
            <a:r>
              <a:rPr lang="en-US" dirty="0" smtClean="0"/>
              <a:t>data in 2-Byte units and </a:t>
            </a:r>
            <a:r>
              <a:rPr lang="en-US" dirty="0" smtClean="0"/>
              <a:t>had </a:t>
            </a:r>
            <a:r>
              <a:rPr lang="en-US" dirty="0" smtClean="0"/>
              <a:t>a data rate of 50 KB/second. </a:t>
            </a:r>
            <a:br>
              <a:rPr lang="en-US" dirty="0" smtClean="0"/>
            </a:br>
            <a:r>
              <a:rPr lang="en-US" dirty="0" smtClean="0"/>
              <a:t>No data transfer can be missed.</a:t>
            </a:r>
          </a:p>
          <a:p>
            <a:pPr lvl="1"/>
            <a:r>
              <a:rPr lang="en-US" dirty="0" smtClean="0"/>
              <a:t>Hard disk: transfers data in 16-Byte chunks and can transfer at 16 MB/second. Again, no transfer can be missed</a:t>
            </a:r>
            <a:r>
              <a:rPr lang="en-US" dirty="0" smtClean="0"/>
              <a:t>. (we’ll come up with a better way to do this)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20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% Processor time to </a:t>
            </a:r>
            <a:r>
              <a:rPr lang="en-US" sz="3600" dirty="0" smtClean="0"/>
              <a:t>poll</a:t>
            </a:r>
            <a:endParaRPr lang="en-US" sz="3600" dirty="0"/>
          </a:p>
        </p:txBody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784"/>
            <a:ext cx="8229600" cy="49113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Mouse Polling [clocks/sec] </a:t>
            </a:r>
          </a:p>
          <a:p>
            <a:pPr lvl="1">
              <a:buNone/>
            </a:pPr>
            <a:r>
              <a:rPr lang="en-US" sz="2400" dirty="0" smtClean="0"/>
              <a:t>= 30 [polls/</a:t>
            </a:r>
            <a:r>
              <a:rPr lang="en-US" sz="2400" dirty="0" err="1" smtClean="0"/>
              <a:t>s</a:t>
            </a:r>
            <a:r>
              <a:rPr lang="en-US" sz="2400" dirty="0" smtClean="0"/>
              <a:t>] * 400 [clocks/poll] = 12K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</a:t>
            </a:r>
          </a:p>
          <a:p>
            <a:r>
              <a:rPr lang="en-US" sz="2800" dirty="0" smtClean="0"/>
              <a:t>% Processor for polling: </a:t>
            </a:r>
          </a:p>
          <a:p>
            <a:pPr lvl="1">
              <a:buNone/>
            </a:pPr>
            <a:r>
              <a:rPr lang="en-US" sz="2400" dirty="0" smtClean="0"/>
              <a:t>12*10</a:t>
            </a:r>
            <a:r>
              <a:rPr lang="en-US" sz="3600" baseline="30000" dirty="0" smtClean="0"/>
              <a:t>3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/ 1*10</a:t>
            </a:r>
            <a:r>
              <a:rPr lang="en-US" sz="3600" baseline="30000" dirty="0" smtClean="0"/>
              <a:t>9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= 0.0012%</a:t>
            </a:r>
          </a:p>
          <a:p>
            <a:pPr lvl="1">
              <a:buNone/>
            </a:pPr>
            <a:r>
              <a:rPr lang="en-US" sz="2400" dirty="0" smtClean="0"/>
              <a:t>  Polling mouse little impact on </a:t>
            </a:r>
            <a:r>
              <a:rPr lang="en-US" sz="2400" dirty="0" smtClean="0"/>
              <a:t>processor</a:t>
            </a:r>
            <a:endParaRPr lang="en-US" sz="2400" dirty="0" smtClean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5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% Processor time to poll hard disk</a:t>
            </a:r>
            <a:endParaRPr lang="en-US"/>
          </a:p>
        </p:txBody>
      </p:sp>
      <p:sp>
        <p:nvSpPr>
          <p:cNvPr id="320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8660"/>
            <a:ext cx="8229600" cy="54160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Frequency of Polling Disk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= 16 [MB/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16 [B/poll] 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Disk Polling, Clocks/sec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* 400 [clocks/poll]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400M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% Processor for polling: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400*10</a:t>
            </a:r>
            <a:r>
              <a:rPr lang="en-US" sz="4000" baseline="30000" dirty="0" smtClean="0">
                <a:solidFill>
                  <a:srgbClr val="000000"/>
                </a:solidFill>
              </a:rPr>
              <a:t>6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1*10</a:t>
            </a:r>
            <a:r>
              <a:rPr lang="en-US" sz="4000" baseline="30000" dirty="0" smtClean="0">
                <a:solidFill>
                  <a:srgbClr val="000000"/>
                </a:solidFill>
              </a:rPr>
              <a:t>9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= 40%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  Unacceptable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(Polling is only part of the problem – main problem is that accessing in small chunks is inefficient)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5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alternative to polling?</a:t>
            </a:r>
            <a:endParaRPr lang="en-US"/>
          </a:p>
        </p:txBody>
      </p:sp>
      <p:sp>
        <p:nvSpPr>
          <p:cNvPr id="320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Wasteful to have processor spend most of its time “spin-waiting” for I/O to be ready</a:t>
            </a:r>
          </a:p>
          <a:p>
            <a:r>
              <a:rPr lang="en-US" dirty="0" smtClean="0"/>
              <a:t>Would like an unplanned procedure call that would be invoked only when I/O device is ready</a:t>
            </a:r>
          </a:p>
          <a:p>
            <a:r>
              <a:rPr lang="en-US" dirty="0" smtClean="0"/>
              <a:t>Solution: use </a:t>
            </a:r>
            <a:r>
              <a:rPr lang="en-US" dirty="0" smtClean="0">
                <a:solidFill>
                  <a:schemeClr val="accent1"/>
                </a:solidFill>
              </a:rPr>
              <a:t>exception mechanism </a:t>
            </a:r>
            <a:r>
              <a:rPr lang="en-US" dirty="0" smtClean="0"/>
              <a:t>to help </a:t>
            </a:r>
            <a:br>
              <a:rPr lang="en-US" dirty="0" smtClean="0"/>
            </a:br>
            <a:r>
              <a:rPr lang="en-US" dirty="0" smtClean="0"/>
              <a:t>I/O.  </a:t>
            </a:r>
            <a:r>
              <a:rPr lang="en-US" dirty="0" smtClean="0">
                <a:solidFill>
                  <a:schemeClr val="accent2"/>
                </a:solidFill>
              </a:rPr>
              <a:t>Interrupt </a:t>
            </a:r>
            <a:r>
              <a:rPr lang="en-US" dirty="0" smtClean="0"/>
              <a:t>program when I/O ready, return when done with data transfer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5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conclusion…”</a:t>
            </a:r>
            <a:endParaRPr lang="en-US"/>
          </a:p>
        </p:txBody>
      </p:sp>
      <p:sp>
        <p:nvSpPr>
          <p:cNvPr id="32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I/O gives computers their 5 </a:t>
            </a:r>
            <a:r>
              <a:rPr lang="en-US" dirty="0" smtClean="0"/>
              <a:t>senses + long term memory</a:t>
            </a:r>
            <a:endParaRPr lang="en-US" dirty="0" smtClean="0"/>
          </a:p>
          <a:p>
            <a:r>
              <a:rPr lang="en-US" dirty="0" smtClean="0"/>
              <a:t>I/O speed range is </a:t>
            </a:r>
            <a:r>
              <a:rPr lang="en-US" dirty="0" smtClean="0"/>
              <a:t>7 Orders of Magnitude (or more!)</a:t>
            </a:r>
            <a:endParaRPr lang="en-US" dirty="0" smtClean="0"/>
          </a:p>
          <a:p>
            <a:r>
              <a:rPr lang="en-US" dirty="0" smtClean="0"/>
              <a:t>Processor speed means must synchronize with I/O devices before use</a:t>
            </a:r>
          </a:p>
          <a:p>
            <a:r>
              <a:rPr lang="en-US" dirty="0" smtClean="0"/>
              <a:t>Polling works, but expensive</a:t>
            </a:r>
          </a:p>
          <a:p>
            <a:pPr lvl="1"/>
            <a:r>
              <a:rPr lang="en-US" dirty="0" smtClean="0"/>
              <a:t>processor repeatedly queries devices</a:t>
            </a:r>
          </a:p>
          <a:p>
            <a:r>
              <a:rPr lang="en-US" dirty="0" smtClean="0"/>
              <a:t>Interrupts </a:t>
            </a:r>
            <a:r>
              <a:rPr lang="en-US" dirty="0" smtClean="0"/>
              <a:t>work, </a:t>
            </a:r>
            <a:r>
              <a:rPr lang="en-US" dirty="0" smtClean="0"/>
              <a:t>more complex</a:t>
            </a:r>
          </a:p>
          <a:p>
            <a:pPr lvl="1"/>
            <a:r>
              <a:rPr lang="en-US" dirty="0" smtClean="0"/>
              <a:t>we’ll talk about these next</a:t>
            </a:r>
            <a:endParaRPr lang="en-US" dirty="0" smtClean="0"/>
          </a:p>
          <a:p>
            <a:r>
              <a:rPr lang="en-US" dirty="0" smtClean="0"/>
              <a:t>I/O control leads to </a:t>
            </a:r>
            <a:r>
              <a:rPr lang="en-US" dirty="0" smtClean="0">
                <a:solidFill>
                  <a:schemeClr val="accent2"/>
                </a:solidFill>
              </a:rPr>
              <a:t>Operating Systems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6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process </a:t>
            </a: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cache 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Temporal and Spatial </a:t>
            </a:r>
            <a:r>
              <a:rPr lang="en-US" dirty="0" smtClean="0"/>
              <a:t>Locality means Working Set of Pages is all that must be in memory for process to run fairly well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5D0154C-0701-0B4D-8B3C-E8E1282CA971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9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Management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Reality: Slowdown </a:t>
            </a:r>
            <a:r>
              <a:rPr lang="en-US" dirty="0" smtClean="0"/>
              <a:t>too great to run much bigger programs than memory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Called </a:t>
            </a:r>
            <a:r>
              <a:rPr lang="en-US" i="1" dirty="0" smtClean="0">
                <a:solidFill>
                  <a:srgbClr val="3366FF"/>
                </a:solidFill>
              </a:rPr>
              <a:t>Thrashing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Buy more memory or run program on bigger computer or reduce size of problem</a:t>
            </a:r>
          </a:p>
          <a:p>
            <a:r>
              <a:rPr lang="en-US" dirty="0" smtClean="0"/>
              <a:t>Paging system today still </a:t>
            </a:r>
            <a:r>
              <a:rPr lang="en-US" dirty="0" smtClean="0"/>
              <a:t>important </a:t>
            </a:r>
            <a:r>
              <a:rPr lang="en-US" dirty="0" smtClean="0"/>
              <a:t>for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Translation </a:t>
            </a:r>
            <a:r>
              <a:rPr lang="en-US" dirty="0" smtClean="0"/>
              <a:t>(mapping of virtual address to physical address)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Protection </a:t>
            </a:r>
            <a:r>
              <a:rPr lang="en-US" dirty="0" smtClean="0"/>
              <a:t>(permission to access word in memory)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Sharing of memory between independent tasks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3334-CF8D-574D-AED8-C7A4124C820D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7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43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no paging):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+ 5%*10 + 5%*40%*200 = 5.5 clock cycles 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(AMAT with </a:t>
            </a:r>
            <a:r>
              <a:rPr lang="en-US" dirty="0" smtClean="0"/>
              <a:t>no paging) + 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112-683D-1348-B3C2-6F701C2A16AC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42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+ 5%*40%*(1-Hit</a:t>
            </a:r>
            <a:r>
              <a:rPr lang="en-US" baseline="-25000" dirty="0" smtClean="0"/>
              <a:t>Memory</a:t>
            </a:r>
            <a:r>
              <a:rPr lang="en-US" dirty="0" smtClean="0"/>
              <a:t>)*</a:t>
            </a:r>
            <a:r>
              <a:rPr lang="en-US" dirty="0" smtClean="0"/>
              <a:t>20,000,000</a:t>
            </a:r>
            <a:endParaRPr lang="en-US" dirty="0" smtClean="0"/>
          </a:p>
          <a:p>
            <a:r>
              <a:rPr lang="en-US" dirty="0"/>
              <a:t>AMAT if  </a:t>
            </a:r>
            <a:r>
              <a:rPr lang="en-US" dirty="0" err="1"/>
              <a:t>Hit</a:t>
            </a:r>
            <a:r>
              <a:rPr lang="en-US" baseline="-25000" dirty="0" err="1"/>
              <a:t>Memory</a:t>
            </a:r>
            <a:r>
              <a:rPr lang="en-US" dirty="0"/>
              <a:t> 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>
                <a:solidFill>
                  <a:srgbClr val="FF0000"/>
                </a:solidFill>
              </a:rPr>
              <a:t>0.02 *</a:t>
            </a:r>
            <a:r>
              <a:rPr lang="en-US" dirty="0" smtClean="0">
                <a:solidFill>
                  <a:srgbClr val="FF0000"/>
                </a:solidFill>
              </a:rPr>
              <a:t> 0.01 </a:t>
            </a:r>
            <a:r>
              <a:rPr lang="en-US" dirty="0">
                <a:solidFill>
                  <a:srgbClr val="FF0000"/>
                </a:solidFill>
              </a:rPr>
              <a:t>* 20,000,000 </a:t>
            </a:r>
            <a:r>
              <a:rPr lang="en-US" dirty="0"/>
              <a:t>= </a:t>
            </a:r>
            <a:r>
              <a:rPr lang="en-US" dirty="0" smtClean="0"/>
              <a:t>4005.5  (~728x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</a:t>
            </a:r>
            <a:endParaRPr lang="en-US" dirty="0" smtClean="0"/>
          </a:p>
          <a:p>
            <a:r>
              <a:rPr lang="en-US" dirty="0" smtClean="0"/>
              <a:t>AMAT </a:t>
            </a:r>
            <a:r>
              <a:rPr lang="en-US" dirty="0" smtClean="0"/>
              <a:t>if 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</a:t>
            </a:r>
            <a:r>
              <a:rPr lang="en-US" dirty="0" smtClean="0">
                <a:solidFill>
                  <a:srgbClr val="FF0000"/>
                </a:solidFill>
              </a:rPr>
              <a:t>0.001 </a:t>
            </a:r>
            <a:r>
              <a:rPr lang="en-US" dirty="0" smtClean="0">
                <a:solidFill>
                  <a:srgbClr val="FF0000"/>
                </a:solidFill>
              </a:rPr>
              <a:t>* 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.000001 * 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9112-683D-1348-B3C2-6F701C2A16AC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 smtClean="0"/>
              <a:t>-- Lecture </a:t>
            </a:r>
            <a:r>
              <a:rPr lang="en-US" dirty="0" smtClean="0"/>
              <a:t>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TLBs</a:t>
            </a:r>
            <a:r>
              <a:rPr lang="en-US" dirty="0" smtClean="0"/>
              <a:t> 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dirty="0" smtClean="0"/>
              <a:t>Page sizes are 4 KB to 8 KB (4 KB on x86)</a:t>
            </a:r>
          </a:p>
          <a:p>
            <a:r>
              <a:rPr lang="en-US" dirty="0" smtClean="0"/>
              <a:t>TLB has typically 128 entries</a:t>
            </a:r>
          </a:p>
          <a:p>
            <a:pPr lvl="1"/>
            <a:r>
              <a:rPr lang="en-US" dirty="0" smtClean="0"/>
              <a:t>Set associative or Fully associative</a:t>
            </a:r>
          </a:p>
          <a:p>
            <a:r>
              <a:rPr lang="en-US" altLang="ko-KR" i="1" dirty="0" smtClean="0">
                <a:solidFill>
                  <a:srgbClr val="3366FF"/>
                </a:solidFill>
                <a:ea typeface="굴림" charset="-127"/>
                <a:cs typeface="굴림" charset="-127"/>
              </a:rPr>
              <a:t>TLB Reach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: Size of largest virtual address space that can be simultaneously mapped by TLB: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128 * 4 KB = 512 KB = 0.5 MB!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What can you do to have better performance?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E341-FFC6-2344-986E-0014BC53F27D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5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TLB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Have 2 Levels of TLB just like 2 levels of cache instead of going directly to Page Table on L1 TLB miss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smtClean="0"/>
              <a:t>larger page size that operating system can use in situations when OS knows that object is big and protection of whole object OK</a:t>
            </a:r>
          </a:p>
          <a:p>
            <a:pPr lvl="1"/>
            <a:r>
              <a:rPr lang="en-US" dirty="0" smtClean="0"/>
              <a:t>X86 has 4 KB pages + 2 MB and 4 MB “</a:t>
            </a:r>
            <a:r>
              <a:rPr lang="en-US" dirty="0" err="1" smtClean="0"/>
              <a:t>superpages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DC12-E05A-1846-8911-5B8ECF01EE17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2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Large Pages from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Difficulty is communicating from application to operating system that want to use large pages</a:t>
            </a:r>
          </a:p>
          <a:p>
            <a:r>
              <a:rPr lang="en-US" dirty="0" smtClean="0"/>
              <a:t>Linux: “Huge pages” via a library file system and memory mapping; beyond 61C</a:t>
            </a:r>
          </a:p>
          <a:p>
            <a:pPr lvl="1"/>
            <a:r>
              <a:rPr lang="en-US" dirty="0" smtClean="0"/>
              <a:t>See </a:t>
            </a:r>
            <a:r>
              <a:rPr lang="en-US" u="sng" dirty="0" smtClean="0"/>
              <a:t>http://lwn.net/Articles/375096/ </a:t>
            </a:r>
          </a:p>
          <a:p>
            <a:pPr lvl="1"/>
            <a:r>
              <a:rPr lang="en-US" u="sng" dirty="0" err="1" smtClean="0"/>
              <a:t>http://www.ibm.com/developerworks/wikis/display/LinuxP/libhuge+short+and+simple</a:t>
            </a:r>
            <a:endParaRPr lang="en-US" dirty="0" smtClean="0"/>
          </a:p>
          <a:p>
            <a:r>
              <a:rPr lang="en-US" dirty="0" smtClean="0"/>
              <a:t>Max OS X: no support for applications to do this (OS decides if should use or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6498-318A-9743-8B8C-2416E2CE7E63}" type="datetime1">
              <a:rPr lang="en-US" smtClean="0"/>
              <a:pPr/>
              <a:t>11/21/11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2010 --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2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35033</TotalTime>
  <Words>2475</Words>
  <Application>Microsoft Macintosh PowerPoint</Application>
  <PresentationFormat>On-screen Show (4:3)</PresentationFormat>
  <Paragraphs>366</Paragraphs>
  <Slides>27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61C In the News</vt:lpstr>
      <vt:lpstr>CS 61C: Great Ideas in Computer Architecture (Machine Structures) Lecture 36: IO Basics</vt:lpstr>
      <vt:lpstr>Review</vt:lpstr>
      <vt:lpstr>Memory Management Today</vt:lpstr>
      <vt:lpstr>Impact of Paging on AMAT</vt:lpstr>
      <vt:lpstr>Impact of Paging on AMAT</vt:lpstr>
      <vt:lpstr>Impact of TLBs on Performance</vt:lpstr>
      <vt:lpstr>Improving TLB Performance</vt:lpstr>
      <vt:lpstr>Using Large Pages from Application?</vt:lpstr>
      <vt:lpstr>Address Translation &amp; Protection</vt:lpstr>
      <vt:lpstr>Nehalem Virtual Memory Details</vt:lpstr>
      <vt:lpstr>Peer Instruction: True or False</vt:lpstr>
      <vt:lpstr>Peer Instruction: True or False</vt:lpstr>
      <vt:lpstr>Recall : 5 components of any Computer</vt:lpstr>
      <vt:lpstr>Motivation for Input/Output</vt:lpstr>
      <vt:lpstr>I/O Device Examples and Speeds</vt:lpstr>
      <vt:lpstr>What do we need to make I/O work?</vt:lpstr>
      <vt:lpstr>Instruction Set Architecture for I/O</vt:lpstr>
      <vt:lpstr>Memory Mapped I/O</vt:lpstr>
      <vt:lpstr>Processor-I/O Speed Mismatch</vt:lpstr>
      <vt:lpstr>Processor Checks Status before Acting</vt:lpstr>
      <vt:lpstr>I/O Example (polling)</vt:lpstr>
      <vt:lpstr>Cost of Polling?</vt:lpstr>
      <vt:lpstr>% Processor time to poll</vt:lpstr>
      <vt:lpstr>% Processor time to poll hard disk</vt:lpstr>
      <vt:lpstr>What is the alternative to polling?</vt:lpstr>
      <vt:lpstr>“And in conclusion…”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 Franklin</cp:lastModifiedBy>
  <cp:revision>338</cp:revision>
  <cp:lastPrinted>2011-11-21T19:37:29Z</cp:lastPrinted>
  <dcterms:created xsi:type="dcterms:W3CDTF">2011-04-21T03:06:37Z</dcterms:created>
  <dcterms:modified xsi:type="dcterms:W3CDTF">2011-11-21T21:46:45Z</dcterms:modified>
</cp:coreProperties>
</file>