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421" r:id="rId2"/>
    <p:sldId id="415" r:id="rId3"/>
    <p:sldId id="356" r:id="rId4"/>
    <p:sldId id="371" r:id="rId5"/>
    <p:sldId id="273" r:id="rId6"/>
    <p:sldId id="350" r:id="rId7"/>
    <p:sldId id="351" r:id="rId8"/>
    <p:sldId id="352" r:id="rId9"/>
    <p:sldId id="353" r:id="rId10"/>
    <p:sldId id="422" r:id="rId11"/>
    <p:sldId id="354" r:id="rId12"/>
    <p:sldId id="355" r:id="rId13"/>
    <p:sldId id="373" r:id="rId14"/>
    <p:sldId id="416" r:id="rId15"/>
    <p:sldId id="417" r:id="rId16"/>
    <p:sldId id="418" r:id="rId17"/>
    <p:sldId id="419" r:id="rId18"/>
    <p:sldId id="393" r:id="rId19"/>
    <p:sldId id="299" r:id="rId20"/>
    <p:sldId id="420" r:id="rId21"/>
    <p:sldId id="413" r:id="rId22"/>
    <p:sldId id="300" r:id="rId23"/>
    <p:sldId id="394" r:id="rId24"/>
    <p:sldId id="395" r:id="rId25"/>
    <p:sldId id="396" r:id="rId26"/>
    <p:sldId id="397" r:id="rId27"/>
    <p:sldId id="398" r:id="rId28"/>
    <p:sldId id="399" r:id="rId29"/>
    <p:sldId id="400" r:id="rId30"/>
    <p:sldId id="401" r:id="rId31"/>
    <p:sldId id="317" r:id="rId32"/>
    <p:sldId id="308" r:id="rId33"/>
    <p:sldId id="332" r:id="rId34"/>
    <p:sldId id="333" r:id="rId35"/>
    <p:sldId id="288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A3BFDA"/>
    <a:srgbClr val="FCF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00" autoAdjust="0"/>
    <p:restoredTop sz="92576" autoAdjust="0"/>
  </p:normalViewPr>
  <p:slideViewPr>
    <p:cSldViewPr snapToGrid="0">
      <p:cViewPr>
        <p:scale>
          <a:sx n="75" d="100"/>
          <a:sy n="75" d="100"/>
        </p:scale>
        <p:origin x="-1696" y="-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8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10/7/11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6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10/7/11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636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7375"/>
            <a:ext cx="4552950" cy="3416300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6879" eaLnBrk="0" hangingPunct="0">
              <a:defRPr sz="19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816879" eaLnBrk="0" hangingPunct="0">
              <a:defRPr sz="19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C81D248-992B-B24A-A7F7-1835B1F5895A}" type="slidenum">
              <a:rPr lang="en-US" sz="900">
                <a:latin typeface="Times New Roman" charset="0"/>
              </a:rPr>
              <a:pPr/>
              <a:t>20</a:t>
            </a:fld>
            <a:endParaRPr lang="en-US" sz="9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subdivide the map phase into M pieces and the reduce phase into R pieces as described previously. Ideally, M and R should be much larger than the number of worker machines. Having each worker per- form many different tasks improves dynamic load balancing and also speeds up recovery when a worker fails: the many map tasks it has completed can be spread out across all the other worker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machines.There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practical bounds on how large M and R can be in our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mentation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since the master must make O(M+R) scheduling decisions and keep O(M*R) state in memory as described. (The constant factors for memory usage are small, however. The O(M*R) piece of the state consists of approximately one byte of data per map task/reduce task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pair.)Furthermore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 is often constrained by users because the output of each reduce task ends up in a separate output file. In practice, we tend to choose M so that each individual task is roughly 16MB to 64MB of input data (so that the locality optimization described previously is most effective), and we make R a small multiple of the number of worker machines we expect to use. We often perform MapReduce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tions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M=200,000 and R=5,000, using 2,000 worker machines.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The locations of these</a:t>
            </a:r>
          </a:p>
          <a:p>
            <a:r>
              <a:rPr lang="en-US" sz="1200" dirty="0" smtClean="0"/>
              <a:t>buffered pairs on the local disk are passed back to the master who is responsible for forwarding these locations to the reduce workers.</a:t>
            </a:r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subdivide the map phase into M pieces and the reduce phase into R pieces as described previously. Ideally, M and R should be much larger than the number of worker machines. Having each worker per- form many different tasks improves dynamic load balancing and also speeds up recovery when a worker fails: the many map tasks it has completed can be spread out across all the other worker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machines.There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practical bounds on how large M and R can be in our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mentation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since the master must make O(M+R) scheduling decisions and keep O(M*R) state in memory as described. (The constant factors for memory usage are small, however. The O(M*R) piece of the state consists of approximately one byte of data per map task/reduce task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pair.)Furthermore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 is often constrained by users because the output of each reduce task ends up in a separate output file. In practice, we tend to choose M so that each individual task is roughly 16MB to 64MB of input data (so that the locality optimization described previously is most effective), and we make R a small multiple of the number of worker machines we expect to use. We often perform MapReduce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tions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M=200,000 and R=5,000, using 2,000 worker machines.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16A1-D8BC-B94E-AE6C-54FF46D33150}" type="datetime1">
              <a:rPr lang="en-US" smtClean="0"/>
              <a:pPr/>
              <a:t>10/7/11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Apeinf 2011 -- Lecture #2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C76C-052D-4541-9BD7-2B952A40F155}" type="datetime1">
              <a:rPr lang="en-US" smtClean="0"/>
              <a:pPr/>
              <a:t>10/7/11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Apeinf 2011 -- Lecture #2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B6B5-C08F-C941-B4B1-09E4DB93841E}" type="datetime1">
              <a:rPr lang="en-US" smtClean="0"/>
              <a:pPr/>
              <a:t>10/7/11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Apeinf 2011 -- Lecture #2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101-0DE2-D44B-A012-79E313B76112}" type="datetime1">
              <a:rPr lang="en-US" smtClean="0"/>
              <a:pPr/>
              <a:t>10/7/11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Apeinf 2011 -- Lecture #2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0721-029B-7742-8469-F41277733B4B}" type="datetime1">
              <a:rPr lang="en-US" smtClean="0"/>
              <a:pPr/>
              <a:t>10/7/11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Apeinf 2011 -- Lecture #2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0333-0EF4-D54F-985E-9ED22E430F7F}" type="datetime1">
              <a:rPr lang="en-US" smtClean="0"/>
              <a:pPr/>
              <a:t>10/7/11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Apeinf 2011 -- Lecture #2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D381-FC7A-D848-BADA-266FC781BE1C}" type="datetime1">
              <a:rPr lang="en-US" smtClean="0"/>
              <a:pPr/>
              <a:t>10/7/11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Apeinf 2011 -- Lecture #2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1E33-6299-8348-9466-36F848A58F91}" type="datetime1">
              <a:rPr lang="en-US" smtClean="0"/>
              <a:pPr/>
              <a:t>10/7/11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Apeinf 2011 -- Lecture #2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04BE-AB8E-4945-BFF2-CD64E2AC3100}" type="datetime1">
              <a:rPr lang="en-US" smtClean="0"/>
              <a:pPr/>
              <a:t>10/7/11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Apeinf 2011 -- Lecture #2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265B-F002-EA45-AC24-35466FFB40E8}" type="datetime1">
              <a:rPr lang="en-US" smtClean="0"/>
              <a:pPr/>
              <a:t>10/7/11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Apeinf 2011 -- Lecture #2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88CA-9033-544C-A0DF-807EC7D2E3C8}" type="datetime1">
              <a:rPr lang="en-US" smtClean="0"/>
              <a:pPr/>
              <a:t>10/7/11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Apeinf 2011 -- Lecture #2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7E0D5-7B37-0E4B-B28C-00C38321B29E}" type="datetime1">
              <a:rPr lang="en-US" smtClean="0"/>
              <a:pPr/>
              <a:t>10/7/11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Apeinf 2011 -- Lecture #2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hyperlink" Target="http://www.facebook.com/lexicon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.png"/><Relationship Id="rId7" Type="http://schemas.openxmlformats.org/officeDocument/2006/relationships/image" Target="../media/image4.jpe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news</a:t>
            </a:r>
            <a:endParaRPr lang="en-US" dirty="0"/>
          </a:p>
        </p:txBody>
      </p:sp>
      <p:pic>
        <p:nvPicPr>
          <p:cNvPr id="7" name="Content Placeholder 6" descr="Screen shot 2011-10-07 at 10.57.1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565" b="-39565"/>
          <a:stretch>
            <a:fillRect/>
          </a:stretch>
        </p:blipFill>
        <p:spPr>
          <a:xfrm>
            <a:off x="491067" y="550340"/>
            <a:ext cx="6858000" cy="341206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101-0DE2-D44B-A012-79E313B76112}" type="datetime1">
              <a:rPr lang="en-US" smtClean="0"/>
              <a:pPr/>
              <a:t>10/7/11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58933" y="2133600"/>
            <a:ext cx="1845734" cy="1100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3200400"/>
            <a:ext cx="57573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"</a:t>
            </a:r>
            <a:r>
              <a:rPr lang="en-US" sz="2400" dirty="0">
                <a:solidFill>
                  <a:srgbClr val="FF0000"/>
                </a:solidFill>
              </a:rPr>
              <a:t>The cloud isn't this big fluffy area up in the sky</a:t>
            </a:r>
            <a:r>
              <a:rPr lang="en-US" sz="2400" dirty="0"/>
              <a:t>," said Rich Miller, who edits Data Center Knowledge, a publication that follows the data center industry. "It's buildings filled with servers and generators."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35199" y="5151734"/>
            <a:ext cx="6722533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/>
              <a:t>“…. </a:t>
            </a:r>
            <a:r>
              <a:rPr lang="en-US" sz="2400" dirty="0"/>
              <a:t>you'd be hard-pressed to go three miles here without passing some type of data center. "They're all over the place."</a:t>
            </a:r>
          </a:p>
        </p:txBody>
      </p:sp>
    </p:spTree>
    <p:extLst>
      <p:ext uri="{BB962C8B-B14F-4D97-AF65-F5344CB8AC3E}">
        <p14:creationId xmlns:p14="http://schemas.microsoft.com/office/powerpoint/2010/main" val="2907888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 Web </a:t>
            </a:r>
            <a:r>
              <a:rPr lang="en-US" dirty="0" smtClean="0"/>
              <a:t>Search (1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Google </a:t>
            </a:r>
            <a:r>
              <a:rPr lang="en-US" dirty="0" smtClean="0"/>
              <a:t>“Dan Garcia”</a:t>
            </a:r>
            <a:endParaRPr lang="en-US" dirty="0" smtClean="0"/>
          </a:p>
          <a:p>
            <a:pPr lvl="1"/>
            <a:r>
              <a:rPr lang="en-US" dirty="0" smtClean="0"/>
              <a:t>Direct request to “closest” Google Warehouse Scale Computer</a:t>
            </a:r>
          </a:p>
          <a:p>
            <a:pPr lvl="1"/>
            <a:r>
              <a:rPr lang="en-US" dirty="0" smtClean="0"/>
              <a:t>Front-end load balancer directs request to one of many arrays (cluster of servers) within WSC</a:t>
            </a:r>
          </a:p>
          <a:p>
            <a:pPr lvl="1"/>
            <a:r>
              <a:rPr lang="en-US" dirty="0" smtClean="0"/>
              <a:t>Within array, select one of many Google Web Servers (GWS) to handle the request and compose the response pages</a:t>
            </a:r>
          </a:p>
          <a:p>
            <a:pPr lvl="1"/>
            <a:r>
              <a:rPr lang="en-US" dirty="0" smtClean="0"/>
              <a:t>GWS communicates with Index Servers to find documents that contain the search words, </a:t>
            </a:r>
            <a:r>
              <a:rPr lang="en-US" dirty="0" smtClean="0"/>
              <a:t>“Dan”</a:t>
            </a:r>
            <a:r>
              <a:rPr lang="en-US" dirty="0" smtClean="0"/>
              <a:t>, </a:t>
            </a:r>
            <a:r>
              <a:rPr lang="en-US" dirty="0" smtClean="0"/>
              <a:t>“Garcia”</a:t>
            </a:r>
            <a:r>
              <a:rPr lang="en-US" dirty="0" smtClean="0"/>
              <a:t>, uses location of search as well</a:t>
            </a:r>
          </a:p>
          <a:p>
            <a:pPr lvl="1"/>
            <a:r>
              <a:rPr lang="en-US" dirty="0" smtClean="0"/>
              <a:t>Return document list with associated relevance score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04B4-C677-094C-907A-42F4B91D5F27}" type="datetime1">
              <a:rPr lang="en-US" smtClean="0"/>
              <a:pPr/>
              <a:t>10/7/11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8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 Web </a:t>
            </a:r>
            <a:r>
              <a:rPr lang="en-US" dirty="0" smtClean="0"/>
              <a:t>Search (2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parallel,</a:t>
            </a:r>
          </a:p>
          <a:p>
            <a:pPr lvl="1"/>
            <a:r>
              <a:rPr lang="en-US" dirty="0" smtClean="0"/>
              <a:t>Ad system: </a:t>
            </a:r>
            <a:r>
              <a:rPr lang="en-US" dirty="0" smtClean="0"/>
              <a:t>run ad auction for bidders on search terms</a:t>
            </a:r>
            <a:endParaRPr lang="en-US" dirty="0" smtClean="0"/>
          </a:p>
          <a:p>
            <a:pPr lvl="1"/>
            <a:r>
              <a:rPr lang="en-US" dirty="0" smtClean="0"/>
              <a:t>Get Images </a:t>
            </a:r>
            <a:r>
              <a:rPr lang="en-US" dirty="0" smtClean="0"/>
              <a:t>of </a:t>
            </a:r>
            <a:r>
              <a:rPr lang="en-US" dirty="0" smtClean="0"/>
              <a:t>various </a:t>
            </a:r>
            <a:r>
              <a:rPr lang="en-US" dirty="0" smtClean="0"/>
              <a:t>Dan </a:t>
            </a:r>
            <a:r>
              <a:rPr lang="en-US" dirty="0" err="1" smtClean="0"/>
              <a:t>Garcias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 err="1" smtClean="0"/>
              <a:t>docids</a:t>
            </a:r>
            <a:r>
              <a:rPr lang="en-US" dirty="0" smtClean="0"/>
              <a:t> (document IDs) to access indexed documents </a:t>
            </a:r>
          </a:p>
          <a:p>
            <a:r>
              <a:rPr lang="en-US" dirty="0" smtClean="0"/>
              <a:t>Compose the page</a:t>
            </a:r>
          </a:p>
          <a:p>
            <a:pPr lvl="1"/>
            <a:r>
              <a:rPr lang="en-US" dirty="0" smtClean="0"/>
              <a:t>Result document extracts (with keyword in context) ordered by relevance score</a:t>
            </a:r>
          </a:p>
          <a:p>
            <a:pPr lvl="1"/>
            <a:r>
              <a:rPr lang="en-US" dirty="0" smtClean="0"/>
              <a:t>Sponsored links (along the top) and advertisements (along the sides)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2A6F-8E04-284F-AED2-005D17CE8E23}" type="datetime1">
              <a:rPr lang="en-US" smtClean="0"/>
              <a:pPr/>
              <a:t>10/7/11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 Web </a:t>
            </a:r>
            <a:r>
              <a:rPr lang="en-US" dirty="0" smtClean="0"/>
              <a:t>Search (3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Implementation strategy</a:t>
            </a:r>
          </a:p>
          <a:p>
            <a:pPr lvl="1"/>
            <a:r>
              <a:rPr lang="en-US" dirty="0" smtClean="0"/>
              <a:t>Randomly distribute the entries</a:t>
            </a:r>
          </a:p>
          <a:p>
            <a:pPr lvl="1"/>
            <a:r>
              <a:rPr lang="en-US" dirty="0" smtClean="0"/>
              <a:t>Make many copies of data (aka “replicas”)</a:t>
            </a:r>
          </a:p>
          <a:p>
            <a:pPr lvl="1"/>
            <a:r>
              <a:rPr lang="en-US" dirty="0" smtClean="0"/>
              <a:t>Load balance requests across replicas</a:t>
            </a:r>
          </a:p>
          <a:p>
            <a:r>
              <a:rPr lang="en-US" dirty="0" smtClean="0"/>
              <a:t>Redundant copies of indices and documents</a:t>
            </a:r>
          </a:p>
          <a:p>
            <a:pPr lvl="1"/>
            <a:r>
              <a:rPr lang="en-US" dirty="0" smtClean="0"/>
              <a:t>Breaks up hot spots, e.g., “Justin </a:t>
            </a:r>
            <a:r>
              <a:rPr lang="en-US" dirty="0" err="1" smtClean="0"/>
              <a:t>Bieber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Increases opportunities for request-level parallelism</a:t>
            </a:r>
          </a:p>
          <a:p>
            <a:pPr lvl="1"/>
            <a:r>
              <a:rPr lang="en-US" dirty="0" smtClean="0"/>
              <a:t>Makes the system more tolerant of failures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A20D-1337-9D4C-BBE1-3050FF60A529}" type="datetime1">
              <a:rPr lang="en-US" smtClean="0"/>
              <a:pPr/>
              <a:t>10/7/11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Data-Level Parallelism (DLP)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2 kinds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Lots of </a:t>
            </a:r>
            <a:r>
              <a:rPr lang="en-US" dirty="0" smtClean="0">
                <a:solidFill>
                  <a:srgbClr val="FF0000"/>
                </a:solidFill>
              </a:rPr>
              <a:t>data in memory</a:t>
            </a:r>
            <a:r>
              <a:rPr lang="en-US" dirty="0" smtClean="0"/>
              <a:t> that can be operated </a:t>
            </a:r>
            <a:r>
              <a:rPr lang="en-US" dirty="0" smtClean="0"/>
              <a:t>on </a:t>
            </a:r>
            <a:r>
              <a:rPr lang="en-US" dirty="0" smtClean="0"/>
              <a:t>in parallel (e.g., adding together 2 arrays)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Lots of </a:t>
            </a:r>
            <a:r>
              <a:rPr lang="en-US" dirty="0" smtClean="0">
                <a:solidFill>
                  <a:srgbClr val="FF0000"/>
                </a:solidFill>
              </a:rPr>
              <a:t>data on many disks</a:t>
            </a:r>
            <a:r>
              <a:rPr lang="en-US" dirty="0" smtClean="0"/>
              <a:t> that can be operated on in parallel (e.g., searching for documents)</a:t>
            </a:r>
          </a:p>
          <a:p>
            <a:r>
              <a:rPr lang="en-US" dirty="0" smtClean="0"/>
              <a:t>Future </a:t>
            </a:r>
            <a:r>
              <a:rPr lang="en-US" dirty="0" smtClean="0"/>
              <a:t>lecture and 3</a:t>
            </a:r>
            <a:r>
              <a:rPr lang="en-US" baseline="30000" dirty="0" smtClean="0"/>
              <a:t>rd</a:t>
            </a:r>
            <a:r>
              <a:rPr lang="en-US" dirty="0" smtClean="0"/>
              <a:t> project does Data Level Parallelism (DLP) in memory</a:t>
            </a:r>
          </a:p>
          <a:p>
            <a:r>
              <a:rPr lang="en-US" dirty="0" smtClean="0"/>
              <a:t>Today’s lecture and </a:t>
            </a:r>
            <a:r>
              <a:rPr lang="en-US" dirty="0" smtClean="0"/>
              <a:t>2nd </a:t>
            </a:r>
            <a:r>
              <a:rPr lang="en-US" dirty="0" smtClean="0"/>
              <a:t>project does DLP across </a:t>
            </a:r>
            <a:r>
              <a:rPr lang="en-US" dirty="0" smtClean="0"/>
              <a:t>many </a:t>
            </a:r>
            <a:r>
              <a:rPr lang="en-US" dirty="0" smtClean="0"/>
              <a:t>servers and disks using MapReduce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101-0DE2-D44B-A012-79E313B76112}" type="datetime1">
              <a:rPr lang="en-US" smtClean="0"/>
              <a:pPr/>
              <a:t>10/7/11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What is </a:t>
            </a:r>
            <a:r>
              <a:rPr lang="en-US" dirty="0" err="1">
                <a:latin typeface="Comic Sans MS" charset="0"/>
                <a:ea typeface="ＭＳ Ｐゴシック" charset="0"/>
                <a:cs typeface="ＭＳ Ｐゴシック" charset="0"/>
              </a:rPr>
              <a:t>MapReduce</a:t>
            </a:r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4754563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Simple data-parallel programming model designed for scalability and fault-tolerance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Pioneered by Google</a:t>
            </a:r>
          </a:p>
          <a:p>
            <a:pPr lvl="1"/>
            <a:r>
              <a:rPr lang="en-US" sz="2200" dirty="0">
                <a:ea typeface="ＭＳ Ｐゴシック" charset="0"/>
              </a:rPr>
              <a:t>Processes </a:t>
            </a:r>
            <a:r>
              <a:rPr lang="en-US" sz="2200" dirty="0" smtClean="0">
                <a:ea typeface="ＭＳ Ｐゴシック" charset="0"/>
              </a:rPr>
              <a:t>&gt;25 </a:t>
            </a:r>
            <a:r>
              <a:rPr lang="en-US" sz="2200" dirty="0">
                <a:ea typeface="ＭＳ Ｐゴシック" charset="0"/>
              </a:rPr>
              <a:t>petabytes of data per day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Popularized by open-source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Hadoop</a:t>
            </a:r>
            <a:r>
              <a:rPr lang="en-US" dirty="0">
                <a:ea typeface="ＭＳ Ｐゴシック" charset="0"/>
                <a:cs typeface="ＭＳ Ｐゴシック" charset="0"/>
              </a:rPr>
              <a:t> project</a:t>
            </a:r>
          </a:p>
          <a:p>
            <a:pPr lvl="1"/>
            <a:r>
              <a:rPr lang="en-US" sz="2200" dirty="0">
                <a:ea typeface="ＭＳ Ｐゴシック" charset="0"/>
              </a:rPr>
              <a:t>Used at Yahoo!, Facebook, Amazon, …</a:t>
            </a:r>
          </a:p>
        </p:txBody>
      </p:sp>
      <p:pic>
        <p:nvPicPr>
          <p:cNvPr id="19460" name="Picture 4" descr="hadoop+elephant_rg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467" y="5659437"/>
            <a:ext cx="33528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59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What is MapReduce used for?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3914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At Google:</a:t>
            </a:r>
          </a:p>
          <a:p>
            <a:pPr lvl="1"/>
            <a:r>
              <a:rPr lang="en-US" dirty="0">
                <a:ea typeface="ＭＳ Ｐゴシック" charset="0"/>
              </a:rPr>
              <a:t>Index construction for Google Search</a:t>
            </a:r>
          </a:p>
          <a:p>
            <a:pPr lvl="1"/>
            <a:r>
              <a:rPr lang="en-US" dirty="0">
                <a:ea typeface="ＭＳ Ｐゴシック" charset="0"/>
              </a:rPr>
              <a:t>Article clustering for Google News</a:t>
            </a:r>
          </a:p>
          <a:p>
            <a:pPr lvl="1"/>
            <a:r>
              <a:rPr lang="en-US" dirty="0">
                <a:ea typeface="ＭＳ Ｐゴシック" charset="0"/>
              </a:rPr>
              <a:t>Statistical machine </a:t>
            </a:r>
            <a:r>
              <a:rPr lang="en-US" dirty="0" smtClean="0">
                <a:ea typeface="ＭＳ Ｐゴシック" charset="0"/>
              </a:rPr>
              <a:t>translation</a:t>
            </a:r>
          </a:p>
          <a:p>
            <a:pPr lvl="1"/>
            <a:r>
              <a:rPr lang="en-US" dirty="0" smtClean="0">
                <a:ea typeface="ＭＳ Ｐゴシック" charset="0"/>
              </a:rPr>
              <a:t>For computing multi-layer street maps</a:t>
            </a:r>
            <a:endParaRPr lang="en-US" sz="1200" dirty="0">
              <a:ea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At Yahoo!:</a:t>
            </a:r>
          </a:p>
          <a:p>
            <a:pPr lvl="1"/>
            <a:r>
              <a:rPr lang="ja-JP" altLang="en-US" dirty="0">
                <a:ea typeface="ＭＳ Ｐゴシック" charset="0"/>
              </a:rPr>
              <a:t>“</a:t>
            </a:r>
            <a:r>
              <a:rPr lang="en-US" dirty="0">
                <a:ea typeface="ＭＳ Ｐゴシック" charset="0"/>
              </a:rPr>
              <a:t>Web map</a:t>
            </a:r>
            <a:r>
              <a:rPr lang="ja-JP" altLang="en-US" dirty="0">
                <a:ea typeface="ＭＳ Ｐゴシック" charset="0"/>
              </a:rPr>
              <a:t>”</a:t>
            </a:r>
            <a:r>
              <a:rPr lang="en-US" dirty="0">
                <a:ea typeface="ＭＳ Ｐゴシック" charset="0"/>
              </a:rPr>
              <a:t> powering Yahoo! Search</a:t>
            </a:r>
          </a:p>
          <a:p>
            <a:pPr lvl="1"/>
            <a:r>
              <a:rPr lang="en-US" dirty="0">
                <a:ea typeface="ＭＳ Ｐゴシック" charset="0"/>
              </a:rPr>
              <a:t>Spam detection for Yahoo! Mail</a:t>
            </a:r>
            <a:endParaRPr lang="en-US" sz="1200" dirty="0">
              <a:ea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At Facebook:</a:t>
            </a:r>
          </a:p>
          <a:p>
            <a:pPr lvl="1"/>
            <a:r>
              <a:rPr lang="en-US" dirty="0">
                <a:ea typeface="ＭＳ Ｐゴシック" charset="0"/>
              </a:rPr>
              <a:t>Data mining</a:t>
            </a:r>
          </a:p>
          <a:p>
            <a:pPr lvl="1"/>
            <a:r>
              <a:rPr lang="en-US" dirty="0">
                <a:ea typeface="ＭＳ Ｐゴシック" charset="0"/>
              </a:rPr>
              <a:t>Ad optimization</a:t>
            </a:r>
          </a:p>
          <a:p>
            <a:pPr lvl="1"/>
            <a:r>
              <a:rPr lang="en-US" dirty="0">
                <a:ea typeface="ＭＳ Ｐゴシック" charset="0"/>
              </a:rPr>
              <a:t>Spam detection</a:t>
            </a:r>
          </a:p>
          <a:p>
            <a:pPr lvl="1">
              <a:buFontTx/>
              <a:buNone/>
            </a:pPr>
            <a:endParaRPr lang="en-US" dirty="0">
              <a:latin typeface="Comic Sans M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33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Example: Facebook Lexicon</a:t>
            </a:r>
          </a:p>
        </p:txBody>
      </p:sp>
      <p:pic>
        <p:nvPicPr>
          <p:cNvPr id="21507" name="Picture 3" descr="Picture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6" b="5252"/>
          <a:stretch>
            <a:fillRect/>
          </a:stretch>
        </p:blipFill>
        <p:spPr bwMode="auto">
          <a:xfrm>
            <a:off x="474663" y="1143000"/>
            <a:ext cx="831691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2705100" y="6362700"/>
            <a:ext cx="35845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u="sng" dirty="0">
                <a:solidFill>
                  <a:srgbClr val="001F4F"/>
                </a:solidFill>
                <a:hlinkClick r:id="rId3"/>
              </a:rPr>
              <a:t>www.facebook.com/lexicon</a:t>
            </a:r>
            <a:r>
              <a:rPr lang="en-US" sz="2200" u="sng" dirty="0">
                <a:solidFill>
                  <a:srgbClr val="001F4F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97602" y="6400799"/>
            <a:ext cx="2103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(no longer available)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566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MapReduce Design Goals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7545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Comic Sans MS" charset="0"/>
              <a:buAutoNum type="arabicPeriod"/>
            </a:pPr>
            <a:r>
              <a:rPr lang="en-US" b="1" dirty="0">
                <a:latin typeface="Comic Sans MS" charset="0"/>
                <a:ea typeface="ＭＳ Ｐゴシック" charset="0"/>
                <a:cs typeface="ＭＳ Ｐゴシック" charset="0"/>
              </a:rPr>
              <a:t>Scalability to large data volumes:</a:t>
            </a:r>
          </a:p>
          <a:p>
            <a:pPr lvl="1"/>
            <a:r>
              <a:rPr lang="en-US" sz="2200" dirty="0">
                <a:latin typeface="Comic Sans MS" charset="0"/>
                <a:ea typeface="ＭＳ Ｐゴシック" charset="0"/>
              </a:rPr>
              <a:t>1000</a:t>
            </a:r>
            <a:r>
              <a:rPr lang="ja-JP" altLang="en-US" sz="2200" dirty="0">
                <a:latin typeface="Comic Sans MS" charset="0"/>
                <a:ea typeface="ＭＳ Ｐゴシック" charset="0"/>
              </a:rPr>
              <a:t>’</a:t>
            </a:r>
            <a:r>
              <a:rPr lang="en-US" sz="2200" dirty="0">
                <a:latin typeface="Comic Sans MS" charset="0"/>
                <a:ea typeface="ＭＳ Ｐゴシック" charset="0"/>
              </a:rPr>
              <a:t>s of machines, 10,000</a:t>
            </a:r>
            <a:r>
              <a:rPr lang="ja-JP" altLang="en-US" sz="2200" dirty="0">
                <a:latin typeface="Comic Sans MS" charset="0"/>
                <a:ea typeface="ＭＳ Ｐゴシック" charset="0"/>
              </a:rPr>
              <a:t>’</a:t>
            </a:r>
            <a:r>
              <a:rPr lang="en-US" sz="2200" dirty="0">
                <a:latin typeface="Comic Sans MS" charset="0"/>
                <a:ea typeface="ＭＳ Ｐゴシック" charset="0"/>
              </a:rPr>
              <a:t>s of disks</a:t>
            </a:r>
          </a:p>
          <a:p>
            <a:pPr marL="514350" indent="-514350">
              <a:buFont typeface="Comic Sans MS" charset="0"/>
              <a:buAutoNum type="arabicPeriod"/>
            </a:pPr>
            <a:endParaRPr lang="en-US" b="1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514350" indent="-514350">
              <a:buFont typeface="Comic Sans MS" charset="0"/>
              <a:buAutoNum type="arabicPeriod"/>
            </a:pPr>
            <a:r>
              <a:rPr lang="en-US" b="1" dirty="0">
                <a:latin typeface="Comic Sans MS" charset="0"/>
                <a:ea typeface="ＭＳ Ｐゴシック" charset="0"/>
                <a:cs typeface="ＭＳ Ｐゴシック" charset="0"/>
              </a:rPr>
              <a:t>Cost-efficiency:</a:t>
            </a:r>
          </a:p>
          <a:p>
            <a:pPr lvl="1"/>
            <a:r>
              <a:rPr lang="en-US" sz="2200" dirty="0">
                <a:latin typeface="Comic Sans MS" charset="0"/>
                <a:ea typeface="ＭＳ Ｐゴシック" charset="0"/>
              </a:rPr>
              <a:t>Commodity machines (cheap, but unreliable)</a:t>
            </a:r>
          </a:p>
          <a:p>
            <a:pPr lvl="1"/>
            <a:r>
              <a:rPr lang="en-US" sz="2200" dirty="0">
                <a:latin typeface="Comic Sans MS" charset="0"/>
                <a:ea typeface="ＭＳ Ｐゴシック" charset="0"/>
              </a:rPr>
              <a:t>Commodity network</a:t>
            </a:r>
          </a:p>
          <a:p>
            <a:pPr lvl="1"/>
            <a:r>
              <a:rPr lang="en-US" sz="2200" dirty="0">
                <a:latin typeface="Comic Sans MS" charset="0"/>
                <a:ea typeface="ＭＳ Ｐゴシック" charset="0"/>
              </a:rPr>
              <a:t>Automatic fault-tolerance (fewer administrators)</a:t>
            </a:r>
          </a:p>
          <a:p>
            <a:pPr lvl="1"/>
            <a:r>
              <a:rPr lang="en-US" sz="2200" dirty="0">
                <a:latin typeface="Comic Sans MS" charset="0"/>
                <a:ea typeface="ＭＳ Ｐゴシック" charset="0"/>
              </a:rPr>
              <a:t>Easy to use (fewer programmers</a:t>
            </a:r>
            <a:r>
              <a:rPr lang="en-US" sz="2200" dirty="0" smtClean="0">
                <a:latin typeface="Comic Sans MS" charset="0"/>
                <a:ea typeface="ＭＳ Ｐゴシック" charset="0"/>
              </a:rPr>
              <a:t>)</a:t>
            </a:r>
          </a:p>
          <a:p>
            <a:pPr lvl="1"/>
            <a:endParaRPr lang="en-US" sz="2200" dirty="0">
              <a:latin typeface="Comic Sans MS" charset="0"/>
              <a:ea typeface="ＭＳ Ｐゴシック" charset="0"/>
            </a:endParaRPr>
          </a:p>
          <a:p>
            <a:pPr marL="0" indent="0">
              <a:buNone/>
            </a:pPr>
            <a:r>
              <a:rPr lang="en-US" sz="2600" dirty="0"/>
              <a:t>Jeffrey Dean and Sanjay </a:t>
            </a:r>
            <a:r>
              <a:rPr lang="en-US" sz="2600" dirty="0" err="1"/>
              <a:t>Ghemawat</a:t>
            </a:r>
            <a:r>
              <a:rPr lang="en-US" sz="2600" dirty="0"/>
              <a:t>, “</a:t>
            </a:r>
            <a:r>
              <a:rPr lang="en-US" sz="2600" dirty="0" err="1"/>
              <a:t>MapReduce</a:t>
            </a:r>
            <a:r>
              <a:rPr lang="en-US" sz="2600" dirty="0"/>
              <a:t>: Simplified Data Processing on Large Clusters,” </a:t>
            </a:r>
            <a:r>
              <a:rPr lang="en-US" sz="2600" i="1" dirty="0"/>
              <a:t>Communications of the ACM</a:t>
            </a:r>
            <a:r>
              <a:rPr lang="en-US" sz="2600" dirty="0"/>
              <a:t>, Jan 2008.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sz="2200" dirty="0">
              <a:latin typeface="Comic Sans M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064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Apply Map function to user </a:t>
            </a:r>
            <a:r>
              <a:rPr lang="en-US" dirty="0" smtClean="0"/>
              <a:t>supplied </a:t>
            </a:r>
            <a:r>
              <a:rPr lang="en-US" dirty="0" smtClean="0"/>
              <a:t>record of key/value pairs</a:t>
            </a:r>
          </a:p>
          <a:p>
            <a:pPr lvl="1"/>
            <a:r>
              <a:rPr lang="en-US" dirty="0" smtClean="0"/>
              <a:t>Compute set of intermediate key/value pairs</a:t>
            </a:r>
          </a:p>
          <a:p>
            <a:r>
              <a:rPr lang="en-US" dirty="0" smtClean="0"/>
              <a:t>Apply Reduce operation to all values that share same key in order to combine derived data properly</a:t>
            </a:r>
          </a:p>
          <a:p>
            <a:r>
              <a:rPr lang="en-US" dirty="0" smtClean="0"/>
              <a:t>User supplies Map and Reduce operations in functional model </a:t>
            </a:r>
            <a:endParaRPr lang="en-US" dirty="0" smtClean="0"/>
          </a:p>
          <a:p>
            <a:pPr lvl="1"/>
            <a:r>
              <a:rPr lang="en-US" dirty="0" smtClean="0"/>
              <a:t>so </a:t>
            </a:r>
            <a:r>
              <a:rPr lang="en-US" dirty="0" smtClean="0"/>
              <a:t>can parallelize, </a:t>
            </a:r>
            <a:endParaRPr lang="en-US" dirty="0" smtClean="0"/>
          </a:p>
          <a:p>
            <a:pPr lvl="1"/>
            <a:r>
              <a:rPr lang="en-US" dirty="0" smtClean="0"/>
              <a:t>can use </a:t>
            </a:r>
            <a:r>
              <a:rPr lang="en-US" dirty="0" smtClean="0"/>
              <a:t>re-execution for fault tolerance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101-0DE2-D44B-A012-79E313B76112}" type="datetime1">
              <a:rPr lang="en-US" smtClean="0"/>
              <a:pPr/>
              <a:t>10/7/11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Data-Parallel “Divide and Conquer”</a:t>
            </a:r>
            <a:br>
              <a:rPr lang="en-US" dirty="0" smtClean="0"/>
            </a:br>
            <a:r>
              <a:rPr lang="en-US" dirty="0" smtClean="0"/>
              <a:t>(MapReduce Processing)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Map:</a:t>
            </a:r>
          </a:p>
          <a:p>
            <a:pPr lvl="1"/>
            <a:r>
              <a:rPr lang="en-US" dirty="0" smtClean="0"/>
              <a:t>Slice data into “shards” or “splits”, distribute these to workers, compute sub-problem solutions</a:t>
            </a:r>
          </a:p>
          <a:p>
            <a:pPr marL="457200" lvl="1" indent="0">
              <a:buNone/>
            </a:pPr>
            <a:r>
              <a:rPr lang="en-US" sz="1800" dirty="0" err="1" smtClean="0">
                <a:latin typeface="Courier"/>
              </a:rPr>
              <a:t>map(in_key,in_value</a:t>
            </a:r>
            <a:r>
              <a:rPr lang="en-US" sz="1800" dirty="0" smtClean="0">
                <a:latin typeface="Courier"/>
              </a:rPr>
              <a:t>)-&gt;</a:t>
            </a:r>
            <a:r>
              <a:rPr lang="en-US" sz="1800" dirty="0" err="1" smtClean="0">
                <a:latin typeface="Courier"/>
              </a:rPr>
              <a:t>list(out_key,intermediate</a:t>
            </a:r>
            <a:r>
              <a:rPr lang="en-US" sz="1800" dirty="0" smtClean="0">
                <a:latin typeface="Courier"/>
              </a:rPr>
              <a:t> value)</a:t>
            </a:r>
          </a:p>
          <a:p>
            <a:pPr lvl="2"/>
            <a:r>
              <a:rPr lang="en-US" dirty="0" smtClean="0"/>
              <a:t>Processes input key/value pair</a:t>
            </a:r>
          </a:p>
          <a:p>
            <a:pPr lvl="2"/>
            <a:r>
              <a:rPr lang="en-US" dirty="0" smtClean="0"/>
              <a:t>Produces set of intermediate pairs</a:t>
            </a:r>
          </a:p>
          <a:p>
            <a:r>
              <a:rPr lang="en-US" dirty="0" smtClean="0"/>
              <a:t>Reduce:</a:t>
            </a:r>
          </a:p>
          <a:p>
            <a:pPr lvl="1"/>
            <a:r>
              <a:rPr lang="en-US" dirty="0" smtClean="0"/>
              <a:t>Collect and combine sub-problem solutions</a:t>
            </a:r>
          </a:p>
          <a:p>
            <a:pPr marL="457200" lvl="1" indent="0">
              <a:buNone/>
            </a:pPr>
            <a:r>
              <a:rPr lang="en-US" sz="1800" dirty="0" err="1" smtClean="0">
                <a:latin typeface="Courier"/>
              </a:rPr>
              <a:t>reduce(out_key,list(intermediate_value</a:t>
            </a:r>
            <a:r>
              <a:rPr lang="en-US" sz="1800" dirty="0" smtClean="0">
                <a:latin typeface="Courier"/>
              </a:rPr>
              <a:t>))-&gt;</a:t>
            </a:r>
            <a:r>
              <a:rPr lang="en-US" sz="1800" dirty="0" err="1" smtClean="0">
                <a:latin typeface="Courier"/>
              </a:rPr>
              <a:t>list(out_value</a:t>
            </a:r>
            <a:r>
              <a:rPr lang="en-US" sz="1800" dirty="0" smtClean="0">
                <a:latin typeface="Courier"/>
              </a:rPr>
              <a:t>)</a:t>
            </a:r>
          </a:p>
          <a:p>
            <a:pPr lvl="2"/>
            <a:r>
              <a:rPr lang="en-US" dirty="0" smtClean="0"/>
              <a:t>Combines all intermediate values for a particular key</a:t>
            </a:r>
          </a:p>
          <a:p>
            <a:pPr lvl="2"/>
            <a:r>
              <a:rPr lang="en-US" dirty="0" smtClean="0"/>
              <a:t>Produces a set of merged output values (usually just one)</a:t>
            </a:r>
          </a:p>
          <a:p>
            <a:r>
              <a:rPr lang="en-US" sz="3176" dirty="0" smtClean="0"/>
              <a:t>Fun to use: focus on problem, let MapReduce library deal with messy details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7B78-F9C6-4A4E-8040-41A357C05A4D}" type="datetime1">
              <a:rPr lang="en-US" smtClean="0"/>
              <a:pPr/>
              <a:t>10/7/11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 61C: Great Ideas in Computer Architecture (Machine Structures)</a:t>
            </a:r>
            <a:br>
              <a:rPr lang="en-US" dirty="0" smtClean="0"/>
            </a:br>
            <a:r>
              <a:rPr lang="en-US" i="1" dirty="0" smtClean="0"/>
              <a:t>Lecture </a:t>
            </a:r>
            <a:r>
              <a:rPr lang="en-US" i="1" dirty="0" smtClean="0"/>
              <a:t>18 </a:t>
            </a:r>
            <a:r>
              <a:rPr lang="en-US" i="1" dirty="0" smtClean="0"/>
              <a:t>– </a:t>
            </a:r>
            <a:r>
              <a:rPr lang="en-US" i="1" dirty="0" smtClean="0"/>
              <a:t>Data Parallelism 1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77257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Instructors:</a:t>
            </a:r>
          </a:p>
          <a:p>
            <a:r>
              <a:rPr lang="en-US" dirty="0" smtClean="0"/>
              <a:t>Michael Franklin</a:t>
            </a:r>
          </a:p>
          <a:p>
            <a:r>
              <a:rPr lang="en-US" dirty="0" smtClean="0"/>
              <a:t>Dan Garcia</a:t>
            </a:r>
          </a:p>
          <a:p>
            <a:r>
              <a:rPr lang="en-US" dirty="0" smtClean="0"/>
              <a:t>http://inst.eecs.Berkeley.edu/~cs61c/fa11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2D77-F3FB-214A-B9DF-07BB87480B18}" type="datetime1">
              <a:rPr lang="en-US" smtClean="0"/>
              <a:pPr/>
              <a:t>10/7/11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5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Typical Hadoop Cluster</a:t>
            </a:r>
          </a:p>
        </p:txBody>
      </p:sp>
      <p:grpSp>
        <p:nvGrpSpPr>
          <p:cNvPr id="26627" name="Group 11"/>
          <p:cNvGrpSpPr>
            <a:grpSpLocks/>
          </p:cNvGrpSpPr>
          <p:nvPr/>
        </p:nvGrpSpPr>
        <p:grpSpPr bwMode="auto">
          <a:xfrm>
            <a:off x="838200" y="1422400"/>
            <a:ext cx="7239000" cy="2692400"/>
            <a:chOff x="1001010" y="1447800"/>
            <a:chExt cx="7239000" cy="2692003"/>
          </a:xfrm>
        </p:grpSpPr>
        <p:pic>
          <p:nvPicPr>
            <p:cNvPr id="26630" name="Picture 3" descr="Picture 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010" y="1447800"/>
              <a:ext cx="7239000" cy="2692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1" name="TextBox 4"/>
            <p:cNvSpPr txBox="1">
              <a:spLocks noChangeArrowheads="1"/>
            </p:cNvSpPr>
            <p:nvPr/>
          </p:nvSpPr>
          <p:spPr bwMode="auto">
            <a:xfrm>
              <a:off x="3572985" y="1496091"/>
              <a:ext cx="18411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/>
                <a:t>Aggregation switch</a:t>
              </a:r>
            </a:p>
          </p:txBody>
        </p:sp>
        <p:sp>
          <p:nvSpPr>
            <p:cNvPr id="26632" name="TextBox 5"/>
            <p:cNvSpPr txBox="1">
              <a:spLocks noChangeArrowheads="1"/>
            </p:cNvSpPr>
            <p:nvPr/>
          </p:nvSpPr>
          <p:spPr bwMode="auto">
            <a:xfrm>
              <a:off x="2266070" y="2071135"/>
              <a:ext cx="12138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/>
                <a:t>Rack switch</a:t>
              </a:r>
            </a:p>
          </p:txBody>
        </p:sp>
      </p:grpSp>
      <p:sp>
        <p:nvSpPr>
          <p:cNvPr id="26628" name="Content Placeholder 2"/>
          <p:cNvSpPr>
            <a:spLocks noGrp="1"/>
          </p:cNvSpPr>
          <p:nvPr>
            <p:ph idx="1"/>
          </p:nvPr>
        </p:nvSpPr>
        <p:spPr>
          <a:xfrm>
            <a:off x="762000" y="4572000"/>
            <a:ext cx="7543800" cy="1905000"/>
          </a:xfrm>
        </p:spPr>
        <p:txBody>
          <a:bodyPr/>
          <a:lstStyle/>
          <a:p>
            <a:pPr marL="328613" indent="-328613"/>
            <a:r>
              <a:rPr lang="en-US" sz="2200">
                <a:latin typeface="Comic Sans MS" charset="0"/>
                <a:ea typeface="ＭＳ Ｐゴシック" charset="0"/>
                <a:cs typeface="ＭＳ Ｐゴシック" charset="0"/>
              </a:rPr>
              <a:t>40 nodes/rack, 1000-4000 nodes in cluster</a:t>
            </a:r>
          </a:p>
          <a:p>
            <a:pPr marL="328613" indent="-328613"/>
            <a:r>
              <a:rPr lang="en-US" sz="2200">
                <a:latin typeface="Comic Sans MS" charset="0"/>
                <a:ea typeface="ＭＳ Ｐゴシック" charset="0"/>
                <a:cs typeface="ＭＳ Ｐゴシック" charset="0"/>
              </a:rPr>
              <a:t>1 Gbps bandwidth within rack, 8 Gbps out of rack</a:t>
            </a:r>
          </a:p>
          <a:p>
            <a:pPr marL="328613" indent="-328613"/>
            <a:r>
              <a:rPr lang="en-US" sz="2200">
                <a:latin typeface="Comic Sans MS" charset="0"/>
                <a:ea typeface="ＭＳ Ｐゴシック" charset="0"/>
                <a:cs typeface="ＭＳ Ｐゴシック" charset="0"/>
              </a:rPr>
              <a:t>Node specs (Yahoo terasort):</a:t>
            </a:r>
            <a:br>
              <a:rPr lang="en-US" sz="220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2200">
                <a:latin typeface="Comic Sans MS" charset="0"/>
                <a:ea typeface="ＭＳ Ｐゴシック" charset="0"/>
                <a:cs typeface="ＭＳ Ｐゴシック" charset="0"/>
              </a:rPr>
              <a:t>8 x 2GHz cores, 8 GB RAM, 4 disks (= 4 TB?)</a:t>
            </a:r>
          </a:p>
        </p:txBody>
      </p:sp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2362200" y="6642100"/>
            <a:ext cx="6781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800">
                <a:solidFill>
                  <a:srgbClr val="BFBFBF"/>
                </a:solidFill>
                <a:latin typeface="Arial" charset="0"/>
                <a:cs typeface="Arial" charset="0"/>
              </a:rPr>
              <a:t>Image from http://wiki.apache.org/hadoop-data/attachments/HadoopPresentations/attachments/YahooHadoopIntro-apachecon-us-2008.pdf</a:t>
            </a:r>
          </a:p>
        </p:txBody>
      </p:sp>
    </p:spTree>
    <p:extLst>
      <p:ext uri="{BB962C8B-B14F-4D97-AF65-F5344CB8AC3E}">
        <p14:creationId xmlns:p14="http://schemas.microsoft.com/office/powerpoint/2010/main" val="3093195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Execution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101-0DE2-D44B-A012-79E313B76112}" type="datetime1">
              <a:rPr lang="en-US" smtClean="0"/>
              <a:pPr/>
              <a:t>10/7/11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 descr="MapReduc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66" y="1117891"/>
            <a:ext cx="7874000" cy="54303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405466"/>
            <a:ext cx="19134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Fine granularity tasks: many more map tasks than machines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" y="4690533"/>
            <a:ext cx="296333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2000 servers =&gt; </a:t>
            </a:r>
            <a:br>
              <a:rPr lang="en-US" sz="2400" dirty="0" smtClean="0"/>
            </a:br>
            <a:r>
              <a:rPr lang="en-US" sz="2400" dirty="0" smtClean="0"/>
              <a:t>≈ 200,000 Map Tasks, ≈ 5,000 Reduce tasks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MapReduce Processing</a:t>
            </a:r>
            <a:br>
              <a:rPr lang="en-US" dirty="0" smtClean="0"/>
            </a:br>
            <a:r>
              <a:rPr lang="en-US" dirty="0" smtClean="0"/>
              <a:t>Example: Count Word Occurrences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latin typeface="Courier"/>
              </a:rPr>
              <a:t>  </a:t>
            </a:r>
            <a:r>
              <a:rPr lang="en-US" dirty="0" err="1" smtClean="0">
                <a:latin typeface="Courier"/>
              </a:rPr>
              <a:t>map(String</a:t>
            </a:r>
            <a:r>
              <a:rPr lang="en-US" dirty="0" smtClean="0">
                <a:latin typeface="Courier"/>
              </a:rPr>
              <a:t> </a:t>
            </a:r>
            <a:r>
              <a:rPr lang="en-US" dirty="0" err="1" smtClean="0">
                <a:latin typeface="Courier"/>
              </a:rPr>
              <a:t>input_key</a:t>
            </a:r>
            <a:r>
              <a:rPr lang="en-US" dirty="0" smtClean="0">
                <a:latin typeface="Courier"/>
              </a:rPr>
              <a:t>, String </a:t>
            </a:r>
            <a:r>
              <a:rPr lang="en-US" dirty="0" err="1" smtClean="0">
                <a:latin typeface="Courier"/>
              </a:rPr>
              <a:t>input_value</a:t>
            </a:r>
            <a:r>
              <a:rPr lang="en-US" dirty="0" smtClean="0">
                <a:latin typeface="Courier"/>
              </a:rPr>
              <a:t>):</a:t>
            </a:r>
          </a:p>
          <a:p>
            <a:pPr>
              <a:buNone/>
            </a:pPr>
            <a:r>
              <a:rPr lang="en-US" i="1" dirty="0" smtClean="0">
                <a:latin typeface="Courier"/>
              </a:rPr>
              <a:t>    // </a:t>
            </a:r>
            <a:r>
              <a:rPr lang="en-US" i="1" dirty="0" err="1" smtClean="0">
                <a:latin typeface="Courier"/>
              </a:rPr>
              <a:t>input_key</a:t>
            </a:r>
            <a:r>
              <a:rPr lang="en-US" i="1" dirty="0" smtClean="0">
                <a:latin typeface="Courier"/>
              </a:rPr>
              <a:t>: document name</a:t>
            </a:r>
          </a:p>
          <a:p>
            <a:pPr>
              <a:buNone/>
            </a:pPr>
            <a:r>
              <a:rPr lang="en-US" i="1" dirty="0" smtClean="0">
                <a:latin typeface="Courier"/>
              </a:rPr>
              <a:t>    // </a:t>
            </a:r>
            <a:r>
              <a:rPr lang="en-US" i="1" dirty="0" err="1" smtClean="0">
                <a:latin typeface="Courier"/>
              </a:rPr>
              <a:t>input_value</a:t>
            </a:r>
            <a:r>
              <a:rPr lang="en-US" i="1" dirty="0" smtClean="0">
                <a:latin typeface="Courier"/>
              </a:rPr>
              <a:t>: document contents</a:t>
            </a:r>
          </a:p>
          <a:p>
            <a:pPr>
              <a:buNone/>
            </a:pPr>
            <a:r>
              <a:rPr lang="en-US" dirty="0" smtClean="0">
                <a:latin typeface="Courier"/>
              </a:rPr>
              <a:t>    for each word </a:t>
            </a:r>
            <a:r>
              <a:rPr lang="en-US" dirty="0" err="1" smtClean="0">
                <a:latin typeface="Courier"/>
              </a:rPr>
              <a:t>w</a:t>
            </a:r>
            <a:r>
              <a:rPr lang="en-US" dirty="0" smtClean="0">
                <a:latin typeface="Courier"/>
              </a:rPr>
              <a:t> in </a:t>
            </a:r>
            <a:r>
              <a:rPr lang="en-US" dirty="0" err="1" smtClean="0">
                <a:latin typeface="Courier"/>
              </a:rPr>
              <a:t>input_value</a:t>
            </a:r>
            <a:r>
              <a:rPr lang="en-US" dirty="0" smtClean="0">
                <a:latin typeface="Courier"/>
              </a:rPr>
              <a:t>:</a:t>
            </a:r>
          </a:p>
          <a:p>
            <a:pPr>
              <a:buNone/>
            </a:pPr>
            <a:r>
              <a:rPr lang="en-US" dirty="0" smtClean="0">
                <a:latin typeface="Courier"/>
              </a:rPr>
              <a:t>      </a:t>
            </a:r>
            <a:r>
              <a:rPr lang="en-US" dirty="0" err="1" smtClean="0">
                <a:latin typeface="Courier"/>
              </a:rPr>
              <a:t>EmitIntermediate(w</a:t>
            </a:r>
            <a:r>
              <a:rPr lang="en-US" dirty="0" smtClean="0">
                <a:latin typeface="Courier"/>
              </a:rPr>
              <a:t>, "1"); </a:t>
            </a:r>
            <a:r>
              <a:rPr lang="en-US" i="1" dirty="0" smtClean="0">
                <a:latin typeface="Courier"/>
              </a:rPr>
              <a:t>// Produce count of words</a:t>
            </a:r>
          </a:p>
          <a:p>
            <a:pPr>
              <a:buNone/>
            </a:pPr>
            <a:endParaRPr lang="en-US" dirty="0" smtClean="0">
              <a:latin typeface="Courier"/>
            </a:endParaRPr>
          </a:p>
          <a:p>
            <a:pPr>
              <a:buNone/>
            </a:pPr>
            <a:endParaRPr lang="en-US" dirty="0" smtClean="0">
              <a:latin typeface="Courier"/>
            </a:endParaRPr>
          </a:p>
          <a:p>
            <a:pPr>
              <a:buNone/>
            </a:pPr>
            <a:r>
              <a:rPr lang="en-US" dirty="0" smtClean="0">
                <a:latin typeface="Courier"/>
              </a:rPr>
              <a:t>  </a:t>
            </a:r>
            <a:r>
              <a:rPr lang="en-US" dirty="0" err="1" smtClean="0">
                <a:latin typeface="Courier"/>
              </a:rPr>
              <a:t>reduce(String</a:t>
            </a:r>
            <a:r>
              <a:rPr lang="en-US" dirty="0" smtClean="0">
                <a:latin typeface="Courier"/>
              </a:rPr>
              <a:t> </a:t>
            </a:r>
            <a:r>
              <a:rPr lang="en-US" dirty="0" err="1" smtClean="0">
                <a:latin typeface="Courier"/>
              </a:rPr>
              <a:t>output_key</a:t>
            </a:r>
            <a:r>
              <a:rPr lang="en-US" dirty="0" smtClean="0">
                <a:latin typeface="Courier"/>
              </a:rPr>
              <a:t>, </a:t>
            </a:r>
            <a:r>
              <a:rPr lang="en-US" dirty="0" err="1" smtClean="0">
                <a:latin typeface="Courier"/>
              </a:rPr>
              <a:t>Iterator</a:t>
            </a:r>
            <a:r>
              <a:rPr lang="en-US" dirty="0" smtClean="0">
                <a:latin typeface="Courier"/>
              </a:rPr>
              <a:t> </a:t>
            </a:r>
            <a:r>
              <a:rPr lang="en-US" dirty="0" err="1" smtClean="0">
                <a:latin typeface="Courier"/>
              </a:rPr>
              <a:t>intermediate_values</a:t>
            </a:r>
            <a:r>
              <a:rPr lang="en-US" dirty="0" smtClean="0">
                <a:latin typeface="Courier"/>
              </a:rPr>
              <a:t>):</a:t>
            </a:r>
          </a:p>
          <a:p>
            <a:pPr>
              <a:buNone/>
            </a:pPr>
            <a:r>
              <a:rPr lang="en-US" i="1" dirty="0" smtClean="0">
                <a:latin typeface="Courier"/>
              </a:rPr>
              <a:t>    // </a:t>
            </a:r>
            <a:r>
              <a:rPr lang="en-US" i="1" dirty="0" err="1" smtClean="0">
                <a:latin typeface="Courier"/>
              </a:rPr>
              <a:t>output_key</a:t>
            </a:r>
            <a:r>
              <a:rPr lang="en-US" i="1" dirty="0" smtClean="0">
                <a:latin typeface="Courier"/>
              </a:rPr>
              <a:t>: a word</a:t>
            </a:r>
          </a:p>
          <a:p>
            <a:pPr>
              <a:buNone/>
            </a:pPr>
            <a:r>
              <a:rPr lang="en-US" i="1" dirty="0" smtClean="0">
                <a:latin typeface="Courier"/>
              </a:rPr>
              <a:t>    // </a:t>
            </a:r>
            <a:r>
              <a:rPr lang="en-US" i="1" dirty="0" err="1" smtClean="0">
                <a:latin typeface="Courier"/>
              </a:rPr>
              <a:t>output_values</a:t>
            </a:r>
            <a:r>
              <a:rPr lang="en-US" i="1" dirty="0" smtClean="0">
                <a:latin typeface="Courier"/>
              </a:rPr>
              <a:t>: a list of counts</a:t>
            </a:r>
          </a:p>
          <a:p>
            <a:pPr>
              <a:buNone/>
            </a:pPr>
            <a:r>
              <a:rPr lang="en-US" dirty="0" smtClean="0">
                <a:latin typeface="Courier"/>
              </a:rPr>
              <a:t>    </a:t>
            </a:r>
            <a:r>
              <a:rPr lang="en-US" dirty="0" err="1" smtClean="0">
                <a:latin typeface="Courier"/>
              </a:rPr>
              <a:t>int</a:t>
            </a:r>
            <a:r>
              <a:rPr lang="en-US" dirty="0" smtClean="0">
                <a:latin typeface="Courier"/>
              </a:rPr>
              <a:t> result = 0;</a:t>
            </a:r>
          </a:p>
          <a:p>
            <a:pPr>
              <a:buNone/>
            </a:pPr>
            <a:r>
              <a:rPr lang="en-US" dirty="0" smtClean="0">
                <a:latin typeface="Courier"/>
              </a:rPr>
              <a:t>    for each </a:t>
            </a:r>
            <a:r>
              <a:rPr lang="en-US" dirty="0" err="1" smtClean="0">
                <a:latin typeface="Courier"/>
              </a:rPr>
              <a:t>v</a:t>
            </a:r>
            <a:r>
              <a:rPr lang="en-US" dirty="0" smtClean="0">
                <a:latin typeface="Courier"/>
              </a:rPr>
              <a:t> in </a:t>
            </a:r>
            <a:r>
              <a:rPr lang="en-US" dirty="0" err="1" smtClean="0">
                <a:latin typeface="Courier"/>
              </a:rPr>
              <a:t>intermediate_values</a:t>
            </a:r>
            <a:r>
              <a:rPr lang="en-US" dirty="0" smtClean="0">
                <a:latin typeface="Courier"/>
              </a:rPr>
              <a:t>:</a:t>
            </a:r>
          </a:p>
          <a:p>
            <a:pPr>
              <a:buNone/>
            </a:pPr>
            <a:r>
              <a:rPr lang="en-US" dirty="0" smtClean="0">
                <a:latin typeface="Courier"/>
              </a:rPr>
              <a:t>      result += </a:t>
            </a:r>
            <a:r>
              <a:rPr lang="en-US" dirty="0" err="1" smtClean="0">
                <a:latin typeface="Courier"/>
              </a:rPr>
              <a:t>ParseInt(v</a:t>
            </a:r>
            <a:r>
              <a:rPr lang="en-US" dirty="0" smtClean="0">
                <a:latin typeface="Courier"/>
              </a:rPr>
              <a:t>); </a:t>
            </a:r>
            <a:r>
              <a:rPr lang="en-US" i="1" dirty="0" smtClean="0">
                <a:latin typeface="Courier"/>
              </a:rPr>
              <a:t>// get integer from key-value</a:t>
            </a:r>
          </a:p>
          <a:p>
            <a:pPr>
              <a:buNone/>
            </a:pPr>
            <a:r>
              <a:rPr lang="en-US" dirty="0" smtClean="0">
                <a:latin typeface="Courier"/>
              </a:rPr>
              <a:t>    </a:t>
            </a:r>
            <a:r>
              <a:rPr lang="en-US" dirty="0" err="1" smtClean="0">
                <a:latin typeface="Courier"/>
              </a:rPr>
              <a:t>Emit(AsString(result</a:t>
            </a:r>
            <a:r>
              <a:rPr lang="en-US" dirty="0" smtClean="0">
                <a:latin typeface="Courier"/>
              </a:rPr>
              <a:t>));</a:t>
            </a:r>
            <a:endParaRPr lang="en-US" dirty="0">
              <a:latin typeface="Couri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43B47-B8EE-C842-A033-1A07CB504647}" type="datetime1">
              <a:rPr lang="en-US" smtClean="0"/>
              <a:pPr/>
              <a:t>10/7/11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83" y="742950"/>
            <a:ext cx="7353300" cy="56769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101-0DE2-D44B-A012-79E313B76112}" type="datetime1">
              <a:rPr lang="en-US" smtClean="0"/>
              <a:pPr/>
              <a:t>10/7/11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Apeinf 2011 -- Lecture #2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MapReduce Processing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1" y="6248400"/>
            <a:ext cx="17667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Shuffle phase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83" y="742950"/>
            <a:ext cx="7353300" cy="567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MapReduce Processing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101-0DE2-D44B-A012-79E313B76112}" type="datetime1">
              <a:rPr lang="en-US" smtClean="0"/>
              <a:pPr/>
              <a:t>10/7/11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Apeinf 2011 -- Lecture #2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4934" y="1083733"/>
            <a:ext cx="259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MR 1st splits the input files into </a:t>
            </a:r>
            <a:r>
              <a:rPr lang="en-US" sz="2400" i="1" dirty="0" smtClean="0"/>
              <a:t>M </a:t>
            </a:r>
            <a:r>
              <a:rPr lang="en-US" sz="2400" dirty="0" smtClean="0"/>
              <a:t>“splits” then starts many copies of </a:t>
            </a:r>
          </a:p>
          <a:p>
            <a:r>
              <a:rPr lang="en-US" sz="2400" dirty="0" smtClean="0"/>
              <a:t>program on servers</a:t>
            </a:r>
          </a:p>
          <a:p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3302001" y="745066"/>
            <a:ext cx="2692400" cy="138853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57601" y="6248400"/>
            <a:ext cx="17667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Shuffle phase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83" y="742950"/>
            <a:ext cx="7353300" cy="567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MapReduce Processing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101-0DE2-D44B-A012-79E313B76112}" type="datetime1">
              <a:rPr lang="en-US" smtClean="0"/>
              <a:pPr/>
              <a:t>10/7/11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Apeinf 2011 -- Lecture #2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965200"/>
            <a:ext cx="335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One copy—the master— is special. The rest</a:t>
            </a:r>
          </a:p>
          <a:p>
            <a:r>
              <a:rPr lang="en-US" sz="2400" dirty="0" smtClean="0"/>
              <a:t>are workers. The master picks idle workers and</a:t>
            </a:r>
          </a:p>
          <a:p>
            <a:r>
              <a:rPr lang="en-US" sz="2400" dirty="0" smtClean="0"/>
              <a:t>assigns each 1 of M map tasks or 1 of R reduce tasks.</a:t>
            </a:r>
          </a:p>
          <a:p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3352801" y="2032000"/>
            <a:ext cx="2692400" cy="108373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57601" y="6248400"/>
            <a:ext cx="17667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Shuffle phase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83" y="742950"/>
            <a:ext cx="7353300" cy="567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MapReduce Processing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101-0DE2-D44B-A012-79E313B76112}" type="datetime1">
              <a:rPr lang="en-US" smtClean="0"/>
              <a:pPr/>
              <a:t>10/7/11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Apeinf 2011 -- Lecture #2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1" y="965200"/>
            <a:ext cx="36745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A map worker reads the input split. It parses key/value pairs of the input data and passes each pair to the user-defined map function.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931334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(The intermediate</a:t>
            </a:r>
          </a:p>
          <a:p>
            <a:r>
              <a:rPr lang="en-US" sz="2400" dirty="0" smtClean="0"/>
              <a:t>key/value pairs produced by the map function are buffered in memory.)</a:t>
            </a:r>
          </a:p>
          <a:p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474135" y="3115733"/>
            <a:ext cx="2116665" cy="231986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57601" y="6248400"/>
            <a:ext cx="17667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Shuffle phase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83" y="742950"/>
            <a:ext cx="7353300" cy="567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MapReduce Processing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101-0DE2-D44B-A012-79E313B76112}" type="datetime1">
              <a:rPr lang="en-US" smtClean="0"/>
              <a:pPr/>
              <a:t>10/7/11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Apeinf 2011 -- Lecture #2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1" y="965200"/>
            <a:ext cx="36745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 Periodically, the buffered pairs are written to local disk, partitioned</a:t>
            </a:r>
          </a:p>
          <a:p>
            <a:r>
              <a:rPr lang="en-US" sz="2400" dirty="0" smtClean="0"/>
              <a:t>into </a:t>
            </a:r>
            <a:r>
              <a:rPr lang="en-US" sz="2400" i="1" dirty="0" smtClean="0"/>
              <a:t>R </a:t>
            </a:r>
            <a:r>
              <a:rPr lang="en-US" sz="2400" dirty="0" smtClean="0"/>
              <a:t>regions by the partitioning function. 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3132667" y="3115734"/>
            <a:ext cx="1625600" cy="26416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57601" y="6248400"/>
            <a:ext cx="17667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Shuffle phase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83" y="742950"/>
            <a:ext cx="7353300" cy="567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MapReduce Processing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101-0DE2-D44B-A012-79E313B76112}" type="datetime1">
              <a:rPr lang="en-US" smtClean="0"/>
              <a:pPr/>
              <a:t>10/7/11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Apeinf 2011 -- Lecture #2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829733"/>
            <a:ext cx="36745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5. When a reduce worker has read all intermediate data for its partition, it sorts it by the intermediate</a:t>
            </a:r>
          </a:p>
          <a:p>
            <a:r>
              <a:rPr lang="en-US" sz="2400" dirty="0" smtClean="0"/>
              <a:t>keys so that all occurrences of the same key are grouped together.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931334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(The sorting is needed because typically many different keys map to</a:t>
            </a:r>
          </a:p>
          <a:p>
            <a:r>
              <a:rPr lang="en-US" sz="2400" dirty="0" smtClean="0"/>
              <a:t>the same reduce task )</a:t>
            </a:r>
          </a:p>
          <a:p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4673599" y="3166534"/>
            <a:ext cx="1947333" cy="26416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57601" y="6248400"/>
            <a:ext cx="17667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Shuffle phase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83" y="742950"/>
            <a:ext cx="7353300" cy="567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MapReduce Processing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101-0DE2-D44B-A012-79E313B76112}" type="datetime1">
              <a:rPr lang="en-US" smtClean="0"/>
              <a:pPr/>
              <a:t>10/7/11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Apeinf 2011 -- Lecture #2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829733"/>
            <a:ext cx="36745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6. Reduce worker iterates over sorted intermediate data and for each unique intermediate key, it passes key and corresponding set of values to the user’s reduce function.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931334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output of the reduce function is appended to a final output file for this reduce partition.</a:t>
            </a:r>
          </a:p>
          <a:p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791201" y="3251201"/>
            <a:ext cx="2540000" cy="230293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57601" y="6248400"/>
            <a:ext cx="17667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Shuffle phase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066" y="1193799"/>
            <a:ext cx="8331200" cy="54610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Great Ideas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Layers of Representation/Interpretation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Moore’s Law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Principle of Locality/Memory Hierarchy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Parallelism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Performance Measurement and Improvement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Dependability via Redundancy</a:t>
            </a:r>
          </a:p>
          <a:p>
            <a:r>
              <a:rPr lang="en-US" dirty="0" smtClean="0"/>
              <a:t>Post PC Era: Parallel processing, smart phones to WSC</a:t>
            </a:r>
          </a:p>
          <a:p>
            <a:r>
              <a:rPr lang="en-US" dirty="0" smtClean="0"/>
              <a:t>WSC SW must cope with failures, varying load, varying HW latency bandwidth</a:t>
            </a:r>
          </a:p>
          <a:p>
            <a:r>
              <a:rPr lang="en-US" dirty="0" smtClean="0"/>
              <a:t>WSC HW sensitive to cost, energy efficiency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9E9C-D8D3-6448-9415-C0C506CA7261}" type="datetime1">
              <a:rPr lang="en-US" smtClean="0"/>
              <a:pPr/>
              <a:t>10/7/11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83" y="742950"/>
            <a:ext cx="7353300" cy="567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MapReduce Processing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101-0DE2-D44B-A012-79E313B76112}" type="datetime1">
              <a:rPr lang="en-US" smtClean="0"/>
              <a:pPr/>
              <a:t>10/7/11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Apeinf 2011 -- Lecture #2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829733"/>
            <a:ext cx="36745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7. When all map tasks and reduce tasks have been completed, the master</a:t>
            </a:r>
          </a:p>
          <a:p>
            <a:r>
              <a:rPr lang="en-US" sz="2400" dirty="0" smtClean="0"/>
              <a:t>wakes up the user program. The MapReduce call</a:t>
            </a:r>
          </a:p>
          <a:p>
            <a:r>
              <a:rPr lang="en-US" sz="2400" dirty="0" smtClean="0"/>
              <a:t>In user program returns back to user code.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931334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Output of MR is in </a:t>
            </a:r>
            <a:r>
              <a:rPr lang="en-US" sz="2400" i="1" dirty="0" smtClean="0"/>
              <a:t>R </a:t>
            </a:r>
            <a:r>
              <a:rPr lang="en-US" sz="2400" dirty="0" smtClean="0"/>
              <a:t>output files (1 per reduce task, with file names specified by user); often passed into another MR job.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657601" y="6248400"/>
            <a:ext cx="17667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Shuffle phase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Processing Time Line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4216400"/>
            <a:ext cx="8229600" cy="231986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Master assigns map + reduce tasks to “worker” servers</a:t>
            </a:r>
          </a:p>
          <a:p>
            <a:r>
              <a:rPr lang="en-US" dirty="0" smtClean="0"/>
              <a:t>As soon as a map task finishes, worker server can be assigned a new map or reduce task</a:t>
            </a:r>
          </a:p>
          <a:p>
            <a:r>
              <a:rPr lang="en-US" dirty="0" smtClean="0"/>
              <a:t>Data shuffle begins as soon as a given Map finishes</a:t>
            </a:r>
          </a:p>
          <a:p>
            <a:r>
              <a:rPr lang="en-US" dirty="0" smtClean="0"/>
              <a:t>Reduce task begins as soon as all data shuffles finish</a:t>
            </a:r>
          </a:p>
          <a:p>
            <a:r>
              <a:rPr lang="en-US" dirty="0" smtClean="0"/>
              <a:t>To tolerate faults, reassign task if a worker server “dies”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ABA3-3AB0-8E4A-8A4F-C109169C43A2}" type="datetime1">
              <a:rPr lang="en-US" smtClean="0"/>
              <a:pPr/>
              <a:t>10/7/11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487" y="1190793"/>
            <a:ext cx="8926513" cy="298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Another Example: Word Index </a:t>
            </a:r>
            <a:br>
              <a:rPr lang="en-US" dirty="0" smtClean="0"/>
            </a:br>
            <a:r>
              <a:rPr lang="en-US" dirty="0" smtClean="0"/>
              <a:t>(How Often Does a Word Appear?)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EA471-BCC8-EF4D-89B4-6332D8D16A32}" type="datetime1">
              <a:rPr lang="en-US" smtClean="0"/>
              <a:pPr/>
              <a:t>10/7/11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28700" y="1955800"/>
            <a:ext cx="7049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that that is is that that is not is not is that it it is</a:t>
            </a:r>
            <a:endParaRPr lang="en-US" sz="2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270000" y="2815167"/>
            <a:ext cx="6642682" cy="382807"/>
            <a:chOff x="1270000" y="2535767"/>
            <a:chExt cx="6642682" cy="382807"/>
          </a:xfrm>
        </p:grpSpPr>
        <p:sp>
          <p:nvSpPr>
            <p:cNvPr id="12" name="TextBox 11"/>
            <p:cNvSpPr txBox="1"/>
            <p:nvPr/>
          </p:nvSpPr>
          <p:spPr>
            <a:xfrm>
              <a:off x="1270000" y="2548471"/>
              <a:ext cx="1268822" cy="361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dirty="0" smtClean="0">
                  <a:solidFill>
                    <a:srgbClr val="FF0000"/>
                  </a:solidFill>
                </a:rPr>
                <a:t>is 1, that 2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21005" y="2556937"/>
              <a:ext cx="1268822" cy="361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dirty="0" smtClean="0">
                  <a:solidFill>
                    <a:srgbClr val="FF0000"/>
                  </a:solidFill>
                </a:rPr>
                <a:t>is 1, that 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56665" y="2544232"/>
              <a:ext cx="1197689" cy="361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dirty="0" smtClean="0">
                  <a:solidFill>
                    <a:srgbClr val="FF0000"/>
                  </a:solidFill>
                </a:rPr>
                <a:t>is 2, not 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89133" y="2535767"/>
              <a:ext cx="1723549" cy="361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dirty="0" smtClean="0">
                  <a:solidFill>
                    <a:srgbClr val="FF0000"/>
                  </a:solidFill>
                </a:rPr>
                <a:t>is 2, it 2, that 1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54100" y="1968500"/>
            <a:ext cx="1663700" cy="1231900"/>
            <a:chOff x="1054100" y="1689100"/>
            <a:chExt cx="1663700" cy="1231900"/>
          </a:xfrm>
        </p:grpSpPr>
        <p:sp>
          <p:nvSpPr>
            <p:cNvPr id="8" name="Rectangle 7"/>
            <p:cNvSpPr/>
            <p:nvPr/>
          </p:nvSpPr>
          <p:spPr>
            <a:xfrm>
              <a:off x="1054100" y="1689100"/>
              <a:ext cx="1663700" cy="12319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33500" y="2142071"/>
              <a:ext cx="1115485" cy="469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 smtClean="0">
                  <a:solidFill>
                    <a:srgbClr val="FF0000"/>
                  </a:solidFill>
                </a:rPr>
                <a:t>Map 1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717800" y="1968500"/>
            <a:ext cx="1663700" cy="1231900"/>
            <a:chOff x="2717800" y="1689100"/>
            <a:chExt cx="1663700" cy="1231900"/>
          </a:xfrm>
        </p:grpSpPr>
        <p:sp>
          <p:nvSpPr>
            <p:cNvPr id="9" name="Rectangle 8"/>
            <p:cNvSpPr/>
            <p:nvPr/>
          </p:nvSpPr>
          <p:spPr>
            <a:xfrm>
              <a:off x="2717800" y="1689100"/>
              <a:ext cx="1663700" cy="12319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22600" y="2142071"/>
              <a:ext cx="1115485" cy="469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 smtClean="0">
                  <a:solidFill>
                    <a:srgbClr val="FF0000"/>
                  </a:solidFill>
                </a:rPr>
                <a:t>Map 2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381500" y="1968500"/>
            <a:ext cx="1739900" cy="1231900"/>
            <a:chOff x="4381500" y="1689100"/>
            <a:chExt cx="1739900" cy="1231900"/>
          </a:xfrm>
        </p:grpSpPr>
        <p:sp>
          <p:nvSpPr>
            <p:cNvPr id="10" name="Rectangle 9"/>
            <p:cNvSpPr/>
            <p:nvPr/>
          </p:nvSpPr>
          <p:spPr>
            <a:xfrm>
              <a:off x="4381500" y="1689100"/>
              <a:ext cx="1739900" cy="12319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11700" y="2142071"/>
              <a:ext cx="1115485" cy="469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 smtClean="0">
                  <a:solidFill>
                    <a:srgbClr val="FF0000"/>
                  </a:solidFill>
                </a:rPr>
                <a:t>Map 3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121400" y="1968500"/>
            <a:ext cx="1816100" cy="1231900"/>
            <a:chOff x="6121400" y="1689100"/>
            <a:chExt cx="1816100" cy="1231900"/>
          </a:xfrm>
        </p:grpSpPr>
        <p:sp>
          <p:nvSpPr>
            <p:cNvPr id="11" name="Rectangle 10"/>
            <p:cNvSpPr/>
            <p:nvPr/>
          </p:nvSpPr>
          <p:spPr>
            <a:xfrm>
              <a:off x="6121400" y="1689100"/>
              <a:ext cx="1816100" cy="12319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89700" y="2142071"/>
              <a:ext cx="1115485" cy="469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 smtClean="0">
                  <a:solidFill>
                    <a:srgbClr val="FF0000"/>
                  </a:solidFill>
                </a:rPr>
                <a:t>Map 4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006600" y="4076700"/>
            <a:ext cx="4965700" cy="1231900"/>
            <a:chOff x="2006600" y="3797300"/>
            <a:chExt cx="4965700" cy="1231900"/>
          </a:xfrm>
        </p:grpSpPr>
        <p:grpSp>
          <p:nvGrpSpPr>
            <p:cNvPr id="25" name="Group 24"/>
            <p:cNvGrpSpPr/>
            <p:nvPr/>
          </p:nvGrpSpPr>
          <p:grpSpPr>
            <a:xfrm>
              <a:off x="2006600" y="3797300"/>
              <a:ext cx="1663700" cy="1231900"/>
              <a:chOff x="1054100" y="1689100"/>
              <a:chExt cx="1663700" cy="12319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054100" y="1689100"/>
                <a:ext cx="1663700" cy="12319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130300" y="2142071"/>
                <a:ext cx="1522948" cy="4693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Reduce 1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5308600" y="3797300"/>
              <a:ext cx="1663700" cy="1231900"/>
              <a:chOff x="1054100" y="1689100"/>
              <a:chExt cx="1663700" cy="12319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054100" y="1689100"/>
                <a:ext cx="1663700" cy="12319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130300" y="2142071"/>
                <a:ext cx="1522948" cy="4693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Reduce 2</a:t>
                </a:r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1885950" y="3225800"/>
            <a:ext cx="4254500" cy="1233708"/>
            <a:chOff x="1885950" y="2946400"/>
            <a:chExt cx="4254500" cy="1233708"/>
          </a:xfrm>
        </p:grpSpPr>
        <p:cxnSp>
          <p:nvCxnSpPr>
            <p:cNvPr id="32" name="Straight Arrow Connector 31"/>
            <p:cNvCxnSpPr>
              <a:stCxn id="8" idx="2"/>
              <a:endCxn id="26" idx="0"/>
            </p:cNvCxnSpPr>
            <p:nvPr/>
          </p:nvCxnSpPr>
          <p:spPr>
            <a:xfrm rot="16200000" flipH="1">
              <a:off x="1924050" y="2908300"/>
              <a:ext cx="876300" cy="9525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8" idx="2"/>
              <a:endCxn id="29" idx="0"/>
            </p:cNvCxnSpPr>
            <p:nvPr/>
          </p:nvCxnSpPr>
          <p:spPr>
            <a:xfrm rot="16200000" flipH="1">
              <a:off x="3575050" y="1257300"/>
              <a:ext cx="876300" cy="42545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044700" y="3818471"/>
              <a:ext cx="537577" cy="361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dirty="0" smtClean="0">
                  <a:solidFill>
                    <a:srgbClr val="FF0000"/>
                  </a:solidFill>
                </a:rPr>
                <a:t>is 1 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34000" y="3818471"/>
              <a:ext cx="799693" cy="361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dirty="0" smtClean="0">
                  <a:solidFill>
                    <a:srgbClr val="FF0000"/>
                  </a:solidFill>
                </a:rPr>
                <a:t>that 2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044700" y="3479800"/>
            <a:ext cx="4282981" cy="979708"/>
            <a:chOff x="2044700" y="3200400"/>
            <a:chExt cx="4282981" cy="979708"/>
          </a:xfrm>
        </p:grpSpPr>
        <p:cxnSp>
          <p:nvCxnSpPr>
            <p:cNvPr id="40" name="Straight Arrow Connector 39"/>
            <p:cNvCxnSpPr>
              <a:endCxn id="26" idx="0"/>
            </p:cNvCxnSpPr>
            <p:nvPr/>
          </p:nvCxnSpPr>
          <p:spPr>
            <a:xfrm rot="5400000">
              <a:off x="2762250" y="3289300"/>
              <a:ext cx="863600" cy="711200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ot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9" idx="2"/>
            </p:cNvCxnSpPr>
            <p:nvPr/>
          </p:nvCxnSpPr>
          <p:spPr>
            <a:xfrm rot="16200000" flipH="1">
              <a:off x="4384675" y="2365375"/>
              <a:ext cx="850900" cy="2520950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ot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2044700" y="3818471"/>
              <a:ext cx="725805" cy="361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dirty="0" smtClean="0">
                  <a:solidFill>
                    <a:srgbClr val="FF0000"/>
                  </a:solidFill>
                </a:rPr>
                <a:t>is 1,1 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334000" y="3818471"/>
              <a:ext cx="993681" cy="361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dirty="0" smtClean="0">
                  <a:solidFill>
                    <a:srgbClr val="FF0000"/>
                  </a:solidFill>
                </a:rPr>
                <a:t>that 2,2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044700" y="3187700"/>
            <a:ext cx="5054600" cy="1517906"/>
            <a:chOff x="2044700" y="2908300"/>
            <a:chExt cx="5054600" cy="1517906"/>
          </a:xfrm>
        </p:grpSpPr>
        <p:cxnSp>
          <p:nvCxnSpPr>
            <p:cNvPr id="49" name="Straight Arrow Connector 48"/>
            <p:cNvCxnSpPr/>
            <p:nvPr/>
          </p:nvCxnSpPr>
          <p:spPr>
            <a:xfrm rot="5400000">
              <a:off x="3663950" y="2152650"/>
              <a:ext cx="876300" cy="2413000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16200000" flipH="1">
              <a:off x="5302250" y="2927350"/>
              <a:ext cx="876300" cy="889000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10800000" flipV="1">
              <a:off x="2870200" y="2908300"/>
              <a:ext cx="4229100" cy="889000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10800000" flipV="1">
              <a:off x="6134100" y="2946400"/>
              <a:ext cx="939800" cy="863600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2044700" y="3831171"/>
              <a:ext cx="1113781" cy="5950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dirty="0" smtClean="0">
                  <a:solidFill>
                    <a:srgbClr val="FF0000"/>
                  </a:solidFill>
                </a:rPr>
                <a:t>is 1,1,2,2</a:t>
              </a:r>
            </a:p>
            <a:p>
              <a:pPr>
                <a:lnSpc>
                  <a:spcPct val="80000"/>
                </a:lnSpc>
              </a:pPr>
              <a:r>
                <a:rPr lang="en-US" sz="2000" dirty="0" smtClean="0">
                  <a:solidFill>
                    <a:srgbClr val="FF0000"/>
                  </a:solidFill>
                </a:rPr>
                <a:t>it 2 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334000" y="3831171"/>
              <a:ext cx="1187670" cy="5950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dirty="0" smtClean="0">
                  <a:solidFill>
                    <a:srgbClr val="FF0000"/>
                  </a:solidFill>
                </a:rPr>
                <a:t>that 2,2,1</a:t>
              </a:r>
            </a:p>
            <a:p>
              <a:pPr>
                <a:lnSpc>
                  <a:spcPct val="80000"/>
                </a:lnSpc>
              </a:pPr>
              <a:r>
                <a:rPr lang="en-US" sz="2000" dirty="0" smtClean="0">
                  <a:solidFill>
                    <a:srgbClr val="FF0000"/>
                  </a:solidFill>
                </a:rPr>
                <a:t>not 2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362200" y="4948771"/>
            <a:ext cx="4530899" cy="348813"/>
            <a:chOff x="2362200" y="4669371"/>
            <a:chExt cx="4530899" cy="348813"/>
          </a:xfrm>
        </p:grpSpPr>
        <p:sp>
          <p:nvSpPr>
            <p:cNvPr id="64" name="TextBox 63"/>
            <p:cNvSpPr txBox="1"/>
            <p:nvPr/>
          </p:nvSpPr>
          <p:spPr>
            <a:xfrm>
              <a:off x="2362200" y="4669371"/>
              <a:ext cx="991177" cy="348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dirty="0" smtClean="0">
                  <a:solidFill>
                    <a:srgbClr val="FF0000"/>
                  </a:solidFill>
                </a:rPr>
                <a:t>is 6; it 2 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422900" y="4669371"/>
              <a:ext cx="1470199" cy="348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dirty="0" smtClean="0">
                  <a:solidFill>
                    <a:srgbClr val="FF0000"/>
                  </a:solidFill>
                </a:rPr>
                <a:t>not 2; that 5</a:t>
              </a: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431800" y="3479800"/>
            <a:ext cx="1195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Shuffle</a:t>
            </a:r>
            <a:endParaRPr lang="en-US" sz="2800" dirty="0"/>
          </a:p>
        </p:txBody>
      </p:sp>
      <p:sp>
        <p:nvSpPr>
          <p:cNvPr id="68" name="TextBox 67"/>
          <p:cNvSpPr txBox="1"/>
          <p:nvPr/>
        </p:nvSpPr>
        <p:spPr>
          <a:xfrm>
            <a:off x="431800" y="5321300"/>
            <a:ext cx="1181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Collect</a:t>
            </a:r>
            <a:endParaRPr lang="en-US" sz="2800" dirty="0"/>
          </a:p>
        </p:txBody>
      </p:sp>
      <p:grpSp>
        <p:nvGrpSpPr>
          <p:cNvPr id="75" name="Group 74"/>
          <p:cNvGrpSpPr/>
          <p:nvPr/>
        </p:nvGrpSpPr>
        <p:grpSpPr>
          <a:xfrm>
            <a:off x="2940050" y="5295899"/>
            <a:ext cx="3238500" cy="1195485"/>
            <a:chOff x="2940050" y="5016499"/>
            <a:chExt cx="3238500" cy="1195485"/>
          </a:xfrm>
        </p:grpSpPr>
        <p:sp>
          <p:nvSpPr>
            <p:cNvPr id="69" name="TextBox 68"/>
            <p:cNvSpPr txBox="1"/>
            <p:nvPr/>
          </p:nvSpPr>
          <p:spPr>
            <a:xfrm>
              <a:off x="3403600" y="5863171"/>
              <a:ext cx="2403322" cy="348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dirty="0" smtClean="0">
                  <a:solidFill>
                    <a:srgbClr val="FF0000"/>
                  </a:solidFill>
                </a:rPr>
                <a:t>is 6; it 2; not 2; that 5 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rot="16200000" flipH="1">
              <a:off x="2978150" y="4978400"/>
              <a:ext cx="876300" cy="9525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rot="5400000">
              <a:off x="5330825" y="5032374"/>
              <a:ext cx="863600" cy="83185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431800" y="1384300"/>
            <a:ext cx="1624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Distribute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76" grpId="0"/>
      <p:bldP spid="76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Failure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 worker failure:</a:t>
            </a:r>
          </a:p>
          <a:p>
            <a:pPr lvl="1"/>
            <a:r>
              <a:rPr lang="en-US" dirty="0" smtClean="0"/>
              <a:t>Detect failure via periodic heartbeats</a:t>
            </a:r>
          </a:p>
          <a:p>
            <a:pPr lvl="1"/>
            <a:r>
              <a:rPr lang="en-US" dirty="0" smtClean="0"/>
              <a:t>Re-execute completed and in-progress map tasks</a:t>
            </a:r>
          </a:p>
          <a:p>
            <a:pPr lvl="1"/>
            <a:r>
              <a:rPr lang="en-US" dirty="0" smtClean="0"/>
              <a:t>Re-execute in progress reduce tasks</a:t>
            </a:r>
          </a:p>
          <a:p>
            <a:pPr lvl="1"/>
            <a:r>
              <a:rPr lang="en-US" dirty="0" smtClean="0"/>
              <a:t>Task completion committed through master</a:t>
            </a:r>
          </a:p>
          <a:p>
            <a:r>
              <a:rPr lang="en-US" dirty="0" smtClean="0"/>
              <a:t>Master failure:</a:t>
            </a:r>
          </a:p>
          <a:p>
            <a:pPr lvl="1"/>
            <a:r>
              <a:rPr lang="en-US" dirty="0" smtClean="0"/>
              <a:t>Protocols exist to handle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smtClean="0"/>
              <a:t>master failure unlikely)</a:t>
            </a:r>
          </a:p>
          <a:p>
            <a:r>
              <a:rPr lang="en-US" dirty="0" smtClean="0"/>
              <a:t>Robust: lost 1600 of 1800 machines once, but finished fine </a:t>
            </a:r>
            <a:r>
              <a:rPr lang="en-US" dirty="0" smtClean="0"/>
              <a:t>(story from Google?)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239A-C0E3-424B-A598-45346F4470AC}" type="datetime1">
              <a:rPr lang="en-US" smtClean="0"/>
              <a:pPr/>
              <a:t>10/7/11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Redundant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Slow workers significantly lengthen completion time</a:t>
            </a:r>
          </a:p>
          <a:p>
            <a:pPr lvl="1"/>
            <a:r>
              <a:rPr lang="en-US" dirty="0" smtClean="0"/>
              <a:t>Other jobs consuming resources on machine</a:t>
            </a:r>
          </a:p>
          <a:p>
            <a:pPr lvl="1"/>
            <a:r>
              <a:rPr lang="en-US" dirty="0" smtClean="0"/>
              <a:t>Bad disks with soft errors transfer data very slowly</a:t>
            </a:r>
          </a:p>
          <a:p>
            <a:pPr lvl="1"/>
            <a:r>
              <a:rPr lang="en-US" dirty="0" smtClean="0"/>
              <a:t>Weird things: processor caches disabled (!!)</a:t>
            </a:r>
          </a:p>
          <a:p>
            <a:r>
              <a:rPr lang="en-US" dirty="0" smtClean="0"/>
              <a:t>Solution: Near end of phase, spawn backup copies of tasks</a:t>
            </a:r>
          </a:p>
          <a:p>
            <a:pPr lvl="1"/>
            <a:r>
              <a:rPr lang="en-US" dirty="0" smtClean="0"/>
              <a:t>Whichever one finishes first "wins"</a:t>
            </a:r>
          </a:p>
          <a:p>
            <a:r>
              <a:rPr lang="en-US" dirty="0" smtClean="0"/>
              <a:t>Effect: Dramatically shortens job completion time</a:t>
            </a:r>
          </a:p>
          <a:p>
            <a:pPr lvl="1"/>
            <a:r>
              <a:rPr lang="en-US" dirty="0" smtClean="0"/>
              <a:t>3% more resources, large tasks 30% faster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4B52-1CA3-EF4A-A24C-F64991248A51}" type="datetime1">
              <a:rPr lang="en-US" smtClean="0"/>
              <a:pPr/>
              <a:t>10/7/11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3" y="1346200"/>
            <a:ext cx="8229600" cy="5156200"/>
          </a:xfrm>
        </p:spPr>
        <p:txBody>
          <a:bodyPr>
            <a:normAutofit/>
          </a:bodyPr>
          <a:lstStyle/>
          <a:p>
            <a:r>
              <a:rPr lang="en-US" dirty="0" smtClean="0"/>
              <a:t>Request-Level Parallelism</a:t>
            </a:r>
          </a:p>
          <a:p>
            <a:pPr lvl="1"/>
            <a:r>
              <a:rPr lang="en-US" dirty="0" smtClean="0"/>
              <a:t>High request volume, each largely independent of other </a:t>
            </a:r>
          </a:p>
          <a:p>
            <a:pPr lvl="1"/>
            <a:r>
              <a:rPr lang="en-US" dirty="0" smtClean="0"/>
              <a:t>Use replication for better request throughput, availability</a:t>
            </a:r>
          </a:p>
          <a:p>
            <a:r>
              <a:rPr lang="en-US" dirty="0" smtClean="0"/>
              <a:t>MapReduce Data Parallelism</a:t>
            </a:r>
          </a:p>
          <a:p>
            <a:pPr lvl="1"/>
            <a:r>
              <a:rPr lang="en-US" dirty="0" smtClean="0"/>
              <a:t>Divide large data set into pieces for independent parallel processing</a:t>
            </a:r>
          </a:p>
          <a:p>
            <a:pPr lvl="1"/>
            <a:r>
              <a:rPr lang="en-US" dirty="0" smtClean="0"/>
              <a:t>Combine and process intermediate results to obtain final result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8A3D-5C31-2C40-ADEB-584D880A788F}" type="datetime1">
              <a:rPr lang="en-US" smtClean="0"/>
              <a:pPr/>
              <a:t>10/7/11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0266" y="2214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New-School Machine Structures</a:t>
            </a:r>
            <a:br>
              <a:rPr lang="en-US" dirty="0" smtClean="0"/>
            </a:br>
            <a:r>
              <a:rPr lang="en-US" dirty="0" smtClean="0"/>
              <a:t>(It’s a bit more complicated!)</a:t>
            </a:r>
            <a:endParaRPr lang="en-US" dirty="0"/>
          </a:p>
        </p:txBody>
      </p:sp>
      <p:sp>
        <p:nvSpPr>
          <p:cNvPr id="43" name="Content Placeholder 42"/>
          <p:cNvSpPr>
            <a:spLocks noGrp="1"/>
          </p:cNvSpPr>
          <p:nvPr>
            <p:ph sz="half" idx="1"/>
          </p:nvPr>
        </p:nvSpPr>
        <p:spPr>
          <a:xfrm>
            <a:off x="0" y="1387066"/>
            <a:ext cx="3421902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Parallel Requests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computer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Search </a:t>
            </a:r>
            <a:r>
              <a:rPr lang="en-US" sz="1800" dirty="0" smtClean="0"/>
              <a:t>“Garcia”</a:t>
            </a: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Threads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core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Lookup, Ads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Instructions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instruction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5 pipelined instructions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Data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data item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Add of 4 pairs of words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Hardware descriptions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All gates @ one time</a:t>
            </a:r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D199-C8E1-0646-929C-75980EC4E4F9}" type="datetime1">
              <a:rPr lang="en-US" smtClean="0"/>
              <a:pPr/>
              <a:t>10/7/11</a:t>
            </a:fld>
            <a:endParaRPr lang="en-US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2011 -- Lecture #1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8170342" y="1665638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3916478" y="1665944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Warehouse Scale Computer</a:t>
            </a:r>
            <a:endParaRPr lang="en-US" dirty="0"/>
          </a:p>
        </p:txBody>
      </p:sp>
      <p:cxnSp>
        <p:nvCxnSpPr>
          <p:cNvPr id="168" name="Straight Connector 167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Harness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2" name="Group 50"/>
          <p:cNvGrpSpPr/>
          <p:nvPr/>
        </p:nvGrpSpPr>
        <p:grpSpPr>
          <a:xfrm>
            <a:off x="5831288" y="5537200"/>
            <a:ext cx="3360062" cy="1289820"/>
            <a:chOff x="5831288" y="5537200"/>
            <a:chExt cx="3360062" cy="1289820"/>
          </a:xfrm>
        </p:grpSpPr>
        <p:sp>
          <p:nvSpPr>
            <p:cNvPr id="166" name="TextBox 165"/>
            <p:cNvSpPr txBox="1"/>
            <p:nvPr/>
          </p:nvSpPr>
          <p:spPr>
            <a:xfrm>
              <a:off x="7942290" y="598575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Logic Gates</a:t>
              </a:r>
              <a:endParaRPr lang="en-US" dirty="0"/>
            </a:p>
          </p:txBody>
        </p:sp>
        <p:cxnSp>
          <p:nvCxnSpPr>
            <p:cNvPr id="172" name="Straight Connector 171"/>
            <p:cNvCxnSpPr>
              <a:stCxn id="104" idx="2"/>
              <a:endCxn id="177" idx="3"/>
            </p:cNvCxnSpPr>
            <p:nvPr/>
          </p:nvCxnSpPr>
          <p:spPr>
            <a:xfrm flipH="1">
              <a:off x="7920438" y="5537200"/>
              <a:ext cx="54947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04" idx="1"/>
              <a:endCxn id="177" idx="0"/>
            </p:cNvCxnSpPr>
            <p:nvPr/>
          </p:nvCxnSpPr>
          <p:spPr>
            <a:xfrm flipH="1">
              <a:off x="6543773" y="5537200"/>
              <a:ext cx="955786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77"/>
            <p:cNvGrpSpPr/>
            <p:nvPr/>
          </p:nvGrpSpPr>
          <p:grpSpPr>
            <a:xfrm>
              <a:off x="5831288" y="6109003"/>
              <a:ext cx="2089150" cy="718017"/>
              <a:chOff x="5831288" y="6139983"/>
              <a:chExt cx="2089150" cy="718017"/>
            </a:xfrm>
          </p:grpSpPr>
          <p:graphicFrame>
            <p:nvGraphicFramePr>
              <p:cNvPr id="93186" name="Object 2"/>
              <p:cNvGraphicFramePr>
                <a:graphicFrameLocks noChangeAspect="1"/>
              </p:cNvGraphicFramePr>
              <p:nvPr/>
            </p:nvGraphicFramePr>
            <p:xfrm>
              <a:off x="6560469" y="6139983"/>
              <a:ext cx="1044389" cy="7180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9913" name="Image" r:id="rId5" imgW="3492063" imgH="2400000" progId="">
                      <p:embed/>
                    </p:oleObj>
                  </mc:Choice>
                  <mc:Fallback>
                    <p:oleObj name="Image" r:id="rId5" imgW="3492063" imgH="2400000" progId="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60469" y="6139983"/>
                            <a:ext cx="1044389" cy="7180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7" name="Freeform 176"/>
              <p:cNvSpPr/>
              <p:nvPr/>
            </p:nvSpPr>
            <p:spPr>
              <a:xfrm>
                <a:off x="5831288" y="6149353"/>
                <a:ext cx="2089150" cy="708647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7" name="Picture 116" descr="cern-rack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3656" y="1334878"/>
            <a:ext cx="2859651" cy="1667628"/>
          </a:xfrm>
          <a:prstGeom prst="rect">
            <a:avLst/>
          </a:prstGeom>
        </p:spPr>
      </p:pic>
      <p:grpSp>
        <p:nvGrpSpPr>
          <p:cNvPr id="4" name="Group 55"/>
          <p:cNvGrpSpPr/>
          <p:nvPr/>
        </p:nvGrpSpPr>
        <p:grpSpPr>
          <a:xfrm>
            <a:off x="3442017" y="2980266"/>
            <a:ext cx="5143176" cy="1625601"/>
            <a:chOff x="3442017" y="2980266"/>
            <a:chExt cx="5143176" cy="1625601"/>
          </a:xfrm>
        </p:grpSpPr>
        <p:grpSp>
          <p:nvGrpSpPr>
            <p:cNvPr id="5" name="Group 53"/>
            <p:cNvGrpSpPr/>
            <p:nvPr/>
          </p:nvGrpSpPr>
          <p:grpSpPr>
            <a:xfrm>
              <a:off x="3442017" y="2980266"/>
              <a:ext cx="5143176" cy="1625601"/>
              <a:chOff x="3442017" y="2980266"/>
              <a:chExt cx="5143176" cy="1625601"/>
            </a:xfrm>
          </p:grpSpPr>
          <p:pic>
            <p:nvPicPr>
              <p:cNvPr id="48" name="Picture 5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442017" y="3451864"/>
                <a:ext cx="1792390" cy="856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5" name="Straight Connector 134"/>
              <p:cNvCxnSpPr>
                <a:endCxn id="98" idx="1"/>
              </p:cNvCxnSpPr>
              <p:nvPr/>
            </p:nvCxnSpPr>
            <p:spPr>
              <a:xfrm rot="10800000" flipV="1">
                <a:off x="5432954" y="2980266"/>
                <a:ext cx="1729843" cy="38947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endCxn id="98" idx="0"/>
              </p:cNvCxnSpPr>
              <p:nvPr/>
            </p:nvCxnSpPr>
            <p:spPr>
              <a:xfrm>
                <a:off x="7501460" y="2980267"/>
                <a:ext cx="1083733" cy="38947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44"/>
              <p:cNvGrpSpPr/>
              <p:nvPr/>
            </p:nvGrpSpPr>
            <p:grpSpPr>
              <a:xfrm>
                <a:off x="3894659" y="3369744"/>
                <a:ext cx="4690534" cy="1236123"/>
                <a:chOff x="3539066" y="3369744"/>
                <a:chExt cx="4690534" cy="1236123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3539066" y="3369744"/>
                  <a:ext cx="4690534" cy="123612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4758265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6790242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6242320" y="3413668"/>
                  <a:ext cx="3440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4284134" y="3810000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     Memory               (Cache)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3826935" y="4199466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Input/Output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5" name="TextBox 54"/>
            <p:cNvSpPr txBox="1"/>
            <p:nvPr/>
          </p:nvSpPr>
          <p:spPr>
            <a:xfrm>
              <a:off x="6760107" y="3049938"/>
              <a:ext cx="112659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dirty="0" smtClean="0"/>
                <a:t>Computer</a:t>
              </a:r>
            </a:p>
          </p:txBody>
        </p:sp>
      </p:grpSp>
      <p:grpSp>
        <p:nvGrpSpPr>
          <p:cNvPr id="7" name="Group 90"/>
          <p:cNvGrpSpPr/>
          <p:nvPr/>
        </p:nvGrpSpPr>
        <p:grpSpPr>
          <a:xfrm>
            <a:off x="3365862" y="3454411"/>
            <a:ext cx="5625738" cy="2622539"/>
            <a:chOff x="3365862" y="3454411"/>
            <a:chExt cx="5625738" cy="2622539"/>
          </a:xfrm>
        </p:grpSpPr>
        <p:sp>
          <p:nvSpPr>
            <p:cNvPr id="151" name="Freeform 150"/>
            <p:cNvSpPr/>
            <p:nvPr/>
          </p:nvSpPr>
          <p:spPr>
            <a:xfrm>
              <a:off x="3971023" y="5625230"/>
              <a:ext cx="3626511" cy="341684"/>
            </a:xfrm>
            <a:custGeom>
              <a:avLst/>
              <a:gdLst>
                <a:gd name="connsiteX0" fmla="*/ 423334 w 3302000"/>
                <a:gd name="connsiteY0" fmla="*/ 0 h 355600"/>
                <a:gd name="connsiteX1" fmla="*/ 3302000 w 3302000"/>
                <a:gd name="connsiteY1" fmla="*/ 0 h 355600"/>
                <a:gd name="connsiteX2" fmla="*/ 2895600 w 3302000"/>
                <a:gd name="connsiteY2" fmla="*/ 355600 h 355600"/>
                <a:gd name="connsiteX3" fmla="*/ 0 w 3302000"/>
                <a:gd name="connsiteY3" fmla="*/ 338666 h 355600"/>
                <a:gd name="connsiteX4" fmla="*/ 423334 w 3302000"/>
                <a:gd name="connsiteY4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355600">
                  <a:moveTo>
                    <a:pt x="423334" y="0"/>
                  </a:moveTo>
                  <a:lnTo>
                    <a:pt x="3302000" y="0"/>
                  </a:lnTo>
                  <a:lnTo>
                    <a:pt x="2895600" y="355600"/>
                  </a:lnTo>
                  <a:lnTo>
                    <a:pt x="0" y="338666"/>
                  </a:lnTo>
                  <a:lnTo>
                    <a:pt x="423334" y="0"/>
                  </a:lnTo>
                  <a:close/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Main Memory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89"/>
            <p:cNvGrpSpPr/>
            <p:nvPr/>
          </p:nvGrpSpPr>
          <p:grpSpPr>
            <a:xfrm>
              <a:off x="3365862" y="3454411"/>
              <a:ext cx="5625738" cy="2622539"/>
              <a:chOff x="3365862" y="3454411"/>
              <a:chExt cx="5625738" cy="2622539"/>
            </a:xfrm>
          </p:grpSpPr>
          <p:grpSp>
            <p:nvGrpSpPr>
              <p:cNvPr id="9" name="Group 48"/>
              <p:cNvGrpSpPr/>
              <p:nvPr/>
            </p:nvGrpSpPr>
            <p:grpSpPr>
              <a:xfrm>
                <a:off x="3365862" y="3454411"/>
                <a:ext cx="5625738" cy="2622539"/>
                <a:chOff x="3365862" y="3454411"/>
                <a:chExt cx="5454288" cy="2850775"/>
              </a:xfrm>
            </p:grpSpPr>
            <p:sp>
              <p:nvSpPr>
                <p:cNvPr id="147" name="Freeform 146"/>
                <p:cNvSpPr/>
                <p:nvPr/>
              </p:nvSpPr>
              <p:spPr>
                <a:xfrm>
                  <a:off x="3365862" y="4775213"/>
                  <a:ext cx="5454288" cy="152997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stCxn id="133" idx="1"/>
                  <a:endCxn id="147" idx="1"/>
                </p:cNvCxnSpPr>
                <p:nvPr/>
              </p:nvCxnSpPr>
              <p:spPr>
                <a:xfrm flipH="1">
                  <a:off x="5154635" y="3454411"/>
                  <a:ext cx="2252893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>
                  <a:stCxn id="133" idx="0"/>
                  <a:endCxn id="147" idx="0"/>
                </p:cNvCxnSpPr>
                <p:nvPr/>
              </p:nvCxnSpPr>
              <p:spPr>
                <a:xfrm>
                  <a:off x="8179845" y="3454411"/>
                  <a:ext cx="640305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2" name="TextBox 161"/>
              <p:cNvSpPr txBox="1"/>
              <p:nvPr/>
            </p:nvSpPr>
            <p:spPr>
              <a:xfrm>
                <a:off x="7515253" y="4306692"/>
                <a:ext cx="641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Core</a:t>
                </a:r>
                <a:endParaRPr lang="en-US" dirty="0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4108450" y="4718050"/>
                <a:ext cx="2705100" cy="85090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  Instruction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6438900" y="4686300"/>
                <a:ext cx="2362199" cy="48895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Functional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57" name="Picture 56" descr="600px-Pipeline_5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75262" y="4921249"/>
              <a:ext cx="908064" cy="654673"/>
            </a:xfrm>
            <a:prstGeom prst="rect">
              <a:avLst/>
            </a:prstGeom>
          </p:spPr>
        </p:pic>
        <p:grpSp>
          <p:nvGrpSpPr>
            <p:cNvPr id="10" name="Group 88"/>
            <p:cNvGrpSpPr/>
            <p:nvPr/>
          </p:nvGrpSpPr>
          <p:grpSpPr>
            <a:xfrm>
              <a:off x="6108909" y="5194300"/>
              <a:ext cx="2127517" cy="361950"/>
              <a:chOff x="6108909" y="5194300"/>
              <a:chExt cx="2127517" cy="361950"/>
            </a:xfrm>
          </p:grpSpPr>
          <p:grpSp>
            <p:nvGrpSpPr>
              <p:cNvPr id="11" name="Group 68"/>
              <p:cNvGrpSpPr/>
              <p:nvPr/>
            </p:nvGrpSpPr>
            <p:grpSpPr>
              <a:xfrm>
                <a:off x="7499559" y="5194300"/>
                <a:ext cx="736867" cy="342900"/>
                <a:chOff x="7499559" y="5194300"/>
                <a:chExt cx="736867" cy="342900"/>
              </a:xfrm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3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3</a:t>
                  </a:r>
                  <a:endParaRPr lang="en-US" sz="1400" dirty="0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" name="Group 79"/>
              <p:cNvGrpSpPr/>
              <p:nvPr/>
            </p:nvGrpSpPr>
            <p:grpSpPr>
              <a:xfrm>
                <a:off x="7036009" y="52006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2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2</a:t>
                  </a:r>
                  <a:endParaRPr lang="en-US" sz="1400" dirty="0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" name="Group 82"/>
              <p:cNvGrpSpPr/>
              <p:nvPr/>
            </p:nvGrpSpPr>
            <p:grpSpPr>
              <a:xfrm>
                <a:off x="6572459" y="5207000"/>
                <a:ext cx="736867" cy="342900"/>
                <a:chOff x="7499559" y="5194300"/>
                <a:chExt cx="736867" cy="342900"/>
              </a:xfrm>
            </p:grpSpPr>
            <p:sp>
              <p:nvSpPr>
                <p:cNvPr id="84" name="TextBox 8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1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1</a:t>
                  </a:r>
                  <a:endParaRPr lang="en-US" sz="1400" dirty="0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85"/>
              <p:cNvGrpSpPr/>
              <p:nvPr/>
            </p:nvGrpSpPr>
            <p:grpSpPr>
              <a:xfrm>
                <a:off x="6108909" y="52133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0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0</a:t>
                  </a:r>
                  <a:endParaRPr lang="en-US" sz="1400" dirty="0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65" name="Group 64"/>
          <p:cNvGrpSpPr/>
          <p:nvPr/>
        </p:nvGrpSpPr>
        <p:grpSpPr>
          <a:xfrm>
            <a:off x="0" y="982133"/>
            <a:ext cx="8111067" cy="4470813"/>
            <a:chOff x="0" y="982133"/>
            <a:chExt cx="8111067" cy="4470813"/>
          </a:xfrm>
        </p:grpSpPr>
        <p:grpSp>
          <p:nvGrpSpPr>
            <p:cNvPr id="63" name="Group 62"/>
            <p:cNvGrpSpPr/>
            <p:nvPr/>
          </p:nvGrpSpPr>
          <p:grpSpPr>
            <a:xfrm>
              <a:off x="0" y="1354667"/>
              <a:ext cx="8111067" cy="4098279"/>
              <a:chOff x="0" y="1354667"/>
              <a:chExt cx="8111067" cy="4098279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3996267" y="1354667"/>
                <a:ext cx="4114800" cy="1693333"/>
              </a:xfrm>
              <a:prstGeom prst="rect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0" y="1473199"/>
                <a:ext cx="3285067" cy="930507"/>
              </a:xfrm>
              <a:prstGeom prst="rect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0" y="4470401"/>
                <a:ext cx="3285067" cy="982545"/>
              </a:xfrm>
              <a:prstGeom prst="rect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0" y="982133"/>
              <a:ext cx="16237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Today’s Lecture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Request and Data Level Parallelism</a:t>
            </a:r>
          </a:p>
          <a:p>
            <a:r>
              <a:rPr lang="en-US" dirty="0" err="1" smtClean="0"/>
              <a:t>MapReduce</a:t>
            </a:r>
            <a:endParaRPr lang="en-US" dirty="0" smtClean="0"/>
          </a:p>
          <a:p>
            <a:r>
              <a:rPr lang="en-US" dirty="0" err="1" smtClean="0"/>
              <a:t>MapReduce</a:t>
            </a:r>
            <a:r>
              <a:rPr lang="en-US" dirty="0" smtClean="0"/>
              <a:t> </a:t>
            </a:r>
            <a:r>
              <a:rPr lang="en-US" dirty="0" smtClean="0"/>
              <a:t>Examples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12E7-C60C-324A-8404-CD1EE7DB31A9}" type="datetime1">
              <a:rPr lang="en-US" smtClean="0"/>
              <a:pPr/>
              <a:t>10/7/11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Request-Level Parallelism (RLP)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Hundreds or thousands of requests per second</a:t>
            </a:r>
          </a:p>
          <a:p>
            <a:pPr lvl="1"/>
            <a:r>
              <a:rPr lang="en-US" dirty="0" smtClean="0"/>
              <a:t>Not your laptop or cell-phone, but popular Internet services like </a:t>
            </a:r>
            <a:r>
              <a:rPr lang="en-US" dirty="0" smtClean="0"/>
              <a:t>web search, social networking,…</a:t>
            </a:r>
            <a:endParaRPr lang="en-US" dirty="0" smtClean="0"/>
          </a:p>
          <a:p>
            <a:pPr lvl="1"/>
            <a:r>
              <a:rPr lang="en-US" dirty="0" smtClean="0"/>
              <a:t>Such requests are largely independent</a:t>
            </a:r>
          </a:p>
          <a:p>
            <a:pPr lvl="2"/>
            <a:r>
              <a:rPr lang="en-US" dirty="0" smtClean="0"/>
              <a:t>Often </a:t>
            </a:r>
            <a:r>
              <a:rPr lang="en-US" dirty="0" smtClean="0"/>
              <a:t>involve read</a:t>
            </a:r>
            <a:r>
              <a:rPr lang="en-US" dirty="0" smtClean="0"/>
              <a:t>-mostly </a:t>
            </a:r>
            <a:r>
              <a:rPr lang="en-US" dirty="0" smtClean="0"/>
              <a:t>databases</a:t>
            </a:r>
          </a:p>
          <a:p>
            <a:pPr lvl="2"/>
            <a:r>
              <a:rPr lang="en-US" dirty="0" smtClean="0"/>
              <a:t>Rarely </a:t>
            </a:r>
            <a:r>
              <a:rPr lang="en-US" dirty="0" smtClean="0"/>
              <a:t>involve </a:t>
            </a:r>
            <a:r>
              <a:rPr lang="en-US" dirty="0" smtClean="0"/>
              <a:t>strict read</a:t>
            </a:r>
            <a:r>
              <a:rPr lang="en-US" dirty="0" smtClean="0"/>
              <a:t>–write data sharing or synchronization across </a:t>
            </a:r>
            <a:r>
              <a:rPr lang="en-US" dirty="0" smtClean="0"/>
              <a:t>requests</a:t>
            </a:r>
            <a:endParaRPr lang="en-US" dirty="0" smtClean="0"/>
          </a:p>
          <a:p>
            <a:r>
              <a:rPr lang="en-US" dirty="0" smtClean="0"/>
              <a:t>Computation easily partitioned within a request and across different requests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88DF-7BD6-C54F-B43E-152C68AB0703}" type="datetime1">
              <a:rPr lang="en-US" smtClean="0"/>
              <a:pPr/>
              <a:t>10/7/11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Query-Serving Architecture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49B0-810C-8744-B9C5-C856F4AE627D}" type="datetime1">
              <a:rPr lang="en-US" smtClean="0"/>
              <a:pPr/>
              <a:t>10/7/11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608369"/>
            <a:ext cx="8210550" cy="4703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 Web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Google </a:t>
            </a:r>
            <a:r>
              <a:rPr lang="en-US" dirty="0" smtClean="0"/>
              <a:t>“Dan Garcia”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04B4-C677-094C-907A-42F4B91D5F27}" type="datetime1">
              <a:rPr lang="en-US" smtClean="0"/>
              <a:pPr/>
              <a:t>10/7/11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C5F8-4112-C345-A5CA-FB4DBC5E80F0}" type="datetime1">
              <a:rPr lang="en-US" smtClean="0"/>
              <a:pPr/>
              <a:t>10/7/11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Apeinf 2011 -- Lecture #2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 descr="Screen shot 2011-10-07 at 10.32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20267"/>
          </a:xfrm>
          <a:prstGeom prst="rect">
            <a:avLst/>
          </a:prstGeom>
        </p:spPr>
      </p:pic>
      <p:pic>
        <p:nvPicPr>
          <p:cNvPr id="7" name="Picture 6" descr="Screen shot 2011-10-07 at 10.33.4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035" y="5554132"/>
            <a:ext cx="8712200" cy="13038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12509</TotalTime>
  <Words>2577</Words>
  <Application>Microsoft Macintosh PowerPoint</Application>
  <PresentationFormat>On-screen Show (4:3)</PresentationFormat>
  <Paragraphs>356</Paragraphs>
  <Slides>35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Image</vt:lpstr>
      <vt:lpstr>In the news</vt:lpstr>
      <vt:lpstr>CS 61C: Great Ideas in Computer Architecture (Machine Structures) Lecture 18 – Data Parallelism 1</vt:lpstr>
      <vt:lpstr>Review</vt:lpstr>
      <vt:lpstr>New-School Machine Structures (It’s a bit more complicated!)</vt:lpstr>
      <vt:lpstr>Agenda</vt:lpstr>
      <vt:lpstr>Request-Level Parallelism (RLP)</vt:lpstr>
      <vt:lpstr>Google Query-Serving Architecture</vt:lpstr>
      <vt:lpstr>Anatomy of a Web Search</vt:lpstr>
      <vt:lpstr>PowerPoint Presentation</vt:lpstr>
      <vt:lpstr>Anatomy of a Web Search (1 of 3)</vt:lpstr>
      <vt:lpstr>Anatomy of a Web Search (2 of 3)</vt:lpstr>
      <vt:lpstr>Anatomy of a Web Search (3 of 3)</vt:lpstr>
      <vt:lpstr>Data-Level Parallelism (DLP)</vt:lpstr>
      <vt:lpstr>What is MapReduce?</vt:lpstr>
      <vt:lpstr>What is MapReduce used for?</vt:lpstr>
      <vt:lpstr>Example: Facebook Lexicon</vt:lpstr>
      <vt:lpstr>MapReduce Design Goals</vt:lpstr>
      <vt:lpstr>MapReduce Solution</vt:lpstr>
      <vt:lpstr>Data-Parallel “Divide and Conquer” (MapReduce Processing)</vt:lpstr>
      <vt:lpstr>Typical Hadoop Cluster</vt:lpstr>
      <vt:lpstr>MapReduce Execution</vt:lpstr>
      <vt:lpstr>MapReduce Processing Example: Count Word Occurrences</vt:lpstr>
      <vt:lpstr>PowerPoint Presentation</vt:lpstr>
      <vt:lpstr>MapReduce Processing</vt:lpstr>
      <vt:lpstr>MapReduce Processing</vt:lpstr>
      <vt:lpstr>MapReduce Processing</vt:lpstr>
      <vt:lpstr>MapReduce Processing</vt:lpstr>
      <vt:lpstr>MapReduce Processing</vt:lpstr>
      <vt:lpstr>MapReduce Processing</vt:lpstr>
      <vt:lpstr>MapReduce Processing</vt:lpstr>
      <vt:lpstr>MapReduce Processing Time Line</vt:lpstr>
      <vt:lpstr>Another Example: Word Index  (How Often Does a Word Appear?)</vt:lpstr>
      <vt:lpstr>MapReduce Failure Handling</vt:lpstr>
      <vt:lpstr>MapReduce Redundant Execution</vt:lpstr>
      <vt:lpstr>Summary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Michael Franklin</cp:lastModifiedBy>
  <cp:revision>112</cp:revision>
  <cp:lastPrinted>2011-10-07T18:47:59Z</cp:lastPrinted>
  <dcterms:created xsi:type="dcterms:W3CDTF">2011-01-20T19:34:31Z</dcterms:created>
  <dcterms:modified xsi:type="dcterms:W3CDTF">2011-10-07T20:28:24Z</dcterms:modified>
</cp:coreProperties>
</file>