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7704" autoAdjust="0"/>
  </p:normalViewPr>
  <p:slideViewPr>
    <p:cSldViewPr>
      <p:cViewPr varScale="1">
        <p:scale>
          <a:sx n="165" d="100"/>
          <a:sy n="165" d="100"/>
        </p:scale>
        <p:origin x="-824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L10 Introduction to MIPS : Procedures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 2011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18 VAG Rounded Bold   0739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10 – </a:t>
            </a:r>
            <a:r>
              <a:rPr lang="en-US" sz="3200" b="1" dirty="0">
                <a:latin typeface="18 VAG Rounded Bold   07390"/>
              </a:rPr>
              <a:t>Introduction to MIPS</a:t>
            </a:r>
            <a:r>
              <a:rPr lang="en-US" sz="3200" b="1" dirty="0" smtClean="0">
                <a:latin typeface="18 VAG Rounded Bold   0739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2010-09-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19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In-car algorithm could dissolve traffic!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181600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“If cars broadcast their speeds to other vehicles” … (and the speeds of cars were automatically controlled – you could still steer) … “a simple in-car algorithm could help dissolve traffic jams as soon as they occur!”. Key idea – be optimistic leaving the jam and defensive leading into it.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6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www.technologyreview.com/blog/arxiv/27166/</a:t>
            </a:r>
            <a:endParaRPr lang="en-US" sz="26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19800" y="5776452"/>
            <a:ext cx="2590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2209800"/>
            <a:ext cx="19812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wishing-to-remain-anonymous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Miami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 fan!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 </a:t>
            </a:r>
            <a:endParaRPr lang="en-US" sz="1600" dirty="0">
              <a:solidFill>
                <a:schemeClr val="bg1"/>
              </a:solidFill>
              <a:latin typeface="18 VAG Rounded Thin   55390"/>
              <a:cs typeface="T VAG Rounded Thin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98376"/>
            <a:ext cx="2597727" cy="18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register</a:t>
            </a:r>
            <a:endParaRPr lang="en-US" b="1" dirty="0"/>
          </a:p>
          <a:p>
            <a:r>
              <a:rPr lang="en-US" dirty="0"/>
              <a:t>Instead of providing a label to jump to, the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instruction provides a register which contains an address to jump to.</a:t>
            </a:r>
          </a:p>
          <a:p>
            <a:r>
              <a:rPr lang="en-US" dirty="0"/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stores return address in register </a:t>
            </a:r>
            <a:r>
              <a:rPr lang="en-US" dirty="0">
                <a:latin typeface="Courier" pitchFamily="-65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}</a:t>
            </a:r>
          </a:p>
          <a:p>
            <a:r>
              <a:rPr lang="en-US" dirty="0"/>
              <a:t>Something called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dirty="0"/>
              <a:t>, now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is calling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So there’s a value in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>
                <a:latin typeface="Courier" pitchFamily="-65" charset="0"/>
              </a:rPr>
              <a:t>ra</a:t>
            </a:r>
            <a:r>
              <a:rPr lang="en-US" dirty="0"/>
              <a:t> that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wants to jump back to, but this will be overwritten by the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Need to save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return address before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/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.</a:t>
            </a:r>
          </a:p>
          <a:p>
            <a:r>
              <a:rPr lang="en-US" dirty="0"/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b="1" dirty="0" err="1" smtClean="0">
                <a:latin typeface="Courier New"/>
                <a:cs typeface="Courier New"/>
              </a:rPr>
              <a:t>malloc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542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7412042" cy="1066800"/>
            <a:chOff x="1056" y="3312"/>
            <a:chExt cx="4669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351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 (doesn’t change size)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267200"/>
            <a:ext cx="6938965" cy="1570038"/>
            <a:chOff x="1056" y="2525"/>
            <a:chExt cx="4371" cy="989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525"/>
              <a:ext cx="3267" cy="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b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(doesn’t change size)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319838" cy="1447800"/>
            <a:chOff x="1056" y="1728"/>
            <a:chExt cx="3981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82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Bold   07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>i.e., </a:t>
              </a:r>
              <a:r>
                <a:rPr lang="en-US" sz="3200" b="1" dirty="0" err="1">
                  <a:solidFill>
                    <a:schemeClr val="accent6"/>
                  </a:solidFill>
                  <a:latin typeface="Courier New"/>
                  <a:cs typeface="Courier New"/>
                </a:rPr>
                <a:t>malloc</a:t>
              </a:r>
              <a:r>
                <a:rPr lang="en-US" sz="3200" b="1" dirty="0">
                  <a:solidFill>
                    <a:schemeClr val="accent6"/>
                  </a:solidFill>
                  <a:latin typeface="Courier New"/>
                  <a:cs typeface="Courier New"/>
                </a:rPr>
                <a:t>(</a:t>
              </a:r>
              <a:r>
                <a:rPr lang="en-US" sz="3200" b="1" dirty="0" smtClean="0">
                  <a:solidFill>
                    <a:schemeClr val="accent6"/>
                  </a:solidFill>
                  <a:latin typeface="Courier New"/>
                  <a:cs typeface="Courier New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856414" cy="1447800"/>
            <a:chOff x="1056" y="576"/>
            <a:chExt cx="4319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311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local vars,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09550" y="2197101"/>
            <a:ext cx="1390650" cy="1816100"/>
            <a:chOff x="132" y="1037"/>
            <a:chExt cx="876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32" y="1037"/>
              <a:ext cx="827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/>
                  <a:cs typeface="Courier New"/>
                </a:rPr>
                <a:t>$sp 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Corbel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/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 pitchFamily="-65" charset="0"/>
              </a:rPr>
              <a:t>$sp</a:t>
            </a:r>
            <a:r>
              <a:rPr lang="en-US" dirty="0"/>
              <a:t> which always points to the last used space in the stack.</a:t>
            </a:r>
          </a:p>
          <a:p>
            <a:r>
              <a:rPr lang="en-US" dirty="0"/>
              <a:t>To use stack, we decrement this pointer by the amount of space we need and then fill it with info.</a:t>
            </a:r>
          </a:p>
          <a:p>
            <a:r>
              <a:rPr lang="en-US" dirty="0"/>
              <a:t>So, how do we compile this?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sumSquare(int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x</a:t>
            </a:r>
            <a:r>
              <a:rPr lang="en-US" b="1" dirty="0">
                <a:latin typeface="Courier New" pitchFamily="-65" charset="0"/>
              </a:rPr>
              <a:t>, 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) {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	  return </a:t>
            </a:r>
            <a:r>
              <a:rPr lang="en-US" sz="2400" b="1" dirty="0" err="1">
                <a:latin typeface="Courier New" pitchFamily="-65" charset="0"/>
              </a:rPr>
              <a:t>mult</a:t>
            </a:r>
            <a:r>
              <a:rPr lang="en-US" b="1" dirty="0" err="1">
                <a:latin typeface="Courier New" pitchFamily="-65" charset="0"/>
              </a:rPr>
              <a:t>(x,x</a:t>
            </a:r>
            <a:r>
              <a:rPr lang="en-US" b="1" dirty="0">
                <a:latin typeface="Courier New" pitchFamily="-65" charset="0"/>
              </a:rPr>
              <a:t>)+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}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/>
              <a:t> Hand</a:t>
            </a:r>
            <a:r>
              <a:rPr lang="en-US" dirty="0"/>
              <a:t>-compile</a:t>
            </a:r>
            <a:r>
              <a:rPr lang="en-US" dirty="0">
                <a:latin typeface="Courier New" pitchFamily="-65" charset="0"/>
              </a:rPr>
              <a:t/>
            </a:r>
            <a:br>
              <a:rPr lang="en-US" dirty="0">
                <a:latin typeface="Courier New" pitchFamily="-65" charset="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 New" pitchFamily="-65" charset="0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$sp,$sp,-8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space on stack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save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save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y</a:t>
            </a:r>
            <a:b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>
                <a:latin typeface="Courier New" pitchFamily="-65" charset="0"/>
              </a:rPr>
              <a:t>add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$a1,$a0,$zero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b="1" dirty="0">
                <a:latin typeface="Courier New" pitchFamily="-65" charset="0"/>
              </a:rPr>
              <a:t>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sz="2800" b="1" dirty="0">
                <a:latin typeface="Courier New" pitchFamily="-65" charset="0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b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800" b="1" i="1" dirty="0" err="1" smtClean="0">
                <a:latin typeface="Courier New" pitchFamily="-65" charset="0"/>
              </a:rPr>
              <a:t/>
            </a:r>
            <a:br>
              <a:rPr lang="en-US" sz="2800" b="1" i="1" dirty="0" err="1" smtClean="0">
                <a:latin typeface="Courier New" pitchFamily="-65" charset="0"/>
              </a:rPr>
            </a:br>
            <a:r>
              <a:rPr lang="en-US" sz="2800" b="1" i="1" dirty="0" err="1" smtClean="0">
                <a:latin typeface="Courier New" pitchFamily="-65" charset="0"/>
              </a:rPr>
              <a:t>      </a:t>
            </a:r>
            <a:r>
              <a:rPr lang="en-US" sz="2800" b="1" dirty="0" smtClean="0">
                <a:latin typeface="Courier New" pitchFamily="-65" charset="0"/>
              </a:rPr>
              <a:t>add </a:t>
            </a:r>
            <a:r>
              <a:rPr lang="en-US" sz="2800" b="1" dirty="0">
                <a:latin typeface="Courier New" pitchFamily="-65" charset="0"/>
              </a:rPr>
              <a:t>$v0,$v0,$a1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mult()+y</a:t>
            </a:r>
            <a:r>
              <a:rPr lang="en-US" sz="2800" b="1" i="1" dirty="0" err="1">
                <a:latin typeface="Courier New" pitchFamily="-65" charset="0"/>
              </a:rPr>
              <a:t/>
            </a:r>
            <a:br>
              <a:rPr lang="en-US" sz="2800" b="1" i="1" dirty="0" err="1">
                <a:latin typeface="Courier New" pitchFamily="-65" charset="0"/>
              </a:rPr>
            </a:br>
            <a:r>
              <a:rPr lang="en-US" sz="2800" b="1" i="1" dirty="0" err="1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 err="1">
                <a:latin typeface="Courier New" pitchFamily="-65" charset="0"/>
              </a:rPr>
              <a:t/>
            </a:r>
            <a:br>
              <a:rPr lang="en-US" sz="2800" b="1" i="1" dirty="0" err="1">
                <a:latin typeface="Courier New" pitchFamily="-65" charset="0"/>
              </a:rPr>
            </a:br>
            <a:r>
              <a:rPr lang="en-US" sz="2800" b="1" i="1" dirty="0" err="1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restore stack</a:t>
            </a:r>
            <a:r>
              <a:rPr lang="en-US" sz="2800" b="1" i="1" dirty="0" smtClean="0">
                <a:latin typeface="Courier New" pitchFamily="-65" charset="0"/>
              </a:rPr>
              <a:t/>
            </a:r>
            <a:br>
              <a:rPr lang="en-US" sz="2800" b="1" i="1" dirty="0" smtClean="0">
                <a:latin typeface="Courier New" pitchFamily="-65" charset="0"/>
              </a:rPr>
            </a:br>
            <a:r>
              <a:rPr lang="en-US" sz="2800" b="1" i="1" dirty="0" smtClean="0">
                <a:latin typeface="Courier New" pitchFamily="-65" charset="0"/>
              </a:rPr>
              <a:t>      </a:t>
            </a:r>
            <a:r>
              <a:rPr lang="en-US" sz="2800" b="1" dirty="0" err="1" smtClean="0">
                <a:latin typeface="Courier New" pitchFamily="-65" charset="0"/>
              </a:rPr>
              <a:t>jr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 New" pitchFamily="-65" charset="0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r>
              <a:rPr lang="en-US" sz="2800" b="1" dirty="0">
                <a:latin typeface="Courier New" pitchFamily="-65" charset="0"/>
              </a:rPr>
              <a:t>...</a:t>
            </a:r>
            <a:br>
              <a:rPr lang="en-US" sz="2800" b="1" dirty="0">
                <a:latin typeface="Courier New" pitchFamily="-65" charset="0"/>
              </a:rPr>
            </a:br>
            <a:endParaRPr lang="en-US" sz="2800" b="1" dirty="0">
              <a:latin typeface="Courier New" pitchFamily="-65" charset="0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945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; }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Assign </a:t>
            </a:r>
            <a:r>
              <a:rPr lang="en-US" sz="4000" dirty="0" err="1" smtClean="0"/>
              <a:t>argument(s</a:t>
            </a:r>
            <a:r>
              <a:rPr lang="en-US" sz="4000" dirty="0" smtClean="0"/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b="1" dirty="0" err="1" smtClean="0">
                <a:latin typeface="Courier New"/>
                <a:cs typeface="Courier New"/>
              </a:rPr>
              <a:t>jal</a:t>
            </a:r>
            <a:r>
              <a:rPr lang="en-US" sz="4000" b="1" dirty="0" smtClean="0"/>
              <a:t> </a:t>
            </a:r>
            <a:r>
              <a:rPr lang="en-US" sz="4000" dirty="0" smtClean="0"/>
              <a:t>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Restore values from stack.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sz="3600" dirty="0"/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instruction,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returns </a:t>
            </a:r>
            <a:r>
              <a:rPr lang="en-US" sz="3600" dirty="0"/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Accepts up to 4 arguments </a:t>
            </a:r>
            <a:r>
              <a:rPr lang="en-US" sz="3600" dirty="0" smtClean="0"/>
              <a:t>in</a:t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a0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$a2</a:t>
            </a:r>
            <a:r>
              <a:rPr lang="en-US" sz="3600" b="1" dirty="0"/>
              <a:t> </a:t>
            </a:r>
            <a:r>
              <a:rPr lang="en-US" sz="3600" dirty="0"/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$a3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$v0</a:t>
            </a:r>
            <a:r>
              <a:rPr lang="en-US" sz="3600" b="1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$v1</a:t>
            </a:r>
            <a:r>
              <a:rPr lang="en-US" sz="3600" dirty="0"/>
              <a:t>)</a:t>
            </a:r>
          </a:p>
          <a:p>
            <a:r>
              <a:rPr lang="en-US" sz="3600" dirty="0"/>
              <a:t>Must follow </a:t>
            </a:r>
            <a:r>
              <a:rPr lang="en-US" sz="3600" dirty="0">
                <a:solidFill>
                  <a:schemeClr val="accent1"/>
                </a:solidFill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/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 New" pitchFamily="-65" charset="0"/>
              </a:rPr>
              <a:t>entry_label</a:t>
            </a:r>
            <a:r>
              <a:rPr lang="en-US" sz="2400" b="1" dirty="0">
                <a:latin typeface="Courier New" pitchFamily="-65" charset="0"/>
              </a:rPr>
              <a:t>: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-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save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r>
              <a:rPr lang="en-US" sz="2400" b="1" i="1" dirty="0">
                <a:latin typeface="Courier New" pitchFamily="-65" charset="0"/>
              </a:rPr>
              <a:t>		</a:t>
            </a:r>
            <a:r>
              <a:rPr lang="en-US" sz="2400" i="1" dirty="0">
                <a:latin typeface="Courier New" pitchFamily="-65" charset="0"/>
              </a:rPr>
              <a:t> </a:t>
            </a:r>
            <a:r>
              <a:rPr lang="en-US" sz="2400" i="1" dirty="0" smtClean="0">
                <a:latin typeface="Courier New" pitchFamily="-65" charset="0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.. </a:t>
            </a:r>
            <a:r>
              <a:rPr lang="en-US" sz="2400" dirty="0">
                <a:latin typeface="Courier New" pitchFamily="-65" charset="0"/>
              </a:rPr>
              <a:t>  </a:t>
            </a: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 New" pitchFamily="-65" charset="0"/>
              </a:rPr>
              <a:t>restore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> 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 New" pitchFamily="-65" charset="0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$0			$zero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$2-$3			$v0-$v1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		$</a:t>
            </a:r>
            <a:r>
              <a:rPr lang="en-US" sz="2400" dirty="0">
                <a:solidFill>
                  <a:schemeClr val="accent2"/>
                </a:solidFill>
              </a:rPr>
              <a:t>4-$7			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		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		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		$16-$23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$26-27</a:t>
            </a:r>
            <a:r>
              <a:rPr lang="en-US" sz="2400" dirty="0" smtClean="0"/>
              <a:t>	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	$28			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$29			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$30			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$31				$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endParaRPr lang="en-US" sz="2400" dirty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field. (more on wednesday)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18 VAG Rounded Bold   07390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$at</a:t>
            </a:r>
            <a:r>
              <a:rPr lang="en-US"/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$k0-$k1</a:t>
            </a:r>
            <a:r>
              <a:rPr lang="en-US"/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 b="1"/>
              <a:t>,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/>
              <a:t>: don’t worry about them</a:t>
            </a:r>
          </a:p>
          <a:p>
            <a:r>
              <a:rPr lang="en-US"/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/>
              <a:t> and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 b="1"/>
              <a:t> </a:t>
            </a:r>
            <a:r>
              <a:rPr lang="en-US"/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 New" pitchFamily="-65" charset="0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 New" pitchFamily="-65" charset="0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>
                <a:latin typeface="Courier New" pitchFamily="-65" charset="0"/>
              </a:rPr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 New" pitchFamily="-65" charset="0"/>
              </a:rPr>
              <a:t>main()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i,j,k,m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...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mult(j,k</a:t>
            </a:r>
            <a:r>
              <a:rPr lang="en-US" sz="2000" b="1" dirty="0">
                <a:latin typeface="Courier New" pitchFamily="-65" charset="0"/>
              </a:rPr>
              <a:t>); ... 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m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mult(i,i</a:t>
            </a:r>
            <a:r>
              <a:rPr lang="en-US" sz="2000" b="1" dirty="0">
                <a:latin typeface="Courier New" pitchFamily="-65" charset="0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 function */</a:t>
            </a:r>
            <a:endParaRPr lang="en-US" sz="2000" b="1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mult</a:t>
            </a:r>
            <a:r>
              <a:rPr lang="en-US" sz="2000" b="1" dirty="0">
                <a:latin typeface="Courier New" pitchFamily="-65" charset="0"/>
              </a:rPr>
              <a:t> (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, 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){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product = 0;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while (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&gt; 0) 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product = product +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-1; }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return product</a:t>
            </a:r>
            <a:r>
              <a:rPr lang="en-US" sz="2000" b="1" dirty="0" smtClean="0">
                <a:latin typeface="Courier New" pitchFamily="-65" charset="0"/>
              </a:rPr>
              <a:t>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 smtClean="0">
                <a:latin typeface="Courier New" pitchFamily="-65" charset="0"/>
              </a:rPr>
              <a:t>}</a:t>
            </a:r>
            <a:endParaRPr lang="en-US" sz="2400" b="1" dirty="0">
              <a:latin typeface="Courier New" pitchFamily="-65" charset="0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/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Register conventions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endParaRPr lang="en-US" sz="2800" b="1" dirty="0"/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 New" pitchFamily="-65" charset="0"/>
              </a:rPr>
              <a:t>$a0, $a1, $a2, $a3</a:t>
            </a:r>
            <a:endParaRPr lang="en-US" sz="2800" b="1" dirty="0"/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b="1" dirty="0" smtClean="0">
                <a:latin typeface="Courier New" pitchFamily="-65" charset="0"/>
              </a:rPr>
              <a:t>$</a:t>
            </a:r>
            <a:r>
              <a:rPr lang="en-US" sz="2800" b="1" dirty="0">
                <a:latin typeface="Courier New" pitchFamily="-65" charset="0"/>
              </a:rPr>
              <a:t>v0, $v1</a:t>
            </a:r>
            <a:endParaRPr lang="en-US" sz="2800" b="1" dirty="0"/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 New" pitchFamily="-65" charset="0"/>
              </a:rPr>
              <a:t>$s0, $s1, … , $s7</a:t>
            </a:r>
            <a:endParaRPr lang="en-US" sz="2800" b="1" dirty="0"/>
          </a:p>
          <a:p>
            <a:r>
              <a:rPr lang="en-US" sz="3200" dirty="0"/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 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r>
              <a:rPr lang="en-US" sz="2400" b="1" dirty="0" err="1">
                <a:latin typeface="Courier New"/>
                <a:cs typeface="Courier New"/>
              </a:rPr>
              <a:t>addi</a:t>
            </a:r>
            <a:r>
              <a:rPr lang="en-US" sz="2400" b="1" dirty="0">
                <a:latin typeface="Courier New"/>
                <a:cs typeface="Courier New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r>
              <a:rPr lang="en-US" sz="2400" b="1" dirty="0" err="1">
                <a:latin typeface="Courier New"/>
                <a:cs typeface="Courier New"/>
              </a:rPr>
              <a:t>j</a:t>
            </a:r>
            <a:r>
              <a:rPr lang="en-US" sz="2400" b="1" dirty="0">
                <a:latin typeface="Courier New"/>
                <a:cs typeface="Courier New"/>
              </a:rPr>
              <a:t>    sum 	</a:t>
            </a:r>
            <a:r>
              <a:rPr lang="en-US" sz="2400" b="1" dirty="0" smtClean="0">
                <a:latin typeface="Courier New"/>
                <a:cs typeface="Courier New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jump to sum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400" dirty="0"/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/>
                <a:cs typeface="Courier New"/>
              </a:rPr>
              <a:t>2000 </a:t>
            </a:r>
            <a:r>
              <a:rPr lang="en-US" sz="2400" b="1" dirty="0">
                <a:latin typeface="Courier New"/>
                <a:cs typeface="Courier New"/>
              </a:rPr>
              <a:t>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latin typeface="Courier New"/>
                <a:cs typeface="Courier New"/>
              </a:rPr>
              <a:t>jr</a:t>
            </a:r>
            <a:r>
              <a:rPr lang="en-US" sz="2400" b="1" dirty="0">
                <a:latin typeface="Courier New"/>
                <a:cs typeface="Courier New"/>
              </a:rPr>
              <a:t>   $</a:t>
            </a:r>
            <a:r>
              <a:rPr lang="en-US" sz="2400" b="1" dirty="0" err="1"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/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Before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addi</a:t>
            </a:r>
            <a:r>
              <a:rPr lang="en-US" sz="2800" b="1" dirty="0">
                <a:latin typeface="Courier New"/>
                <a:cs typeface="Courier New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800" b="1" dirty="0" smtClean="0">
                <a:latin typeface="Courier New"/>
                <a:cs typeface="Courier New"/>
              </a:rPr>
              <a:t/>
            </a:r>
            <a:br>
              <a:rPr lang="en-US" sz="2800" b="1" dirty="0" smtClean="0">
                <a:latin typeface="Courier New"/>
                <a:cs typeface="Courier New"/>
              </a:rPr>
            </a:br>
            <a:r>
              <a:rPr lang="en-US" sz="2800" b="1" dirty="0" smtClean="0">
                <a:latin typeface="Courier New"/>
                <a:cs typeface="Courier New"/>
              </a:rPr>
              <a:t>  1012 </a:t>
            </a:r>
            <a:r>
              <a:rPr lang="en-US" sz="2800" b="1" dirty="0" err="1">
                <a:latin typeface="Courier New"/>
                <a:cs typeface="Courier New"/>
              </a:rPr>
              <a:t>j</a:t>
            </a:r>
            <a:r>
              <a:rPr lang="en-US" sz="2800" b="1" dirty="0">
                <a:latin typeface="Courier New"/>
                <a:cs typeface="Courier New"/>
              </a:rPr>
              <a:t> sum 			  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 sum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After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jal</a:t>
            </a:r>
            <a:r>
              <a:rPr lang="en-US" sz="2800" b="1" dirty="0">
                <a:latin typeface="Courier New"/>
                <a:cs typeface="Courier New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 New"/>
              <a:cs typeface="Courier New"/>
            </a:endParaRPr>
          </a:p>
          <a:p>
            <a:r>
              <a:rPr lang="en-US" sz="2800" dirty="0"/>
              <a:t>Why have a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dirty="0"/>
              <a:t>?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 New" pitchFamily="-65" charset="0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16083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(jump and link) is same as for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label</a:t>
            </a:r>
            <a:endParaRPr lang="en-US" b="1" dirty="0"/>
          </a:p>
          <a:p>
            <a:r>
              <a:rPr lang="en-US" dirty="0"/>
              <a:t>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should really be called </a:t>
            </a:r>
            <a:r>
              <a:rPr lang="en-US" b="1" dirty="0" err="1">
                <a:latin typeface="Courier New" pitchFamily="-65" charset="0"/>
              </a:rPr>
              <a:t>laj</a:t>
            </a:r>
            <a:r>
              <a:rPr lang="en-US" b="1" dirty="0"/>
              <a:t> </a:t>
            </a:r>
            <a:r>
              <a:rPr lang="en-US" dirty="0"/>
              <a:t>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 smtClean="0">
                <a:latin typeface="Courier" pitchFamily="-65" charset="0"/>
              </a:rPr>
              <a:t>ra</a:t>
            </a:r>
            <a:endParaRPr lang="en-US" dirty="0" smtClean="0">
              <a:latin typeface="Courier" pitchFamily="-65" charset="0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34149</TotalTime>
  <Pages>47</Pages>
  <Words>2280</Words>
  <Application>Microsoft Macintosh PowerPoint</Application>
  <PresentationFormat>Letter Paper (8.5x11 in)</PresentationFormat>
  <Paragraphs>185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In-car algorithm could dissolve traffic!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2392</cp:revision>
  <cp:lastPrinted>2011-09-19T09:21:43Z</cp:lastPrinted>
  <dcterms:created xsi:type="dcterms:W3CDTF">2011-09-19T09:20:45Z</dcterms:created>
  <dcterms:modified xsi:type="dcterms:W3CDTF">2011-09-19T09:21:45Z</dcterms:modified>
</cp:coreProperties>
</file>