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media/audio1.bin" ContentType="audio/unknown"/>
  <Default Extension="pdf" ContentType="application/pdf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909" r:id="rId2"/>
    <p:sldId id="967" r:id="rId3"/>
    <p:sldId id="971" r:id="rId4"/>
    <p:sldId id="972" r:id="rId5"/>
    <p:sldId id="973" r:id="rId6"/>
    <p:sldId id="974" r:id="rId7"/>
    <p:sldId id="976" r:id="rId8"/>
    <p:sldId id="977" r:id="rId9"/>
    <p:sldId id="1003" r:id="rId10"/>
    <p:sldId id="1004" r:id="rId11"/>
    <p:sldId id="1005" r:id="rId12"/>
    <p:sldId id="1006" r:id="rId13"/>
    <p:sldId id="1007" r:id="rId14"/>
    <p:sldId id="1008" r:id="rId15"/>
    <p:sldId id="1009" r:id="rId16"/>
    <p:sldId id="1010" r:id="rId17"/>
    <p:sldId id="983" r:id="rId18"/>
    <p:sldId id="1011" r:id="rId19"/>
    <p:sldId id="1014" r:id="rId20"/>
    <p:sldId id="1012" r:id="rId21"/>
    <p:sldId id="993" r:id="rId22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800080"/>
    <a:srgbClr val="66FF33"/>
    <a:srgbClr val="FF0000"/>
    <a:srgbClr val="3333CC"/>
    <a:srgbClr val="FF8DA0"/>
    <a:srgbClr val="008000"/>
    <a:srgbClr val="810A52"/>
    <a:srgbClr val="0D40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horzBarState="maximized">
    <p:restoredLeft sz="15620"/>
    <p:restoredTop sz="94660"/>
  </p:normalViewPr>
  <p:slideViewPr>
    <p:cSldViewPr>
      <p:cViewPr varScale="1">
        <p:scale>
          <a:sx n="256" d="100"/>
          <a:sy n="256" d="100"/>
        </p:scale>
        <p:origin x="-12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3137" cy="4189412"/>
          </a:xfrm>
          <a:noFill/>
          <a:ln w="9525"/>
        </p:spPr>
        <p:txBody>
          <a:bodyPr lIns="92320" tIns="45350" rIns="92320" bIns="45350"/>
          <a:lstStyle/>
          <a:p>
            <a:r>
              <a:rPr lang="en-US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Greet class</a:t>
            </a:r>
          </a:p>
        </p:txBody>
      </p:sp>
      <p:sp>
        <p:nvSpPr>
          <p:cNvPr id="16387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1738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15" tIns="46656" rIns="93315" bIns="46656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1738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15" tIns="46656" rIns="93315" bIns="46656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1738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15" tIns="46656" rIns="93315" bIns="46656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1738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15" tIns="46656" rIns="93315" bIns="46656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0" tIns="46659" rIns="93320" bIns="46659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1738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0" tIns="46659" rIns="93320" bIns="46659"/>
          <a:lstStyle/>
          <a:p>
            <a:pPr algn="l"/>
            <a:r>
              <a:rPr lang="en-US" sz="700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Answer: </a:t>
            </a:r>
            <a: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2: III only</a:t>
            </a:r>
            <a:b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I fails for TWO reasons. You can’t use “-” in names of variables and you didn’t allocate int storage!</a:t>
            </a:r>
            <a:b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II fails because a subroutine could be called with</a:t>
            </a:r>
            <a:b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700">
                <a:solidFill>
                  <a:srgbClr val="00FF00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a pointer to a (e.g., p) which changes a, or someone else could point at a or p and change it.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06" tIns="45903" rIns="91806" bIns="45903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1203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06" tIns="45903" rIns="91806" bIns="45903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06" tIns="45903" rIns="91806" bIns="45903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1738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1738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1738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1738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1738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3128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3128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5727700" cy="474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848600" cy="213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0386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Helvetica" charset="0"/>
              </a:rPr>
              <a:t>CS61C </a:t>
            </a:r>
            <a:r>
              <a:rPr lang="en-US" sz="1000" b="1">
                <a:solidFill>
                  <a:schemeClr val="accent2"/>
                </a:solidFill>
                <a:latin typeface="Helvetica" charset="0"/>
              </a:rPr>
              <a:t>L04 Introduction to C (pt 2) </a:t>
            </a:r>
            <a:r>
              <a:rPr lang="en-US" sz="1000" b="1">
                <a:solidFill>
                  <a:schemeClr val="tx1"/>
                </a:solidFill>
                <a:latin typeface="Helvetica" charset="0"/>
              </a:rPr>
              <a:t>(</a:t>
            </a:r>
            <a:fld id="{EE2737E0-F9FA-7A49-9FCB-7763A4F3491A}" type="slidenum">
              <a:rPr lang="en-US" sz="1000" b="1">
                <a:solidFill>
                  <a:schemeClr val="tx1"/>
                </a:solidFill>
                <a:latin typeface="Helvetica" charset="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Helvetica" charset="0"/>
              </a:rPr>
              <a:t>)</a:t>
            </a: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7576170" y="6651625"/>
            <a:ext cx="1577355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Helvetica" charset="0"/>
              </a:rPr>
              <a:t>Garcia, Fall 2011 © UCB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685800" y="685800"/>
            <a:ext cx="7943850" cy="0"/>
          </a:xfrm>
          <a:prstGeom prst="line">
            <a:avLst/>
          </a:prstGeom>
          <a:noFill/>
          <a:ln w="57150" cmpd="thickThin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charset="0"/>
            </a:endParaRPr>
          </a:p>
        </p:txBody>
      </p:sp>
      <p:pic>
        <p:nvPicPr>
          <p:cNvPr id="1031" name="Picture 14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63500" y="6169025"/>
            <a:ext cx="8509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9pPr>
    </p:titleStyle>
    <p:bodyStyle>
      <a:lvl1pPr marL="203200" indent="-203200" algn="l" rtl="0" eaLnBrk="0" fontAlgn="base" hangingPunct="0">
        <a:lnSpc>
          <a:spcPct val="75000"/>
        </a:lnSpc>
        <a:spcBef>
          <a:spcPct val="65000"/>
        </a:spcBef>
        <a:spcAft>
          <a:spcPct val="0"/>
        </a:spcAft>
        <a:buSzPct val="100000"/>
        <a:buFont typeface="Times" pitchFamily="-65" charset="0"/>
        <a:buChar char="•"/>
        <a:defRPr sz="32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1905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•"/>
        <a:defRPr sz="2800" b="1">
          <a:solidFill>
            <a:srgbClr val="0D407F"/>
          </a:solidFill>
          <a:latin typeface="+mn-lt"/>
          <a:ea typeface="ＭＳ Ｐゴシック" charset="-128"/>
        </a:defRPr>
      </a:lvl2pPr>
      <a:lvl3pPr marL="12573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Font typeface="Wingdings" pitchFamily="-65" charset="2"/>
        <a:buChar char="§"/>
        <a:defRPr sz="2400" b="1">
          <a:solidFill>
            <a:srgbClr val="810A52"/>
          </a:solidFill>
          <a:latin typeface="+mn-lt"/>
          <a:ea typeface="ＭＳ Ｐゴシック" charset="-128"/>
        </a:defRPr>
      </a:lvl3pPr>
      <a:lvl4pPr marL="1714500" indent="-342900" algn="l" rtl="0" eaLnBrk="0" fontAlgn="base" hangingPunct="0">
        <a:spcBef>
          <a:spcPct val="20000"/>
        </a:spcBef>
        <a:spcAft>
          <a:spcPct val="0"/>
        </a:spcAft>
        <a:buFont typeface="Times" pitchFamily="-65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6289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30861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5433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40005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image" Target="../media/image4.pdf"/><Relationship Id="rId5" Type="http://schemas.openxmlformats.org/officeDocument/2006/relationships/image" Target="../media/image5.png"/><Relationship Id="rId1" Type="http://schemas.openxmlformats.org/officeDocument/2006/relationships/video" Target="file://localhost/Volumes/Coco/Coco/ddgarcia/-Cal/clas/zc/2007Sp/-Lectures/2007Sp61C-L05-ddg-c3-godfather-short.mov" TargetMode="Externa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audio" Target="../media/audio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image" Target="../media/image7.png"/><Relationship Id="rId1" Type="http://schemas.openxmlformats.org/officeDocument/2006/relationships/video" Target="file://localhost/Volumes/Coco/Coco/ddgarcia/-Cal/clas/zc/2004Sp/Lectures/PointerFunCBig.avi" TargetMode="External"/><Relationship Id="rId2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62000" y="2927350"/>
            <a:ext cx="8077200" cy="1141413"/>
          </a:xfrm>
          <a:prstGeom prst="rect">
            <a:avLst/>
          </a:prstGeom>
          <a:solidFill>
            <a:srgbClr val="000550"/>
          </a:solidFill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95000"/>
              </a:lnSpc>
              <a:spcBef>
                <a:spcPct val="65000"/>
              </a:spcBef>
              <a:buSzPct val="100000"/>
              <a:buFont typeface="Times" pitchFamily="-65" charset="0"/>
              <a:buNone/>
              <a:tabLst>
                <a:tab pos="1660525" algn="l"/>
              </a:tabLst>
            </a:pPr>
            <a:r>
              <a:rPr lang="en-US" sz="2800" b="1">
                <a:solidFill>
                  <a:schemeClr val="bg1"/>
                </a:solidFill>
              </a:rPr>
              <a:t>		Lecturer SOE Dan Garcia</a:t>
            </a:r>
          </a:p>
          <a:p>
            <a:pPr marL="203200" indent="-203200">
              <a:lnSpc>
                <a:spcPct val="95000"/>
              </a:lnSpc>
              <a:spcBef>
                <a:spcPct val="65000"/>
              </a:spcBef>
              <a:buSzPct val="100000"/>
              <a:buFont typeface="Times" pitchFamily="-65" charset="0"/>
              <a:buNone/>
              <a:tabLst>
                <a:tab pos="1660525" algn="l"/>
              </a:tabLst>
            </a:pPr>
            <a:r>
              <a:rPr lang="en-US" sz="2800" b="1">
                <a:solidFill>
                  <a:schemeClr val="bg1"/>
                </a:solidFill>
              </a:rPr>
              <a:t>		</a:t>
            </a:r>
            <a:r>
              <a:rPr lang="en-US" sz="2800" b="1">
                <a:solidFill>
                  <a:schemeClr val="bg1"/>
                </a:solidFill>
                <a:latin typeface="Courier New" pitchFamily="-65" charset="0"/>
              </a:rPr>
              <a:t>www.cs.berkeley.edu/~ddgarcia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-49213"/>
            <a:ext cx="9144000" cy="2773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>
                <a:solidFill>
                  <a:schemeClr val="bg2"/>
                </a:solidFill>
                <a:latin typeface="Courier New" pitchFamily="-65" charset="0"/>
              </a:rPr>
              <a:t>inst.eecs.berkeley.edu/~cs61c</a:t>
            </a:r>
            <a:r>
              <a:rPr lang="en-US" sz="3200" b="1">
                <a:solidFill>
                  <a:schemeClr val="accent2"/>
                </a:solidFill>
              </a:rPr>
              <a:t> </a:t>
            </a:r>
            <a:br>
              <a:rPr lang="en-US" sz="3200" b="1">
                <a:solidFill>
                  <a:schemeClr val="accent2"/>
                </a:solidFill>
              </a:rPr>
            </a:br>
            <a:r>
              <a:rPr lang="en-US" sz="3600" b="1">
                <a:solidFill>
                  <a:schemeClr val="accent2"/>
                </a:solidFill>
              </a:rPr>
              <a:t>CS61C : Machine Structures</a:t>
            </a:r>
            <a:r>
              <a:rPr lang="en-US" sz="3200" b="1">
                <a:solidFill>
                  <a:schemeClr val="tx1"/>
                </a:solidFill>
              </a:rPr>
              <a:t/>
            </a:r>
            <a:br>
              <a:rPr lang="en-US" sz="3200" b="1">
                <a:solidFill>
                  <a:schemeClr val="tx1"/>
                </a:solidFill>
              </a:rPr>
            </a:br>
            <a:r>
              <a:rPr lang="en-US" sz="3200" b="1">
                <a:solidFill>
                  <a:schemeClr val="tx1"/>
                </a:solidFill>
              </a:rPr>
              <a:t/>
            </a:r>
            <a:br>
              <a:rPr lang="en-US" sz="3200" b="1">
                <a:solidFill>
                  <a:schemeClr val="tx1"/>
                </a:solidFill>
              </a:rPr>
            </a:br>
            <a:r>
              <a:rPr lang="en-US" sz="3200" b="1">
                <a:solidFill>
                  <a:schemeClr val="tx1"/>
                </a:solidFill>
              </a:rPr>
              <a:t/>
            </a:r>
            <a:br>
              <a:rPr lang="en-US" sz="3200" b="1">
                <a:solidFill>
                  <a:schemeClr val="tx1"/>
                </a:solidFill>
              </a:rPr>
            </a:br>
            <a:r>
              <a:rPr lang="en-US" sz="3200" b="1">
                <a:solidFill>
                  <a:schemeClr val="tx1"/>
                </a:solidFill>
              </a:rPr>
              <a:t> </a:t>
            </a:r>
            <a:r>
              <a:rPr lang="en-US" sz="3200" b="1">
                <a:solidFill>
                  <a:schemeClr val="accent2"/>
                </a:solidFill>
              </a:rPr>
              <a:t>Lecture 4 – Introduction to C (pt 2) </a:t>
            </a:r>
            <a:br>
              <a:rPr lang="en-US" sz="3200" b="1">
                <a:solidFill>
                  <a:schemeClr val="accent2"/>
                </a:solidFill>
              </a:rPr>
            </a:br>
            <a:r>
              <a:rPr lang="en-US" sz="3200" b="1">
                <a:solidFill>
                  <a:schemeClr val="accent2"/>
                </a:solidFill>
              </a:rPr>
              <a:t/>
            </a:r>
            <a:br>
              <a:rPr lang="en-US" sz="3200" b="1">
                <a:solidFill>
                  <a:schemeClr val="accent2"/>
                </a:solidFill>
              </a:rPr>
            </a:br>
            <a:r>
              <a:rPr lang="en-US" sz="3200" b="1">
                <a:solidFill>
                  <a:schemeClr val="accent2"/>
                </a:solidFill>
              </a:rPr>
              <a:t> </a:t>
            </a:r>
            <a:r>
              <a:rPr lang="en-US" sz="3200" b="1">
                <a:solidFill>
                  <a:schemeClr val="tx1"/>
                </a:solidFill>
              </a:rPr>
              <a:t>2011-09-02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50" y="2057400"/>
            <a:ext cx="21145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38125" y="2044700"/>
            <a:ext cx="2124075" cy="2832100"/>
          </a:xfrm>
          <a:prstGeom prst="rect">
            <a:avLst/>
          </a:prstGeom>
          <a:noFill/>
          <a:ln w="38100">
            <a:solidFill>
              <a:srgbClr val="00055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8" name="Rectangle 25"/>
          <p:cNvSpPr>
            <a:spLocks noChangeArrowheads="1"/>
          </p:cNvSpPr>
          <p:nvPr/>
        </p:nvSpPr>
        <p:spPr bwMode="auto">
          <a:xfrm>
            <a:off x="152400" y="4191000"/>
            <a:ext cx="6019800" cy="21482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2600" b="1">
                <a:solidFill>
                  <a:schemeClr val="tx2"/>
                </a:solidFill>
              </a:rPr>
              <a:t>Quantum Processor</a:t>
            </a:r>
            <a:r>
              <a:rPr lang="en-US" sz="2800" b="1">
                <a:solidFill>
                  <a:schemeClr val="tx2"/>
                </a:solidFill>
              </a:rPr>
              <a:t> </a:t>
            </a:r>
            <a:r>
              <a:rPr lang="en-US" sz="2800" b="1">
                <a:solidFill>
                  <a:schemeClr val="tx2"/>
                </a:solidFill>
                <a:latin typeface="Symbol" pitchFamily="-65" charset="2"/>
              </a:rPr>
              <a:t></a:t>
            </a:r>
            <a:r>
              <a:rPr lang="en-US" sz="2800" b="1">
                <a:solidFill>
                  <a:schemeClr val="tx2"/>
                </a:solidFill>
              </a:rPr>
              <a:t/>
            </a:r>
            <a:br>
              <a:rPr lang="en-US" sz="2800" b="1">
                <a:solidFill>
                  <a:schemeClr val="tx2"/>
                </a:solidFill>
              </a:rPr>
            </a:br>
            <a:r>
              <a:rPr lang="en-US" sz="2400" b="1">
                <a:solidFill>
                  <a:schemeClr val="tx1"/>
                </a:solidFill>
              </a:rPr>
              <a:t>Researchers @ UCSB</a:t>
            </a:r>
            <a:br>
              <a:rPr lang="en-US" sz="2400" b="1">
                <a:solidFill>
                  <a:schemeClr val="tx1"/>
                </a:solidFill>
              </a:rPr>
            </a:br>
            <a:r>
              <a:rPr lang="en-US" sz="2400" b="1">
                <a:solidFill>
                  <a:schemeClr val="tx1"/>
                </a:solidFill>
              </a:rPr>
              <a:t>have produced the first Quantum processor with memory that can be used to store instructions and data! (ala what von Neumann did in 1940s)</a:t>
            </a:r>
          </a:p>
        </p:txBody>
      </p:sp>
      <p:sp>
        <p:nvSpPr>
          <p:cNvPr id="15369" name="Rectangle 26"/>
          <p:cNvSpPr>
            <a:spLocks noChangeArrowheads="1"/>
          </p:cNvSpPr>
          <p:nvPr/>
        </p:nvSpPr>
        <p:spPr bwMode="auto">
          <a:xfrm>
            <a:off x="973283" y="6290846"/>
            <a:ext cx="51227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800080"/>
                </a:solidFill>
                <a:latin typeface="Courier New" pitchFamily="-65" charset="0"/>
              </a:rPr>
              <a:t>www.technologyreview.com/computing/38495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4191000"/>
            <a:ext cx="2794000" cy="2311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2701925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 (2/4)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146367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Solved by passing in a </a:t>
            </a:r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pointer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to our subroutine.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Now what gets printed?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14400" y="3276600"/>
            <a:ext cx="4208463" cy="2282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void AddOne(int </a:t>
            </a:r>
            <a:r>
              <a:rPr lang="en-US" sz="2400" b="1">
                <a:solidFill>
                  <a:schemeClr val="accent2"/>
                </a:solidFill>
                <a:latin typeface="Courier New" pitchFamily="-65" charset="0"/>
              </a:rPr>
              <a:t>*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p)</a:t>
            </a:r>
          </a:p>
          <a:p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{    </a:t>
            </a:r>
            <a:r>
              <a:rPr lang="en-US" sz="2400" b="1">
                <a:solidFill>
                  <a:schemeClr val="accent2"/>
                </a:solidFill>
                <a:latin typeface="Courier New" pitchFamily="-65" charset="0"/>
              </a:rPr>
              <a:t>*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p = </a:t>
            </a:r>
            <a:r>
              <a:rPr lang="en-US" sz="2400" b="1">
                <a:solidFill>
                  <a:schemeClr val="accent2"/>
                </a:solidFill>
                <a:latin typeface="Courier New" pitchFamily="-65" charset="0"/>
              </a:rPr>
              <a:t>*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p + 1;   }</a:t>
            </a:r>
          </a:p>
          <a:p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int y = 5;</a:t>
            </a:r>
          </a:p>
          <a:p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AddOne(</a:t>
            </a:r>
            <a:r>
              <a:rPr lang="en-US" sz="2400" b="1">
                <a:solidFill>
                  <a:schemeClr val="accent2"/>
                </a:solidFill>
                <a:latin typeface="Courier New" pitchFamily="-65" charset="0"/>
              </a:rPr>
              <a:t>&amp;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y);</a:t>
            </a:r>
          </a:p>
          <a:p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printf(“y = %d\n”, y);</a:t>
            </a:r>
          </a:p>
        </p:txBody>
      </p:sp>
      <p:sp>
        <p:nvSpPr>
          <p:cNvPr id="1638405" name="Text Box 5"/>
          <p:cNvSpPr txBox="1">
            <a:spLocks noChangeArrowheads="1"/>
          </p:cNvSpPr>
          <p:nvPr/>
        </p:nvSpPr>
        <p:spPr bwMode="auto">
          <a:xfrm>
            <a:off x="6629400" y="3276600"/>
            <a:ext cx="1098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Courier New" pitchFamily="-65" charset="0"/>
              </a:rPr>
              <a:t>y = </a:t>
            </a:r>
            <a:r>
              <a:rPr lang="en-US" sz="2400" b="1">
                <a:solidFill>
                  <a:schemeClr val="accent2"/>
                </a:solidFill>
                <a:latin typeface="Courier New" pitchFamily="-65" charset="0"/>
              </a:rPr>
              <a:t>6</a:t>
            </a:r>
            <a:endParaRPr lang="en-US" sz="2400" b="1">
              <a:latin typeface="Courier New" pitchFamily="-65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638800" y="76200"/>
            <a:ext cx="28956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FF"/>
                </a:solidFill>
              </a:rPr>
              <a:t>…review…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0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2701925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 (3/4)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146367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But what if what you want changed is </a:t>
            </a:r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a pointer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?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What gets printed?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914400" y="3276600"/>
            <a:ext cx="4940300" cy="2647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void IncrementPtr(int  *p)</a:t>
            </a:r>
          </a:p>
          <a:p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{    p =  p + 1;   }</a:t>
            </a:r>
          </a:p>
          <a:p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int A[3] = {50, 60, 70};</a:t>
            </a:r>
          </a:p>
          <a:p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int *q = A;</a:t>
            </a:r>
          </a:p>
          <a:p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IncrementPtr( q);</a:t>
            </a:r>
          </a:p>
          <a:p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printf(“*q = %d\n”, *q);</a:t>
            </a:r>
          </a:p>
        </p:txBody>
      </p:sp>
      <p:sp>
        <p:nvSpPr>
          <p:cNvPr id="1640453" name="Text Box 5"/>
          <p:cNvSpPr txBox="1">
            <a:spLocks noChangeArrowheads="1"/>
          </p:cNvSpPr>
          <p:nvPr/>
        </p:nvSpPr>
        <p:spPr bwMode="auto">
          <a:xfrm>
            <a:off x="6629400" y="3276600"/>
            <a:ext cx="14652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Courier New" pitchFamily="-65" charset="0"/>
              </a:rPr>
              <a:t>*q = 50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791200" y="4724400"/>
            <a:ext cx="29718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V="1">
            <a:off x="6781800" y="4724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V="1">
            <a:off x="7772400" y="4724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59594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50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69500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60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79406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70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5911850" y="3714750"/>
            <a:ext cx="3968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A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6261100" y="3622675"/>
            <a:ext cx="3968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q</a:t>
            </a:r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60960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64770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4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5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2701925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 (4/4)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146367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Solution! Pass </a:t>
            </a:r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a pointer to a pointer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declared as </a:t>
            </a:r>
            <a:r>
              <a:rPr lang="en-US">
                <a:solidFill>
                  <a:schemeClr val="accent2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**h</a:t>
            </a:r>
            <a:endParaRPr lang="en-US">
              <a:latin typeface="Courier" pitchFamily="-65" charset="0"/>
              <a:ea typeface="ＭＳ Ｐゴシック" pitchFamily="-65" charset="-128"/>
              <a:cs typeface="ＭＳ Ｐゴシック" pitchFamily="-65" charset="-128"/>
            </a:endParaRP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Now what gets printed?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14400" y="3276600"/>
            <a:ext cx="4940300" cy="2647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void IncrementPtr(int </a:t>
            </a:r>
            <a:r>
              <a:rPr lang="en-US" sz="2400" b="1">
                <a:solidFill>
                  <a:schemeClr val="accent2"/>
                </a:solidFill>
                <a:latin typeface="Courier New" pitchFamily="-65" charset="0"/>
              </a:rPr>
              <a:t>**h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)</a:t>
            </a:r>
          </a:p>
          <a:p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{   </a:t>
            </a:r>
            <a:r>
              <a:rPr lang="en-US" sz="2400" b="1">
                <a:solidFill>
                  <a:schemeClr val="accent2"/>
                </a:solidFill>
                <a:latin typeface="Courier New" pitchFamily="-65" charset="0"/>
              </a:rPr>
              <a:t>*h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= </a:t>
            </a:r>
            <a:r>
              <a:rPr lang="en-US" sz="2400" b="1">
                <a:solidFill>
                  <a:schemeClr val="accent2"/>
                </a:solidFill>
                <a:latin typeface="Courier New" pitchFamily="-65" charset="0"/>
              </a:rPr>
              <a:t>*h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+ 1;   }</a:t>
            </a:r>
          </a:p>
          <a:p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int A[3] = {50, 60, 70};</a:t>
            </a:r>
          </a:p>
          <a:p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int *q = A;</a:t>
            </a:r>
          </a:p>
          <a:p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IncrementPtr(</a:t>
            </a:r>
            <a:r>
              <a:rPr lang="en-US" sz="2400" b="1">
                <a:solidFill>
                  <a:schemeClr val="accent2"/>
                </a:solidFill>
                <a:latin typeface="Courier New" pitchFamily="-65" charset="0"/>
              </a:rPr>
              <a:t>&amp;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q);</a:t>
            </a:r>
          </a:p>
          <a:p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printf(“*q = %d\n”, *q);</a:t>
            </a:r>
          </a:p>
        </p:txBody>
      </p:sp>
      <p:sp>
        <p:nvSpPr>
          <p:cNvPr id="1642501" name="Text Box 5"/>
          <p:cNvSpPr txBox="1">
            <a:spLocks noChangeArrowheads="1"/>
          </p:cNvSpPr>
          <p:nvPr/>
        </p:nvSpPr>
        <p:spPr bwMode="auto">
          <a:xfrm>
            <a:off x="6629400" y="3276600"/>
            <a:ext cx="14652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Courier New" pitchFamily="-65" charset="0"/>
              </a:rPr>
              <a:t>*q = </a:t>
            </a:r>
            <a:r>
              <a:rPr lang="en-US" sz="2400" b="1">
                <a:solidFill>
                  <a:schemeClr val="accent2"/>
                </a:solidFill>
                <a:latin typeface="Courier New" pitchFamily="-65" charset="0"/>
              </a:rPr>
              <a:t>60</a:t>
            </a:r>
            <a:endParaRPr lang="en-US" sz="2400" b="1">
              <a:latin typeface="Courier New" pitchFamily="-65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5791200" y="4724400"/>
            <a:ext cx="29718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V="1">
            <a:off x="6781800" y="4724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V="1">
            <a:off x="7772400" y="4724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9594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50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69500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60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940675" y="4994275"/>
            <a:ext cx="6111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70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5911850" y="3714750"/>
            <a:ext cx="3968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A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60960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261100" y="3622675"/>
            <a:ext cx="396875" cy="949325"/>
            <a:chOff x="3944" y="2282"/>
            <a:chExt cx="250" cy="598"/>
          </a:xfrm>
        </p:grpSpPr>
        <p:sp>
          <p:nvSpPr>
            <p:cNvPr id="27666" name="Rectangle 15"/>
            <p:cNvSpPr>
              <a:spLocks noChangeArrowheads="1"/>
            </p:cNvSpPr>
            <p:nvPr/>
          </p:nvSpPr>
          <p:spPr bwMode="auto">
            <a:xfrm>
              <a:off x="3944" y="2282"/>
              <a:ext cx="250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q</a:t>
              </a:r>
            </a:p>
          </p:txBody>
        </p:sp>
        <p:sp>
          <p:nvSpPr>
            <p:cNvPr id="27667" name="Line 16"/>
            <p:cNvSpPr>
              <a:spLocks noChangeShapeType="1"/>
            </p:cNvSpPr>
            <p:nvPr/>
          </p:nvSpPr>
          <p:spPr bwMode="auto">
            <a:xfrm>
              <a:off x="4080" y="259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010400" y="3614738"/>
            <a:ext cx="396875" cy="949325"/>
            <a:chOff x="3944" y="2282"/>
            <a:chExt cx="250" cy="598"/>
          </a:xfrm>
        </p:grpSpPr>
        <p:sp>
          <p:nvSpPr>
            <p:cNvPr id="27664" name="Rectangle 18"/>
            <p:cNvSpPr>
              <a:spLocks noChangeArrowheads="1"/>
            </p:cNvSpPr>
            <p:nvPr/>
          </p:nvSpPr>
          <p:spPr bwMode="auto">
            <a:xfrm>
              <a:off x="3944" y="2282"/>
              <a:ext cx="250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q</a:t>
              </a:r>
            </a:p>
          </p:txBody>
        </p:sp>
        <p:sp>
          <p:nvSpPr>
            <p:cNvPr id="27665" name="Line 19"/>
            <p:cNvSpPr>
              <a:spLocks noChangeShapeType="1"/>
            </p:cNvSpPr>
            <p:nvPr/>
          </p:nvSpPr>
          <p:spPr bwMode="auto">
            <a:xfrm>
              <a:off x="4080" y="259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4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50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51827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Dynamic Memory Allocation (1/4)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22350"/>
            <a:ext cx="8077200" cy="5588000"/>
          </a:xfrm>
        </p:spPr>
        <p:txBody>
          <a:bodyPr/>
          <a:lstStyle/>
          <a:p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C has operator </a:t>
            </a:r>
            <a:r>
              <a:rPr lang="en-US" sz="2400">
                <a:solidFill>
                  <a:srgbClr val="008000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sizeof()</a:t>
            </a:r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 which gives size in bytes (of type or variable)</a:t>
            </a:r>
          </a:p>
          <a:p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Assume size of objects can be misleading and is bad style, so use </a:t>
            </a:r>
            <a:r>
              <a:rPr lang="en-US" sz="2400">
                <a:solidFill>
                  <a:srgbClr val="008000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sizeof(type)</a:t>
            </a:r>
            <a:endParaRPr lang="en-US" sz="2400">
              <a:ea typeface="ＭＳ Ｐゴシック" pitchFamily="-65" charset="-128"/>
              <a:cs typeface="ＭＳ Ｐゴシック" pitchFamily="-65" charset="-128"/>
            </a:endParaRPr>
          </a:p>
          <a:p>
            <a:pPr lvl="1"/>
            <a:r>
              <a:rPr lang="en-US" sz="2000"/>
              <a:t>Many years ago an </a:t>
            </a:r>
            <a:r>
              <a:rPr lang="en-US" sz="2000">
                <a:latin typeface="Courier" pitchFamily="-65" charset="0"/>
              </a:rPr>
              <a:t>int</a:t>
            </a:r>
            <a:r>
              <a:rPr lang="en-US" sz="2000"/>
              <a:t> was 16 bits, and programs were written with this assumption. </a:t>
            </a:r>
          </a:p>
          <a:p>
            <a:pPr lvl="1"/>
            <a:r>
              <a:rPr lang="en-US" sz="2000"/>
              <a:t>What is the size of integers now?</a:t>
            </a:r>
          </a:p>
          <a:p>
            <a:r>
              <a:rPr lang="en-US" sz="2400">
                <a:solidFill>
                  <a:srgbClr val="000000"/>
                </a:solidFill>
                <a:ea typeface="ＭＳ Ｐゴシック" pitchFamily="-65" charset="-128"/>
                <a:cs typeface="ＭＳ Ｐゴシック" pitchFamily="-65" charset="-128"/>
              </a:rPr>
              <a:t> “</a:t>
            </a:r>
            <a:r>
              <a:rPr lang="en-US" sz="2400">
                <a:solidFill>
                  <a:srgbClr val="008000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sizeof</a:t>
            </a:r>
            <a:r>
              <a:rPr lang="en-US" sz="2400">
                <a:solidFill>
                  <a:srgbClr val="000000"/>
                </a:solidFill>
                <a:ea typeface="ＭＳ Ｐゴシック" pitchFamily="-65" charset="-128"/>
                <a:cs typeface="ＭＳ Ｐゴシック" pitchFamily="-65" charset="-128"/>
              </a:rPr>
              <a:t>” knows the size of arrays:</a:t>
            </a:r>
          </a:p>
          <a:p>
            <a:pPr lvl="1"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Courier" pitchFamily="-65" charset="0"/>
              </a:rPr>
              <a:t>int ar[3]; </a:t>
            </a:r>
            <a:r>
              <a:rPr lang="en-US" sz="2000">
                <a:solidFill>
                  <a:schemeClr val="bg2"/>
                </a:solidFill>
                <a:latin typeface="Courier" pitchFamily="-65" charset="0"/>
              </a:rPr>
              <a:t>// Or:   int ar[] = {54, 47, 99}</a:t>
            </a:r>
            <a:endParaRPr lang="en-US" sz="2000">
              <a:solidFill>
                <a:schemeClr val="accent2"/>
              </a:solidFill>
              <a:latin typeface="Courier" pitchFamily="-65" charset="0"/>
            </a:endParaRPr>
          </a:p>
          <a:p>
            <a:pPr lvl="1"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Courier" pitchFamily="-65" charset="0"/>
              </a:rPr>
              <a:t>sizeof(ar) </a:t>
            </a:r>
            <a:r>
              <a:rPr lang="en-US" sz="2000">
                <a:solidFill>
                  <a:schemeClr val="tx1"/>
                </a:solidFill>
                <a:latin typeface="Symbol" pitchFamily="-65" charset="2"/>
              </a:rPr>
              <a:t></a:t>
            </a:r>
            <a:r>
              <a:rPr lang="en-US" sz="2000">
                <a:solidFill>
                  <a:schemeClr val="accent2"/>
                </a:solidFill>
                <a:latin typeface="Courier" pitchFamily="-65" charset="0"/>
              </a:rPr>
              <a:t> 12</a:t>
            </a:r>
            <a:endParaRPr lang="en-US" sz="2000">
              <a:solidFill>
                <a:srgbClr val="000000"/>
              </a:solidFill>
            </a:endParaRPr>
          </a:p>
          <a:p>
            <a:pPr lvl="1"/>
            <a:r>
              <a:rPr lang="en-US" sz="2000">
                <a:solidFill>
                  <a:srgbClr val="000000"/>
                </a:solidFill>
              </a:rPr>
              <a:t>…as well for arrays whose size is determined at run-time:</a:t>
            </a:r>
          </a:p>
          <a:p>
            <a:pPr lvl="1"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Courier" pitchFamily="-65" charset="0"/>
              </a:rPr>
              <a:t>int n = 3;</a:t>
            </a:r>
          </a:p>
          <a:p>
            <a:pPr lvl="1"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Courier" pitchFamily="-65" charset="0"/>
              </a:rPr>
              <a:t>int ar[n]; </a:t>
            </a:r>
            <a:r>
              <a:rPr lang="en-US" sz="2000">
                <a:solidFill>
                  <a:schemeClr val="bg2"/>
                </a:solidFill>
                <a:latin typeface="Courier" pitchFamily="-65" charset="0"/>
              </a:rPr>
              <a:t>// Or: int ar[fun_that_returns_3()];</a:t>
            </a:r>
          </a:p>
          <a:p>
            <a:pPr lvl="1"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Courier" pitchFamily="-65" charset="0"/>
              </a:rPr>
              <a:t>sizeof(ar) </a:t>
            </a:r>
            <a:r>
              <a:rPr lang="en-US" sz="2000">
                <a:solidFill>
                  <a:schemeClr val="tx1"/>
                </a:solidFill>
                <a:latin typeface="Symbol" pitchFamily="-65" charset="2"/>
              </a:rPr>
              <a:t></a:t>
            </a:r>
            <a:r>
              <a:rPr lang="en-US" sz="2000">
                <a:solidFill>
                  <a:schemeClr val="accent2"/>
                </a:solidFill>
                <a:latin typeface="Courier" pitchFamily="-65" charset="0"/>
              </a:rPr>
              <a:t> 12</a:t>
            </a:r>
            <a:endParaRPr lang="en-US" sz="2000">
              <a:solidFill>
                <a:srgbClr val="000000"/>
              </a:solidFill>
            </a:endParaRPr>
          </a:p>
          <a:p>
            <a:pPr lvl="1"/>
            <a:endParaRPr lang="en-US" sz="2000">
              <a:solidFill>
                <a:schemeClr val="accent1"/>
              </a:solidFill>
              <a:latin typeface="Courier" pitchFamily="-65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51827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Dynamic Memory Allocation (2/4)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382000" cy="54451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To allocate room for something new to point to, use </a:t>
            </a:r>
            <a:r>
              <a:rPr lang="en-US">
                <a:solidFill>
                  <a:schemeClr val="accent2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malloc()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(with the help of a typecast and </a:t>
            </a:r>
            <a:r>
              <a:rPr lang="en-US">
                <a:solidFill>
                  <a:schemeClr val="accent2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sizeof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):</a:t>
            </a:r>
            <a:br>
              <a:rPr lang="en-US"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solidFill>
                  <a:schemeClr val="accent1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ptr = (int *) malloc (sizeof(int));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  <a:p>
            <a:pPr lvl="1"/>
            <a:r>
              <a:rPr lang="en-US"/>
              <a:t>Now, </a:t>
            </a:r>
            <a:r>
              <a:rPr lang="en-US">
                <a:latin typeface="Courier New" pitchFamily="-65" charset="0"/>
              </a:rPr>
              <a:t>ptr</a:t>
            </a:r>
            <a:r>
              <a:rPr lang="en-US"/>
              <a:t> points to a space somewhere in memory of size </a:t>
            </a:r>
            <a:r>
              <a:rPr lang="en-US">
                <a:latin typeface="Courier New" pitchFamily="-65" charset="0"/>
              </a:rPr>
              <a:t>(sizeof(int))</a:t>
            </a:r>
            <a:r>
              <a:rPr lang="en-US"/>
              <a:t> in bytes.</a:t>
            </a:r>
          </a:p>
          <a:p>
            <a:pPr lvl="1"/>
            <a:r>
              <a:rPr lang="en-US">
                <a:latin typeface="Courier New" pitchFamily="-65" charset="0"/>
              </a:rPr>
              <a:t>(int *)</a:t>
            </a:r>
            <a:r>
              <a:rPr lang="en-US"/>
              <a:t> simply tells the compiler what will go into that space (</a:t>
            </a:r>
            <a:r>
              <a:rPr lang="en-US">
                <a:solidFill>
                  <a:schemeClr val="accent2"/>
                </a:solidFill>
              </a:rPr>
              <a:t>called a typecast</a:t>
            </a:r>
            <a:r>
              <a:rPr lang="en-US"/>
              <a:t>).</a:t>
            </a:r>
          </a:p>
          <a:p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malloc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is almost never used for 1 var</a:t>
            </a:r>
          </a:p>
          <a:p>
            <a:pPr algn="ctr">
              <a:buFont typeface="Times" pitchFamily="-65" charset="0"/>
              <a:buNone/>
            </a:pPr>
            <a:r>
              <a:rPr lang="en-US" sz="2800">
                <a:solidFill>
                  <a:schemeClr val="accent1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ptr = (int *) malloc (</a:t>
            </a:r>
            <a:r>
              <a:rPr lang="en-US" sz="2800">
                <a:solidFill>
                  <a:schemeClr val="accent2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n</a:t>
            </a:r>
            <a:r>
              <a:rPr lang="en-US" sz="2800">
                <a:solidFill>
                  <a:schemeClr val="accent1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*sizeof(int));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  <a:p>
            <a:pPr lvl="1"/>
            <a:r>
              <a:rPr lang="en-US"/>
              <a:t>This allocates </a:t>
            </a:r>
            <a:r>
              <a:rPr lang="en-US">
                <a:solidFill>
                  <a:srgbClr val="008000"/>
                </a:solidFill>
              </a:rPr>
              <a:t>an array</a:t>
            </a:r>
            <a:r>
              <a:rPr lang="en-US"/>
              <a:t> of </a:t>
            </a:r>
            <a:r>
              <a:rPr lang="en-US">
                <a:solidFill>
                  <a:schemeClr val="accent2"/>
                </a:solidFill>
                <a:latin typeface="Courier New" pitchFamily="-65" charset="0"/>
              </a:rPr>
              <a:t>n</a:t>
            </a:r>
            <a:r>
              <a:rPr lang="en-US"/>
              <a:t> integers.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51827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Dynamic Memory Allocation (3/4)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848600" cy="55721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Once </a:t>
            </a:r>
            <a:r>
              <a:rPr lang="en-US">
                <a:solidFill>
                  <a:schemeClr val="accent2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malloc()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is called, the memory location </a:t>
            </a:r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contains garbage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so don’t use it until you’ve set its value.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After dynamically allocating space, we must dynamically free it:</a:t>
            </a:r>
          </a:p>
          <a:p>
            <a:pPr lvl="1">
              <a:buFontTx/>
              <a:buNone/>
            </a:pPr>
            <a:r>
              <a:rPr lang="en-US">
                <a:solidFill>
                  <a:schemeClr val="accent2"/>
                </a:solidFill>
                <a:latin typeface="Courier New" pitchFamily="-65" charset="0"/>
              </a:rPr>
              <a:t>free(ptr);</a:t>
            </a:r>
            <a:endParaRPr lang="en-US"/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Use this command to clean up.</a:t>
            </a:r>
          </a:p>
          <a:p>
            <a:pPr lvl="1"/>
            <a:r>
              <a:rPr lang="en-US"/>
              <a:t>Even though the program </a:t>
            </a:r>
            <a:r>
              <a:rPr lang="en-US">
                <a:solidFill>
                  <a:srgbClr val="008000"/>
                </a:solidFill>
                <a:latin typeface="Courier New" pitchFamily="-65" charset="0"/>
              </a:rPr>
              <a:t>free</a:t>
            </a:r>
            <a:r>
              <a:rPr lang="en-US"/>
              <a:t>s all memory on </a:t>
            </a:r>
            <a:r>
              <a:rPr lang="en-US">
                <a:solidFill>
                  <a:srgbClr val="008000"/>
                </a:solidFill>
                <a:latin typeface="Courier New" pitchFamily="-65" charset="0"/>
              </a:rPr>
              <a:t>exit</a:t>
            </a:r>
            <a:r>
              <a:rPr lang="en-US"/>
              <a:t> (or when </a:t>
            </a:r>
            <a:r>
              <a:rPr lang="en-US">
                <a:solidFill>
                  <a:srgbClr val="008000"/>
                </a:solidFill>
                <a:latin typeface="Courier New" pitchFamily="-65" charset="0"/>
              </a:rPr>
              <a:t>main</a:t>
            </a:r>
            <a:r>
              <a:rPr lang="en-US"/>
              <a:t> returns), don’t be lazy!</a:t>
            </a:r>
          </a:p>
          <a:p>
            <a:pPr lvl="1"/>
            <a:r>
              <a:rPr lang="en-US"/>
              <a:t>You never know when your </a:t>
            </a:r>
            <a:r>
              <a:rPr lang="en-US">
                <a:solidFill>
                  <a:srgbClr val="008000"/>
                </a:solidFill>
                <a:latin typeface="Courier New" pitchFamily="-65" charset="0"/>
              </a:rPr>
              <a:t>main</a:t>
            </a:r>
            <a:r>
              <a:rPr lang="en-US"/>
              <a:t> will get transformed into a subroutine!</a:t>
            </a:r>
          </a:p>
        </p:txBody>
      </p:sp>
      <p:pic>
        <p:nvPicPr>
          <p:cNvPr id="33796" name="Picture 4" descr="/Users/ddgarcia/-Cal/clas/zc/2007Sp/-Lectures/2007Sp61C-L05-ddg-c3-godfather-short.mov">
            <a:hlinkClick r:id="" action="ppaction://media"/>
          </p:cNvPr>
          <p:cNvPicPr/>
          <p:nvPr>
            <a:videoFile r:link="rId1"/>
          </p:nvPr>
        </p:nvPicPr>
        <mc:AlternateContent>
          <mc:Choice xmlns:ma="http://schemas.microsoft.com/office/mac/drawingml/2008/main" Requires="ma">
            <p:blipFill>
              <a:blip r:embed="rId4"/>
              <a:srcRect/>
              <a:stretch>
                <a:fillRect/>
              </a:stretch>
            </p:blipFill>
          </mc:Choice>
          <mc:Fallback>
            <p:blipFill>
              <a:blip r:embed="rId5"/>
              <a:srcRect/>
              <a:stretch>
                <a:fillRect/>
              </a:stretch>
            </p:blipFill>
          </mc:Fallback>
        </mc:AlternateContent>
        <p:spPr bwMode="auto">
          <a:xfrm>
            <a:off x="152400" y="4648200"/>
            <a:ext cx="9144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7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37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9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3796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Dynamic Memory Allocation (4/4)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848600" cy="5783263"/>
          </a:xfrm>
        </p:spPr>
        <p:txBody>
          <a:bodyPr/>
          <a:lstStyle/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The following two things will cause  your program to crash or behave strangely later on, and cause VERY  VERY hard to figure out bugs:</a:t>
            </a:r>
          </a:p>
          <a:p>
            <a:pPr lvl="1"/>
            <a:r>
              <a:rPr lang="en-US" sz="2400">
                <a:solidFill>
                  <a:srgbClr val="008000"/>
                </a:solidFill>
                <a:latin typeface="Courier New" pitchFamily="-65" charset="0"/>
              </a:rPr>
              <a:t>free()</a:t>
            </a:r>
            <a:r>
              <a:rPr lang="en-US" sz="2400"/>
              <a:t>ing the same piece of memory twice</a:t>
            </a:r>
          </a:p>
          <a:p>
            <a:pPr lvl="1"/>
            <a:r>
              <a:rPr lang="en-US" sz="2400"/>
              <a:t>calling </a:t>
            </a:r>
            <a:r>
              <a:rPr lang="en-US" sz="2400">
                <a:solidFill>
                  <a:srgbClr val="008000"/>
                </a:solidFill>
                <a:latin typeface="Courier New" pitchFamily="-65" charset="0"/>
              </a:rPr>
              <a:t>free()</a:t>
            </a:r>
            <a:r>
              <a:rPr lang="en-US" sz="2400"/>
              <a:t> on something you didn’t get back from </a:t>
            </a:r>
            <a:r>
              <a:rPr lang="en-US" sz="2400">
                <a:solidFill>
                  <a:srgbClr val="008000"/>
                </a:solidFill>
                <a:latin typeface="Courier New" pitchFamily="-65" charset="0"/>
              </a:rPr>
              <a:t>malloc()</a:t>
            </a:r>
            <a:r>
              <a:rPr lang="en-US" sz="2400"/>
              <a:t>  </a:t>
            </a: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The runtime </a:t>
            </a:r>
            <a:r>
              <a:rPr lang="en-US" sz="2800" u="sng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does not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check for these mistakes</a:t>
            </a:r>
          </a:p>
          <a:p>
            <a:pPr lvl="1"/>
            <a:r>
              <a:rPr lang="en-US" sz="2400"/>
              <a:t>Memory allocation is so performance-critical that there just isn’t time to do this  </a:t>
            </a:r>
          </a:p>
          <a:p>
            <a:pPr lvl="1"/>
            <a:r>
              <a:rPr lang="en-US" sz="2400"/>
              <a:t>The usual result is that you corrupt the memory allocator’s  internal structure</a:t>
            </a:r>
          </a:p>
          <a:p>
            <a:pPr lvl="1"/>
            <a:r>
              <a:rPr lang="en-US" sz="2400"/>
              <a:t>You won’t find out until much later on,  in a totally unrelated part of your code!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2730500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 in C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001000" cy="6011389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Why use pointers?</a:t>
            </a:r>
          </a:p>
          <a:p>
            <a:pPr lvl="1"/>
            <a:r>
              <a:rPr lang="en-US"/>
              <a:t>If we want to pass a huge struct or array, it’s easier / faster / etc to pass a pointer than the whole thing.</a:t>
            </a:r>
          </a:p>
          <a:p>
            <a:pPr lvl="1"/>
            <a:r>
              <a:rPr lang="en-US"/>
              <a:t>In general, pointers allow cleaner, more compact code.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So what are the drawbacks?</a:t>
            </a:r>
          </a:p>
          <a:p>
            <a:pPr lvl="1"/>
            <a:r>
              <a:rPr lang="en-US"/>
              <a:t>Pointers are probably the single largest source of bugs in software, so be careful anytime you deal with them.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Dangling reference</a:t>
            </a:r>
            <a:r>
              <a:rPr lang="en-US"/>
              <a:t> (use ptr before malloc)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Memory leaks</a:t>
            </a:r>
            <a:r>
              <a:rPr lang="en-US"/>
              <a:t> (tardy free, lose the ptr)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24763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Arrays not implemented as you’d think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848600" cy="4787900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0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void foo() {</a:t>
            </a:r>
            <a:br>
              <a:rPr lang="en-US" sz="20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0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int *p, *q, x;</a:t>
            </a:r>
            <a:br>
              <a:rPr lang="en-US" sz="20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0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int a[4];</a:t>
            </a:r>
            <a:r>
              <a:rPr lang="en-US" sz="2000">
                <a:solidFill>
                  <a:schemeClr val="bg2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 sz="2000">
                <a:solidFill>
                  <a:schemeClr val="bg2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0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p = (int *) malloc (sizeof(int));</a:t>
            </a:r>
            <a:br>
              <a:rPr lang="en-US" sz="20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0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q = &amp;x;</a:t>
            </a:r>
            <a:br>
              <a:rPr lang="en-US" sz="20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0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 sz="20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0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*p = 1; </a:t>
            </a:r>
            <a:r>
              <a:rPr lang="en-US" sz="2000">
                <a:solidFill>
                  <a:schemeClr val="bg2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// p[0] would also work here</a:t>
            </a:r>
            <a:r>
              <a:rPr lang="en-US" sz="20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</a:t>
            </a:r>
            <a:br>
              <a:rPr lang="en-US" sz="20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0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printf("*p:%u, p:%u, &amp;p:%u\n", *p, p, &amp;p);</a:t>
            </a:r>
          </a:p>
          <a:p>
            <a:pPr>
              <a:buFont typeface="Times" pitchFamily="-65" charset="0"/>
              <a:buNone/>
            </a:pPr>
            <a:r>
              <a:rPr lang="en-US" sz="20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*q = 2; </a:t>
            </a:r>
            <a:r>
              <a:rPr lang="en-US" sz="2000">
                <a:solidFill>
                  <a:schemeClr val="bg2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// q[0] would also work here</a:t>
            </a:r>
            <a:r>
              <a:rPr lang="en-US" sz="20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</a:t>
            </a:r>
            <a:br>
              <a:rPr lang="en-US" sz="20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0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printf("*q:%u, q:%u, &amp;q:%u\n", *q, q, &amp;q);</a:t>
            </a:r>
          </a:p>
          <a:p>
            <a:pPr>
              <a:buFont typeface="Times" pitchFamily="-65" charset="0"/>
              <a:buNone/>
            </a:pPr>
            <a:r>
              <a:rPr lang="en-US" sz="20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	*a = 3; </a:t>
            </a:r>
            <a:r>
              <a:rPr lang="en-US" sz="2000">
                <a:solidFill>
                  <a:schemeClr val="bg2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// a[0] would also work here</a:t>
            </a:r>
            <a:r>
              <a:rPr lang="en-US" sz="20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 sz="20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0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printf("*a:%u, a:%u, &amp;a:%u\n", *a, a, &amp;a);</a:t>
            </a:r>
            <a:br>
              <a:rPr lang="en-US" sz="20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0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 sz="20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0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 sz="20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endParaRPr lang="en-US" sz="2000">
              <a:latin typeface="Courier New" pitchFamily="-65" charset="0"/>
              <a:ea typeface="ＭＳ Ｐゴシック" pitchFamily="-65" charset="-128"/>
              <a:cs typeface="ＭＳ Ｐゴシック" pitchFamily="-65" charset="-128"/>
            </a:endParaRPr>
          </a:p>
          <a:p>
            <a:pPr>
              <a:buFont typeface="Times" pitchFamily="-65" charset="0"/>
              <a:buNone/>
            </a:pPr>
            <a:r>
              <a:rPr lang="en-US" sz="20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}</a:t>
            </a:r>
          </a:p>
          <a:p>
            <a:pPr>
              <a:buFont typeface="Times" pitchFamily="-65" charset="0"/>
              <a:buNone/>
            </a:pPr>
            <a:endParaRPr lang="en-US" sz="2000">
              <a:latin typeface="Courier New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7892" name="Text Box 20"/>
          <p:cNvSpPr txBox="1">
            <a:spLocks noChangeArrowheads="1"/>
          </p:cNvSpPr>
          <p:nvPr/>
        </p:nvSpPr>
        <p:spPr bwMode="auto">
          <a:xfrm>
            <a:off x="2743200" y="4608513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?</a:t>
            </a:r>
            <a:endParaRPr lang="en-US" sz="2000"/>
          </a:p>
        </p:txBody>
      </p:sp>
      <p:sp>
        <p:nvSpPr>
          <p:cNvPr id="37893" name="Text Box 21"/>
          <p:cNvSpPr txBox="1">
            <a:spLocks noChangeArrowheads="1"/>
          </p:cNvSpPr>
          <p:nvPr/>
        </p:nvSpPr>
        <p:spPr bwMode="auto">
          <a:xfrm>
            <a:off x="5475288" y="4608513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?</a:t>
            </a:r>
            <a:endParaRPr lang="en-US" sz="2000"/>
          </a:p>
        </p:txBody>
      </p:sp>
      <p:sp>
        <p:nvSpPr>
          <p:cNvPr id="37894" name="Text Box 22"/>
          <p:cNvSpPr txBox="1">
            <a:spLocks noChangeArrowheads="1"/>
          </p:cNvSpPr>
          <p:nvPr/>
        </p:nvSpPr>
        <p:spPr bwMode="auto">
          <a:xfrm>
            <a:off x="7315200" y="4433888"/>
            <a:ext cx="5508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n-US" sz="2800">
                <a:solidFill>
                  <a:schemeClr val="tx1"/>
                </a:solidFill>
              </a:rPr>
              <a:t>...</a:t>
            </a:r>
            <a:endParaRPr lang="en-US" sz="2000"/>
          </a:p>
        </p:txBody>
      </p:sp>
      <p:sp>
        <p:nvSpPr>
          <p:cNvPr id="37895" name="Text Box 23"/>
          <p:cNvSpPr txBox="1">
            <a:spLocks noChangeArrowheads="1"/>
          </p:cNvSpPr>
          <p:nvPr/>
        </p:nvSpPr>
        <p:spPr bwMode="auto">
          <a:xfrm>
            <a:off x="990600" y="4433888"/>
            <a:ext cx="5508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n-US" sz="2800">
                <a:solidFill>
                  <a:schemeClr val="tx1"/>
                </a:solidFill>
              </a:rPr>
              <a:t>...</a:t>
            </a:r>
            <a:endParaRPr lang="en-US" sz="2000"/>
          </a:p>
        </p:txBody>
      </p:sp>
      <p:sp>
        <p:nvSpPr>
          <p:cNvPr id="37896" name="Text Box 24"/>
          <p:cNvSpPr txBox="1">
            <a:spLocks noChangeArrowheads="1"/>
          </p:cNvSpPr>
          <p:nvPr/>
        </p:nvSpPr>
        <p:spPr bwMode="auto">
          <a:xfrm>
            <a:off x="1589088" y="4343400"/>
            <a:ext cx="6343650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 0     4    8    12   16  20   24   28   32  36   40   44  48   52   56   60 ...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687577" name="Text Box 25"/>
          <p:cNvSpPr txBox="1">
            <a:spLocks noChangeArrowheads="1"/>
          </p:cNvSpPr>
          <p:nvPr/>
        </p:nvSpPr>
        <p:spPr bwMode="auto">
          <a:xfrm>
            <a:off x="2743200" y="4953000"/>
            <a:ext cx="1133475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8000"/>
                </a:solidFill>
              </a:rPr>
              <a:t>p     q    x</a:t>
            </a:r>
            <a:endParaRPr lang="en-US" sz="2000">
              <a:solidFill>
                <a:srgbClr val="008000"/>
              </a:solidFill>
            </a:endParaRPr>
          </a:p>
        </p:txBody>
      </p:sp>
      <p:sp>
        <p:nvSpPr>
          <p:cNvPr id="37898" name="Text Box 26"/>
          <p:cNvSpPr txBox="1">
            <a:spLocks noChangeArrowheads="1"/>
          </p:cNvSpPr>
          <p:nvPr/>
        </p:nvSpPr>
        <p:spPr bwMode="auto">
          <a:xfrm>
            <a:off x="3200400" y="4605338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?</a:t>
            </a:r>
            <a:endParaRPr lang="en-US" sz="2000"/>
          </a:p>
        </p:txBody>
      </p:sp>
      <p:sp>
        <p:nvSpPr>
          <p:cNvPr id="37899" name="Text Box 27"/>
          <p:cNvSpPr txBox="1">
            <a:spLocks noChangeArrowheads="1"/>
          </p:cNvSpPr>
          <p:nvPr/>
        </p:nvSpPr>
        <p:spPr bwMode="auto">
          <a:xfrm>
            <a:off x="3581400" y="4605338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?</a:t>
            </a:r>
            <a:endParaRPr lang="en-US" sz="2000"/>
          </a:p>
        </p:txBody>
      </p:sp>
      <p:sp>
        <p:nvSpPr>
          <p:cNvPr id="37900" name="Text Box 28"/>
          <p:cNvSpPr txBox="1">
            <a:spLocks noChangeArrowheads="1"/>
          </p:cNvSpPr>
          <p:nvPr/>
        </p:nvSpPr>
        <p:spPr bwMode="auto">
          <a:xfrm>
            <a:off x="3962400" y="4605338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?</a:t>
            </a:r>
            <a:endParaRPr lang="en-US" sz="2000"/>
          </a:p>
        </p:txBody>
      </p:sp>
      <p:sp>
        <p:nvSpPr>
          <p:cNvPr id="1687581" name="Text Box 29"/>
          <p:cNvSpPr txBox="1">
            <a:spLocks noChangeArrowheads="1"/>
          </p:cNvSpPr>
          <p:nvPr/>
        </p:nvSpPr>
        <p:spPr bwMode="auto">
          <a:xfrm>
            <a:off x="5334000" y="4933950"/>
            <a:ext cx="25606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8000"/>
                </a:solidFill>
              </a:rPr>
              <a:t>unnamed-malloc-space</a:t>
            </a:r>
            <a:endParaRPr lang="en-US" sz="2000">
              <a:solidFill>
                <a:srgbClr val="008000"/>
              </a:solidFill>
            </a:endParaRPr>
          </a:p>
        </p:txBody>
      </p:sp>
      <p:sp>
        <p:nvSpPr>
          <p:cNvPr id="1687582" name="Text Box 30"/>
          <p:cNvSpPr txBox="1">
            <a:spLocks noChangeArrowheads="1"/>
          </p:cNvSpPr>
          <p:nvPr/>
        </p:nvSpPr>
        <p:spPr bwMode="auto">
          <a:xfrm>
            <a:off x="2705100" y="4614863"/>
            <a:ext cx="441325" cy="36988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40</a:t>
            </a:r>
            <a:endParaRPr lang="en-US" sz="2000"/>
          </a:p>
        </p:txBody>
      </p:sp>
      <p:sp>
        <p:nvSpPr>
          <p:cNvPr id="1687583" name="Text Box 31"/>
          <p:cNvSpPr txBox="1">
            <a:spLocks noChangeArrowheads="1"/>
          </p:cNvSpPr>
          <p:nvPr/>
        </p:nvSpPr>
        <p:spPr bwMode="auto">
          <a:xfrm>
            <a:off x="3124200" y="4614863"/>
            <a:ext cx="441325" cy="36988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20</a:t>
            </a:r>
            <a:endParaRPr lang="en-US" sz="2000"/>
          </a:p>
        </p:txBody>
      </p:sp>
      <p:sp>
        <p:nvSpPr>
          <p:cNvPr id="1687584" name="Text Box 32"/>
          <p:cNvSpPr txBox="1">
            <a:spLocks noChangeArrowheads="1"/>
          </p:cNvSpPr>
          <p:nvPr/>
        </p:nvSpPr>
        <p:spPr bwMode="auto">
          <a:xfrm>
            <a:off x="3538538" y="4614863"/>
            <a:ext cx="311150" cy="3667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2</a:t>
            </a:r>
            <a:endParaRPr lang="en-US" sz="2000"/>
          </a:p>
        </p:txBody>
      </p:sp>
      <p:sp>
        <p:nvSpPr>
          <p:cNvPr id="1687585" name="Text Box 33"/>
          <p:cNvSpPr txBox="1">
            <a:spLocks noChangeArrowheads="1"/>
          </p:cNvSpPr>
          <p:nvPr/>
        </p:nvSpPr>
        <p:spPr bwMode="auto">
          <a:xfrm>
            <a:off x="3910013" y="4614863"/>
            <a:ext cx="311150" cy="3667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3</a:t>
            </a:r>
            <a:endParaRPr lang="en-US" sz="2000"/>
          </a:p>
        </p:txBody>
      </p:sp>
      <p:sp>
        <p:nvSpPr>
          <p:cNvPr id="37906" name="Rectangle 5"/>
          <p:cNvSpPr>
            <a:spLocks noChangeArrowheads="1"/>
          </p:cNvSpPr>
          <p:nvPr/>
        </p:nvSpPr>
        <p:spPr bwMode="auto">
          <a:xfrm>
            <a:off x="1600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7" name="Rectangle 6"/>
          <p:cNvSpPr>
            <a:spLocks noChangeArrowheads="1"/>
          </p:cNvSpPr>
          <p:nvPr/>
        </p:nvSpPr>
        <p:spPr bwMode="auto">
          <a:xfrm>
            <a:off x="1981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8" name="Rectangle 7"/>
          <p:cNvSpPr>
            <a:spLocks noChangeArrowheads="1"/>
          </p:cNvSpPr>
          <p:nvPr/>
        </p:nvSpPr>
        <p:spPr bwMode="auto">
          <a:xfrm>
            <a:off x="2362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9" name="Rectangle 8"/>
          <p:cNvSpPr>
            <a:spLocks noChangeArrowheads="1"/>
          </p:cNvSpPr>
          <p:nvPr/>
        </p:nvSpPr>
        <p:spPr bwMode="auto">
          <a:xfrm>
            <a:off x="3124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0" name="Rectangle 9"/>
          <p:cNvSpPr>
            <a:spLocks noChangeArrowheads="1"/>
          </p:cNvSpPr>
          <p:nvPr/>
        </p:nvSpPr>
        <p:spPr bwMode="auto">
          <a:xfrm>
            <a:off x="2743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1" name="Rectangle 10"/>
          <p:cNvSpPr>
            <a:spLocks noChangeArrowheads="1"/>
          </p:cNvSpPr>
          <p:nvPr/>
        </p:nvSpPr>
        <p:spPr bwMode="auto">
          <a:xfrm>
            <a:off x="3505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2" name="Rectangle 11"/>
          <p:cNvSpPr>
            <a:spLocks noChangeArrowheads="1"/>
          </p:cNvSpPr>
          <p:nvPr/>
        </p:nvSpPr>
        <p:spPr bwMode="auto">
          <a:xfrm>
            <a:off x="3886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3" name="Rectangle 12"/>
          <p:cNvSpPr>
            <a:spLocks noChangeArrowheads="1"/>
          </p:cNvSpPr>
          <p:nvPr/>
        </p:nvSpPr>
        <p:spPr bwMode="auto">
          <a:xfrm>
            <a:off x="4267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4" name="Rectangle 13"/>
          <p:cNvSpPr>
            <a:spLocks noChangeArrowheads="1"/>
          </p:cNvSpPr>
          <p:nvPr/>
        </p:nvSpPr>
        <p:spPr bwMode="auto">
          <a:xfrm>
            <a:off x="4648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5" name="Rectangle 14"/>
          <p:cNvSpPr>
            <a:spLocks noChangeArrowheads="1"/>
          </p:cNvSpPr>
          <p:nvPr/>
        </p:nvSpPr>
        <p:spPr bwMode="auto">
          <a:xfrm>
            <a:off x="5029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89" name="Text Box 37"/>
          <p:cNvSpPr txBox="1">
            <a:spLocks noChangeArrowheads="1"/>
          </p:cNvSpPr>
          <p:nvPr/>
        </p:nvSpPr>
        <p:spPr bwMode="auto">
          <a:xfrm>
            <a:off x="5486400" y="4614863"/>
            <a:ext cx="311150" cy="3667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1</a:t>
            </a:r>
            <a:endParaRPr lang="en-US" sz="2000"/>
          </a:p>
        </p:txBody>
      </p:sp>
      <p:sp>
        <p:nvSpPr>
          <p:cNvPr id="37917" name="Rectangle 15"/>
          <p:cNvSpPr>
            <a:spLocks noChangeArrowheads="1"/>
          </p:cNvSpPr>
          <p:nvPr/>
        </p:nvSpPr>
        <p:spPr bwMode="auto">
          <a:xfrm>
            <a:off x="5410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8" name="Rectangle 16"/>
          <p:cNvSpPr>
            <a:spLocks noChangeArrowheads="1"/>
          </p:cNvSpPr>
          <p:nvPr/>
        </p:nvSpPr>
        <p:spPr bwMode="auto">
          <a:xfrm>
            <a:off x="5791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9" name="Rectangle 17"/>
          <p:cNvSpPr>
            <a:spLocks noChangeArrowheads="1"/>
          </p:cNvSpPr>
          <p:nvPr/>
        </p:nvSpPr>
        <p:spPr bwMode="auto">
          <a:xfrm>
            <a:off x="6172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20" name="Rectangle 18"/>
          <p:cNvSpPr>
            <a:spLocks noChangeArrowheads="1"/>
          </p:cNvSpPr>
          <p:nvPr/>
        </p:nvSpPr>
        <p:spPr bwMode="auto">
          <a:xfrm>
            <a:off x="6553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21" name="Rectangle 19"/>
          <p:cNvSpPr>
            <a:spLocks noChangeArrowheads="1"/>
          </p:cNvSpPr>
          <p:nvPr/>
        </p:nvSpPr>
        <p:spPr bwMode="auto">
          <a:xfrm>
            <a:off x="6934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90" name="Freeform 38"/>
          <p:cNvSpPr>
            <a:spLocks/>
          </p:cNvSpPr>
          <p:nvPr/>
        </p:nvSpPr>
        <p:spPr bwMode="auto">
          <a:xfrm>
            <a:off x="3425825" y="4921250"/>
            <a:ext cx="215900" cy="273050"/>
          </a:xfrm>
          <a:custGeom>
            <a:avLst/>
            <a:gdLst>
              <a:gd name="T0" fmla="*/ 0 w 136"/>
              <a:gd name="T1" fmla="*/ 273050 h 172"/>
              <a:gd name="T2" fmla="*/ 215900 w 136"/>
              <a:gd name="T3" fmla="*/ 0 h 172"/>
              <a:gd name="T4" fmla="*/ 0 60000 65536"/>
              <a:gd name="T5" fmla="*/ 0 60000 65536"/>
              <a:gd name="T6" fmla="*/ 0 w 136"/>
              <a:gd name="T7" fmla="*/ 0 h 172"/>
              <a:gd name="T8" fmla="*/ 136 w 136"/>
              <a:gd name="T9" fmla="*/ 172 h 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6" h="172">
                <a:moveTo>
                  <a:pt x="0" y="172"/>
                </a:moveTo>
                <a:cubicBezTo>
                  <a:pt x="50" y="150"/>
                  <a:pt x="108" y="36"/>
                  <a:pt x="136" y="0"/>
                </a:cubicBezTo>
              </a:path>
            </a:pathLst>
          </a:cu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87591" name="Freeform 39"/>
          <p:cNvSpPr>
            <a:spLocks/>
          </p:cNvSpPr>
          <p:nvPr/>
        </p:nvSpPr>
        <p:spPr bwMode="auto">
          <a:xfrm>
            <a:off x="2971800" y="4879975"/>
            <a:ext cx="2551113" cy="515938"/>
          </a:xfrm>
          <a:custGeom>
            <a:avLst/>
            <a:gdLst>
              <a:gd name="T0" fmla="*/ 0 w 1607"/>
              <a:gd name="T1" fmla="*/ 377825 h 325"/>
              <a:gd name="T2" fmla="*/ 1433513 w 1607"/>
              <a:gd name="T3" fmla="*/ 452438 h 325"/>
              <a:gd name="T4" fmla="*/ 2551113 w 1607"/>
              <a:gd name="T5" fmla="*/ 0 h 325"/>
              <a:gd name="T6" fmla="*/ 0 60000 65536"/>
              <a:gd name="T7" fmla="*/ 0 60000 65536"/>
              <a:gd name="T8" fmla="*/ 0 60000 65536"/>
              <a:gd name="T9" fmla="*/ 0 w 1607"/>
              <a:gd name="T10" fmla="*/ 0 h 325"/>
              <a:gd name="T11" fmla="*/ 1607 w 1607"/>
              <a:gd name="T12" fmla="*/ 325 h 3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07" h="325">
                <a:moveTo>
                  <a:pt x="0" y="238"/>
                </a:moveTo>
                <a:cubicBezTo>
                  <a:pt x="321" y="294"/>
                  <a:pt x="635" y="325"/>
                  <a:pt x="903" y="285"/>
                </a:cubicBezTo>
                <a:cubicBezTo>
                  <a:pt x="1171" y="245"/>
                  <a:pt x="1460" y="59"/>
                  <a:pt x="1607" y="0"/>
                </a:cubicBezTo>
              </a:path>
            </a:pathLst>
          </a:cu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87593" name="AutoShape 41"/>
          <p:cNvSpPr>
            <a:spLocks noChangeArrowheads="1"/>
          </p:cNvSpPr>
          <p:nvPr/>
        </p:nvSpPr>
        <p:spPr bwMode="auto">
          <a:xfrm flipH="1">
            <a:off x="6080125" y="6019800"/>
            <a:ext cx="1524000" cy="358775"/>
          </a:xfrm>
          <a:custGeom>
            <a:avLst/>
            <a:gdLst>
              <a:gd name="T0" fmla="*/ 80645000 w 21600"/>
              <a:gd name="T1" fmla="*/ 0 h 21600"/>
              <a:gd name="T2" fmla="*/ 0 w 21600"/>
              <a:gd name="T3" fmla="*/ 2979626 h 21600"/>
              <a:gd name="T4" fmla="*/ 80645000 w 21600"/>
              <a:gd name="T5" fmla="*/ 5959236 h 21600"/>
              <a:gd name="T6" fmla="*/ 107526667 w 21600"/>
              <a:gd name="T7" fmla="*/ 2979626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87594" name="Rectangle 42"/>
          <p:cNvSpPr>
            <a:spLocks noChangeArrowheads="1"/>
          </p:cNvSpPr>
          <p:nvPr/>
        </p:nvSpPr>
        <p:spPr bwMode="auto">
          <a:xfrm>
            <a:off x="3184525" y="5410200"/>
            <a:ext cx="280035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chemeClr val="tx1"/>
                </a:solidFill>
                <a:latin typeface="Courier New" pitchFamily="-65" charset="0"/>
              </a:rPr>
              <a:t>*p:1, p:40, &amp;p:12</a:t>
            </a:r>
          </a:p>
        </p:txBody>
      </p:sp>
      <p:sp>
        <p:nvSpPr>
          <p:cNvPr id="1687595" name="Rectangle 43"/>
          <p:cNvSpPr>
            <a:spLocks noChangeArrowheads="1"/>
          </p:cNvSpPr>
          <p:nvPr/>
        </p:nvSpPr>
        <p:spPr bwMode="auto">
          <a:xfrm>
            <a:off x="3184525" y="5715000"/>
            <a:ext cx="280035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chemeClr val="tx1"/>
                </a:solidFill>
                <a:latin typeface="Courier New" pitchFamily="-65" charset="0"/>
              </a:rPr>
              <a:t>*q:2, q:20, &amp;q:16</a:t>
            </a:r>
          </a:p>
        </p:txBody>
      </p:sp>
      <p:sp>
        <p:nvSpPr>
          <p:cNvPr id="1687596" name="Rectangle 44"/>
          <p:cNvSpPr>
            <a:spLocks noChangeArrowheads="1"/>
          </p:cNvSpPr>
          <p:nvPr/>
        </p:nvSpPr>
        <p:spPr bwMode="auto">
          <a:xfrm>
            <a:off x="3184525" y="6019800"/>
            <a:ext cx="280035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chemeClr val="tx1"/>
                </a:solidFill>
                <a:latin typeface="Courier New" pitchFamily="-65" charset="0"/>
              </a:rPr>
              <a:t>*a:3, a:24, </a:t>
            </a:r>
            <a:r>
              <a:rPr lang="en-US" sz="2000" b="1">
                <a:latin typeface="Courier New" pitchFamily="-65" charset="0"/>
              </a:rPr>
              <a:t>&amp;a:24</a:t>
            </a:r>
          </a:p>
        </p:txBody>
      </p:sp>
      <p:sp>
        <p:nvSpPr>
          <p:cNvPr id="41" name="Rectangle 28"/>
          <p:cNvSpPr>
            <a:spLocks noChangeArrowheads="1"/>
          </p:cNvSpPr>
          <p:nvPr/>
        </p:nvSpPr>
        <p:spPr bwMode="auto">
          <a:xfrm>
            <a:off x="2101850" y="6457950"/>
            <a:ext cx="4953000" cy="40005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K&amp;R: “An array name is not a variable”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2362200" y="4826000"/>
            <a:ext cx="2790825" cy="1498600"/>
            <a:chOff x="2362200" y="4826683"/>
            <a:chExt cx="2790518" cy="1497917"/>
          </a:xfrm>
        </p:grpSpPr>
        <p:sp>
          <p:nvSpPr>
            <p:cNvPr id="37932" name="Freeform 40"/>
            <p:cNvSpPr>
              <a:spLocks/>
            </p:cNvSpPr>
            <p:nvPr/>
          </p:nvSpPr>
          <p:spPr bwMode="auto">
            <a:xfrm>
              <a:off x="2689987" y="4992490"/>
              <a:ext cx="1345121" cy="1187450"/>
            </a:xfrm>
            <a:custGeom>
              <a:avLst/>
              <a:gdLst>
                <a:gd name="T0" fmla="*/ 0 w 138"/>
                <a:gd name="T1" fmla="*/ 1187450 h 352"/>
                <a:gd name="T2" fmla="*/ 477615 w 138"/>
                <a:gd name="T3" fmla="*/ 468908 h 352"/>
                <a:gd name="T4" fmla="*/ 1081945 w 138"/>
                <a:gd name="T5" fmla="*/ 428427 h 352"/>
                <a:gd name="T6" fmla="*/ 1345121 w 138"/>
                <a:gd name="T7" fmla="*/ 0 h 3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352"/>
                <a:gd name="T14" fmla="*/ 138 w 138"/>
                <a:gd name="T15" fmla="*/ 352 h 3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352">
                  <a:moveTo>
                    <a:pt x="0" y="352"/>
                  </a:moveTo>
                  <a:cubicBezTo>
                    <a:pt x="38" y="351"/>
                    <a:pt x="31" y="175"/>
                    <a:pt x="49" y="139"/>
                  </a:cubicBezTo>
                  <a:cubicBezTo>
                    <a:pt x="67" y="104"/>
                    <a:pt x="96" y="150"/>
                    <a:pt x="111" y="127"/>
                  </a:cubicBezTo>
                  <a:cubicBezTo>
                    <a:pt x="126" y="104"/>
                    <a:pt x="138" y="76"/>
                    <a:pt x="138" y="0"/>
                  </a:cubicBezTo>
                </a:path>
              </a:pathLst>
            </a:custGeom>
            <a:noFill/>
            <a:ln w="12700">
              <a:solidFill>
                <a:srgbClr val="800080"/>
              </a:solidFill>
              <a:prstDash val="sysDot"/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7933" name="Text Box 25"/>
            <p:cNvSpPr txBox="1">
              <a:spLocks noChangeArrowheads="1"/>
            </p:cNvSpPr>
            <p:nvPr/>
          </p:nvSpPr>
          <p:spPr bwMode="auto">
            <a:xfrm>
              <a:off x="2438400" y="5955268"/>
              <a:ext cx="31304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800080"/>
                  </a:solidFill>
                </a:rPr>
                <a:t>a</a:t>
              </a:r>
              <a:endParaRPr lang="en-US" sz="2000">
                <a:solidFill>
                  <a:srgbClr val="008000"/>
                </a:solidFill>
              </a:endParaRPr>
            </a:p>
          </p:txBody>
        </p:sp>
        <p:sp>
          <p:nvSpPr>
            <p:cNvPr id="43" name="Cloud 42"/>
            <p:cNvSpPr/>
            <p:nvPr/>
          </p:nvSpPr>
          <p:spPr bwMode="auto">
            <a:xfrm>
              <a:off x="2362200" y="5650220"/>
              <a:ext cx="533341" cy="364959"/>
            </a:xfrm>
            <a:prstGeom prst="clou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>
                <a:latin typeface="Helvetica" charset="0"/>
              </a:endParaRPr>
            </a:p>
          </p:txBody>
        </p:sp>
        <p:sp>
          <p:nvSpPr>
            <p:cNvPr id="37935" name="Text Box 24"/>
            <p:cNvSpPr txBox="1">
              <a:spLocks noChangeArrowheads="1"/>
            </p:cNvSpPr>
            <p:nvPr/>
          </p:nvSpPr>
          <p:spPr bwMode="auto">
            <a:xfrm>
              <a:off x="2413001" y="5650469"/>
              <a:ext cx="412893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24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7936" name="Right Triangle 44"/>
            <p:cNvSpPr>
              <a:spLocks noChangeArrowheads="1"/>
            </p:cNvSpPr>
            <p:nvPr/>
          </p:nvSpPr>
          <p:spPr bwMode="auto">
            <a:xfrm>
              <a:off x="3885698" y="4826683"/>
              <a:ext cx="124020" cy="124026"/>
            </a:xfrm>
            <a:prstGeom prst="rtTriangle">
              <a:avLst/>
            </a:prstGeom>
            <a:solidFill>
              <a:srgbClr val="800080"/>
            </a:solidFill>
            <a:ln w="12700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7937" name="Right Triangle 45"/>
            <p:cNvSpPr>
              <a:spLocks noChangeArrowheads="1"/>
            </p:cNvSpPr>
            <p:nvPr/>
          </p:nvSpPr>
          <p:spPr bwMode="auto">
            <a:xfrm>
              <a:off x="4266698" y="4826683"/>
              <a:ext cx="124020" cy="124026"/>
            </a:xfrm>
            <a:prstGeom prst="rtTriangle">
              <a:avLst/>
            </a:prstGeom>
            <a:solidFill>
              <a:srgbClr val="800080"/>
            </a:solidFill>
            <a:ln w="12700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7938" name="Right Triangle 46"/>
            <p:cNvSpPr>
              <a:spLocks noChangeArrowheads="1"/>
            </p:cNvSpPr>
            <p:nvPr/>
          </p:nvSpPr>
          <p:spPr bwMode="auto">
            <a:xfrm>
              <a:off x="4647698" y="4826683"/>
              <a:ext cx="124020" cy="124026"/>
            </a:xfrm>
            <a:prstGeom prst="rtTriangle">
              <a:avLst/>
            </a:prstGeom>
            <a:solidFill>
              <a:srgbClr val="800080"/>
            </a:solidFill>
            <a:ln w="12700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7939" name="Right Triangle 47"/>
            <p:cNvSpPr>
              <a:spLocks noChangeArrowheads="1"/>
            </p:cNvSpPr>
            <p:nvPr/>
          </p:nvSpPr>
          <p:spPr bwMode="auto">
            <a:xfrm>
              <a:off x="5028698" y="4826683"/>
              <a:ext cx="124020" cy="124026"/>
            </a:xfrm>
            <a:prstGeom prst="rtTriangle">
              <a:avLst/>
            </a:prstGeom>
            <a:solidFill>
              <a:srgbClr val="800080"/>
            </a:solidFill>
            <a:ln w="12700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7940" name="Text Box 24"/>
            <p:cNvSpPr txBox="1">
              <a:spLocks noChangeArrowheads="1"/>
            </p:cNvSpPr>
            <p:nvPr/>
          </p:nvSpPr>
          <p:spPr bwMode="auto">
            <a:xfrm>
              <a:off x="2438400" y="5345668"/>
              <a:ext cx="298780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?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50" name="Freeform 39"/>
          <p:cNvSpPr>
            <a:spLocks/>
          </p:cNvSpPr>
          <p:nvPr/>
        </p:nvSpPr>
        <p:spPr bwMode="auto">
          <a:xfrm flipH="1">
            <a:off x="1219200" y="5029200"/>
            <a:ext cx="1524000" cy="277813"/>
          </a:xfrm>
          <a:custGeom>
            <a:avLst/>
            <a:gdLst>
              <a:gd name="T0" fmla="*/ 0 w 1530"/>
              <a:gd name="T1" fmla="*/ 136765 h 310"/>
              <a:gd name="T2" fmla="*/ 822505 w 1530"/>
              <a:gd name="T3" fmla="*/ 254758 h 310"/>
              <a:gd name="T4" fmla="*/ 1523526 w 1530"/>
              <a:gd name="T5" fmla="*/ 0 h 310"/>
              <a:gd name="T6" fmla="*/ 0 60000 65536"/>
              <a:gd name="T7" fmla="*/ 0 60000 65536"/>
              <a:gd name="T8" fmla="*/ 0 60000 65536"/>
              <a:gd name="T9" fmla="*/ 0 w 1530"/>
              <a:gd name="T10" fmla="*/ 0 h 310"/>
              <a:gd name="T11" fmla="*/ 1530 w 1530"/>
              <a:gd name="T12" fmla="*/ 310 h 3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0" h="310">
                <a:moveTo>
                  <a:pt x="0" y="153"/>
                </a:moveTo>
                <a:cubicBezTo>
                  <a:pt x="364" y="71"/>
                  <a:pt x="571" y="310"/>
                  <a:pt x="826" y="285"/>
                </a:cubicBezTo>
                <a:cubicBezTo>
                  <a:pt x="1081" y="260"/>
                  <a:pt x="1383" y="59"/>
                  <a:pt x="1530" y="0"/>
                </a:cubicBezTo>
              </a:path>
            </a:pathLst>
          </a:cu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" name="Freeform 39"/>
          <p:cNvSpPr>
            <a:spLocks/>
          </p:cNvSpPr>
          <p:nvPr/>
        </p:nvSpPr>
        <p:spPr bwMode="auto">
          <a:xfrm flipH="1" flipV="1">
            <a:off x="1905000" y="4949825"/>
            <a:ext cx="1371600" cy="157163"/>
          </a:xfrm>
          <a:custGeom>
            <a:avLst/>
            <a:gdLst>
              <a:gd name="T0" fmla="*/ 0 w 1446"/>
              <a:gd name="T1" fmla="*/ 0 h 60"/>
              <a:gd name="T2" fmla="*/ 1371316 w 1446"/>
              <a:gd name="T3" fmla="*/ 0 h 60"/>
              <a:gd name="T4" fmla="*/ 0 60000 65536"/>
              <a:gd name="T5" fmla="*/ 0 60000 65536"/>
              <a:gd name="T6" fmla="*/ 0 w 1446"/>
              <a:gd name="T7" fmla="*/ 0 h 60"/>
              <a:gd name="T8" fmla="*/ 1446 w 1446"/>
              <a:gd name="T9" fmla="*/ 60 h 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6" h="60">
                <a:moveTo>
                  <a:pt x="0" y="0"/>
                </a:moveTo>
                <a:cubicBezTo>
                  <a:pt x="440" y="37"/>
                  <a:pt x="962" y="60"/>
                  <a:pt x="1446" y="0"/>
                </a:cubicBezTo>
              </a:path>
            </a:pathLst>
          </a:cu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aking Glas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68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7577" grpId="0"/>
      <p:bldP spid="1687581" grpId="0"/>
      <p:bldP spid="1687582" grpId="0" animBg="1"/>
      <p:bldP spid="1687583" grpId="0" animBg="1"/>
      <p:bldP spid="1687584" grpId="0" animBg="1"/>
      <p:bldP spid="1687585" grpId="0" animBg="1"/>
      <p:bldP spid="1687589" grpId="0" animBg="1"/>
      <p:bldP spid="1687590" grpId="0" animBg="1"/>
      <p:bldP spid="1687591" grpId="0" animBg="1"/>
      <p:bldP spid="1687593" grpId="0" animBg="1"/>
      <p:bldP spid="1687594" grpId="0"/>
      <p:bldP spid="1687595" grpId="0"/>
      <p:bldP spid="1687596" grpId="0"/>
      <p:bldP spid="41" grpId="0" animBg="1"/>
      <p:bldP spid="50" grpId="0" animBg="1"/>
      <p:bldP spid="50" grpId="1" animBg="1"/>
      <p:bldP spid="51" grpId="0" animBg="1"/>
      <p:bldP spid="51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458200" cy="4506913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Which are </a:t>
            </a:r>
            <a:r>
              <a:rPr lang="en-US" sz="2800" u="sng">
                <a:ea typeface="ＭＳ Ｐゴシック" pitchFamily="-65" charset="-128"/>
                <a:cs typeface="ＭＳ Ｐゴシック" pitchFamily="-65" charset="-128"/>
              </a:rPr>
              <a:t>guaranteed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to print out </a:t>
            </a: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5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?</a:t>
            </a:r>
            <a:r>
              <a:rPr lang="en-US" sz="20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</a:t>
            </a:r>
          </a:p>
          <a:p>
            <a:pPr>
              <a:buFont typeface="Times" pitchFamily="-65" charset="0"/>
              <a:buNone/>
            </a:pP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I: main() { </a:t>
            </a:r>
            <a:b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   int *a-ptr = (int *)malloc(int); </a:t>
            </a:r>
            <a:b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   *a-ptr = 5; </a:t>
            </a:r>
            <a:b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   printf(“%d”, *a-ptr);</a:t>
            </a:r>
            <a:b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 }</a:t>
            </a:r>
          </a:p>
          <a:p>
            <a:pPr>
              <a:buFont typeface="Times" pitchFamily="-65" charset="0"/>
              <a:buNone/>
            </a:pP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II:main() {</a:t>
            </a:r>
            <a:b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   int *p, a = 5; </a:t>
            </a:r>
            <a:b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   p = &amp;a; ...</a:t>
            </a:r>
            <a:b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   </a:t>
            </a:r>
            <a:r>
              <a:rPr lang="en-US" sz="2800">
                <a:solidFill>
                  <a:schemeClr val="bg2"/>
                </a:solidFill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/* code; a,p NEVER on LEFT of = */</a:t>
            </a: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</a:t>
            </a:r>
            <a:b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   printf(“%d”, a); </a:t>
            </a:r>
            <a:b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  }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321627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Peer Instruction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6400800" y="4800600"/>
            <a:ext cx="2624138" cy="172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</a:rPr>
              <a:t>   </a:t>
            </a: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   </a:t>
            </a:r>
            <a:r>
              <a:rPr lang="en-US" sz="2400" b="1" u="sng">
                <a:solidFill>
                  <a:schemeClr val="tx1"/>
                </a:solidFill>
                <a:latin typeface="Courier" pitchFamily="-65" charset="0"/>
              </a:rPr>
              <a:t>I    II </a:t>
            </a: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/>
            </a:r>
            <a:br>
              <a:rPr lang="en-US" sz="2400" b="1">
                <a:solidFill>
                  <a:schemeClr val="tx1"/>
                </a:solidFill>
                <a:latin typeface="Courier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a)  -    -</a:t>
            </a:r>
            <a:br>
              <a:rPr lang="en-US" sz="2400" b="1">
                <a:solidFill>
                  <a:schemeClr val="tx1"/>
                </a:solidFill>
                <a:latin typeface="Courier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b)  -   </a:t>
            </a:r>
            <a:r>
              <a:rPr lang="en-US" sz="2400" b="1">
                <a:solidFill>
                  <a:schemeClr val="accent2"/>
                </a:solidFill>
                <a:latin typeface="Courier" pitchFamily="-65" charset="0"/>
              </a:rPr>
              <a:t>YES</a:t>
            </a: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/>
            </a:r>
            <a:br>
              <a:rPr lang="en-US" sz="2400" b="1">
                <a:solidFill>
                  <a:schemeClr val="tx1"/>
                </a:solidFill>
                <a:latin typeface="Courier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c) </a:t>
            </a:r>
            <a:r>
              <a:rPr lang="en-US" sz="2400" b="1">
                <a:solidFill>
                  <a:schemeClr val="accent2"/>
                </a:solidFill>
                <a:latin typeface="Courier" pitchFamily="-65" charset="0"/>
              </a:rPr>
              <a:t>YES</a:t>
            </a: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   -</a:t>
            </a:r>
            <a:br>
              <a:rPr lang="en-US" sz="2400" b="1">
                <a:solidFill>
                  <a:schemeClr val="tx1"/>
                </a:solidFill>
                <a:latin typeface="Courier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d) </a:t>
            </a:r>
            <a:r>
              <a:rPr lang="en-US" sz="2400" b="1">
                <a:solidFill>
                  <a:schemeClr val="accent2"/>
                </a:solidFill>
                <a:latin typeface="Courier" pitchFamily="-65" charset="0"/>
              </a:rPr>
              <a:t>YES</a:t>
            </a: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  </a:t>
            </a:r>
            <a:r>
              <a:rPr lang="en-US" sz="2400" b="1">
                <a:solidFill>
                  <a:schemeClr val="accent2"/>
                </a:solidFill>
                <a:latin typeface="Courier" pitchFamily="-65" charset="0"/>
              </a:rPr>
              <a:t>YES</a:t>
            </a: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/>
            </a:r>
            <a:br>
              <a:rPr lang="en-US" sz="2400" b="1">
                <a:solidFill>
                  <a:schemeClr val="tx1"/>
                </a:solidFill>
                <a:latin typeface="Courier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" pitchFamily="-65" charset="0"/>
              </a:rPr>
              <a:t>e) No idea</a:t>
            </a:r>
            <a:endParaRPr lang="en-US" sz="2400" b="1">
              <a:solidFill>
                <a:srgbClr val="00FF00"/>
              </a:solidFill>
              <a:latin typeface="Courier" pitchFamily="-65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6510338" y="4756150"/>
            <a:ext cx="2438400" cy="17970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38" name="Picture 3"/>
          <p:cNvPicPr>
            <a:picLocks noChangeAspect="1"/>
          </p:cNvPicPr>
          <p:nvPr/>
        </p:nvPicPr>
        <p:blipFill>
          <a:blip r:embed="rId3"/>
          <a:srcRect l="7298" t="14340" r="10573" b="10814"/>
          <a:stretch>
            <a:fillRect/>
          </a:stretch>
        </p:blipFill>
        <p:spPr bwMode="auto">
          <a:xfrm>
            <a:off x="7162800" y="0"/>
            <a:ext cx="1981200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152717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Review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063950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All declarations go at the beginning of each function </a:t>
            </a:r>
            <a:r>
              <a:rPr lang="en-US">
                <a:solidFill>
                  <a:srgbClr val="800080"/>
                </a:solidFill>
                <a:ea typeface="ＭＳ Ｐゴシック" pitchFamily="-65" charset="-128"/>
                <a:cs typeface="ＭＳ Ｐゴシック" pitchFamily="-65" charset="-128"/>
              </a:rPr>
              <a:t>except if you use C99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All data is in memory.  Each memory location has an address to use to refer to it and a value stored in it.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 </a:t>
            </a:r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pointer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is a C version of the address.</a:t>
            </a:r>
          </a:p>
          <a:p>
            <a:pPr lvl="1">
              <a:buFontTx/>
              <a:buNone/>
            </a:pPr>
            <a:r>
              <a:rPr lang="en-US">
                <a:latin typeface="Courier" pitchFamily="-65" charset="0"/>
              </a:rPr>
              <a:t>*</a:t>
            </a:r>
            <a:r>
              <a:rPr lang="en-US"/>
              <a:t>   “follows” a pointer to its value</a:t>
            </a:r>
          </a:p>
          <a:p>
            <a:pPr lvl="1">
              <a:buFontTx/>
              <a:buNone/>
            </a:pPr>
            <a:r>
              <a:rPr lang="en-US">
                <a:latin typeface="Courier" pitchFamily="-65" charset="0"/>
              </a:rPr>
              <a:t>&amp;</a:t>
            </a:r>
            <a:r>
              <a:rPr lang="en-US"/>
              <a:t>   gets the address of a value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Only 0 (i.e., NULL) evaluate to FALSE.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20050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Binky Pointer Video (thanks to NP @ SU)</a:t>
            </a:r>
          </a:p>
        </p:txBody>
      </p:sp>
      <p:pic>
        <p:nvPicPr>
          <p:cNvPr id="39939" name="Picture 3" descr="/Users/ddgarcia/-Cal/clas/zc/2004Sp/Lectures/PointerFunCBig.avi">
            <a:hlinkClick r:id="" action="ppaction://media"/>
          </p:cNvPr>
          <p:cNvPicPr/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295400" y="762000"/>
            <a:ext cx="6756400" cy="5911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9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99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3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9939"/>
                </p:tgtEl>
              </p:cMediaNode>
            </p:vide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529138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“And in Conclusion…”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848600" cy="5668217"/>
          </a:xfrm>
        </p:spPr>
        <p:txBody>
          <a:bodyPr/>
          <a:lstStyle/>
          <a:p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Pointers and arrays are </a:t>
            </a:r>
            <a:r>
              <a:rPr lang="en-US" sz="2400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virtually same</a:t>
            </a:r>
            <a:endParaRPr lang="en-US" sz="2400">
              <a:ea typeface="ＭＳ Ｐゴシック" pitchFamily="-65" charset="-128"/>
              <a:cs typeface="ＭＳ Ｐゴシック" pitchFamily="-65" charset="-128"/>
            </a:endParaRPr>
          </a:p>
          <a:p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C knows how to </a:t>
            </a:r>
            <a:r>
              <a:rPr lang="en-US" sz="2400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increment pointers</a:t>
            </a:r>
            <a:endParaRPr lang="en-US" sz="2400">
              <a:ea typeface="ＭＳ Ｐゴシック" pitchFamily="-65" charset="-128"/>
              <a:cs typeface="ＭＳ Ｐゴシック" pitchFamily="-65" charset="-128"/>
            </a:endParaRPr>
          </a:p>
          <a:p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C is an efficient language, with little protection</a:t>
            </a:r>
          </a:p>
          <a:p>
            <a:pPr lvl="1"/>
            <a:r>
              <a:rPr lang="en-US" sz="2000"/>
              <a:t>Array bounds </a:t>
            </a:r>
            <a:r>
              <a:rPr lang="en-US" sz="2000">
                <a:solidFill>
                  <a:schemeClr val="accent2"/>
                </a:solidFill>
              </a:rPr>
              <a:t>not checked</a:t>
            </a:r>
            <a:endParaRPr lang="en-US" sz="2000"/>
          </a:p>
          <a:p>
            <a:pPr lvl="1"/>
            <a:r>
              <a:rPr lang="en-US" sz="2000"/>
              <a:t>Variables </a:t>
            </a:r>
            <a:r>
              <a:rPr lang="en-US" sz="2000">
                <a:solidFill>
                  <a:schemeClr val="accent2"/>
                </a:solidFill>
              </a:rPr>
              <a:t>not</a:t>
            </a:r>
            <a:r>
              <a:rPr lang="en-US" sz="2000"/>
              <a:t> automatically initialized</a:t>
            </a:r>
          </a:p>
          <a:p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Use handles to change pointers</a:t>
            </a:r>
          </a:p>
          <a:p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Dynamically allocated heap memory must be manually deallocated in C.</a:t>
            </a:r>
          </a:p>
          <a:p>
            <a:pPr lvl="1"/>
            <a:r>
              <a:rPr lang="en-US" sz="2000"/>
              <a:t>Use </a:t>
            </a:r>
            <a:r>
              <a:rPr lang="en-US" sz="20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malloc()</a:t>
            </a:r>
            <a:r>
              <a:rPr lang="en-US" sz="2000"/>
              <a:t> and </a:t>
            </a:r>
            <a:r>
              <a:rPr lang="en-US" sz="200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free()</a:t>
            </a:r>
            <a:r>
              <a:rPr lang="en-US" sz="2000"/>
              <a:t> to allocate and deallocate memory from heap.</a:t>
            </a:r>
          </a:p>
          <a:p>
            <a:r>
              <a:rPr lang="en-US" sz="2400">
                <a:ea typeface="ＭＳ Ｐゴシック" pitchFamily="-65" charset="-128"/>
                <a:cs typeface="ＭＳ Ｐゴシック" pitchFamily="-65" charset="-128"/>
              </a:rPr>
              <a:t>(Beware) The cost of efficiency is more overhead for the programmer.</a:t>
            </a:r>
          </a:p>
          <a:p>
            <a:pPr lvl="1"/>
            <a:r>
              <a:rPr lang="en-US" sz="2000">
                <a:solidFill>
                  <a:srgbClr val="800080"/>
                </a:solidFill>
              </a:rPr>
              <a:t>“C gives you a lot of extra rope but be careful not to hang yourself with it!”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756150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More C Pointer Dangers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2876550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Declaring a pointer just allocates space to hold the pointer – it does not allocate something to be pointed to!</a:t>
            </a:r>
          </a:p>
          <a:p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Local variables in C are not initialized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they may contain anything.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What does the following code do?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971800" y="4191000"/>
            <a:ext cx="3354388" cy="2282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b="1">
                <a:solidFill>
                  <a:schemeClr val="tx1"/>
                </a:solidFill>
                <a:latin typeface="Courier New" pitchFamily="-65" charset="0"/>
              </a:rPr>
              <a:t>void</a:t>
            </a:r>
            <a:r>
              <a:rPr lang="en-US" sz="320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3200" b="1">
                <a:solidFill>
                  <a:schemeClr val="tx1"/>
                </a:solidFill>
                <a:latin typeface="Courier New" pitchFamily="-65" charset="0"/>
              </a:rPr>
              <a:t>f()</a:t>
            </a:r>
          </a:p>
          <a:p>
            <a:pPr>
              <a:lnSpc>
                <a:spcPct val="90000"/>
              </a:lnSpc>
            </a:pPr>
            <a:r>
              <a:rPr lang="en-US" sz="3200" b="1">
                <a:solidFill>
                  <a:schemeClr val="tx1"/>
                </a:solidFill>
                <a:latin typeface="Courier New" pitchFamily="-65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sz="3200" b="1">
                <a:solidFill>
                  <a:schemeClr val="tx1"/>
                </a:solidFill>
                <a:latin typeface="Courier New" pitchFamily="-65" charset="0"/>
              </a:rPr>
              <a:t>    int *ptr;</a:t>
            </a:r>
          </a:p>
          <a:p>
            <a:pPr>
              <a:lnSpc>
                <a:spcPct val="90000"/>
              </a:lnSpc>
            </a:pPr>
            <a:r>
              <a:rPr lang="en-US" sz="3200" b="1">
                <a:solidFill>
                  <a:schemeClr val="tx1"/>
                </a:solidFill>
                <a:latin typeface="Courier New" pitchFamily="-65" charset="0"/>
              </a:rPr>
              <a:t>    *ptr = 5;</a:t>
            </a:r>
          </a:p>
          <a:p>
            <a:pPr>
              <a:lnSpc>
                <a:spcPct val="90000"/>
              </a:lnSpc>
            </a:pPr>
            <a:r>
              <a:rPr lang="en-US" sz="3200" b="1">
                <a:solidFill>
                  <a:schemeClr val="tx1"/>
                </a:solidFill>
                <a:latin typeface="Courier New" pitchFamily="-65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2363788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Arrays (1/5)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461000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Declaration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:</a:t>
            </a:r>
          </a:p>
          <a:p>
            <a:pPr lvl="1">
              <a:buFontTx/>
              <a:buNone/>
            </a:pPr>
            <a:r>
              <a:rPr lang="en-US" sz="3200">
                <a:latin typeface="Courier New" pitchFamily="-65" charset="0"/>
              </a:rPr>
              <a:t>int ar[2];</a:t>
            </a:r>
            <a:endParaRPr lang="en-US"/>
          </a:p>
          <a:p>
            <a:pPr>
              <a:buFont typeface="Times" pitchFamily="-65" charset="0"/>
              <a:buNone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	declares a 2-element integer array. </a:t>
            </a:r>
            <a:r>
              <a:rPr lang="en-US" i="1">
                <a:ea typeface="ＭＳ Ｐゴシック" pitchFamily="-65" charset="-128"/>
                <a:cs typeface="ＭＳ Ｐゴシック" pitchFamily="-65" charset="-128"/>
              </a:rPr>
              <a:t>An array is really just a block of memory.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</a:t>
            </a:r>
            <a:br>
              <a:rPr lang="en-US"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 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int ar[] = {795, 635};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  <a:p>
            <a:pPr>
              <a:buFont typeface="Times" pitchFamily="-65" charset="0"/>
              <a:buNone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	declares </a:t>
            </a:r>
            <a:r>
              <a:rPr lang="en-US" u="sng">
                <a:ea typeface="ＭＳ Ｐゴシック" pitchFamily="-65" charset="-128"/>
                <a:cs typeface="ＭＳ Ｐゴシック" pitchFamily="-65" charset="-128"/>
              </a:rPr>
              <a:t>and fills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a 2-elt integer array.</a:t>
            </a:r>
          </a:p>
          <a:p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Accessing elements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:</a:t>
            </a:r>
          </a:p>
          <a:p>
            <a:pPr lvl="1">
              <a:buFontTx/>
              <a:buNone/>
            </a:pPr>
            <a:r>
              <a:rPr lang="en-US" sz="3200">
                <a:latin typeface="Courier New" pitchFamily="-65" charset="0"/>
              </a:rPr>
              <a:t>ar[num]</a:t>
            </a:r>
            <a:endParaRPr lang="en-US"/>
          </a:p>
          <a:p>
            <a:pPr>
              <a:buFont typeface="Times" pitchFamily="-65" charset="0"/>
              <a:buNone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	returns the </a:t>
            </a:r>
            <a:r>
              <a:rPr lang="en-US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num</a:t>
            </a:r>
            <a:r>
              <a:rPr lang="en-US" baseline="30000">
                <a:ea typeface="ＭＳ Ｐゴシック" pitchFamily="-65" charset="-128"/>
                <a:cs typeface="ＭＳ Ｐゴシック" pitchFamily="-65" charset="-128"/>
              </a:rPr>
              <a:t>th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element.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2363788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Arrays (2/5)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3625850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Arrays are (almost) identical to pointers</a:t>
            </a:r>
          </a:p>
          <a:p>
            <a:pPr lvl="1"/>
            <a:r>
              <a:rPr lang="en-US">
                <a:latin typeface="Courier New" pitchFamily="-65" charset="0"/>
              </a:rPr>
              <a:t>char *string</a:t>
            </a:r>
            <a:r>
              <a:rPr lang="en-US"/>
              <a:t> and </a:t>
            </a:r>
            <a:r>
              <a:rPr lang="en-US">
                <a:latin typeface="Courier New" pitchFamily="-65" charset="0"/>
              </a:rPr>
              <a:t>char string[]</a:t>
            </a:r>
            <a:r>
              <a:rPr lang="en-US"/>
              <a:t> are nearly identical declarations</a:t>
            </a:r>
          </a:p>
          <a:p>
            <a:pPr lvl="1"/>
            <a:r>
              <a:rPr lang="en-US"/>
              <a:t>They differ in very subtle ways: incrementing, declaration of filled arrays</a:t>
            </a:r>
          </a:p>
          <a:p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Key Concept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: An array variable is a “pointer” to the first element.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2363788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Arrays (3/5)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848600" cy="5384800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Consequences:</a:t>
            </a:r>
          </a:p>
          <a:p>
            <a:pPr lvl="1">
              <a:lnSpc>
                <a:spcPct val="75000"/>
              </a:lnSpc>
            </a:pPr>
            <a:r>
              <a:rPr lang="en-US">
                <a:latin typeface="Courier New" pitchFamily="-65" charset="0"/>
              </a:rPr>
              <a:t>ar</a:t>
            </a:r>
            <a:r>
              <a:rPr lang="en-US"/>
              <a:t> is an array variable but looks like a pointer in many respects (though not all)</a:t>
            </a:r>
          </a:p>
          <a:p>
            <a:pPr lvl="1">
              <a:lnSpc>
                <a:spcPct val="75000"/>
              </a:lnSpc>
            </a:pPr>
            <a:r>
              <a:rPr lang="en-US">
                <a:latin typeface="Courier New" pitchFamily="-65" charset="0"/>
              </a:rPr>
              <a:t>ar[0]</a:t>
            </a:r>
            <a:r>
              <a:rPr lang="en-US"/>
              <a:t> is the same as </a:t>
            </a:r>
            <a:r>
              <a:rPr lang="en-US">
                <a:latin typeface="Courier New" pitchFamily="-65" charset="0"/>
              </a:rPr>
              <a:t>*ar</a:t>
            </a:r>
            <a:endParaRPr lang="en-US"/>
          </a:p>
          <a:p>
            <a:pPr lvl="1">
              <a:lnSpc>
                <a:spcPct val="75000"/>
              </a:lnSpc>
            </a:pPr>
            <a:r>
              <a:rPr lang="en-US">
                <a:latin typeface="Courier New" pitchFamily="-65" charset="0"/>
              </a:rPr>
              <a:t>ar[2]</a:t>
            </a:r>
            <a:r>
              <a:rPr lang="en-US"/>
              <a:t> is the same as </a:t>
            </a:r>
            <a:r>
              <a:rPr lang="en-US">
                <a:latin typeface="Courier New" pitchFamily="-65" charset="0"/>
              </a:rPr>
              <a:t>*(ar+2)</a:t>
            </a:r>
          </a:p>
          <a:p>
            <a:pPr lvl="1">
              <a:lnSpc>
                <a:spcPct val="75000"/>
              </a:lnSpc>
            </a:pPr>
            <a:r>
              <a:rPr lang="en-US"/>
              <a:t>We can use pointer arithmetic to access arrays more conveniently.</a:t>
            </a:r>
          </a:p>
          <a:p>
            <a:pPr>
              <a:lnSpc>
                <a:spcPct val="65000"/>
              </a:lnSpc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Declared arrays are only allocated while the scope is valid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>
                <a:latin typeface="Courier New" pitchFamily="-65" charset="0"/>
              </a:rPr>
              <a:t>	char *foo() {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   char string[32]; ...;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   return string;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}</a:t>
            </a:r>
            <a:r>
              <a:rPr lang="en-US"/>
              <a:t> </a:t>
            </a:r>
            <a:r>
              <a:rPr lang="en-US">
                <a:solidFill>
                  <a:schemeClr val="accent1"/>
                </a:solidFill>
              </a:rPr>
              <a:t>is incorrect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2363788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Arrays (4/5)</a:t>
            </a:r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848600" cy="541178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Array size </a:t>
            </a:r>
            <a:r>
              <a:rPr lang="en-US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n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; want to access from </a:t>
            </a:r>
            <a:r>
              <a:rPr lang="en-US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0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to </a:t>
            </a:r>
            <a:r>
              <a:rPr lang="en-US">
                <a:latin typeface="Courier" pitchFamily="-65" charset="0"/>
                <a:ea typeface="ＭＳ Ｐゴシック" pitchFamily="-65" charset="-128"/>
                <a:cs typeface="ＭＳ Ｐゴシック" pitchFamily="-65" charset="-128"/>
              </a:rPr>
              <a:t>n-1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so you should use counter AND utilize a variable for declaration &amp; incr</a:t>
            </a:r>
          </a:p>
          <a:p>
            <a:pPr lvl="1"/>
            <a:r>
              <a:rPr lang="en-US"/>
              <a:t>Wrong</a:t>
            </a:r>
            <a:br>
              <a:rPr lang="en-US"/>
            </a:br>
            <a:r>
              <a:rPr lang="en-US" sz="2400">
                <a:latin typeface="Courier New" pitchFamily="-65" charset="0"/>
              </a:rPr>
              <a:t>int i, ar[10];</a:t>
            </a:r>
            <a:br>
              <a:rPr lang="en-US" sz="2400">
                <a:latin typeface="Courier New" pitchFamily="-65" charset="0"/>
              </a:rPr>
            </a:br>
            <a:r>
              <a:rPr lang="en-US" sz="2400">
                <a:latin typeface="Courier New" pitchFamily="-65" charset="0"/>
              </a:rPr>
              <a:t>for(i = 0; i &lt; 10; i++){ ... }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Right</a:t>
            </a:r>
            <a:r>
              <a:rPr lang="en-US" sz="2400">
                <a:latin typeface="Courier New" pitchFamily="-65" charset="0"/>
              </a:rPr>
              <a:t> </a:t>
            </a:r>
            <a:br>
              <a:rPr lang="en-US" sz="2400">
                <a:latin typeface="Courier New" pitchFamily="-65" charset="0"/>
              </a:rPr>
            </a:br>
            <a:r>
              <a:rPr lang="en-US" sz="2400">
                <a:latin typeface="Courier New" pitchFamily="-65" charset="0"/>
              </a:rPr>
              <a:t>int ARRAY_SIZE = 10;</a:t>
            </a:r>
            <a:br>
              <a:rPr lang="en-US" sz="2400">
                <a:latin typeface="Courier New" pitchFamily="-65" charset="0"/>
              </a:rPr>
            </a:br>
            <a:r>
              <a:rPr lang="en-US" sz="2400">
                <a:latin typeface="Courier New" pitchFamily="-65" charset="0"/>
              </a:rPr>
              <a:t>int i, a[ARRAY_SIZE];</a:t>
            </a:r>
            <a:br>
              <a:rPr lang="en-US" sz="2400">
                <a:latin typeface="Courier New" pitchFamily="-65" charset="0"/>
              </a:rPr>
            </a:br>
            <a:r>
              <a:rPr lang="en-US" sz="2400">
                <a:latin typeface="Courier New" pitchFamily="-65" charset="0"/>
              </a:rPr>
              <a:t>for(i = 0; i &lt; ARRAY_SIZE; i++){ ... }</a:t>
            </a:r>
            <a:endParaRPr lang="en-US"/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Why? </a:t>
            </a:r>
            <a:r>
              <a:rPr lang="en-US">
                <a:solidFill>
                  <a:srgbClr val="800080"/>
                </a:solidFill>
                <a:ea typeface="ＭＳ Ｐゴシック" pitchFamily="-65" charset="-128"/>
                <a:cs typeface="ＭＳ Ｐゴシック" pitchFamily="-65" charset="-128"/>
              </a:rPr>
              <a:t>SINGLE SOURCE OF TRUTH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  <a:p>
            <a:pPr lvl="1"/>
            <a:r>
              <a:rPr lang="en-US"/>
              <a:t>You’re utilizing </a:t>
            </a:r>
            <a:r>
              <a:rPr lang="en-US">
                <a:solidFill>
                  <a:schemeClr val="accent1"/>
                </a:solidFill>
              </a:rPr>
              <a:t>indirection</a:t>
            </a:r>
            <a:r>
              <a:rPr lang="en-US"/>
              <a:t> and </a:t>
            </a:r>
            <a:r>
              <a:rPr lang="en-US" u="sng">
                <a:solidFill>
                  <a:schemeClr val="accent1"/>
                </a:solidFill>
              </a:rPr>
              <a:t>avoiding maintaining two copies</a:t>
            </a:r>
            <a:r>
              <a:rPr lang="en-US"/>
              <a:t> of the number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2363788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Arrays (5/5)</a:t>
            </a:r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8863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Pitfall: An array in C does </a:t>
            </a:r>
            <a:r>
              <a:rPr lang="en-US" u="sng">
                <a:ea typeface="ＭＳ Ｐゴシック" pitchFamily="-65" charset="-128"/>
                <a:cs typeface="ＭＳ Ｐゴシック" pitchFamily="-65" charset="-128"/>
              </a:rPr>
              <a:t>not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know its own length, &amp; bounds not checked!</a:t>
            </a:r>
          </a:p>
          <a:p>
            <a:pPr lvl="1"/>
            <a:r>
              <a:rPr lang="en-US"/>
              <a:t>Consequence: We can accidentally access off the end of an array.</a:t>
            </a:r>
          </a:p>
          <a:p>
            <a:pPr lvl="1"/>
            <a:r>
              <a:rPr lang="en-US"/>
              <a:t>Consequence: We must pass the array </a:t>
            </a:r>
            <a:r>
              <a:rPr lang="en-US" u="sng"/>
              <a:t>and its size</a:t>
            </a:r>
            <a:r>
              <a:rPr lang="en-US"/>
              <a:t> to a procedure which is going to traverse it.</a:t>
            </a:r>
          </a:p>
          <a:p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Segmentation faults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and </a:t>
            </a:r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bus errors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:</a:t>
            </a:r>
          </a:p>
          <a:p>
            <a:pPr lvl="1"/>
            <a:r>
              <a:rPr lang="en-US"/>
              <a:t>These are VERY difficult to find; </a:t>
            </a:r>
            <a:br>
              <a:rPr lang="en-US"/>
            </a:br>
            <a:r>
              <a:rPr lang="en-US"/>
              <a:t>be careful! (You’ll learn how to debug these in lab…)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2701925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 (1/4)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146367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Sometimes you want to have a procedure increment a variable?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What gets printed?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14400" y="3276600"/>
            <a:ext cx="4208463" cy="2282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void AddOne(int  x)</a:t>
            </a:r>
          </a:p>
          <a:p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{     x =  x + 1;   }</a:t>
            </a:r>
          </a:p>
          <a:p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int y = 5;</a:t>
            </a:r>
          </a:p>
          <a:p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AddOne( y);</a:t>
            </a:r>
          </a:p>
          <a:p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printf(“y = %d\n”, y);</a:t>
            </a:r>
          </a:p>
        </p:txBody>
      </p:sp>
      <p:sp>
        <p:nvSpPr>
          <p:cNvPr id="1636357" name="Text Box 5"/>
          <p:cNvSpPr txBox="1">
            <a:spLocks noChangeArrowheads="1"/>
          </p:cNvSpPr>
          <p:nvPr/>
        </p:nvSpPr>
        <p:spPr bwMode="auto">
          <a:xfrm>
            <a:off x="6629400" y="3276600"/>
            <a:ext cx="1098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Courier New" pitchFamily="-65" charset="0"/>
              </a:rPr>
              <a:t>y = 5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638800" y="76200"/>
            <a:ext cx="28956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FF"/>
                </a:solidFill>
              </a:rPr>
              <a:t>…review…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6357" grpId="0" autoUpdateAnimBg="0"/>
    </p:bld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Microsoft Office 98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21941</TotalTime>
  <Pages>47</Pages>
  <Words>2152</Words>
  <Application>Microsoft Macintosh PowerPoint</Application>
  <PresentationFormat>Letter Paper (8.5x11 in)</PresentationFormat>
  <Paragraphs>197</Paragraphs>
  <Slides>21</Slides>
  <Notes>21</Notes>
  <HiddenSlides>0</HiddenSlides>
  <MMClips>2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Microsoft Office 98</vt:lpstr>
      <vt:lpstr>Slide 1</vt:lpstr>
      <vt:lpstr>Review</vt:lpstr>
      <vt:lpstr>More C Pointer Dangers</vt:lpstr>
      <vt:lpstr>Arrays (1/5)</vt:lpstr>
      <vt:lpstr>Arrays (2/5)</vt:lpstr>
      <vt:lpstr>Arrays (3/5)</vt:lpstr>
      <vt:lpstr>Arrays (4/5)</vt:lpstr>
      <vt:lpstr>Arrays (5/5)</vt:lpstr>
      <vt:lpstr>Pointers (1/4)</vt:lpstr>
      <vt:lpstr>Pointers (2/4)</vt:lpstr>
      <vt:lpstr>Pointers (3/4)</vt:lpstr>
      <vt:lpstr>Pointers (4/4)</vt:lpstr>
      <vt:lpstr>Dynamic Memory Allocation (1/4)</vt:lpstr>
      <vt:lpstr>Dynamic Memory Allocation (2/4)</vt:lpstr>
      <vt:lpstr>Dynamic Memory Allocation (3/4)</vt:lpstr>
      <vt:lpstr>Dynamic Memory Allocation (4/4)</vt:lpstr>
      <vt:lpstr>Pointers in C</vt:lpstr>
      <vt:lpstr>Arrays not implemented as you’d think</vt:lpstr>
      <vt:lpstr>Peer Instruction</vt:lpstr>
      <vt:lpstr>Binky Pointer Video (thanks to NP @ SU)</vt:lpstr>
      <vt:lpstr>“And in Conclusion…”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1521</cp:revision>
  <cp:lastPrinted>2011-09-02T04:01:17Z</cp:lastPrinted>
  <dcterms:created xsi:type="dcterms:W3CDTF">2011-09-02T04:00:24Z</dcterms:created>
  <dcterms:modified xsi:type="dcterms:W3CDTF">2011-09-02T04:01:19Z</dcterms:modified>
</cp:coreProperties>
</file>