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handoutMasterIdLst>
    <p:handoutMasterId r:id="rId36"/>
  </p:handoutMasterIdLst>
  <p:sldIdLst>
    <p:sldId id="257" r:id="rId2"/>
    <p:sldId id="476" r:id="rId3"/>
    <p:sldId id="456" r:id="rId4"/>
    <p:sldId id="457" r:id="rId5"/>
    <p:sldId id="455" r:id="rId6"/>
    <p:sldId id="460" r:id="rId7"/>
    <p:sldId id="451" r:id="rId8"/>
    <p:sldId id="452" r:id="rId9"/>
    <p:sldId id="481" r:id="rId10"/>
    <p:sldId id="480" r:id="rId11"/>
    <p:sldId id="465" r:id="rId12"/>
    <p:sldId id="467" r:id="rId13"/>
    <p:sldId id="468" r:id="rId14"/>
    <p:sldId id="478" r:id="rId15"/>
    <p:sldId id="462" r:id="rId16"/>
    <p:sldId id="484" r:id="rId17"/>
    <p:sldId id="442" r:id="rId18"/>
    <p:sldId id="459" r:id="rId19"/>
    <p:sldId id="444" r:id="rId20"/>
    <p:sldId id="447" r:id="rId21"/>
    <p:sldId id="463" r:id="rId22"/>
    <p:sldId id="469" r:id="rId23"/>
    <p:sldId id="464" r:id="rId24"/>
    <p:sldId id="470" r:id="rId25"/>
    <p:sldId id="471" r:id="rId26"/>
    <p:sldId id="472" r:id="rId27"/>
    <p:sldId id="473" r:id="rId28"/>
    <p:sldId id="474" r:id="rId29"/>
    <p:sldId id="445" r:id="rId30"/>
    <p:sldId id="446" r:id="rId31"/>
    <p:sldId id="482" r:id="rId32"/>
    <p:sldId id="483" r:id="rId33"/>
    <p:sldId id="475" r:id="rId3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hiddenSlides="1"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4975" autoAdjust="0"/>
    <p:restoredTop sz="84825" autoAdjust="0"/>
  </p:normalViewPr>
  <p:slideViewPr>
    <p:cSldViewPr snapToGrid="0">
      <p:cViewPr>
        <p:scale>
          <a:sx n="75" d="100"/>
          <a:sy n="75" d="100"/>
        </p:scale>
        <p:origin x="-2984" y="-12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00"/>
    </p:cViewPr>
  </p:sorterViewPr>
  <p:notesViewPr>
    <p:cSldViewPr snapToGrid="0" snapToObjects="1">
      <p:cViewPr varScale="1">
        <p:scale>
          <a:sx n="85" d="100"/>
          <a:sy n="85" d="100"/>
        </p:scale>
        <p:origin x="-3128" y="-12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1/16/11</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1/16/11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2874963" y="441325"/>
            <a:ext cx="3413125" cy="2560638"/>
          </a:xfrm>
          <a:solidFill>
            <a:srgbClr val="FFFFFF"/>
          </a:solidFill>
          <a:ln>
            <a:solidFill>
              <a:srgbClr val="000000"/>
            </a:solidFill>
          </a:ln>
        </p:spPr>
      </p:sp>
      <p:sp>
        <p:nvSpPr>
          <p:cNvPr id="45059" name="Rectangle 3"/>
          <p:cNvSpPr>
            <a:spLocks noGrp="1" noChangeArrowheads="1"/>
          </p:cNvSpPr>
          <p:nvPr>
            <p:ph type="body" idx="1"/>
          </p:nvPr>
        </p:nvSpPr>
        <p:spPr>
          <a:xfrm>
            <a:off x="688283" y="3257085"/>
            <a:ext cx="7879052" cy="3086333"/>
          </a:xfrm>
          <a:solidFill>
            <a:srgbClr val="FFFFFF"/>
          </a:solidFill>
          <a:ln>
            <a:solidFill>
              <a:srgbClr val="000000"/>
            </a:solidFill>
          </a:ln>
        </p:spPr>
        <p:txBody>
          <a:bodyPr lIns="91426" tIns="45712" rIns="91426" bIns="45712"/>
          <a:lstStyle/>
          <a:p>
            <a:pPr algn="l"/>
            <a:r>
              <a:rPr lang="en-US" sz="900" dirty="0">
                <a:solidFill>
                  <a:schemeClr val="folHlink"/>
                </a:solidFill>
                <a:latin typeface="Courier" charset="0"/>
              </a:rPr>
              <a:t>2: 104 10 5 10       then 104 11 5 11</a:t>
            </a:r>
            <a:br>
              <a:rPr lang="en-US" sz="900" dirty="0">
                <a:solidFill>
                  <a:schemeClr val="folHlink"/>
                </a:solidFill>
                <a:latin typeface="Courier" charset="0"/>
              </a:rPr>
            </a:br>
            <a:r>
              <a:rPr lang="en-US" sz="900" dirty="0">
                <a:solidFill>
                  <a:schemeClr val="folHlink"/>
                </a:solidFill>
                <a:latin typeface="Courier" charset="0"/>
              </a:rPr>
              <a:t/>
            </a:r>
            <a:br>
              <a:rPr lang="en-US" sz="900" dirty="0">
                <a:solidFill>
                  <a:schemeClr val="folHlink"/>
                </a:solidFill>
                <a:latin typeface="Courier" charset="0"/>
              </a:rPr>
            </a:br>
            <a:r>
              <a:rPr lang="en-US" sz="900" dirty="0">
                <a:solidFill>
                  <a:schemeClr val="folHlink"/>
                </a:solidFill>
              </a:rPr>
              <a:t>…because </a:t>
            </a:r>
            <a:r>
              <a:rPr lang="en-US" sz="900" dirty="0" err="1">
                <a:solidFill>
                  <a:schemeClr val="folHlink"/>
                </a:solidFill>
                <a:latin typeface="Courier" charset="0"/>
              </a:rPr>
              <a:t>ints</a:t>
            </a:r>
            <a:r>
              <a:rPr lang="en-US" sz="900" dirty="0">
                <a:solidFill>
                  <a:schemeClr val="folHlink"/>
                </a:solidFill>
              </a:rPr>
              <a:t> in this system are 4-bytes long and </a:t>
            </a:r>
            <a:br>
              <a:rPr lang="en-US" sz="900" dirty="0">
                <a:solidFill>
                  <a:schemeClr val="folHlink"/>
                </a:solidFill>
              </a:rPr>
            </a:br>
            <a:r>
              <a:rPr lang="en-US" sz="900" dirty="0">
                <a:solidFill>
                  <a:schemeClr val="folHlink"/>
                </a:solidFill>
              </a:rPr>
              <a:t>the actual address increments by 4 even though it appears to only </a:t>
            </a:r>
            <a:r>
              <a:rPr lang="en-US" sz="900" dirty="0" err="1">
                <a:solidFill>
                  <a:schemeClr val="folHlink"/>
                </a:solidFill>
              </a:rPr>
              <a:t>incrememt</a:t>
            </a:r>
            <a:r>
              <a:rPr lang="en-US" sz="900" dirty="0">
                <a:solidFill>
                  <a:schemeClr val="folHlink"/>
                </a:solidFill>
              </a:rPr>
              <a: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31C02895-6F48-D340-B5BB-D4911E35C3BB}" type="datetime3">
              <a:rPr lang="en-US"/>
              <a:pPr/>
              <a:t>January 16, 11</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42FEF71F-A33A-3449-8F2D-D74D15AC6BB3}" type="slidenum">
              <a:rPr lang="en-US"/>
              <a:pPr/>
              <a:t>7</a:t>
            </a:fld>
            <a:endParaRPr lang="en-US" dirty="0"/>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18F1186-07F9-BE4F-B429-B3DCD1EEC475}" type="datetime3">
              <a:rPr lang="en-US"/>
              <a:pPr/>
              <a:t>January 16, 11</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8E97A960-F2E5-6743-B445-419E55865893}" type="slidenum">
              <a:rPr lang="en-US"/>
              <a:pPr/>
              <a:t>8</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18F1186-07F9-BE4F-B429-B3DCD1EEC475}" type="datetime3">
              <a:rPr lang="en-US"/>
              <a:pPr/>
              <a:t>January 16, 11</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8E97A960-F2E5-6743-B445-419E55865893}" type="slidenum">
              <a:rPr lang="en-US"/>
              <a:pPr/>
              <a:t>9</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52D99AF-B366-1144-91FD-4401A3EE1ED0}"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B6E85-A093-E24F-B1B0-04E1253FF151}"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F6426-B246-8C4E-92CC-500DD0F566BA}"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215188" y="6442075"/>
            <a:ext cx="1905000" cy="3810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a:xfrm>
            <a:off x="682625" y="6365875"/>
            <a:ext cx="42672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 Shen, Lipasti</a:t>
            </a:r>
          </a:p>
        </p:txBody>
      </p:sp>
      <p:sp>
        <p:nvSpPr>
          <p:cNvPr id="7" name="Slide Number Placeholder 6"/>
          <p:cNvSpPr>
            <a:spLocks noGrp="1"/>
          </p:cNvSpPr>
          <p:nvPr>
            <p:ph type="sldNum" sz="quarter" idx="12"/>
          </p:nvPr>
        </p:nvSpPr>
        <p:spPr>
          <a:xfrm>
            <a:off x="7199313" y="6148388"/>
            <a:ext cx="1905000" cy="381000"/>
          </a:xfrm>
          <a:prstGeom prst="rect">
            <a:avLst/>
          </a:prstGeom>
        </p:spPr>
        <p:txBody>
          <a:bodyPr vert="horz" wrap="square" lIns="91440" tIns="45720" rIns="91440" bIns="45720" numCol="1" anchor="t" anchorCtr="0" compatLnSpc="1">
            <a:prstTxWarp prst="textNoShape">
              <a:avLst/>
            </a:prstTxWarp>
          </a:bodyPr>
          <a:lstStyle>
            <a:lvl2pPr lvl="1">
              <a:defRPr/>
            </a:lvl2pPr>
          </a:lstStyle>
          <a:p>
            <a:pPr lvl="1"/>
            <a:fld id="{CC1D1B42-B4CA-FF4F-BCB0-426E92B43613}" type="slidenum">
              <a:rPr lang="en-US"/>
              <a:pPr lvl="1"/>
              <a:t>‹#›</a:t>
            </a:fld>
            <a:endParaRPr lang="en-US">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AC525-A764-FC48-9B7D-C168BF51462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BD7D8-5FC0-1A40-8360-B21409EB2110}" type="datetime1">
              <a:rPr lang="en-US" smtClean="0"/>
              <a:pPr/>
              <a:t>1/16/11</a:t>
            </a:fld>
            <a:endParaRPr lang="en-US" dirty="0"/>
          </a:p>
        </p:txBody>
      </p:sp>
      <p:sp>
        <p:nvSpPr>
          <p:cNvPr id="6" name="Footer Placeholder 5"/>
          <p:cNvSpPr>
            <a:spLocks noGrp="1"/>
          </p:cNvSpPr>
          <p:nvPr>
            <p:ph type="ftr" sz="quarter" idx="11"/>
          </p:nvPr>
        </p:nvSpPr>
        <p:spPr/>
        <p:txBody>
          <a:bodyPr/>
          <a:lstStyle/>
          <a:p>
            <a:r>
              <a:rPr lang="en-US" smtClean="0"/>
              <a:t>Fall 2010 -- Lecture #19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AB111-AB6E-2F4F-AD7B-DB46CECF049D}" type="datetime1">
              <a:rPr lang="en-US" smtClean="0"/>
              <a:pPr/>
              <a:t>1/16/11</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625DF-066B-7B48-9734-9B721306943D}" type="datetime1">
              <a:rPr lang="en-US" smtClean="0"/>
              <a:pPr/>
              <a:t>1/16/11</a:t>
            </a:fld>
            <a:endParaRPr lang="en-US" dirty="0"/>
          </a:p>
        </p:txBody>
      </p:sp>
      <p:sp>
        <p:nvSpPr>
          <p:cNvPr id="4" name="Footer Placeholder 3"/>
          <p:cNvSpPr>
            <a:spLocks noGrp="1"/>
          </p:cNvSpPr>
          <p:nvPr>
            <p:ph type="ftr" sz="quarter" idx="11"/>
          </p:nvPr>
        </p:nvSpPr>
        <p:spPr/>
        <p:txBody>
          <a:bodyPr/>
          <a:lstStyle/>
          <a:p>
            <a:r>
              <a:rPr lang="en-US" smtClean="0"/>
              <a:t>Fall 2010 -- Lecture #19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56F6D-A8DA-F14D-A779-4C3156191C9D}" type="datetime1">
              <a:rPr lang="en-US" smtClean="0"/>
              <a:pPr/>
              <a:t>1/16/11</a:t>
            </a:fld>
            <a:endParaRPr lang="en-US" dirty="0"/>
          </a:p>
        </p:txBody>
      </p:sp>
      <p:sp>
        <p:nvSpPr>
          <p:cNvPr id="3" name="Footer Placeholder 2"/>
          <p:cNvSpPr>
            <a:spLocks noGrp="1"/>
          </p:cNvSpPr>
          <p:nvPr>
            <p:ph type="ftr" sz="quarter" idx="11"/>
          </p:nvPr>
        </p:nvSpPr>
        <p:spPr/>
        <p:txBody>
          <a:bodyPr/>
          <a:lstStyle/>
          <a:p>
            <a:r>
              <a:rPr lang="en-US" smtClean="0"/>
              <a:t>Fall 2010 -- Lecture #19</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0ED0D-64A5-2E4F-BEFD-F2C30B926B91}" type="datetime1">
              <a:rPr lang="en-US" smtClean="0"/>
              <a:pPr/>
              <a:t>1/16/11</a:t>
            </a:fld>
            <a:endParaRPr lang="en-US" dirty="0"/>
          </a:p>
        </p:txBody>
      </p:sp>
      <p:sp>
        <p:nvSpPr>
          <p:cNvPr id="6" name="Footer Placeholder 5"/>
          <p:cNvSpPr>
            <a:spLocks noGrp="1"/>
          </p:cNvSpPr>
          <p:nvPr>
            <p:ph type="ftr" sz="quarter" idx="11"/>
          </p:nvPr>
        </p:nvSpPr>
        <p:spPr/>
        <p:txBody>
          <a:bodyPr/>
          <a:lstStyle/>
          <a:p>
            <a:r>
              <a:rPr lang="en-US" smtClean="0"/>
              <a:t>Fall 2010 -- Lecture #19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E8041-96F6-F446-B424-EC86F15427FD}" type="datetime1">
              <a:rPr lang="en-US" smtClean="0"/>
              <a:pPr/>
              <a:t>1/16/11</a:t>
            </a:fld>
            <a:endParaRPr lang="en-US" dirty="0"/>
          </a:p>
        </p:txBody>
      </p:sp>
      <p:sp>
        <p:nvSpPr>
          <p:cNvPr id="6" name="Footer Placeholder 5"/>
          <p:cNvSpPr>
            <a:spLocks noGrp="1"/>
          </p:cNvSpPr>
          <p:nvPr>
            <p:ph type="ftr" sz="quarter" idx="11"/>
          </p:nvPr>
        </p:nvSpPr>
        <p:spPr/>
        <p:txBody>
          <a:bodyPr/>
          <a:lstStyle/>
          <a:p>
            <a:r>
              <a:rPr lang="en-US" smtClean="0"/>
              <a:t>Fall 2010 -- Lecture #19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CD950-2726-7B45-A654-925F8838DD1D}" type="datetime1">
              <a:rPr lang="en-US" smtClean="0"/>
              <a:pPr/>
              <a:t>1/16/11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2010 -- Lecture #19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wmf"/><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dirty="0" smtClean="0"/>
              <a:t>Thread Level Parallelism</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http://inst.eecs.Berkeley.edu/~cs61c/fa10</a:t>
            </a:r>
          </a:p>
        </p:txBody>
      </p:sp>
      <p:sp>
        <p:nvSpPr>
          <p:cNvPr id="7" name="Date Placeholder 6"/>
          <p:cNvSpPr>
            <a:spLocks noGrp="1"/>
          </p:cNvSpPr>
          <p:nvPr>
            <p:ph type="dt" sz="half" idx="10"/>
          </p:nvPr>
        </p:nvSpPr>
        <p:spPr/>
        <p:txBody>
          <a:bodyPr/>
          <a:lstStyle/>
          <a:p>
            <a:fld id="{25286242-F926-AC42-B7DE-2FB8E030A395}" type="datetime1">
              <a:rPr lang="en-US" smtClean="0"/>
              <a:pPr/>
              <a:t>1/16/11</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133" cy="1143000"/>
          </a:xfrm>
        </p:spPr>
        <p:txBody>
          <a:bodyPr/>
          <a:lstStyle/>
          <a:p>
            <a:r>
              <a:rPr lang="en-US" dirty="0" smtClean="0"/>
              <a:t>Test and Set</a:t>
            </a:r>
            <a:endParaRPr lang="en-US" dirty="0"/>
          </a:p>
        </p:txBody>
      </p:sp>
      <p:sp>
        <p:nvSpPr>
          <p:cNvPr id="3" name="Content Placeholder 2"/>
          <p:cNvSpPr>
            <a:spLocks noGrp="1"/>
          </p:cNvSpPr>
          <p:nvPr>
            <p:ph idx="1"/>
          </p:nvPr>
        </p:nvSpPr>
        <p:spPr>
          <a:xfrm>
            <a:off x="0" y="1126066"/>
            <a:ext cx="6333066" cy="4525963"/>
          </a:xfrm>
        </p:spPr>
        <p:txBody>
          <a:bodyPr>
            <a:noAutofit/>
          </a:bodyPr>
          <a:lstStyle/>
          <a:p>
            <a:r>
              <a:rPr lang="en-US" sz="2400" dirty="0" smtClean="0"/>
              <a:t>Test-and-set achieves synchronization where only 1 processor is allowed to access a critical section. In general, this technique involves using a variable called the </a:t>
            </a:r>
            <a:r>
              <a:rPr lang="en-US" sz="2400" i="1" dirty="0" smtClean="0"/>
              <a:t>semaphore and assigning values to this variable for the “lock-off” </a:t>
            </a:r>
            <a:r>
              <a:rPr lang="en-US" sz="2400" dirty="0" smtClean="0"/>
              <a:t>or “lock-on” state. </a:t>
            </a:r>
            <a:r>
              <a:rPr lang="en-US" sz="2400" i="1" dirty="0" smtClean="0"/>
              <a:t>Semaphore can be interpreted as a lock to some critical section. </a:t>
            </a:r>
            <a:r>
              <a:rPr lang="en-US" sz="2400" dirty="0" smtClean="0"/>
              <a:t>Each processor checks if the lock is off; if so, it tries to lock it by modifying the variable appropriately. Once a processor gets the lock, it is then allowed to modify restricted data or access the critical section. After it is done, it gets out of the critical section and modifies the </a:t>
            </a:r>
            <a:r>
              <a:rPr lang="en-US" sz="2400" i="1" dirty="0" smtClean="0"/>
              <a:t>semaphore </a:t>
            </a:r>
            <a:r>
              <a:rPr lang="en-US" sz="2400" dirty="0" smtClean="0"/>
              <a:t>to the “lock-off” state so that other processors can get a chance to access it.</a:t>
            </a:r>
            <a:endParaRPr lang="en-US" sz="2400"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pic>
        <p:nvPicPr>
          <p:cNvPr id="9" name="Picture 8"/>
          <p:cNvPicPr>
            <a:picLocks noChangeAspect="1"/>
          </p:cNvPicPr>
          <p:nvPr/>
        </p:nvPicPr>
        <p:blipFill>
          <a:blip r:embed="rId2"/>
          <a:stretch>
            <a:fillRect/>
          </a:stretch>
        </p:blipFill>
        <p:spPr>
          <a:xfrm>
            <a:off x="6477000" y="-63500"/>
            <a:ext cx="2667000" cy="69215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vs. Multicore</a:t>
            </a:r>
            <a:endParaRPr lang="en-US" dirty="0"/>
          </a:p>
        </p:txBody>
      </p:sp>
      <p:sp>
        <p:nvSpPr>
          <p:cNvPr id="3" name="Content Placeholder 2"/>
          <p:cNvSpPr>
            <a:spLocks noGrp="1"/>
          </p:cNvSpPr>
          <p:nvPr>
            <p:ph idx="1"/>
          </p:nvPr>
        </p:nvSpPr>
        <p:spPr>
          <a:xfrm>
            <a:off x="457200" y="1481667"/>
            <a:ext cx="8229600" cy="5088466"/>
          </a:xfrm>
        </p:spPr>
        <p:txBody>
          <a:bodyPr>
            <a:normAutofit fontScale="92500" lnSpcReduction="20000"/>
          </a:bodyPr>
          <a:lstStyle/>
          <a:p>
            <a:r>
              <a:rPr lang="en-US" dirty="0" smtClean="0"/>
              <a:t>Basic idea: Processor resources are expensive and should not be left idle</a:t>
            </a:r>
          </a:p>
          <a:p>
            <a:r>
              <a:rPr lang="en-US" dirty="0" smtClean="0"/>
              <a:t>Long memory latency to memory on cache miss?</a:t>
            </a:r>
          </a:p>
          <a:p>
            <a:r>
              <a:rPr lang="en-US" dirty="0" smtClean="0"/>
              <a:t>Hardware switches threads to bring in other useful work while waiting for cache miss</a:t>
            </a:r>
          </a:p>
          <a:p>
            <a:r>
              <a:rPr lang="en-US" dirty="0" smtClean="0"/>
              <a:t>Cost of thread context switch must be much less than cache miss latency</a:t>
            </a:r>
          </a:p>
          <a:p>
            <a:r>
              <a:rPr lang="en-US" dirty="0" smtClean="0"/>
              <a:t>Put in redundant hardware so don’t have to save context on every thread switch:</a:t>
            </a:r>
          </a:p>
          <a:p>
            <a:pPr lvl="1"/>
            <a:r>
              <a:rPr lang="en-US" dirty="0" smtClean="0"/>
              <a:t>PC, Registers, L1 caches?</a:t>
            </a:r>
          </a:p>
          <a:p>
            <a:r>
              <a:rPr lang="en-US" dirty="0" smtClean="0"/>
              <a:t>Attractive for apps with abundant TLP</a:t>
            </a:r>
          </a:p>
          <a:p>
            <a:pPr lvl="1"/>
            <a:r>
              <a:rPr lang="en-US" dirty="0" smtClean="0"/>
              <a:t>Commercial multi-user workloads</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2625" y="304800"/>
            <a:ext cx="8080375" cy="914400"/>
          </a:xfrm>
        </p:spPr>
        <p:txBody>
          <a:bodyPr/>
          <a:lstStyle/>
          <a:p>
            <a:r>
              <a:rPr lang="en-US" dirty="0" err="1"/>
              <a:t>Ultrasparc</a:t>
            </a:r>
            <a:r>
              <a:rPr lang="en-US" dirty="0"/>
              <a:t> T1 Die </a:t>
            </a:r>
            <a:r>
              <a:rPr lang="en-US" dirty="0" smtClean="0"/>
              <a:t>Photo</a:t>
            </a:r>
            <a:endParaRPr lang="en-US" dirty="0"/>
          </a:p>
        </p:txBody>
      </p:sp>
      <p:pic>
        <p:nvPicPr>
          <p:cNvPr id="56323" name="Picture 2"/>
          <p:cNvPicPr>
            <a:picLocks noChangeAspect="1" noChangeArrowheads="1"/>
          </p:cNvPicPr>
          <p:nvPr/>
        </p:nvPicPr>
        <p:blipFill>
          <a:blip r:embed="rId2"/>
          <a:srcRect/>
          <a:stretch>
            <a:fillRect/>
          </a:stretch>
        </p:blipFill>
        <p:spPr bwMode="auto">
          <a:xfrm>
            <a:off x="685800" y="1143000"/>
            <a:ext cx="5086350" cy="5111750"/>
          </a:xfrm>
          <a:prstGeom prst="rect">
            <a:avLst/>
          </a:prstGeom>
          <a:noFill/>
          <a:ln w="22225">
            <a:noFill/>
            <a:miter lim="800000"/>
            <a:headEnd/>
            <a:tailEnd/>
          </a:ln>
        </p:spPr>
      </p:pic>
      <p:pic>
        <p:nvPicPr>
          <p:cNvPr id="56324" name="Picture 3"/>
          <p:cNvPicPr>
            <a:picLocks noChangeAspect="1" noChangeArrowheads="1"/>
          </p:cNvPicPr>
          <p:nvPr/>
        </p:nvPicPr>
        <p:blipFill>
          <a:blip r:embed="rId3"/>
          <a:srcRect/>
          <a:stretch>
            <a:fillRect/>
          </a:stretch>
        </p:blipFill>
        <p:spPr bwMode="auto">
          <a:xfrm>
            <a:off x="6036733" y="1614487"/>
            <a:ext cx="2601913" cy="4989513"/>
          </a:xfrm>
          <a:prstGeom prst="rect">
            <a:avLst/>
          </a:prstGeom>
          <a:noFill/>
          <a:ln w="22225">
            <a:noFill/>
            <a:miter lim="800000"/>
            <a:headEnd/>
            <a:tailEnd/>
          </a:ln>
        </p:spPr>
      </p:pic>
      <p:sp>
        <p:nvSpPr>
          <p:cNvPr id="5" name="TextBox 4"/>
          <p:cNvSpPr txBox="1"/>
          <p:nvPr/>
        </p:nvSpPr>
        <p:spPr>
          <a:xfrm>
            <a:off x="6129867" y="1168400"/>
            <a:ext cx="2274982" cy="369332"/>
          </a:xfrm>
          <a:prstGeom prst="rect">
            <a:avLst/>
          </a:prstGeom>
          <a:noFill/>
        </p:spPr>
        <p:txBody>
          <a:bodyPr wrap="none" rtlCol="0">
            <a:spAutoFit/>
          </a:bodyPr>
          <a:lstStyle/>
          <a:p>
            <a:r>
              <a:rPr lang="en-US" dirty="0" smtClean="0"/>
              <a:t>Reuse </a:t>
            </a:r>
            <a:r>
              <a:rPr lang="en-US" dirty="0" err="1" smtClean="0"/>
              <a:t>FPUs</a:t>
            </a:r>
            <a:r>
              <a:rPr lang="en-US" dirty="0" smtClean="0"/>
              <a:t>, L2 caches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Machines in 61C Lab</a:t>
            </a:r>
            <a:endParaRPr lang="en-US" dirty="0"/>
          </a:p>
        </p:txBody>
      </p:sp>
      <p:sp>
        <p:nvSpPr>
          <p:cNvPr id="12" name="Content Placeholder 11"/>
          <p:cNvSpPr>
            <a:spLocks noGrp="1"/>
          </p:cNvSpPr>
          <p:nvPr>
            <p:ph sz="half" idx="1"/>
          </p:nvPr>
        </p:nvSpPr>
        <p:spPr>
          <a:xfrm>
            <a:off x="507999" y="1295400"/>
            <a:ext cx="7315201" cy="4953000"/>
          </a:xfrm>
        </p:spPr>
        <p:txBody>
          <a:bodyPr>
            <a:normAutofit lnSpcReduction="10000"/>
          </a:bodyPr>
          <a:lstStyle/>
          <a:p>
            <a:r>
              <a:rPr lang="en-US" dirty="0" smtClean="0">
                <a:latin typeface="Courier New"/>
                <a:cs typeface="Courier New"/>
              </a:rPr>
              <a:t>/</a:t>
            </a:r>
            <a:r>
              <a:rPr lang="en-US" dirty="0" err="1" smtClean="0">
                <a:latin typeface="Courier New"/>
                <a:cs typeface="Courier New"/>
              </a:rPr>
              <a:t>usr/sbin/sysctl</a:t>
            </a:r>
            <a:r>
              <a:rPr lang="en-US" dirty="0" smtClean="0">
                <a:latin typeface="Courier New"/>
                <a:cs typeface="Courier New"/>
              </a:rPr>
              <a:t> -a | </a:t>
            </a:r>
            <a:r>
              <a:rPr lang="en-US" dirty="0" err="1" smtClean="0">
                <a:latin typeface="Courier New"/>
                <a:cs typeface="Courier New"/>
              </a:rPr>
              <a:t>grep</a:t>
            </a:r>
            <a:r>
              <a:rPr lang="en-US" dirty="0" smtClean="0">
                <a:latin typeface="Courier New"/>
                <a:cs typeface="Courier New"/>
              </a:rPr>
              <a:t> hw\.</a:t>
            </a:r>
          </a:p>
          <a:p>
            <a:pPr>
              <a:buNone/>
            </a:pPr>
            <a:r>
              <a:rPr lang="en-US" dirty="0" err="1" smtClean="0"/>
              <a:t>hw.model</a:t>
            </a:r>
            <a:r>
              <a:rPr lang="en-US" dirty="0" smtClean="0"/>
              <a:t> = MacPro4,1</a:t>
            </a:r>
          </a:p>
          <a:p>
            <a:pPr>
              <a:buNone/>
            </a:pPr>
            <a:r>
              <a:rPr lang="en-US" dirty="0" smtClean="0"/>
              <a:t>…</a:t>
            </a:r>
          </a:p>
          <a:p>
            <a:pPr>
              <a:buNone/>
            </a:pPr>
            <a:r>
              <a:rPr lang="en-US" dirty="0" err="1" smtClean="0"/>
              <a:t>hw.physicalcpu</a:t>
            </a:r>
            <a:r>
              <a:rPr lang="en-US" dirty="0" smtClean="0"/>
              <a:t>: </a:t>
            </a:r>
            <a:r>
              <a:rPr lang="en-US" dirty="0" smtClean="0">
                <a:solidFill>
                  <a:srgbClr val="3366FF"/>
                </a:solidFill>
              </a:rPr>
              <a:t>8</a:t>
            </a:r>
          </a:p>
          <a:p>
            <a:pPr>
              <a:buNone/>
            </a:pPr>
            <a:r>
              <a:rPr lang="en-US" dirty="0" err="1" smtClean="0"/>
              <a:t>hw.logicalcpu</a:t>
            </a:r>
            <a:r>
              <a:rPr lang="en-US" dirty="0" smtClean="0"/>
              <a:t>: </a:t>
            </a:r>
            <a:r>
              <a:rPr lang="en-US" dirty="0" smtClean="0">
                <a:solidFill>
                  <a:srgbClr val="3366FF"/>
                </a:solidFill>
              </a:rPr>
              <a:t>16</a:t>
            </a:r>
          </a:p>
          <a:p>
            <a:pPr>
              <a:buNone/>
            </a:pPr>
            <a:r>
              <a:rPr lang="en-US" dirty="0" smtClean="0"/>
              <a:t>…</a:t>
            </a:r>
          </a:p>
          <a:p>
            <a:pPr>
              <a:buNone/>
            </a:pPr>
            <a:r>
              <a:rPr lang="en-US" dirty="0" err="1" smtClean="0"/>
              <a:t>hw.cpufrequency</a:t>
            </a:r>
            <a:r>
              <a:rPr lang="en-US" dirty="0" smtClean="0"/>
              <a:t> = </a:t>
            </a:r>
            <a:br>
              <a:rPr lang="en-US" dirty="0" smtClean="0"/>
            </a:br>
            <a:r>
              <a:rPr lang="en-US" dirty="0" smtClean="0"/>
              <a:t>2,260,000,000</a:t>
            </a:r>
          </a:p>
          <a:p>
            <a:pPr>
              <a:buNone/>
            </a:pPr>
            <a:r>
              <a:rPr lang="en-US" dirty="0" err="1" smtClean="0"/>
              <a:t>hw.physmem</a:t>
            </a:r>
            <a:r>
              <a:rPr lang="en-US" dirty="0" smtClean="0"/>
              <a:t> = </a:t>
            </a:r>
            <a:br>
              <a:rPr lang="en-US" dirty="0" smtClean="0"/>
            </a:br>
            <a:r>
              <a:rPr lang="en-US" dirty="0" smtClean="0"/>
              <a:t>2,147,483,648</a:t>
            </a:r>
          </a:p>
          <a:p>
            <a:pPr>
              <a:buNone/>
            </a:pPr>
            <a:endParaRPr lang="en-US" dirty="0" smtClean="0"/>
          </a:p>
          <a:p>
            <a:pPr>
              <a:buNone/>
            </a:pPr>
            <a:endParaRPr lang="en-US" dirty="0" smtClean="0"/>
          </a:p>
          <a:p>
            <a:pPr>
              <a:buNone/>
            </a:pPr>
            <a:endParaRPr lang="en-US" dirty="0"/>
          </a:p>
        </p:txBody>
      </p:sp>
      <p:sp>
        <p:nvSpPr>
          <p:cNvPr id="13" name="Content Placeholder 12"/>
          <p:cNvSpPr>
            <a:spLocks noGrp="1"/>
          </p:cNvSpPr>
          <p:nvPr>
            <p:ph sz="half" idx="2"/>
          </p:nvPr>
        </p:nvSpPr>
        <p:spPr>
          <a:xfrm>
            <a:off x="4436534" y="1820332"/>
            <a:ext cx="4216400" cy="4525963"/>
          </a:xfrm>
        </p:spPr>
        <p:txBody>
          <a:bodyPr>
            <a:normAutofit lnSpcReduction="10000"/>
          </a:bodyPr>
          <a:lstStyle/>
          <a:p>
            <a:pPr>
              <a:buNone/>
            </a:pPr>
            <a:r>
              <a:rPr lang="en-US" dirty="0" err="1" smtClean="0"/>
              <a:t>hw.cachelinesize</a:t>
            </a:r>
            <a:r>
              <a:rPr lang="en-US" dirty="0" smtClean="0"/>
              <a:t> = 64</a:t>
            </a:r>
          </a:p>
          <a:p>
            <a:pPr>
              <a:buNone/>
            </a:pPr>
            <a:r>
              <a:rPr lang="en-US" dirty="0" smtClean="0"/>
              <a:t>hw.l1icachesize: 32,768</a:t>
            </a:r>
          </a:p>
          <a:p>
            <a:pPr>
              <a:buNone/>
            </a:pPr>
            <a:r>
              <a:rPr lang="en-US" dirty="0" smtClean="0"/>
              <a:t>hw.l1dcachesize: 32,768</a:t>
            </a:r>
          </a:p>
          <a:p>
            <a:pPr>
              <a:buNone/>
            </a:pPr>
            <a:r>
              <a:rPr lang="en-US" dirty="0" smtClean="0"/>
              <a:t>hw.l2cachesize: 262,144</a:t>
            </a:r>
          </a:p>
          <a:p>
            <a:pPr>
              <a:buNone/>
            </a:pPr>
            <a:r>
              <a:rPr lang="en-US" dirty="0" smtClean="0"/>
              <a:t>hw.l3cachesize: 8,388,608</a:t>
            </a:r>
          </a:p>
          <a:p>
            <a:pPr>
              <a:buNone/>
            </a:pPr>
            <a:endParaRPr lang="en-US" dirty="0" smtClean="0"/>
          </a:p>
          <a:p>
            <a:pPr>
              <a:buNone/>
            </a:pP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r>
              <a:rPr lang="en-US" smtClean="0"/>
              <a:t>© Shen, Lipasti</a:t>
            </a:r>
            <a:endParaRPr lang="en-US"/>
          </a:p>
        </p:txBody>
      </p:sp>
      <p:sp>
        <p:nvSpPr>
          <p:cNvPr id="7" name="Slide Number Placeholder 6"/>
          <p:cNvSpPr>
            <a:spLocks noGrp="1"/>
          </p:cNvSpPr>
          <p:nvPr>
            <p:ph type="sldNum" sz="quarter" idx="12"/>
          </p:nvPr>
        </p:nvSpPr>
        <p:spPr/>
        <p:txBody>
          <a:bodyPr/>
          <a:lstStyle/>
          <a:p>
            <a:pPr lvl="1"/>
            <a:fld id="{CC1D1B42-B4CA-FF4F-BCB0-426E92B43613}" type="slidenum">
              <a:rPr lang="en-US" smtClean="0"/>
              <a:pPr lvl="1"/>
              <a:t>13</a:t>
            </a:fld>
            <a:endParaRPr lang="en-US">
              <a:latin typeface="Calibri" charset="0"/>
            </a:endParaRPr>
          </a:p>
        </p:txBody>
      </p:sp>
      <p:grpSp>
        <p:nvGrpSpPr>
          <p:cNvPr id="14" name="Group 13"/>
          <p:cNvGrpSpPr/>
          <p:nvPr/>
        </p:nvGrpSpPr>
        <p:grpSpPr>
          <a:xfrm>
            <a:off x="3149600" y="3522133"/>
            <a:ext cx="5452534" cy="2865748"/>
            <a:chOff x="3149600" y="3522133"/>
            <a:chExt cx="5452534" cy="2865748"/>
          </a:xfrm>
        </p:grpSpPr>
        <p:sp>
          <p:nvSpPr>
            <p:cNvPr id="8" name="TextBox 7"/>
            <p:cNvSpPr txBox="1"/>
            <p:nvPr/>
          </p:nvSpPr>
          <p:spPr>
            <a:xfrm>
              <a:off x="4504268" y="4571999"/>
              <a:ext cx="4097866" cy="1815882"/>
            </a:xfrm>
            <a:prstGeom prst="rect">
              <a:avLst/>
            </a:prstGeom>
            <a:noFill/>
            <a:ln>
              <a:solidFill>
                <a:srgbClr val="4F81BD"/>
              </a:solidFill>
            </a:ln>
          </p:spPr>
          <p:txBody>
            <a:bodyPr wrap="square" rtlCol="0">
              <a:spAutoFit/>
            </a:bodyPr>
            <a:lstStyle/>
            <a:p>
              <a:r>
                <a:rPr lang="en-US" sz="2800" b="1" dirty="0" smtClean="0">
                  <a:solidFill>
                    <a:srgbClr val="3366FF"/>
                  </a:solidFill>
                </a:rPr>
                <a:t>Therefore, should try up to 16 threads to see if performance gain even though only 8 cores</a:t>
              </a:r>
              <a:endParaRPr lang="en-US" sz="2800" b="1" dirty="0">
                <a:solidFill>
                  <a:srgbClr val="3366FF"/>
                </a:solidFill>
              </a:endParaRPr>
            </a:p>
          </p:txBody>
        </p:sp>
        <p:cxnSp>
          <p:nvCxnSpPr>
            <p:cNvPr id="10" name="Straight Connector 9"/>
            <p:cNvCxnSpPr/>
            <p:nvPr/>
          </p:nvCxnSpPr>
          <p:spPr>
            <a:xfrm>
              <a:off x="3149600" y="3522133"/>
              <a:ext cx="1388533" cy="106680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BFBFBF"/>
                </a:solidFill>
              </a:rPr>
              <a:t>Review</a:t>
            </a:r>
          </a:p>
          <a:p>
            <a:r>
              <a:rPr lang="en-US" dirty="0" smtClean="0">
                <a:solidFill>
                  <a:schemeClr val="bg1">
                    <a:lumMod val="75000"/>
                  </a:schemeClr>
                </a:solidFill>
              </a:rPr>
              <a:t>Data Races and Synchronization</a:t>
            </a:r>
          </a:p>
          <a:p>
            <a:r>
              <a:rPr lang="en-US" dirty="0" smtClean="0">
                <a:solidFill>
                  <a:schemeClr val="bg1">
                    <a:lumMod val="75000"/>
                  </a:schemeClr>
                </a:solidFill>
              </a:rPr>
              <a:t>Atomic Operations in MIPS</a:t>
            </a:r>
          </a:p>
          <a:p>
            <a:r>
              <a:rPr lang="en-US" dirty="0" smtClean="0">
                <a:solidFill>
                  <a:schemeClr val="bg1">
                    <a:lumMod val="75000"/>
                  </a:schemeClr>
                </a:solidFill>
              </a:rPr>
              <a:t>Hardware Support for Multithreading</a:t>
            </a:r>
          </a:p>
          <a:p>
            <a:r>
              <a:rPr lang="en-US" dirty="0" smtClean="0"/>
              <a:t>Administrivia</a:t>
            </a:r>
          </a:p>
          <a:p>
            <a:r>
              <a:rPr lang="en-US" dirty="0" smtClean="0"/>
              <a:t>Technology Break</a:t>
            </a:r>
          </a:p>
          <a:p>
            <a:r>
              <a:rPr lang="en-US" dirty="0" smtClean="0"/>
              <a:t>OpenMP with Examples</a:t>
            </a:r>
          </a:p>
          <a:p>
            <a:r>
              <a:rPr lang="en-US" dirty="0" smtClean="0"/>
              <a:t>Summary</a:t>
            </a:r>
          </a:p>
        </p:txBody>
      </p:sp>
      <p:sp>
        <p:nvSpPr>
          <p:cNvPr id="7" name="Date Placeholder 6"/>
          <p:cNvSpPr>
            <a:spLocks noGrp="1"/>
          </p:cNvSpPr>
          <p:nvPr>
            <p:ph type="dt" sz="half" idx="10"/>
          </p:nvPr>
        </p:nvSpPr>
        <p:spPr/>
        <p:txBody>
          <a:bodyPr/>
          <a:lstStyle/>
          <a:p>
            <a:fld id="{13499A0D-85EA-984B-8D65-0177C3CAEBFC}" type="datetime1">
              <a:rPr lang="en-US" smtClean="0"/>
              <a:pPr/>
              <a:t>1/16/11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14</a:t>
            </a:fld>
            <a:endParaRPr lang="en-US" dirty="0"/>
          </a:p>
        </p:txBody>
      </p:sp>
      <p:sp>
        <p:nvSpPr>
          <p:cNvPr id="9" name="Footer Placeholder 8"/>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Midterm answers and grading </a:t>
            </a:r>
            <a:r>
              <a:rPr lang="en-US" dirty="0" err="1" smtClean="0"/>
              <a:t>ruberic</a:t>
            </a:r>
            <a:r>
              <a:rPr lang="en-US" dirty="0" smtClean="0"/>
              <a:t> online</a:t>
            </a:r>
          </a:p>
          <a:p>
            <a:r>
              <a:rPr lang="en-US" dirty="0" smtClean="0"/>
              <a:t>Turn in your written </a:t>
            </a:r>
            <a:r>
              <a:rPr lang="en-US" dirty="0" err="1" smtClean="0"/>
              <a:t>regrade</a:t>
            </a:r>
            <a:r>
              <a:rPr lang="en-US" dirty="0" smtClean="0"/>
              <a:t> petitions with your exam to your TA by next Tuesday Oct 19</a:t>
            </a:r>
          </a:p>
          <a:p>
            <a:r>
              <a:rPr lang="en-US" dirty="0" smtClean="0"/>
              <a:t>Make sure all grades are correct but Project 4, Final by December 1</a:t>
            </a:r>
          </a:p>
          <a:p>
            <a:r>
              <a:rPr lang="en-US" dirty="0" smtClean="0"/>
              <a:t>Final Exam 8-11AM (TBD) Monday Dec 13</a:t>
            </a:r>
          </a:p>
          <a:p>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61C In The News</a:t>
            </a:r>
            <a:endParaRPr lang="en-US" dirty="0"/>
          </a:p>
        </p:txBody>
      </p:sp>
      <p:sp>
        <p:nvSpPr>
          <p:cNvPr id="3" name="Content Placeholder 2"/>
          <p:cNvSpPr>
            <a:spLocks noGrp="1"/>
          </p:cNvSpPr>
          <p:nvPr>
            <p:ph idx="1"/>
          </p:nvPr>
        </p:nvSpPr>
        <p:spPr>
          <a:xfrm>
            <a:off x="457199" y="1600200"/>
            <a:ext cx="8415867" cy="4525963"/>
          </a:xfrm>
        </p:spPr>
        <p:txBody>
          <a:bodyPr>
            <a:normAutofit fontScale="85000" lnSpcReduction="20000"/>
          </a:bodyPr>
          <a:lstStyle/>
          <a:p>
            <a:r>
              <a:rPr lang="en-US" dirty="0" smtClean="0"/>
              <a:t>“Intel CEO Tells Employees That Mobile Effort Will Be 'Marathon’” Bloomberg News/SF </a:t>
            </a:r>
            <a:r>
              <a:rPr lang="en-US" dirty="0" err="1" smtClean="0"/>
              <a:t>Chron</a:t>
            </a:r>
            <a:r>
              <a:rPr lang="en-US" dirty="0" smtClean="0"/>
              <a:t>, 10/15/10</a:t>
            </a:r>
          </a:p>
          <a:p>
            <a:pPr marL="0" indent="0">
              <a:buNone/>
            </a:pPr>
            <a:r>
              <a:rPr lang="en-US" dirty="0" smtClean="0"/>
              <a:t>Intel Corp. Chief Executive Officer Paul </a:t>
            </a:r>
            <a:r>
              <a:rPr lang="en-US" dirty="0" err="1" smtClean="0"/>
              <a:t>Otellini</a:t>
            </a:r>
            <a:r>
              <a:rPr lang="en-US" dirty="0" smtClean="0"/>
              <a:t>, working to get his company's chips into tablets and mobile phones, told employees that the effort will be a "marathon, not a sprint."</a:t>
            </a:r>
          </a:p>
          <a:p>
            <a:pPr marL="0" indent="0">
              <a:buNone/>
            </a:pPr>
            <a:r>
              <a:rPr lang="en-US" dirty="0" smtClean="0"/>
              <a:t>"The big question on many people's minds is how will we respond to new computing categories where we currently have little presence, specifically tablets and </a:t>
            </a:r>
            <a:r>
              <a:rPr lang="en-US" dirty="0" err="1" smtClean="0"/>
              <a:t>smartphones</a:t>
            </a:r>
            <a:r>
              <a:rPr lang="en-US" dirty="0" smtClean="0"/>
              <a:t>," he said yesterday in an e-mail to Intel workers obtained by Bloomberg News. "</a:t>
            </a:r>
            <a:r>
              <a:rPr lang="en-US" dirty="0" smtClean="0">
                <a:solidFill>
                  <a:srgbClr val="3366FF"/>
                </a:solidFill>
              </a:rPr>
              <a:t>Winning an architectural contest can take time.”</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OpenMP</a:t>
            </a:r>
            <a:endParaRPr lang="en-US" dirty="0"/>
          </a:p>
        </p:txBody>
      </p:sp>
      <p:sp>
        <p:nvSpPr>
          <p:cNvPr id="7171" name="Content Placeholder 2"/>
          <p:cNvSpPr>
            <a:spLocks noGrp="1"/>
          </p:cNvSpPr>
          <p:nvPr>
            <p:ph idx="1"/>
          </p:nvPr>
        </p:nvSpPr>
        <p:spPr/>
        <p:txBody>
          <a:bodyPr/>
          <a:lstStyle/>
          <a:p>
            <a:r>
              <a:rPr lang="en-US" dirty="0" smtClean="0"/>
              <a:t>OpenMP is an API used for multi-threaded, shared memory parallelism</a:t>
            </a:r>
          </a:p>
          <a:p>
            <a:pPr lvl="1"/>
            <a:r>
              <a:rPr lang="en-US" dirty="0" smtClean="0"/>
              <a:t>Compiler Directives</a:t>
            </a:r>
          </a:p>
          <a:p>
            <a:pPr lvl="1"/>
            <a:r>
              <a:rPr lang="en-US" dirty="0" smtClean="0"/>
              <a:t>Runtime Library Routines</a:t>
            </a:r>
          </a:p>
          <a:p>
            <a:pPr lvl="1"/>
            <a:r>
              <a:rPr lang="en-US" dirty="0" smtClean="0"/>
              <a:t>Environment Variables</a:t>
            </a:r>
          </a:p>
          <a:p>
            <a:r>
              <a:rPr lang="en-US" dirty="0" smtClean="0"/>
              <a:t>Portable, Standardized</a:t>
            </a:r>
          </a:p>
          <a:p>
            <a:r>
              <a:rPr lang="en-US" dirty="0" smtClean="0"/>
              <a:t>Works for C, C++, Fortran</a:t>
            </a:r>
          </a:p>
          <a:p>
            <a:r>
              <a:rPr lang="en-US" dirty="0" err="1" smtClean="0"/>
              <a:t>gcc</a:t>
            </a:r>
            <a:r>
              <a:rPr lang="en-US" dirty="0" smtClean="0"/>
              <a:t> –</a:t>
            </a:r>
            <a:r>
              <a:rPr lang="en-US" dirty="0" err="1" smtClean="0"/>
              <a:t>fopenmp</a:t>
            </a:r>
            <a:r>
              <a:rPr lang="en-US" dirty="0" smtClean="0"/>
              <a:t> </a:t>
            </a:r>
            <a:r>
              <a:rPr lang="en-US" dirty="0" err="1" smtClean="0"/>
              <a:t>file.c</a:t>
            </a:r>
            <a:endParaRPr lang="en-US" dirty="0" smtClean="0"/>
          </a:p>
        </p:txBody>
      </p:sp>
      <p:sp>
        <p:nvSpPr>
          <p:cNvPr id="6" name="Date Placeholder 5"/>
          <p:cNvSpPr>
            <a:spLocks noGrp="1"/>
          </p:cNvSpPr>
          <p:nvPr>
            <p:ph type="dt" sz="half" idx="10"/>
          </p:nvPr>
        </p:nvSpPr>
        <p:spPr/>
        <p:txBody>
          <a:bodyPr/>
          <a:lstStyle/>
          <a:p>
            <a:fld id="{BDB9B7DF-D6E7-B047-9D65-6FB459D1401D}"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Extends C with Pragmas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Pragmas are a mechanism C provides for language extensions</a:t>
            </a:r>
          </a:p>
          <a:p>
            <a:r>
              <a:rPr lang="en-US" dirty="0" smtClean="0"/>
              <a:t>Commonly implemented </a:t>
            </a:r>
            <a:r>
              <a:rPr lang="en-US" dirty="0" err="1" smtClean="0"/>
              <a:t>pragmas</a:t>
            </a:r>
            <a:r>
              <a:rPr lang="en-US" dirty="0" smtClean="0"/>
              <a:t>: </a:t>
            </a:r>
            <a:br>
              <a:rPr lang="en-US" dirty="0" smtClean="0"/>
            </a:br>
            <a:r>
              <a:rPr lang="en-US" dirty="0" smtClean="0"/>
              <a:t>structure packing, symbol aliasing, floating point exception modes</a:t>
            </a:r>
          </a:p>
          <a:p>
            <a:r>
              <a:rPr lang="en-US" dirty="0" smtClean="0"/>
              <a:t>Good mechanism for OpenMP because compilers that don't recognize a pragma are supposed to ignore them</a:t>
            </a:r>
          </a:p>
          <a:p>
            <a:pPr lvl="1"/>
            <a:r>
              <a:rPr lang="en-US" dirty="0" smtClean="0"/>
              <a:t>Runs on sequential computer even with embedded </a:t>
            </a:r>
            <a:r>
              <a:rPr lang="en-US" dirty="0" err="1" smtClean="0"/>
              <a:t>pragmas</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Fork/Join Parallelism</a:t>
            </a:r>
            <a:endParaRPr lang="en-US" dirty="0"/>
          </a:p>
        </p:txBody>
      </p:sp>
      <p:sp>
        <p:nvSpPr>
          <p:cNvPr id="9219" name="Content Placeholder 2"/>
          <p:cNvSpPr>
            <a:spLocks noGrp="1"/>
          </p:cNvSpPr>
          <p:nvPr>
            <p:ph idx="1"/>
          </p:nvPr>
        </p:nvSpPr>
        <p:spPr/>
        <p:txBody>
          <a:bodyPr/>
          <a:lstStyle/>
          <a:p>
            <a:r>
              <a:rPr lang="en-US" dirty="0" smtClean="0"/>
              <a:t>Start out executing the program with one master thread</a:t>
            </a:r>
          </a:p>
          <a:p>
            <a:r>
              <a:rPr lang="en-US" dirty="0" smtClean="0"/>
              <a:t>Master thread forks worker threads</a:t>
            </a:r>
          </a:p>
          <a:p>
            <a:r>
              <a:rPr lang="en-US" dirty="0" smtClean="0"/>
              <a:t>Worker threads die or suspend at end of parallel code</a:t>
            </a:r>
            <a:endParaRPr lang="en-US" dirty="0"/>
          </a:p>
        </p:txBody>
      </p:sp>
      <p:pic>
        <p:nvPicPr>
          <p:cNvPr id="9220" name="Picture 2"/>
          <p:cNvPicPr>
            <a:picLocks noChangeAspect="1" noChangeArrowheads="1"/>
          </p:cNvPicPr>
          <p:nvPr/>
        </p:nvPicPr>
        <p:blipFill>
          <a:blip r:embed="rId2"/>
          <a:srcRect/>
          <a:stretch>
            <a:fillRect/>
          </a:stretch>
        </p:blipFill>
        <p:spPr bwMode="auto">
          <a:xfrm>
            <a:off x="2150533" y="4538133"/>
            <a:ext cx="4857750" cy="1638300"/>
          </a:xfrm>
          <a:prstGeom prst="rect">
            <a:avLst/>
          </a:prstGeom>
          <a:noFill/>
          <a:ln w="9525">
            <a:noFill/>
            <a:miter lim="800000"/>
            <a:headEnd/>
            <a:tailEnd/>
          </a:ln>
        </p:spPr>
      </p:pic>
      <p:sp>
        <p:nvSpPr>
          <p:cNvPr id="9221" name="TextBox 4"/>
          <p:cNvSpPr txBox="1">
            <a:spLocks noChangeArrowheads="1"/>
          </p:cNvSpPr>
          <p:nvPr/>
        </p:nvSpPr>
        <p:spPr bwMode="auto">
          <a:xfrm>
            <a:off x="533400" y="6096000"/>
            <a:ext cx="4572000" cy="400050"/>
          </a:xfrm>
          <a:prstGeom prst="rect">
            <a:avLst/>
          </a:prstGeom>
          <a:noFill/>
          <a:ln w="9525">
            <a:noFill/>
            <a:miter lim="800000"/>
            <a:headEnd/>
            <a:tailEnd/>
          </a:ln>
        </p:spPr>
        <p:txBody>
          <a:bodyPr>
            <a:prstTxWarp prst="textNoShape">
              <a:avLst/>
            </a:prstTxWarp>
            <a:spAutoFit/>
          </a:bodyPr>
          <a:lstStyle/>
          <a:p>
            <a:r>
              <a:rPr lang="en-US" sz="1000" dirty="0">
                <a:latin typeface="Verdana" charset="0"/>
              </a:rPr>
              <a:t>Image courtesy of http://www.llnl.gov/computing/tutorials/openMP/</a:t>
            </a:r>
          </a:p>
        </p:txBody>
      </p:sp>
      <p:sp>
        <p:nvSpPr>
          <p:cNvPr id="8" name="Date Placeholder 7"/>
          <p:cNvSpPr>
            <a:spLocks noGrp="1"/>
          </p:cNvSpPr>
          <p:nvPr>
            <p:ph type="dt" sz="half" idx="10"/>
          </p:nvPr>
        </p:nvSpPr>
        <p:spPr/>
        <p:txBody>
          <a:bodyPr/>
          <a:lstStyle/>
          <a:p>
            <a:fld id="{8388EC25-BA72-5442-B345-7ABB070A5078}" type="datetime1">
              <a:rPr lang="en-US" smtClean="0"/>
              <a:pPr/>
              <a:t>1/16/11</a:t>
            </a:fld>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19</a:t>
            </a:fld>
            <a:endParaRPr lang="en-US" dirty="0"/>
          </a:p>
        </p:txBody>
      </p:sp>
      <p:sp>
        <p:nvSpPr>
          <p:cNvPr id="10" name="Footer Placeholder 9"/>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Review</a:t>
            </a:r>
          </a:p>
          <a:p>
            <a:r>
              <a:rPr lang="en-US" dirty="0" smtClean="0"/>
              <a:t>Data Races and Synchronization</a:t>
            </a:r>
          </a:p>
          <a:p>
            <a:r>
              <a:rPr lang="en-US" dirty="0" smtClean="0"/>
              <a:t>Hardware Support for Multithreading</a:t>
            </a:r>
          </a:p>
          <a:p>
            <a:r>
              <a:rPr lang="en-US" dirty="0" smtClean="0"/>
              <a:t>Atomic Operations in MIPS</a:t>
            </a:r>
          </a:p>
          <a:p>
            <a:r>
              <a:rPr lang="en-US" dirty="0" smtClean="0"/>
              <a:t>Administrivia</a:t>
            </a:r>
          </a:p>
          <a:p>
            <a:r>
              <a:rPr lang="en-US" dirty="0" smtClean="0"/>
              <a:t>Technology Break</a:t>
            </a:r>
          </a:p>
          <a:p>
            <a:r>
              <a:rPr lang="en-US" dirty="0" smtClean="0"/>
              <a:t>OpenMP with Examples</a:t>
            </a:r>
          </a:p>
          <a:p>
            <a:r>
              <a:rPr lang="en-US" dirty="0" smtClean="0"/>
              <a:t>Summary</a:t>
            </a:r>
          </a:p>
        </p:txBody>
      </p:sp>
      <p:sp>
        <p:nvSpPr>
          <p:cNvPr id="7" name="Date Placeholder 6"/>
          <p:cNvSpPr>
            <a:spLocks noGrp="1"/>
          </p:cNvSpPr>
          <p:nvPr>
            <p:ph type="dt" sz="half" idx="10"/>
          </p:nvPr>
        </p:nvSpPr>
        <p:spPr/>
        <p:txBody>
          <a:bodyPr/>
          <a:lstStyle/>
          <a:p>
            <a:fld id="{13499A0D-85EA-984B-8D65-0177C3CAEBFC}" type="datetime1">
              <a:rPr lang="en-US" smtClean="0"/>
              <a:pPr/>
              <a:t>1/16/11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Creation</a:t>
            </a:r>
            <a:endParaRPr lang="en-US" dirty="0"/>
          </a:p>
        </p:txBody>
      </p:sp>
      <p:sp>
        <p:nvSpPr>
          <p:cNvPr id="12291" name="Content Placeholder 2"/>
          <p:cNvSpPr>
            <a:spLocks noGrp="1"/>
          </p:cNvSpPr>
          <p:nvPr>
            <p:ph idx="1"/>
          </p:nvPr>
        </p:nvSpPr>
        <p:spPr>
          <a:xfrm>
            <a:off x="457200" y="1600200"/>
            <a:ext cx="8686800" cy="4525963"/>
          </a:xfrm>
        </p:spPr>
        <p:txBody>
          <a:bodyPr>
            <a:normAutofit/>
          </a:bodyPr>
          <a:lstStyle/>
          <a:p>
            <a:r>
              <a:rPr lang="en-US" dirty="0" smtClean="0"/>
              <a:t>How many threads will OpenMP create?</a:t>
            </a:r>
          </a:p>
          <a:p>
            <a:r>
              <a:rPr lang="en-US" dirty="0" smtClean="0"/>
              <a:t>Defined by </a:t>
            </a:r>
            <a:r>
              <a:rPr lang="en-US" dirty="0" smtClean="0">
                <a:solidFill>
                  <a:srgbClr val="3366FF"/>
                </a:solidFill>
              </a:rPr>
              <a:t>OMP_NUM_THREADS</a:t>
            </a:r>
            <a:r>
              <a:rPr lang="en-US" dirty="0" smtClean="0"/>
              <a:t> environment variable	</a:t>
            </a:r>
          </a:p>
          <a:p>
            <a:r>
              <a:rPr lang="en-US" dirty="0" smtClean="0"/>
              <a:t>Set this variable to the maximum number of threads you want OpenMP to use</a:t>
            </a:r>
          </a:p>
          <a:p>
            <a:r>
              <a:rPr lang="en-US" dirty="0" smtClean="0"/>
              <a:t>Presumably = number cores in HW running program</a:t>
            </a:r>
          </a:p>
          <a:p>
            <a:pPr>
              <a:buNone/>
            </a:pPr>
            <a:endParaRPr lang="en-US" dirty="0" smtClean="0"/>
          </a:p>
          <a:p>
            <a:endParaRPr lang="en-US" dirty="0" smtClean="0">
              <a:latin typeface="Courier New"/>
              <a:cs typeface="Courier New"/>
            </a:endParaRPr>
          </a:p>
          <a:p>
            <a:pPr>
              <a:buNone/>
            </a:pPr>
            <a:endParaRPr lang="en-US" dirty="0">
              <a:latin typeface="Courier New"/>
              <a:cs typeface="Courier New"/>
            </a:endParaRPr>
          </a:p>
        </p:txBody>
      </p:sp>
      <p:sp>
        <p:nvSpPr>
          <p:cNvPr id="6" name="Date Placeholder 5"/>
          <p:cNvSpPr>
            <a:spLocks noGrp="1"/>
          </p:cNvSpPr>
          <p:nvPr>
            <p:ph type="dt" sz="half" idx="10"/>
          </p:nvPr>
        </p:nvSpPr>
        <p:spPr/>
        <p:txBody>
          <a:bodyPr/>
          <a:lstStyle/>
          <a:p>
            <a:fld id="{D76245CA-EFCC-E743-9908-CEF37191D973}"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OMP_NUM_THREADS</a:t>
            </a:r>
            <a:endParaRPr lang="en-US" dirty="0"/>
          </a:p>
        </p:txBody>
      </p:sp>
      <p:sp>
        <p:nvSpPr>
          <p:cNvPr id="12291" name="Content Placeholder 2"/>
          <p:cNvSpPr>
            <a:spLocks noGrp="1"/>
          </p:cNvSpPr>
          <p:nvPr>
            <p:ph idx="1"/>
          </p:nvPr>
        </p:nvSpPr>
        <p:spPr>
          <a:xfrm>
            <a:off x="220133" y="1600200"/>
            <a:ext cx="8923867" cy="4525963"/>
          </a:xfrm>
        </p:spPr>
        <p:txBody>
          <a:bodyPr>
            <a:normAutofit lnSpcReduction="10000"/>
          </a:bodyPr>
          <a:lstStyle/>
          <a:p>
            <a:r>
              <a:rPr lang="en-US" dirty="0" smtClean="0"/>
              <a:t>Shell command to set number threads:</a:t>
            </a:r>
          </a:p>
          <a:p>
            <a:pPr>
              <a:buNone/>
            </a:pPr>
            <a:r>
              <a:rPr lang="en-US" dirty="0" smtClean="0">
                <a:latin typeface="Courier New"/>
                <a:cs typeface="Courier New"/>
              </a:rPr>
              <a:t>export OMP_NUM_THREADS=</a:t>
            </a:r>
            <a:r>
              <a:rPr lang="en-US" i="1" dirty="0" err="1" smtClean="0">
                <a:latin typeface="Courier New"/>
                <a:cs typeface="Courier New"/>
              </a:rPr>
              <a:t>x</a:t>
            </a:r>
            <a:endParaRPr lang="en-US" i="1" dirty="0" smtClean="0">
              <a:latin typeface="Courier New"/>
              <a:cs typeface="Courier New"/>
            </a:endParaRPr>
          </a:p>
          <a:p>
            <a:r>
              <a:rPr lang="en-US" dirty="0" smtClean="0"/>
              <a:t>Shell command check number threads:</a:t>
            </a:r>
          </a:p>
          <a:p>
            <a:pPr>
              <a:buNone/>
            </a:pPr>
            <a:r>
              <a:rPr lang="en-US" dirty="0" smtClean="0">
                <a:latin typeface="Courier New"/>
                <a:cs typeface="Courier New"/>
              </a:rPr>
              <a:t>echo $OMP_NUM_THREADS</a:t>
            </a:r>
          </a:p>
          <a:p>
            <a:r>
              <a:rPr lang="en-US" dirty="0" smtClean="0"/>
              <a:t>OpenMP intrinsic to get number of threads:</a:t>
            </a:r>
          </a:p>
          <a:p>
            <a:pPr>
              <a:buNone/>
            </a:pPr>
            <a:r>
              <a:rPr lang="en-US" dirty="0" smtClean="0">
                <a:latin typeface="Courier New"/>
                <a:cs typeface="Courier New"/>
              </a:rPr>
              <a:t>int </a:t>
            </a:r>
            <a:r>
              <a:rPr lang="en-US" dirty="0" err="1" smtClean="0">
                <a:latin typeface="Courier New"/>
                <a:cs typeface="Courier New"/>
              </a:rPr>
              <a:t>num_th</a:t>
            </a:r>
            <a:r>
              <a:rPr lang="en-US" dirty="0" smtClean="0">
                <a:latin typeface="Courier New"/>
                <a:cs typeface="Courier New"/>
              </a:rPr>
              <a:t> = </a:t>
            </a:r>
            <a:r>
              <a:rPr lang="en-US" dirty="0" err="1" smtClean="0">
                <a:latin typeface="Courier New"/>
                <a:cs typeface="Courier New"/>
              </a:rPr>
              <a:t>omp_get_num_threads</a:t>
            </a:r>
            <a:r>
              <a:rPr lang="en-US" dirty="0" smtClean="0">
                <a:latin typeface="Courier New"/>
                <a:cs typeface="Courier New"/>
              </a:rPr>
              <a:t>();</a:t>
            </a:r>
          </a:p>
          <a:p>
            <a:r>
              <a:rPr lang="en-US" dirty="0" smtClean="0"/>
              <a:t>OpenMP intrinsic to get Thread ID number:</a:t>
            </a:r>
          </a:p>
          <a:p>
            <a:pPr>
              <a:buNone/>
            </a:pPr>
            <a:r>
              <a:rPr lang="en-US" dirty="0" smtClean="0">
                <a:latin typeface="Courier New"/>
                <a:cs typeface="Courier New"/>
              </a:rPr>
              <a:t>int </a:t>
            </a:r>
            <a:r>
              <a:rPr lang="en-US" dirty="0" err="1" smtClean="0">
                <a:latin typeface="Courier New"/>
                <a:cs typeface="Courier New"/>
              </a:rPr>
              <a:t>th_ID</a:t>
            </a:r>
            <a:r>
              <a:rPr lang="en-US" dirty="0" smtClean="0">
                <a:latin typeface="Courier New"/>
                <a:cs typeface="Courier New"/>
              </a:rPr>
              <a:t> = </a:t>
            </a:r>
            <a:r>
              <a:rPr lang="en-US" dirty="0" err="1" smtClean="0">
                <a:latin typeface="Courier New"/>
                <a:cs typeface="Courier New"/>
              </a:rPr>
              <a:t>omp_get_thread_num</a:t>
            </a:r>
            <a:r>
              <a:rPr lang="en-US" dirty="0" smtClean="0">
                <a:latin typeface="Courier New"/>
                <a:cs typeface="Courier New"/>
              </a:rPr>
              <a:t>();</a:t>
            </a:r>
          </a:p>
          <a:p>
            <a:pPr>
              <a:buNone/>
            </a:pPr>
            <a:endParaRPr lang="en-US" dirty="0" smtClean="0"/>
          </a:p>
          <a:p>
            <a:endParaRPr lang="en-US" dirty="0" smtClean="0">
              <a:latin typeface="Courier New"/>
              <a:cs typeface="Courier New"/>
            </a:endParaRPr>
          </a:p>
          <a:p>
            <a:pPr>
              <a:buNone/>
            </a:pPr>
            <a:endParaRPr lang="en-US" dirty="0">
              <a:latin typeface="Courier New"/>
              <a:cs typeface="Courier New"/>
            </a:endParaRPr>
          </a:p>
        </p:txBody>
      </p:sp>
      <p:sp>
        <p:nvSpPr>
          <p:cNvPr id="6" name="Date Placeholder 5"/>
          <p:cNvSpPr>
            <a:spLocks noGrp="1"/>
          </p:cNvSpPr>
          <p:nvPr>
            <p:ph type="dt" sz="half" idx="10"/>
          </p:nvPr>
        </p:nvSpPr>
        <p:spPr/>
        <p:txBody>
          <a:bodyPr/>
          <a:lstStyle/>
          <a:p>
            <a:fld id="{D76245CA-EFCC-E743-9908-CEF37191D973}"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21</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Parallel Threads</a:t>
            </a:r>
            <a:endParaRPr lang="en-US" dirty="0"/>
          </a:p>
        </p:txBody>
      </p:sp>
      <p:sp>
        <p:nvSpPr>
          <p:cNvPr id="3" name="Content Placeholder 2"/>
          <p:cNvSpPr>
            <a:spLocks noGrp="1"/>
          </p:cNvSpPr>
          <p:nvPr>
            <p:ph idx="1"/>
          </p:nvPr>
        </p:nvSpPr>
        <p:spPr/>
        <p:txBody>
          <a:bodyPr>
            <a:normAutofit/>
          </a:bodyPr>
          <a:lstStyle/>
          <a:p>
            <a:pPr>
              <a:buNone/>
            </a:pPr>
            <a:r>
              <a:rPr lang="en-US" dirty="0" smtClean="0"/>
              <a:t>#</a:t>
            </a:r>
            <a:r>
              <a:rPr lang="en-US" dirty="0" err="1" smtClean="0"/>
              <a:t>pragma</a:t>
            </a:r>
            <a:r>
              <a:rPr lang="en-US" dirty="0" smtClean="0"/>
              <a:t> </a:t>
            </a:r>
            <a:r>
              <a:rPr lang="en-US" dirty="0" err="1" smtClean="0"/>
              <a:t>omp</a:t>
            </a:r>
            <a:r>
              <a:rPr lang="en-US" dirty="0" smtClean="0"/>
              <a:t> parallel </a:t>
            </a:r>
          </a:p>
          <a:p>
            <a:pPr>
              <a:buNone/>
            </a:pPr>
            <a:r>
              <a:rPr lang="en-US" dirty="0" smtClean="0"/>
              <a:t>{</a:t>
            </a:r>
          </a:p>
          <a:p>
            <a:pPr>
              <a:buNone/>
            </a:pPr>
            <a:r>
              <a:rPr lang="en-US" dirty="0" smtClean="0"/>
              <a:t>	int ID = </a:t>
            </a:r>
            <a:r>
              <a:rPr lang="en-US" dirty="0" err="1" smtClean="0"/>
              <a:t>omp_get_thread_num</a:t>
            </a:r>
            <a:r>
              <a:rPr lang="en-US" dirty="0" smtClean="0"/>
              <a:t>();</a:t>
            </a:r>
          </a:p>
          <a:p>
            <a:pPr>
              <a:buNone/>
            </a:pPr>
            <a:r>
              <a:rPr lang="en-US" dirty="0" smtClean="0"/>
              <a:t>	</a:t>
            </a:r>
            <a:r>
              <a:rPr lang="en-US" dirty="0" err="1" smtClean="0"/>
              <a:t>foo(ID</a:t>
            </a:r>
            <a:r>
              <a:rPr lang="en-US" dirty="0" smtClean="0"/>
              <a:t>);</a:t>
            </a:r>
          </a:p>
          <a:p>
            <a:pPr>
              <a:buNone/>
            </a:pPr>
            <a:r>
              <a:rPr lang="en-US" dirty="0" smtClean="0"/>
              <a:t>}</a:t>
            </a:r>
          </a:p>
          <a:p>
            <a:r>
              <a:rPr lang="en-US" dirty="0" smtClean="0"/>
              <a:t>Each thread executes a copy of the within the structured structured block</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Critical Section</a:t>
            </a:r>
            <a:endParaRPr lang="en-US" dirty="0"/>
          </a:p>
        </p:txBody>
      </p:sp>
      <p:sp>
        <p:nvSpPr>
          <p:cNvPr id="3" name="Content Placeholder 2"/>
          <p:cNvSpPr>
            <a:spLocks noGrp="1"/>
          </p:cNvSpPr>
          <p:nvPr>
            <p:ph idx="1"/>
          </p:nvPr>
        </p:nvSpPr>
        <p:spPr>
          <a:xfrm>
            <a:off x="457200" y="1600200"/>
            <a:ext cx="5452533" cy="4834467"/>
          </a:xfrm>
        </p:spPr>
        <p:txBody>
          <a:bodyPr>
            <a:normAutofit fontScale="85000" lnSpcReduction="20000"/>
          </a:bodyPr>
          <a:lstStyle/>
          <a:p>
            <a:pPr>
              <a:buNone/>
              <a:tabLst>
                <a:tab pos="795338" algn="l"/>
              </a:tabLst>
            </a:pPr>
            <a:r>
              <a:rPr lang="en-US" dirty="0" smtClean="0"/>
              <a:t>float res;</a:t>
            </a:r>
          </a:p>
          <a:p>
            <a:pPr>
              <a:buNone/>
              <a:tabLst>
                <a:tab pos="795338" algn="l"/>
              </a:tabLst>
            </a:pPr>
            <a:r>
              <a:rPr lang="en-US" dirty="0" smtClean="0"/>
              <a:t>#</a:t>
            </a:r>
            <a:r>
              <a:rPr lang="en-US" dirty="0" err="1" smtClean="0"/>
              <a:t>pragma</a:t>
            </a:r>
            <a:r>
              <a:rPr lang="en-US" dirty="0" smtClean="0"/>
              <a:t> </a:t>
            </a:r>
            <a:r>
              <a:rPr lang="en-US" dirty="0" err="1" smtClean="0"/>
              <a:t>omp</a:t>
            </a:r>
            <a:r>
              <a:rPr lang="en-US" dirty="0" smtClean="0"/>
              <a:t> parallel</a:t>
            </a:r>
          </a:p>
          <a:p>
            <a:pPr>
              <a:buNone/>
              <a:tabLst>
                <a:tab pos="795338" algn="l"/>
              </a:tabLst>
            </a:pPr>
            <a:r>
              <a:rPr lang="en-US" dirty="0" smtClean="0"/>
              <a:t>{	float </a:t>
            </a:r>
            <a:r>
              <a:rPr lang="en-US" dirty="0" err="1" smtClean="0"/>
              <a:t>B;int</a:t>
            </a:r>
            <a:r>
              <a:rPr lang="en-US" dirty="0" smtClean="0"/>
              <a:t> </a:t>
            </a:r>
            <a:r>
              <a:rPr lang="en-US" dirty="0" err="1" smtClean="0"/>
              <a:t>i</a:t>
            </a:r>
            <a:r>
              <a:rPr lang="en-US" dirty="0" smtClean="0"/>
              <a:t>, id, </a:t>
            </a:r>
            <a:r>
              <a:rPr lang="en-US" dirty="0" err="1" smtClean="0"/>
              <a:t>nthrds</a:t>
            </a:r>
            <a:r>
              <a:rPr lang="en-US" dirty="0" smtClean="0"/>
              <a:t>; </a:t>
            </a:r>
          </a:p>
          <a:p>
            <a:pPr>
              <a:buNone/>
              <a:tabLst>
                <a:tab pos="795338" algn="l"/>
              </a:tabLst>
            </a:pPr>
            <a:r>
              <a:rPr lang="en-US" dirty="0" smtClean="0"/>
              <a:t>	id = </a:t>
            </a:r>
            <a:r>
              <a:rPr lang="en-US" dirty="0" err="1" smtClean="0"/>
              <a:t>omp_get_thread_num</a:t>
            </a:r>
            <a:r>
              <a:rPr lang="en-US" dirty="0" smtClean="0"/>
              <a:t>(); </a:t>
            </a:r>
          </a:p>
          <a:p>
            <a:pPr>
              <a:buNone/>
              <a:tabLst>
                <a:tab pos="795338" algn="l"/>
              </a:tabLst>
            </a:pPr>
            <a:r>
              <a:rPr lang="en-US" dirty="0" smtClean="0"/>
              <a:t>	</a:t>
            </a:r>
            <a:r>
              <a:rPr lang="en-US" dirty="0" err="1" smtClean="0"/>
              <a:t>nthrds</a:t>
            </a:r>
            <a:r>
              <a:rPr lang="en-US" dirty="0" smtClean="0"/>
              <a:t> = </a:t>
            </a:r>
            <a:r>
              <a:rPr lang="en-US" dirty="0" err="1" smtClean="0"/>
              <a:t>omp_get_num_threads</a:t>
            </a:r>
            <a:r>
              <a:rPr lang="en-US" dirty="0" smtClean="0"/>
              <a:t>();</a:t>
            </a:r>
          </a:p>
          <a:p>
            <a:pPr>
              <a:buNone/>
              <a:tabLst>
                <a:tab pos="795338" algn="l"/>
              </a:tabLst>
            </a:pPr>
            <a:r>
              <a:rPr lang="en-US" dirty="0" smtClean="0"/>
              <a:t>	</a:t>
            </a:r>
            <a:r>
              <a:rPr lang="en-US" dirty="0" err="1" smtClean="0"/>
              <a:t>for(i</a:t>
            </a:r>
            <a:r>
              <a:rPr lang="en-US" dirty="0" smtClean="0"/>
              <a:t>=</a:t>
            </a:r>
            <a:r>
              <a:rPr lang="en-US" dirty="0" err="1" smtClean="0"/>
              <a:t>id;i</a:t>
            </a:r>
            <a:r>
              <a:rPr lang="en-US" dirty="0" smtClean="0"/>
              <a:t>&lt;</a:t>
            </a:r>
            <a:r>
              <a:rPr lang="en-US" dirty="0" err="1" smtClean="0"/>
              <a:t>niters;i+nthrds</a:t>
            </a:r>
            <a:r>
              <a:rPr lang="en-US" dirty="0" smtClean="0"/>
              <a:t>){ </a:t>
            </a:r>
          </a:p>
          <a:p>
            <a:pPr>
              <a:buNone/>
              <a:tabLst>
                <a:tab pos="795338" algn="l"/>
              </a:tabLst>
            </a:pPr>
            <a:r>
              <a:rPr lang="en-US" dirty="0" smtClean="0"/>
              <a:t>		B = </a:t>
            </a:r>
            <a:r>
              <a:rPr lang="en-US" dirty="0" err="1" smtClean="0"/>
              <a:t>big_job(i</a:t>
            </a:r>
            <a:r>
              <a:rPr lang="en-US" dirty="0" smtClean="0"/>
              <a:t>); </a:t>
            </a:r>
          </a:p>
          <a:p>
            <a:pPr>
              <a:buNone/>
              <a:tabLst>
                <a:tab pos="795338" algn="l"/>
              </a:tabLst>
            </a:pPr>
            <a:r>
              <a:rPr lang="en-US" dirty="0" smtClean="0">
                <a:solidFill>
                  <a:srgbClr val="3366FF"/>
                </a:solidFill>
              </a:rPr>
              <a:t>#</a:t>
            </a:r>
            <a:r>
              <a:rPr lang="en-US" dirty="0" err="1" smtClean="0">
                <a:solidFill>
                  <a:srgbClr val="3366FF"/>
                </a:solidFill>
              </a:rPr>
              <a:t>pragma</a:t>
            </a:r>
            <a:r>
              <a:rPr lang="en-US" dirty="0" smtClean="0">
                <a:solidFill>
                  <a:srgbClr val="3366FF"/>
                </a:solidFill>
              </a:rPr>
              <a:t> </a:t>
            </a:r>
            <a:r>
              <a:rPr lang="en-US" dirty="0" err="1" smtClean="0">
                <a:solidFill>
                  <a:srgbClr val="3366FF"/>
                </a:solidFill>
              </a:rPr>
              <a:t>omp</a:t>
            </a:r>
            <a:r>
              <a:rPr lang="en-US" dirty="0" smtClean="0">
                <a:solidFill>
                  <a:srgbClr val="3366FF"/>
                </a:solidFill>
              </a:rPr>
              <a:t> critical</a:t>
            </a:r>
          </a:p>
          <a:p>
            <a:pPr>
              <a:buNone/>
              <a:tabLst>
                <a:tab pos="795338" algn="l"/>
              </a:tabLst>
            </a:pPr>
            <a:r>
              <a:rPr lang="en-US" dirty="0" smtClean="0"/>
              <a:t>	consume (B, res);</a:t>
            </a:r>
          </a:p>
          <a:p>
            <a:pPr>
              <a:buNone/>
              <a:tabLst>
                <a:tab pos="795338" algn="l"/>
              </a:tabLst>
            </a:pPr>
            <a:r>
              <a:rPr lang="en-US" dirty="0" smtClean="0"/>
              <a:t>	}</a:t>
            </a:r>
          </a:p>
          <a:p>
            <a:pPr>
              <a:buNone/>
            </a:pPr>
            <a:r>
              <a:rPr lang="en-US" dirty="0" smtClean="0"/>
              <a:t>}</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grpSp>
        <p:nvGrpSpPr>
          <p:cNvPr id="11" name="Group 10"/>
          <p:cNvGrpSpPr/>
          <p:nvPr/>
        </p:nvGrpSpPr>
        <p:grpSpPr>
          <a:xfrm>
            <a:off x="3657600" y="3488265"/>
            <a:ext cx="4284135" cy="1938992"/>
            <a:chOff x="3657600" y="3488265"/>
            <a:chExt cx="4284135" cy="1938992"/>
          </a:xfrm>
        </p:grpSpPr>
        <p:sp>
          <p:nvSpPr>
            <p:cNvPr id="8" name="TextBox 7"/>
            <p:cNvSpPr txBox="1"/>
            <p:nvPr/>
          </p:nvSpPr>
          <p:spPr>
            <a:xfrm>
              <a:off x="6062135" y="3488265"/>
              <a:ext cx="1879600" cy="1938992"/>
            </a:xfrm>
            <a:prstGeom prst="rect">
              <a:avLst/>
            </a:prstGeom>
            <a:noFill/>
            <a:ln w="19050" cap="flat" cmpd="sng" algn="ctr">
              <a:solidFill>
                <a:srgbClr val="4F81BD"/>
              </a:solidFill>
              <a:prstDash val="solid"/>
              <a:round/>
              <a:headEnd type="none" w="med" len="med"/>
              <a:tailEnd type="none" w="med" len="med"/>
            </a:ln>
          </p:spPr>
          <p:txBody>
            <a:bodyPr wrap="square" rtlCol="0">
              <a:spAutoFit/>
            </a:bodyPr>
            <a:lstStyle/>
            <a:p>
              <a:r>
                <a:rPr lang="en-US" sz="2400" b="1" dirty="0" smtClean="0">
                  <a:solidFill>
                    <a:srgbClr val="3366FF"/>
                  </a:solidFill>
                </a:rPr>
                <a:t>Threads wait their turn –only one at a time calls consume()</a:t>
              </a:r>
              <a:endParaRPr lang="en-US" sz="2400" dirty="0">
                <a:solidFill>
                  <a:srgbClr val="3366FF"/>
                </a:solidFill>
              </a:endParaRPr>
            </a:p>
          </p:txBody>
        </p:sp>
        <p:cxnSp>
          <p:nvCxnSpPr>
            <p:cNvPr id="10" name="Straight Connector 9"/>
            <p:cNvCxnSpPr>
              <a:endCxn id="8" idx="1"/>
            </p:cNvCxnSpPr>
            <p:nvPr/>
          </p:nvCxnSpPr>
          <p:spPr>
            <a:xfrm flipV="1">
              <a:off x="3657600" y="4457761"/>
              <a:ext cx="2404535" cy="26664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vs. Private Variables</a:t>
            </a:r>
            <a:endParaRPr lang="en-US" dirty="0"/>
          </a:p>
        </p:txBody>
      </p:sp>
      <p:sp>
        <p:nvSpPr>
          <p:cNvPr id="3" name="Content Placeholder 2"/>
          <p:cNvSpPr>
            <a:spLocks noGrp="1"/>
          </p:cNvSpPr>
          <p:nvPr>
            <p:ph idx="1"/>
          </p:nvPr>
        </p:nvSpPr>
        <p:spPr/>
        <p:txBody>
          <a:bodyPr/>
          <a:lstStyle/>
          <a:p>
            <a:r>
              <a:rPr lang="en-US" dirty="0" smtClean="0"/>
              <a:t>OpenMP default is shared variables</a:t>
            </a:r>
          </a:p>
          <a:p>
            <a:r>
              <a:rPr lang="en-US" dirty="0" smtClean="0"/>
              <a:t>To make private, need to declare with </a:t>
            </a:r>
            <a:r>
              <a:rPr lang="en-US" dirty="0" err="1" smtClean="0"/>
              <a:t>pragma</a:t>
            </a:r>
            <a:endParaRPr lang="en-US" dirty="0" smtClean="0"/>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x</a:t>
            </a:r>
            <a:r>
              <a:rPr lang="en-US" dirty="0" smtClean="0"/>
              <a:t>)</a:t>
            </a:r>
          </a:p>
          <a:p>
            <a:r>
              <a:rPr lang="en-US" dirty="0" smtClean="0"/>
              <a:t>Now, some examples in OpenMP</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Calculating </a:t>
            </a:r>
            <a:r>
              <a:rPr lang="en-US" dirty="0" err="1" smtClean="0"/>
              <a:t>π</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pic>
        <p:nvPicPr>
          <p:cNvPr id="7" name="Picture 6"/>
          <p:cNvPicPr>
            <a:picLocks noChangeAspect="1"/>
          </p:cNvPicPr>
          <p:nvPr/>
        </p:nvPicPr>
        <p:blipFill>
          <a:blip r:embed="rId2"/>
          <a:stretch>
            <a:fillRect/>
          </a:stretch>
        </p:blipFill>
        <p:spPr>
          <a:xfrm>
            <a:off x="0" y="897471"/>
            <a:ext cx="9131300" cy="5740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Sequential Calculation of </a:t>
            </a:r>
            <a:r>
              <a:rPr lang="en-US" dirty="0" err="1" smtClean="0"/>
              <a:t>π</a:t>
            </a:r>
            <a:r>
              <a:rPr lang="en-US" dirty="0" smtClean="0"/>
              <a:t> in C </a:t>
            </a:r>
            <a:endParaRPr lang="en-US" dirty="0"/>
          </a:p>
        </p:txBody>
      </p:sp>
      <p:sp>
        <p:nvSpPr>
          <p:cNvPr id="7" name="Content Placeholder 6"/>
          <p:cNvSpPr>
            <a:spLocks noGrp="1"/>
          </p:cNvSpPr>
          <p:nvPr>
            <p:ph idx="1"/>
          </p:nvPr>
        </p:nvSpPr>
        <p:spPr/>
        <p:txBody>
          <a:bodyPr>
            <a:normAutofit fontScale="77500" lnSpcReduction="20000"/>
          </a:bodyPr>
          <a:lstStyle/>
          <a:p>
            <a:pPr>
              <a:buNone/>
            </a:pPr>
            <a:r>
              <a:rPr lang="en-US" dirty="0" smtClean="0"/>
              <a:t>#include &lt;</a:t>
            </a:r>
            <a:r>
              <a:rPr lang="en-US" dirty="0" err="1" smtClean="0"/>
              <a:t>stdio.h</a:t>
            </a:r>
            <a:r>
              <a:rPr lang="en-US" dirty="0" smtClean="0"/>
              <a:t>&gt;/* Serial Code */</a:t>
            </a:r>
          </a:p>
          <a:p>
            <a:pPr>
              <a:buNone/>
            </a:pPr>
            <a:r>
              <a:rPr lang="en-US" dirty="0" smtClean="0"/>
              <a:t>static long </a:t>
            </a:r>
            <a:r>
              <a:rPr lang="en-US" dirty="0" err="1" smtClean="0"/>
              <a:t>num_steps</a:t>
            </a:r>
            <a:r>
              <a:rPr lang="en-US" dirty="0" smtClean="0"/>
              <a:t> = 100000; double step; </a:t>
            </a:r>
          </a:p>
          <a:p>
            <a:pPr>
              <a:buNone/>
            </a:pPr>
            <a:r>
              <a:rPr lang="en-US" dirty="0" smtClean="0"/>
              <a:t>void main () </a:t>
            </a:r>
          </a:p>
          <a:p>
            <a:pPr>
              <a:buNone/>
            </a:pPr>
            <a:r>
              <a:rPr lang="en-US" dirty="0" smtClean="0"/>
              <a:t>{	  int </a:t>
            </a:r>
            <a:r>
              <a:rPr lang="en-US" dirty="0" err="1" smtClean="0"/>
              <a:t>i</a:t>
            </a:r>
            <a:r>
              <a:rPr lang="en-US" dirty="0" smtClean="0"/>
              <a:t>; 	  double </a:t>
            </a:r>
            <a:r>
              <a:rPr lang="en-US" dirty="0" err="1" smtClean="0"/>
              <a:t>x</a:t>
            </a:r>
            <a:r>
              <a:rPr lang="en-US" dirty="0" smtClean="0"/>
              <a:t>, pi, sum = 0.0; </a:t>
            </a:r>
          </a:p>
          <a:p>
            <a:pPr>
              <a:buNone/>
            </a:pPr>
            <a:r>
              <a:rPr lang="en-US" dirty="0" smtClean="0"/>
              <a:t>	  step = 1.0/(double) </a:t>
            </a:r>
            <a:r>
              <a:rPr lang="en-US" dirty="0" err="1" smtClean="0"/>
              <a:t>num_steps</a:t>
            </a:r>
            <a:r>
              <a:rPr lang="en-US" dirty="0" smtClean="0"/>
              <a:t>; </a:t>
            </a:r>
          </a:p>
          <a:p>
            <a:pPr>
              <a:buNone/>
            </a:pPr>
            <a:r>
              <a:rPr lang="en-US" dirty="0" smtClean="0"/>
              <a:t>	  for (</a:t>
            </a:r>
            <a:r>
              <a:rPr lang="en-US" dirty="0" err="1" smtClean="0"/>
              <a:t>i</a:t>
            </a:r>
            <a:r>
              <a:rPr lang="en-US" dirty="0" smtClean="0"/>
              <a:t>=1;i&lt;= </a:t>
            </a:r>
            <a:r>
              <a:rPr lang="en-US" dirty="0" err="1" smtClean="0"/>
              <a:t>num_steps</a:t>
            </a:r>
            <a:r>
              <a:rPr lang="en-US" dirty="0" smtClean="0"/>
              <a:t>; </a:t>
            </a:r>
            <a:r>
              <a:rPr lang="en-US" dirty="0" err="1" smtClean="0"/>
              <a:t>i</a:t>
            </a:r>
            <a:r>
              <a:rPr lang="en-US" dirty="0" smtClean="0"/>
              <a:t>++){ </a:t>
            </a:r>
          </a:p>
          <a:p>
            <a:pPr>
              <a:buNone/>
            </a:pPr>
            <a:r>
              <a:rPr lang="en-US" dirty="0" smtClean="0"/>
              <a:t>		  	</a:t>
            </a:r>
            <a:r>
              <a:rPr lang="en-US" dirty="0" err="1" smtClean="0"/>
              <a:t>x</a:t>
            </a:r>
            <a:r>
              <a:rPr lang="en-US" dirty="0" smtClean="0"/>
              <a:t> = (i-0.5)*step; </a:t>
            </a:r>
          </a:p>
          <a:p>
            <a:pPr>
              <a:buNone/>
            </a:pPr>
            <a:r>
              <a:rPr lang="en-US" dirty="0" smtClean="0"/>
              <a:t>		  	sum = sum + 4.0/(1.0+x*</a:t>
            </a:r>
            <a:r>
              <a:rPr lang="en-US" dirty="0" err="1" smtClean="0"/>
              <a:t>x</a:t>
            </a:r>
            <a:r>
              <a:rPr lang="en-US" dirty="0" smtClean="0"/>
              <a:t>); </a:t>
            </a:r>
          </a:p>
          <a:p>
            <a:pPr>
              <a:buNone/>
            </a:pPr>
            <a:r>
              <a:rPr lang="en-US" dirty="0" smtClean="0"/>
              <a:t>	  } </a:t>
            </a:r>
          </a:p>
          <a:p>
            <a:pPr>
              <a:buNone/>
            </a:pPr>
            <a:r>
              <a:rPr lang="en-US" dirty="0" smtClean="0"/>
              <a:t>	  pi = step/</a:t>
            </a:r>
            <a:r>
              <a:rPr lang="en-US" dirty="0" err="1" smtClean="0"/>
              <a:t>num_steps</a:t>
            </a:r>
            <a:r>
              <a:rPr lang="en-US" dirty="0" smtClean="0"/>
              <a:t>; </a:t>
            </a:r>
            <a:r>
              <a:rPr lang="en-US" dirty="0" err="1" smtClean="0"/>
              <a:t>printf</a:t>
            </a:r>
            <a:r>
              <a:rPr lang="en-US" dirty="0" smtClean="0"/>
              <a:t> ("pi = %6.12f\n", pi);</a:t>
            </a:r>
          </a:p>
          <a:p>
            <a:pPr>
              <a:buNone/>
            </a:pPr>
            <a:r>
              <a:rPr lang="en-US" dirty="0" smtClean="0"/>
              <a:t>}</a:t>
            </a:r>
            <a:endParaRPr lang="en-US" dirty="0"/>
          </a:p>
        </p:txBody>
      </p:sp>
      <p:sp>
        <p:nvSpPr>
          <p:cNvPr id="3" name="Date Placeholder 2"/>
          <p:cNvSpPr>
            <a:spLocks noGrp="1"/>
          </p:cNvSpPr>
          <p:nvPr>
            <p:ph type="dt" sz="half" idx="10"/>
          </p:nvPr>
        </p:nvSpPr>
        <p:spPr/>
        <p:txBody>
          <a:bodyPr/>
          <a:lstStyle/>
          <a:p>
            <a:fld id="{EA5625DF-066B-7B48-9734-9B721306943D}" type="datetime1">
              <a:rPr lang="en-US" smtClean="0"/>
              <a:pPr/>
              <a:t>1/16/11</a:t>
            </a:fld>
            <a:endParaRPr lang="en-US" dirty="0"/>
          </a:p>
        </p:txBody>
      </p:sp>
      <p:sp>
        <p:nvSpPr>
          <p:cNvPr id="4" name="Footer Placeholder 3"/>
          <p:cNvSpPr>
            <a:spLocks noGrp="1"/>
          </p:cNvSpPr>
          <p:nvPr>
            <p:ph type="ftr" sz="quarter" idx="11"/>
          </p:nvPr>
        </p:nvSpPr>
        <p:spPr/>
        <p:txBody>
          <a:bodyPr/>
          <a:lstStyle/>
          <a:p>
            <a:r>
              <a:rPr lang="en-US" smtClean="0"/>
              <a:t>Fall 2010 -- Lecture #19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(with bug)</a:t>
            </a:r>
            <a:endParaRPr lang="en-US" dirty="0"/>
          </a:p>
        </p:txBody>
      </p:sp>
      <p:sp>
        <p:nvSpPr>
          <p:cNvPr id="3" name="Content Placeholder 2"/>
          <p:cNvSpPr>
            <a:spLocks noGrp="1"/>
          </p:cNvSpPr>
          <p:nvPr>
            <p:ph idx="1"/>
          </p:nvPr>
        </p:nvSpPr>
        <p:spPr>
          <a:xfrm>
            <a:off x="457200" y="694267"/>
            <a:ext cx="8229600" cy="6163733"/>
          </a:xfrm>
        </p:spPr>
        <p:txBody>
          <a:bodyPr>
            <a:normAutofit fontScale="70000" lnSpcReduction="20000"/>
          </a:bodyPr>
          <a:lstStyle/>
          <a:p>
            <a:pPr>
              <a:buNone/>
            </a:pPr>
            <a:r>
              <a:rPr lang="en-US" dirty="0" smtClean="0"/>
              <a:t>#include &lt;</a:t>
            </a:r>
            <a:r>
              <a:rPr lang="en-US" dirty="0" err="1" smtClean="0"/>
              <a:t>omp.h</a:t>
            </a:r>
            <a:r>
              <a:rPr lang="en-US" dirty="0" smtClean="0"/>
              <a:t>&gt;</a:t>
            </a:r>
          </a:p>
          <a:p>
            <a:pPr>
              <a:buNone/>
            </a:pPr>
            <a:r>
              <a:rPr lang="en-US" dirty="0" smtClean="0"/>
              <a:t>static long </a:t>
            </a:r>
            <a:r>
              <a:rPr lang="en-US" dirty="0" err="1" smtClean="0"/>
              <a:t>num_steps</a:t>
            </a:r>
            <a:r>
              <a:rPr lang="en-US" dirty="0" smtClean="0"/>
              <a:t> = 100000;         double step; </a:t>
            </a:r>
          </a:p>
          <a:p>
            <a:pPr>
              <a:buNone/>
            </a:pPr>
            <a:r>
              <a:rPr lang="en-US" dirty="0" smtClean="0"/>
              <a:t>#define NUM_THREADS 2 </a:t>
            </a:r>
          </a:p>
          <a:p>
            <a:pPr>
              <a:buNone/>
            </a:pPr>
            <a:r>
              <a:rPr lang="en-US" dirty="0" smtClean="0"/>
              <a:t>void main () </a:t>
            </a:r>
          </a:p>
          <a:p>
            <a:pPr>
              <a:buNone/>
            </a:pPr>
            <a:r>
              <a:rPr lang="en-US" dirty="0" smtClean="0"/>
              <a:t>{	  int </a:t>
            </a:r>
            <a:r>
              <a:rPr lang="en-US" dirty="0" err="1" smtClean="0"/>
              <a:t>i</a:t>
            </a:r>
            <a:r>
              <a:rPr lang="en-US" dirty="0" smtClean="0"/>
              <a:t>; 	  double  </a:t>
            </a:r>
            <a:r>
              <a:rPr lang="en-US" dirty="0" err="1" smtClean="0"/>
              <a:t>x</a:t>
            </a:r>
            <a:r>
              <a:rPr lang="en-US" dirty="0" smtClean="0"/>
              <a:t>, pi, </a:t>
            </a:r>
            <a:r>
              <a:rPr lang="en-US" dirty="0" err="1" smtClean="0"/>
              <a:t>sum[NUM_THREADS</a:t>
            </a:r>
            <a:r>
              <a:rPr lang="en-US" dirty="0" smtClean="0"/>
              <a:t>]; </a:t>
            </a:r>
          </a:p>
          <a:p>
            <a:pPr>
              <a:buNone/>
            </a:pPr>
            <a:r>
              <a:rPr lang="en-US" dirty="0" smtClean="0"/>
              <a:t>	  step = 1.0/(double) </a:t>
            </a:r>
            <a:r>
              <a:rPr lang="en-US" dirty="0" err="1" smtClean="0"/>
              <a:t>num_steps</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x</a:t>
            </a:r>
            <a:r>
              <a:rPr lang="en-US" dirty="0" smtClean="0"/>
              <a:t>)</a:t>
            </a:r>
          </a:p>
          <a:p>
            <a:pPr>
              <a:buNone/>
            </a:pPr>
            <a:r>
              <a:rPr lang="en-US" dirty="0" smtClean="0"/>
              <a:t>{	  int id = </a:t>
            </a:r>
            <a:r>
              <a:rPr lang="en-US" dirty="0" err="1" smtClean="0"/>
              <a:t>omp_get_thread_num</a:t>
            </a:r>
            <a:r>
              <a:rPr lang="en-US" dirty="0" smtClean="0"/>
              <a:t>(); </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 += 4.0/(1.0+x*</a:t>
            </a:r>
            <a:r>
              <a:rPr lang="en-US" dirty="0" err="1" smtClean="0"/>
              <a:t>x</a:t>
            </a:r>
            <a:r>
              <a:rPr lang="en-US" dirty="0" smtClean="0"/>
              <a:t>); </a:t>
            </a:r>
          </a:p>
          <a:p>
            <a:pPr>
              <a:buNone/>
            </a:pPr>
            <a:r>
              <a:rPr lang="en-US" dirty="0" smtClean="0"/>
              <a:t>	  } </a:t>
            </a:r>
          </a:p>
          <a:p>
            <a:pPr>
              <a:buNone/>
            </a:pPr>
            <a:r>
              <a:rPr lang="en-US" dirty="0" smtClean="0"/>
              <a:t>} </a:t>
            </a:r>
          </a:p>
          <a:p>
            <a:pPr>
              <a:buNone/>
            </a:pPr>
            <a:r>
              <a:rPr lang="en-US" dirty="0" smtClean="0"/>
              <a:t>	  </a:t>
            </a:r>
            <a:r>
              <a:rPr lang="en-US" dirty="0" err="1" smtClean="0"/>
              <a:t>for(i</a:t>
            </a:r>
            <a:r>
              <a:rPr lang="en-US" dirty="0" smtClean="0"/>
              <a:t>=0, pi=0.0; </a:t>
            </a:r>
            <a:r>
              <a:rPr lang="en-US" dirty="0" err="1" smtClean="0"/>
              <a:t>i</a:t>
            </a:r>
            <a:r>
              <a:rPr lang="en-US" dirty="0" smtClean="0"/>
              <a:t>&lt;NUM_THREADS; </a:t>
            </a:r>
            <a:r>
              <a:rPr lang="en-US" dirty="0" err="1" smtClean="0"/>
              <a:t>i</a:t>
            </a:r>
            <a:r>
              <a:rPr lang="en-US" dirty="0" smtClean="0"/>
              <a:t>++)</a:t>
            </a:r>
          </a:p>
          <a:p>
            <a:pPr>
              <a:buNone/>
            </a:pPr>
            <a:r>
              <a:rPr lang="en-US" dirty="0" smtClean="0"/>
              <a:t>			pi += </a:t>
            </a:r>
            <a:r>
              <a:rPr lang="en-US" dirty="0" err="1" smtClean="0"/>
              <a:t>sum[i</a:t>
            </a:r>
            <a:r>
              <a:rPr lang="en-US" dirty="0" smtClean="0"/>
              <a:t>] ; </a:t>
            </a:r>
          </a:p>
          <a:p>
            <a:pPr>
              <a:buNone/>
            </a:pPr>
            <a:r>
              <a:rPr lang="en-US" dirty="0" smtClean="0"/>
              <a:t>	</a:t>
            </a:r>
            <a:r>
              <a:rPr lang="en-US" dirty="0" err="1" smtClean="0"/>
              <a:t>printf</a:t>
            </a:r>
            <a:r>
              <a:rPr lang="en-US" dirty="0" smtClean="0"/>
              <a:t> ("pi = %6.12f\n", pi  / </a:t>
            </a:r>
            <a:r>
              <a:rPr lang="en-US" dirty="0" err="1" smtClean="0"/>
              <a:t>num_steps</a:t>
            </a:r>
            <a:r>
              <a:rPr lang="en-US" dirty="0" smtClean="0"/>
              <a:t>);</a:t>
            </a:r>
          </a:p>
          <a:p>
            <a:pPr>
              <a:buNone/>
            </a:pPr>
            <a:r>
              <a:rPr lang="en-US" dirty="0" smtClean="0"/>
              <a:t>}</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2 (with bug)</a:t>
            </a:r>
            <a:endParaRPr lang="en-US" dirty="0"/>
          </a:p>
        </p:txBody>
      </p:sp>
      <p:sp>
        <p:nvSpPr>
          <p:cNvPr id="3" name="Content Placeholder 2"/>
          <p:cNvSpPr>
            <a:spLocks noGrp="1"/>
          </p:cNvSpPr>
          <p:nvPr>
            <p:ph idx="1"/>
          </p:nvPr>
        </p:nvSpPr>
        <p:spPr>
          <a:xfrm>
            <a:off x="457200" y="694267"/>
            <a:ext cx="8229600" cy="6163733"/>
          </a:xfrm>
        </p:spPr>
        <p:txBody>
          <a:bodyPr>
            <a:normAutofit fontScale="70000" lnSpcReduction="20000"/>
          </a:bodyPr>
          <a:lstStyle/>
          <a:p>
            <a:pPr>
              <a:buNone/>
            </a:pPr>
            <a:r>
              <a:rPr lang="en-US" dirty="0" smtClean="0"/>
              <a:t>#include &lt;</a:t>
            </a:r>
            <a:r>
              <a:rPr lang="en-US" dirty="0" err="1" smtClean="0"/>
              <a:t>omp.h</a:t>
            </a:r>
            <a:r>
              <a:rPr lang="en-US" dirty="0" smtClean="0"/>
              <a:t>&gt;</a:t>
            </a:r>
          </a:p>
          <a:p>
            <a:pPr>
              <a:buNone/>
            </a:pPr>
            <a:r>
              <a:rPr lang="en-US" dirty="0" smtClean="0"/>
              <a:t>static long </a:t>
            </a:r>
            <a:r>
              <a:rPr lang="en-US" dirty="0" err="1" smtClean="0"/>
              <a:t>num_steps</a:t>
            </a:r>
            <a:r>
              <a:rPr lang="en-US" dirty="0" smtClean="0"/>
              <a:t> = 100000;         double step; </a:t>
            </a:r>
          </a:p>
          <a:p>
            <a:pPr>
              <a:buNone/>
            </a:pPr>
            <a:r>
              <a:rPr lang="en-US" dirty="0" smtClean="0"/>
              <a:t>#define NUM_THREADS 2 </a:t>
            </a:r>
          </a:p>
          <a:p>
            <a:pPr>
              <a:buNone/>
            </a:pPr>
            <a:r>
              <a:rPr lang="en-US" dirty="0" smtClean="0"/>
              <a:t>void main () </a:t>
            </a:r>
          </a:p>
          <a:p>
            <a:pPr>
              <a:buNone/>
            </a:pPr>
            <a:r>
              <a:rPr lang="en-US" dirty="0" smtClean="0"/>
              <a:t>{	  int </a:t>
            </a:r>
            <a:r>
              <a:rPr lang="en-US" dirty="0" err="1" smtClean="0"/>
              <a:t>i</a:t>
            </a:r>
            <a:r>
              <a:rPr lang="en-US" dirty="0" smtClean="0"/>
              <a:t>; 	  double  </a:t>
            </a:r>
            <a:r>
              <a:rPr lang="en-US" dirty="0" err="1" smtClean="0"/>
              <a:t>x</a:t>
            </a:r>
            <a:r>
              <a:rPr lang="en-US" dirty="0" smtClean="0"/>
              <a:t>, sum, pi=0.0; </a:t>
            </a:r>
          </a:p>
          <a:p>
            <a:pPr>
              <a:buNone/>
            </a:pPr>
            <a:r>
              <a:rPr lang="en-US" dirty="0" smtClean="0"/>
              <a:t>	  step = 1.0/(double) </a:t>
            </a:r>
            <a:r>
              <a:rPr lang="en-US" dirty="0" err="1" smtClean="0"/>
              <a:t>num_steps</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x</a:t>
            </a:r>
            <a:r>
              <a:rPr lang="en-US" dirty="0" smtClean="0"/>
              <a:t>, sum) </a:t>
            </a:r>
          </a:p>
          <a:p>
            <a:pPr>
              <a:buNone/>
            </a:pPr>
            <a:r>
              <a:rPr lang="en-US" dirty="0" smtClean="0"/>
              <a:t>{	  int id = </a:t>
            </a:r>
            <a:r>
              <a:rPr lang="en-US" dirty="0" err="1" smtClean="0"/>
              <a:t>omp_get_thread_num</a:t>
            </a:r>
            <a:r>
              <a:rPr lang="en-US" dirty="0" smtClean="0"/>
              <a:t>(); </a:t>
            </a:r>
          </a:p>
          <a:p>
            <a:pPr>
              <a:buNone/>
            </a:pPr>
            <a:r>
              <a:rPr lang="en-US" dirty="0" smtClean="0"/>
              <a:t>	  for (</a:t>
            </a:r>
            <a:r>
              <a:rPr lang="en-US" dirty="0" err="1" smtClean="0"/>
              <a:t>i</a:t>
            </a:r>
            <a:r>
              <a:rPr lang="en-US" dirty="0" smtClean="0"/>
              <a:t>=</a:t>
            </a:r>
            <a:r>
              <a:rPr lang="en-US" dirty="0" err="1" smtClean="0"/>
              <a:t>id,sum</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a:t>
            </a:r>
          </a:p>
          <a:p>
            <a:pPr>
              <a:buNone/>
            </a:pPr>
            <a:r>
              <a:rPr lang="en-US" dirty="0" smtClean="0"/>
              <a:t>		 	 </a:t>
            </a:r>
            <a:r>
              <a:rPr lang="en-US" dirty="0" err="1" smtClean="0"/>
              <a:t>x</a:t>
            </a:r>
            <a:r>
              <a:rPr lang="en-US" dirty="0" smtClean="0"/>
              <a:t> = (i+0.5)*step; </a:t>
            </a:r>
          </a:p>
          <a:p>
            <a:pPr>
              <a:buNone/>
            </a:pPr>
            <a:r>
              <a:rPr lang="en-US" dirty="0" smtClean="0"/>
              <a:t>		 	 sum += 4.0/(1.0+x*</a:t>
            </a:r>
            <a:r>
              <a:rPr lang="en-US" dirty="0" err="1" smtClean="0"/>
              <a:t>x</a:t>
            </a:r>
            <a:r>
              <a:rPr lang="en-US" dirty="0" smtClean="0"/>
              <a:t>); </a:t>
            </a:r>
          </a:p>
          <a:p>
            <a:pPr>
              <a:buNone/>
            </a:pPr>
            <a:r>
              <a:rPr lang="en-US" dirty="0" smtClean="0"/>
              <a:t>	  } </a:t>
            </a:r>
          </a:p>
          <a:p>
            <a:pPr>
              <a:buNone/>
            </a:pPr>
            <a:r>
              <a:rPr lang="en-US" dirty="0" smtClean="0"/>
              <a:t>#</a:t>
            </a:r>
            <a:r>
              <a:rPr lang="en-US" dirty="0" err="1" smtClean="0"/>
              <a:t>pragma</a:t>
            </a:r>
            <a:r>
              <a:rPr lang="en-US" dirty="0" smtClean="0"/>
              <a:t> </a:t>
            </a:r>
            <a:r>
              <a:rPr lang="en-US" dirty="0" err="1" smtClean="0"/>
              <a:t>omp</a:t>
            </a:r>
            <a:r>
              <a:rPr lang="en-US" dirty="0" smtClean="0"/>
              <a:t> critical</a:t>
            </a:r>
          </a:p>
          <a:p>
            <a:pPr>
              <a:buNone/>
            </a:pPr>
            <a:r>
              <a:rPr lang="en-US" dirty="0" smtClean="0"/>
              <a:t>	pi += sum; </a:t>
            </a:r>
          </a:p>
          <a:p>
            <a:pPr>
              <a:buNone/>
            </a:pPr>
            <a:r>
              <a:rPr lang="en-US" dirty="0" smtClean="0"/>
              <a:t>} </a:t>
            </a:r>
          </a:p>
          <a:p>
            <a:pPr>
              <a:buNone/>
            </a:pPr>
            <a:r>
              <a:rPr lang="en-US" dirty="0" smtClean="0"/>
              <a:t>	</a:t>
            </a:r>
            <a:r>
              <a:rPr lang="en-US" dirty="0" err="1" smtClean="0"/>
              <a:t>printf</a:t>
            </a:r>
            <a:r>
              <a:rPr lang="en-US" dirty="0" smtClean="0"/>
              <a:t> ("pi = %6.12f,\n”,pi/num_steps);</a:t>
            </a:r>
          </a:p>
          <a:p>
            <a:pPr>
              <a:buNone/>
            </a:pPr>
            <a:r>
              <a:rPr lang="en-US" dirty="0" smtClean="0"/>
              <a:t>}</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Parallelization</a:t>
            </a:r>
            <a:endParaRPr lang="en-US" dirty="0"/>
          </a:p>
        </p:txBody>
      </p:sp>
      <p:sp>
        <p:nvSpPr>
          <p:cNvPr id="10243" name="Content Placeholder 2"/>
          <p:cNvSpPr>
            <a:spLocks noGrp="1"/>
          </p:cNvSpPr>
          <p:nvPr>
            <p:ph idx="1"/>
          </p:nvPr>
        </p:nvSpPr>
        <p:spPr/>
        <p:txBody>
          <a:bodyPr/>
          <a:lstStyle/>
          <a:p>
            <a:pPr>
              <a:buNone/>
            </a:pPr>
            <a:r>
              <a:rPr lang="en-US" sz="2800" dirty="0" smtClean="0">
                <a:latin typeface="Courier New"/>
                <a:cs typeface="Courier New"/>
              </a:rPr>
              <a:t>for (i=0; i&lt;max; i++) zero[i] = 0;</a:t>
            </a:r>
          </a:p>
          <a:p>
            <a:endParaRPr lang="en-US" dirty="0" smtClean="0"/>
          </a:p>
          <a:p>
            <a:pPr lvl="1"/>
            <a:r>
              <a:rPr lang="en-US" dirty="0" smtClean="0"/>
              <a:t>For loop must have canonical shape for OpenMP to parallelize it </a:t>
            </a:r>
          </a:p>
          <a:p>
            <a:pPr lvl="2"/>
            <a:r>
              <a:rPr lang="en-US" dirty="0" smtClean="0"/>
              <a:t>Necessary for run-time system to determine loop iterations</a:t>
            </a:r>
          </a:p>
          <a:p>
            <a:pPr lvl="1"/>
            <a:r>
              <a:rPr lang="en-US" dirty="0" smtClean="0"/>
              <a:t>No premature exits from the loop allowed</a:t>
            </a:r>
          </a:p>
          <a:p>
            <a:pPr lvl="2"/>
            <a:r>
              <a:rPr lang="en-US" dirty="0" smtClean="0"/>
              <a:t>i.e., No break, return, exit, goto statements</a:t>
            </a:r>
          </a:p>
          <a:p>
            <a:pPr lvl="1"/>
            <a:endParaRPr lang="en-US" dirty="0"/>
          </a:p>
        </p:txBody>
      </p:sp>
      <p:sp>
        <p:nvSpPr>
          <p:cNvPr id="6" name="Date Placeholder 5"/>
          <p:cNvSpPr>
            <a:spLocks noGrp="1"/>
          </p:cNvSpPr>
          <p:nvPr>
            <p:ph type="dt" sz="half" idx="10"/>
          </p:nvPr>
        </p:nvSpPr>
        <p:spPr/>
        <p:txBody>
          <a:bodyPr/>
          <a:lstStyle/>
          <a:p>
            <a:fld id="{8996D853-9509-AA44-9CD2-49AB526E8205}"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29</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9467" y="1430867"/>
            <a:ext cx="8229600" cy="4851400"/>
          </a:xfrm>
        </p:spPr>
        <p:txBody>
          <a:bodyPr>
            <a:normAutofit/>
          </a:bodyPr>
          <a:lstStyle/>
          <a:p>
            <a:r>
              <a:rPr lang="en-US" dirty="0" smtClean="0"/>
              <a:t>Sequential software is slow software</a:t>
            </a:r>
          </a:p>
          <a:p>
            <a:pPr lvl="1"/>
            <a:r>
              <a:rPr lang="en-US" dirty="0" smtClean="0"/>
              <a:t>SIMD and MIMD only path to higher performance</a:t>
            </a:r>
          </a:p>
          <a:p>
            <a:r>
              <a:rPr lang="en-US" dirty="0" smtClean="0"/>
              <a:t>Multiprocessor (Multicore) uses Shared Memory (single address space)</a:t>
            </a:r>
          </a:p>
          <a:p>
            <a:r>
              <a:rPr lang="en-US" dirty="0" smtClean="0"/>
              <a:t>Cache coherency implements shared memory even with multiple copies in multiple caches</a:t>
            </a:r>
          </a:p>
          <a:p>
            <a:pPr lvl="1"/>
            <a:r>
              <a:rPr lang="en-US" dirty="0" smtClean="0"/>
              <a:t>False sharing a concern</a:t>
            </a:r>
          </a:p>
          <a:p>
            <a:r>
              <a:rPr lang="en-US" dirty="0" smtClean="0"/>
              <a:t>Thread: unit of execution that OS schedules</a:t>
            </a:r>
          </a:p>
          <a:p>
            <a:pPr lvl="1"/>
            <a:r>
              <a:rPr lang="en-US" dirty="0" smtClean="0"/>
              <a:t>Within one core + across multiple cores</a:t>
            </a:r>
          </a:p>
        </p:txBody>
      </p:sp>
      <p:sp>
        <p:nvSpPr>
          <p:cNvPr id="4" name="Date Placeholder 3"/>
          <p:cNvSpPr>
            <a:spLocks noGrp="1"/>
          </p:cNvSpPr>
          <p:nvPr>
            <p:ph type="dt" sz="half" idx="10"/>
          </p:nvPr>
        </p:nvSpPr>
        <p:spPr/>
        <p:txBody>
          <a:bodyPr/>
          <a:lstStyle/>
          <a:p>
            <a:fld id="{10FBBF70-3F1D-F24D-BCE5-36899CDA751A}"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 </a:t>
            </a:r>
            <a:r>
              <a:rPr lang="en-US" dirty="0" smtClean="0">
                <a:latin typeface="Courier New"/>
                <a:cs typeface="Courier New"/>
              </a:rPr>
              <a:t>for </a:t>
            </a:r>
            <a:r>
              <a:rPr lang="en-US" dirty="0" smtClean="0"/>
              <a:t>pragma</a:t>
            </a:r>
            <a:endParaRPr lang="en-US" dirty="0"/>
          </a:p>
        </p:txBody>
      </p:sp>
      <p:sp>
        <p:nvSpPr>
          <p:cNvPr id="3" name="Content Placeholder 2"/>
          <p:cNvSpPr>
            <a:spLocks noGrp="1"/>
          </p:cNvSpPr>
          <p:nvPr>
            <p:ph idx="1"/>
          </p:nvPr>
        </p:nvSpPr>
        <p:spPr>
          <a:xfrm>
            <a:off x="338666" y="1363133"/>
            <a:ext cx="8585199" cy="5257800"/>
          </a:xfrm>
        </p:spPr>
        <p:txBody>
          <a:bodyPr>
            <a:normAutofit fontScale="92500" lnSpcReduction="20000"/>
          </a:bodyPr>
          <a:lstStyle/>
          <a:p>
            <a:pPr>
              <a:buNone/>
            </a:pPr>
            <a:r>
              <a:rPr lang="en-US" b="1" dirty="0" smtClean="0">
                <a:solidFill>
                  <a:srgbClr val="3366FF"/>
                </a:solidFill>
                <a:latin typeface="Courier New"/>
                <a:cs typeface="Courier New"/>
              </a:rPr>
              <a:t>#pragma omp parallel for</a:t>
            </a:r>
          </a:p>
          <a:p>
            <a:pPr>
              <a:buNone/>
            </a:pPr>
            <a:r>
              <a:rPr lang="en-US" dirty="0" smtClean="0">
                <a:latin typeface="Courier New"/>
                <a:cs typeface="Courier New"/>
              </a:rPr>
              <a:t>for (i=0; i&lt;max; i++) zero[i] = 0;</a:t>
            </a:r>
            <a:endParaRPr lang="en-US" dirty="0" smtClean="0"/>
          </a:p>
          <a:p>
            <a:r>
              <a:rPr lang="en-US" dirty="0" smtClean="0"/>
              <a:t>Master thread creates additional threads, each with a separate execution context</a:t>
            </a:r>
          </a:p>
          <a:p>
            <a:r>
              <a:rPr lang="en-US" dirty="0" smtClean="0"/>
              <a:t>All variables declared outside for loop are shared by default, except for loop index which is </a:t>
            </a:r>
            <a:r>
              <a:rPr lang="en-US" i="1" dirty="0" smtClean="0">
                <a:solidFill>
                  <a:srgbClr val="3366FF"/>
                </a:solidFill>
              </a:rPr>
              <a:t>private </a:t>
            </a:r>
            <a:r>
              <a:rPr lang="en-US" dirty="0" smtClean="0"/>
              <a:t>per thread (Why?)</a:t>
            </a:r>
          </a:p>
          <a:p>
            <a:r>
              <a:rPr lang="en-US" dirty="0" smtClean="0"/>
              <a:t>Implicit synchronization at end of for loop</a:t>
            </a:r>
          </a:p>
          <a:p>
            <a:r>
              <a:rPr lang="en-US" dirty="0" smtClean="0"/>
              <a:t>Divide index regions sequentially per thread</a:t>
            </a:r>
          </a:p>
          <a:p>
            <a:pPr lvl="1"/>
            <a:r>
              <a:rPr lang="en-US" dirty="0" smtClean="0"/>
              <a:t>Thread 0 gets 0, 1, …, (max/n)-1; </a:t>
            </a:r>
          </a:p>
          <a:p>
            <a:pPr lvl="1"/>
            <a:r>
              <a:rPr lang="en-US" dirty="0" smtClean="0"/>
              <a:t>Thread 1 gets max/</a:t>
            </a:r>
            <a:r>
              <a:rPr lang="en-US" dirty="0" err="1" smtClean="0"/>
              <a:t>n</a:t>
            </a:r>
            <a:r>
              <a:rPr lang="en-US" dirty="0" smtClean="0"/>
              <a:t>, max/n+1, …, 2*(max/n)-1</a:t>
            </a:r>
          </a:p>
          <a:p>
            <a:pPr lvl="1"/>
            <a:r>
              <a:rPr lang="en-US" dirty="0" smtClean="0"/>
              <a:t>Why?</a:t>
            </a:r>
            <a:endParaRPr lang="en-US" dirty="0"/>
          </a:p>
        </p:txBody>
      </p:sp>
      <p:sp>
        <p:nvSpPr>
          <p:cNvPr id="6" name="Date Placeholder 5"/>
          <p:cNvSpPr>
            <a:spLocks noGrp="1"/>
          </p:cNvSpPr>
          <p:nvPr>
            <p:ph type="dt" sz="half" idx="10"/>
          </p:nvPr>
        </p:nvSpPr>
        <p:spPr/>
        <p:txBody>
          <a:bodyPr/>
          <a:lstStyle/>
          <a:p>
            <a:fld id="{5113CC62-4A58-C64A-9448-48897A5A26A9}"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30</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Reduction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i="1" dirty="0" smtClean="0">
                <a:solidFill>
                  <a:srgbClr val="3366FF"/>
                </a:solidFill>
              </a:rPr>
              <a:t>Reduction</a:t>
            </a:r>
            <a:r>
              <a:rPr lang="en-US" dirty="0" smtClean="0"/>
              <a:t>: specifies that 1 or more variables that are private to each thread are subject of reduction operation at end of parallel region:</a:t>
            </a:r>
            <a:br>
              <a:rPr lang="en-US" dirty="0" smtClean="0"/>
            </a:br>
            <a:r>
              <a:rPr lang="en-US" dirty="0" err="1" smtClean="0"/>
              <a:t>reduction(operation:var</a:t>
            </a:r>
            <a:r>
              <a:rPr lang="en-US" dirty="0" smtClean="0"/>
              <a:t>) where</a:t>
            </a:r>
          </a:p>
          <a:p>
            <a:pPr lvl="1"/>
            <a:r>
              <a:rPr lang="en-US" i="1" dirty="0" smtClean="0">
                <a:solidFill>
                  <a:srgbClr val="3366FF"/>
                </a:solidFill>
              </a:rPr>
              <a:t>Operation</a:t>
            </a:r>
            <a:r>
              <a:rPr lang="en-US" dirty="0" smtClean="0"/>
              <a:t>: operator to perform on the variables (</a:t>
            </a:r>
            <a:r>
              <a:rPr lang="en-US" dirty="0" err="1" smtClean="0"/>
              <a:t>var</a:t>
            </a:r>
            <a:r>
              <a:rPr lang="en-US" dirty="0" smtClean="0"/>
              <a:t>) at the end of the parallel region</a:t>
            </a:r>
          </a:p>
          <a:p>
            <a:pPr lvl="1"/>
            <a:r>
              <a:rPr lang="en-US" i="1" dirty="0" err="1" smtClean="0">
                <a:solidFill>
                  <a:srgbClr val="3366FF"/>
                </a:solidFill>
              </a:rPr>
              <a:t>Var</a:t>
            </a:r>
            <a:r>
              <a:rPr lang="en-US" dirty="0" smtClean="0"/>
              <a:t>: One or more variables on which to perform scalar reduction. </a:t>
            </a:r>
          </a:p>
          <a:p>
            <a:pPr>
              <a:buNone/>
            </a:pPr>
            <a:r>
              <a:rPr lang="en-US" dirty="0" smtClean="0"/>
              <a:t>#</a:t>
            </a:r>
            <a:r>
              <a:rPr lang="en-US" dirty="0" err="1" smtClean="0"/>
              <a:t>pragma</a:t>
            </a:r>
            <a:r>
              <a:rPr lang="en-US" dirty="0" smtClean="0"/>
              <a:t> </a:t>
            </a:r>
            <a:r>
              <a:rPr lang="en-US" dirty="0" err="1" smtClean="0"/>
              <a:t>omp</a:t>
            </a:r>
            <a:r>
              <a:rPr lang="en-US" dirty="0" smtClean="0"/>
              <a:t> for reduction(+ : </a:t>
            </a:r>
            <a:r>
              <a:rPr lang="en-US" dirty="0" err="1" smtClean="0"/>
              <a:t>nSum</a:t>
            </a:r>
            <a:r>
              <a:rPr lang="en-US" dirty="0" smtClean="0"/>
              <a:t>) </a:t>
            </a:r>
            <a:br>
              <a:rPr lang="en-US" dirty="0" smtClean="0"/>
            </a:br>
            <a:r>
              <a:rPr lang="en-US" dirty="0" smtClean="0"/>
              <a:t>for (</a:t>
            </a:r>
            <a:r>
              <a:rPr lang="en-US" dirty="0" err="1" smtClean="0"/>
              <a:t>i</a:t>
            </a:r>
            <a:r>
              <a:rPr lang="en-US" dirty="0" smtClean="0"/>
              <a:t> = START ; </a:t>
            </a:r>
            <a:r>
              <a:rPr lang="en-US" dirty="0" err="1" smtClean="0"/>
              <a:t>i</a:t>
            </a:r>
            <a:r>
              <a:rPr lang="en-US" dirty="0" smtClean="0"/>
              <a:t> &lt;= END ; ++</a:t>
            </a:r>
            <a:r>
              <a:rPr lang="en-US" dirty="0" err="1" smtClean="0"/>
              <a:t>i</a:t>
            </a:r>
            <a:r>
              <a:rPr lang="en-US" dirty="0" smtClean="0"/>
              <a:t>) </a:t>
            </a:r>
            <a:br>
              <a:rPr lang="en-US" dirty="0" smtClean="0"/>
            </a:br>
            <a:r>
              <a:rPr lang="en-US" dirty="0" smtClean="0"/>
              <a:t>		</a:t>
            </a:r>
            <a:r>
              <a:rPr lang="en-US" dirty="0" err="1" smtClean="0"/>
              <a:t>nSum</a:t>
            </a:r>
            <a:r>
              <a:rPr lang="en-US" dirty="0" smtClean="0"/>
              <a:t> += </a:t>
            </a:r>
            <a:r>
              <a:rPr lang="en-US" dirty="0" err="1" smtClean="0"/>
              <a:t>i</a:t>
            </a:r>
            <a:r>
              <a:rPr lang="en-US" dirty="0" smtClean="0"/>
              <a:t>; </a:t>
            </a:r>
          </a:p>
          <a:p>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3</a:t>
            </a:r>
            <a:endParaRPr lang="en-US" dirty="0"/>
          </a:p>
        </p:txBody>
      </p:sp>
      <p:sp>
        <p:nvSpPr>
          <p:cNvPr id="3" name="Content Placeholder 2"/>
          <p:cNvSpPr>
            <a:spLocks noGrp="1"/>
          </p:cNvSpPr>
          <p:nvPr>
            <p:ph idx="1"/>
          </p:nvPr>
        </p:nvSpPr>
        <p:spPr>
          <a:xfrm>
            <a:off x="457200" y="694267"/>
            <a:ext cx="8229600" cy="6163733"/>
          </a:xfrm>
        </p:spPr>
        <p:txBody>
          <a:bodyPr>
            <a:normAutofit fontScale="77500" lnSpcReduction="20000"/>
          </a:bodyPr>
          <a:lstStyle/>
          <a:p>
            <a:pPr>
              <a:buNone/>
            </a:pPr>
            <a:r>
              <a:rPr lang="en-US" dirty="0" smtClean="0"/>
              <a:t>#include &lt;</a:t>
            </a:r>
            <a:r>
              <a:rPr lang="en-US" dirty="0" err="1" smtClean="0"/>
              <a:t>omp.h</a:t>
            </a:r>
            <a:r>
              <a:rPr lang="en-US" dirty="0" smtClean="0"/>
              <a:t>&gt;</a:t>
            </a:r>
          </a:p>
          <a:p>
            <a:pPr>
              <a:buNone/>
            </a:pPr>
            <a:r>
              <a:rPr lang="en-US" dirty="0" smtClean="0"/>
              <a:t>#include &lt;</a:t>
            </a:r>
            <a:r>
              <a:rPr lang="en-US" dirty="0" err="1" smtClean="0"/>
              <a:t>stdio.h</a:t>
            </a:r>
            <a:r>
              <a:rPr lang="en-US" dirty="0" smtClean="0"/>
              <a:t>&gt;</a:t>
            </a:r>
          </a:p>
          <a:p>
            <a:pPr>
              <a:buNone/>
            </a:pPr>
            <a:r>
              <a:rPr lang="en-US" dirty="0" smtClean="0"/>
              <a:t>/static long </a:t>
            </a:r>
            <a:r>
              <a:rPr lang="en-US" dirty="0" err="1" smtClean="0"/>
              <a:t>num_steps</a:t>
            </a:r>
            <a:r>
              <a:rPr lang="en-US" dirty="0" smtClean="0"/>
              <a:t> = 100000; </a:t>
            </a:r>
          </a:p>
          <a:p>
            <a:pPr>
              <a:buNone/>
            </a:pPr>
            <a:r>
              <a:rPr lang="en-US" dirty="0" smtClean="0"/>
              <a:t>double step; </a:t>
            </a:r>
          </a:p>
          <a:p>
            <a:pPr>
              <a:buNone/>
            </a:pPr>
            <a:r>
              <a:rPr lang="en-US" dirty="0" smtClean="0"/>
              <a:t>void main () </a:t>
            </a:r>
          </a:p>
          <a:p>
            <a:pPr>
              <a:buNone/>
            </a:pPr>
            <a:r>
              <a:rPr lang="en-US" dirty="0" smtClean="0"/>
              <a:t>{	  int </a:t>
            </a:r>
            <a:r>
              <a:rPr lang="en-US" dirty="0" err="1" smtClean="0"/>
              <a:t>i</a:t>
            </a:r>
            <a:r>
              <a:rPr lang="en-US" dirty="0" smtClean="0"/>
              <a:t>; 	  double </a:t>
            </a:r>
            <a:r>
              <a:rPr lang="en-US" dirty="0" err="1" smtClean="0"/>
              <a:t>x</a:t>
            </a:r>
            <a:r>
              <a:rPr lang="en-US" dirty="0" smtClean="0"/>
              <a:t>, pi, sum = 0.0; </a:t>
            </a:r>
          </a:p>
          <a:p>
            <a:pPr>
              <a:buNone/>
            </a:pPr>
            <a:r>
              <a:rPr lang="en-US" dirty="0" smtClean="0"/>
              <a:t>	  step = 1.0/(double) </a:t>
            </a:r>
            <a:r>
              <a:rPr lang="en-US" dirty="0" err="1" smtClean="0"/>
              <a:t>num_steps</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for </a:t>
            </a:r>
            <a:r>
              <a:rPr lang="en-US" dirty="0" err="1" smtClean="0"/>
              <a:t>private(x</a:t>
            </a:r>
            <a:r>
              <a:rPr lang="en-US" dirty="0" smtClean="0"/>
              <a:t>) </a:t>
            </a:r>
            <a:r>
              <a:rPr lang="en-US" dirty="0" err="1" smtClean="0"/>
              <a:t>reduction(+:sum</a:t>
            </a:r>
            <a:r>
              <a:rPr lang="en-US" dirty="0" smtClean="0"/>
              <a:t>)</a:t>
            </a:r>
          </a:p>
          <a:p>
            <a:pPr>
              <a:buNone/>
            </a:pPr>
            <a:r>
              <a:rPr lang="en-US" dirty="0" smtClean="0"/>
              <a:t>	  for (</a:t>
            </a:r>
            <a:r>
              <a:rPr lang="en-US" dirty="0" err="1" smtClean="0"/>
              <a:t>i</a:t>
            </a:r>
            <a:r>
              <a:rPr lang="en-US" dirty="0" smtClean="0"/>
              <a:t>=1;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 </a:t>
            </a:r>
          </a:p>
          <a:p>
            <a:pPr>
              <a:buNone/>
            </a:pPr>
            <a:r>
              <a:rPr lang="en-US" dirty="0" smtClean="0"/>
              <a:t>		  </a:t>
            </a:r>
            <a:r>
              <a:rPr lang="en-US" dirty="0" err="1" smtClean="0"/>
              <a:t>x</a:t>
            </a:r>
            <a:r>
              <a:rPr lang="en-US" dirty="0" smtClean="0"/>
              <a:t> = (i-0.5)*step; </a:t>
            </a:r>
          </a:p>
          <a:p>
            <a:pPr>
              <a:buNone/>
            </a:pPr>
            <a:r>
              <a:rPr lang="en-US" dirty="0" smtClean="0"/>
              <a:t>		  sum = sum + 4.0/(1.0+x*</a:t>
            </a:r>
            <a:r>
              <a:rPr lang="en-US" dirty="0" err="1" smtClean="0"/>
              <a:t>x</a:t>
            </a:r>
            <a:r>
              <a:rPr lang="en-US" dirty="0" smtClean="0"/>
              <a:t>); </a:t>
            </a:r>
          </a:p>
          <a:p>
            <a:pPr>
              <a:buNone/>
            </a:pPr>
            <a:r>
              <a:rPr lang="en-US" dirty="0" smtClean="0"/>
              <a:t>	  } </a:t>
            </a:r>
          </a:p>
          <a:p>
            <a:pPr>
              <a:buNone/>
            </a:pPr>
            <a:r>
              <a:rPr lang="en-US" dirty="0" smtClean="0"/>
              <a:t>	  pi = sum / </a:t>
            </a:r>
            <a:r>
              <a:rPr lang="en-US" dirty="0" err="1" smtClean="0"/>
              <a:t>num_steps</a:t>
            </a:r>
            <a:r>
              <a:rPr lang="en-US" dirty="0" smtClean="0"/>
              <a:t>; </a:t>
            </a:r>
          </a:p>
          <a:p>
            <a:pPr>
              <a:buNone/>
            </a:pPr>
            <a:r>
              <a:rPr lang="en-US" dirty="0" smtClean="0"/>
              <a:t>	</a:t>
            </a:r>
            <a:r>
              <a:rPr lang="en-US" dirty="0" err="1" smtClean="0"/>
              <a:t>printf</a:t>
            </a:r>
            <a:r>
              <a:rPr lang="en-US" dirty="0" smtClean="0"/>
              <a:t> ("pi = %6.12f\n", pi);</a:t>
            </a:r>
          </a:p>
          <a:p>
            <a:pPr>
              <a:buNone/>
            </a:pPr>
            <a:r>
              <a:rPr lang="en-US" dirty="0" smtClean="0"/>
              <a:t>}</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Synchronization requires atomic operations</a:t>
            </a:r>
          </a:p>
          <a:p>
            <a:pPr lvl="1"/>
            <a:r>
              <a:rPr lang="en-US" dirty="0" smtClean="0"/>
              <a:t>Via Load Linked and Store Conditional in MIPS</a:t>
            </a:r>
          </a:p>
          <a:p>
            <a:r>
              <a:rPr lang="en-US" dirty="0" smtClean="0"/>
              <a:t>Hardware multithreading to get more utilization from processor</a:t>
            </a:r>
          </a:p>
          <a:p>
            <a:r>
              <a:rPr lang="en-US" dirty="0" smtClean="0"/>
              <a:t>OpenMP is a simple </a:t>
            </a:r>
            <a:r>
              <a:rPr lang="en-US" dirty="0" err="1" smtClean="0"/>
              <a:t>pragma</a:t>
            </a:r>
            <a:r>
              <a:rPr lang="en-US" dirty="0" smtClean="0"/>
              <a:t> extension to C</a:t>
            </a:r>
          </a:p>
          <a:p>
            <a:pPr lvl="1"/>
            <a:r>
              <a:rPr lang="en-US" dirty="0" smtClean="0"/>
              <a:t>Threads, Parallel for, private, critical sections, … </a:t>
            </a:r>
          </a:p>
          <a:p>
            <a:r>
              <a:rPr lang="en-US" dirty="0" smtClean="0"/>
              <a:t>Data races lead to subtle parallel bugs</a:t>
            </a:r>
          </a:p>
          <a:p>
            <a:pPr lvl="1"/>
            <a:r>
              <a:rPr lang="en-US" dirty="0" smtClean="0"/>
              <a:t>Beware private variables vs. shared variables</a:t>
            </a:r>
            <a:endParaRPr lang="en-US" dirty="0"/>
          </a:p>
        </p:txBody>
      </p:sp>
      <p:sp>
        <p:nvSpPr>
          <p:cNvPr id="4" name="Date Placeholder 3"/>
          <p:cNvSpPr>
            <a:spLocks noGrp="1"/>
          </p:cNvSpPr>
          <p:nvPr>
            <p:ph type="dt" sz="half" idx="10"/>
          </p:nvPr>
        </p:nvSpPr>
        <p:spPr/>
        <p:txBody>
          <a:bodyPr/>
          <a:lstStyle/>
          <a:p>
            <a:fld id="{0473A0B0-B2C1-014F-8C6F-22C337307A6B}"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0"/>
            <a:ext cx="8229600" cy="1143000"/>
          </a:xfrm>
        </p:spPr>
        <p:txBody>
          <a:bodyPr>
            <a:normAutofit fontScale="90000"/>
          </a:bodyPr>
          <a:lstStyle/>
          <a:p>
            <a:r>
              <a:rPr lang="en-US" dirty="0" smtClean="0"/>
              <a:t>Review: Potential Parallel Performance (assuming SW can use it)</a:t>
            </a:r>
            <a:endParaRPr lang="en-US" dirty="0"/>
          </a:p>
        </p:txBody>
      </p:sp>
      <p:graphicFrame>
        <p:nvGraphicFramePr>
          <p:cNvPr id="7" name="Content Placeholder 6"/>
          <p:cNvGraphicFramePr>
            <a:graphicFrameLocks noGrp="1"/>
          </p:cNvGraphicFramePr>
          <p:nvPr>
            <p:ph idx="1"/>
          </p:nvPr>
        </p:nvGraphicFramePr>
        <p:xfrm>
          <a:off x="457200" y="1312332"/>
          <a:ext cx="8229600" cy="5016499"/>
        </p:xfrm>
        <a:graphic>
          <a:graphicData uri="http://schemas.openxmlformats.org/drawingml/2006/table">
            <a:tbl>
              <a:tblPr firstRow="1" bandRow="1">
                <a:tableStyleId>{5C22544A-7EE6-4342-B048-85BDC9FD1C3A}</a:tableStyleId>
              </a:tblPr>
              <a:tblGrid>
                <a:gridCol w="1405467"/>
                <a:gridCol w="1303866"/>
                <a:gridCol w="2228427"/>
                <a:gridCol w="1645920"/>
                <a:gridCol w="1645920"/>
              </a:tblGrid>
              <a:tr h="370840">
                <a:tc>
                  <a:txBody>
                    <a:bodyPr/>
                    <a:lstStyle/>
                    <a:p>
                      <a:pPr algn="ctr" fontAlgn="b"/>
                      <a:r>
                        <a:rPr lang="en-US" sz="2400" b="0" i="0" u="none" strike="noStrike" dirty="0">
                          <a:latin typeface="Verdana"/>
                        </a:rPr>
                        <a:t>Year</a:t>
                      </a:r>
                    </a:p>
                  </a:txBody>
                  <a:tcPr marL="12700" marR="12700" marT="12700" marB="0" anchor="ctr"/>
                </a:tc>
                <a:tc>
                  <a:txBody>
                    <a:bodyPr/>
                    <a:lstStyle/>
                    <a:p>
                      <a:pPr algn="ctr" fontAlgn="b"/>
                      <a:r>
                        <a:rPr lang="en-US" sz="2400" b="0" i="0" u="none" strike="noStrike" dirty="0">
                          <a:latin typeface="Verdana"/>
                        </a:rPr>
                        <a:t>Cores</a:t>
                      </a:r>
                    </a:p>
                  </a:txBody>
                  <a:tcPr marL="12700" marR="12700" marT="12700" marB="0" anchor="ctr"/>
                </a:tc>
                <a:tc>
                  <a:txBody>
                    <a:bodyPr/>
                    <a:lstStyle/>
                    <a:p>
                      <a:pPr algn="ctr" fontAlgn="b"/>
                      <a:r>
                        <a:rPr lang="en-US" sz="2000" b="0" i="0" u="none" strike="noStrike" dirty="0">
                          <a:latin typeface="Verdana"/>
                        </a:rPr>
                        <a:t>SIMD </a:t>
                      </a:r>
                      <a:r>
                        <a:rPr lang="en-US" sz="2000" b="0" i="0" u="none" strike="noStrike" dirty="0" smtClean="0">
                          <a:latin typeface="Verdana"/>
                        </a:rPr>
                        <a:t>bits /</a:t>
                      </a:r>
                      <a:r>
                        <a:rPr lang="en-US" sz="2000" b="0" i="0" u="none" strike="noStrike" dirty="0">
                          <a:latin typeface="Verdana"/>
                        </a:rPr>
                        <a:t>Core</a:t>
                      </a:r>
                    </a:p>
                  </a:txBody>
                  <a:tcPr marL="12700" marR="12700" marT="12700" marB="0" anchor="ctr"/>
                </a:tc>
                <a:tc>
                  <a:txBody>
                    <a:bodyPr/>
                    <a:lstStyle/>
                    <a:p>
                      <a:pPr algn="ctr" fontAlgn="b"/>
                      <a:r>
                        <a:rPr lang="en-US" sz="2000" b="0" i="0" u="none" strike="noStrike" dirty="0" smtClean="0">
                          <a:latin typeface="Verdana"/>
                        </a:rPr>
                        <a:t>Core *</a:t>
                      </a:r>
                      <a:br>
                        <a:rPr lang="en-US" sz="2000" b="0" i="0" u="none" strike="noStrike" dirty="0" smtClean="0">
                          <a:latin typeface="Verdana"/>
                        </a:rPr>
                      </a:br>
                      <a:r>
                        <a:rPr lang="en-US" sz="2000" b="0" i="0" u="none" strike="noStrike" dirty="0" smtClean="0">
                          <a:latin typeface="Verdana"/>
                        </a:rPr>
                        <a:t>SIMD </a:t>
                      </a:r>
                      <a:r>
                        <a:rPr lang="en-US" sz="2000" b="0" i="0" u="none" strike="noStrike" dirty="0">
                          <a:latin typeface="Verdana"/>
                        </a:rPr>
                        <a:t>bits</a:t>
                      </a:r>
                    </a:p>
                  </a:txBody>
                  <a:tcPr marL="12700" marR="12700" marT="12700" marB="0" anchor="ctr"/>
                </a:tc>
                <a:tc>
                  <a:txBody>
                    <a:bodyPr/>
                    <a:lstStyle/>
                    <a:p>
                      <a:pPr algn="ctr" fontAlgn="b"/>
                      <a:r>
                        <a:rPr lang="en-US" sz="2000" b="0" i="0" u="none" strike="noStrike" dirty="0" smtClean="0">
                          <a:latin typeface="Verdana"/>
                        </a:rPr>
                        <a:t>Peak DP </a:t>
                      </a:r>
                      <a:r>
                        <a:rPr lang="en-US" sz="2000" b="0" i="0" u="none" strike="noStrike" dirty="0" err="1" smtClean="0">
                          <a:latin typeface="Verdana"/>
                        </a:rPr>
                        <a:t>FLOPs</a:t>
                      </a:r>
                      <a:endParaRPr lang="en-US" sz="2000" b="0" i="0" u="none" strike="noStrike" dirty="0">
                        <a:latin typeface="Verdana"/>
                      </a:endParaRPr>
                    </a:p>
                  </a:txBody>
                  <a:tcPr marL="12700" marR="12700" marT="12700" marB="0" anchor="ctr"/>
                </a:tc>
              </a:tr>
              <a:tr h="370840">
                <a:tc>
                  <a:txBody>
                    <a:bodyPr/>
                    <a:lstStyle/>
                    <a:p>
                      <a:pPr algn="r" fontAlgn="b"/>
                      <a:r>
                        <a:rPr lang="en-US" sz="2800" b="0" i="0" u="none" strike="noStrike" dirty="0">
                          <a:latin typeface="Verdana"/>
                        </a:rPr>
                        <a:t>2003</a:t>
                      </a:r>
                    </a:p>
                  </a:txBody>
                  <a:tcPr marL="12700" marR="12700" marT="12700" marB="0" anchor="b"/>
                </a:tc>
                <a:tc>
                  <a:txBody>
                    <a:bodyPr/>
                    <a:lstStyle/>
                    <a:p>
                      <a:pPr algn="r" fontAlgn="b"/>
                      <a:r>
                        <a:rPr lang="en-US" sz="2800" b="0" i="0" u="none" strike="noStrike" dirty="0">
                          <a:latin typeface="Verdana"/>
                        </a:rPr>
                        <a:t>2</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a:latin typeface="Verdana"/>
                        </a:rPr>
                        <a:t>256</a:t>
                      </a:r>
                    </a:p>
                  </a:txBody>
                  <a:tcPr marL="12700" marR="12700" marT="12700" marB="0" anchor="b"/>
                </a:tc>
                <a:tc>
                  <a:txBody>
                    <a:bodyPr/>
                    <a:lstStyle/>
                    <a:p>
                      <a:pPr algn="r" fontAlgn="b"/>
                      <a:r>
                        <a:rPr lang="en-US" sz="2800" b="0" i="0" u="none" strike="noStrike">
                          <a:latin typeface="Verdana"/>
                        </a:rPr>
                        <a:t>4</a:t>
                      </a:r>
                    </a:p>
                  </a:txBody>
                  <a:tcPr marL="12700" marR="12700" marT="12700" marB="0" anchor="b"/>
                </a:tc>
              </a:tr>
              <a:tr h="370840">
                <a:tc>
                  <a:txBody>
                    <a:bodyPr/>
                    <a:lstStyle/>
                    <a:p>
                      <a:pPr algn="r" fontAlgn="b"/>
                      <a:r>
                        <a:rPr lang="en-US" sz="2800" b="0" i="0" u="none" strike="noStrike">
                          <a:latin typeface="Verdana"/>
                        </a:rPr>
                        <a:t>2005</a:t>
                      </a:r>
                    </a:p>
                  </a:txBody>
                  <a:tcPr marL="12700" marR="12700" marT="12700" marB="0" anchor="b"/>
                </a:tc>
                <a:tc>
                  <a:txBody>
                    <a:bodyPr/>
                    <a:lstStyle/>
                    <a:p>
                      <a:pPr algn="r" fontAlgn="b"/>
                      <a:r>
                        <a:rPr lang="en-US" sz="2800" b="0" i="0" u="none" strike="noStrike">
                          <a:latin typeface="Verdana"/>
                        </a:rPr>
                        <a:t>4</a:t>
                      </a:r>
                    </a:p>
                  </a:txBody>
                  <a:tcPr marL="12700" marR="12700" marT="12700" marB="0" anchor="b"/>
                </a:tc>
                <a:tc>
                  <a:txBody>
                    <a:bodyPr/>
                    <a:lstStyle/>
                    <a:p>
                      <a:pPr algn="r" fontAlgn="b"/>
                      <a:r>
                        <a:rPr lang="en-US" sz="2800" b="0" i="0" u="none" strike="noStrike" dirty="0">
                          <a:latin typeface="Verdana"/>
                        </a:rPr>
                        <a:t>128</a:t>
                      </a:r>
                    </a:p>
                  </a:txBody>
                  <a:tcPr marL="12700" marR="12700" marT="12700" marB="0" anchor="b"/>
                </a:tc>
                <a:tc>
                  <a:txBody>
                    <a:bodyPr/>
                    <a:lstStyle/>
                    <a:p>
                      <a:pPr algn="r" fontAlgn="b"/>
                      <a:r>
                        <a:rPr lang="en-US" sz="2800" b="0" i="0" u="none" strike="noStrike">
                          <a:latin typeface="Verdana"/>
                        </a:rPr>
                        <a:t>512</a:t>
                      </a:r>
                    </a:p>
                  </a:txBody>
                  <a:tcPr marL="12700" marR="12700" marT="12700" marB="0" anchor="b"/>
                </a:tc>
                <a:tc>
                  <a:txBody>
                    <a:bodyPr/>
                    <a:lstStyle/>
                    <a:p>
                      <a:pPr algn="r" fontAlgn="b"/>
                      <a:r>
                        <a:rPr lang="en-US" sz="2800" b="0" i="0" u="none" strike="noStrike">
                          <a:latin typeface="Verdana"/>
                        </a:rPr>
                        <a:t>8</a:t>
                      </a:r>
                    </a:p>
                  </a:txBody>
                  <a:tcPr marL="12700" marR="12700" marT="12700" marB="0" anchor="b"/>
                </a:tc>
              </a:tr>
              <a:tr h="370840">
                <a:tc>
                  <a:txBody>
                    <a:bodyPr/>
                    <a:lstStyle/>
                    <a:p>
                      <a:pPr algn="r" fontAlgn="b"/>
                      <a:r>
                        <a:rPr lang="en-US" sz="2800" b="0" i="0" u="none" strike="noStrike" dirty="0">
                          <a:latin typeface="Verdana"/>
                        </a:rPr>
                        <a:t>2007</a:t>
                      </a:r>
                    </a:p>
                  </a:txBody>
                  <a:tcPr marL="12700" marR="12700" marT="12700" marB="0" anchor="b"/>
                </a:tc>
                <a:tc>
                  <a:txBody>
                    <a:bodyPr/>
                    <a:lstStyle/>
                    <a:p>
                      <a:pPr algn="r" fontAlgn="b"/>
                      <a:r>
                        <a:rPr lang="en-US" sz="2800" b="0" i="0" u="none" strike="noStrike">
                          <a:latin typeface="Verdana"/>
                        </a:rPr>
                        <a:t>6</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dirty="0">
                          <a:latin typeface="Verdana"/>
                        </a:rPr>
                        <a:t>768</a:t>
                      </a:r>
                    </a:p>
                  </a:txBody>
                  <a:tcPr marL="12700" marR="12700" marT="12700" marB="0" anchor="b"/>
                </a:tc>
                <a:tc>
                  <a:txBody>
                    <a:bodyPr/>
                    <a:lstStyle/>
                    <a:p>
                      <a:pPr algn="r" fontAlgn="b"/>
                      <a:r>
                        <a:rPr lang="en-US" sz="2800" b="0" i="0" u="none" strike="noStrike">
                          <a:latin typeface="Verdana"/>
                        </a:rPr>
                        <a:t>12</a:t>
                      </a:r>
                    </a:p>
                  </a:txBody>
                  <a:tcPr marL="12700" marR="12700" marT="12700" marB="0" anchor="b"/>
                </a:tc>
              </a:tr>
              <a:tr h="370840">
                <a:tc>
                  <a:txBody>
                    <a:bodyPr/>
                    <a:lstStyle/>
                    <a:p>
                      <a:pPr algn="r" fontAlgn="b"/>
                      <a:r>
                        <a:rPr lang="en-US" sz="2800" b="0" i="0" u="none" strike="noStrike">
                          <a:latin typeface="Verdana"/>
                        </a:rPr>
                        <a:t>2009</a:t>
                      </a:r>
                    </a:p>
                  </a:txBody>
                  <a:tcPr marL="12700" marR="12700" marT="12700" marB="0" anchor="b"/>
                </a:tc>
                <a:tc>
                  <a:txBody>
                    <a:bodyPr/>
                    <a:lstStyle/>
                    <a:p>
                      <a:pPr algn="r" fontAlgn="b"/>
                      <a:r>
                        <a:rPr lang="en-US" sz="2800" b="0" i="0" u="none" strike="noStrike">
                          <a:latin typeface="Verdana"/>
                        </a:rPr>
                        <a:t>8</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a:latin typeface="Verdana"/>
                        </a:rPr>
                        <a:t>1024</a:t>
                      </a:r>
                    </a:p>
                  </a:txBody>
                  <a:tcPr marL="12700" marR="12700" marT="12700" marB="0" anchor="b"/>
                </a:tc>
                <a:tc>
                  <a:txBody>
                    <a:bodyPr/>
                    <a:lstStyle/>
                    <a:p>
                      <a:pPr algn="r" fontAlgn="b"/>
                      <a:r>
                        <a:rPr lang="en-US" sz="2800" b="0" i="0" u="none" strike="noStrike">
                          <a:latin typeface="Verdana"/>
                        </a:rPr>
                        <a:t>16</a:t>
                      </a:r>
                    </a:p>
                  </a:txBody>
                  <a:tcPr marL="12700" marR="12700" marT="12700" marB="0" anchor="b"/>
                </a:tc>
              </a:tr>
              <a:tr h="370840">
                <a:tc>
                  <a:txBody>
                    <a:bodyPr/>
                    <a:lstStyle/>
                    <a:p>
                      <a:pPr algn="r" fontAlgn="b"/>
                      <a:r>
                        <a:rPr lang="en-US" sz="2800" b="0" i="0" u="none" strike="noStrike">
                          <a:latin typeface="Verdana"/>
                        </a:rPr>
                        <a:t>2011</a:t>
                      </a:r>
                    </a:p>
                  </a:txBody>
                  <a:tcPr marL="12700" marR="12700" marT="12700" marB="0" anchor="b"/>
                </a:tc>
                <a:tc>
                  <a:txBody>
                    <a:bodyPr/>
                    <a:lstStyle/>
                    <a:p>
                      <a:pPr algn="r" fontAlgn="b"/>
                      <a:r>
                        <a:rPr lang="en-US" sz="2800" b="0" i="0" u="none" strike="noStrike" dirty="0">
                          <a:latin typeface="Verdana"/>
                        </a:rPr>
                        <a:t>10</a:t>
                      </a:r>
                    </a:p>
                  </a:txBody>
                  <a:tcPr marL="12700" marR="12700" marT="12700" marB="0" anchor="b"/>
                </a:tc>
                <a:tc>
                  <a:txBody>
                    <a:bodyPr/>
                    <a:lstStyle/>
                    <a:p>
                      <a:pPr algn="r" fontAlgn="b"/>
                      <a:r>
                        <a:rPr lang="en-US" sz="2800" b="0" i="0" u="none" strike="noStrike" dirty="0">
                          <a:solidFill>
                            <a:srgbClr val="3366FF"/>
                          </a:solidFill>
                          <a:latin typeface="Verdana"/>
                        </a:rPr>
                        <a:t>256</a:t>
                      </a:r>
                    </a:p>
                  </a:txBody>
                  <a:tcPr marL="12700" marR="12700" marT="12700" marB="0" anchor="b"/>
                </a:tc>
                <a:tc>
                  <a:txBody>
                    <a:bodyPr/>
                    <a:lstStyle/>
                    <a:p>
                      <a:pPr algn="r" fontAlgn="b"/>
                      <a:r>
                        <a:rPr lang="en-US" sz="2800" b="0" i="0" u="none" strike="noStrike" dirty="0">
                          <a:latin typeface="Verdana"/>
                        </a:rPr>
                        <a:t>2560</a:t>
                      </a:r>
                    </a:p>
                  </a:txBody>
                  <a:tcPr marL="12700" marR="12700" marT="12700" marB="0" anchor="b"/>
                </a:tc>
                <a:tc>
                  <a:txBody>
                    <a:bodyPr/>
                    <a:lstStyle/>
                    <a:p>
                      <a:pPr algn="r" fontAlgn="b"/>
                      <a:r>
                        <a:rPr lang="en-US" sz="2800" b="0" i="0" u="none" strike="noStrike">
                          <a:latin typeface="Verdana"/>
                        </a:rPr>
                        <a:t>40</a:t>
                      </a:r>
                    </a:p>
                  </a:txBody>
                  <a:tcPr marL="12700" marR="12700" marT="12700" marB="0" anchor="b"/>
                </a:tc>
              </a:tr>
              <a:tr h="370840">
                <a:tc>
                  <a:txBody>
                    <a:bodyPr/>
                    <a:lstStyle/>
                    <a:p>
                      <a:pPr algn="r" fontAlgn="b"/>
                      <a:r>
                        <a:rPr lang="en-US" sz="2800" b="0" i="0" u="none" strike="noStrike">
                          <a:latin typeface="Verdana"/>
                        </a:rPr>
                        <a:t>2013</a:t>
                      </a:r>
                    </a:p>
                  </a:txBody>
                  <a:tcPr marL="12700" marR="12700" marT="12700" marB="0" anchor="b"/>
                </a:tc>
                <a:tc>
                  <a:txBody>
                    <a:bodyPr/>
                    <a:lstStyle/>
                    <a:p>
                      <a:pPr algn="r" fontAlgn="b"/>
                      <a:r>
                        <a:rPr lang="en-US" sz="2800" b="0" i="0" u="none" strike="noStrike" dirty="0">
                          <a:latin typeface="Verdana"/>
                        </a:rPr>
                        <a:t>12</a:t>
                      </a:r>
                    </a:p>
                  </a:txBody>
                  <a:tcPr marL="12700" marR="12700" marT="12700" marB="0" anchor="b"/>
                </a:tc>
                <a:tc>
                  <a:txBody>
                    <a:bodyPr/>
                    <a:lstStyle/>
                    <a:p>
                      <a:pPr algn="r" fontAlgn="b"/>
                      <a:r>
                        <a:rPr lang="en-US" sz="2800" b="0" i="0" u="none" strike="noStrike">
                          <a:latin typeface="Verdana"/>
                        </a:rPr>
                        <a:t>256</a:t>
                      </a:r>
                    </a:p>
                  </a:txBody>
                  <a:tcPr marL="12700" marR="12700" marT="12700" marB="0" anchor="b"/>
                </a:tc>
                <a:tc>
                  <a:txBody>
                    <a:bodyPr/>
                    <a:lstStyle/>
                    <a:p>
                      <a:pPr algn="r" fontAlgn="b"/>
                      <a:r>
                        <a:rPr lang="en-US" sz="2800" b="0" i="0" u="none" strike="noStrike" dirty="0">
                          <a:latin typeface="Verdana"/>
                        </a:rPr>
                        <a:t>3072</a:t>
                      </a:r>
                    </a:p>
                  </a:txBody>
                  <a:tcPr marL="12700" marR="12700" marT="12700" marB="0" anchor="b"/>
                </a:tc>
                <a:tc>
                  <a:txBody>
                    <a:bodyPr/>
                    <a:lstStyle/>
                    <a:p>
                      <a:pPr algn="r" fontAlgn="b"/>
                      <a:r>
                        <a:rPr lang="en-US" sz="2800" b="0" i="0" u="none" strike="noStrike">
                          <a:latin typeface="Verdana"/>
                        </a:rPr>
                        <a:t>48</a:t>
                      </a:r>
                    </a:p>
                  </a:txBody>
                  <a:tcPr marL="12700" marR="12700" marT="12700" marB="0" anchor="b"/>
                </a:tc>
              </a:tr>
              <a:tr h="370840">
                <a:tc>
                  <a:txBody>
                    <a:bodyPr/>
                    <a:lstStyle/>
                    <a:p>
                      <a:pPr algn="r" fontAlgn="b"/>
                      <a:r>
                        <a:rPr lang="en-US" sz="2800" b="0" i="0" u="none" strike="noStrike">
                          <a:latin typeface="Verdana"/>
                        </a:rPr>
                        <a:t>2015</a:t>
                      </a:r>
                    </a:p>
                  </a:txBody>
                  <a:tcPr marL="12700" marR="12700" marT="12700" marB="0" anchor="b"/>
                </a:tc>
                <a:tc>
                  <a:txBody>
                    <a:bodyPr/>
                    <a:lstStyle/>
                    <a:p>
                      <a:pPr algn="r" fontAlgn="b"/>
                      <a:r>
                        <a:rPr lang="en-US" sz="2800" b="0" i="0" u="none" strike="noStrike">
                          <a:latin typeface="Verdana"/>
                        </a:rPr>
                        <a:t>14</a:t>
                      </a:r>
                    </a:p>
                  </a:txBody>
                  <a:tcPr marL="12700" marR="12700" marT="12700" marB="0" anchor="b"/>
                </a:tc>
                <a:tc>
                  <a:txBody>
                    <a:bodyPr/>
                    <a:lstStyle/>
                    <a:p>
                      <a:pPr algn="r" fontAlgn="b"/>
                      <a:r>
                        <a:rPr lang="en-US" sz="2800" b="0" i="0" u="none" strike="noStrike" dirty="0">
                          <a:solidFill>
                            <a:srgbClr val="3366FF"/>
                          </a:solidFill>
                          <a:latin typeface="Verdana"/>
                        </a:rPr>
                        <a:t>512</a:t>
                      </a:r>
                    </a:p>
                  </a:txBody>
                  <a:tcPr marL="12700" marR="12700" marT="12700" marB="0" anchor="b"/>
                </a:tc>
                <a:tc>
                  <a:txBody>
                    <a:bodyPr/>
                    <a:lstStyle/>
                    <a:p>
                      <a:pPr algn="r" fontAlgn="b"/>
                      <a:r>
                        <a:rPr lang="en-US" sz="2800" b="0" i="0" u="none" strike="noStrike">
                          <a:latin typeface="Verdana"/>
                        </a:rPr>
                        <a:t>7168</a:t>
                      </a:r>
                    </a:p>
                  </a:txBody>
                  <a:tcPr marL="12700" marR="12700" marT="12700" marB="0" anchor="b"/>
                </a:tc>
                <a:tc>
                  <a:txBody>
                    <a:bodyPr/>
                    <a:lstStyle/>
                    <a:p>
                      <a:pPr algn="r" fontAlgn="b"/>
                      <a:r>
                        <a:rPr lang="en-US" sz="2800" b="0" i="0" u="none" strike="noStrike" dirty="0">
                          <a:latin typeface="Verdana"/>
                        </a:rPr>
                        <a:t>112</a:t>
                      </a:r>
                    </a:p>
                  </a:txBody>
                  <a:tcPr marL="12700" marR="12700" marT="12700" marB="0" anchor="b"/>
                </a:tc>
              </a:tr>
              <a:tr h="370840">
                <a:tc>
                  <a:txBody>
                    <a:bodyPr/>
                    <a:lstStyle/>
                    <a:p>
                      <a:pPr algn="r" fontAlgn="b"/>
                      <a:r>
                        <a:rPr lang="en-US" sz="2800" b="0" i="0" u="none" strike="noStrike" dirty="0">
                          <a:latin typeface="Verdana"/>
                        </a:rPr>
                        <a:t>2017</a:t>
                      </a:r>
                    </a:p>
                  </a:txBody>
                  <a:tcPr marL="12700" marR="12700" marT="12700" marB="0" anchor="b"/>
                </a:tc>
                <a:tc>
                  <a:txBody>
                    <a:bodyPr/>
                    <a:lstStyle/>
                    <a:p>
                      <a:pPr algn="r" fontAlgn="b"/>
                      <a:r>
                        <a:rPr lang="en-US" sz="2800" b="0" i="0" u="none" strike="noStrike" dirty="0">
                          <a:latin typeface="Verdana"/>
                        </a:rPr>
                        <a:t>16</a:t>
                      </a:r>
                    </a:p>
                  </a:txBody>
                  <a:tcPr marL="12700" marR="12700" marT="12700" marB="0" anchor="b"/>
                </a:tc>
                <a:tc>
                  <a:txBody>
                    <a:bodyPr/>
                    <a:lstStyle/>
                    <a:p>
                      <a:pPr algn="r" fontAlgn="b"/>
                      <a:r>
                        <a:rPr lang="en-US" sz="2800" b="0" i="0" u="none" strike="noStrike">
                          <a:latin typeface="Verdana"/>
                        </a:rPr>
                        <a:t>512</a:t>
                      </a:r>
                    </a:p>
                  </a:txBody>
                  <a:tcPr marL="12700" marR="12700" marT="12700" marB="0" anchor="b"/>
                </a:tc>
                <a:tc>
                  <a:txBody>
                    <a:bodyPr/>
                    <a:lstStyle/>
                    <a:p>
                      <a:pPr algn="r" fontAlgn="b"/>
                      <a:r>
                        <a:rPr lang="en-US" sz="2800" b="0" i="0" u="none" strike="noStrike">
                          <a:latin typeface="Verdana"/>
                        </a:rPr>
                        <a:t>8192</a:t>
                      </a:r>
                    </a:p>
                  </a:txBody>
                  <a:tcPr marL="12700" marR="12700" marT="12700" marB="0" anchor="b"/>
                </a:tc>
                <a:tc>
                  <a:txBody>
                    <a:bodyPr/>
                    <a:lstStyle/>
                    <a:p>
                      <a:pPr algn="r" fontAlgn="b"/>
                      <a:r>
                        <a:rPr lang="en-US" sz="2800" b="0" i="0" u="none" strike="noStrike" dirty="0">
                          <a:latin typeface="Verdana"/>
                        </a:rPr>
                        <a:t>128</a:t>
                      </a:r>
                    </a:p>
                  </a:txBody>
                  <a:tcPr marL="12700" marR="12700" marT="12700" marB="0" anchor="b"/>
                </a:tc>
              </a:tr>
              <a:tr h="370840">
                <a:tc>
                  <a:txBody>
                    <a:bodyPr/>
                    <a:lstStyle/>
                    <a:p>
                      <a:pPr algn="r" fontAlgn="b"/>
                      <a:r>
                        <a:rPr lang="en-US" sz="2800" b="0" i="0" u="none" strike="noStrike" dirty="0">
                          <a:latin typeface="Verdana"/>
                        </a:rPr>
                        <a:t>2019</a:t>
                      </a:r>
                    </a:p>
                  </a:txBody>
                  <a:tcPr marL="12700" marR="12700" marT="12700" marB="0" anchor="b"/>
                </a:tc>
                <a:tc>
                  <a:txBody>
                    <a:bodyPr/>
                    <a:lstStyle/>
                    <a:p>
                      <a:pPr algn="r" fontAlgn="b"/>
                      <a:r>
                        <a:rPr lang="en-US" sz="2800" b="0" i="0" u="none" strike="noStrike" dirty="0">
                          <a:latin typeface="Verdana"/>
                        </a:rPr>
                        <a:t>18</a:t>
                      </a:r>
                    </a:p>
                  </a:txBody>
                  <a:tcPr marL="12700" marR="12700" marT="12700" marB="0" anchor="b"/>
                </a:tc>
                <a:tc>
                  <a:txBody>
                    <a:bodyPr/>
                    <a:lstStyle/>
                    <a:p>
                      <a:pPr algn="r" fontAlgn="b"/>
                      <a:r>
                        <a:rPr lang="en-US" sz="2800" b="0" i="0" u="none" strike="noStrike" dirty="0">
                          <a:solidFill>
                            <a:srgbClr val="3366FF"/>
                          </a:solidFill>
                          <a:latin typeface="Verdana"/>
                        </a:rPr>
                        <a:t>1024</a:t>
                      </a:r>
                    </a:p>
                  </a:txBody>
                  <a:tcPr marL="12700" marR="12700" marT="12700" marB="0" anchor="b"/>
                </a:tc>
                <a:tc>
                  <a:txBody>
                    <a:bodyPr/>
                    <a:lstStyle/>
                    <a:p>
                      <a:pPr algn="r" fontAlgn="b"/>
                      <a:r>
                        <a:rPr lang="en-US" sz="2800" b="0" i="0" u="none" strike="noStrike">
                          <a:latin typeface="Verdana"/>
                        </a:rPr>
                        <a:t>18432</a:t>
                      </a:r>
                    </a:p>
                  </a:txBody>
                  <a:tcPr marL="12700" marR="12700" marT="12700" marB="0" anchor="b"/>
                </a:tc>
                <a:tc>
                  <a:txBody>
                    <a:bodyPr/>
                    <a:lstStyle/>
                    <a:p>
                      <a:pPr algn="r" fontAlgn="b"/>
                      <a:r>
                        <a:rPr lang="en-US" sz="2800" b="0" i="0" u="none" strike="noStrike" dirty="0">
                          <a:latin typeface="Verdana"/>
                        </a:rPr>
                        <a:t>288</a:t>
                      </a:r>
                    </a:p>
                  </a:txBody>
                  <a:tcPr marL="12700" marR="12700" marT="12700" marB="0" anchor="b"/>
                </a:tc>
              </a:tr>
              <a:tr h="370840">
                <a:tc>
                  <a:txBody>
                    <a:bodyPr/>
                    <a:lstStyle/>
                    <a:p>
                      <a:pPr algn="r" fontAlgn="b"/>
                      <a:r>
                        <a:rPr lang="en-US" sz="2800" b="0" i="0" u="none" strike="noStrike" dirty="0">
                          <a:latin typeface="Verdana"/>
                        </a:rPr>
                        <a:t>2021</a:t>
                      </a:r>
                    </a:p>
                  </a:txBody>
                  <a:tcPr marL="12700" marR="12700" marT="12700" marB="0" anchor="b"/>
                </a:tc>
                <a:tc>
                  <a:txBody>
                    <a:bodyPr/>
                    <a:lstStyle/>
                    <a:p>
                      <a:pPr algn="r" fontAlgn="b"/>
                      <a:r>
                        <a:rPr lang="en-US" sz="2800" b="0" i="0" u="none" strike="noStrike" dirty="0">
                          <a:latin typeface="Verdana"/>
                        </a:rPr>
                        <a:t>20</a:t>
                      </a:r>
                    </a:p>
                  </a:txBody>
                  <a:tcPr marL="12700" marR="12700" marT="12700" marB="0" anchor="b"/>
                </a:tc>
                <a:tc>
                  <a:txBody>
                    <a:bodyPr/>
                    <a:lstStyle/>
                    <a:p>
                      <a:pPr algn="r" fontAlgn="b"/>
                      <a:r>
                        <a:rPr lang="en-US" sz="2800" b="0" i="0" u="none" strike="noStrike">
                          <a:latin typeface="Verdana"/>
                        </a:rPr>
                        <a:t>1024</a:t>
                      </a:r>
                    </a:p>
                  </a:txBody>
                  <a:tcPr marL="12700" marR="12700" marT="12700" marB="0" anchor="b"/>
                </a:tc>
                <a:tc>
                  <a:txBody>
                    <a:bodyPr/>
                    <a:lstStyle/>
                    <a:p>
                      <a:pPr algn="r" fontAlgn="b"/>
                      <a:r>
                        <a:rPr lang="en-US" sz="2800" b="0" i="0" u="none" strike="noStrike">
                          <a:latin typeface="Verdana"/>
                        </a:rPr>
                        <a:t>20480</a:t>
                      </a:r>
                    </a:p>
                  </a:txBody>
                  <a:tcPr marL="12700" marR="12700" marT="12700" marB="0" anchor="b"/>
                </a:tc>
                <a:tc>
                  <a:txBody>
                    <a:bodyPr/>
                    <a:lstStyle/>
                    <a:p>
                      <a:pPr algn="r" fontAlgn="b"/>
                      <a:r>
                        <a:rPr lang="en-US" sz="2800" b="0" i="0" u="none" strike="noStrike" dirty="0">
                          <a:latin typeface="Verdana"/>
                        </a:rPr>
                        <a:t>320</a:t>
                      </a:r>
                    </a:p>
                  </a:txBody>
                  <a:tcPr marL="12700" marR="12700" marT="12700" marB="0" anchor="b"/>
                </a:tc>
              </a:tr>
            </a:tbl>
          </a:graphicData>
        </a:graphic>
      </p:graphicFrame>
      <p:sp>
        <p:nvSpPr>
          <p:cNvPr id="4" name="Date Placeholder 3"/>
          <p:cNvSpPr>
            <a:spLocks noGrp="1"/>
          </p:cNvSpPr>
          <p:nvPr>
            <p:ph type="dt" sz="half" idx="10"/>
          </p:nvPr>
        </p:nvSpPr>
        <p:spPr/>
        <p:txBody>
          <a:bodyPr/>
          <a:lstStyle/>
          <a:p>
            <a:fld id="{6BF0FCF8-A00F-8345-A9C2-0B5D203F0FD9}"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dirty="0"/>
          </a:p>
        </p:txBody>
      </p:sp>
      <p:sp>
        <p:nvSpPr>
          <p:cNvPr id="8" name="Curved Right Arrow 7"/>
          <p:cNvSpPr/>
          <p:nvPr/>
        </p:nvSpPr>
        <p:spPr>
          <a:xfrm>
            <a:off x="457200" y="3454400"/>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2065867" y="3454400"/>
            <a:ext cx="748923" cy="2794000"/>
            <a:chOff x="2065867" y="3454400"/>
            <a:chExt cx="748923" cy="2794000"/>
          </a:xfrm>
        </p:grpSpPr>
        <p:sp>
          <p:nvSpPr>
            <p:cNvPr id="9" name="Curved Right Arrow 8"/>
            <p:cNvSpPr/>
            <p:nvPr/>
          </p:nvSpPr>
          <p:spPr>
            <a:xfrm>
              <a:off x="2082800" y="3454400"/>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065867" y="4504266"/>
              <a:ext cx="748923" cy="461665"/>
            </a:xfrm>
            <a:prstGeom prst="rect">
              <a:avLst/>
            </a:prstGeom>
            <a:noFill/>
          </p:spPr>
          <p:txBody>
            <a:bodyPr wrap="none" rtlCol="0">
              <a:spAutoFit/>
            </a:bodyPr>
            <a:lstStyle/>
            <a:p>
              <a:r>
                <a:rPr lang="en-US" sz="2400" b="1" dirty="0" smtClean="0">
                  <a:solidFill>
                    <a:srgbClr val="800000"/>
                  </a:solidFill>
                </a:rPr>
                <a:t>2.5X</a:t>
              </a:r>
              <a:endParaRPr lang="en-US" sz="2400" b="1" dirty="0">
                <a:solidFill>
                  <a:srgbClr val="800000"/>
                </a:solidFill>
              </a:endParaRPr>
            </a:p>
          </p:txBody>
        </p:sp>
      </p:grpSp>
      <p:grpSp>
        <p:nvGrpSpPr>
          <p:cNvPr id="16" name="Group 15"/>
          <p:cNvGrpSpPr/>
          <p:nvPr/>
        </p:nvGrpSpPr>
        <p:grpSpPr>
          <a:xfrm>
            <a:off x="3945467" y="3437467"/>
            <a:ext cx="575733" cy="2794000"/>
            <a:chOff x="3945467" y="3437467"/>
            <a:chExt cx="575733" cy="2794000"/>
          </a:xfrm>
        </p:grpSpPr>
        <p:sp>
          <p:nvSpPr>
            <p:cNvPr id="10" name="Curved Right Arrow 9"/>
            <p:cNvSpPr/>
            <p:nvPr/>
          </p:nvSpPr>
          <p:spPr>
            <a:xfrm>
              <a:off x="3979333" y="3437467"/>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945467" y="4538133"/>
              <a:ext cx="510176" cy="461665"/>
            </a:xfrm>
            <a:prstGeom prst="rect">
              <a:avLst/>
            </a:prstGeom>
            <a:noFill/>
          </p:spPr>
          <p:txBody>
            <a:bodyPr wrap="none" rtlCol="0">
              <a:spAutoFit/>
            </a:bodyPr>
            <a:lstStyle/>
            <a:p>
              <a:r>
                <a:rPr lang="en-US" sz="2400" b="1" dirty="0" smtClean="0">
                  <a:solidFill>
                    <a:srgbClr val="800000"/>
                  </a:solidFill>
                </a:rPr>
                <a:t>8X</a:t>
              </a:r>
              <a:endParaRPr lang="en-US" sz="2400" b="1" dirty="0">
                <a:solidFill>
                  <a:srgbClr val="800000"/>
                </a:solidFill>
              </a:endParaRPr>
            </a:p>
          </p:txBody>
        </p:sp>
      </p:grpSp>
      <p:grpSp>
        <p:nvGrpSpPr>
          <p:cNvPr id="17" name="Group 16"/>
          <p:cNvGrpSpPr/>
          <p:nvPr/>
        </p:nvGrpSpPr>
        <p:grpSpPr>
          <a:xfrm>
            <a:off x="7366000" y="3471333"/>
            <a:ext cx="716969" cy="2794000"/>
            <a:chOff x="7366000" y="3471333"/>
            <a:chExt cx="716969" cy="2794000"/>
          </a:xfrm>
        </p:grpSpPr>
        <p:sp>
          <p:nvSpPr>
            <p:cNvPr id="11" name="Curved Right Arrow 10"/>
            <p:cNvSpPr/>
            <p:nvPr/>
          </p:nvSpPr>
          <p:spPr>
            <a:xfrm>
              <a:off x="7366000" y="3471333"/>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7416801" y="4555067"/>
              <a:ext cx="666168" cy="461665"/>
            </a:xfrm>
            <a:prstGeom prst="rect">
              <a:avLst/>
            </a:prstGeom>
            <a:noFill/>
          </p:spPr>
          <p:txBody>
            <a:bodyPr wrap="none" rtlCol="0">
              <a:spAutoFit/>
            </a:bodyPr>
            <a:lstStyle/>
            <a:p>
              <a:r>
                <a:rPr lang="en-US" sz="2400" b="1" dirty="0" smtClean="0">
                  <a:solidFill>
                    <a:srgbClr val="800000"/>
                  </a:solidFill>
                </a:rPr>
                <a:t>20X</a:t>
              </a:r>
              <a:endParaRPr lang="en-US" sz="2400" b="1" dirty="0">
                <a:solidFill>
                  <a:srgbClr val="800000"/>
                </a:solidFill>
              </a:endParaRPr>
            </a:p>
          </p:txBody>
        </p:sp>
      </p:grpSp>
      <p:sp>
        <p:nvSpPr>
          <p:cNvPr id="18" name="TextBox 17"/>
          <p:cNvSpPr txBox="1"/>
          <p:nvPr/>
        </p:nvSpPr>
        <p:spPr>
          <a:xfrm>
            <a:off x="1964266" y="1875135"/>
            <a:ext cx="998741" cy="461665"/>
          </a:xfrm>
          <a:prstGeom prst="rect">
            <a:avLst/>
          </a:prstGeom>
          <a:noFill/>
        </p:spPr>
        <p:txBody>
          <a:bodyPr wrap="none" rtlCol="0">
            <a:spAutoFit/>
          </a:bodyPr>
          <a:lstStyle/>
          <a:p>
            <a:r>
              <a:rPr lang="en-US" sz="2400" b="1" dirty="0" smtClean="0">
                <a:solidFill>
                  <a:srgbClr val="800000"/>
                </a:solidFill>
              </a:rPr>
              <a:t>MIMD</a:t>
            </a:r>
            <a:endParaRPr lang="en-US" sz="2400" b="1" dirty="0">
              <a:solidFill>
                <a:srgbClr val="800000"/>
              </a:solidFill>
            </a:endParaRPr>
          </a:p>
        </p:txBody>
      </p:sp>
      <p:sp>
        <p:nvSpPr>
          <p:cNvPr id="19" name="TextBox 18"/>
          <p:cNvSpPr txBox="1"/>
          <p:nvPr/>
        </p:nvSpPr>
        <p:spPr>
          <a:xfrm>
            <a:off x="3505200" y="1875135"/>
            <a:ext cx="877163" cy="461665"/>
          </a:xfrm>
          <a:prstGeom prst="rect">
            <a:avLst/>
          </a:prstGeom>
          <a:noFill/>
        </p:spPr>
        <p:txBody>
          <a:bodyPr wrap="none" rtlCol="0">
            <a:spAutoFit/>
          </a:bodyPr>
          <a:lstStyle/>
          <a:p>
            <a:r>
              <a:rPr lang="en-US" sz="2400" b="1" dirty="0" smtClean="0">
                <a:solidFill>
                  <a:srgbClr val="800000"/>
                </a:solidFill>
              </a:rPr>
              <a:t>SIMD</a:t>
            </a:r>
            <a:endParaRPr lang="en-US" sz="2400" b="1" dirty="0">
              <a:solidFill>
                <a:srgbClr val="800000"/>
              </a:solidFill>
            </a:endParaRPr>
          </a:p>
        </p:txBody>
      </p:sp>
      <p:sp>
        <p:nvSpPr>
          <p:cNvPr id="20" name="TextBox 19"/>
          <p:cNvSpPr txBox="1"/>
          <p:nvPr/>
        </p:nvSpPr>
        <p:spPr>
          <a:xfrm>
            <a:off x="7115161" y="1959802"/>
            <a:ext cx="1031051" cy="830997"/>
          </a:xfrm>
          <a:prstGeom prst="rect">
            <a:avLst/>
          </a:prstGeom>
          <a:noFill/>
        </p:spPr>
        <p:txBody>
          <a:bodyPr wrap="none" rtlCol="0">
            <a:spAutoFit/>
          </a:bodyPr>
          <a:lstStyle/>
          <a:p>
            <a:pPr algn="ctr"/>
            <a:r>
              <a:rPr lang="en-US" sz="2400" b="1" dirty="0" smtClean="0">
                <a:solidFill>
                  <a:srgbClr val="800000"/>
                </a:solidFill>
              </a:rPr>
              <a:t>MIMD</a:t>
            </a:r>
            <a:br>
              <a:rPr lang="en-US" sz="2400" b="1" dirty="0" smtClean="0">
                <a:solidFill>
                  <a:srgbClr val="800000"/>
                </a:solidFill>
              </a:rPr>
            </a:br>
            <a:r>
              <a:rPr lang="en-US" sz="2400" b="1" dirty="0" smtClean="0">
                <a:solidFill>
                  <a:srgbClr val="800000"/>
                </a:solidFill>
              </a:rPr>
              <a:t>*SIMD</a:t>
            </a:r>
            <a:endParaRPr lang="en-US" sz="2400" b="1" dirty="0">
              <a:solidFill>
                <a:srgbClr val="800000"/>
              </a:solidFill>
            </a:endParaRPr>
          </a:p>
        </p:txBody>
      </p:sp>
      <p:sp>
        <p:nvSpPr>
          <p:cNvPr id="21" name="TextBox 20"/>
          <p:cNvSpPr txBox="1"/>
          <p:nvPr/>
        </p:nvSpPr>
        <p:spPr>
          <a:xfrm>
            <a:off x="2048933" y="2218266"/>
            <a:ext cx="803225" cy="954107"/>
          </a:xfrm>
          <a:prstGeom prst="rect">
            <a:avLst/>
          </a:prstGeom>
          <a:noFill/>
        </p:spPr>
        <p:txBody>
          <a:bodyPr wrap="none" rtlCol="0">
            <a:spAutoFit/>
          </a:bodyPr>
          <a:lstStyle/>
          <a:p>
            <a:r>
              <a:rPr lang="en-US" sz="2800" b="1" dirty="0" smtClean="0">
                <a:solidFill>
                  <a:srgbClr val="800000"/>
                </a:solidFill>
              </a:rPr>
              <a:t>+2/</a:t>
            </a:r>
          </a:p>
          <a:p>
            <a:r>
              <a:rPr lang="en-US" sz="2800" b="1" dirty="0" smtClean="0">
                <a:solidFill>
                  <a:srgbClr val="800000"/>
                </a:solidFill>
              </a:rPr>
              <a:t>2yrs</a:t>
            </a:r>
            <a:endParaRPr lang="en-US" sz="2800" b="1" dirty="0">
              <a:solidFill>
                <a:srgbClr val="800000"/>
              </a:solidFill>
            </a:endParaRPr>
          </a:p>
        </p:txBody>
      </p:sp>
      <p:sp>
        <p:nvSpPr>
          <p:cNvPr id="22" name="TextBox 21"/>
          <p:cNvSpPr txBox="1"/>
          <p:nvPr/>
        </p:nvSpPr>
        <p:spPr>
          <a:xfrm>
            <a:off x="3522133" y="2218266"/>
            <a:ext cx="803225" cy="954107"/>
          </a:xfrm>
          <a:prstGeom prst="rect">
            <a:avLst/>
          </a:prstGeom>
          <a:noFill/>
        </p:spPr>
        <p:txBody>
          <a:bodyPr wrap="none" rtlCol="0">
            <a:spAutoFit/>
          </a:bodyPr>
          <a:lstStyle/>
          <a:p>
            <a:r>
              <a:rPr lang="en-US" sz="2800" b="1" dirty="0" smtClean="0">
                <a:solidFill>
                  <a:srgbClr val="800000"/>
                </a:solidFill>
              </a:rPr>
              <a:t>2X/</a:t>
            </a:r>
          </a:p>
          <a:p>
            <a:r>
              <a:rPr lang="en-US" sz="2800" b="1" dirty="0" smtClean="0">
                <a:solidFill>
                  <a:srgbClr val="800000"/>
                </a:solidFill>
              </a:rPr>
              <a:t>4yrs</a:t>
            </a:r>
            <a:endParaRPr lang="en-US" sz="2800"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and Unlock Synchronization</a:t>
            </a:r>
            <a:endParaRPr lang="en-US" dirty="0"/>
          </a:p>
        </p:txBody>
      </p:sp>
      <p:sp>
        <p:nvSpPr>
          <p:cNvPr id="3" name="Content Placeholder 2"/>
          <p:cNvSpPr>
            <a:spLocks noGrp="1"/>
          </p:cNvSpPr>
          <p:nvPr>
            <p:ph idx="1"/>
          </p:nvPr>
        </p:nvSpPr>
        <p:spPr>
          <a:xfrm>
            <a:off x="491065" y="1363134"/>
            <a:ext cx="8365067" cy="5105400"/>
          </a:xfrm>
        </p:spPr>
        <p:txBody>
          <a:bodyPr>
            <a:normAutofit/>
          </a:bodyPr>
          <a:lstStyle/>
          <a:p>
            <a:r>
              <a:rPr lang="en-US" dirty="0" smtClean="0"/>
              <a:t>Lock used to create region (“</a:t>
            </a:r>
            <a:r>
              <a:rPr lang="en-US" i="1" dirty="0" smtClean="0">
                <a:solidFill>
                  <a:srgbClr val="3366FF"/>
                </a:solidFill>
              </a:rPr>
              <a:t>critical section</a:t>
            </a:r>
            <a:r>
              <a:rPr lang="en-US" dirty="0" smtClean="0"/>
              <a:t>”) where only 1 processor can operate</a:t>
            </a:r>
          </a:p>
          <a:p>
            <a:r>
              <a:rPr lang="en-US" dirty="0" smtClean="0"/>
              <a:t>Given shared memory, use memory location as synchronization point: “</a:t>
            </a:r>
            <a:r>
              <a:rPr lang="en-US" i="1" dirty="0" smtClean="0">
                <a:solidFill>
                  <a:srgbClr val="3366FF"/>
                </a:solidFill>
              </a:rPr>
              <a:t>lock</a:t>
            </a:r>
            <a:r>
              <a:rPr lang="en-US" dirty="0" smtClean="0"/>
              <a:t>” or “</a:t>
            </a:r>
            <a:r>
              <a:rPr lang="en-US" i="1" dirty="0" smtClean="0">
                <a:solidFill>
                  <a:srgbClr val="3366FF"/>
                </a:solidFill>
              </a:rPr>
              <a:t>semaphore</a:t>
            </a:r>
            <a:r>
              <a:rPr lang="en-US" dirty="0" smtClean="0"/>
              <a:t>”</a:t>
            </a:r>
          </a:p>
          <a:p>
            <a:r>
              <a:rPr lang="en-US" dirty="0" smtClean="0"/>
              <a:t>Processors read lock to see if must wait, or OK to go into critical section (and set to locked)</a:t>
            </a:r>
          </a:p>
          <a:p>
            <a:r>
              <a:rPr lang="en-US" dirty="0" smtClean="0"/>
              <a:t>0 =&gt; lock is free / open / unlocked / lock off</a:t>
            </a:r>
          </a:p>
          <a:p>
            <a:r>
              <a:rPr lang="en-US" dirty="0" smtClean="0"/>
              <a:t>1 =&gt; lock is taken / closed / locked / lock on</a:t>
            </a:r>
          </a:p>
          <a:p>
            <a:endParaRPr lang="en-US" dirty="0"/>
          </a:p>
        </p:txBody>
      </p:sp>
      <p:sp>
        <p:nvSpPr>
          <p:cNvPr id="4" name="Date Placeholder 3"/>
          <p:cNvSpPr>
            <a:spLocks noGrp="1"/>
          </p:cNvSpPr>
          <p:nvPr>
            <p:ph type="dt" sz="half" idx="10"/>
          </p:nvPr>
        </p:nvSpPr>
        <p:spPr/>
        <p:txBody>
          <a:bodyPr/>
          <a:lstStyle/>
          <a:p>
            <a:fld id="{325A28B3-568D-8147-B1F8-0EC82F316D74}" type="datetime1">
              <a:rPr lang="en-US" smtClean="0"/>
              <a:pPr/>
              <a:t>1/16/11</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31800" y="779992"/>
            <a:ext cx="8712200" cy="6078008"/>
          </a:xfrm>
        </p:spPr>
        <p:txBody>
          <a:bodyPr>
            <a:normAutofit/>
          </a:bodyPr>
          <a:lstStyle/>
          <a:p>
            <a:pPr marL="457200" lvl="1" indent="0">
              <a:buNone/>
              <a:tabLst>
                <a:tab pos="2116138" algn="l"/>
                <a:tab pos="5486400" algn="l"/>
              </a:tabLst>
            </a:pPr>
            <a:r>
              <a:rPr lang="en-US" dirty="0" smtClean="0">
                <a:latin typeface="+mj-lt"/>
                <a:cs typeface="Courier New"/>
              </a:rPr>
              <a:t>	</a:t>
            </a:r>
            <a:r>
              <a:rPr lang="en-US" dirty="0" err="1" smtClean="0">
                <a:latin typeface="+mj-lt"/>
                <a:cs typeface="Courier New"/>
              </a:rPr>
              <a:t>addiu</a:t>
            </a:r>
            <a:r>
              <a:rPr lang="en-US" dirty="0" smtClean="0">
                <a:latin typeface="+mj-lt"/>
                <a:cs typeface="Courier New"/>
              </a:rPr>
              <a:t> $t1,$zero, 1 	; t1 = Locked value</a:t>
            </a:r>
            <a:br>
              <a:rPr lang="en-US" dirty="0" smtClean="0">
                <a:latin typeface="+mj-lt"/>
                <a:cs typeface="Courier New"/>
              </a:rPr>
            </a:br>
            <a:r>
              <a:rPr lang="en-US" dirty="0" err="1" smtClean="0">
                <a:latin typeface="+mj-lt"/>
                <a:cs typeface="Courier New"/>
              </a:rPr>
              <a:t>Tryagain</a:t>
            </a:r>
            <a:r>
              <a:rPr lang="en-US" dirty="0" smtClean="0">
                <a:latin typeface="+mj-lt"/>
                <a:cs typeface="Courier New"/>
              </a:rPr>
              <a:t>:	</a:t>
            </a:r>
            <a:r>
              <a:rPr lang="en-US" dirty="0" err="1" smtClean="0">
                <a:latin typeface="+mj-lt"/>
                <a:cs typeface="Courier New"/>
              </a:rPr>
              <a:t>lw</a:t>
            </a:r>
            <a:r>
              <a:rPr lang="en-US" dirty="0" smtClean="0">
                <a:latin typeface="+mj-lt"/>
                <a:cs typeface="Courier New"/>
              </a:rPr>
              <a:t> $t0, lock($s0) 	; load lock</a:t>
            </a:r>
            <a:br>
              <a:rPr lang="en-US" dirty="0" smtClean="0">
                <a:latin typeface="+mj-lt"/>
                <a:cs typeface="Courier New"/>
              </a:rPr>
            </a:br>
            <a:r>
              <a:rPr lang="en-US" dirty="0" smtClean="0">
                <a:latin typeface="+mj-lt"/>
                <a:cs typeface="Courier New"/>
              </a:rPr>
              <a:t>	</a:t>
            </a:r>
            <a:r>
              <a:rPr lang="en-US" dirty="0" err="1" smtClean="0">
                <a:latin typeface="+mj-lt"/>
                <a:cs typeface="Courier New"/>
              </a:rPr>
              <a:t>beq</a:t>
            </a:r>
            <a:r>
              <a:rPr lang="en-US" dirty="0" smtClean="0">
                <a:latin typeface="+mj-lt"/>
                <a:cs typeface="Courier New"/>
              </a:rPr>
              <a:t> $t0,$t1, </a:t>
            </a:r>
            <a:r>
              <a:rPr lang="en-US" dirty="0" err="1" smtClean="0">
                <a:latin typeface="+mj-lt"/>
                <a:cs typeface="Courier New"/>
              </a:rPr>
              <a:t>Trygain</a:t>
            </a:r>
            <a:r>
              <a:rPr lang="en-US" dirty="0" smtClean="0">
                <a:latin typeface="+mj-lt"/>
                <a:cs typeface="Courier New"/>
              </a:rPr>
              <a:t> 	; loop if 1</a:t>
            </a:r>
            <a:br>
              <a:rPr lang="en-US" dirty="0" smtClean="0">
                <a:latin typeface="+mj-lt"/>
                <a:cs typeface="Courier New"/>
              </a:rPr>
            </a:br>
            <a:r>
              <a:rPr lang="en-US" dirty="0" err="1" smtClean="0">
                <a:latin typeface="+mj-lt"/>
                <a:cs typeface="Courier New"/>
              </a:rPr>
              <a:t>GetLock</a:t>
            </a:r>
            <a:r>
              <a:rPr lang="en-US" dirty="0" smtClean="0">
                <a:latin typeface="+mj-lt"/>
                <a:cs typeface="Courier New"/>
              </a:rPr>
              <a:t>:	</a:t>
            </a:r>
            <a:r>
              <a:rPr lang="en-US" dirty="0" err="1" smtClean="0">
                <a:latin typeface="+mj-lt"/>
                <a:cs typeface="Courier New"/>
              </a:rPr>
              <a:t>sw</a:t>
            </a:r>
            <a:r>
              <a:rPr lang="en-US" dirty="0" smtClean="0">
                <a:latin typeface="+mj-lt"/>
                <a:cs typeface="Courier New"/>
              </a:rPr>
              <a:t> $t1,lock($s0) 	; Lock  must be 0?</a:t>
            </a:r>
          </a:p>
          <a:p>
            <a:pPr marL="457200" lvl="1" indent="0">
              <a:buNone/>
              <a:tabLst>
                <a:tab pos="2116138" algn="l"/>
                <a:tab pos="5486400" algn="l"/>
              </a:tabLst>
            </a:pPr>
            <a:endParaRPr lang="en-US" sz="800" dirty="0" smtClean="0">
              <a:latin typeface="+mj-lt"/>
              <a:cs typeface="Courier New"/>
            </a:endParaRPr>
          </a:p>
          <a:p>
            <a:pPr marL="514350" indent="-514350">
              <a:lnSpc>
                <a:spcPct val="65000"/>
              </a:lnSpc>
              <a:buFont typeface="Times" charset="0"/>
              <a:buAutoNum type="romanUcPeriod"/>
            </a:pPr>
            <a:r>
              <a:rPr lang="en-US" sz="2800" dirty="0" smtClean="0"/>
              <a:t>Implements lock correctly</a:t>
            </a:r>
          </a:p>
          <a:p>
            <a:pPr marL="514350" indent="-514350">
              <a:lnSpc>
                <a:spcPct val="65000"/>
              </a:lnSpc>
              <a:buFont typeface="Times" charset="0"/>
              <a:buAutoNum type="romanUcPeriod"/>
            </a:pPr>
            <a:r>
              <a:rPr lang="en-US" sz="2800" dirty="0" smtClean="0"/>
              <a:t>Infinite Loop, since no change to lock before beq</a:t>
            </a:r>
          </a:p>
          <a:p>
            <a:pPr marL="514350" indent="-514350">
              <a:lnSpc>
                <a:spcPct val="65000"/>
              </a:lnSpc>
              <a:buFont typeface="Times" charset="0"/>
              <a:buAutoNum type="romanUcPeriod"/>
            </a:pPr>
            <a:r>
              <a:rPr lang="en-US" sz="2800" dirty="0" smtClean="0"/>
              <a:t>Doesn’t work because another core could read lock in memory before sw changes it to 1, go to critical section</a:t>
            </a:r>
          </a:p>
          <a:p>
            <a:pPr marL="514350" indent="-514350">
              <a:lnSpc>
                <a:spcPct val="65000"/>
              </a:lnSpc>
              <a:buFont typeface="Times" charset="0"/>
              <a:buAutoNum type="romanUcPeriod"/>
            </a:pPr>
            <a:r>
              <a:rPr lang="en-US" sz="2800" dirty="0" smtClean="0"/>
              <a:t>Doesn’t work because OS could schedule another thread on this core between lw and sw, and the other thread could go into critical section</a:t>
            </a:r>
          </a:p>
          <a:p>
            <a:pPr marL="514350" indent="-514350">
              <a:lnSpc>
                <a:spcPct val="65000"/>
              </a:lnSpc>
              <a:buFont typeface="Times" charset="0"/>
              <a:buAutoNum type="romanUcPeriod"/>
            </a:pPr>
            <a:endParaRPr lang="en-US" sz="800" dirty="0" smtClean="0"/>
          </a:p>
          <a:p>
            <a:pPr>
              <a:lnSpc>
                <a:spcPct val="65000"/>
              </a:lnSpc>
              <a:buFont typeface="Times" charset="0"/>
              <a:buNone/>
            </a:pPr>
            <a:r>
              <a:rPr lang="en-US" sz="2800" dirty="0" smtClean="0"/>
              <a:t>	</a:t>
            </a:r>
            <a:r>
              <a:rPr lang="en-US" sz="2800" dirty="0" err="1" smtClean="0">
                <a:solidFill>
                  <a:srgbClr val="FF0000"/>
                </a:solidFill>
              </a:rPr>
              <a:t>A)(red</a:t>
            </a:r>
            <a:r>
              <a:rPr lang="en-US" sz="2800" dirty="0" smtClean="0">
                <a:solidFill>
                  <a:srgbClr val="FF0000"/>
                </a:solidFill>
              </a:rPr>
              <a:t>)   		I only</a:t>
            </a:r>
            <a:r>
              <a:rPr lang="en-US" sz="2800" dirty="0" smtClean="0"/>
              <a:t/>
            </a:r>
            <a:br>
              <a:rPr lang="en-US" sz="2800" dirty="0" smtClean="0"/>
            </a:br>
            <a:r>
              <a:rPr lang="en-US" sz="2800" dirty="0" err="1" smtClean="0">
                <a:solidFill>
                  <a:srgbClr val="FF6600"/>
                </a:solidFill>
              </a:rPr>
              <a:t>B)(orange</a:t>
            </a:r>
            <a:r>
              <a:rPr lang="en-US" sz="2800" dirty="0" smtClean="0">
                <a:solidFill>
                  <a:srgbClr val="FF6600"/>
                </a:solidFill>
              </a:rPr>
              <a:t>) 	II only</a:t>
            </a:r>
            <a:r>
              <a:rPr lang="en-US" sz="2800" dirty="0" smtClean="0"/>
              <a:t/>
            </a:r>
            <a:br>
              <a:rPr lang="en-US" sz="2800" dirty="0" smtClean="0"/>
            </a:br>
            <a:r>
              <a:rPr lang="en-US" sz="2800" dirty="0" err="1" smtClean="0">
                <a:solidFill>
                  <a:srgbClr val="008000"/>
                </a:solidFill>
              </a:rPr>
              <a:t>C)(green</a:t>
            </a:r>
            <a:r>
              <a:rPr lang="en-US" sz="2800" dirty="0" smtClean="0">
                <a:solidFill>
                  <a:srgbClr val="008000"/>
                </a:solidFill>
              </a:rPr>
              <a:t>) 	 	III only </a:t>
            </a:r>
            <a:r>
              <a:rPr lang="en-US" sz="2800" dirty="0" smtClean="0"/>
              <a:t/>
            </a:r>
            <a:br>
              <a:rPr lang="en-US" sz="2800" dirty="0" smtClean="0"/>
            </a:br>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IV only</a:t>
            </a:r>
          </a:p>
          <a:p>
            <a:pPr>
              <a:lnSpc>
                <a:spcPct val="65000"/>
              </a:lnSpc>
              <a:buFont typeface="Times" charset="0"/>
              <a:buNone/>
            </a:pPr>
            <a:r>
              <a:rPr lang="en-US" sz="2800" dirty="0" smtClean="0"/>
              <a:t>	</a:t>
            </a:r>
            <a:r>
              <a:rPr lang="en-US" sz="2800" b="1" dirty="0" err="1" smtClean="0">
                <a:solidFill>
                  <a:srgbClr val="FF66FF"/>
                </a:solidFill>
                <a:ea typeface="Times New Roman"/>
                <a:cs typeface="Times New Roman"/>
              </a:rPr>
              <a:t>E)(pink</a:t>
            </a:r>
            <a:r>
              <a:rPr lang="en-US" sz="2800" b="1" dirty="0" smtClean="0">
                <a:solidFill>
                  <a:srgbClr val="FF66FF"/>
                </a:solidFill>
                <a:ea typeface="Times New Roman"/>
                <a:cs typeface="Times New Roman"/>
              </a:rPr>
              <a:t>) 		III and IV</a:t>
            </a:r>
            <a:endParaRPr lang="en-US" sz="2800" b="1" dirty="0">
              <a:solidFill>
                <a:srgbClr val="FF66FF"/>
              </a:solidFill>
              <a:ea typeface="Times New Roman"/>
              <a:cs typeface="Times New Roman"/>
            </a:endParaRPr>
          </a:p>
        </p:txBody>
      </p:sp>
      <p:sp>
        <p:nvSpPr>
          <p:cNvPr id="44035" name="Rectangle 3"/>
          <p:cNvSpPr>
            <a:spLocks noGrp="1" noChangeArrowheads="1"/>
          </p:cNvSpPr>
          <p:nvPr>
            <p:ph type="title"/>
          </p:nvPr>
        </p:nvSpPr>
        <p:spPr>
          <a:xfrm>
            <a:off x="609599" y="211138"/>
            <a:ext cx="7958667" cy="474662"/>
          </a:xfrm>
        </p:spPr>
        <p:txBody>
          <a:bodyPr>
            <a:normAutofit fontScale="90000"/>
          </a:bodyPr>
          <a:lstStyle/>
          <a:p>
            <a:r>
              <a:rPr lang="en-US" dirty="0"/>
              <a:t>Peer </a:t>
            </a:r>
            <a:r>
              <a:rPr lang="en-US" dirty="0" smtClean="0"/>
              <a:t>Instruction: What Happens?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AU" dirty="0" smtClean="0"/>
              <a:t>Hardware Synchronization</a:t>
            </a:r>
            <a:endParaRPr lang="en-AU" dirty="0"/>
          </a:p>
        </p:txBody>
      </p:sp>
      <p:sp>
        <p:nvSpPr>
          <p:cNvPr id="418819" name="Rectangle 3"/>
          <p:cNvSpPr>
            <a:spLocks noGrp="1" noChangeArrowheads="1"/>
          </p:cNvSpPr>
          <p:nvPr>
            <p:ph type="body" idx="1"/>
          </p:nvPr>
        </p:nvSpPr>
        <p:spPr/>
        <p:txBody>
          <a:bodyPr>
            <a:normAutofit fontScale="92500" lnSpcReduction="20000"/>
          </a:bodyPr>
          <a:lstStyle/>
          <a:p>
            <a:r>
              <a:rPr lang="en-AU" dirty="0" smtClean="0"/>
              <a:t>Hardware </a:t>
            </a:r>
            <a:r>
              <a:rPr lang="en-AU" dirty="0"/>
              <a:t>support </a:t>
            </a:r>
            <a:r>
              <a:rPr lang="en-AU" dirty="0" smtClean="0"/>
              <a:t>required to prevent interloper (either thread on other core or thread on same core) from changing the value </a:t>
            </a:r>
          </a:p>
          <a:p>
            <a:pPr lvl="1"/>
            <a:r>
              <a:rPr lang="en-AU" i="1" dirty="0">
                <a:solidFill>
                  <a:srgbClr val="3366FF"/>
                </a:solidFill>
              </a:rPr>
              <a:t>Atomic </a:t>
            </a:r>
            <a:r>
              <a:rPr lang="en-AU" dirty="0"/>
              <a:t>read/write memory operation</a:t>
            </a:r>
          </a:p>
          <a:p>
            <a:pPr lvl="1"/>
            <a:r>
              <a:rPr lang="en-AU" dirty="0"/>
              <a:t>No other access to the location allowed between the read and write</a:t>
            </a:r>
          </a:p>
          <a:p>
            <a:r>
              <a:rPr lang="en-AU" dirty="0"/>
              <a:t>Could be a single instruction</a:t>
            </a:r>
          </a:p>
          <a:p>
            <a:pPr lvl="1"/>
            <a:r>
              <a:rPr lang="en-AU" dirty="0"/>
              <a:t>E.g., atomic swap of register </a:t>
            </a:r>
            <a:r>
              <a:rPr lang="en-AU" dirty="0">
                <a:ea typeface="Arial" charset="0"/>
                <a:cs typeface="Arial" charset="0"/>
              </a:rPr>
              <a:t>↔ </a:t>
            </a:r>
            <a:r>
              <a:rPr lang="en-AU" dirty="0" smtClean="0">
                <a:ea typeface="Arial" charset="0"/>
                <a:cs typeface="Arial" charset="0"/>
              </a:rPr>
              <a:t>memory</a:t>
            </a:r>
          </a:p>
          <a:p>
            <a:pPr lvl="1"/>
            <a:r>
              <a:rPr lang="en-AU" dirty="0" smtClean="0">
                <a:ea typeface="Arial" charset="0"/>
                <a:cs typeface="Arial" charset="0"/>
              </a:rPr>
              <a:t>But MIPS does have instructions that both read and write memory</a:t>
            </a:r>
          </a:p>
          <a:p>
            <a:r>
              <a:rPr lang="en-AU" dirty="0">
                <a:ea typeface="Arial" charset="0"/>
                <a:cs typeface="Arial" charset="0"/>
              </a:rPr>
              <a:t>Or an</a:t>
            </a:r>
            <a:r>
              <a:rPr lang="en-AU" dirty="0" smtClean="0">
                <a:ea typeface="Arial" charset="0"/>
                <a:cs typeface="Arial" charset="0"/>
              </a:rPr>
              <a:t> pair </a:t>
            </a:r>
            <a:r>
              <a:rPr lang="en-AU" dirty="0">
                <a:ea typeface="Arial" charset="0"/>
                <a:cs typeface="Arial" charset="0"/>
              </a:rPr>
              <a:t>of </a:t>
            </a:r>
            <a:r>
              <a:rPr lang="en-AU" dirty="0" smtClean="0">
                <a:ea typeface="Arial" charset="0"/>
                <a:cs typeface="Arial" charset="0"/>
              </a:rPr>
              <a:t>instructions that acts atomically</a:t>
            </a:r>
            <a:endParaRPr lang="en-AU" dirty="0">
              <a:ea typeface="Arial" charset="0"/>
              <a:cs typeface="Arial" charset="0"/>
            </a:endParaRPr>
          </a:p>
        </p:txBody>
      </p:sp>
      <p:sp>
        <p:nvSpPr>
          <p:cNvPr id="6" name="Date Placeholder 5"/>
          <p:cNvSpPr>
            <a:spLocks noGrp="1"/>
          </p:cNvSpPr>
          <p:nvPr>
            <p:ph type="dt" sz="half" idx="10"/>
          </p:nvPr>
        </p:nvSpPr>
        <p:spPr/>
        <p:txBody>
          <a:bodyPr/>
          <a:lstStyle/>
          <a:p>
            <a:fld id="{B82D8C8B-1B4E-924C-8EBD-ADF19A3343C2}" type="datetime1">
              <a:rPr lang="en-US" smtClean="0"/>
              <a:pPr/>
              <a:t>1/16/11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7</a:t>
            </a:fld>
            <a:endParaRPr lang="en-US" dirty="0"/>
          </a:p>
        </p:txBody>
      </p:sp>
      <p:sp>
        <p:nvSpPr>
          <p:cNvPr id="8" name="Footer Placeholder 7"/>
          <p:cNvSpPr>
            <a:spLocks noGrp="1"/>
          </p:cNvSpPr>
          <p:nvPr>
            <p:ph type="ftr" sz="quarter" idx="11"/>
          </p:nvPr>
        </p:nvSpPr>
        <p:spPr/>
        <p:txBody>
          <a:bodyPr/>
          <a:lstStyle/>
          <a:p>
            <a:r>
              <a:rPr lang="en-US" smtClean="0"/>
              <a:t>Fall 2010 -- Lecture #19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Fall 2010 -- Lecture #19</a:t>
            </a:r>
            <a:endParaRPr lang="en-AU" dirty="0"/>
          </a:p>
        </p:txBody>
      </p:sp>
      <p:sp>
        <p:nvSpPr>
          <p:cNvPr id="450562" name="Rectangle 2"/>
          <p:cNvSpPr>
            <a:spLocks noGrp="1" noChangeArrowheads="1"/>
          </p:cNvSpPr>
          <p:nvPr>
            <p:ph type="title"/>
          </p:nvPr>
        </p:nvSpPr>
        <p:spPr/>
        <p:txBody>
          <a:bodyPr/>
          <a:lstStyle/>
          <a:p>
            <a:r>
              <a:rPr lang="en-AU" dirty="0" smtClean="0"/>
              <a:t>Atomic Operation in </a:t>
            </a:r>
            <a:r>
              <a:rPr lang="en-AU" dirty="0"/>
              <a:t>MIPS </a:t>
            </a:r>
          </a:p>
        </p:txBody>
      </p:sp>
      <p:sp>
        <p:nvSpPr>
          <p:cNvPr id="450563"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en-AU" sz="2800" dirty="0"/>
              <a:t>Load linked</a:t>
            </a:r>
            <a:r>
              <a:rPr lang="en-AU" sz="2800" dirty="0" smtClean="0"/>
              <a:t>:			</a:t>
            </a:r>
            <a:r>
              <a:rPr lang="en-AU" sz="2800" dirty="0" err="1" smtClean="0">
                <a:latin typeface="Lucida Console" charset="0"/>
              </a:rPr>
              <a:t>ll</a:t>
            </a:r>
            <a:r>
              <a:rPr lang="en-AU" sz="2800" dirty="0" smtClean="0">
                <a:latin typeface="Lucida Console" charset="0"/>
              </a:rPr>
              <a:t> </a:t>
            </a:r>
            <a:r>
              <a:rPr lang="en-US" sz="2800" dirty="0">
                <a:latin typeface="Lucida Console" charset="0"/>
              </a:rPr>
              <a:t>rt, offset(rs)</a:t>
            </a:r>
          </a:p>
          <a:p>
            <a:pPr>
              <a:lnSpc>
                <a:spcPct val="90000"/>
              </a:lnSpc>
            </a:pPr>
            <a:r>
              <a:rPr lang="en-AU" sz="2800" dirty="0"/>
              <a:t>Store conditional:</a:t>
            </a:r>
            <a:r>
              <a:rPr lang="en-AU" sz="2800" dirty="0" smtClean="0"/>
              <a:t> 	</a:t>
            </a:r>
            <a:r>
              <a:rPr lang="en-AU" sz="2800" dirty="0" smtClean="0">
                <a:latin typeface="Lucida Console" charset="0"/>
              </a:rPr>
              <a:t>sc </a:t>
            </a:r>
            <a:r>
              <a:rPr lang="en-AU" sz="2800" dirty="0">
                <a:latin typeface="Lucida Console" charset="0"/>
              </a:rPr>
              <a:t>rt, </a:t>
            </a:r>
            <a:r>
              <a:rPr lang="en-US" sz="2800" dirty="0">
                <a:latin typeface="Lucida Console" charset="0"/>
              </a:rPr>
              <a:t>offset(rs)</a:t>
            </a:r>
          </a:p>
          <a:p>
            <a:pPr lvl="1">
              <a:lnSpc>
                <a:spcPct val="90000"/>
              </a:lnSpc>
            </a:pPr>
            <a:r>
              <a:rPr lang="en-AU" sz="2400" dirty="0"/>
              <a:t>Succeeds if location not changed since the </a:t>
            </a:r>
            <a:r>
              <a:rPr lang="en-AU" sz="2400" dirty="0">
                <a:latin typeface="Lucida Console" charset="0"/>
              </a:rPr>
              <a:t>ll</a:t>
            </a:r>
          </a:p>
          <a:p>
            <a:pPr lvl="2">
              <a:lnSpc>
                <a:spcPct val="90000"/>
              </a:lnSpc>
            </a:pPr>
            <a:r>
              <a:rPr lang="en-AU" sz="2000" dirty="0"/>
              <a:t>Returns 1 in </a:t>
            </a:r>
            <a:r>
              <a:rPr lang="en-AU" sz="2000" dirty="0" err="1" smtClean="0"/>
              <a:t>rt</a:t>
            </a:r>
            <a:r>
              <a:rPr lang="en-AU" sz="2000" dirty="0" smtClean="0"/>
              <a:t> (clobbers register value being stored)</a:t>
            </a:r>
          </a:p>
          <a:p>
            <a:pPr lvl="1">
              <a:lnSpc>
                <a:spcPct val="90000"/>
              </a:lnSpc>
            </a:pPr>
            <a:r>
              <a:rPr lang="en-AU" sz="2400" dirty="0"/>
              <a:t>Fails if location is changed</a:t>
            </a:r>
          </a:p>
          <a:p>
            <a:pPr lvl="2">
              <a:lnSpc>
                <a:spcPct val="90000"/>
              </a:lnSpc>
            </a:pPr>
            <a:r>
              <a:rPr lang="en-AU" sz="2000" dirty="0"/>
              <a:t>Returns 0 in </a:t>
            </a:r>
            <a:r>
              <a:rPr lang="en-AU" sz="2000" dirty="0" err="1" smtClean="0"/>
              <a:t>rt</a:t>
            </a:r>
            <a:r>
              <a:rPr lang="en-AU" sz="2000" dirty="0" smtClean="0"/>
              <a:t> (clobbers register value being stored)</a:t>
            </a:r>
          </a:p>
          <a:p>
            <a:pPr>
              <a:lnSpc>
                <a:spcPct val="90000"/>
              </a:lnSpc>
            </a:pPr>
            <a:r>
              <a:rPr lang="en-AU" sz="2800" dirty="0"/>
              <a:t>Example: atomic swap (to test/set lock variable)</a:t>
            </a:r>
          </a:p>
          <a:p>
            <a:pPr lvl="1">
              <a:lnSpc>
                <a:spcPct val="90000"/>
              </a:lnSpc>
              <a:buFont typeface="Wingdings" charset="2"/>
              <a:buNone/>
            </a:pPr>
            <a:r>
              <a:rPr lang="en-AU" sz="2200" dirty="0">
                <a:latin typeface="Lucida Console" charset="0"/>
              </a:rPr>
              <a:t>try: add $t0,$zero,$s4 ;copy exchange value</a:t>
            </a:r>
          </a:p>
          <a:p>
            <a:pPr lvl="1">
              <a:lnSpc>
                <a:spcPct val="90000"/>
              </a:lnSpc>
              <a:buFont typeface="Wingdings" charset="2"/>
              <a:buNone/>
            </a:pPr>
            <a:r>
              <a:rPr lang="en-AU" sz="2200" dirty="0">
                <a:latin typeface="Lucida Console" charset="0"/>
              </a:rPr>
              <a:t>     ll  $t1,0($s1)    ;load linked</a:t>
            </a:r>
          </a:p>
          <a:p>
            <a:pPr lvl="1">
              <a:lnSpc>
                <a:spcPct val="90000"/>
              </a:lnSpc>
              <a:buFont typeface="Wingdings" charset="2"/>
              <a:buNone/>
            </a:pPr>
            <a:r>
              <a:rPr lang="en-AU" sz="2200" dirty="0">
                <a:latin typeface="Lucida Console" charset="0"/>
              </a:rPr>
              <a:t>     sc  $t0,0($s1)    ;store conditional</a:t>
            </a:r>
          </a:p>
          <a:p>
            <a:pPr lvl="1">
              <a:lnSpc>
                <a:spcPct val="90000"/>
              </a:lnSpc>
              <a:buFont typeface="Wingdings" charset="2"/>
              <a:buNone/>
            </a:pPr>
            <a:r>
              <a:rPr lang="en-AU" sz="2200" dirty="0">
                <a:latin typeface="Lucida Console" charset="0"/>
              </a:rPr>
              <a:t>     beq $t0,$zero,try ;branch store fails</a:t>
            </a:r>
          </a:p>
          <a:p>
            <a:pPr lvl="1">
              <a:lnSpc>
                <a:spcPct val="90000"/>
              </a:lnSpc>
              <a:buFont typeface="Wingdings" charset="2"/>
              <a:buNone/>
            </a:pPr>
            <a:r>
              <a:rPr lang="en-AU" sz="2200" dirty="0">
                <a:latin typeface="Lucida Console" charset="0"/>
              </a:rPr>
              <a:t>     add $s4,$zero,$t1 ;put load value in $</a:t>
            </a:r>
            <a:r>
              <a:rPr lang="en-AU" sz="2200" dirty="0" smtClean="0">
                <a:latin typeface="Lucida Console" charset="0"/>
              </a:rPr>
              <a:t>s4</a:t>
            </a:r>
          </a:p>
          <a:p>
            <a:pPr lvl="1">
              <a:lnSpc>
                <a:spcPct val="90000"/>
              </a:lnSpc>
              <a:buFont typeface="Wingdings" charset="2"/>
              <a:buNone/>
            </a:pPr>
            <a:r>
              <a:rPr lang="en-AU" sz="2200" dirty="0" smtClean="0">
                <a:latin typeface="Lucida Console" charset="0"/>
              </a:rPr>
              <a:t>	</a:t>
            </a:r>
            <a:endParaRPr lang="en-AU" sz="2200" dirty="0">
              <a:latin typeface="Lucida Console" charset="0"/>
            </a:endParaRPr>
          </a:p>
        </p:txBody>
      </p:sp>
      <p:sp>
        <p:nvSpPr>
          <p:cNvPr id="5" name="Date Placeholder 4"/>
          <p:cNvSpPr>
            <a:spLocks noGrp="1"/>
          </p:cNvSpPr>
          <p:nvPr>
            <p:ph type="dt" sz="half" idx="10"/>
          </p:nvPr>
        </p:nvSpPr>
        <p:spPr/>
        <p:txBody>
          <a:bodyPr/>
          <a:lstStyle/>
          <a:p>
            <a:fld id="{3ACD6B71-B473-F744-B32D-41F77E5A0CC9}" type="datetime1">
              <a:rPr lang="en-US" smtClean="0"/>
              <a:pPr/>
              <a:t>1/16/11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Fall 2010 -- Lecture #19</a:t>
            </a:r>
            <a:endParaRPr lang="en-AU" dirty="0"/>
          </a:p>
        </p:txBody>
      </p:sp>
      <p:sp>
        <p:nvSpPr>
          <p:cNvPr id="450562" name="Rectangle 2"/>
          <p:cNvSpPr>
            <a:spLocks noGrp="1" noChangeArrowheads="1"/>
          </p:cNvSpPr>
          <p:nvPr>
            <p:ph type="title"/>
          </p:nvPr>
        </p:nvSpPr>
        <p:spPr/>
        <p:txBody>
          <a:bodyPr/>
          <a:lstStyle/>
          <a:p>
            <a:r>
              <a:rPr lang="en-AU" dirty="0"/>
              <a:t>Synchronization in MIPS </a:t>
            </a:r>
          </a:p>
        </p:txBody>
      </p:sp>
      <p:sp>
        <p:nvSpPr>
          <p:cNvPr id="450563" name="Rectangle 3"/>
          <p:cNvSpPr>
            <a:spLocks noGrp="1" noChangeArrowheads="1"/>
          </p:cNvSpPr>
          <p:nvPr>
            <p:ph type="body" idx="1"/>
          </p:nvPr>
        </p:nvSpPr>
        <p:spPr>
          <a:xfrm>
            <a:off x="457199" y="1600200"/>
            <a:ext cx="8398933" cy="5257800"/>
          </a:xfrm>
        </p:spPr>
        <p:txBody>
          <a:bodyPr>
            <a:normAutofit/>
          </a:bodyPr>
          <a:lstStyle/>
          <a:p>
            <a:pPr>
              <a:lnSpc>
                <a:spcPct val="90000"/>
              </a:lnSpc>
            </a:pPr>
            <a:r>
              <a:rPr lang="en-AU" sz="2800" dirty="0" smtClean="0"/>
              <a:t>Example</a:t>
            </a:r>
            <a:r>
              <a:rPr lang="en-AU" sz="2800" dirty="0"/>
              <a:t>:</a:t>
            </a:r>
            <a:r>
              <a:rPr lang="en-AU" sz="2800" dirty="0" smtClean="0"/>
              <a:t> Check for lock using atomic sequence</a:t>
            </a:r>
          </a:p>
          <a:p>
            <a:pPr lvl="1">
              <a:lnSpc>
                <a:spcPct val="90000"/>
              </a:lnSpc>
              <a:buFont typeface="Wingdings" charset="2"/>
              <a:buNone/>
            </a:pPr>
            <a:r>
              <a:rPr lang="en-AU" sz="2200" dirty="0" smtClean="0">
                <a:latin typeface="Lucida Console" charset="0"/>
              </a:rPr>
              <a:t>Try: </a:t>
            </a:r>
            <a:r>
              <a:rPr lang="en-AU" sz="2200" dirty="0" err="1" smtClean="0">
                <a:latin typeface="Lucida Console" charset="0"/>
              </a:rPr>
              <a:t>addiu</a:t>
            </a:r>
            <a:r>
              <a:rPr lang="en-AU" sz="2200" dirty="0" smtClean="0">
                <a:latin typeface="Lucida Console" charset="0"/>
              </a:rPr>
              <a:t> $t0,$zero,1 ;copy locked value</a:t>
            </a:r>
          </a:p>
          <a:p>
            <a:pPr lvl="1">
              <a:lnSpc>
                <a:spcPct val="90000"/>
              </a:lnSpc>
              <a:buFont typeface="Wingdings" charset="2"/>
              <a:buNone/>
            </a:pPr>
            <a:r>
              <a:rPr lang="en-AU" sz="2200" dirty="0" smtClean="0">
                <a:latin typeface="Lucida Console" charset="0"/>
              </a:rPr>
              <a:t>     </a:t>
            </a:r>
            <a:r>
              <a:rPr lang="en-AU" sz="2200" dirty="0" err="1" smtClean="0">
                <a:latin typeface="Lucida Console" charset="0"/>
              </a:rPr>
              <a:t>ll</a:t>
            </a:r>
            <a:r>
              <a:rPr lang="en-AU" sz="2200" dirty="0" smtClean="0">
                <a:latin typeface="Lucida Console" charset="0"/>
              </a:rPr>
              <a:t>  $t1,0($s1)    ;load linked</a:t>
            </a:r>
          </a:p>
          <a:p>
            <a:pPr lvl="1">
              <a:lnSpc>
                <a:spcPct val="90000"/>
              </a:lnSpc>
              <a:buFont typeface="Wingdings" charset="2"/>
              <a:buNone/>
            </a:pPr>
            <a:r>
              <a:rPr lang="en-AU" sz="2200" dirty="0" smtClean="0">
                <a:latin typeface="Lucida Console" charset="0"/>
              </a:rPr>
              <a:t>	   </a:t>
            </a:r>
            <a:r>
              <a:rPr lang="en-AU" sz="2200" dirty="0" err="1" smtClean="0">
                <a:latin typeface="Lucida Console" charset="0"/>
              </a:rPr>
              <a:t>bne</a:t>
            </a:r>
            <a:r>
              <a:rPr lang="en-AU" sz="2200" dirty="0" smtClean="0">
                <a:latin typeface="Lucida Console" charset="0"/>
              </a:rPr>
              <a:t> $t1,$zero,try ;loop if lock was 1</a:t>
            </a:r>
          </a:p>
          <a:p>
            <a:pPr lvl="1">
              <a:lnSpc>
                <a:spcPct val="90000"/>
              </a:lnSpc>
              <a:buFont typeface="Wingdings" charset="2"/>
              <a:buNone/>
            </a:pPr>
            <a:r>
              <a:rPr lang="en-AU" sz="2200" dirty="0" smtClean="0">
                <a:latin typeface="Lucida Console" charset="0"/>
              </a:rPr>
              <a:t>     sc  $t0,0($s1)    ;==0, store conditional</a:t>
            </a:r>
          </a:p>
          <a:p>
            <a:pPr lvl="1">
              <a:lnSpc>
                <a:spcPct val="90000"/>
              </a:lnSpc>
              <a:buFont typeface="Wingdings" charset="2"/>
              <a:buNone/>
            </a:pPr>
            <a:r>
              <a:rPr lang="en-AU" sz="2200" dirty="0" smtClean="0">
                <a:latin typeface="Lucida Console" charset="0"/>
              </a:rPr>
              <a:t>     </a:t>
            </a:r>
            <a:r>
              <a:rPr lang="en-AU" sz="2200" dirty="0" err="1" smtClean="0">
                <a:latin typeface="Lucida Console" charset="0"/>
              </a:rPr>
              <a:t>beq</a:t>
            </a:r>
            <a:r>
              <a:rPr lang="en-AU" sz="2200" dirty="0" smtClean="0">
                <a:latin typeface="Lucida Console" charset="0"/>
              </a:rPr>
              <a:t> $t0,$zero,try ;branch store fails,</a:t>
            </a:r>
          </a:p>
          <a:p>
            <a:pPr lvl="1">
              <a:lnSpc>
                <a:spcPct val="90000"/>
              </a:lnSpc>
              <a:buFont typeface="Wingdings" charset="2"/>
              <a:buNone/>
            </a:pPr>
            <a:r>
              <a:rPr lang="en-AU" sz="2200" dirty="0" smtClean="0">
                <a:latin typeface="Lucida Console" charset="0"/>
              </a:rPr>
              <a:t>                       ;try again</a:t>
            </a:r>
          </a:p>
          <a:p>
            <a:pPr lvl="1">
              <a:lnSpc>
                <a:spcPct val="90000"/>
              </a:lnSpc>
              <a:buFont typeface="Wingdings" charset="2"/>
              <a:buNone/>
            </a:pPr>
            <a:r>
              <a:rPr lang="en-AU" sz="2200" dirty="0" smtClean="0">
                <a:latin typeface="Lucida Console" charset="0"/>
              </a:rPr>
              <a:t>     </a:t>
            </a:r>
            <a:endParaRPr lang="en-AU" sz="2800" dirty="0" smtClean="0"/>
          </a:p>
          <a:p>
            <a:pPr>
              <a:lnSpc>
                <a:spcPct val="90000"/>
              </a:lnSpc>
            </a:pPr>
            <a:r>
              <a:rPr lang="en-AU" sz="2800" dirty="0" smtClean="0"/>
              <a:t>Store conditional: 	</a:t>
            </a:r>
            <a:r>
              <a:rPr lang="en-AU" sz="2800" dirty="0" smtClean="0">
                <a:latin typeface="Lucida Console" charset="0"/>
              </a:rPr>
              <a:t>sc </a:t>
            </a:r>
            <a:r>
              <a:rPr lang="en-AU" sz="2800" dirty="0" err="1" smtClean="0">
                <a:latin typeface="Lucida Console" charset="0"/>
              </a:rPr>
              <a:t>rt</a:t>
            </a:r>
            <a:r>
              <a:rPr lang="en-AU" sz="2800" dirty="0" smtClean="0">
                <a:latin typeface="Lucida Console" charset="0"/>
              </a:rPr>
              <a:t>, </a:t>
            </a:r>
            <a:r>
              <a:rPr lang="en-US" sz="2800" dirty="0" err="1" smtClean="0">
                <a:latin typeface="Lucida Console" charset="0"/>
              </a:rPr>
              <a:t>offset(rs</a:t>
            </a:r>
            <a:r>
              <a:rPr lang="en-US" sz="2800" dirty="0" smtClean="0">
                <a:latin typeface="Lucida Console" charset="0"/>
              </a:rPr>
              <a:t>)</a:t>
            </a:r>
          </a:p>
          <a:p>
            <a:pPr lvl="1">
              <a:lnSpc>
                <a:spcPct val="90000"/>
              </a:lnSpc>
            </a:pPr>
            <a:r>
              <a:rPr lang="en-AU" sz="2400" dirty="0" smtClean="0"/>
              <a:t>Succeeds if location not changed since the </a:t>
            </a:r>
            <a:r>
              <a:rPr lang="en-AU" sz="2400" dirty="0" err="1" smtClean="0">
                <a:latin typeface="Lucida Console" charset="0"/>
              </a:rPr>
              <a:t>ll</a:t>
            </a:r>
            <a:endParaRPr lang="en-AU" sz="2400" dirty="0" smtClean="0">
              <a:latin typeface="Lucida Console" charset="0"/>
            </a:endParaRPr>
          </a:p>
          <a:p>
            <a:pPr lvl="2">
              <a:lnSpc>
                <a:spcPct val="90000"/>
              </a:lnSpc>
            </a:pPr>
            <a:r>
              <a:rPr lang="en-AU" sz="2000" dirty="0" smtClean="0"/>
              <a:t>Returns 1 in </a:t>
            </a:r>
            <a:r>
              <a:rPr lang="en-AU" sz="2000" dirty="0" err="1" smtClean="0"/>
              <a:t>rt</a:t>
            </a:r>
            <a:r>
              <a:rPr lang="en-AU" sz="2000" dirty="0" smtClean="0"/>
              <a:t> (clobbers register value being stored)</a:t>
            </a:r>
          </a:p>
          <a:p>
            <a:pPr lvl="1">
              <a:lnSpc>
                <a:spcPct val="90000"/>
              </a:lnSpc>
            </a:pPr>
            <a:r>
              <a:rPr lang="en-AU" sz="2400" dirty="0" smtClean="0"/>
              <a:t>Fails if location is changed</a:t>
            </a:r>
          </a:p>
          <a:p>
            <a:pPr lvl="2">
              <a:lnSpc>
                <a:spcPct val="90000"/>
              </a:lnSpc>
            </a:pPr>
            <a:r>
              <a:rPr lang="en-AU" sz="2000" dirty="0" smtClean="0"/>
              <a:t>Returns 0 in </a:t>
            </a:r>
            <a:r>
              <a:rPr lang="en-AU" sz="2000" dirty="0" err="1" smtClean="0"/>
              <a:t>rt</a:t>
            </a:r>
            <a:r>
              <a:rPr lang="en-AU" sz="2000" dirty="0" smtClean="0"/>
              <a:t> (clobbers register value being stored)</a:t>
            </a:r>
            <a:endParaRPr lang="en-AU" sz="2800" dirty="0" smtClean="0"/>
          </a:p>
          <a:p>
            <a:pPr lvl="1">
              <a:lnSpc>
                <a:spcPct val="90000"/>
              </a:lnSpc>
              <a:buFont typeface="Wingdings" charset="2"/>
              <a:buNone/>
            </a:pPr>
            <a:endParaRPr lang="en-AU" sz="2200" dirty="0">
              <a:latin typeface="Lucida Console" charset="0"/>
            </a:endParaRPr>
          </a:p>
        </p:txBody>
      </p:sp>
      <p:sp>
        <p:nvSpPr>
          <p:cNvPr id="5" name="Date Placeholder 4"/>
          <p:cNvSpPr>
            <a:spLocks noGrp="1"/>
          </p:cNvSpPr>
          <p:nvPr>
            <p:ph type="dt" sz="half" idx="10"/>
          </p:nvPr>
        </p:nvSpPr>
        <p:spPr/>
        <p:txBody>
          <a:bodyPr/>
          <a:lstStyle/>
          <a:p>
            <a:fld id="{3ACD6B71-B473-F744-B32D-41F77E5A0CC9}" type="datetime1">
              <a:rPr lang="en-US" smtClean="0"/>
              <a:pPr/>
              <a:t>1/16/11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17412</TotalTime>
  <Words>3059</Words>
  <Application>Microsoft Macintosh PowerPoint</Application>
  <PresentationFormat>On-screen Show (4:3)</PresentationFormat>
  <Paragraphs>448</Paragraphs>
  <Slides>33</Slides>
  <Notes>4</Notes>
  <HiddenSlides>1</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CS 61C: Great Ideas in Computer Architecture (Machine Structures) Thread Level Parallelism</vt:lpstr>
      <vt:lpstr>Agenda</vt:lpstr>
      <vt:lpstr>Review</vt:lpstr>
      <vt:lpstr>Review: Potential Parallel Performance (assuming SW can use it)</vt:lpstr>
      <vt:lpstr>Lock and Unlock Synchronization</vt:lpstr>
      <vt:lpstr>Peer Instruction: What Happens? </vt:lpstr>
      <vt:lpstr>Hardware Synchronization</vt:lpstr>
      <vt:lpstr>Atomic Operation in MIPS </vt:lpstr>
      <vt:lpstr>Synchronization in MIPS </vt:lpstr>
      <vt:lpstr>Test and Set</vt:lpstr>
      <vt:lpstr>Multithreading vs. Multicore</vt:lpstr>
      <vt:lpstr>Ultrasparc T1 Die Photo</vt:lpstr>
      <vt:lpstr>Machines in 61C Lab</vt:lpstr>
      <vt:lpstr>Agenda</vt:lpstr>
      <vt:lpstr>Administrivia</vt:lpstr>
      <vt:lpstr>61C In The News</vt:lpstr>
      <vt:lpstr>OpenMP</vt:lpstr>
      <vt:lpstr>OpenMP Extends C with Pragmas </vt:lpstr>
      <vt:lpstr>Fork/Join Parallelism</vt:lpstr>
      <vt:lpstr>Thread Creation</vt:lpstr>
      <vt:lpstr>OMP_NUM_THREADS</vt:lpstr>
      <vt:lpstr>Invoking Parallel Threads</vt:lpstr>
      <vt:lpstr>OpenMP Critical Section</vt:lpstr>
      <vt:lpstr>Shared vs. Private Variables</vt:lpstr>
      <vt:lpstr>Calculating π</vt:lpstr>
      <vt:lpstr>Sequential Calculation of π in C </vt:lpstr>
      <vt:lpstr>OpenMP Version (with bug)</vt:lpstr>
      <vt:lpstr>OpenMP Version 2 (with bug)</vt:lpstr>
      <vt:lpstr>Simple Parallelization</vt:lpstr>
      <vt:lpstr>The parallel for pragma</vt:lpstr>
      <vt:lpstr>OpenMP Reduction</vt:lpstr>
      <vt:lpstr>OpenMP Version 3</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154</cp:revision>
  <cp:lastPrinted>2010-10-15T16:22:38Z</cp:lastPrinted>
  <dcterms:created xsi:type="dcterms:W3CDTF">2011-01-16T12:34:29Z</dcterms:created>
  <dcterms:modified xsi:type="dcterms:W3CDTF">2011-01-16T12:36:36Z</dcterms:modified>
</cp:coreProperties>
</file>