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86" r:id="rId4"/>
    <p:sldId id="264" r:id="rId5"/>
    <p:sldId id="259" r:id="rId6"/>
    <p:sldId id="261" r:id="rId7"/>
    <p:sldId id="262" r:id="rId8"/>
    <p:sldId id="265" r:id="rId9"/>
    <p:sldId id="263" r:id="rId10"/>
    <p:sldId id="266" r:id="rId11"/>
    <p:sldId id="267" r:id="rId12"/>
    <p:sldId id="268" r:id="rId13"/>
    <p:sldId id="269" r:id="rId14"/>
    <p:sldId id="274" r:id="rId15"/>
    <p:sldId id="275" r:id="rId16"/>
    <p:sldId id="270" r:id="rId17"/>
    <p:sldId id="271" r:id="rId18"/>
    <p:sldId id="273" r:id="rId19"/>
    <p:sldId id="278" r:id="rId20"/>
    <p:sldId id="276" r:id="rId21"/>
    <p:sldId id="279" r:id="rId22"/>
    <p:sldId id="280" r:id="rId23"/>
    <p:sldId id="277" r:id="rId24"/>
    <p:sldId id="272" r:id="rId25"/>
    <p:sldId id="282" r:id="rId26"/>
    <p:sldId id="288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14" autoAdjust="0"/>
  </p:normalViewPr>
  <p:slideViewPr>
    <p:cSldViewPr>
      <p:cViewPr varScale="1">
        <p:scale>
          <a:sx n="73" d="100"/>
          <a:sy n="73" d="100"/>
        </p:scale>
        <p:origin x="-114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F6859-3855-4D5F-9408-AD52691C7547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A8F25-A8A1-4D59-8210-D3DDA74BF6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5C135-7C14-4AB1-8213-04BF9EADC1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7C6-EF59-4670-817D-F097599F88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7283A-41C7-477E-B0BA-5D9CA7DEEC65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B3FF-6060-48F5-82DA-C228D79FB9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 61B Data Structures and Programming Methodology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July </a:t>
            </a:r>
            <a:r>
              <a:rPr lang="en-US" dirty="0"/>
              <a:t>7</a:t>
            </a:r>
            <a:r>
              <a:rPr lang="en-US" dirty="0" smtClean="0"/>
              <a:t>, </a:t>
            </a:r>
            <a:r>
              <a:rPr lang="en-US" dirty="0" smtClean="0"/>
              <a:t>2008</a:t>
            </a:r>
          </a:p>
          <a:p>
            <a:r>
              <a:rPr lang="en-US" dirty="0" smtClean="0"/>
              <a:t>David Sun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External to the program</a:t>
            </a:r>
          </a:p>
          <a:p>
            <a:pPr lvl="1"/>
            <a:r>
              <a:rPr lang="en-US" dirty="0" smtClean="0"/>
              <a:t>User Input Errors </a:t>
            </a:r>
          </a:p>
          <a:p>
            <a:pPr lvl="2"/>
            <a:r>
              <a:rPr lang="en-US" dirty="0" smtClean="0"/>
              <a:t>Typos</a:t>
            </a:r>
          </a:p>
          <a:p>
            <a:pPr lvl="2"/>
            <a:r>
              <a:rPr lang="en-US" dirty="0" smtClean="0"/>
              <a:t>Invalid format: expect a number when text characters are supplied.</a:t>
            </a:r>
          </a:p>
          <a:p>
            <a:pPr lvl="1"/>
            <a:r>
              <a:rPr lang="en-US" dirty="0" smtClean="0"/>
              <a:t>Device Errors</a:t>
            </a:r>
          </a:p>
          <a:p>
            <a:pPr lvl="2"/>
            <a:r>
              <a:rPr lang="en-US" dirty="0" smtClean="0"/>
              <a:t>Hardware don’t always what you want it to.</a:t>
            </a:r>
          </a:p>
          <a:p>
            <a:pPr lvl="2"/>
            <a:r>
              <a:rPr lang="en-US" dirty="0" smtClean="0"/>
              <a:t>Printer may be turned off or run out of paper in the middle of a printout.</a:t>
            </a:r>
          </a:p>
          <a:p>
            <a:pPr lvl="2"/>
            <a:r>
              <a:rPr lang="en-US" dirty="0" smtClean="0"/>
              <a:t>Connection to a remote server may die while your application is receiving data.</a:t>
            </a:r>
          </a:p>
          <a:p>
            <a:pPr lvl="1"/>
            <a:r>
              <a:rPr lang="en-US" dirty="0" smtClean="0"/>
              <a:t>Physical Limitations</a:t>
            </a:r>
          </a:p>
          <a:p>
            <a:pPr lvl="2"/>
            <a:r>
              <a:rPr lang="en-US" dirty="0" smtClean="0"/>
              <a:t>Disk running out of space.</a:t>
            </a:r>
          </a:p>
          <a:p>
            <a:pPr lvl="2"/>
            <a:r>
              <a:rPr lang="en-US" dirty="0" smtClean="0"/>
              <a:t>Run out of available memory.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Exceptions:</a:t>
            </a:r>
          </a:p>
          <a:p>
            <a:pPr lvl="1"/>
            <a:r>
              <a:rPr lang="en-US" dirty="0" smtClean="0"/>
              <a:t>Errors in your code.</a:t>
            </a:r>
          </a:p>
          <a:p>
            <a:pPr lvl="1"/>
            <a:r>
              <a:rPr lang="en-US" dirty="0" smtClean="0"/>
              <a:t>Accessing an invalid array index.</a:t>
            </a:r>
          </a:p>
          <a:p>
            <a:pPr lvl="1"/>
            <a:r>
              <a:rPr lang="en-US" dirty="0" smtClean="0"/>
              <a:t>Trying to find an nonexistent entry in a table.</a:t>
            </a:r>
          </a:p>
          <a:p>
            <a:pPr lvl="1"/>
            <a:r>
              <a:rPr lang="en-US" dirty="0" smtClean="0"/>
              <a:t>Using other methods incorrectly.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 method detected an exception, e.g., an invalid input, the method returns a special error code that the calling method analyzes.</a:t>
            </a:r>
          </a:p>
          <a:p>
            <a:r>
              <a:rPr lang="en-US" dirty="0" smtClean="0"/>
              <a:t>Example:	</a:t>
            </a:r>
          </a:p>
          <a:p>
            <a:pPr lvl="1"/>
            <a:r>
              <a:rPr lang="en-US" dirty="0" smtClean="0"/>
              <a:t>A file open method return a -1 if the file cannot be found.</a:t>
            </a:r>
          </a:p>
          <a:p>
            <a:pPr lvl="1"/>
            <a:r>
              <a:rPr lang="en-US" dirty="0" smtClean="0"/>
              <a:t>Reading the end of a file returns -1 end-of-file value marker rather than a standard character.</a:t>
            </a:r>
          </a:p>
          <a:p>
            <a:r>
              <a:rPr lang="en-US" dirty="0" smtClean="0"/>
              <a:t>What’s the drawback?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Handling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Java allows every method an </a:t>
            </a:r>
            <a:r>
              <a:rPr lang="en-US" i="1" dirty="0" smtClean="0"/>
              <a:t>alternative </a:t>
            </a:r>
            <a:r>
              <a:rPr lang="en-US" dirty="0" smtClean="0"/>
              <a:t>exit path if it is unable to complete its task in the normal way.</a:t>
            </a:r>
          </a:p>
          <a:p>
            <a:r>
              <a:rPr lang="en-US" dirty="0" smtClean="0"/>
              <a:t>The method </a:t>
            </a:r>
            <a:r>
              <a:rPr lang="en-US" b="1" i="1" dirty="0" smtClean="0"/>
              <a:t>throws</a:t>
            </a:r>
            <a:r>
              <a:rPr lang="en-US" dirty="0" smtClean="0"/>
              <a:t> an object that encapsulates the error.</a:t>
            </a:r>
          </a:p>
          <a:p>
            <a:r>
              <a:rPr lang="en-US" dirty="0" smtClean="0"/>
              <a:t>The method exits immediately, no value is returned.</a:t>
            </a:r>
          </a:p>
          <a:p>
            <a:r>
              <a:rPr lang="en-US" dirty="0" smtClean="0"/>
              <a:t>The exception handling mechanism looks for an </a:t>
            </a:r>
            <a:r>
              <a:rPr lang="en-US" b="1" i="1" dirty="0" smtClean="0"/>
              <a:t>exception handler </a:t>
            </a:r>
            <a:r>
              <a:rPr lang="en-US" dirty="0" smtClean="0"/>
              <a:t>that can deal with the error condition.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Exceptions are objects.</a:t>
            </a:r>
          </a:p>
          <a:p>
            <a:r>
              <a:rPr lang="en-US" dirty="0" smtClean="0"/>
              <a:t>All exceptions extend from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Throwable</a:t>
            </a:r>
            <a:r>
              <a:rPr lang="en-US" dirty="0" smtClean="0"/>
              <a:t> class.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048000"/>
            <a:ext cx="69294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Pre-declared Subtypes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Error</a:t>
            </a:r>
            <a:r>
              <a:rPr lang="en-US" dirty="0" smtClean="0"/>
              <a:t>: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nternal errors and resource exhaustion inside the runtime environment</a:t>
            </a:r>
          </a:p>
          <a:p>
            <a:pPr lvl="1"/>
            <a:r>
              <a:rPr lang="en-US" dirty="0" smtClean="0"/>
              <a:t>Usually unrecoverable.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Exception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Intended for all other cases. </a:t>
            </a:r>
          </a:p>
          <a:p>
            <a:pPr lvl="1"/>
            <a:r>
              <a:rPr lang="en-US" dirty="0" smtClean="0"/>
              <a:t>Exceptions that derive from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RuntimeException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usually because you made a programming error</a:t>
            </a:r>
          </a:p>
          <a:p>
            <a:pPr lvl="1"/>
            <a:r>
              <a:rPr lang="en-US" dirty="0" smtClean="0"/>
              <a:t>Others that do not derive from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RuntimeException</a:t>
            </a:r>
            <a:r>
              <a:rPr lang="en-US" dirty="0" smtClean="0"/>
              <a:t>: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smtClean="0"/>
              <a:t>bad things that happen to a good program, e.g.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IOException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Unchecked 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Intended for programmer Errors</a:t>
            </a:r>
          </a:p>
          <a:p>
            <a:pPr lvl="1"/>
            <a:r>
              <a:rPr lang="en-US" dirty="0" smtClean="0"/>
              <a:t>If it is 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RuntimeExceptions</a:t>
            </a:r>
            <a:r>
              <a:rPr lang="en-US" dirty="0" smtClean="0"/>
              <a:t> it was your fault!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Executing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String) x </a:t>
            </a:r>
            <a:r>
              <a:rPr lang="en-US" dirty="0" smtClean="0"/>
              <a:t>when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turns out not to point to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ClassCastException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Executing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when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out of bounds: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ArrayIndexOutOfBoundsException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Executing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x.y</a:t>
            </a:r>
            <a:r>
              <a:rPr lang="en-US" dirty="0" smtClean="0"/>
              <a:t> when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null: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NullPointerException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Checked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/>
              <a:t>Intended to indicate exceptional circumstances that are not </a:t>
            </a:r>
            <a:r>
              <a:rPr lang="en-US" dirty="0" smtClean="0"/>
              <a:t>necessarily programmer </a:t>
            </a:r>
            <a:r>
              <a:rPr lang="en-US" dirty="0"/>
              <a:t>errors. </a:t>
            </a:r>
          </a:p>
          <a:p>
            <a:r>
              <a:rPr lang="en-US" dirty="0" smtClean="0"/>
              <a:t>Examples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Attempting </a:t>
            </a:r>
            <a:r>
              <a:rPr lang="en-US" dirty="0"/>
              <a:t>to open a file that does not </a:t>
            </a:r>
            <a:r>
              <a:rPr lang="en-US" dirty="0" smtClean="0"/>
              <a:t>exist: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endParaRPr lang="en-US" dirty="0"/>
          </a:p>
          <a:p>
            <a:pPr lvl="1"/>
            <a:r>
              <a:rPr lang="en-US" dirty="0" smtClean="0"/>
              <a:t>Input </a:t>
            </a:r>
            <a:r>
              <a:rPr lang="en-US" dirty="0"/>
              <a:t>or output errors on a </a:t>
            </a:r>
            <a:r>
              <a:rPr lang="en-US" dirty="0" smtClean="0"/>
              <a:t>file: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EOFException</a:t>
            </a:r>
            <a:endParaRPr lang="en-US" dirty="0"/>
          </a:p>
          <a:p>
            <a:pPr lvl="1"/>
            <a:r>
              <a:rPr lang="en-US" dirty="0" smtClean="0"/>
              <a:t>Receiving </a:t>
            </a:r>
            <a:r>
              <a:rPr lang="en-US" dirty="0"/>
              <a:t>an </a:t>
            </a:r>
            <a:r>
              <a:rPr lang="en-US" dirty="0" smtClean="0"/>
              <a:t>interrupt: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InterruptedException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ourier New" pitchFamily="49" charset="0"/>
              </a:rPr>
              <a:t>Throwing Checked Exceptions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One way to handle exceptions is to not handle it -- pass it on and let the user of the code handle it.</a:t>
            </a:r>
          </a:p>
          <a:p>
            <a:r>
              <a:rPr lang="en-US" dirty="0" smtClean="0"/>
              <a:t>In this case you advertise that the method can </a:t>
            </a:r>
            <a:r>
              <a:rPr lang="en-US" b="1" dirty="0" smtClean="0"/>
              <a:t>throw</a:t>
            </a:r>
            <a:r>
              <a:rPr lang="en-US" dirty="0" smtClean="0"/>
              <a:t> an exception.</a:t>
            </a:r>
          </a:p>
          <a:p>
            <a:pPr>
              <a:buNone/>
            </a:pPr>
            <a:r>
              <a:rPr lang="en-US" sz="4200" dirty="0" smtClean="0"/>
              <a:t>	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(String name)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endParaRPr lang="en-US" sz="4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In this example, the constructor can initialize a 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ileInputStream</a:t>
            </a:r>
            <a:r>
              <a:rPr lang="en-US" dirty="0" smtClean="0"/>
              <a:t> object </a:t>
            </a:r>
            <a:r>
              <a:rPr lang="en-US" i="1" dirty="0" smtClean="0"/>
              <a:t>or</a:t>
            </a:r>
            <a:r>
              <a:rPr lang="en-US" dirty="0" smtClean="0"/>
              <a:t> it can throw an exception if the file specified by the String is not found. 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900" dirty="0"/>
              <a:t>	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read(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3100" dirty="0" smtClean="0"/>
              <a:t>In this example, the method can return a byte of data from a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i="1" dirty="0" smtClean="0"/>
              <a:t>or</a:t>
            </a:r>
            <a:r>
              <a:rPr lang="en-US" sz="3100" dirty="0" smtClean="0"/>
              <a:t> it can throw an exception if some Input-Output (IO) error occurs.</a:t>
            </a:r>
          </a:p>
          <a:p>
            <a:pPr>
              <a:buNone/>
            </a:pPr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MyReader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. . . 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readSolution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 	f = new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("~cs61b/proj1.solution"); 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f.read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You’ve started (or finished) project 1, right?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Exceptions are Thrown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any of the four situations: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 called a method that throws a checked exception.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 detected an error and throw a checked exception.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An internal </a:t>
            </a:r>
            <a:r>
              <a:rPr lang="en-US" dirty="0"/>
              <a:t>e</a:t>
            </a:r>
            <a:r>
              <a:rPr lang="en-US" dirty="0" smtClean="0"/>
              <a:t>rror occurs.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 made a programming error, causing an unchecked exception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Declare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</a:t>
            </a:r>
            <a:r>
              <a:rPr lang="en-US" dirty="0" smtClean="0"/>
              <a:t>ases 1 and 2 are checked exceptions</a:t>
            </a:r>
          </a:p>
          <a:p>
            <a:pPr lvl="1"/>
            <a:r>
              <a:rPr lang="en-US" dirty="0" smtClean="0"/>
              <a:t>You need to tell the programmers who will use your method about the </a:t>
            </a:r>
            <a:r>
              <a:rPr lang="en-US" i="1" dirty="0" smtClean="0"/>
              <a:t>possibility</a:t>
            </a:r>
            <a:r>
              <a:rPr lang="en-US" dirty="0" smtClean="0"/>
              <a:t> of an exception:</a:t>
            </a:r>
          </a:p>
          <a:p>
            <a:pPr lvl="1"/>
            <a:r>
              <a:rPr lang="en-US" dirty="0" smtClean="0"/>
              <a:t>If the exception is not dealt with, the program terminates.</a:t>
            </a:r>
          </a:p>
          <a:p>
            <a:r>
              <a:rPr lang="en-US" dirty="0" smtClean="0"/>
              <a:t>Case 3 are errors</a:t>
            </a:r>
          </a:p>
          <a:p>
            <a:pPr lvl="1"/>
            <a:r>
              <a:rPr lang="en-US" dirty="0" smtClean="0"/>
              <a:t>You do not need to advertise internal Java errors – exceptions derived from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Error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Any code can throw those exceptions; they are beyond your control.</a:t>
            </a:r>
          </a:p>
          <a:p>
            <a:r>
              <a:rPr lang="en-US" dirty="0" smtClean="0"/>
              <a:t>Case 4 are unchecked exceptions </a:t>
            </a:r>
          </a:p>
          <a:p>
            <a:pPr lvl="1"/>
            <a:r>
              <a:rPr lang="en-US" dirty="0" smtClean="0"/>
              <a:t>You should not advertise unchecked exceptions – those that inherit from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RunTimeException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These are completely under your control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//bad style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ublic void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myMethod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throws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ArrayIndexOutOfBoundsException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Throwing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If you detected something that’s potentially problematic in your code, you can throw an exception. 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You have a method that reads a 16 digit credit card numbers. But you get a 12 digit number from the input file. You decide the situation is so abnormal that you want to through an exception. </a:t>
            </a:r>
          </a:p>
          <a:p>
            <a:pPr>
              <a:buNone/>
            </a:pPr>
            <a:endParaRPr lang="en-US" sz="19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readBankAcctNumber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(Reader r)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DataFormatException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r.hasNext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()) {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s =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r.next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numberOfDigits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(s) != 16)</a:t>
            </a:r>
          </a:p>
          <a:p>
            <a:pPr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DataFormatException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. . . </a:t>
            </a:r>
          </a:p>
          <a:p>
            <a:pPr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return s;</a:t>
            </a:r>
          </a:p>
          <a:p>
            <a:pPr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}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Your Own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one of the existing exception classes works for you, then just instantiate an exception object and throw it.</a:t>
            </a:r>
          </a:p>
          <a:p>
            <a:r>
              <a:rPr lang="en-US" dirty="0" smtClean="0"/>
              <a:t>Otherwise, you can create your own: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AccountNumberFormatException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DataFormatException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AccountNumberFormatException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(){}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AccountNumberFormatException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(String error) {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super(error);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numberOfDigits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(s) != 16)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throw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AccountNumberFormatException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(“ERROR: Account number not 					 16-digits”);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181600" y="4648200"/>
            <a:ext cx="3200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A convention</a:t>
            </a:r>
            <a:r>
              <a:rPr kumimoji="0" lang="en-US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to have two constructors: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One takes no parameters, and one takes an error message in the form of a String.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Catching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When an exception is thrown by a method, the calling method can either catch the exception or keep propagating it (by throwing). </a:t>
            </a:r>
          </a:p>
          <a:p>
            <a:r>
              <a:rPr lang="en-US" dirty="0" smtClean="0"/>
              <a:t>If the exception doesn’t get handled by anyone, Java will try to handle it: terminate your program and print a stack trace. </a:t>
            </a:r>
          </a:p>
          <a:p>
            <a:r>
              <a:rPr lang="en-US" dirty="0" smtClean="0"/>
              <a:t>To catch an exception, set up a try/catch block</a:t>
            </a:r>
          </a:p>
          <a:p>
            <a:pPr lvl="1"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pPr lvl="1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i="1" dirty="0" smtClean="0">
                <a:latin typeface="Courier New" pitchFamily="49" charset="0"/>
                <a:cs typeface="Courier New" pitchFamily="49" charset="0"/>
              </a:rPr>
              <a:t>Stuff </a:t>
            </a:r>
            <a:r>
              <a:rPr lang="en-US" sz="2600" i="1" dirty="0">
                <a:latin typeface="Courier New" pitchFamily="49" charset="0"/>
                <a:cs typeface="Courier New" pitchFamily="49" charset="0"/>
              </a:rPr>
              <a:t>that might throw exception</a:t>
            </a:r>
            <a:r>
              <a:rPr lang="en-US" sz="2600" i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6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i="1" dirty="0" smtClean="0">
                <a:latin typeface="Courier New" pitchFamily="49" charset="0"/>
                <a:cs typeface="Courier New" pitchFamily="49" charset="0"/>
              </a:rPr>
              <a:t>Other code;</a:t>
            </a:r>
            <a:endParaRPr lang="en-US" sz="2600" i="1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SomeException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lvl="1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i="1" dirty="0" smtClean="0">
                <a:latin typeface="Courier New" pitchFamily="49" charset="0"/>
                <a:cs typeface="Courier New" pitchFamily="49" charset="0"/>
              </a:rPr>
              <a:t>Handler: do </a:t>
            </a:r>
            <a:r>
              <a:rPr lang="en-US" sz="2600" i="1" dirty="0">
                <a:latin typeface="Courier New" pitchFamily="49" charset="0"/>
                <a:cs typeface="Courier New" pitchFamily="49" charset="0"/>
              </a:rPr>
              <a:t>something reasonable;</a:t>
            </a:r>
          </a:p>
          <a:p>
            <a:pPr lvl="1"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} 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600" i="1" dirty="0" smtClean="0">
                <a:latin typeface="Courier New" pitchFamily="49" charset="0"/>
                <a:cs typeface="Courier New" pitchFamily="49" charset="0"/>
              </a:rPr>
              <a:t>Go </a:t>
            </a:r>
            <a:r>
              <a:rPr lang="en-US" sz="2600" i="1" dirty="0">
                <a:latin typeface="Courier New" pitchFamily="49" charset="0"/>
                <a:cs typeface="Courier New" pitchFamily="49" charset="0"/>
              </a:rPr>
              <a:t>on with life</a:t>
            </a:r>
            <a:r>
              <a:rPr lang="en-US" sz="2600" i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257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MyReader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	. . . 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readSolution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	 	f = new 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("~cs61b/proj1.solution"); 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f.read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6400" dirty="0" smtClean="0"/>
              <a:t> </a:t>
            </a:r>
          </a:p>
          <a:p>
            <a:pPr>
              <a:buNone/>
            </a:pPr>
            <a:endParaRPr lang="en-US" sz="6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MyReader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	. . . </a:t>
            </a:r>
          </a:p>
          <a:p>
            <a:pPr>
              <a:buNone/>
            </a:pPr>
            <a:endParaRPr lang="en-US" sz="6400" dirty="0" smtClean="0"/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readSolution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>
              <a:buNone/>
            </a:pP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try { </a:t>
            </a:r>
          </a:p>
          <a:p>
            <a:pPr lvl="2"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	f = new 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("~cs61b/proj1.solution "); </a:t>
            </a:r>
          </a:p>
          <a:p>
            <a:pPr lvl="2"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f.read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lvl="2">
              <a:buNone/>
            </a:pP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e1) { </a:t>
            </a:r>
          </a:p>
          <a:p>
            <a:pPr lvl="2">
              <a:buNone/>
            </a:pP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	whine("Foiled!!"); </a:t>
            </a:r>
          </a:p>
          <a:p>
            <a:pPr lvl="2">
              <a:buNone/>
            </a:pP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e2) { </a:t>
            </a:r>
          </a:p>
          <a:p>
            <a:pPr lvl="2">
              <a:buNone/>
            </a:pP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f.close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lvl="2">
              <a:buNone/>
            </a:pP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64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6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6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6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Scoping Rules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MyReader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	. . . </a:t>
            </a:r>
          </a:p>
          <a:p>
            <a:pPr>
              <a:buNone/>
            </a:pPr>
            <a:endParaRPr lang="en-US" sz="6400" dirty="0" smtClean="0"/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readSolution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try { </a:t>
            </a:r>
          </a:p>
          <a:p>
            <a:pPr lvl="2"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6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6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= new 		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("~cs61b/proj1.solution "); </a:t>
            </a:r>
          </a:p>
          <a:p>
            <a:pPr lvl="2"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f.read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lvl="2"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e1) { </a:t>
            </a:r>
          </a:p>
          <a:p>
            <a:pPr lvl="2"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	whine("Foiled!!"); </a:t>
            </a:r>
          </a:p>
          <a:p>
            <a:pPr lvl="2"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e2) { </a:t>
            </a:r>
          </a:p>
          <a:p>
            <a:pPr lvl="2"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6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f.close</a:t>
            </a:r>
            <a:r>
              <a:rPr lang="en-US" sz="6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lvl="2"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24200" y="4267200"/>
            <a:ext cx="304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i="1" dirty="0" smtClean="0">
                <a:latin typeface="+mj-lt"/>
                <a:cs typeface="Courier New" pitchFamily="49" charset="0"/>
              </a:rPr>
              <a:t> is only visible in the try block. </a:t>
            </a:r>
            <a:endParaRPr lang="en-US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Catching Multiple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You can catch multiple exception types:</a:t>
            </a:r>
          </a:p>
          <a:p>
            <a:pPr lvl="1"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pPr lvl="1"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i="1" dirty="0" smtClean="0">
                <a:latin typeface="Courier New" pitchFamily="49" charset="0"/>
                <a:cs typeface="Courier New" pitchFamily="49" charset="0"/>
              </a:rPr>
              <a:t>Stuff that might throw exception;</a:t>
            </a:r>
          </a:p>
          <a:p>
            <a:pPr lvl="1">
              <a:buNone/>
            </a:pPr>
            <a:r>
              <a:rPr lang="en-US" sz="2300" i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i="1" dirty="0" err="1" smtClean="0">
                <a:latin typeface="Courier New" pitchFamily="49" charset="0"/>
                <a:cs typeface="Courier New" pitchFamily="49" charset="0"/>
              </a:rPr>
              <a:t>Othercode</a:t>
            </a:r>
            <a:r>
              <a:rPr lang="en-US" sz="2300" i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} catch (ExceptionType1 e) {</a:t>
            </a:r>
          </a:p>
          <a:p>
            <a:pPr lvl="1"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i="1" dirty="0" smtClean="0">
                <a:latin typeface="Courier New" pitchFamily="49" charset="0"/>
                <a:cs typeface="Courier New" pitchFamily="49" charset="0"/>
              </a:rPr>
              <a:t>Handler: do something reasonable;</a:t>
            </a:r>
          </a:p>
          <a:p>
            <a:pPr lvl="1"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} catch (ExceptionType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e2) {</a:t>
            </a:r>
          </a:p>
          <a:p>
            <a:pPr lvl="1">
              <a:buNone/>
            </a:pPr>
            <a:r>
              <a:rPr lang="en-US" sz="23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i="1" dirty="0" smtClean="0">
                <a:latin typeface="Courier New" pitchFamily="49" charset="0"/>
                <a:cs typeface="Courier New" pitchFamily="49" charset="0"/>
              </a:rPr>
              <a:t>Handler: do something reasonable;</a:t>
            </a:r>
            <a:endParaRPr lang="en-US" sz="2300" i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catch (ExceptionType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3 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e3) {</a:t>
            </a:r>
          </a:p>
          <a:p>
            <a:pPr lvl="1">
              <a:buNone/>
            </a:pPr>
            <a:r>
              <a:rPr lang="en-US" sz="2300" i="1" dirty="0" smtClean="0">
                <a:latin typeface="Courier New" pitchFamily="49" charset="0"/>
                <a:cs typeface="Courier New" pitchFamily="49" charset="0"/>
              </a:rPr>
              <a:t>	Handler: do something reasonable;</a:t>
            </a:r>
          </a:p>
          <a:p>
            <a:pPr lvl="1"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2300" i="1" dirty="0" smtClean="0">
                <a:latin typeface="Courier New" pitchFamily="49" charset="0"/>
                <a:cs typeface="Courier New" pitchFamily="49" charset="0"/>
              </a:rPr>
              <a:t>Go on with life;</a:t>
            </a:r>
          </a:p>
          <a:p>
            <a:r>
              <a:rPr lang="en-US" sz="2300" dirty="0" smtClean="0">
                <a:latin typeface="+mj-lt"/>
                <a:cs typeface="Courier New" pitchFamily="49" charset="0"/>
              </a:rPr>
              <a:t>The order in which the exception are processed matters:</a:t>
            </a:r>
          </a:p>
          <a:p>
            <a:pPr lvl="1"/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ExceptionType1</a:t>
            </a:r>
            <a:r>
              <a:rPr lang="en-US" sz="2300" dirty="0" smtClean="0">
                <a:latin typeface="+mj-lt"/>
                <a:cs typeface="Courier New" pitchFamily="49" charset="0"/>
              </a:rPr>
              <a:t> needs to be </a:t>
            </a:r>
            <a:r>
              <a:rPr lang="en-US" sz="2300" i="1" dirty="0" smtClean="0">
                <a:latin typeface="+mj-lt"/>
                <a:cs typeface="Courier New" pitchFamily="49" charset="0"/>
              </a:rPr>
              <a:t>less general</a:t>
            </a:r>
            <a:r>
              <a:rPr lang="en-US" sz="2300" dirty="0" smtClean="0">
                <a:latin typeface="+mj-lt"/>
                <a:cs typeface="Courier New" pitchFamily="49" charset="0"/>
              </a:rPr>
              <a:t> than 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ExceptionType2</a:t>
            </a:r>
            <a:r>
              <a:rPr lang="en-US" sz="2300" i="1" dirty="0" smtClean="0">
                <a:latin typeface="Courier New" pitchFamily="49" charset="0"/>
                <a:cs typeface="Courier New" pitchFamily="49" charset="0"/>
              </a:rPr>
              <a:t>. </a:t>
            </a:r>
          </a:p>
          <a:p>
            <a:pPr lvl="1"/>
            <a:r>
              <a:rPr lang="en-US" sz="2300" dirty="0" smtClean="0">
                <a:latin typeface="+mj-lt"/>
                <a:cs typeface="Courier New" pitchFamily="49" charset="0"/>
              </a:rPr>
              <a:t>You need to catch a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2300" dirty="0" smtClean="0">
                <a:latin typeface="+mj-lt"/>
                <a:cs typeface="Courier New" pitchFamily="49" charset="0"/>
              </a:rPr>
              <a:t> object before catching an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300" dirty="0" smtClean="0">
                <a:latin typeface="+mj-lt"/>
                <a:cs typeface="Courier New" pitchFamily="49" charset="0"/>
              </a:rPr>
              <a:t> object and before you catch a 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Exception</a:t>
            </a:r>
            <a:r>
              <a:rPr lang="en-US" sz="2300" dirty="0" smtClean="0">
                <a:latin typeface="+mj-lt"/>
                <a:cs typeface="Courier New" pitchFamily="49" charset="0"/>
              </a:rPr>
              <a:t> object.</a:t>
            </a:r>
          </a:p>
          <a:p>
            <a:r>
              <a:rPr lang="en-US" sz="2300" dirty="0" smtClean="0">
                <a:latin typeface="+mj-lt"/>
                <a:cs typeface="Courier New" pitchFamily="49" charset="0"/>
              </a:rPr>
              <a:t>You can catch the most general exception with</a:t>
            </a:r>
          </a:p>
          <a:p>
            <a:pPr>
              <a:buNone/>
            </a:pPr>
            <a:r>
              <a:rPr lang="en-US" sz="2300" dirty="0">
                <a:latin typeface="+mj-lt"/>
                <a:cs typeface="Courier New" pitchFamily="49" charset="0"/>
              </a:rPr>
              <a:t>	</a:t>
            </a:r>
            <a:r>
              <a:rPr lang="en-US" sz="2300" dirty="0" smtClean="0">
                <a:latin typeface="+mj-lt"/>
                <a:cs typeface="Courier New" pitchFamily="49" charset="0"/>
              </a:rPr>
              <a:t>	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catch (Exception e) 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smtClean="0">
                <a:latin typeface="+mj-lt"/>
                <a:cs typeface="Courier New" pitchFamily="49" charset="0"/>
              </a:rPr>
              <a:t>But you have less control on how to process the Exception</a:t>
            </a:r>
            <a:endParaRPr lang="en-US" sz="2300" dirty="0">
              <a:latin typeface="+mj-lt"/>
              <a:cs typeface="Courier New" pitchFamily="49" charset="0"/>
            </a:endParaRPr>
          </a:p>
          <a:p>
            <a:pPr>
              <a:buNone/>
            </a:pPr>
            <a:endParaRPr lang="en-US" sz="2700" dirty="0" smtClean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finally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When the code throws an exception, execution transfers to the exception handler or if no exception handler is found the method exits.</a:t>
            </a:r>
          </a:p>
          <a:p>
            <a:r>
              <a:rPr lang="en-US" dirty="0" smtClean="0"/>
              <a:t>What if you want to clear up resources?</a:t>
            </a:r>
          </a:p>
          <a:p>
            <a:pPr lvl="1"/>
            <a:r>
              <a:rPr lang="en-US" dirty="0" smtClean="0"/>
              <a:t>You put all the cleaning up code in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finally</a:t>
            </a:r>
            <a:r>
              <a:rPr lang="en-US" dirty="0" smtClean="0"/>
              <a:t> clause: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Stuff that might throw exception;</a:t>
            </a:r>
          </a:p>
          <a:p>
            <a:pPr lvl="1">
              <a:buNone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Othercode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SomeException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Handler: do something reasonable;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SomeOtherException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e2) {</a:t>
            </a:r>
          </a:p>
          <a:p>
            <a:pPr lvl="1">
              <a:buNone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	Handler: do something reasonable;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SomeMoreException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e3) {</a:t>
            </a:r>
          </a:p>
          <a:p>
            <a:pPr lvl="1">
              <a:buNone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	Handler: do something reasonable;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finally {</a:t>
            </a:r>
          </a:p>
          <a:p>
            <a:pPr lvl="1">
              <a:buNone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	Release all resources, e.g. close files and network connections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Go on with life;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Head First Java, pp. 315-338</a:t>
            </a:r>
          </a:p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Inner classes </a:t>
            </a:r>
          </a:p>
          <a:p>
            <a:pPr lvl="1"/>
            <a:r>
              <a:rPr lang="en-US" dirty="0" smtClean="0"/>
              <a:t>Object Cloning</a:t>
            </a:r>
          </a:p>
          <a:p>
            <a:pPr lvl="1"/>
            <a:r>
              <a:rPr lang="en-US" dirty="0" smtClean="0"/>
              <a:t>Loose Ends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Visibility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4191000"/>
          <a:ext cx="73152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038"/>
                <a:gridCol w="1585281"/>
                <a:gridCol w="2079057"/>
                <a:gridCol w="2264824"/>
              </a:tblGrid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Package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Everywhere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protected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default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private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81000" y="1066800"/>
            <a:ext cx="8458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b="1" dirty="0" smtClean="0"/>
              <a:t>public</a:t>
            </a:r>
            <a:r>
              <a:rPr lang="en-US" sz="2000" dirty="0" smtClean="0"/>
              <a:t> declarations represent specifications—what clients of a package</a:t>
            </a:r>
          </a:p>
          <a:p>
            <a:r>
              <a:rPr lang="en-US" sz="2000" dirty="0" smtClean="0"/>
              <a:t>are supposed to rely on.</a:t>
            </a:r>
          </a:p>
          <a:p>
            <a:r>
              <a:rPr lang="en-US" sz="2000" dirty="0" smtClean="0"/>
              <a:t>• package private declarations are part of the implementation of a</a:t>
            </a:r>
          </a:p>
          <a:p>
            <a:r>
              <a:rPr lang="en-US" sz="2000" dirty="0" smtClean="0"/>
              <a:t>class that must be known to other classes that assist in the implementation.</a:t>
            </a:r>
          </a:p>
          <a:p>
            <a:r>
              <a:rPr lang="en-US" sz="2000" dirty="0" smtClean="0"/>
              <a:t>• </a:t>
            </a:r>
            <a:r>
              <a:rPr lang="en-US" sz="2000" b="1" dirty="0" smtClean="0"/>
              <a:t>protected</a:t>
            </a:r>
            <a:r>
              <a:rPr lang="en-US" sz="2000" dirty="0" smtClean="0"/>
              <a:t> declarations are part of the implementation that subtypes</a:t>
            </a:r>
          </a:p>
          <a:p>
            <a:r>
              <a:rPr lang="en-US" sz="2000" dirty="0" smtClean="0"/>
              <a:t>may need, but that clients of the subtypes generally won’t.</a:t>
            </a:r>
          </a:p>
          <a:p>
            <a:r>
              <a:rPr lang="en-US" sz="2000" dirty="0" smtClean="0"/>
              <a:t>• </a:t>
            </a:r>
            <a:r>
              <a:rPr lang="en-US" sz="2000" b="1" dirty="0" smtClean="0"/>
              <a:t>private</a:t>
            </a:r>
            <a:r>
              <a:rPr lang="en-US" sz="2000" dirty="0" smtClean="0"/>
              <a:t> declarations are part of the implementation of a class that</a:t>
            </a:r>
          </a:p>
          <a:p>
            <a:r>
              <a:rPr lang="en-US" sz="2000" dirty="0" smtClean="0"/>
              <a:t>only that class needs.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US" sz="1600" b="0" dirty="0" err="1" smtClean="0">
                <a:latin typeface="Courier New" pitchFamily="49" charset="0"/>
                <a:cs typeface="Courier New" pitchFamily="49" charset="0"/>
              </a:rPr>
              <a:t>SomePack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public class A1 {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f1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A1 a = ...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a.x1 = 3; // OK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protected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y1;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x1;</a:t>
            </a:r>
          </a:p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2400" y="1600200"/>
            <a:ext cx="5181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//default package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class A2 {</a:t>
            </a:r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g (SomePack.A1 x) {</a:t>
            </a:r>
          </a:p>
          <a:p>
            <a:pPr lvl="2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x.f1 (); // OK?</a:t>
            </a:r>
          </a:p>
          <a:p>
            <a:pPr lvl="2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x.y1 = 3; // OK?</a:t>
            </a:r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class B2 extends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SomePack.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A1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h (SomePack.A1 x) {</a:t>
            </a:r>
          </a:p>
          <a:p>
            <a:pPr lvl="2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x.f1 (); //OK?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x.y1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3;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//OK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lvl="2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f1(); // OK?</a:t>
            </a:r>
          </a:p>
          <a:p>
            <a:pPr lvl="2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y1 = 3; // OK?</a:t>
            </a:r>
          </a:p>
          <a:p>
            <a:pPr lvl="2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x1 = 3; // OK?</a:t>
            </a:r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f1() { //does this 				 //override?</a:t>
            </a:r>
          </a:p>
          <a:p>
            <a:pPr lvl="1"/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55643" y="2297668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ERROR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55643" y="2614136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ERROR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03243" y="3974068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ERROR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03243" y="4278868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ERROR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03243" y="451913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03243" y="4736068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ERROR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03243" y="3745468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ERROR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43800" y="5562600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Exception Handling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Perfect World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would never enter a data of the wrong format.</a:t>
            </a:r>
          </a:p>
          <a:p>
            <a:r>
              <a:rPr lang="en-US" dirty="0" smtClean="0"/>
              <a:t>Files they want to open always exist.</a:t>
            </a:r>
          </a:p>
          <a:p>
            <a:r>
              <a:rPr lang="en-US" dirty="0" smtClean="0"/>
              <a:t>And code would never have bugs.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News…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Exceptional cases will arise, and your will need to handle them.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If a user loses all the work she did during a session because of a programming mistake, that user may forever stay away from your program!</a:t>
            </a:r>
          </a:p>
          <a:p>
            <a:r>
              <a:rPr lang="en-US" dirty="0" smtClean="0"/>
              <a:t>Professional quality/industrial strength programs devote a large amount of code to handle errors.</a:t>
            </a:r>
          </a:p>
          <a:p>
            <a:r>
              <a:rPr lang="en-US" dirty="0" smtClean="0"/>
              <a:t>Safety/mission critical systems depend on the code to do something reasonable in the face of exceptions...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indows_XP_BSO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an exception occurs, the program ought to either</a:t>
            </a:r>
          </a:p>
          <a:p>
            <a:pPr lvl="1"/>
            <a:r>
              <a:rPr lang="en-US" dirty="0" smtClean="0"/>
              <a:t>Return to a safe state and allow the user to execute other commands</a:t>
            </a:r>
          </a:p>
          <a:p>
            <a:pPr lvl="1"/>
            <a:r>
              <a:rPr lang="en-US" dirty="0" smtClean="0"/>
              <a:t>Allow the user to save his/her work and gracefully exit the program. </a:t>
            </a:r>
          </a:p>
          <a:p>
            <a:r>
              <a:rPr lang="en-US" dirty="0" smtClean="0"/>
              <a:t>This is not always easy.</a:t>
            </a:r>
          </a:p>
          <a:p>
            <a:pPr lvl="1"/>
            <a:r>
              <a:rPr lang="en-US" dirty="0" smtClean="0"/>
              <a:t>Exception detection may be needed at multiple places in your code.</a:t>
            </a:r>
          </a:p>
          <a:p>
            <a:pPr lvl="1"/>
            <a:r>
              <a:rPr lang="en-US" dirty="0" smtClean="0"/>
              <a:t>The code that restores the state of the application can be far removed from where exceptions can occur.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1267</Words>
  <Application>Microsoft Office PowerPoint</Application>
  <PresentationFormat>On-screen Show (4:3)</PresentationFormat>
  <Paragraphs>310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CS 61B Data Structures and Programming Methodology </vt:lpstr>
      <vt:lpstr>Announcements</vt:lpstr>
      <vt:lpstr>Package Visibility</vt:lpstr>
      <vt:lpstr>Quiz</vt:lpstr>
      <vt:lpstr>Today</vt:lpstr>
      <vt:lpstr>In a Perfect World …</vt:lpstr>
      <vt:lpstr>The Bad News…</vt:lpstr>
      <vt:lpstr>Slide 8</vt:lpstr>
      <vt:lpstr>Dealing with Exceptions</vt:lpstr>
      <vt:lpstr>Types of Exceptions</vt:lpstr>
      <vt:lpstr>Types of Exceptions</vt:lpstr>
      <vt:lpstr>Traditionally…</vt:lpstr>
      <vt:lpstr>Exception Handling in Java</vt:lpstr>
      <vt:lpstr>Exceptions </vt:lpstr>
      <vt:lpstr>Pre-declared Subtypes </vt:lpstr>
      <vt:lpstr>Unchecked Exception</vt:lpstr>
      <vt:lpstr>Checked Exceptions</vt:lpstr>
      <vt:lpstr>Throwing Checked Exceptions</vt:lpstr>
      <vt:lpstr>Example</vt:lpstr>
      <vt:lpstr>When Exceptions are Thrown</vt:lpstr>
      <vt:lpstr>When to Declare Exceptions</vt:lpstr>
      <vt:lpstr>Throwing Exceptions</vt:lpstr>
      <vt:lpstr>Creating Your Own Exceptions</vt:lpstr>
      <vt:lpstr>Catching Exceptions</vt:lpstr>
      <vt:lpstr>Example</vt:lpstr>
      <vt:lpstr>Scoping Rules </vt:lpstr>
      <vt:lpstr>Catching Multiple Exceptions</vt:lpstr>
      <vt:lpstr>finally</vt:lpstr>
      <vt:lpstr>Next Time 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61B Data Structures and Programming Methodology </dc:title>
  <dc:creator>David Qin Sun</dc:creator>
  <cp:lastModifiedBy>David Qin Sun</cp:lastModifiedBy>
  <cp:revision>296</cp:revision>
  <dcterms:created xsi:type="dcterms:W3CDTF">2008-07-07T03:40:18Z</dcterms:created>
  <dcterms:modified xsi:type="dcterms:W3CDTF">2008-07-08T03:31:55Z</dcterms:modified>
</cp:coreProperties>
</file>