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Masters/notesMaster1.xml" ContentType="application/vnd.openxmlformats-officedocument.presentationml.notesMaster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5"/>
  </p:notesMasterIdLst>
  <p:sldIdLst>
    <p:sldId id="262" r:id="rId2"/>
    <p:sldId id="263" r:id="rId3"/>
    <p:sldId id="264" r:id="rId4"/>
    <p:sldId id="265" r:id="rId5"/>
    <p:sldId id="266" r:id="rId6"/>
    <p:sldId id="268" r:id="rId7"/>
    <p:sldId id="267" r:id="rId8"/>
    <p:sldId id="274" r:id="rId9"/>
    <p:sldId id="275" r:id="rId10"/>
    <p:sldId id="269" r:id="rId11"/>
    <p:sldId id="270" r:id="rId12"/>
    <p:sldId id="288" r:id="rId13"/>
    <p:sldId id="276" r:id="rId14"/>
    <p:sldId id="280" r:id="rId15"/>
    <p:sldId id="277" r:id="rId16"/>
    <p:sldId id="281" r:id="rId17"/>
    <p:sldId id="287" r:id="rId18"/>
    <p:sldId id="278" r:id="rId19"/>
    <p:sldId id="282" r:id="rId20"/>
    <p:sldId id="289" r:id="rId21"/>
    <p:sldId id="284" r:id="rId22"/>
    <p:sldId id="279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1488" autoAdjust="0"/>
  </p:normalViewPr>
  <p:slideViewPr>
    <p:cSldViewPr>
      <p:cViewPr varScale="1">
        <p:scale>
          <a:sx n="88" d="100"/>
          <a:sy n="88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2002B-FFBB-4361-A601-5395BCA81B42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77C6-EF59-4670-817D-F097599F8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BC96-ABCB-4A66-99B0-588C3B02408D}" type="datetimeFigureOut">
              <a:rPr lang="en-US" smtClean="0"/>
              <a:pPr/>
              <a:t>7/6/08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3,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public class Employee 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300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 equals(Employee other)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300" b="0" dirty="0" err="1" smtClean="0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(other.name) &amp;&amp;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	salary == </a:t>
            </a:r>
            <a:r>
              <a:rPr lang="en-US" sz="2300" b="0" dirty="0" err="1" smtClean="0">
                <a:latin typeface="Courier New" pitchFamily="49" charset="0"/>
                <a:cs typeface="Courier New" pitchFamily="49" charset="0"/>
              </a:rPr>
              <a:t>other.salary</a:t>
            </a: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	ID == other.ID;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The explicit parameter other is declared to be Employee, not Object. So </a:t>
            </a:r>
          </a:p>
          <a:p>
            <a:pPr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other) will </a:t>
            </a:r>
            <a:r>
              <a:rPr lang="en-US" dirty="0" smtClean="0"/>
              <a:t>not override the method</a:t>
            </a:r>
          </a:p>
          <a:p>
            <a:pPr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The compiler and the run time will not pick this up because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equals(Employee other)</a:t>
            </a:r>
            <a:r>
              <a:rPr lang="en-US" dirty="0" smtClean="0">
                <a:latin typeface="+mj-lt"/>
                <a:cs typeface="Courier New" pitchFamily="49" charset="0"/>
              </a:rPr>
              <a:t> is treated using method overloading (not overriding).</a:t>
            </a:r>
          </a:p>
          <a:p>
            <a:pPr>
              <a:buNone/>
            </a:pPr>
            <a:endParaRPr lang="en-US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@Override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Java 5.0, you can protect yourself against this type of error with the metadata tag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@Override: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equals(Object other)</a:t>
            </a:r>
          </a:p>
          <a:p>
            <a:r>
              <a:rPr lang="en-US" dirty="0" smtClean="0"/>
              <a:t>If you make a mistake and the new method does not override any method in the </a:t>
            </a:r>
            <a:r>
              <a:rPr lang="en-US" dirty="0" err="1" smtClean="0"/>
              <a:t>superclass</a:t>
            </a:r>
            <a:r>
              <a:rPr lang="en-US" dirty="0" smtClean="0"/>
              <a:t> then the compiler will pick up the error. </a:t>
            </a:r>
          </a:p>
          <a:p>
            <a:pPr lvl="1"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equals(Employee other)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method in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that returns a string representation of the value of this object. </a:t>
            </a:r>
          </a:p>
          <a:p>
            <a:r>
              <a:rPr lang="en-US" dirty="0" smtClean="0"/>
              <a:t>When you do :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Employee x = new Employee(…);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(x); //calls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				  	 //method on x returns a 	 				 //string object to 					 //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Systme.out.println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Default implementation in Java prints the class name and the hash code of the object:</a:t>
            </a: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	java.io.PrintStream@2f6684</a:t>
            </a:r>
            <a:endParaRPr lang="en-US" sz="2000" b="0" dirty="0" smtClean="0"/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 organizes “related” of classes into collections called </a:t>
            </a:r>
            <a:r>
              <a:rPr lang="en-US" i="1" dirty="0" smtClean="0"/>
              <a:t>packages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Packages are used to separate your work from code provided by others:.</a:t>
            </a:r>
          </a:p>
          <a:p>
            <a:pPr lvl="1"/>
            <a:r>
              <a:rPr lang="en-US" dirty="0" smtClean="0"/>
              <a:t>Guarantee the uniqueness of class names. </a:t>
            </a:r>
          </a:p>
          <a:p>
            <a:pPr lvl="1"/>
            <a:r>
              <a:rPr lang="en-US" dirty="0" smtClean="0"/>
              <a:t>Packages can contain hidden classes that are used by the package but are not visible or accessible outside the package. </a:t>
            </a:r>
          </a:p>
          <a:p>
            <a:pPr lvl="1"/>
            <a:r>
              <a:rPr lang="en-US" dirty="0" smtClean="0"/>
              <a:t>Classes in packages can have fields and methods that are visible by all classes inside the package, but not outside.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Java Standard Library is contained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java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smtClean="0"/>
              <a:t>In the standard library: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java.net</a:t>
            </a:r>
          </a:p>
          <a:p>
            <a:pPr lvl="1"/>
            <a:r>
              <a:rPr lang="en-US" dirty="0" smtClean="0"/>
              <a:t>A nesting/hierarchy of classes like the nested subdirectories on your </a:t>
            </a:r>
            <a:r>
              <a:rPr lang="en-US" dirty="0" err="1" smtClean="0"/>
              <a:t>harddrive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Package names are hierarchical.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java.awt.image.Model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the class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dirty="0" smtClean="0"/>
              <a:t> inside the package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 smtClean="0"/>
              <a:t> inside the package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awt</a:t>
            </a:r>
            <a:r>
              <a:rPr lang="en-US" dirty="0" smtClean="0"/>
              <a:t> inside the package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class can use all classes from its own package and all public classes from other packages. </a:t>
            </a:r>
          </a:p>
          <a:p>
            <a:r>
              <a:rPr lang="en-US" dirty="0" smtClean="0"/>
              <a:t>Two ways to access public classes from other packages: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Using a fully qualified name:</a:t>
            </a:r>
            <a:br>
              <a:rPr lang="en-US" dirty="0" smtClean="0"/>
            </a:b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java.lang.System.out.println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(“Here is an example”);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Using the import statement to give you a shorthand way of referring to files in the packages. </a:t>
            </a:r>
          </a:p>
          <a:p>
            <a:pPr lvl="1">
              <a:buNone/>
            </a:pPr>
            <a:r>
              <a:rPr lang="en-US" dirty="0" smtClean="0"/>
              <a:t>		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lvl="1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 import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.*; //now you can refer to everything 			      //in .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util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Every Java program implicitly imports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.*, </a:t>
            </a:r>
            <a:r>
              <a:rPr lang="en-US" dirty="0" smtClean="0"/>
              <a:t>so you don't have to import it explicitly to use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import multiple packages that contain classes with the same name, you’ll get an error: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import java.sql.*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Date today; //ERROR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Two solutions: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sz="2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import java.sql.*</a:t>
            </a:r>
            <a:br>
              <a:rPr lang="en-US" sz="2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birthday= new 			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Java 5.0 introduced syntactic sugar to abbreviate calls to Static (class) methods such as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dirty="0" smtClean="0"/>
              <a:t> and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Math.pow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java.lang.System.out</a:t>
            </a:r>
            <a:r>
              <a:rPr lang="en-US" dirty="0" smtClean="0"/>
              <a:t>; means “within this file, you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 smtClean="0"/>
              <a:t> as an abbreviation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java.lang.System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 </a:t>
            </a:r>
            <a:r>
              <a:rPr lang="en-US" dirty="0" smtClean="0"/>
              <a:t>means “within this file, you can use any </a:t>
            </a:r>
            <a:r>
              <a:rPr lang="en-US" dirty="0" smtClean="0">
                <a:latin typeface="+mj-lt"/>
                <a:cs typeface="Courier New" pitchFamily="49" charset="0"/>
              </a:rPr>
              <a:t>static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dirty="0" smtClean="0"/>
              <a:t> without mentioning the package.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Class to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b="0" dirty="0" smtClean="0">
                <a:latin typeface="Courier New" pitchFamily="49" charset="0"/>
                <a:cs typeface="Courier New" pitchFamily="49" charset="0"/>
              </a:rPr>
              <a:t>package cs61b.class.day8</a:t>
            </a:r>
          </a:p>
          <a:p>
            <a:pPr>
              <a:buNone/>
            </a:pPr>
            <a:endParaRPr lang="en-US" sz="3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b="0" dirty="0" smtClean="0">
                <a:latin typeface="Courier New" pitchFamily="49" charset="0"/>
                <a:cs typeface="Courier New" pitchFamily="49" charset="0"/>
              </a:rPr>
              <a:t>public class Employee {</a:t>
            </a:r>
          </a:p>
          <a:p>
            <a:pPr>
              <a:buNone/>
            </a:pPr>
            <a:r>
              <a:rPr lang="en-US" sz="3000" b="0" dirty="0" smtClean="0">
                <a:latin typeface="Courier New" pitchFamily="49" charset="0"/>
                <a:cs typeface="Courier New" pitchFamily="49" charset="0"/>
              </a:rPr>
              <a:t> … </a:t>
            </a:r>
          </a:p>
          <a:p>
            <a:pPr>
              <a:buNone/>
            </a:pPr>
            <a:r>
              <a:rPr lang="en-US" sz="30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3100" dirty="0" smtClean="0">
              <a:latin typeface="+mj-lt"/>
            </a:endParaRPr>
          </a:p>
          <a:p>
            <a:r>
              <a:rPr lang="en-US" sz="3100" dirty="0" smtClean="0">
                <a:latin typeface="+mj-lt"/>
              </a:rPr>
              <a:t>If you don’t specify the package statement</a:t>
            </a:r>
          </a:p>
          <a:p>
            <a:pPr lvl="1"/>
            <a:r>
              <a:rPr lang="en-US" sz="2700" dirty="0" smtClean="0">
                <a:latin typeface="+mj-lt"/>
              </a:rPr>
              <a:t>The classes in that source belongs to the default package.</a:t>
            </a:r>
          </a:p>
          <a:p>
            <a:pPr lvl="1"/>
            <a:r>
              <a:rPr lang="en-US" sz="2700" dirty="0" smtClean="0">
                <a:latin typeface="+mj-lt"/>
              </a:rPr>
              <a:t>The default package has no package name. </a:t>
            </a:r>
            <a:endParaRPr lang="en-US" sz="2700" b="0" dirty="0" smtClean="0">
              <a:latin typeface="+mj-lt"/>
              <a:cs typeface="Courier New" pitchFamily="49" charset="0"/>
            </a:endParaRPr>
          </a:p>
          <a:p>
            <a:r>
              <a:rPr lang="en-US" sz="3100" dirty="0" smtClean="0">
                <a:latin typeface="+mj-lt"/>
              </a:rPr>
              <a:t>If you specify the package statement</a:t>
            </a:r>
          </a:p>
          <a:p>
            <a:pPr lvl="1"/>
            <a:r>
              <a:rPr lang="en-US" sz="2700" dirty="0" smtClean="0">
                <a:latin typeface="+mj-lt"/>
              </a:rPr>
              <a:t>You must place files in a package into a subdirectory that matches the full package name. </a:t>
            </a:r>
          </a:p>
          <a:p>
            <a:pPr lvl="1"/>
            <a:r>
              <a:rPr lang="en-US" sz="2700" dirty="0" err="1" smtClean="0">
                <a:latin typeface="+mj-lt"/>
              </a:rPr>
              <a:t>Employee.class</a:t>
            </a:r>
            <a:r>
              <a:rPr lang="en-US" sz="2700" dirty="0" smtClean="0">
                <a:latin typeface="+mj-lt"/>
              </a:rPr>
              <a:t> must appear in the directory cs61b/class/day8 (or cs61b\class\day8 on Windows).</a:t>
            </a:r>
          </a:p>
          <a:p>
            <a:pPr lvl="1"/>
            <a:endParaRPr lang="en-US" sz="2700" dirty="0" smtClean="0">
              <a:latin typeface="+mj-l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urier New" pitchFamily="49" charset="0"/>
              </a:rPr>
              <a:t>How does </a:t>
            </a:r>
            <a:r>
              <a:rPr lang="en-US" sz="4000" b="0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>
                <a:cs typeface="Courier New" pitchFamily="49" charset="0"/>
              </a:rPr>
              <a:t> Locate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can appear in any of the directories on your CLASSPATH environment variable (in Unix). 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printenv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CLASSPATH 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.:/home/ff/cs61b/lib/ucb.jar</a:t>
            </a:r>
            <a:endParaRPr lang="en-US" sz="3100" dirty="0" smtClean="0"/>
          </a:p>
          <a:p>
            <a:pPr lvl="1"/>
            <a:r>
              <a:rPr lang="en-US" dirty="0" smtClean="0"/>
              <a:t>Java first looks in ".", the current directory, and then looks in /home/ff/cs61b/lib/ucb.jar (which is a file of classes in a compressed format.</a:t>
            </a:r>
          </a:p>
          <a:p>
            <a:pPr lvl="1"/>
            <a:r>
              <a:rPr lang="en-US" dirty="0" smtClean="0"/>
              <a:t>The CLASSPATH does not include the location of the Java standard library packages (those beginning with java). The Java compiler knows where to find them.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 is out! Due July 15</a:t>
            </a:r>
            <a:r>
              <a:rPr lang="en-US" baseline="30000" dirty="0" smtClean="0"/>
              <a:t>th</a:t>
            </a:r>
            <a:r>
              <a:rPr lang="en-US" dirty="0" smtClean="0"/>
              <a:t>. Check the course website.</a:t>
            </a:r>
          </a:p>
          <a:p>
            <a:r>
              <a:rPr lang="en-US" dirty="0" smtClean="0"/>
              <a:t>Reminder: the class </a:t>
            </a:r>
            <a:r>
              <a:rPr lang="en-US" smtClean="0"/>
              <a:t>newsgroup ucb.class.cs61b should </a:t>
            </a:r>
            <a:r>
              <a:rPr lang="en-US" dirty="0" smtClean="0"/>
              <a:t>be considered as required reading.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compiling a source file, the compiler often needs information about a type (a class or interface) it does not yet recognize.</a:t>
            </a:r>
          </a:p>
          <a:p>
            <a:r>
              <a:rPr lang="en-US" dirty="0" err="1" smtClean="0"/>
              <a:t>Javac</a:t>
            </a:r>
            <a:r>
              <a:rPr lang="en-US" dirty="0" smtClean="0"/>
              <a:t> will search through the directories in the CLASSPATH:</a:t>
            </a:r>
          </a:p>
          <a:p>
            <a:pPr lvl="1"/>
            <a:r>
              <a:rPr lang="en-US" i="1" dirty="0" smtClean="0"/>
              <a:t>Search produces a class file but no source file:</a:t>
            </a:r>
            <a:r>
              <a:rPr lang="en-US" dirty="0" smtClean="0"/>
              <a:t> </a:t>
            </a:r>
            <a:r>
              <a:rPr lang="en-US" dirty="0" err="1" smtClean="0"/>
              <a:t>javac</a:t>
            </a:r>
            <a:r>
              <a:rPr lang="en-US" dirty="0" smtClean="0"/>
              <a:t> uses the class file. </a:t>
            </a:r>
          </a:p>
          <a:p>
            <a:pPr lvl="1"/>
            <a:r>
              <a:rPr lang="en-US" i="1" dirty="0" smtClean="0"/>
              <a:t>Search produces a source file but no class file:</a:t>
            </a:r>
            <a:r>
              <a:rPr lang="en-US" dirty="0" smtClean="0"/>
              <a:t> </a:t>
            </a:r>
            <a:r>
              <a:rPr lang="en-US" dirty="0" err="1" smtClean="0"/>
              <a:t>javac</a:t>
            </a:r>
            <a:r>
              <a:rPr lang="en-US" dirty="0" smtClean="0"/>
              <a:t> compiles the source file and uses the resulting class file. </a:t>
            </a:r>
          </a:p>
          <a:p>
            <a:pPr lvl="1"/>
            <a:r>
              <a:rPr lang="en-US" i="1" dirty="0" smtClean="0"/>
              <a:t>Search produces both a source file and a class file:</a:t>
            </a:r>
            <a:r>
              <a:rPr lang="en-US" dirty="0" smtClean="0"/>
              <a:t> </a:t>
            </a:r>
            <a:r>
              <a:rPr lang="en-US" dirty="0" err="1" smtClean="0"/>
              <a:t>javac</a:t>
            </a:r>
            <a:r>
              <a:rPr lang="en-US" dirty="0" smtClean="0"/>
              <a:t> determines whether the class file is out of date. If the class file is out of date, </a:t>
            </a:r>
            <a:r>
              <a:rPr lang="en-US" dirty="0" err="1" smtClean="0"/>
              <a:t>javac</a:t>
            </a:r>
            <a:r>
              <a:rPr lang="en-US" dirty="0" smtClean="0"/>
              <a:t> recompiles the source file and uses the updated class file. Otherwise, </a:t>
            </a:r>
            <a:r>
              <a:rPr lang="en-US" dirty="0" err="1" smtClean="0"/>
              <a:t>javac</a:t>
            </a:r>
            <a:r>
              <a:rPr lang="en-US" dirty="0" smtClean="0"/>
              <a:t> just uses the class file.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18872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public class List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 lvl="1">
              <a:buNone/>
            </a:pPr>
            <a:endParaRPr lang="en-US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insertTail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item) {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if (head == null)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	head = tail = new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(item, null);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else {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tail.next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(item, null);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	tail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tail.next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Visibility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4191000"/>
          <a:ext cx="7315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038"/>
                <a:gridCol w="1585281"/>
                <a:gridCol w="2079057"/>
                <a:gridCol w="2264824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Package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Everywhere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13716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public</a:t>
            </a:r>
            <a:r>
              <a:rPr lang="en-US" sz="2000" dirty="0" smtClean="0"/>
              <a:t> declarations represent specifications—what clients of a package</a:t>
            </a:r>
          </a:p>
          <a:p>
            <a:r>
              <a:rPr lang="en-US" sz="2000" dirty="0" smtClean="0"/>
              <a:t>are supposed to rely on.</a:t>
            </a:r>
          </a:p>
          <a:p>
            <a:r>
              <a:rPr lang="en-US" sz="2000" dirty="0" smtClean="0"/>
              <a:t>• package private declarations are part of the implementation of a</a:t>
            </a:r>
          </a:p>
          <a:p>
            <a:r>
              <a:rPr lang="en-US" sz="2000" dirty="0" smtClean="0"/>
              <a:t>class that must be known to other classes that assist in the implementation.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protected</a:t>
            </a:r>
            <a:r>
              <a:rPr lang="en-US" sz="2000" dirty="0" smtClean="0"/>
              <a:t> declarations are part of the implementation that subtypes</a:t>
            </a:r>
          </a:p>
          <a:p>
            <a:r>
              <a:rPr lang="en-US" sz="2000" dirty="0" smtClean="0"/>
              <a:t>may need, but that clients of the subtypes generally won’t.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private</a:t>
            </a:r>
            <a:r>
              <a:rPr lang="en-US" sz="2000" dirty="0" smtClean="0"/>
              <a:t> declarations are part of the implementation of a class that</a:t>
            </a:r>
          </a:p>
          <a:p>
            <a:r>
              <a:rPr lang="en-US" sz="2000" dirty="0" smtClean="0"/>
              <a:t>only that class needs.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Head </a:t>
            </a:r>
            <a:r>
              <a:rPr lang="es-ES" dirty="0" err="1" smtClean="0"/>
              <a:t>First</a:t>
            </a:r>
            <a:r>
              <a:rPr lang="es-ES" dirty="0" smtClean="0"/>
              <a:t> Java</a:t>
            </a:r>
          </a:p>
          <a:p>
            <a:pPr lvl="1"/>
            <a:r>
              <a:rPr lang="es-ES" dirty="0" smtClean="0"/>
              <a:t> pp. 154-160, 587-591, 667-668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dirty="0" smtClean="0"/>
          </a:p>
          <a:p>
            <a:r>
              <a:rPr lang="en-US" dirty="0" smtClean="0"/>
              <a:t>Packages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 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 is the ultimate ancestor – every class in Java extends from 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95800" y="49530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49530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Elbow Connector 23"/>
          <p:cNvCxnSpPr>
            <a:stCxn id="5" idx="0"/>
            <a:endCxn id="4" idx="0"/>
          </p:cNvCxnSpPr>
          <p:nvPr/>
        </p:nvCxnSpPr>
        <p:spPr>
          <a:xfrm rot="5400000" flipH="1" flipV="1">
            <a:off x="4152900" y="3695700"/>
            <a:ext cx="1588" cy="2514600"/>
          </a:xfrm>
          <a:prstGeom prst="bentConnector3">
            <a:avLst>
              <a:gd name="adj1" fmla="val 14395466"/>
            </a:avLst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8" idx="2"/>
          </p:cNvCxnSpPr>
          <p:nvPr/>
        </p:nvCxnSpPr>
        <p:spPr>
          <a:xfrm rot="16200000" flipV="1">
            <a:off x="4057650" y="4591050"/>
            <a:ext cx="228600" cy="38100"/>
          </a:xfrm>
          <a:prstGeom prst="straightConnector1">
            <a:avLst/>
          </a:prstGeom>
          <a:ln w="25400" cap="flat" cmpd="sng">
            <a:headEnd w="sm" len="sm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81400" y="38100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cxnSp>
        <p:nvCxnSpPr>
          <p:cNvPr id="9" name="Straight Arrow Connector 8"/>
          <p:cNvCxnSpPr>
            <a:endCxn id="11" idx="2"/>
          </p:cNvCxnSpPr>
          <p:nvPr/>
        </p:nvCxnSpPr>
        <p:spPr>
          <a:xfrm rot="5400000" flipH="1" flipV="1">
            <a:off x="3924300" y="3581400"/>
            <a:ext cx="457200" cy="1588"/>
          </a:xfrm>
          <a:prstGeom prst="straightConnector1">
            <a:avLst/>
          </a:prstGeom>
          <a:ln w="25400" cap="flat" cmpd="sng">
            <a:headEnd w="sm" len="sm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81400" y="25908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Object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876800" y="3962400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Human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extends Object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791200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Employee extends Human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5791200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Employee extends Human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variable of class Object </a:t>
            </a:r>
            <a:r>
              <a:rPr lang="en-US" i="1" dirty="0" smtClean="0"/>
              <a:t>can</a:t>
            </a:r>
            <a:r>
              <a:rPr lang="en-US" dirty="0" smtClean="0"/>
              <a:t> be used as a generic placeholder for a reference to an object of any type.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Employee(“Hacker Joe”, 35000);</a:t>
            </a:r>
          </a:p>
          <a:p>
            <a:r>
              <a:rPr lang="en-US" dirty="0" smtClean="0"/>
              <a:t>To do anything specific with </a:t>
            </a:r>
            <a:r>
              <a:rPr lang="en-US" sz="3300" b="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smtClean="0"/>
              <a:t>, you need to cast it to some type: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((Employee)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raiseSalary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(0.4);</a:t>
            </a:r>
          </a:p>
          <a:p>
            <a:r>
              <a:rPr lang="en-US" dirty="0" smtClean="0"/>
              <a:t>All array types extend the object class: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Employee[] staff = new Employee[10];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= staff;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[10];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Lecture 3: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Key characteristics:</a:t>
            </a:r>
          </a:p>
          <a:p>
            <a:pPr lvl="1"/>
            <a:r>
              <a:rPr lang="en-US" dirty="0" smtClean="0"/>
              <a:t>Object’s Behavior: what can you do with the object, what methods can you call?</a:t>
            </a:r>
          </a:p>
          <a:p>
            <a:pPr lvl="1"/>
            <a:r>
              <a:rPr lang="en-US" dirty="0" smtClean="0"/>
              <a:t>Object’s State: how does the object react to methods applied to it? What does it look like?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Object’s Identity: how to distinguish the object from others with same behavior and state?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 method in 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 that tests whether one object is considered equal to another.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4495800"/>
            <a:ext cx="1219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4114800"/>
            <a:ext cx="381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5562600"/>
            <a:ext cx="381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3"/>
            <a:endCxn id="4" idx="1"/>
          </p:cNvCxnSpPr>
          <p:nvPr/>
        </p:nvCxnSpPr>
        <p:spPr>
          <a:xfrm>
            <a:off x="1828800" y="4419600"/>
            <a:ext cx="990600" cy="4953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4" idx="1"/>
          </p:cNvCxnSpPr>
          <p:nvPr/>
        </p:nvCxnSpPr>
        <p:spPr>
          <a:xfrm flipV="1">
            <a:off x="1828800" y="4914900"/>
            <a:ext cx="990600" cy="9525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4114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1242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Reference based equality (default implementation in Java)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6553200" y="3962400"/>
            <a:ext cx="1752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4038600"/>
            <a:ext cx="381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5486400"/>
            <a:ext cx="381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244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0" idx="3"/>
            <a:endCxn id="19" idx="1"/>
          </p:cNvCxnSpPr>
          <p:nvPr/>
        </p:nvCxnSpPr>
        <p:spPr>
          <a:xfrm>
            <a:off x="5562600" y="4343400"/>
            <a:ext cx="990600" cy="381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  <a:endCxn id="28" idx="1"/>
          </p:cNvCxnSpPr>
          <p:nvPr/>
        </p:nvCxnSpPr>
        <p:spPr>
          <a:xfrm>
            <a:off x="5562600" y="5791200"/>
            <a:ext cx="990600" cy="381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53200" y="3581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6553200" y="5410200"/>
            <a:ext cx="1828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553200" y="4038600"/>
            <a:ext cx="1789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 = “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6553200" y="4343400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id = 101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6553200" y="5410200"/>
            <a:ext cx="1789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 = “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553200" y="5791200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id = 101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3124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State-based equality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15" grpId="0"/>
      <p:bldP spid="16" grpId="0"/>
      <p:bldP spid="19" grpId="0" animBg="1"/>
      <p:bldP spid="20" grpId="0" animBg="1"/>
      <p:bldP spid="21" grpId="0" animBg="1"/>
      <p:bldP spid="22" grpId="0"/>
      <p:bldP spid="23" grpId="0"/>
      <p:bldP spid="26" grpId="0"/>
      <p:bldP spid="28" grpId="0" animBg="1"/>
      <p:bldP spid="31" grpId="0"/>
      <p:bldP spid="33" grpId="0"/>
      <p:bldP spid="34" grpId="0"/>
      <p:bldP spid="35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class Employee { </a:t>
            </a:r>
          </a:p>
          <a:p>
            <a:pPr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//a quick test to see if two objects are equal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if (this ==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) return true;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//must return false if the explicit parameter is null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 == null) return false;</a:t>
            </a:r>
          </a:p>
          <a:p>
            <a:pPr lvl="1">
              <a:buNone/>
            </a:pPr>
            <a:endParaRPr lang="en-US" sz="14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//if the classes don’t match they can’t be equal</a:t>
            </a:r>
            <a:endParaRPr lang="en-US" sz="14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	return false;</a:t>
            </a:r>
          </a:p>
          <a:p>
            <a:pPr lvl="1">
              <a:buNone/>
            </a:pPr>
            <a:endParaRPr lang="en-US" sz="14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//now we know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 is a non-null employee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Employee other = (Employee)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//test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wehther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the fields have identical values</a:t>
            </a:r>
            <a:endParaRPr lang="en-US" sz="14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(other.name) &amp;&amp;</a:t>
            </a: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		     salary == </a:t>
            </a:r>
            <a:r>
              <a:rPr lang="en-US" sz="1400" b="0" dirty="0" err="1" smtClean="0">
                <a:latin typeface="Courier New" pitchFamily="49" charset="0"/>
                <a:cs typeface="Courier New" pitchFamily="49" charset="0"/>
              </a:rPr>
              <a:t>other.salary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equals() </a:t>
            </a:r>
            <a:r>
              <a:rPr lang="en-US" dirty="0" smtClean="0"/>
              <a:t>in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defining the equals method of a subclass, first call the </a:t>
            </a:r>
            <a:r>
              <a:rPr lang="en-US" dirty="0" err="1" smtClean="0"/>
              <a:t>superclass</a:t>
            </a:r>
            <a:r>
              <a:rPr lang="en-US" dirty="0" smtClean="0"/>
              <a:t> equals, then compare the instance fields of the subclass: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class Manager{ 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 return false;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checked that this and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are in the same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//subclass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Manager other = (Manager)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return bonus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other.bonus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1904</Words>
  <Application>Microsoft Office PowerPoint</Application>
  <PresentationFormat>On-screen Show (4:3)</PresentationFormat>
  <Paragraphs>256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 61B Data Structures and Programming Methodology </vt:lpstr>
      <vt:lpstr>Announcements</vt:lpstr>
      <vt:lpstr>Today</vt:lpstr>
      <vt:lpstr>Object </vt:lpstr>
      <vt:lpstr>Object</vt:lpstr>
      <vt:lpstr>From Lecture 3:</vt:lpstr>
      <vt:lpstr>equals()</vt:lpstr>
      <vt:lpstr>equals()</vt:lpstr>
      <vt:lpstr>equals() in Subclass</vt:lpstr>
      <vt:lpstr>A Common Mistake</vt:lpstr>
      <vt:lpstr>@Override</vt:lpstr>
      <vt:lpstr>toString()</vt:lpstr>
      <vt:lpstr>Packages</vt:lpstr>
      <vt:lpstr>Examples of Packages</vt:lpstr>
      <vt:lpstr>Using Packages</vt:lpstr>
      <vt:lpstr>Naming Conflict</vt:lpstr>
      <vt:lpstr>Static Import</vt:lpstr>
      <vt:lpstr>Adding a Class to a Package</vt:lpstr>
      <vt:lpstr>How does javac and java Locate Files?</vt:lpstr>
      <vt:lpstr>javac</vt:lpstr>
      <vt:lpstr>From Day 4</vt:lpstr>
      <vt:lpstr>Package Visibility</vt:lpstr>
      <vt:lpstr>Next Time</vt:lpstr>
    </vt:vector>
  </TitlesOfParts>
  <Company>UC Berkeley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Sun</dc:creator>
  <cp:lastModifiedBy>Wendy Xiaoxue Zhao</cp:lastModifiedBy>
  <cp:revision>342</cp:revision>
  <dcterms:created xsi:type="dcterms:W3CDTF">2008-07-06T22:45:36Z</dcterms:created>
  <dcterms:modified xsi:type="dcterms:W3CDTF">2008-07-06T22:48:43Z</dcterms:modified>
</cp:coreProperties>
</file>