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263" r:id="rId3"/>
    <p:sldId id="264" r:id="rId4"/>
    <p:sldId id="301" r:id="rId5"/>
    <p:sldId id="272" r:id="rId6"/>
    <p:sldId id="274" r:id="rId7"/>
    <p:sldId id="271" r:id="rId8"/>
    <p:sldId id="275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8" r:id="rId17"/>
    <p:sldId id="289" r:id="rId18"/>
    <p:sldId id="286" r:id="rId19"/>
    <p:sldId id="298" r:id="rId20"/>
    <p:sldId id="294" r:id="rId21"/>
    <p:sldId id="296" r:id="rId22"/>
    <p:sldId id="290" r:id="rId23"/>
    <p:sldId id="295" r:id="rId24"/>
    <p:sldId id="291" r:id="rId25"/>
    <p:sldId id="293" r:id="rId26"/>
    <p:sldId id="302" r:id="rId27"/>
    <p:sldId id="303" r:id="rId28"/>
    <p:sldId id="300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81488" autoAdjust="0"/>
  </p:normalViewPr>
  <p:slideViewPr>
    <p:cSldViewPr>
      <p:cViewPr varScale="1">
        <p:scale>
          <a:sx n="52" d="100"/>
          <a:sy n="52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2002B-FFBB-4361-A601-5395BCA81B42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77C6-EF59-4670-817D-F097599F8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diagram.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BC96-ABCB-4A66-99B0-588C3B02408D}" type="datetimeFigureOut">
              <a:rPr lang="en-US" smtClean="0"/>
              <a:pPr/>
              <a:t>7/1/2008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CCEC1-2453-4E18-98C1-BC66EC8DC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July 2, 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public class Human {</a:t>
            </a:r>
          </a:p>
          <a:p>
            <a:pPr>
              <a:buNone/>
            </a:pP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 	. . . </a:t>
            </a:r>
          </a:p>
          <a:p>
            <a:pPr>
              <a:buNone/>
            </a:pP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	public String introduce() { . . .}  //how should we code this?</a:t>
            </a:r>
          </a:p>
          <a:p>
            <a:pPr>
              <a:buNone/>
            </a:pP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9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1900" b="0" dirty="0" err="1" smtClean="0">
                <a:latin typeface="Courier New" pitchFamily="49" charset="0"/>
                <a:cs typeface="Courier New" pitchFamily="49" charset="0"/>
              </a:rPr>
              <a:t>david</a:t>
            </a: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 = new Student( . . . );</a:t>
            </a:r>
          </a:p>
          <a:p>
            <a:pPr>
              <a:buNone/>
            </a:pPr>
            <a:r>
              <a:rPr lang="en-US" sz="1900" b="0" dirty="0" err="1" smtClean="0">
                <a:latin typeface="Courier New" pitchFamily="49" charset="0"/>
                <a:cs typeface="Courier New" pitchFamily="49" charset="0"/>
              </a:rPr>
              <a:t>david.introduce</a:t>
            </a: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(); //”I’m David and I major in Computer Science”</a:t>
            </a:r>
          </a:p>
          <a:p>
            <a:pPr>
              <a:buNone/>
            </a:pPr>
            <a:endParaRPr lang="en-US" sz="19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1900" b="0" dirty="0" err="1" smtClean="0">
                <a:latin typeface="Courier New" pitchFamily="49" charset="0"/>
                <a:cs typeface="Courier New" pitchFamily="49" charset="0"/>
              </a:rPr>
              <a:t>wendy</a:t>
            </a: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 = new Employee( . . . );</a:t>
            </a:r>
          </a:p>
          <a:p>
            <a:pPr>
              <a:buNone/>
            </a:pPr>
            <a:r>
              <a:rPr lang="en-US" sz="1900" b="0" dirty="0" err="1" smtClean="0">
                <a:latin typeface="Courier New" pitchFamily="49" charset="0"/>
                <a:cs typeface="Courier New" pitchFamily="49" charset="0"/>
              </a:rPr>
              <a:t>wendy.introduce</a:t>
            </a: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(); //”I’m Wendy I work for Google”</a:t>
            </a:r>
          </a:p>
          <a:p>
            <a:pPr>
              <a:buNone/>
            </a:pPr>
            <a:endParaRPr lang="en-US" sz="17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/>
              <a:t>The Human class knows nothing about the person except the name and age. </a:t>
            </a:r>
          </a:p>
          <a:p>
            <a:r>
              <a:rPr lang="en-US" sz="2800" b="1" dirty="0" smtClean="0"/>
              <a:t>We can try: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public String introduce() { 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return “”;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800" dirty="0" smtClean="0"/>
              <a:t>A better way: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String introduce(); //no implementation required</a:t>
            </a:r>
            <a:endParaRPr lang="en-US" sz="19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class Human {</a:t>
            </a: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	private String name;</a:t>
            </a:r>
          </a:p>
          <a:p>
            <a:pPr>
              <a:buNone/>
            </a:pPr>
            <a:endParaRPr lang="en-US" sz="2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	public Human(String n);</a:t>
            </a:r>
            <a:br>
              <a:rPr lang="en-US" sz="2000" b="0" dirty="0" smtClean="0">
                <a:latin typeface="Courier New" pitchFamily="49" charset="0"/>
                <a:cs typeface="Courier New" pitchFamily="49" charset="0"/>
              </a:rPr>
            </a:br>
            <a:endParaRPr lang="en-US" sz="2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() { return name; }</a:t>
            </a:r>
          </a:p>
          <a:p>
            <a:pPr>
              <a:buNone/>
            </a:pPr>
            <a:endParaRPr lang="en-US" sz="2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String introduce();</a:t>
            </a:r>
          </a:p>
          <a:p>
            <a:pPr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800" dirty="0" smtClean="0">
                <a:latin typeface="+mj-lt"/>
                <a:cs typeface="Courier New" pitchFamily="49" charset="0"/>
              </a:rPr>
              <a:t>Any class with one or more </a:t>
            </a:r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2800" dirty="0" smtClean="0">
                <a:latin typeface="+mj-lt"/>
                <a:cs typeface="Courier New" pitchFamily="49" charset="0"/>
              </a:rPr>
              <a:t> methods must be declared as </a:t>
            </a:r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abstract.</a:t>
            </a:r>
          </a:p>
          <a:p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sz="2800" dirty="0" smtClean="0">
                <a:latin typeface="+mj-lt"/>
                <a:cs typeface="Courier New" pitchFamily="49" charset="0"/>
              </a:rPr>
              <a:t>classes can have concrete data and methods.</a:t>
            </a:r>
          </a:p>
          <a:p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sz="2800" dirty="0" smtClean="0">
                <a:latin typeface="+mj-lt"/>
                <a:cs typeface="Courier New" pitchFamily="49" charset="0"/>
              </a:rPr>
              <a:t>methods act as placeholders for methods that are implemented in subclasses.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0" dirty="0" smtClean="0">
              <a:latin typeface="+mj-lt"/>
              <a:cs typeface="Courier New" pitchFamily="49" charset="0"/>
            </a:endParaRPr>
          </a:p>
          <a:p>
            <a:endParaRPr lang="en-US" sz="28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7315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 class Human {</a:t>
            </a: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 	private String name;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	public abstract String introduce();</a:t>
            </a: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public class Student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 Human{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private String major;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	public student(String name, String major) {. . .}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public String introduce() {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	return “I’m “ + name + “and I major in” + major;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public class Employee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 Human{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private String company;</a:t>
            </a:r>
          </a:p>
          <a:p>
            <a:pPr>
              <a:buNone/>
            </a:pPr>
            <a:endParaRPr lang="en-US" sz="40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	public student(String name, String company) {. . .}</a:t>
            </a:r>
          </a:p>
          <a:p>
            <a:pPr>
              <a:buNone/>
            </a:pP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public String introduce() {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	return “I’m “ + name + “and I work for ” + company;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40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</a:t>
            </a:r>
            <a:r>
              <a:rPr lang="en-US" sz="3600" b="0" dirty="0" smtClean="0">
                <a:latin typeface="Courier New" pitchFamily="49" charset="0"/>
                <a:ea typeface="+mn-ea"/>
                <a:cs typeface="Courier New" pitchFamily="49" charset="0"/>
              </a:rPr>
              <a:t>abstract</a:t>
            </a:r>
            <a:r>
              <a:rPr lang="en-US" sz="4800" dirty="0" smtClean="0"/>
              <a:t>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The </a:t>
            </a:r>
            <a:r>
              <a:rPr lang="en-US" sz="3400" i="1" dirty="0" smtClean="0"/>
              <a:t>concrete</a:t>
            </a:r>
            <a:r>
              <a:rPr lang="en-US" sz="3400" dirty="0" smtClean="0"/>
              <a:t> classes </a:t>
            </a:r>
            <a:r>
              <a:rPr lang="en-US" sz="3400" b="0" dirty="0" smtClean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3400" dirty="0" smtClean="0">
                <a:latin typeface="+mj-lt"/>
                <a:cs typeface="Courier New" pitchFamily="49" charset="0"/>
              </a:rPr>
              <a:t>and</a:t>
            </a:r>
            <a:r>
              <a:rPr lang="en-US" sz="3400" b="0" dirty="0" smtClean="0">
                <a:latin typeface="Courier New" pitchFamily="49" charset="0"/>
                <a:cs typeface="Courier New" pitchFamily="49" charset="0"/>
              </a:rPr>
              <a:t> Employee </a:t>
            </a:r>
            <a:r>
              <a:rPr lang="en-US" sz="3400" dirty="0" smtClean="0">
                <a:latin typeface="+mj-lt"/>
                <a:cs typeface="Courier New" pitchFamily="49" charset="0"/>
              </a:rPr>
              <a:t>must implement the </a:t>
            </a:r>
            <a:r>
              <a:rPr lang="en-US" sz="3400" b="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3400" dirty="0" smtClean="0">
                <a:latin typeface="+mj-lt"/>
                <a:cs typeface="Courier New" pitchFamily="49" charset="0"/>
              </a:rPr>
              <a:t> method</a:t>
            </a:r>
            <a:r>
              <a:rPr lang="en-US" sz="3400" b="0" dirty="0" smtClean="0">
                <a:latin typeface="+mj-lt"/>
                <a:cs typeface="Courier New" pitchFamily="49" charset="0"/>
              </a:rPr>
              <a:t> </a:t>
            </a:r>
            <a:r>
              <a:rPr lang="en-US" sz="3400" dirty="0" smtClean="0"/>
              <a:t> </a:t>
            </a:r>
            <a:r>
              <a:rPr lang="en-US" sz="3400" b="0" dirty="0" smtClean="0">
                <a:latin typeface="Courier New" pitchFamily="49" charset="0"/>
                <a:cs typeface="Courier New" pitchFamily="49" charset="0"/>
              </a:rPr>
              <a:t>introduce().</a:t>
            </a:r>
          </a:p>
          <a:p>
            <a:pPr lvl="1"/>
            <a:r>
              <a:rPr lang="en-US" sz="3200" dirty="0" smtClean="0">
                <a:latin typeface="+mj-lt"/>
                <a:cs typeface="Courier New" pitchFamily="49" charset="0"/>
              </a:rPr>
              <a:t>The compiler will generate an error if you don’t.</a:t>
            </a:r>
          </a:p>
          <a:p>
            <a:r>
              <a:rPr lang="en-US" sz="3100" dirty="0" smtClean="0">
                <a:latin typeface="+mj-lt"/>
                <a:cs typeface="Courier New" pitchFamily="49" charset="0"/>
              </a:rPr>
              <a:t>If you extend an </a:t>
            </a:r>
            <a:r>
              <a:rPr lang="en-US" sz="3100" b="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3100" dirty="0" smtClean="0">
                <a:latin typeface="+mj-lt"/>
                <a:cs typeface="Courier New" pitchFamily="49" charset="0"/>
              </a:rPr>
              <a:t> class without implementing an </a:t>
            </a:r>
            <a:r>
              <a:rPr lang="en-US" sz="3100" b="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3100" dirty="0" smtClean="0">
                <a:latin typeface="+mj-lt"/>
                <a:cs typeface="Courier New" pitchFamily="49" charset="0"/>
              </a:rPr>
              <a:t> method, the subclass must be declared as </a:t>
            </a:r>
            <a:r>
              <a:rPr lang="en-US" sz="3100" b="0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3100" dirty="0" smtClean="0">
                <a:latin typeface="+mj-lt"/>
                <a:cs typeface="Courier New" pitchFamily="49" charset="0"/>
              </a:rPr>
              <a:t>.</a:t>
            </a:r>
          </a:p>
          <a:p>
            <a:r>
              <a:rPr lang="en-US" sz="3100" dirty="0" smtClean="0">
                <a:latin typeface="+mj-lt"/>
                <a:cs typeface="Courier New" pitchFamily="49" charset="0"/>
              </a:rPr>
              <a:t>You can create a variable of an abstract class:</a:t>
            </a:r>
          </a:p>
          <a:p>
            <a:pPr>
              <a:buNone/>
            </a:pPr>
            <a:r>
              <a:rPr lang="en-US" sz="3100" b="0" dirty="0" smtClean="0">
                <a:latin typeface="Courier New" pitchFamily="49" charset="0"/>
                <a:cs typeface="Courier New" pitchFamily="49" charset="0"/>
              </a:rPr>
              <a:t>	Human student; //OK </a:t>
            </a:r>
            <a:endParaRPr lang="en-US" sz="3100" dirty="0" smtClean="0">
              <a:latin typeface="+mj-lt"/>
              <a:cs typeface="Courier New" pitchFamily="49" charset="0"/>
            </a:endParaRPr>
          </a:p>
          <a:p>
            <a:r>
              <a:rPr lang="en-US" sz="3100" dirty="0" smtClean="0">
                <a:latin typeface="+mj-lt"/>
                <a:cs typeface="Courier New" pitchFamily="49" charset="0"/>
              </a:rPr>
              <a:t>You cannot create an object of an abstract class:</a:t>
            </a:r>
          </a:p>
          <a:p>
            <a:pPr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//Compile time ERROR!</a:t>
            </a:r>
            <a:endParaRPr lang="en-US" sz="26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600" dirty="0" smtClean="0">
                <a:latin typeface="+mj-lt"/>
                <a:cs typeface="Courier New" pitchFamily="49" charset="0"/>
              </a:rPr>
              <a:t>	</a:t>
            </a: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Human student = new Human(“David”);  </a:t>
            </a:r>
          </a:p>
          <a:p>
            <a:pPr>
              <a:buNone/>
            </a:pP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	//OK!</a:t>
            </a:r>
          </a:p>
          <a:p>
            <a:pPr>
              <a:buNone/>
            </a:pP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	Human student = new Student(“David”);</a:t>
            </a:r>
          </a:p>
          <a:p>
            <a:pPr>
              <a:buNone/>
            </a:pP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0" dirty="0" err="1" smtClean="0">
                <a:latin typeface="Courier New" pitchFamily="49" charset="0"/>
                <a:cs typeface="Courier New" pitchFamily="49" charset="0"/>
              </a:rPr>
              <a:t>student.introduce</a:t>
            </a:r>
            <a:r>
              <a:rPr lang="en-US" sz="2600" b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Human[] human = new Human[2];</a:t>
            </a: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human[0] = new Employee( ... );</a:t>
            </a: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human[1] = new Student( ... );</a:t>
            </a:r>
          </a:p>
          <a:p>
            <a:pPr>
              <a:buNone/>
            </a:pPr>
            <a:endParaRPr lang="en-US" sz="24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human.length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	human[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].introduce();</a:t>
            </a:r>
          </a:p>
          <a:p>
            <a:pPr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 b="0" dirty="0" smtClean="0">
                <a:latin typeface="+mj-lt"/>
                <a:cs typeface="Courier New" pitchFamily="49" charset="0"/>
              </a:rPr>
              <a:t>The call 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human[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].introduce(); </a:t>
            </a:r>
            <a:r>
              <a:rPr lang="en-US" sz="2400" b="0" dirty="0" smtClean="0">
                <a:latin typeface="+mj-lt"/>
                <a:cs typeface="Courier New" pitchFamily="49" charset="0"/>
              </a:rPr>
              <a:t>is well defined because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human[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b="0" dirty="0" smtClean="0">
                <a:latin typeface="+mj-lt"/>
                <a:cs typeface="Courier New" pitchFamily="49" charset="0"/>
              </a:rPr>
              <a:t>never refers to an object of the abstract 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human </a:t>
            </a:r>
            <a:r>
              <a:rPr lang="en-US" sz="2400" b="0" dirty="0" smtClean="0">
                <a:latin typeface="+mj-lt"/>
                <a:cs typeface="Courier New" pitchFamily="49" charset="0"/>
              </a:rPr>
              <a:t>class, it must refer to a concrete subclass. </a:t>
            </a:r>
          </a:p>
          <a:p>
            <a:pPr>
              <a:buNone/>
            </a:pPr>
            <a:endParaRPr lang="en-US" sz="24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Interfaces?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Describing </a:t>
            </a:r>
            <a:r>
              <a:rPr lang="en-US" dirty="0" smtClean="0"/>
              <a:t>what classes </a:t>
            </a:r>
            <a:r>
              <a:rPr lang="en-US" i="1" dirty="0" smtClean="0"/>
              <a:t>should</a:t>
            </a:r>
            <a:r>
              <a:rPr lang="en-US" dirty="0" smtClean="0"/>
              <a:t> do, without specifying </a:t>
            </a:r>
            <a:r>
              <a:rPr lang="en-US" i="1" dirty="0" smtClean="0"/>
              <a:t>how</a:t>
            </a:r>
            <a:r>
              <a:rPr lang="en-US" dirty="0" smtClean="0"/>
              <a:t> they would do it. </a:t>
            </a:r>
          </a:p>
          <a:p>
            <a:pPr marL="514350" indent="-514350"/>
            <a:r>
              <a:rPr lang="en-US" dirty="0" smtClean="0"/>
              <a:t>Think of it as a contract for </a:t>
            </a:r>
            <a:r>
              <a:rPr lang="en-US" dirty="0" smtClean="0"/>
              <a:t>a set of classes</a:t>
            </a:r>
            <a:r>
              <a:rPr lang="en-US" dirty="0" smtClean="0"/>
              <a:t>. </a:t>
            </a:r>
          </a:p>
          <a:p>
            <a:pPr marL="914400" lvl="1" indent="-514350">
              <a:buNone/>
            </a:pPr>
            <a:r>
              <a:rPr lang="en-US" dirty="0" smtClean="0"/>
              <a:t>“If your class conforms to the requirements set in this contract (or this interface), then I’ll perform these services for the objects of your class”</a:t>
            </a:r>
          </a:p>
          <a:p>
            <a:pPr marL="914400" lvl="1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sort </a:t>
            </a:r>
            <a:r>
              <a:rPr lang="en-US" dirty="0" smtClean="0">
                <a:latin typeface="+mj-lt"/>
                <a:cs typeface="Courier New" pitchFamily="49" charset="0"/>
              </a:rPr>
              <a:t>method of the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dirty="0" smtClean="0">
                <a:latin typeface="+mj-lt"/>
                <a:cs typeface="Courier New" pitchFamily="49" charset="0"/>
              </a:rPr>
              <a:t>class promises to sort an array of objects, but under one condition:  the objects in the array must implement the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dirty="0" smtClean="0">
                <a:latin typeface="+mj-lt"/>
                <a:cs typeface="Courier New" pitchFamily="49" charset="0"/>
              </a:rPr>
              <a:t> interface:</a:t>
            </a:r>
          </a:p>
          <a:p>
            <a:pPr>
              <a:buNone/>
            </a:pPr>
            <a:endParaRPr lang="en-US" sz="2400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Comparable {</a:t>
            </a:r>
          </a:p>
          <a:p>
            <a:pPr lvl="1"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lvl="1">
              <a:buNone/>
            </a:pPr>
            <a:r>
              <a:rPr lang="en-US" sz="24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4343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Like an abstract method, no implementation is provided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Comparable 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Comparable 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other) 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...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8862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Employee class must </a:t>
            </a:r>
            <a:r>
              <a:rPr lang="en-US" b="1" i="1" dirty="0" smtClean="0"/>
              <a:t>implement</a:t>
            </a:r>
            <a:r>
              <a:rPr lang="en-US" i="1" dirty="0" smtClean="0"/>
              <a:t> the </a:t>
            </a:r>
            <a:r>
              <a:rPr lang="en-US" i="1" dirty="0" err="1" smtClean="0"/>
              <a:t>compareTo</a:t>
            </a:r>
            <a:r>
              <a:rPr lang="en-US" i="1" dirty="0" smtClean="0"/>
              <a:t> method. i.e., define a method named </a:t>
            </a:r>
            <a:r>
              <a:rPr lang="en-US" i="1" dirty="0" err="1" smtClean="0"/>
              <a:t>compareTo</a:t>
            </a:r>
            <a:r>
              <a:rPr lang="en-US" i="1" dirty="0" smtClean="0"/>
              <a:t> that takes an Object and returns an int.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latin typeface="+mj-lt"/>
                <a:cs typeface="Courier New" pitchFamily="49" charset="0"/>
              </a:rPr>
              <a:t>When </a:t>
            </a:r>
            <a:r>
              <a:rPr lang="en-US" sz="3400" dirty="0" smtClean="0">
                <a:latin typeface="+mj-lt"/>
                <a:cs typeface="Courier New" pitchFamily="49" charset="0"/>
              </a:rPr>
              <a:t>we call </a:t>
            </a:r>
            <a:r>
              <a:rPr lang="en-US" sz="3400" b="0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US" sz="3400" b="0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3400" dirty="0" smtClean="0">
                <a:latin typeface="+mj-lt"/>
                <a:cs typeface="Courier New" pitchFamily="49" charset="0"/>
              </a:rPr>
              <a:t>, the method returns an indication whether x or y is larger: </a:t>
            </a:r>
          </a:p>
          <a:p>
            <a:pPr lvl="1"/>
            <a:r>
              <a:rPr lang="en-US" sz="2900" dirty="0" smtClean="0">
                <a:latin typeface="+mj-lt"/>
                <a:cs typeface="Courier New" pitchFamily="49" charset="0"/>
              </a:rPr>
              <a:t>return a negative number if y is larger</a:t>
            </a:r>
          </a:p>
          <a:p>
            <a:pPr lvl="1"/>
            <a:r>
              <a:rPr lang="en-US" sz="2900" dirty="0" smtClean="0">
                <a:latin typeface="+mj-lt"/>
                <a:cs typeface="Courier New" pitchFamily="49" charset="0"/>
              </a:rPr>
              <a:t>a positive number if x is larger, </a:t>
            </a:r>
          </a:p>
          <a:p>
            <a:pPr lvl="1"/>
            <a:r>
              <a:rPr lang="en-US" sz="2900" dirty="0" smtClean="0">
                <a:latin typeface="+mj-lt"/>
                <a:cs typeface="Courier New" pitchFamily="49" charset="0"/>
              </a:rPr>
              <a:t>zero otherwise. </a:t>
            </a:r>
          </a:p>
          <a:p>
            <a:endParaRPr lang="en-US" sz="2400" dirty="0" smtClean="0">
              <a:latin typeface="+mj-lt"/>
              <a:cs typeface="Courier New" pitchFamily="49" charset="0"/>
            </a:endParaRPr>
          </a:p>
          <a:p>
            <a:r>
              <a:rPr lang="en-US" sz="3400" dirty="0" smtClean="0">
                <a:latin typeface="+mj-lt"/>
                <a:cs typeface="Courier New" pitchFamily="49" charset="0"/>
              </a:rPr>
              <a:t>Suppose we want to sort by salary: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implements Comparable {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(Object other) {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Employee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otherEmployee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= (Employee) other;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 	if (salary &lt;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otherEmployee.salary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 return -1;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 	if (salary &gt;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otherEmployee.salary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 return 1;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 return 0;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1 spec and code is available on the course website. Due July 15</a:t>
            </a:r>
            <a:r>
              <a:rPr lang="en-US" baseline="30000" dirty="0" smtClean="0"/>
              <a:t>th</a:t>
            </a:r>
            <a:r>
              <a:rPr lang="en-US" dirty="0" smtClean="0"/>
              <a:t>. Start early!</a:t>
            </a:r>
          </a:p>
          <a:p>
            <a:r>
              <a:rPr lang="en-US" dirty="0" smtClean="0"/>
              <a:t>Midterm I is next Wed in class from 11:00 – 1:00p.m. Open book: lecture notes, lab notes, but no laptop!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the objects are not equal, it does not matter what negative or positive value your return.</a:t>
            </a:r>
          </a:p>
          <a:p>
            <a:r>
              <a:rPr lang="en-US" dirty="0" smtClean="0"/>
              <a:t>For instance, to sort by employee ID number: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//negative if the first ID is less than the other,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//0 if they are the same;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//some positive value otherwise. 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return id – other.id;</a:t>
            </a:r>
          </a:p>
          <a:p>
            <a:r>
              <a:rPr lang="en-US" dirty="0" smtClean="0"/>
              <a:t>The subtraction trick works only for integers: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salary – </a:t>
            </a:r>
            <a:r>
              <a:rPr lang="en-US" sz="1900" b="0" dirty="0" err="1" smtClean="0">
                <a:latin typeface="Courier New" pitchFamily="49" charset="0"/>
                <a:cs typeface="Courier New" pitchFamily="49" charset="0"/>
              </a:rPr>
              <a:t>other.salary</a:t>
            </a:r>
            <a:r>
              <a:rPr lang="en-US" sz="19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can round to 0 if the salaries are close enough.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interface </a:t>
            </a:r>
            <a:r>
              <a:rPr lang="en-US" dirty="0" smtClean="0"/>
              <a:t>to describe Objects that </a:t>
            </a:r>
            <a:r>
              <a:rPr lang="en-US" dirty="0" smtClean="0"/>
              <a:t>have a </a:t>
            </a:r>
            <a:r>
              <a:rPr lang="en-US" dirty="0" smtClean="0"/>
              <a:t>natural order on them, such as </a:t>
            </a:r>
            <a:r>
              <a:rPr lang="en-US" dirty="0" smtClean="0"/>
              <a:t>String and Integer.</a:t>
            </a:r>
          </a:p>
          <a:p>
            <a:r>
              <a:rPr lang="en-US" dirty="0" smtClean="0"/>
              <a:t>Might </a:t>
            </a:r>
            <a:r>
              <a:rPr lang="en-US" dirty="0" smtClean="0"/>
              <a:t>use in a general-purpose max function: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/** The largest value in array A, or null if A empty. */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public static Comparable max (Comparable[] A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== 0) return null;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Comparable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A[0];</a:t>
            </a:r>
          </a:p>
          <a:p>
            <a:pPr lvl="2">
              <a:buNone/>
            </a:pPr>
            <a:r>
              <a:rPr lang="nn-NO" sz="2200" dirty="0" smtClean="0">
                <a:latin typeface="Courier New" pitchFamily="49" charset="0"/>
                <a:cs typeface="Courier New" pitchFamily="49" charset="0"/>
              </a:rPr>
              <a:t>for (int i = 1; i &lt; A.length; i += 1)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result.compareTo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]) &lt; 0) result = A[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return result;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Now </a:t>
            </a:r>
            <a:r>
              <a:rPr lang="en-US" dirty="0" smtClean="0"/>
              <a:t>max(S) will return maximum value in S if S is an array of </a:t>
            </a:r>
            <a:r>
              <a:rPr lang="en-US" dirty="0" smtClean="0"/>
              <a:t>Strings, or </a:t>
            </a:r>
            <a:r>
              <a:rPr lang="en-US" dirty="0" smtClean="0"/>
              <a:t>any other kind of Object that implements Comparable.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Interfaces are not classes, you can’t construct objects: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new Comparable( … ); //ERROR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You can declare interface variables:</a:t>
            </a:r>
          </a:p>
          <a:p>
            <a:pPr>
              <a:buNone/>
            </a:pP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	Comparable x; //OK</a:t>
            </a:r>
          </a:p>
          <a:p>
            <a:pPr marL="514350" indent="-514350"/>
            <a:r>
              <a:rPr lang="en-US" dirty="0" smtClean="0">
                <a:latin typeface="+mj-lt"/>
                <a:cs typeface="Courier New" pitchFamily="49" charset="0"/>
              </a:rPr>
              <a:t>An interface variable must reference an object of a class that implements the interface.</a:t>
            </a:r>
          </a:p>
          <a:p>
            <a:pPr marL="914400" lvl="1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new Employee(…); //OK</a:t>
            </a:r>
          </a:p>
          <a:p>
            <a:pPr marL="914400" lvl="1" indent="-5143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>
                <a:cs typeface="Courier New" pitchFamily="49" charset="0"/>
              </a:rPr>
              <a:t>All methods in an interface are automatically </a:t>
            </a:r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public.</a:t>
            </a:r>
          </a:p>
          <a:p>
            <a:pPr marL="914400" lvl="1" indent="-514350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(Object other);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+mj-lt"/>
                <a:cs typeface="Courier New" pitchFamily="49" charset="0"/>
              </a:rPr>
              <a:t>was not explicitly declared to be public. The implementation in Employee class must be </a:t>
            </a:r>
          </a:p>
          <a:p>
            <a:pPr marL="914400" lvl="1" indent="-514350">
              <a:buNone/>
            </a:pPr>
            <a:r>
              <a:rPr lang="en-US" sz="2600" dirty="0" smtClean="0">
                <a:latin typeface="+mj-lt"/>
                <a:cs typeface="Courier New" pitchFamily="49" charset="0"/>
              </a:rPr>
              <a:t>	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(Object other); </a:t>
            </a:r>
            <a:r>
              <a:rPr lang="en-US" sz="2600" dirty="0" smtClean="0">
                <a:latin typeface="+mj-lt"/>
                <a:cs typeface="Courier New" pitchFamily="49" charset="0"/>
              </a:rPr>
              <a:t>otherwise the compiler will complain.</a:t>
            </a:r>
          </a:p>
          <a:p>
            <a:pPr marL="514350" indent="-514350"/>
            <a:r>
              <a:rPr lang="en-US" dirty="0" smtClean="0">
                <a:cs typeface="Courier New" pitchFamily="49" charset="0"/>
              </a:rPr>
              <a:t>All fields in are automatically </a:t>
            </a:r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public static final.</a:t>
            </a:r>
          </a:p>
          <a:p>
            <a:pPr marL="914400" lvl="1" indent="-514350"/>
            <a:r>
              <a:rPr lang="en-US" sz="2600" dirty="0" smtClean="0">
                <a:cs typeface="Courier New" pitchFamily="49" charset="0"/>
              </a:rPr>
              <a:t>Interfaces can contain only constants, never instance variables.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marL="514350" indent="-514350"/>
            <a:r>
              <a:rPr lang="en-US" dirty="0" smtClean="0">
                <a:cs typeface="Courier New" pitchFamily="49" charset="0"/>
              </a:rPr>
              <a:t>You can extend interfaces  to go from greater degree of generality to a greater degree of specialization.</a:t>
            </a:r>
          </a:p>
          <a:p>
            <a:pPr marL="514350" indent="-514350"/>
            <a:r>
              <a:rPr lang="en-US" dirty="0" smtClean="0">
                <a:cs typeface="Courier New" pitchFamily="49" charset="0"/>
              </a:rPr>
              <a:t>Example: Java Collections Framework </a:t>
            </a:r>
            <a:endParaRPr lang="en-US" dirty="0" smtClean="0">
              <a:cs typeface="Courier New" pitchFamily="49" charset="0"/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0"/>
            <a:ext cx="747291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57200" y="60960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interface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Collection{ . . .}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Comparable {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public abstract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Comparable {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(Object other) {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	...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public class Employee extends Human, Comparable //ERROR</a:t>
            </a:r>
          </a:p>
          <a:p>
            <a:pPr lvl="1">
              <a:buNone/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public class Employee extends Human implements Comparable //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OK</a:t>
            </a:r>
          </a:p>
          <a:p>
            <a:pPr lvl="1">
              <a:buNone/>
            </a:pP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3400" dirty="0" smtClean="0"/>
          </a:p>
          <a:p>
            <a:r>
              <a:rPr lang="en-US" sz="4000" dirty="0" smtClean="0"/>
              <a:t>A </a:t>
            </a:r>
            <a:r>
              <a:rPr lang="en-US" sz="4000" dirty="0" smtClean="0"/>
              <a:t>class can have one and only one </a:t>
            </a:r>
            <a:r>
              <a:rPr lang="en-US" sz="4000" dirty="0" err="1" smtClean="0"/>
              <a:t>superclass</a:t>
            </a:r>
            <a:r>
              <a:rPr lang="en-US" sz="4000" dirty="0" smtClean="0"/>
              <a:t>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interface Readable {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Object get();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nterface Writeable {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void put (Object x);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class Source implements Readable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Object get() { . . .}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6482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oid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copy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(Readable r,  Writeable w)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w.put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r.get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Sink implements Writeable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void put (Object x) { .. .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257800"/>
            <a:ext cx="7010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Variable implements Readable, Writeable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Object get() { . 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Object put() { . . .}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Interfaces and Abstract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Collections Framework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66675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Head First Java, Chapter 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 smtClean="0"/>
          </a:p>
          <a:p>
            <a:r>
              <a:rPr lang="en-US" dirty="0" smtClean="0"/>
              <a:t>Preventing Inheritance</a:t>
            </a:r>
          </a:p>
          <a:p>
            <a:r>
              <a:rPr lang="en-US" dirty="0" smtClean="0"/>
              <a:t>Abstract Classes</a:t>
            </a:r>
          </a:p>
          <a:p>
            <a:r>
              <a:rPr lang="en-US" dirty="0" smtClean="0"/>
              <a:t>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Fields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724400" cy="3429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class Parent {</a:t>
            </a: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0;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 = 1;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void f()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Ahem!%n");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x+1;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8600" y="1295400"/>
            <a:ext cx="5257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Child extends Parent {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x = "no";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String y = "way";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void f() {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("I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wanna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!%n");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91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Child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Child();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Parent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pDave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191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dave.x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no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pDave.x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0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dave.y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way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pDave.y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dave.f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=&gt; ?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pDave.f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= ?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dave.f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 =&gt; ?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pDave.f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 =&gt; 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63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Fields hide inherited fields of same name; static </a:t>
            </a:r>
            <a:r>
              <a:rPr lang="en-US" sz="2400" b="1" dirty="0" smtClean="0"/>
              <a:t>methods hide </a:t>
            </a:r>
            <a:r>
              <a:rPr lang="en-US" sz="2400" b="1" dirty="0" smtClean="0"/>
              <a:t>methods of the same signature.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 smtClean="0">
                <a:latin typeface="+mj-lt"/>
                <a:cs typeface="Courier New" pitchFamily="49" charset="0"/>
              </a:rPr>
              <a:t>Adding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final</a:t>
            </a:r>
            <a:r>
              <a:rPr lang="en-US" dirty="0" smtClean="0">
                <a:latin typeface="+mj-lt"/>
                <a:cs typeface="Courier New" pitchFamily="49" charset="0"/>
              </a:rPr>
              <a:t> in front of a variable means that the value of the variable can never be changed.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must initialize the value of the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>
                <a:latin typeface="+mj-lt"/>
                <a:cs typeface="Courier New" pitchFamily="49" charset="0"/>
              </a:rPr>
              <a:t> variable when it is declared.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dirty="0" smtClean="0">
                <a:latin typeface="+mj-lt"/>
                <a:cs typeface="Courier New" pitchFamily="49" charset="0"/>
              </a:rPr>
              <a:t>variables to create constants.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pPr lvl="1">
              <a:buNone/>
            </a:pP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class Math {</a:t>
            </a:r>
          </a:p>
          <a:p>
            <a:pPr lvl="1">
              <a:buNone/>
            </a:pP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	public static final double PI = 3.141592653…;	</a:t>
            </a:r>
          </a:p>
          <a:p>
            <a:pPr lvl="1">
              <a:buNone/>
            </a:pP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2200" b="0" dirty="0" smtClean="0">
              <a:latin typeface="+mj-lt"/>
              <a:cs typeface="Courier New" pitchFamily="49" charset="0"/>
            </a:endParaRPr>
          </a:p>
          <a:p>
            <a:pPr lvl="1">
              <a:buNone/>
            </a:pP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public class System {</a:t>
            </a:r>
          </a:p>
          <a:p>
            <a:pPr lvl="1">
              <a:buNone/>
            </a:pP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	public static final </a:t>
            </a:r>
            <a:r>
              <a:rPr lang="en-US" sz="2200" b="0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 out = … ;</a:t>
            </a:r>
          </a:p>
          <a:p>
            <a:pPr lvl="1">
              <a:buNone/>
            </a:pPr>
            <a:r>
              <a:rPr lang="en-US" sz="22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2900" dirty="0" smtClean="0">
              <a:cs typeface="Courier New" pitchFamily="49" charset="0"/>
            </a:endParaRPr>
          </a:p>
          <a:p>
            <a:endParaRPr lang="en-US" sz="18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Courier New" pitchFamily="49" charset="0"/>
              </a:rPr>
              <a:t>Numerical values that are used repeatedly should be turned into a </a:t>
            </a:r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800" dirty="0" smtClean="0">
                <a:cs typeface="Courier New" pitchFamily="49" charset="0"/>
              </a:rPr>
              <a:t> constant.</a:t>
            </a:r>
          </a:p>
          <a:p>
            <a:endParaRPr lang="en-US" sz="2800" dirty="0" smtClean="0">
              <a:cs typeface="Courier New" pitchFamily="49" charset="0"/>
            </a:endParaRPr>
          </a:p>
          <a:p>
            <a:pPr lvl="1"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if (month == 3) { . . .} //BAD</a:t>
            </a:r>
          </a:p>
          <a:p>
            <a:pPr lvl="1">
              <a:buNone/>
            </a:pPr>
            <a:endParaRPr lang="en-US" sz="2000" b="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MARCH = 3; </a:t>
            </a:r>
          </a:p>
          <a:p>
            <a:pPr lvl="1">
              <a:buNone/>
            </a:pP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if (month == MARCH) { . . . }</a:t>
            </a:r>
          </a:p>
          <a:p>
            <a:pPr>
              <a:buNone/>
            </a:pPr>
            <a:endParaRPr lang="en-US" sz="24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Not all constants need to be </a:t>
            </a:r>
            <a:r>
              <a:rPr lang="en-US" sz="2800" b="0" dirty="0" smtClean="0">
                <a:latin typeface="Courier New" pitchFamily="49" charset="0"/>
                <a:cs typeface="Courier New" pitchFamily="49" charset="0"/>
              </a:rPr>
              <a:t>static.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For an array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x.length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final </a:t>
            </a:r>
            <a:r>
              <a:rPr lang="en-US" dirty="0" smtClean="0">
                <a:cs typeface="Courier New" pitchFamily="49" charset="0"/>
              </a:rPr>
              <a:t>field.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Preventing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A class declared to be </a:t>
            </a:r>
            <a:r>
              <a:rPr lang="en-US" sz="9600" b="0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9600" b="0" dirty="0" smtClean="0"/>
              <a:t> </a:t>
            </a:r>
            <a:r>
              <a:rPr lang="en-US" sz="9600" dirty="0" smtClean="0"/>
              <a:t>cannot be extended by others</a:t>
            </a:r>
          </a:p>
          <a:p>
            <a:endParaRPr lang="en-US" sz="5800" dirty="0" smtClean="0"/>
          </a:p>
          <a:p>
            <a:pPr lvl="1">
              <a:buNone/>
            </a:pPr>
            <a:r>
              <a:rPr lang="en-US" sz="5500" b="0" dirty="0" smtClean="0">
                <a:latin typeface="Courier New" pitchFamily="49" charset="0"/>
                <a:cs typeface="Courier New" pitchFamily="49" charset="0"/>
              </a:rPr>
              <a:t>final class Executive extends Manager{</a:t>
            </a:r>
          </a:p>
          <a:p>
            <a:pPr lvl="1">
              <a:buNone/>
            </a:pPr>
            <a:r>
              <a:rPr lang="en-US" sz="5500" b="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buNone/>
            </a:pPr>
            <a:r>
              <a:rPr lang="en-US" sz="55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45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600" dirty="0" smtClean="0"/>
              <a:t>A method declared </a:t>
            </a:r>
            <a:r>
              <a:rPr lang="en-US" sz="9600" b="0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9600" dirty="0" smtClean="0"/>
              <a:t> cannot be </a:t>
            </a:r>
            <a:r>
              <a:rPr lang="en-US" sz="9600" dirty="0" err="1" smtClean="0"/>
              <a:t>overriden</a:t>
            </a:r>
            <a:r>
              <a:rPr lang="en-US" sz="9600" dirty="0" smtClean="0"/>
              <a:t> by subclasses</a:t>
            </a:r>
          </a:p>
          <a:p>
            <a:pPr lvl="1"/>
            <a:r>
              <a:rPr lang="en-US" sz="9600" dirty="0" smtClean="0"/>
              <a:t>All methods in a final class are automatically </a:t>
            </a: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final</a:t>
            </a:r>
            <a:endParaRPr lang="en-US" sz="59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59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59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class Employee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	public final String </a:t>
            </a:r>
            <a:r>
              <a:rPr lang="en-US" sz="5500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		return name;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>
              <a:buNone/>
            </a:pPr>
            <a:r>
              <a:rPr lang="en-US" sz="5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55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b="0" dirty="0" smtClean="0"/>
              <a:t>As we move up the inheritance hierarchy, classes become more general or more </a:t>
            </a:r>
            <a:r>
              <a:rPr lang="en-US" b="0" i="1" dirty="0" smtClean="0"/>
              <a:t>abstract.</a:t>
            </a:r>
          </a:p>
          <a:p>
            <a:r>
              <a:rPr lang="en-US" b="0" dirty="0" smtClean="0"/>
              <a:t>At the some point, the ancestor class becomes </a:t>
            </a:r>
            <a:r>
              <a:rPr lang="en-US" b="0" i="1" dirty="0" smtClean="0"/>
              <a:t>so</a:t>
            </a:r>
            <a:r>
              <a:rPr lang="en-US" b="0" dirty="0" smtClean="0"/>
              <a:t> general that it becomes a basis for other classes rather than a class with specific instances that you want to create.</a:t>
            </a:r>
          </a:p>
          <a:p>
            <a:r>
              <a:rPr lang="en-US" b="0" dirty="0" smtClean="0"/>
              <a:t>Such ancestor classes are declared to be </a:t>
            </a:r>
            <a:r>
              <a:rPr lang="en-US" b="0" i="1" dirty="0" smtClean="0"/>
              <a:t>abstract.</a:t>
            </a:r>
            <a:r>
              <a:rPr lang="en-US" b="0" dirty="0" smtClean="0"/>
              <a:t> Their sole purpose is to be extended.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24384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5000" y="24384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12" name="Elbow Connector 23"/>
          <p:cNvCxnSpPr>
            <a:stCxn id="11" idx="0"/>
            <a:endCxn id="10" idx="0"/>
          </p:cNvCxnSpPr>
          <p:nvPr/>
        </p:nvCxnSpPr>
        <p:spPr>
          <a:xfrm rot="5400000" flipH="1" flipV="1">
            <a:off x="4152900" y="1181100"/>
            <a:ext cx="1588" cy="2514600"/>
          </a:xfrm>
          <a:prstGeom prst="bentConnector3">
            <a:avLst>
              <a:gd name="adj1" fmla="val 14395466"/>
            </a:avLst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4" idx="2"/>
          </p:cNvCxnSpPr>
          <p:nvPr/>
        </p:nvCxnSpPr>
        <p:spPr>
          <a:xfrm rot="16200000" flipV="1">
            <a:off x="4057650" y="2076450"/>
            <a:ext cx="228600" cy="38100"/>
          </a:xfrm>
          <a:prstGeom prst="straightConnector1">
            <a:avLst/>
          </a:prstGeom>
          <a:ln w="25400" cap="flat" cmpd="sng">
            <a:headEnd w="sm" len="sm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129540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3352800"/>
            <a:ext cx="8305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 Some attributes and methods make sense for every human, and these can be factored out into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Human</a:t>
            </a:r>
            <a:r>
              <a:rPr lang="en-US" sz="2400" b="1" dirty="0" smtClean="0"/>
              <a:t> class.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Human {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. . .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getAge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return age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return name};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987</Words>
  <Application>Microsoft Office PowerPoint</Application>
  <PresentationFormat>On-screen Show (4:3)</PresentationFormat>
  <Paragraphs>352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 61B Data Structures and Programming Methodology </vt:lpstr>
      <vt:lpstr>Announcements</vt:lpstr>
      <vt:lpstr>Today</vt:lpstr>
      <vt:lpstr>Static Fields and Methods</vt:lpstr>
      <vt:lpstr>Constants</vt:lpstr>
      <vt:lpstr>Constants (cont.)</vt:lpstr>
      <vt:lpstr>Preventing Inheritance</vt:lpstr>
      <vt:lpstr>Abstract Classes</vt:lpstr>
      <vt:lpstr>Example</vt:lpstr>
      <vt:lpstr>Example (cont.)</vt:lpstr>
      <vt:lpstr>Abstract Class</vt:lpstr>
      <vt:lpstr>Slide 12</vt:lpstr>
      <vt:lpstr>Rules for abstract Classes</vt:lpstr>
      <vt:lpstr>Example </vt:lpstr>
      <vt:lpstr>What are Interfaces?</vt:lpstr>
      <vt:lpstr>Example</vt:lpstr>
      <vt:lpstr>Example</vt:lpstr>
      <vt:lpstr>compareTo</vt:lpstr>
      <vt:lpstr>Example</vt:lpstr>
      <vt:lpstr>compareTo</vt:lpstr>
      <vt:lpstr>Comparable</vt:lpstr>
      <vt:lpstr>Properties of Interfaces</vt:lpstr>
      <vt:lpstr>Properties of Interfaces</vt:lpstr>
      <vt:lpstr>Extending Interfaces</vt:lpstr>
      <vt:lpstr>Interfaces and Abstract Classes</vt:lpstr>
      <vt:lpstr>Implement Multiple Interfaces</vt:lpstr>
      <vt:lpstr>Using Interfaces and Abstract Class</vt:lpstr>
      <vt:lpstr>The Java Collections Framework</vt:lpstr>
      <vt:lpstr>Next Lecture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61B Data Structures and Programming Methodology </dc:title>
  <dc:creator>David Sun</dc:creator>
  <cp:lastModifiedBy>David Sun</cp:lastModifiedBy>
  <cp:revision>243</cp:revision>
  <dcterms:created xsi:type="dcterms:W3CDTF">2008-06-26T23:24:11Z</dcterms:created>
  <dcterms:modified xsi:type="dcterms:W3CDTF">2008-07-02T18:05:43Z</dcterms:modified>
</cp:coreProperties>
</file>