
<file path=[Content_Types].xml><?xml version="1.0" encoding="utf-8"?>
<Types xmlns="http://schemas.openxmlformats.org/package/2006/content-types">
  <Override PartName="/ppt/slides/slide17.xml" ContentType="application/vnd.openxmlformats-officedocument.presentationml.slide+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Override PartName="/docProps/core.xml" ContentType="application/vnd.openxmlformats-package.core-properties+xml"/>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22"/>
  </p:notesMasterIdLst>
  <p:sldIdLst>
    <p:sldId id="269" r:id="rId2"/>
    <p:sldId id="256" r:id="rId3"/>
    <p:sldId id="273" r:id="rId4"/>
    <p:sldId id="275" r:id="rId5"/>
    <p:sldId id="274" r:id="rId6"/>
    <p:sldId id="257" r:id="rId7"/>
    <p:sldId id="258" r:id="rId8"/>
    <p:sldId id="259" r:id="rId9"/>
    <p:sldId id="260" r:id="rId10"/>
    <p:sldId id="271" r:id="rId11"/>
    <p:sldId id="261" r:id="rId12"/>
    <p:sldId id="262" r:id="rId13"/>
    <p:sldId id="272" r:id="rId14"/>
    <p:sldId id="263" r:id="rId15"/>
    <p:sldId id="264" r:id="rId16"/>
    <p:sldId id="265" r:id="rId17"/>
    <p:sldId id="276" r:id="rId18"/>
    <p:sldId id="266" r:id="rId19"/>
    <p:sldId id="267"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17" d="100"/>
          <a:sy n="117" d="100"/>
        </p:scale>
        <p:origin x="-4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presProps" Target="presProps.xml"/><Relationship Id="rId25"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tableStyles" Target="tableStyles.xml"/><Relationship Id="rId14" Type="http://schemas.openxmlformats.org/officeDocument/2006/relationships/slide" Target="slides/slide13.xml"/><Relationship Id="rId23" Type="http://schemas.openxmlformats.org/officeDocument/2006/relationships/printerSettings" Target="printerSettings/printerSettings1.bin"/><Relationship Id="rId4" Type="http://schemas.openxmlformats.org/officeDocument/2006/relationships/slide" Target="slides/slide3.xml"/><Relationship Id="rId26" Type="http://schemas.openxmlformats.org/officeDocument/2006/relationships/theme" Target="theme/theme1.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notesMaster" Target="notesMasters/notesMaster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3E590A-B8BF-4BB0-ABF5-5D606ACE0B2A}" type="datetimeFigureOut">
              <a:rPr lang="en-US" smtClean="0"/>
              <a:pPr/>
              <a:t>7/24/08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83622-EE0F-465B-B2B8-8B0CD23E9EA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95C135-7C14-4AB1-8213-04BF9EADC14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11A29A-3C00-4EBC-B46F-727C27A6CA94}" type="datetimeFigureOut">
              <a:rPr lang="en-US" smtClean="0"/>
              <a:pPr/>
              <a:t>7/24/08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1A29A-3C00-4EBC-B46F-727C27A6CA94}" type="datetimeFigureOut">
              <a:rPr lang="en-US" smtClean="0"/>
              <a:pPr/>
              <a:t>7/24/08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1A29A-3C00-4EBC-B46F-727C27A6CA94}" type="datetimeFigureOut">
              <a:rPr lang="en-US" smtClean="0"/>
              <a:pPr/>
              <a:t>7/24/08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11A29A-3C00-4EBC-B46F-727C27A6CA94}" type="datetimeFigureOut">
              <a:rPr lang="en-US" smtClean="0"/>
              <a:pPr/>
              <a:t>7/24/08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11A29A-3C00-4EBC-B46F-727C27A6CA94}" type="datetimeFigureOut">
              <a:rPr lang="en-US" smtClean="0"/>
              <a:pPr/>
              <a:t>7/24/08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11A29A-3C00-4EBC-B46F-727C27A6CA94}" type="datetimeFigureOut">
              <a:rPr lang="en-US" smtClean="0"/>
              <a:pPr/>
              <a:t>7/24/08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11A29A-3C00-4EBC-B46F-727C27A6CA94}" type="datetimeFigureOut">
              <a:rPr lang="en-US" smtClean="0"/>
              <a:pPr/>
              <a:t>7/24/08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11A29A-3C00-4EBC-B46F-727C27A6CA94}" type="datetimeFigureOut">
              <a:rPr lang="en-US" smtClean="0"/>
              <a:pPr/>
              <a:t>7/24/08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11A29A-3C00-4EBC-B46F-727C27A6CA94}" type="datetimeFigureOut">
              <a:rPr lang="en-US" smtClean="0"/>
              <a:pPr/>
              <a:t>7/24/08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1A29A-3C00-4EBC-B46F-727C27A6CA94}" type="datetimeFigureOut">
              <a:rPr lang="en-US" smtClean="0"/>
              <a:pPr/>
              <a:t>7/24/08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11A29A-3C00-4EBC-B46F-727C27A6CA94}" type="datetimeFigureOut">
              <a:rPr lang="en-US" smtClean="0"/>
              <a:pPr/>
              <a:t>7/24/08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B248F-5EC7-42D4-9AB0-924177590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11A29A-3C00-4EBC-B46F-727C27A6CA94}" type="datetimeFigureOut">
              <a:rPr lang="en-US" smtClean="0"/>
              <a:pPr/>
              <a:t>7/24/08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B248F-5EC7-42D4-9AB0-924177590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youtube.com/watch?v=k4RRi_ntQc8" TargetMode="External"/><Relationship Id="rId3"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CS 61B Data Structures and Programming Methodology </a:t>
            </a:r>
            <a:endParaRPr lang="en-US" dirty="0"/>
          </a:p>
        </p:txBody>
      </p:sp>
      <p:sp>
        <p:nvSpPr>
          <p:cNvPr id="3" name="Subtitle 2"/>
          <p:cNvSpPr>
            <a:spLocks noGrp="1"/>
          </p:cNvSpPr>
          <p:nvPr>
            <p:ph type="subTitle" idx="1"/>
          </p:nvPr>
        </p:nvSpPr>
        <p:spPr>
          <a:xfrm>
            <a:off x="1371600" y="3886200"/>
            <a:ext cx="7086600" cy="1752600"/>
          </a:xfrm>
        </p:spPr>
        <p:txBody>
          <a:bodyPr>
            <a:normAutofit/>
          </a:bodyPr>
          <a:lstStyle/>
          <a:p>
            <a:r>
              <a:rPr lang="en-US" dirty="0" smtClean="0"/>
              <a:t>July 21, 2008</a:t>
            </a:r>
          </a:p>
          <a:p>
            <a:r>
              <a:rPr lang="en-US" dirty="0" smtClean="0"/>
              <a:t>David Sun</a:t>
            </a:r>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Insertion Sort Using Binary Search Tree</a:t>
            </a:r>
            <a:endParaRPr lang="en-US" dirty="0"/>
          </a:p>
        </p:txBody>
      </p:sp>
      <p:sp>
        <p:nvSpPr>
          <p:cNvPr id="3" name="Content Placeholder 2"/>
          <p:cNvSpPr>
            <a:spLocks noGrp="1"/>
          </p:cNvSpPr>
          <p:nvPr>
            <p:ph idx="1"/>
          </p:nvPr>
        </p:nvSpPr>
        <p:spPr/>
        <p:txBody>
          <a:bodyPr/>
          <a:lstStyle/>
          <a:p>
            <a:r>
              <a:rPr lang="en-US" dirty="0" smtClean="0"/>
              <a:t>You can use binary search tree to store the output:</a:t>
            </a:r>
          </a:p>
          <a:p>
            <a:pPr lvl="1"/>
            <a:r>
              <a:rPr lang="en-US" dirty="0" smtClean="0"/>
              <a:t>Insertion into the binary search tree is </a:t>
            </a:r>
            <a:r>
              <a:rPr lang="en-US" i="1" dirty="0" smtClean="0"/>
              <a:t>O(log n)</a:t>
            </a:r>
            <a:r>
              <a:rPr lang="en-US" dirty="0" smtClean="0"/>
              <a:t>, so insertion sort takes </a:t>
            </a:r>
            <a:r>
              <a:rPr lang="en-US" i="1" dirty="0" smtClean="0"/>
              <a:t>O(n log n).</a:t>
            </a:r>
          </a:p>
          <a:p>
            <a:pPr lvl="1"/>
            <a:r>
              <a:rPr lang="en-US" dirty="0" smtClean="0"/>
              <a:t>But there are better </a:t>
            </a:r>
            <a:r>
              <a:rPr lang="en-US" i="1" dirty="0" smtClean="0"/>
              <a:t>O(n log n) </a:t>
            </a:r>
            <a:r>
              <a:rPr lang="en-US" dirty="0" smtClean="0"/>
              <a:t>alternatives.</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a:t>
            </a:r>
            <a:endParaRPr lang="en-US" dirty="0"/>
          </a:p>
        </p:txBody>
      </p:sp>
      <p:sp>
        <p:nvSpPr>
          <p:cNvPr id="3" name="Content Placeholder 2"/>
          <p:cNvSpPr>
            <a:spLocks noGrp="1"/>
          </p:cNvSpPr>
          <p:nvPr>
            <p:ph idx="1"/>
          </p:nvPr>
        </p:nvSpPr>
        <p:spPr>
          <a:xfrm>
            <a:off x="457200" y="1295400"/>
            <a:ext cx="8229600" cy="5410200"/>
          </a:xfrm>
        </p:spPr>
        <p:txBody>
          <a:bodyPr>
            <a:normAutofit/>
          </a:bodyPr>
          <a:lstStyle/>
          <a:p>
            <a:r>
              <a:rPr lang="en-US" dirty="0" smtClean="0"/>
              <a:t>Simple idea:</a:t>
            </a:r>
          </a:p>
          <a:p>
            <a:pPr lvl="1"/>
            <a:r>
              <a:rPr lang="en-US" dirty="0" smtClean="0"/>
              <a:t>Starting with empty output </a:t>
            </a:r>
            <a:r>
              <a:rPr lang="en-US" i="1" dirty="0" smtClean="0"/>
              <a:t>S </a:t>
            </a:r>
            <a:r>
              <a:rPr lang="en-US" dirty="0" smtClean="0"/>
              <a:t>and the unsorted list of </a:t>
            </a:r>
            <a:r>
              <a:rPr lang="en-US" i="1" dirty="0" smtClean="0"/>
              <a:t>n</a:t>
            </a:r>
            <a:r>
              <a:rPr lang="en-US" dirty="0" smtClean="0"/>
              <a:t> input items </a:t>
            </a:r>
            <a:r>
              <a:rPr lang="en-US" i="1" dirty="0" smtClean="0"/>
              <a:t>I.</a:t>
            </a:r>
            <a:endParaRPr lang="en-US" dirty="0" smtClean="0"/>
          </a:p>
          <a:p>
            <a:pPr lvl="1"/>
            <a:r>
              <a:rPr lang="en-US" dirty="0" smtClean="0"/>
              <a:t>Walk through </a:t>
            </a:r>
            <a:r>
              <a:rPr lang="en-US" i="1" dirty="0" smtClean="0"/>
              <a:t>I </a:t>
            </a:r>
            <a:r>
              <a:rPr lang="en-US" dirty="0" smtClean="0"/>
              <a:t>and find the </a:t>
            </a:r>
            <a:r>
              <a:rPr lang="en-US" b="1" dirty="0" smtClean="0"/>
              <a:t>smallest</a:t>
            </a:r>
            <a:r>
              <a:rPr lang="en-US" dirty="0" smtClean="0"/>
              <a:t> item, remove the item and append to the end of the output </a:t>
            </a:r>
            <a:r>
              <a:rPr lang="en-US" i="1" dirty="0" smtClean="0"/>
              <a:t>S </a:t>
            </a:r>
            <a:r>
              <a:rPr lang="en-US" dirty="0" smtClean="0"/>
              <a:t>. </a:t>
            </a:r>
          </a:p>
          <a:p>
            <a:pPr lvl="1"/>
            <a:r>
              <a:rPr lang="en-US" dirty="0" smtClean="0"/>
              <a:t>Invariant: at the </a:t>
            </a:r>
            <a:r>
              <a:rPr lang="en-US" i="1" dirty="0" err="1" smtClean="0"/>
              <a:t>k</a:t>
            </a:r>
            <a:r>
              <a:rPr lang="en-US" dirty="0" err="1" smtClean="0"/>
              <a:t>th</a:t>
            </a:r>
            <a:r>
              <a:rPr lang="en-US" dirty="0" smtClean="0"/>
              <a:t> iteration, the </a:t>
            </a:r>
            <a:r>
              <a:rPr lang="en-US" i="1" dirty="0" smtClean="0"/>
              <a:t>k smallest </a:t>
            </a:r>
            <a:r>
              <a:rPr lang="en-US" dirty="0" smtClean="0"/>
              <a:t>elements of the input </a:t>
            </a:r>
            <a:r>
              <a:rPr lang="en-US" i="1" dirty="0" smtClean="0"/>
              <a:t>I</a:t>
            </a:r>
            <a:r>
              <a:rPr lang="en-US" dirty="0" smtClean="0"/>
              <a:t> are sorted. </a:t>
            </a:r>
          </a:p>
          <a:p>
            <a:r>
              <a:rPr lang="en-US" dirty="0" smtClean="0"/>
              <a:t>An example</a:t>
            </a:r>
            <a:r>
              <a:rPr lang="en-US" i="1" dirty="0" smtClean="0"/>
              <a:t>.</a:t>
            </a:r>
            <a:endParaRPr lang="en-US"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Sort </a:t>
            </a:r>
            <a:r>
              <a:rPr lang="en-US" dirty="0" err="1" smtClean="0"/>
              <a:t>v.s</a:t>
            </a:r>
            <a:r>
              <a:rPr lang="en-US" dirty="0" smtClean="0"/>
              <a:t> Insertion Sort</a:t>
            </a:r>
            <a:endParaRPr lang="en-US"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At the </a:t>
            </a:r>
            <a:r>
              <a:rPr lang="en-US" i="1" dirty="0" err="1" smtClean="0"/>
              <a:t>kth</a:t>
            </a:r>
            <a:r>
              <a:rPr lang="en-US" i="1" dirty="0" smtClean="0"/>
              <a:t> </a:t>
            </a:r>
            <a:r>
              <a:rPr lang="en-US" dirty="0" smtClean="0"/>
              <a:t>iteration</a:t>
            </a:r>
          </a:p>
          <a:p>
            <a:pPr lvl="1"/>
            <a:r>
              <a:rPr lang="en-US" dirty="0" smtClean="0"/>
              <a:t>Selection sort must find the </a:t>
            </a:r>
            <a:r>
              <a:rPr lang="en-US" i="1" dirty="0" smtClean="0"/>
              <a:t>smallest</a:t>
            </a:r>
            <a:r>
              <a:rPr lang="en-US" dirty="0" smtClean="0"/>
              <a:t> item in the remaining list: selecting the lowest element requires scanning all </a:t>
            </a:r>
            <a:r>
              <a:rPr lang="en-US" i="1" dirty="0" smtClean="0"/>
              <a:t>n</a:t>
            </a:r>
            <a:r>
              <a:rPr lang="en-US" dirty="0" smtClean="0"/>
              <a:t> elements. Finding the next lowest element requires scanning the remaining </a:t>
            </a:r>
            <a:r>
              <a:rPr lang="en-US" i="1" dirty="0" smtClean="0"/>
              <a:t>n</a:t>
            </a:r>
            <a:r>
              <a:rPr lang="en-US" dirty="0" smtClean="0"/>
              <a:t> - 1 elements :</a:t>
            </a:r>
          </a:p>
          <a:p>
            <a:pPr lvl="1">
              <a:buNone/>
            </a:pPr>
            <a:r>
              <a:rPr lang="en-US" dirty="0"/>
              <a:t>	</a:t>
            </a:r>
            <a:r>
              <a:rPr lang="en-US" dirty="0" smtClean="0"/>
              <a:t>(</a:t>
            </a:r>
            <a:r>
              <a:rPr lang="en-US" i="1" dirty="0" smtClean="0"/>
              <a:t>n</a:t>
            </a:r>
            <a:r>
              <a:rPr lang="en-US" dirty="0" smtClean="0"/>
              <a:t> - 1) + (</a:t>
            </a:r>
            <a:r>
              <a:rPr lang="en-US" i="1" dirty="0" smtClean="0"/>
              <a:t>n</a:t>
            </a:r>
            <a:r>
              <a:rPr lang="en-US" dirty="0" smtClean="0"/>
              <a:t> - 2) + ... + 2 + 1 = </a:t>
            </a:r>
            <a:r>
              <a:rPr lang="en-US" i="1" dirty="0" smtClean="0"/>
              <a:t>n</a:t>
            </a:r>
            <a:r>
              <a:rPr lang="en-US" dirty="0" smtClean="0"/>
              <a:t>(</a:t>
            </a:r>
            <a:r>
              <a:rPr lang="en-US" i="1" dirty="0" smtClean="0"/>
              <a:t>n</a:t>
            </a:r>
            <a:r>
              <a:rPr lang="en-US" dirty="0" smtClean="0"/>
              <a:t> - 1) / 2 = Θ(</a:t>
            </a:r>
            <a:r>
              <a:rPr lang="en-US" i="1" dirty="0" smtClean="0"/>
              <a:t>n</a:t>
            </a:r>
            <a:r>
              <a:rPr lang="en-US" baseline="30000" dirty="0" smtClean="0"/>
              <a:t>2</a:t>
            </a:r>
            <a:r>
              <a:rPr lang="en-US" dirty="0" smtClean="0"/>
              <a:t>).</a:t>
            </a:r>
          </a:p>
          <a:p>
            <a:pPr lvl="1">
              <a:buNone/>
            </a:pPr>
            <a:r>
              <a:rPr lang="en-US" dirty="0"/>
              <a:t>	</a:t>
            </a:r>
            <a:r>
              <a:rPr lang="en-US" dirty="0" smtClean="0"/>
              <a:t>so selection sort takes </a:t>
            </a:r>
            <a:r>
              <a:rPr lang="en-US" i="1" dirty="0" smtClean="0"/>
              <a:t>Theta(n</a:t>
            </a:r>
            <a:r>
              <a:rPr lang="en-US" i="1" baseline="30000" dirty="0" smtClean="0"/>
              <a:t>2</a:t>
            </a:r>
            <a:r>
              <a:rPr lang="en-US" i="1" dirty="0" smtClean="0"/>
              <a:t>)</a:t>
            </a:r>
            <a:r>
              <a:rPr lang="en-US" dirty="0" smtClean="0"/>
              <a:t> time, even in the best case.</a:t>
            </a:r>
          </a:p>
          <a:p>
            <a:pPr lvl="1"/>
            <a:r>
              <a:rPr lang="en-US" dirty="0" smtClean="0"/>
              <a:t>Insertion sort only examines the sorted portion of the list, so on average it examines half as many elements. For the best case, it only examines the right most element in the sorted part of the list.</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In-place Selection Sort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a:t>
            </a:r>
            <a:r>
              <a:rPr lang="en-US" i="1" dirty="0" smtClean="0"/>
              <a:t>S</a:t>
            </a:r>
            <a:r>
              <a:rPr lang="en-US" dirty="0" smtClean="0"/>
              <a:t> is an array, we can do an in-place selection sort. </a:t>
            </a:r>
          </a:p>
          <a:p>
            <a:r>
              <a:rPr lang="en-US" dirty="0" smtClean="0"/>
              <a:t>Divide the list into two parts: </a:t>
            </a:r>
          </a:p>
          <a:p>
            <a:pPr lvl="1"/>
            <a:r>
              <a:rPr lang="en-US" dirty="0" smtClean="0"/>
              <a:t>the </a:t>
            </a:r>
            <a:r>
              <a:rPr lang="en-US" dirty="0" err="1" smtClean="0"/>
              <a:t>sublist</a:t>
            </a:r>
            <a:r>
              <a:rPr lang="en-US" dirty="0" smtClean="0"/>
              <a:t> of items already sorted, which we build up from left to right and is found at the beginning, and</a:t>
            </a:r>
          </a:p>
          <a:p>
            <a:pPr lvl="1"/>
            <a:r>
              <a:rPr lang="en-US" dirty="0" smtClean="0"/>
              <a:t>the </a:t>
            </a:r>
            <a:r>
              <a:rPr lang="en-US" dirty="0" err="1" smtClean="0"/>
              <a:t>sublist</a:t>
            </a:r>
            <a:r>
              <a:rPr lang="en-US" dirty="0" smtClean="0"/>
              <a:t> of items remaining to be sorted, occupying the remainder of the array.</a:t>
            </a:r>
          </a:p>
          <a:p>
            <a:pPr lvl="1"/>
            <a:r>
              <a:rPr lang="en-US" dirty="0" smtClean="0"/>
              <a:t>After finding the item in </a:t>
            </a:r>
            <a:r>
              <a:rPr lang="en-US" i="1" dirty="0" smtClean="0"/>
              <a:t>I</a:t>
            </a:r>
            <a:r>
              <a:rPr lang="en-US" dirty="0" smtClean="0"/>
              <a:t> having smallest key, swap it with the first item in </a:t>
            </a:r>
            <a:r>
              <a:rPr lang="en-US" i="1" dirty="0" smtClean="0"/>
              <a:t>I</a:t>
            </a:r>
            <a:r>
              <a:rPr lang="en-US" dirty="0" smtClean="0"/>
              <a:t>.</a:t>
            </a:r>
          </a:p>
          <a:p>
            <a:r>
              <a:rPr lang="en-US" dirty="0" smtClean="0"/>
              <a:t>An example.</a:t>
            </a:r>
          </a:p>
          <a:p>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Heapsort</a:t>
            </a:r>
            <a:endParaRPr lang="en-US" dirty="0"/>
          </a:p>
        </p:txBody>
      </p:sp>
      <p:sp>
        <p:nvSpPr>
          <p:cNvPr id="3" name="Content Placeholder 2"/>
          <p:cNvSpPr>
            <a:spLocks noGrp="1"/>
          </p:cNvSpPr>
          <p:nvPr>
            <p:ph idx="1"/>
          </p:nvPr>
        </p:nvSpPr>
        <p:spPr>
          <a:xfrm>
            <a:off x="457200" y="1371600"/>
            <a:ext cx="8229600" cy="5334000"/>
          </a:xfrm>
        </p:spPr>
        <p:txBody>
          <a:bodyPr>
            <a:normAutofit lnSpcReduction="10000"/>
          </a:bodyPr>
          <a:lstStyle/>
          <a:p>
            <a:r>
              <a:rPr lang="en-US" dirty="0" err="1" smtClean="0"/>
              <a:t>Heapsort</a:t>
            </a:r>
            <a:r>
              <a:rPr lang="en-US" dirty="0" smtClean="0"/>
              <a:t> is a selection sort in which I is a heap. </a:t>
            </a:r>
          </a:p>
          <a:p>
            <a:pPr marL="914400" lvl="1" indent="-514350">
              <a:buFont typeface="+mj-lt"/>
              <a:buAutoNum type="arabicPeriod"/>
            </a:pPr>
            <a:r>
              <a:rPr lang="en-US" sz="2200" dirty="0" smtClean="0">
                <a:latin typeface="Courier New" pitchFamily="49" charset="0"/>
                <a:cs typeface="Courier New" pitchFamily="49" charset="0"/>
              </a:rPr>
              <a:t>Start with an empty list </a:t>
            </a:r>
            <a:r>
              <a:rPr lang="en-US" sz="2200" i="1" dirty="0" smtClean="0">
                <a:latin typeface="Courier New" pitchFamily="49" charset="0"/>
                <a:cs typeface="Courier New" pitchFamily="49" charset="0"/>
              </a:rPr>
              <a:t>S</a:t>
            </a:r>
            <a:r>
              <a:rPr lang="en-US" sz="2200" dirty="0" smtClean="0">
                <a:latin typeface="Courier New" pitchFamily="49" charset="0"/>
                <a:cs typeface="Courier New" pitchFamily="49" charset="0"/>
              </a:rPr>
              <a:t> and an unsorted list </a:t>
            </a:r>
            <a:r>
              <a:rPr lang="en-US" sz="2200" i="1" dirty="0" smtClean="0">
                <a:latin typeface="Courier New" pitchFamily="49" charset="0"/>
                <a:cs typeface="Courier New" pitchFamily="49" charset="0"/>
              </a:rPr>
              <a:t>I</a:t>
            </a:r>
            <a:r>
              <a:rPr lang="en-US" sz="2200" dirty="0" smtClean="0">
                <a:latin typeface="Courier New" pitchFamily="49" charset="0"/>
                <a:cs typeface="Courier New" pitchFamily="49" charset="0"/>
              </a:rPr>
              <a:t> of n input items</a:t>
            </a:r>
          </a:p>
          <a:p>
            <a:pPr marL="914400" lvl="1" indent="-514350">
              <a:buFont typeface="+mj-lt"/>
              <a:buAutoNum type="arabicPeriod"/>
            </a:pPr>
            <a:r>
              <a:rPr lang="en-US" sz="2200" dirty="0" smtClean="0">
                <a:latin typeface="Courier New" pitchFamily="49" charset="0"/>
                <a:cs typeface="Courier New" pitchFamily="49" charset="0"/>
              </a:rPr>
              <a:t>Put all the items in </a:t>
            </a:r>
            <a:r>
              <a:rPr lang="en-US" sz="2200" i="1" dirty="0" smtClean="0">
                <a:latin typeface="Courier New" pitchFamily="49" charset="0"/>
                <a:cs typeface="Courier New" pitchFamily="49" charset="0"/>
              </a:rPr>
              <a:t>I</a:t>
            </a:r>
            <a:r>
              <a:rPr lang="en-US" sz="2200" dirty="0" smtClean="0">
                <a:latin typeface="Courier New" pitchFamily="49" charset="0"/>
                <a:cs typeface="Courier New" pitchFamily="49" charset="0"/>
              </a:rPr>
              <a:t> onto an array and perform </a:t>
            </a:r>
            <a:r>
              <a:rPr lang="en-US" sz="2200" dirty="0" err="1" smtClean="0">
                <a:latin typeface="Courier New" pitchFamily="49" charset="0"/>
                <a:cs typeface="Courier New" pitchFamily="49" charset="0"/>
              </a:rPr>
              <a:t>bottomUpHeap</a:t>
            </a:r>
            <a:r>
              <a:rPr lang="en-US" sz="2200" dirty="0" smtClean="0">
                <a:latin typeface="Courier New" pitchFamily="49" charset="0"/>
                <a:cs typeface="Courier New" pitchFamily="49" charset="0"/>
              </a:rPr>
              <a:t>()</a:t>
            </a:r>
          </a:p>
          <a:p>
            <a:pPr marL="914400" lvl="1" indent="-514350">
              <a:buFont typeface="+mj-lt"/>
              <a:buAutoNum type="arabicPeriod"/>
            </a:pPr>
            <a:r>
              <a:rPr lang="en-US" sz="2200" dirty="0" smtClean="0">
                <a:latin typeface="Courier New" pitchFamily="49" charset="0"/>
                <a:cs typeface="Courier New" pitchFamily="49" charset="0"/>
              </a:rPr>
              <a:t>At each iteration, remove the max or min element from the heap while maintaining the heap property; append the element at the end of S</a:t>
            </a:r>
          </a:p>
          <a:p>
            <a:pPr marL="514350" indent="-514350"/>
            <a:r>
              <a:rPr lang="en-US" sz="2600" dirty="0" err="1" smtClean="0">
                <a:latin typeface="Courier New" pitchFamily="49" charset="0"/>
                <a:cs typeface="Courier New" pitchFamily="49" charset="0"/>
              </a:rPr>
              <a:t>bottomUpHeap</a:t>
            </a:r>
            <a:r>
              <a:rPr lang="en-US" sz="2600" dirty="0" smtClean="0">
                <a:latin typeface="Courier New" pitchFamily="49" charset="0"/>
                <a:cs typeface="Courier New" pitchFamily="49" charset="0"/>
              </a:rPr>
              <a:t>() </a:t>
            </a:r>
            <a:r>
              <a:rPr lang="en-US" sz="2600" dirty="0" smtClean="0">
                <a:latin typeface="+mj-lt"/>
                <a:cs typeface="Courier New" pitchFamily="49" charset="0"/>
              </a:rPr>
              <a:t>runs in linear time, and each</a:t>
            </a:r>
            <a:r>
              <a:rPr lang="en-US" sz="2600" dirty="0" smtClean="0">
                <a:latin typeface="Courier New" pitchFamily="49" charset="0"/>
                <a:cs typeface="Courier New" pitchFamily="49" charset="0"/>
              </a:rPr>
              <a:t> </a:t>
            </a:r>
            <a:r>
              <a:rPr lang="en-US" sz="2600" dirty="0" err="1" smtClean="0">
                <a:latin typeface="Courier New" pitchFamily="49" charset="0"/>
                <a:cs typeface="Courier New" pitchFamily="49" charset="0"/>
              </a:rPr>
              <a:t>removeMin</a:t>
            </a:r>
            <a:r>
              <a:rPr lang="en-US" sz="2600" dirty="0" smtClean="0">
                <a:latin typeface="Courier New" pitchFamily="49" charset="0"/>
                <a:cs typeface="Courier New" pitchFamily="49" charset="0"/>
              </a:rPr>
              <a:t>() </a:t>
            </a:r>
            <a:r>
              <a:rPr lang="en-US" sz="2600" dirty="0" smtClean="0">
                <a:latin typeface="+mj-lt"/>
                <a:cs typeface="Courier New" pitchFamily="49" charset="0"/>
              </a:rPr>
              <a:t>takes </a:t>
            </a:r>
            <a:r>
              <a:rPr lang="en-US" sz="2600" i="1" dirty="0" smtClean="0">
                <a:latin typeface="+mj-lt"/>
                <a:cs typeface="Courier New" pitchFamily="49" charset="0"/>
              </a:rPr>
              <a:t>O(log n)</a:t>
            </a:r>
            <a:r>
              <a:rPr lang="en-US" sz="2600" dirty="0" smtClean="0">
                <a:latin typeface="+mj-lt"/>
                <a:cs typeface="Courier New" pitchFamily="49" charset="0"/>
              </a:rPr>
              <a:t> time. Hence, </a:t>
            </a:r>
            <a:r>
              <a:rPr lang="en-US" sz="2600" dirty="0" err="1" smtClean="0">
                <a:latin typeface="+mj-lt"/>
                <a:cs typeface="Courier New" pitchFamily="49" charset="0"/>
              </a:rPr>
              <a:t>heapsort</a:t>
            </a:r>
            <a:r>
              <a:rPr lang="en-US" sz="2600" dirty="0" smtClean="0">
                <a:latin typeface="+mj-lt"/>
                <a:cs typeface="Courier New" pitchFamily="49" charset="0"/>
              </a:rPr>
              <a:t> is an </a:t>
            </a:r>
            <a:r>
              <a:rPr lang="en-US" sz="2600" i="1" dirty="0" smtClean="0">
                <a:latin typeface="+mj-lt"/>
                <a:cs typeface="Courier New" pitchFamily="49" charset="0"/>
              </a:rPr>
              <a:t>O(n log n) </a:t>
            </a:r>
            <a:r>
              <a:rPr lang="en-US" sz="2600" dirty="0" smtClean="0">
                <a:latin typeface="+mj-lt"/>
                <a:cs typeface="Courier New" pitchFamily="49" charset="0"/>
              </a:rPr>
              <a:t>sorting algorithm, even in the worst case. </a:t>
            </a:r>
            <a:endParaRPr lang="en-US" sz="2600" dirty="0">
              <a:latin typeface="+mj-lt"/>
              <a:cs typeface="Courier New" pitchFamily="49"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Heapsort</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err="1" smtClean="0"/>
              <a:t>Heapsort</a:t>
            </a:r>
            <a:r>
              <a:rPr lang="en-US" dirty="0" smtClean="0"/>
              <a:t> can be implemented </a:t>
            </a:r>
            <a:r>
              <a:rPr lang="en-US" i="1" dirty="0" smtClean="0"/>
              <a:t>in-place </a:t>
            </a:r>
            <a:r>
              <a:rPr lang="en-US" dirty="0" smtClean="0"/>
              <a:t>using an array</a:t>
            </a:r>
            <a:r>
              <a:rPr lang="en-US" i="1" dirty="0" smtClean="0"/>
              <a:t> </a:t>
            </a:r>
            <a:r>
              <a:rPr lang="en-US" dirty="0" smtClean="0"/>
              <a:t>to achieve constant time space overhead.</a:t>
            </a:r>
          </a:p>
          <a:p>
            <a:pPr lvl="1"/>
            <a:r>
              <a:rPr lang="en-US" dirty="0" smtClean="0"/>
              <a:t>Store the heap in reverse order.</a:t>
            </a:r>
          </a:p>
          <a:p>
            <a:pPr lvl="1"/>
            <a:r>
              <a:rPr lang="en-US" dirty="0" smtClean="0"/>
              <a:t>As items are removed from the heap, the heap shrinks toward the end of the array, making room to add items to the end of </a:t>
            </a:r>
            <a:r>
              <a:rPr lang="en-US" i="1" dirty="0" smtClean="0"/>
              <a:t>S</a:t>
            </a:r>
            <a:r>
              <a:rPr lang="en-US" dirty="0" smtClean="0"/>
              <a:t>.</a:t>
            </a:r>
          </a:p>
          <a:p>
            <a:r>
              <a:rPr lang="en-US" dirty="0" smtClean="0"/>
              <a:t>An Example. </a:t>
            </a:r>
          </a:p>
          <a:p>
            <a:r>
              <a:rPr lang="en-US" dirty="0" err="1" smtClean="0"/>
              <a:t>Heapsort</a:t>
            </a:r>
            <a:r>
              <a:rPr lang="en-US" dirty="0" smtClean="0"/>
              <a:t> relies strongly on random access, so  it excellent for sorting arrays, but not so for linked lists. </a:t>
            </a:r>
          </a:p>
          <a:p>
            <a:pPr lvl="1"/>
            <a:r>
              <a:rPr lang="en-US" dirty="0" smtClean="0"/>
              <a:t>One can turn a linked list into an array. Sort the array of </a:t>
            </a:r>
            <a:r>
              <a:rPr lang="en-US" dirty="0" err="1" smtClean="0"/>
              <a:t>listnode</a:t>
            </a:r>
            <a:r>
              <a:rPr lang="en-US" dirty="0" smtClean="0"/>
              <a:t> references . When the array is sorted, link all the </a:t>
            </a:r>
            <a:r>
              <a:rPr lang="en-US" dirty="0" err="1" smtClean="0"/>
              <a:t>listnodes</a:t>
            </a:r>
            <a:r>
              <a:rPr lang="en-US" dirty="0" smtClean="0"/>
              <a:t> together into a sorted list. </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Two Sorted Lists</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20000"/>
          </a:bodyPr>
          <a:lstStyle/>
          <a:p>
            <a:r>
              <a:rPr lang="en-US" dirty="0" smtClean="0"/>
              <a:t>Observation: one can merge two sorted lists into one sorted list in linear time.</a:t>
            </a:r>
          </a:p>
          <a:p>
            <a:r>
              <a:rPr lang="en-US" dirty="0" err="1" smtClean="0"/>
              <a:t>Psuedocode</a:t>
            </a:r>
            <a:r>
              <a:rPr lang="en-US" dirty="0" smtClean="0"/>
              <a:t>: </a:t>
            </a:r>
          </a:p>
          <a:p>
            <a:pPr>
              <a:buNone/>
            </a:pPr>
            <a:r>
              <a:rPr lang="en-US" dirty="0" smtClean="0"/>
              <a:t>	</a:t>
            </a:r>
            <a:r>
              <a:rPr lang="en-US" sz="2200" dirty="0" smtClean="0">
                <a:latin typeface="Courier New" pitchFamily="49" charset="0"/>
                <a:cs typeface="Courier New" pitchFamily="49" charset="0"/>
              </a:rPr>
              <a:t>Let Q1 and Q2 be two </a:t>
            </a:r>
            <a:r>
              <a:rPr lang="en-US" sz="2200" b="1" dirty="0" smtClean="0">
                <a:latin typeface="Courier New" pitchFamily="49" charset="0"/>
                <a:cs typeface="Courier New" pitchFamily="49" charset="0"/>
              </a:rPr>
              <a:t>sorted</a:t>
            </a:r>
            <a:r>
              <a:rPr lang="en-US" sz="2200" dirty="0" smtClean="0">
                <a:latin typeface="Courier New" pitchFamily="49" charset="0"/>
                <a:cs typeface="Courier New" pitchFamily="49" charset="0"/>
              </a:rPr>
              <a:t> queues. </a:t>
            </a:r>
          </a:p>
          <a:p>
            <a:pPr>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Let Q be an empty queue. </a:t>
            </a:r>
          </a:p>
          <a:p>
            <a:pPr>
              <a:buNone/>
            </a:pPr>
            <a:r>
              <a:rPr lang="en-US" sz="2200" dirty="0">
                <a:latin typeface="Courier New" pitchFamily="49" charset="0"/>
                <a:cs typeface="Courier New" pitchFamily="49" charset="0"/>
              </a:rPr>
              <a:t>	</a:t>
            </a:r>
            <a:r>
              <a:rPr lang="en-US" sz="2200" b="1" dirty="0" smtClean="0">
                <a:latin typeface="Courier New" pitchFamily="49" charset="0"/>
                <a:cs typeface="Courier New" pitchFamily="49" charset="0"/>
              </a:rPr>
              <a:t>merge(Q, Q1, Q2) </a:t>
            </a:r>
            <a:r>
              <a:rPr lang="en-US" sz="2200" dirty="0" smtClean="0">
                <a:latin typeface="Courier New" pitchFamily="49" charset="0"/>
                <a:cs typeface="Courier New" pitchFamily="49" charset="0"/>
              </a:rPr>
              <a:t>{</a:t>
            </a:r>
          </a:p>
          <a:p>
            <a:pPr>
              <a:buNone/>
            </a:pPr>
            <a:r>
              <a:rPr lang="en-US" sz="2200" dirty="0" smtClean="0">
                <a:latin typeface="Courier New" pitchFamily="49" charset="0"/>
                <a:cs typeface="Courier New" pitchFamily="49" charset="0"/>
              </a:rPr>
              <a:t>	</a:t>
            </a: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while (neither Q1 nor Q2 is empty) { </a:t>
            </a:r>
          </a:p>
          <a:p>
            <a:pPr>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		item1 = Q1.front(); </a:t>
            </a:r>
          </a:p>
          <a:p>
            <a:pPr>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		item2 = Q2.front(); </a:t>
            </a:r>
          </a:p>
          <a:p>
            <a:pPr>
              <a:buNone/>
            </a:pPr>
            <a:r>
              <a:rPr lang="en-US" sz="2200" dirty="0" smtClean="0">
                <a:latin typeface="Courier New" pitchFamily="49" charset="0"/>
                <a:cs typeface="Courier New" pitchFamily="49" charset="0"/>
              </a:rPr>
              <a:t>	</a:t>
            </a: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	move the smaller of item1 and item2 from 		its present queue to end of Q. </a:t>
            </a:r>
          </a:p>
          <a:p>
            <a:pPr>
              <a:buNone/>
            </a:pPr>
            <a:r>
              <a:rPr lang="en-US" sz="2200" dirty="0" smtClean="0">
                <a:latin typeface="Courier New" pitchFamily="49" charset="0"/>
                <a:cs typeface="Courier New" pitchFamily="49" charset="0"/>
              </a:rPr>
              <a:t>	</a:t>
            </a: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 </a:t>
            </a:r>
          </a:p>
          <a:p>
            <a:pPr>
              <a:buNone/>
            </a:pPr>
            <a:r>
              <a:rPr lang="en-US" sz="2200" dirty="0">
                <a:latin typeface="Courier New" pitchFamily="49" charset="0"/>
                <a:cs typeface="Courier New" pitchFamily="49" charset="0"/>
              </a:rPr>
              <a:t>	</a:t>
            </a:r>
            <a:r>
              <a:rPr lang="en-US" sz="2200" dirty="0" smtClean="0">
                <a:latin typeface="Courier New" pitchFamily="49" charset="0"/>
                <a:cs typeface="Courier New" pitchFamily="49" charset="0"/>
              </a:rPr>
              <a:t>	concatenate the remaining non-empty queue (Q1 	or Q2) to the end of Q.</a:t>
            </a:r>
          </a:p>
          <a:p>
            <a:pPr>
              <a:buNone/>
            </a:pPr>
            <a:r>
              <a:rPr lang="en-US" sz="2200" dirty="0" smtClean="0">
                <a:latin typeface="Courier New" pitchFamily="49" charset="0"/>
                <a:cs typeface="Courier New" pitchFamily="49" charset="0"/>
              </a:rPr>
              <a:t>	}</a:t>
            </a:r>
          </a:p>
          <a:p>
            <a:r>
              <a:rPr lang="en-US" b="1" dirty="0" smtClean="0">
                <a:latin typeface="Courier New" pitchFamily="49" charset="0"/>
                <a:cs typeface="Courier New" pitchFamily="49" charset="0"/>
              </a:rPr>
              <a:t>merge(Q, Q1, Q2) </a:t>
            </a:r>
            <a:r>
              <a:rPr lang="en-US" dirty="0" smtClean="0"/>
              <a:t>takes </a:t>
            </a:r>
            <a:r>
              <a:rPr lang="en-US" i="1" dirty="0" smtClean="0"/>
              <a:t>O(n) </a:t>
            </a:r>
            <a:r>
              <a:rPr lang="en-US" dirty="0" smtClean="0"/>
              <a:t>time.</a:t>
            </a:r>
          </a:p>
          <a:p>
            <a:pPr>
              <a:buNone/>
            </a:pPr>
            <a:endParaRPr lang="en-US" sz="2200" dirty="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Recurrence (not </a:t>
            </a:r>
            <a:r>
              <a:rPr lang="en-US" dirty="0" err="1" smtClean="0"/>
              <a:t>examable</a:t>
            </a:r>
            <a:r>
              <a:rPr lang="en-US" dirty="0" smtClean="0"/>
              <a:t>)</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When an algorithm contains a recursive call to it self, the running time can be described using a recursive relation -  describing the running time of a problem of size </a:t>
            </a:r>
            <a:r>
              <a:rPr lang="en-US" i="1" dirty="0" err="1" smtClean="0"/>
              <a:t>n</a:t>
            </a:r>
            <a:r>
              <a:rPr lang="en-US" dirty="0" smtClean="0"/>
              <a:t> in terms of running time of smaller inputs.</a:t>
            </a:r>
          </a:p>
          <a:p>
            <a:r>
              <a:rPr lang="en-US" dirty="0" smtClean="0"/>
              <a:t>General framework:</a:t>
            </a:r>
          </a:p>
          <a:p>
            <a:pPr lvl="1"/>
            <a:r>
              <a:rPr lang="en-US" dirty="0" smtClean="0"/>
              <a:t>Let </a:t>
            </a:r>
            <a:r>
              <a:rPr lang="en-US" i="1" dirty="0" err="1" smtClean="0"/>
              <a:t>T(n</a:t>
            </a:r>
            <a:r>
              <a:rPr lang="en-US" i="1" dirty="0" smtClean="0"/>
              <a:t>) </a:t>
            </a:r>
            <a:r>
              <a:rPr lang="en-US" dirty="0" smtClean="0"/>
              <a:t>be the running time on a problem of size </a:t>
            </a:r>
            <a:r>
              <a:rPr lang="en-US" i="1" dirty="0" err="1" smtClean="0"/>
              <a:t>n</a:t>
            </a:r>
            <a:endParaRPr lang="en-US" i="1" dirty="0" smtClean="0"/>
          </a:p>
          <a:p>
            <a:pPr lvl="1"/>
            <a:r>
              <a:rPr lang="en-US" dirty="0" smtClean="0"/>
              <a:t>The problem is divided into </a:t>
            </a:r>
            <a:r>
              <a:rPr lang="en-US" i="1" dirty="0" smtClean="0"/>
              <a:t>a </a:t>
            </a:r>
            <a:r>
              <a:rPr lang="en-US" dirty="0" err="1" smtClean="0"/>
              <a:t>subproblems</a:t>
            </a:r>
            <a:r>
              <a:rPr lang="en-US" dirty="0" smtClean="0"/>
              <a:t>, each of which is </a:t>
            </a:r>
            <a:r>
              <a:rPr lang="en-US" i="1" dirty="0" smtClean="0"/>
              <a:t>1/b</a:t>
            </a:r>
            <a:r>
              <a:rPr lang="en-US" dirty="0" smtClean="0"/>
              <a:t> in size.</a:t>
            </a:r>
          </a:p>
          <a:p>
            <a:pPr lvl="1"/>
            <a:r>
              <a:rPr lang="en-US" dirty="0" smtClean="0"/>
              <a:t>If it takes </a:t>
            </a:r>
            <a:r>
              <a:rPr lang="en-US" i="1" dirty="0" err="1" smtClean="0"/>
              <a:t>D(n</a:t>
            </a:r>
            <a:r>
              <a:rPr lang="en-US" i="1" dirty="0" smtClean="0"/>
              <a:t>)</a:t>
            </a:r>
            <a:r>
              <a:rPr lang="en-US" dirty="0" smtClean="0"/>
              <a:t> time to divide he problem into </a:t>
            </a:r>
            <a:r>
              <a:rPr lang="en-US" dirty="0" err="1" smtClean="0"/>
              <a:t>subproblems</a:t>
            </a:r>
            <a:endParaRPr lang="en-US" dirty="0" smtClean="0"/>
          </a:p>
          <a:p>
            <a:pPr lvl="1"/>
            <a:r>
              <a:rPr lang="en-US" dirty="0" smtClean="0"/>
              <a:t>If it takes </a:t>
            </a:r>
            <a:r>
              <a:rPr lang="en-US" i="1" dirty="0" err="1" smtClean="0"/>
              <a:t>C(n</a:t>
            </a:r>
            <a:r>
              <a:rPr lang="en-US" i="1" dirty="0" smtClean="0"/>
              <a:t>) </a:t>
            </a:r>
            <a:r>
              <a:rPr lang="en-US" dirty="0" smtClean="0"/>
              <a:t>time to combine the solutions to the </a:t>
            </a:r>
            <a:r>
              <a:rPr lang="en-US" dirty="0" err="1" smtClean="0"/>
              <a:t>subproblems</a:t>
            </a:r>
            <a:r>
              <a:rPr lang="en-US" dirty="0" smtClean="0"/>
              <a:t>:</a:t>
            </a:r>
          </a:p>
          <a:p>
            <a:pPr lvl="1"/>
            <a:r>
              <a:rPr lang="en-US" i="1" dirty="0" err="1" smtClean="0"/>
              <a:t>T(n</a:t>
            </a:r>
            <a:r>
              <a:rPr lang="en-US" i="1" dirty="0" smtClean="0"/>
              <a:t>) =  a * </a:t>
            </a:r>
            <a:r>
              <a:rPr lang="en-US" i="1" dirty="0" err="1" smtClean="0"/>
              <a:t>T(n/b</a:t>
            </a:r>
            <a:r>
              <a:rPr lang="en-US" i="1" dirty="0" smtClean="0"/>
              <a:t>) + </a:t>
            </a:r>
            <a:r>
              <a:rPr lang="en-US" i="1" dirty="0" err="1" smtClean="0"/>
              <a:t>D(n</a:t>
            </a:r>
            <a:r>
              <a:rPr lang="en-US" i="1" dirty="0" smtClean="0"/>
              <a:t>) + </a:t>
            </a:r>
            <a:r>
              <a:rPr lang="en-US" i="1" dirty="0" err="1" smtClean="0"/>
              <a:t>C(n</a:t>
            </a:r>
            <a:r>
              <a:rPr lang="en-US" i="1" dirty="0" smtClean="0"/>
              <a:t>) if </a:t>
            </a:r>
            <a:r>
              <a:rPr lang="en-US" i="1" dirty="0" err="1" smtClean="0"/>
              <a:t>n</a:t>
            </a:r>
            <a:r>
              <a:rPr lang="en-US" i="1" dirty="0" smtClean="0"/>
              <a:t> &gt;= </a:t>
            </a:r>
            <a:r>
              <a:rPr lang="en-US" i="1" dirty="0" err="1" smtClean="0"/>
              <a:t>c(constant</a:t>
            </a:r>
            <a:r>
              <a:rPr lang="en-US" i="1" dirty="0" smtClean="0"/>
              <a:t>)</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Mergesort</a:t>
            </a:r>
            <a:endParaRPr lang="en-US"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dirty="0" err="1" smtClean="0"/>
              <a:t>Mergesort</a:t>
            </a:r>
            <a:r>
              <a:rPr lang="en-US" dirty="0" smtClean="0"/>
              <a:t> is a recursive divide-and-conquer algorithm:</a:t>
            </a:r>
          </a:p>
          <a:p>
            <a:pPr marL="914400" lvl="1" indent="-457200">
              <a:buFont typeface="+mj-lt"/>
              <a:buAutoNum type="arabicPeriod"/>
            </a:pPr>
            <a:r>
              <a:rPr lang="en-US" sz="1900" dirty="0" smtClean="0">
                <a:latin typeface="Courier New" pitchFamily="49" charset="0"/>
                <a:cs typeface="Courier New" pitchFamily="49" charset="0"/>
              </a:rPr>
              <a:t>Start with the unsorted list </a:t>
            </a:r>
            <a:r>
              <a:rPr lang="en-US" sz="1900" i="1" dirty="0" smtClean="0">
                <a:latin typeface="Courier New" pitchFamily="49" charset="0"/>
                <a:cs typeface="Courier New" pitchFamily="49" charset="0"/>
              </a:rPr>
              <a:t>I</a:t>
            </a:r>
            <a:r>
              <a:rPr lang="en-US" sz="1900" dirty="0" smtClean="0">
                <a:latin typeface="Courier New" pitchFamily="49" charset="0"/>
                <a:cs typeface="Courier New" pitchFamily="49" charset="0"/>
              </a:rPr>
              <a:t> of n input items. </a:t>
            </a:r>
          </a:p>
          <a:p>
            <a:pPr marL="914400" lvl="1" indent="-457200">
              <a:buFont typeface="+mj-lt"/>
              <a:buAutoNum type="arabicPeriod"/>
            </a:pPr>
            <a:r>
              <a:rPr lang="en-US" sz="1900" dirty="0" smtClean="0">
                <a:latin typeface="Courier New" pitchFamily="49" charset="0"/>
                <a:cs typeface="Courier New" pitchFamily="49" charset="0"/>
              </a:rPr>
              <a:t>If </a:t>
            </a:r>
            <a:r>
              <a:rPr lang="en-US" sz="1900" i="1" dirty="0" smtClean="0">
                <a:latin typeface="Courier New" pitchFamily="49" charset="0"/>
                <a:cs typeface="Courier New" pitchFamily="49" charset="0"/>
              </a:rPr>
              <a:t>n </a:t>
            </a:r>
            <a:r>
              <a:rPr lang="en-US" sz="1900" dirty="0" smtClean="0">
                <a:latin typeface="Courier New" pitchFamily="49" charset="0"/>
                <a:cs typeface="Courier New" pitchFamily="49" charset="0"/>
              </a:rPr>
              <a:t>is 0 or 1 then it is sorted. Otherwise:</a:t>
            </a:r>
          </a:p>
          <a:p>
            <a:pPr marL="914400" lvl="1" indent="-457200">
              <a:buFont typeface="+mj-lt"/>
              <a:buAutoNum type="arabicPeriod"/>
            </a:pPr>
            <a:r>
              <a:rPr lang="en-US" sz="1900" dirty="0" smtClean="0">
                <a:latin typeface="Courier New" pitchFamily="49" charset="0"/>
                <a:cs typeface="Courier New" pitchFamily="49" charset="0"/>
              </a:rPr>
              <a:t>Break </a:t>
            </a:r>
            <a:r>
              <a:rPr lang="en-US" sz="1900" i="1" dirty="0" smtClean="0">
                <a:latin typeface="Courier New" pitchFamily="49" charset="0"/>
                <a:cs typeface="Courier New" pitchFamily="49" charset="0"/>
              </a:rPr>
              <a:t>I</a:t>
            </a:r>
            <a:r>
              <a:rPr lang="en-US" sz="1900" dirty="0" smtClean="0">
                <a:latin typeface="Courier New" pitchFamily="49" charset="0"/>
                <a:cs typeface="Courier New" pitchFamily="49" charset="0"/>
              </a:rPr>
              <a:t> into two halves </a:t>
            </a:r>
            <a:r>
              <a:rPr lang="en-US" sz="1900" i="1" dirty="0" smtClean="0">
                <a:latin typeface="Courier New" pitchFamily="49" charset="0"/>
                <a:cs typeface="Courier New" pitchFamily="49" charset="0"/>
              </a:rPr>
              <a:t>I1</a:t>
            </a:r>
            <a:r>
              <a:rPr lang="en-US" sz="1900" dirty="0" smtClean="0">
                <a:latin typeface="Courier New" pitchFamily="49" charset="0"/>
                <a:cs typeface="Courier New" pitchFamily="49" charset="0"/>
              </a:rPr>
              <a:t> and </a:t>
            </a:r>
            <a:r>
              <a:rPr lang="en-US" sz="1900" i="1" dirty="0" smtClean="0">
                <a:latin typeface="Courier New" pitchFamily="49" charset="0"/>
                <a:cs typeface="Courier New" pitchFamily="49" charset="0"/>
              </a:rPr>
              <a:t>I2</a:t>
            </a:r>
            <a:r>
              <a:rPr lang="en-US" sz="1900" dirty="0" smtClean="0">
                <a:latin typeface="Courier New" pitchFamily="49" charset="0"/>
                <a:cs typeface="Courier New" pitchFamily="49" charset="0"/>
              </a:rPr>
              <a:t> of about half the size.</a:t>
            </a:r>
          </a:p>
          <a:p>
            <a:pPr marL="914400" lvl="1" indent="-457200">
              <a:buFont typeface="+mj-lt"/>
              <a:buAutoNum type="arabicPeriod"/>
            </a:pPr>
            <a:r>
              <a:rPr lang="en-US" sz="1900" dirty="0" smtClean="0">
                <a:latin typeface="Courier New" pitchFamily="49" charset="0"/>
                <a:cs typeface="Courier New" pitchFamily="49" charset="0"/>
              </a:rPr>
              <a:t>Sort </a:t>
            </a:r>
            <a:r>
              <a:rPr lang="en-US" sz="1900" i="1" dirty="0" smtClean="0">
                <a:latin typeface="Courier New" pitchFamily="49" charset="0"/>
                <a:cs typeface="Courier New" pitchFamily="49" charset="0"/>
              </a:rPr>
              <a:t>I1</a:t>
            </a:r>
            <a:r>
              <a:rPr lang="en-US" sz="1900" dirty="0" smtClean="0">
                <a:latin typeface="Courier New" pitchFamily="49" charset="0"/>
                <a:cs typeface="Courier New" pitchFamily="49" charset="0"/>
              </a:rPr>
              <a:t> recursively, yielding the sorted list </a:t>
            </a:r>
            <a:r>
              <a:rPr lang="en-US" sz="1900" i="1" dirty="0" smtClean="0">
                <a:latin typeface="Courier New" pitchFamily="49" charset="0"/>
                <a:cs typeface="Courier New" pitchFamily="49" charset="0"/>
              </a:rPr>
              <a:t>S1</a:t>
            </a:r>
            <a:r>
              <a:rPr lang="en-US" sz="1900" dirty="0" smtClean="0">
                <a:latin typeface="Courier New" pitchFamily="49" charset="0"/>
                <a:cs typeface="Courier New" pitchFamily="49" charset="0"/>
              </a:rPr>
              <a:t>. </a:t>
            </a:r>
          </a:p>
          <a:p>
            <a:pPr marL="914400" lvl="1" indent="-457200">
              <a:buFont typeface="+mj-lt"/>
              <a:buAutoNum type="arabicPeriod"/>
            </a:pPr>
            <a:r>
              <a:rPr lang="en-US" sz="1900" dirty="0" smtClean="0">
                <a:latin typeface="Courier New" pitchFamily="49" charset="0"/>
                <a:cs typeface="Courier New" pitchFamily="49" charset="0"/>
              </a:rPr>
              <a:t>Sort </a:t>
            </a:r>
            <a:r>
              <a:rPr lang="en-US" sz="1900" i="1" dirty="0" smtClean="0">
                <a:latin typeface="Courier New" pitchFamily="49" charset="0"/>
                <a:cs typeface="Courier New" pitchFamily="49" charset="0"/>
              </a:rPr>
              <a:t>I2</a:t>
            </a:r>
            <a:r>
              <a:rPr lang="en-US" sz="1900" dirty="0" smtClean="0">
                <a:latin typeface="Courier New" pitchFamily="49" charset="0"/>
                <a:cs typeface="Courier New" pitchFamily="49" charset="0"/>
              </a:rPr>
              <a:t> recursively, yielding the sorted list </a:t>
            </a:r>
            <a:r>
              <a:rPr lang="en-US" sz="1900" i="1" dirty="0" smtClean="0">
                <a:latin typeface="Courier New" pitchFamily="49" charset="0"/>
                <a:cs typeface="Courier New" pitchFamily="49" charset="0"/>
              </a:rPr>
              <a:t>S2</a:t>
            </a:r>
            <a:r>
              <a:rPr lang="en-US" sz="1900" dirty="0" smtClean="0">
                <a:latin typeface="Courier New" pitchFamily="49" charset="0"/>
                <a:cs typeface="Courier New" pitchFamily="49" charset="0"/>
              </a:rPr>
              <a:t>.</a:t>
            </a:r>
          </a:p>
          <a:p>
            <a:pPr marL="914400" lvl="1" indent="-457200">
              <a:buFont typeface="+mj-lt"/>
              <a:buAutoNum type="arabicPeriod"/>
            </a:pPr>
            <a:r>
              <a:rPr lang="en-US" sz="1900" dirty="0" smtClean="0">
                <a:latin typeface="Courier New" pitchFamily="49" charset="0"/>
                <a:cs typeface="Courier New" pitchFamily="49" charset="0"/>
              </a:rPr>
              <a:t>Call merge() to put S1 and S2 into a sorted list </a:t>
            </a:r>
            <a:r>
              <a:rPr lang="en-US" sz="1900" i="1" dirty="0" smtClean="0">
                <a:latin typeface="Courier New" pitchFamily="49" charset="0"/>
                <a:cs typeface="Courier New" pitchFamily="49" charset="0"/>
              </a:rPr>
              <a:t>S</a:t>
            </a:r>
            <a:r>
              <a:rPr lang="en-US" sz="1900" dirty="0" smtClean="0"/>
              <a:t>.</a:t>
            </a:r>
          </a:p>
          <a:p>
            <a:pPr lvl="0"/>
            <a:r>
              <a:rPr lang="en-US" dirty="0" smtClean="0">
                <a:solidFill>
                  <a:prstClr val="black"/>
                </a:solidFill>
              </a:rPr>
              <a:t>What’s the time complexity of </a:t>
            </a:r>
            <a:r>
              <a:rPr lang="en-US" dirty="0" err="1" smtClean="0">
                <a:solidFill>
                  <a:prstClr val="black"/>
                </a:solidFill>
              </a:rPr>
              <a:t>Mergesort</a:t>
            </a:r>
            <a:r>
              <a:rPr lang="en-US" dirty="0" smtClean="0">
                <a:solidFill>
                  <a:prstClr val="black"/>
                </a:solidFill>
              </a:rPr>
              <a:t>?</a:t>
            </a:r>
          </a:p>
          <a:p>
            <a:pPr lvl="1"/>
            <a:r>
              <a:rPr lang="en-US" dirty="0" smtClean="0">
                <a:solidFill>
                  <a:prstClr val="black"/>
                </a:solidFill>
              </a:rPr>
              <a:t>Each recursive call involves </a:t>
            </a:r>
            <a:r>
              <a:rPr lang="en-US" i="1" dirty="0" smtClean="0">
                <a:solidFill>
                  <a:prstClr val="black"/>
                </a:solidFill>
              </a:rPr>
              <a:t>O(n)</a:t>
            </a:r>
            <a:r>
              <a:rPr lang="en-US" dirty="0" smtClean="0">
                <a:solidFill>
                  <a:prstClr val="black"/>
                </a:solidFill>
              </a:rPr>
              <a:t> operations, and there are </a:t>
            </a:r>
            <a:r>
              <a:rPr lang="en-US" i="1" dirty="0" smtClean="0">
                <a:solidFill>
                  <a:prstClr val="black"/>
                </a:solidFill>
              </a:rPr>
              <a:t>O(log n)</a:t>
            </a:r>
            <a:r>
              <a:rPr lang="en-US" dirty="0" smtClean="0">
                <a:solidFill>
                  <a:prstClr val="black"/>
                </a:solidFill>
              </a:rPr>
              <a:t> recursive calls</a:t>
            </a:r>
          </a:p>
          <a:p>
            <a:pPr lvl="1"/>
            <a:r>
              <a:rPr lang="en-US" dirty="0" err="1" smtClean="0">
                <a:solidFill>
                  <a:prstClr val="black"/>
                </a:solidFill>
              </a:rPr>
              <a:t>Mergesort</a:t>
            </a:r>
            <a:r>
              <a:rPr lang="en-US" dirty="0" smtClean="0">
                <a:solidFill>
                  <a:prstClr val="black"/>
                </a:solidFill>
              </a:rPr>
              <a:t> runs in </a:t>
            </a:r>
            <a:r>
              <a:rPr lang="en-US" i="1" dirty="0" smtClean="0">
                <a:solidFill>
                  <a:prstClr val="black"/>
                </a:solidFill>
              </a:rPr>
              <a:t>O(n log n).</a:t>
            </a:r>
          </a:p>
          <a:p>
            <a:pPr marL="914400" lvl="1" indent="-457200">
              <a:buNone/>
            </a:pPr>
            <a:r>
              <a:rPr lang="en-US" sz="19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Mergesort</a:t>
            </a:r>
            <a:endParaRPr lang="en-US" dirty="0"/>
          </a:p>
        </p:txBody>
      </p:sp>
      <p:sp>
        <p:nvSpPr>
          <p:cNvPr id="3" name="Content Placeholder 2"/>
          <p:cNvSpPr>
            <a:spLocks noGrp="1"/>
          </p:cNvSpPr>
          <p:nvPr>
            <p:ph idx="1"/>
          </p:nvPr>
        </p:nvSpPr>
        <p:spPr/>
        <p:txBody>
          <a:bodyPr>
            <a:normAutofit/>
          </a:bodyPr>
          <a:lstStyle/>
          <a:p>
            <a:r>
              <a:rPr lang="en-US" dirty="0" err="1" smtClean="0"/>
              <a:t>Mergesort</a:t>
            </a:r>
            <a:r>
              <a:rPr lang="en-US" dirty="0" smtClean="0"/>
              <a:t> and </a:t>
            </a:r>
            <a:r>
              <a:rPr lang="en-US" dirty="0" err="1" smtClean="0"/>
              <a:t>heapsort</a:t>
            </a:r>
            <a:r>
              <a:rPr lang="en-US" dirty="0" smtClean="0"/>
              <a:t> are both </a:t>
            </a:r>
            <a:r>
              <a:rPr lang="en-US" i="1" dirty="0" smtClean="0"/>
              <a:t>O(n log n),</a:t>
            </a:r>
          </a:p>
          <a:p>
            <a:r>
              <a:rPr lang="en-US" dirty="0" err="1" smtClean="0"/>
              <a:t>Mergesort</a:t>
            </a:r>
            <a:r>
              <a:rPr lang="en-US" dirty="0" smtClean="0"/>
              <a:t> requires </a:t>
            </a:r>
            <a:r>
              <a:rPr lang="en-US" i="1" dirty="0" smtClean="0"/>
              <a:t>Theta(n) </a:t>
            </a:r>
            <a:r>
              <a:rPr lang="en-US" dirty="0" smtClean="0"/>
              <a:t>additional space compared to </a:t>
            </a:r>
            <a:r>
              <a:rPr lang="en-US" i="1" dirty="0" smtClean="0"/>
              <a:t>Theta(1) </a:t>
            </a:r>
            <a:r>
              <a:rPr lang="en-US" dirty="0" smtClean="0"/>
              <a:t>for </a:t>
            </a:r>
            <a:r>
              <a:rPr lang="en-US" dirty="0" err="1" smtClean="0"/>
              <a:t>heapsort</a:t>
            </a:r>
            <a:r>
              <a:rPr lang="en-US" dirty="0" smtClean="0"/>
              <a:t>. </a:t>
            </a:r>
          </a:p>
          <a:p>
            <a:r>
              <a:rPr lang="en-US" dirty="0" err="1" smtClean="0"/>
              <a:t>Mergesort</a:t>
            </a:r>
            <a:r>
              <a:rPr lang="en-US" dirty="0" smtClean="0"/>
              <a:t> is efficient for linked lists. </a:t>
            </a:r>
          </a:p>
          <a:p>
            <a:r>
              <a:rPr lang="en-US" dirty="0" err="1" smtClean="0"/>
              <a:t>Mergesort</a:t>
            </a:r>
            <a:r>
              <a:rPr lang="en-US" dirty="0" smtClean="0"/>
              <a:t> is not an in-place algorithm. </a:t>
            </a:r>
          </a:p>
          <a:p>
            <a:pPr lvl="1"/>
            <a:r>
              <a:rPr lang="en-US" dirty="0" smtClean="0"/>
              <a:t>There are ways to do it, but very complicated and offer little performance gains.</a:t>
            </a:r>
          </a:p>
          <a:p>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Sort</a:t>
            </a:r>
            <a:endParaRPr lang="en-US" dirty="0"/>
          </a:p>
        </p:txBody>
      </p:sp>
      <p:sp>
        <p:nvSpPr>
          <p:cNvPr id="3" name="Content Placeholder 2"/>
          <p:cNvSpPr>
            <a:spLocks noGrp="1"/>
          </p:cNvSpPr>
          <p:nvPr>
            <p:ph idx="1"/>
          </p:nvPr>
        </p:nvSpPr>
        <p:spPr>
          <a:xfrm>
            <a:off x="457200" y="1295400"/>
            <a:ext cx="8534400" cy="5334000"/>
          </a:xfrm>
        </p:spPr>
        <p:txBody>
          <a:bodyPr>
            <a:normAutofit fontScale="85000" lnSpcReduction="10000"/>
          </a:bodyPr>
          <a:lstStyle/>
          <a:p>
            <a:r>
              <a:rPr lang="en-US" dirty="0" smtClean="0"/>
              <a:t>Since the dawn of computing, sorting has attracted a great deal of attention due to the complexity of solving it </a:t>
            </a:r>
            <a:r>
              <a:rPr lang="en-US" i="1" dirty="0" smtClean="0"/>
              <a:t>efficiently</a:t>
            </a:r>
            <a:r>
              <a:rPr lang="en-US" dirty="0" smtClean="0"/>
              <a:t> despite the simple problem statement. </a:t>
            </a:r>
          </a:p>
          <a:p>
            <a:r>
              <a:rPr lang="en-US" dirty="0" smtClean="0"/>
              <a:t>A sorting algorithm is an algorithm that puts the elements of a list in a certain order: numerical order or lexicographical order. </a:t>
            </a:r>
          </a:p>
          <a:p>
            <a:r>
              <a:rPr lang="en-US" dirty="0" smtClean="0"/>
              <a:t>Sorting supports basic searching:</a:t>
            </a:r>
          </a:p>
          <a:p>
            <a:pPr lvl="1"/>
            <a:r>
              <a:rPr lang="en-US" dirty="0" smtClean="0"/>
              <a:t>for a number in a phone book</a:t>
            </a:r>
          </a:p>
          <a:p>
            <a:pPr lvl="1"/>
            <a:r>
              <a:rPr lang="en-US" dirty="0" smtClean="0"/>
              <a:t>a website with the most relevant information to your search query.</a:t>
            </a:r>
          </a:p>
          <a:p>
            <a:r>
              <a:rPr lang="en-US" dirty="0" smtClean="0"/>
              <a:t>Sorting is perhaps the simplest fundamental problem that offers a large variety of algorithms, each with its own inherent advantages and disadvantages.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Readings</a:t>
            </a:r>
            <a:endParaRPr lang="en-US" dirty="0"/>
          </a:p>
        </p:txBody>
      </p:sp>
      <p:sp>
        <p:nvSpPr>
          <p:cNvPr id="3" name="Content Placeholder 2"/>
          <p:cNvSpPr>
            <a:spLocks noGrp="1"/>
          </p:cNvSpPr>
          <p:nvPr>
            <p:ph idx="1"/>
          </p:nvPr>
        </p:nvSpPr>
        <p:spPr/>
        <p:txBody>
          <a:bodyPr/>
          <a:lstStyle/>
          <a:p>
            <a:r>
              <a:rPr lang="en-US" dirty="0" smtClean="0"/>
              <a:t>Objects, Abstraction, Data Structures and Design </a:t>
            </a:r>
          </a:p>
          <a:p>
            <a:pPr lvl="1"/>
            <a:r>
              <a:rPr lang="en-US" dirty="0" smtClean="0"/>
              <a:t>Chapter 10 pp519 – 522 pp525 – 529 pp535 - 545</a:t>
            </a:r>
          </a:p>
          <a:p>
            <a:pPr lvl="1">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a:t>
            </a:r>
            <a:endParaRPr lang="en-US" dirty="0"/>
          </a:p>
        </p:txBody>
      </p:sp>
      <p:sp>
        <p:nvSpPr>
          <p:cNvPr id="3" name="Content Placeholder 2"/>
          <p:cNvSpPr>
            <a:spLocks noGrp="1"/>
          </p:cNvSpPr>
          <p:nvPr>
            <p:ph idx="1"/>
          </p:nvPr>
        </p:nvSpPr>
        <p:spPr/>
        <p:txBody>
          <a:bodyPr/>
          <a:lstStyle/>
          <a:p>
            <a:r>
              <a:rPr lang="en-US" dirty="0" smtClean="0"/>
              <a:t>Simple idea:</a:t>
            </a:r>
          </a:p>
          <a:p>
            <a:pPr lvl="1"/>
            <a:r>
              <a:rPr lang="en-US" dirty="0" smtClean="0"/>
              <a:t>Step through the list to be sorted, compare adjacent elements, swap them if they are in the wrong order. </a:t>
            </a:r>
          </a:p>
          <a:p>
            <a:pPr lvl="1"/>
            <a:r>
              <a:rPr lang="en-US" dirty="0" smtClean="0"/>
              <a:t>Repeat the pass through the list until no swaps are needed. </a:t>
            </a:r>
          </a:p>
          <a:p>
            <a:pPr lvl="1"/>
            <a:r>
              <a:rPr lang="en-US" dirty="0" smtClean="0"/>
              <a:t>Invariant: after the </a:t>
            </a:r>
            <a:r>
              <a:rPr lang="en-US" i="1" dirty="0" err="1" smtClean="0"/>
              <a:t>kth</a:t>
            </a:r>
            <a:r>
              <a:rPr lang="en-US" dirty="0" smtClean="0"/>
              <a:t> iteration, the </a:t>
            </a:r>
            <a:r>
              <a:rPr lang="en-US" i="1" dirty="0" smtClean="0"/>
              <a:t>k-</a:t>
            </a:r>
            <a:r>
              <a:rPr lang="en-US" dirty="0" smtClean="0"/>
              <a:t>largest elements are at the end of the list. </a:t>
            </a:r>
          </a:p>
          <a:p>
            <a:r>
              <a:rPr lang="en-US" dirty="0" smtClean="0"/>
              <a:t>An example.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Good Is Bubble Sort?</a:t>
            </a:r>
            <a:endParaRPr lang="en-US" dirty="0"/>
          </a:p>
        </p:txBody>
      </p:sp>
      <p:sp>
        <p:nvSpPr>
          <p:cNvPr id="3" name="Content Placeholder 2"/>
          <p:cNvSpPr>
            <a:spLocks noGrp="1"/>
          </p:cNvSpPr>
          <p:nvPr>
            <p:ph idx="1"/>
          </p:nvPr>
        </p:nvSpPr>
        <p:spPr/>
        <p:txBody>
          <a:bodyPr/>
          <a:lstStyle/>
          <a:p>
            <a:pPr>
              <a:buNone/>
            </a:pPr>
            <a:r>
              <a:rPr lang="en-US" i="1" dirty="0" smtClean="0"/>
              <a:t>Let’s hear what Senator </a:t>
            </a:r>
            <a:r>
              <a:rPr lang="en-US" i="1" dirty="0" err="1" smtClean="0"/>
              <a:t>Obama</a:t>
            </a:r>
            <a:r>
              <a:rPr lang="en-US" i="1" dirty="0" smtClean="0"/>
              <a:t> has to say</a:t>
            </a:r>
            <a:endParaRPr lang="en-US" i="1" dirty="0" smtClean="0">
              <a:hlinkClick r:id="rId2"/>
            </a:endParaRPr>
          </a:p>
        </p:txBody>
      </p:sp>
      <p:pic>
        <p:nvPicPr>
          <p:cNvPr id="1027" name="Picture 3">
            <a:hlinkClick r:id="rId2"/>
          </p:cNvPr>
          <p:cNvPicPr>
            <a:picLocks noChangeAspect="1" noChangeArrowheads="1"/>
          </p:cNvPicPr>
          <p:nvPr/>
        </p:nvPicPr>
        <p:blipFill>
          <a:blip r:embed="rId3"/>
          <a:srcRect/>
          <a:stretch>
            <a:fillRect/>
          </a:stretch>
        </p:blipFill>
        <p:spPr bwMode="auto">
          <a:xfrm>
            <a:off x="1905000" y="2286000"/>
            <a:ext cx="4591050" cy="32670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Bubble Sort</a:t>
            </a:r>
            <a:endParaRPr lang="en-US" dirty="0"/>
          </a:p>
        </p:txBody>
      </p:sp>
      <p:sp>
        <p:nvSpPr>
          <p:cNvPr id="3" name="Content Placeholder 2"/>
          <p:cNvSpPr>
            <a:spLocks noGrp="1"/>
          </p:cNvSpPr>
          <p:nvPr>
            <p:ph idx="1"/>
          </p:nvPr>
        </p:nvSpPr>
        <p:spPr/>
        <p:txBody>
          <a:bodyPr/>
          <a:lstStyle/>
          <a:p>
            <a:r>
              <a:rPr lang="en-US" dirty="0" smtClean="0"/>
              <a:t>Although simple to understand and implement, has worst case </a:t>
            </a:r>
            <a:r>
              <a:rPr lang="en-US" i="1" dirty="0" smtClean="0"/>
              <a:t>O(n</a:t>
            </a:r>
            <a:r>
              <a:rPr lang="en-US" i="1" baseline="30000" dirty="0" smtClean="0"/>
              <a:t>2</a:t>
            </a:r>
            <a:r>
              <a:rPr lang="en-US" i="1" dirty="0" smtClean="0"/>
              <a:t>)</a:t>
            </a:r>
            <a:r>
              <a:rPr lang="en-US" dirty="0" smtClean="0"/>
              <a:t> running time, which means it is far too inefficient for practical usage.</a:t>
            </a:r>
          </a:p>
          <a:p>
            <a:r>
              <a:rPr lang="en-US" dirty="0" smtClean="0"/>
              <a:t>The generic </a:t>
            </a:r>
            <a:r>
              <a:rPr lang="en-US" b="1" dirty="0" smtClean="0"/>
              <a:t>bad</a:t>
            </a:r>
            <a:r>
              <a:rPr lang="en-US" dirty="0" smtClean="0"/>
              <a:t> algorithm:</a:t>
            </a:r>
          </a:p>
          <a:p>
            <a:pPr lvl="1"/>
            <a:r>
              <a:rPr lang="en-US" dirty="0" smtClean="0"/>
              <a:t>"</a:t>
            </a:r>
            <a:r>
              <a:rPr lang="en-US" i="1" dirty="0" smtClean="0"/>
              <a:t>the bubble sort seems to have nothing to recommend it, except a catchy name and the fact that it leads to some interesting theoretical problems“ – Donald Knuth</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Sort</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US" dirty="0" smtClean="0"/>
              <a:t>Simple idea:</a:t>
            </a:r>
          </a:p>
          <a:p>
            <a:pPr lvl="1"/>
            <a:r>
              <a:rPr lang="en-US" dirty="0" smtClean="0"/>
              <a:t>Starting with empty sequence of outputs </a:t>
            </a:r>
            <a:r>
              <a:rPr lang="en-US" i="1" dirty="0" smtClean="0"/>
              <a:t>S</a:t>
            </a:r>
            <a:r>
              <a:rPr lang="en-US" dirty="0" smtClean="0"/>
              <a:t> and the unsorted list of </a:t>
            </a:r>
            <a:r>
              <a:rPr lang="en-US" i="1" dirty="0" smtClean="0"/>
              <a:t>n</a:t>
            </a:r>
            <a:r>
              <a:rPr lang="en-US" dirty="0" smtClean="0"/>
              <a:t> input items </a:t>
            </a:r>
            <a:r>
              <a:rPr lang="en-US" i="1" dirty="0" smtClean="0"/>
              <a:t>I.</a:t>
            </a:r>
            <a:endParaRPr lang="en-US" dirty="0" smtClean="0"/>
          </a:p>
          <a:p>
            <a:pPr lvl="1"/>
            <a:r>
              <a:rPr lang="en-US" dirty="0" smtClean="0"/>
              <a:t>Add each item from input </a:t>
            </a:r>
            <a:r>
              <a:rPr lang="en-US" i="1" dirty="0" smtClean="0"/>
              <a:t>I</a:t>
            </a:r>
            <a:r>
              <a:rPr lang="en-US" dirty="0" smtClean="0"/>
              <a:t>, inserting into output sequence </a:t>
            </a:r>
            <a:r>
              <a:rPr lang="en-US" i="1" dirty="0" smtClean="0"/>
              <a:t>S </a:t>
            </a:r>
            <a:r>
              <a:rPr lang="en-US" dirty="0" smtClean="0"/>
              <a:t>at a position so the output is still in sorted order.</a:t>
            </a:r>
          </a:p>
          <a:p>
            <a:pPr lvl="1"/>
            <a:r>
              <a:rPr lang="en-US" dirty="0" smtClean="0"/>
              <a:t>Invariant: at the </a:t>
            </a:r>
            <a:r>
              <a:rPr lang="en-US" i="1" dirty="0" err="1" smtClean="0"/>
              <a:t>k</a:t>
            </a:r>
            <a:r>
              <a:rPr lang="en-US" dirty="0" err="1" smtClean="0"/>
              <a:t>th</a:t>
            </a:r>
            <a:r>
              <a:rPr lang="en-US" dirty="0" smtClean="0"/>
              <a:t> iteration, the elements from </a:t>
            </a:r>
            <a:r>
              <a:rPr lang="en-US" i="1" dirty="0" smtClean="0"/>
              <a:t>0</a:t>
            </a:r>
            <a:r>
              <a:rPr lang="en-US" dirty="0" smtClean="0"/>
              <a:t> to </a:t>
            </a:r>
            <a:r>
              <a:rPr lang="en-US" i="1" dirty="0" smtClean="0"/>
              <a:t>k-1</a:t>
            </a:r>
            <a:r>
              <a:rPr lang="en-US" dirty="0" smtClean="0"/>
              <a:t> in the output sequence </a:t>
            </a:r>
            <a:r>
              <a:rPr lang="en-US" i="1" dirty="0" smtClean="0"/>
              <a:t>S </a:t>
            </a:r>
            <a:r>
              <a:rPr lang="en-US" dirty="0" smtClean="0"/>
              <a:t>are sorted. </a:t>
            </a:r>
          </a:p>
          <a:p>
            <a:r>
              <a:rPr lang="en-US" dirty="0" smtClean="0"/>
              <a:t>An example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Insertion Sort</a:t>
            </a:r>
            <a:endParaRPr lang="en-US" dirty="0"/>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If destination is a linked list</a:t>
            </a:r>
          </a:p>
          <a:p>
            <a:pPr lvl="1"/>
            <a:r>
              <a:rPr lang="en-US" i="1" dirty="0" smtClean="0"/>
              <a:t>Theta(n)</a:t>
            </a:r>
            <a:r>
              <a:rPr lang="en-US" dirty="0" smtClean="0"/>
              <a:t> worst-case time to find the right position of </a:t>
            </a:r>
            <a:r>
              <a:rPr lang="en-US" i="1" dirty="0" smtClean="0"/>
              <a:t>S </a:t>
            </a:r>
            <a:r>
              <a:rPr lang="en-US" dirty="0" smtClean="0"/>
              <a:t>to insert each item.</a:t>
            </a:r>
          </a:p>
          <a:p>
            <a:pPr lvl="1"/>
            <a:r>
              <a:rPr lang="en-US" dirty="0" smtClean="0"/>
              <a:t> </a:t>
            </a:r>
            <a:r>
              <a:rPr lang="en-US" i="1" dirty="0" smtClean="0"/>
              <a:t>Theta(1)</a:t>
            </a:r>
            <a:r>
              <a:rPr lang="en-US" dirty="0" smtClean="0"/>
              <a:t> time to insert the item.</a:t>
            </a:r>
          </a:p>
          <a:p>
            <a:r>
              <a:rPr lang="en-US" dirty="0" smtClean="0"/>
              <a:t>If destination is an array</a:t>
            </a:r>
          </a:p>
          <a:p>
            <a:pPr lvl="1"/>
            <a:r>
              <a:rPr lang="en-US" dirty="0" smtClean="0"/>
              <a:t>Find the right position in </a:t>
            </a:r>
            <a:r>
              <a:rPr lang="en-US" i="1" dirty="0" smtClean="0"/>
              <a:t>S</a:t>
            </a:r>
            <a:r>
              <a:rPr lang="en-US" dirty="0" smtClean="0"/>
              <a:t> in </a:t>
            </a:r>
            <a:r>
              <a:rPr lang="en-US" i="1" dirty="0" smtClean="0"/>
              <a:t>O(log n)</a:t>
            </a:r>
            <a:r>
              <a:rPr lang="en-US" dirty="0" smtClean="0"/>
              <a:t> time by binary search.</a:t>
            </a:r>
          </a:p>
          <a:p>
            <a:pPr lvl="1"/>
            <a:r>
              <a:rPr lang="en-US" i="1" dirty="0" smtClean="0"/>
              <a:t>Theta(n)</a:t>
            </a:r>
            <a:r>
              <a:rPr lang="en-US" dirty="0" smtClean="0"/>
              <a:t> worst-case time to shift the larger items over to make room for the new item.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In-place Insertion Sort</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r>
              <a:rPr lang="en-US" dirty="0" smtClean="0"/>
              <a:t>If </a:t>
            </a:r>
            <a:r>
              <a:rPr lang="en-US" i="1" dirty="0" smtClean="0"/>
              <a:t>S</a:t>
            </a:r>
            <a:r>
              <a:rPr lang="en-US" dirty="0" smtClean="0"/>
              <a:t> is an array, we can do an in place sort: </a:t>
            </a:r>
          </a:p>
          <a:p>
            <a:pPr lvl="1"/>
            <a:r>
              <a:rPr lang="en-US" dirty="0" smtClean="0"/>
              <a:t>Store sorted items in the same array that initially held the input items</a:t>
            </a:r>
          </a:p>
          <a:p>
            <a:pPr lvl="1"/>
            <a:r>
              <a:rPr lang="en-US" dirty="0" smtClean="0"/>
              <a:t>Partition the array into two pieces: the left portion (initially empty) holds </a:t>
            </a:r>
            <a:r>
              <a:rPr lang="en-US" sz="3200" i="1" dirty="0" smtClean="0"/>
              <a:t>S</a:t>
            </a:r>
            <a:r>
              <a:rPr lang="en-US" dirty="0" smtClean="0"/>
              <a:t>, and the right portion holds </a:t>
            </a:r>
            <a:r>
              <a:rPr lang="en-US" i="1" dirty="0" smtClean="0"/>
              <a:t>I</a:t>
            </a:r>
            <a:r>
              <a:rPr lang="en-US" dirty="0" smtClean="0"/>
              <a:t>. </a:t>
            </a:r>
          </a:p>
          <a:p>
            <a:pPr lvl="1"/>
            <a:r>
              <a:rPr lang="en-US" dirty="0" smtClean="0"/>
              <a:t>With each iteration, the dividing line between </a:t>
            </a:r>
            <a:r>
              <a:rPr lang="en-US" sz="3200" i="1" dirty="0" smtClean="0"/>
              <a:t>S</a:t>
            </a:r>
            <a:r>
              <a:rPr lang="en-US" dirty="0" smtClean="0"/>
              <a:t> and </a:t>
            </a:r>
            <a:r>
              <a:rPr lang="en-US" sz="3200" i="1" dirty="0" smtClean="0"/>
              <a:t>I</a:t>
            </a:r>
            <a:r>
              <a:rPr lang="en-US" dirty="0" smtClean="0"/>
              <a:t> moves one step to the right.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time</a:t>
            </a:r>
            <a:endParaRPr lang="en-US" dirty="0"/>
          </a:p>
        </p:txBody>
      </p:sp>
      <p:sp>
        <p:nvSpPr>
          <p:cNvPr id="3" name="Content Placeholder 2"/>
          <p:cNvSpPr>
            <a:spLocks noGrp="1"/>
          </p:cNvSpPr>
          <p:nvPr>
            <p:ph idx="1"/>
          </p:nvPr>
        </p:nvSpPr>
        <p:spPr>
          <a:xfrm>
            <a:off x="457200" y="1295400"/>
            <a:ext cx="8229600" cy="5334000"/>
          </a:xfrm>
        </p:spPr>
        <p:txBody>
          <a:bodyPr>
            <a:normAutofit fontScale="92500" lnSpcReduction="10000"/>
          </a:bodyPr>
          <a:lstStyle/>
          <a:p>
            <a:r>
              <a:rPr lang="en-US" dirty="0" smtClean="0"/>
              <a:t>What’s the best case?</a:t>
            </a:r>
          </a:p>
          <a:p>
            <a:pPr lvl="1"/>
            <a:r>
              <a:rPr lang="en-US" dirty="0" smtClean="0"/>
              <a:t>Sorted array: just compare the </a:t>
            </a:r>
            <a:r>
              <a:rPr lang="en-US" i="1" dirty="0" smtClean="0"/>
              <a:t>first</a:t>
            </a:r>
            <a:r>
              <a:rPr lang="en-US" dirty="0" smtClean="0"/>
              <a:t> remaining element of the input against the </a:t>
            </a:r>
            <a:r>
              <a:rPr lang="en-US" i="1" dirty="0" smtClean="0"/>
              <a:t>last</a:t>
            </a:r>
            <a:r>
              <a:rPr lang="en-US" dirty="0" smtClean="0"/>
              <a:t> element of the sorted subsection of the array.</a:t>
            </a:r>
          </a:p>
          <a:p>
            <a:pPr lvl="1"/>
            <a:r>
              <a:rPr lang="en-US" dirty="0" smtClean="0"/>
              <a:t>The running time is proportional to the number of </a:t>
            </a:r>
            <a:r>
              <a:rPr lang="en-US" i="1" dirty="0" smtClean="0"/>
              <a:t>inversions.</a:t>
            </a:r>
            <a:endParaRPr lang="en-US" dirty="0" smtClean="0"/>
          </a:p>
          <a:p>
            <a:pPr lvl="1"/>
            <a:r>
              <a:rPr lang="en-US" dirty="0" smtClean="0"/>
              <a:t>Runs in </a:t>
            </a:r>
            <a:r>
              <a:rPr lang="en-US" i="1" dirty="0" smtClean="0"/>
              <a:t>O(n)</a:t>
            </a:r>
            <a:r>
              <a:rPr lang="en-US" dirty="0" smtClean="0"/>
              <a:t> where n is the number of elements.</a:t>
            </a:r>
          </a:p>
          <a:p>
            <a:r>
              <a:rPr lang="en-US" dirty="0" smtClean="0"/>
              <a:t>What’s the worst-case?</a:t>
            </a:r>
          </a:p>
          <a:p>
            <a:pPr lvl="1"/>
            <a:r>
              <a:rPr lang="en-US" dirty="0" smtClean="0"/>
              <a:t>Inversely sorted array: every iteration, you need to scan and shift the entire sorted portion of the array before inserting the next element. </a:t>
            </a:r>
          </a:p>
          <a:p>
            <a:pPr lvl="1"/>
            <a:r>
              <a:rPr lang="en-US" i="1" dirty="0" smtClean="0"/>
              <a:t>O(n</a:t>
            </a:r>
            <a:r>
              <a:rPr lang="en-US" i="1" baseline="30000" dirty="0" smtClean="0"/>
              <a:t>2</a:t>
            </a:r>
            <a:r>
              <a:rPr lang="en-US" i="1" dirty="0" smtClean="0"/>
              <a:t>)</a:t>
            </a:r>
            <a:r>
              <a:rPr lang="en-US" dirty="0" smtClean="0"/>
              <a:t> where n is the number of elements.</a:t>
            </a:r>
          </a:p>
          <a:p>
            <a:endParaRPr lang="en-US" dirty="0" smtClean="0"/>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1910</TotalTime>
  <Words>1646</Words>
  <Application>Microsoft Office PowerPoint</Application>
  <PresentationFormat>On-screen Show (4:3)</PresentationFormat>
  <Paragraphs>128</Paragraphs>
  <Slides>20</Slides>
  <Notes>1</Notes>
  <HiddenSlides>0</HiddenSlides>
  <MMClips>0</MMClips>
  <ScaleCrop>false</ScaleCrop>
  <HeadingPairs>
    <vt:vector size="4" baseType="variant">
      <vt:variant>
        <vt:lpstr>Design Template</vt:lpstr>
      </vt:variant>
      <vt:variant>
        <vt:i4>1</vt:i4>
      </vt:variant>
      <vt:variant>
        <vt:lpstr>Slide Titles</vt:lpstr>
      </vt:variant>
      <vt:variant>
        <vt:i4>20</vt:i4>
      </vt:variant>
    </vt:vector>
  </HeadingPairs>
  <TitlesOfParts>
    <vt:vector size="21" baseType="lpstr">
      <vt:lpstr>Office Theme</vt:lpstr>
      <vt:lpstr>CS 61B Data Structures and Programming Methodology </vt:lpstr>
      <vt:lpstr>Sort</vt:lpstr>
      <vt:lpstr>Bubble Sort</vt:lpstr>
      <vt:lpstr>How Good Is Bubble Sort?</vt:lpstr>
      <vt:lpstr>Bubble Sort</vt:lpstr>
      <vt:lpstr>Insertion Sort</vt:lpstr>
      <vt:lpstr>Insertion Sort</vt:lpstr>
      <vt:lpstr>In-place Insertion Sort</vt:lpstr>
      <vt:lpstr>Running time</vt:lpstr>
      <vt:lpstr>Insertion Sort Using Binary Search Tree</vt:lpstr>
      <vt:lpstr>Selection Sort</vt:lpstr>
      <vt:lpstr>Selection Sort v.s Insertion Sort</vt:lpstr>
      <vt:lpstr>In-place Selection Sort</vt:lpstr>
      <vt:lpstr>Heapsort</vt:lpstr>
      <vt:lpstr>Heapsort</vt:lpstr>
      <vt:lpstr>Merge Two Sorted Lists</vt:lpstr>
      <vt:lpstr>Recurrence (not examable)</vt:lpstr>
      <vt:lpstr>Mergesort</vt:lpstr>
      <vt:lpstr>Mergesort</vt:lpstr>
      <vt:lpstr>Readings</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Qin Sun</dc:creator>
  <cp:lastModifiedBy>David Sun</cp:lastModifiedBy>
  <cp:revision>152</cp:revision>
  <dcterms:created xsi:type="dcterms:W3CDTF">2008-07-24T09:46:21Z</dcterms:created>
  <dcterms:modified xsi:type="dcterms:W3CDTF">2008-07-25T08:09:55Z</dcterms:modified>
</cp:coreProperties>
</file>