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0" r:id="rId3"/>
    <p:sldId id="291" r:id="rId4"/>
    <p:sldId id="370" r:id="rId5"/>
    <p:sldId id="371" r:id="rId6"/>
    <p:sldId id="372" r:id="rId7"/>
    <p:sldId id="301" r:id="rId8"/>
    <p:sldId id="302" r:id="rId9"/>
    <p:sldId id="349" r:id="rId10"/>
    <p:sldId id="350" r:id="rId11"/>
    <p:sldId id="305" r:id="rId12"/>
    <p:sldId id="306" r:id="rId13"/>
    <p:sldId id="352" r:id="rId14"/>
    <p:sldId id="307" r:id="rId15"/>
    <p:sldId id="308" r:id="rId16"/>
    <p:sldId id="354" r:id="rId17"/>
    <p:sldId id="356" r:id="rId18"/>
    <p:sldId id="357" r:id="rId19"/>
    <p:sldId id="358" r:id="rId20"/>
    <p:sldId id="359" r:id="rId21"/>
    <p:sldId id="360" r:id="rId22"/>
    <p:sldId id="335" r:id="rId23"/>
    <p:sldId id="361" r:id="rId24"/>
    <p:sldId id="365" r:id="rId25"/>
    <p:sldId id="366" r:id="rId26"/>
    <p:sldId id="367" r:id="rId27"/>
    <p:sldId id="368" r:id="rId28"/>
    <p:sldId id="369" r:id="rId29"/>
    <p:sldId id="373" r:id="rId30"/>
    <p:sldId id="374" r:id="rId31"/>
    <p:sldId id="345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28330E01-EB2D-4714-BF2B-F5A810ECB6A1}">
          <p14:sldIdLst>
            <p14:sldId id="256"/>
          </p14:sldIdLst>
        </p14:section>
        <p14:section name="CS in the News" id="{8A07CB74-DB75-4F2D-8DAC-E6E24CBEFE57}">
          <p14:sldIdLst>
            <p14:sldId id="290"/>
          </p14:sldIdLst>
        </p14:section>
        <p14:section name="Agenda" id="{72534F13-0A5B-4506-8A0D-02A3BAD0CF47}">
          <p14:sldIdLst>
            <p14:sldId id="291"/>
          </p14:sldIdLst>
        </p14:section>
        <p14:section name="Review: Iterators" id="{A95FE6E9-0651-4BCA-87CE-7A14A70509EE}">
          <p14:sldIdLst>
            <p14:sldId id="370"/>
            <p14:sldId id="371"/>
            <p14:sldId id="372"/>
          </p14:sldIdLst>
        </p14:section>
        <p14:section name="Announcements" id="{3A7DF73B-336B-4121-AE14-DD5011AF00BD}">
          <p14:sldIdLst>
            <p14:sldId id="301"/>
            <p14:sldId id="302"/>
            <p14:sldId id="349"/>
            <p14:sldId id="350"/>
          </p14:sldIdLst>
        </p14:section>
        <p14:section name="Review: Streams" id="{62861091-0812-4C76-82E9-C8A80231CE70}">
          <p14:sldIdLst>
            <p14:sldId id="305"/>
            <p14:sldId id="306"/>
            <p14:sldId id="352"/>
            <p14:sldId id="307"/>
            <p14:sldId id="308"/>
            <p14:sldId id="354"/>
            <p14:sldId id="356"/>
            <p14:sldId id="357"/>
            <p14:sldId id="358"/>
            <p14:sldId id="359"/>
            <p14:sldId id="360"/>
          </p14:sldIdLst>
        </p14:section>
        <p14:section name="Break" id="{4D747969-85D9-4AE6-B2D1-9E946A342FFF}">
          <p14:sldIdLst>
            <p14:sldId id="335"/>
          </p14:sldIdLst>
        </p14:section>
        <p14:section name="Generators" id="{25F6A7FF-B01C-4FF8-BA7D-E0BFEA94F144}">
          <p14:sldIdLst>
            <p14:sldId id="361"/>
            <p14:sldId id="365"/>
            <p14:sldId id="366"/>
            <p14:sldId id="367"/>
            <p14:sldId id="368"/>
            <p14:sldId id="369"/>
            <p14:sldId id="373"/>
            <p14:sldId id="374"/>
          </p14:sldIdLst>
        </p14:section>
        <p14:section name="Conclusion" id="{9706F41D-37AA-4C6D-823C-2E5F12A2E12B}">
          <p14:sldIdLst>
            <p14:sldId id="345"/>
          </p14:sldIdLst>
        </p14:section>
        <p14:section name="Extras" id="{E0267241-B8B2-4323-8C25-50F359A8BD3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3" autoAdjust="0"/>
    <p:restoredTop sz="92230" autoAdjust="0"/>
  </p:normalViewPr>
  <p:slideViewPr>
    <p:cSldViewPr>
      <p:cViewPr varScale="1">
        <p:scale>
          <a:sx n="88" d="100"/>
          <a:sy n="88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1D97-F361-44BD-98F4-4B58128F51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2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6308567"/>
            <a:ext cx="685800" cy="425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0391868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25</a:t>
            </a:r>
            <a:br>
              <a:rPr lang="en-US" dirty="0" smtClean="0"/>
            </a:br>
            <a:r>
              <a:rPr lang="en-US" i="1" dirty="0" smtClean="0"/>
              <a:t>Delayed Sequences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31,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Final is </a:t>
            </a:r>
            <a:r>
              <a:rPr lang="en-US" b="1" dirty="0"/>
              <a:t>Thursday, August 9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Where</a:t>
            </a:r>
            <a:r>
              <a:rPr lang="en-US" dirty="0"/>
              <a:t>? 1 Pimentel.</a:t>
            </a:r>
          </a:p>
          <a:p>
            <a:pPr lvl="1"/>
            <a:r>
              <a:rPr lang="en-US" i="1" dirty="0"/>
              <a:t>When</a:t>
            </a:r>
            <a:r>
              <a:rPr lang="en-US" dirty="0"/>
              <a:t>? 6PM to 9PM.</a:t>
            </a:r>
          </a:p>
          <a:p>
            <a:pPr lvl="1"/>
            <a:r>
              <a:rPr lang="en-US" i="1" dirty="0"/>
              <a:t>How much</a:t>
            </a:r>
            <a:r>
              <a:rPr lang="en-US" dirty="0"/>
              <a:t>? </a:t>
            </a:r>
            <a:r>
              <a:rPr lang="en-US" i="1" dirty="0"/>
              <a:t>All</a:t>
            </a:r>
            <a:r>
              <a:rPr lang="en-US" dirty="0"/>
              <a:t> of the material in the course, from June 18 to August 8, will be tested.</a:t>
            </a:r>
            <a:endParaRPr lang="en-US" i="1" dirty="0"/>
          </a:p>
          <a:p>
            <a:r>
              <a:rPr lang="en-US" dirty="0"/>
              <a:t>Closed book and closed electronic devices.</a:t>
            </a:r>
          </a:p>
          <a:p>
            <a:r>
              <a:rPr lang="en-US" dirty="0"/>
              <a:t>One 8.5” x 11” ‘cheat sheet’ allowed.</a:t>
            </a:r>
          </a:p>
          <a:p>
            <a:r>
              <a:rPr lang="en-US" dirty="0"/>
              <a:t>No group portion.</a:t>
            </a:r>
          </a:p>
          <a:p>
            <a:r>
              <a:rPr lang="en-US" dirty="0"/>
              <a:t>We will get back to you this week if you have conflicts and have told us. If you haven’t told us yet, please </a:t>
            </a:r>
            <a:r>
              <a:rPr lang="en-US" i="1" dirty="0"/>
              <a:t>let us know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7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72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i="1" dirty="0" smtClean="0"/>
              <a:t>Streams</a:t>
            </a:r>
            <a:r>
              <a:rPr lang="en-US" dirty="0" smtClean="0"/>
              <a:t> are </a:t>
            </a:r>
            <a:r>
              <a:rPr lang="en-US" i="1" dirty="0" smtClean="0"/>
              <a:t>lazily computed</a:t>
            </a:r>
            <a:r>
              <a:rPr lang="en-US" dirty="0" smtClean="0"/>
              <a:t> recursive lists that represent (potentially infinite) sequences.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Like a recursive list, a stream is a </a:t>
            </a:r>
            <a:r>
              <a:rPr lang="en-US" i="1" dirty="0" smtClean="0"/>
              <a:t>pair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the first element is </a:t>
            </a:r>
            <a:r>
              <a:rPr lang="en-US" i="1" dirty="0" smtClean="0"/>
              <a:t>the first element</a:t>
            </a:r>
            <a:r>
              <a:rPr lang="en-US" dirty="0" smtClean="0"/>
              <a:t> of the stream,</a:t>
            </a:r>
          </a:p>
          <a:p>
            <a:pPr marL="0" indent="0" algn="ctr">
              <a:buNone/>
            </a:pPr>
            <a:r>
              <a:rPr lang="en-US" dirty="0" smtClean="0"/>
              <a:t>the second element stores how to compute the rest of the stream when needed, and will compute it when asked.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9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4991904" y="1558707"/>
            <a:ext cx="2932896" cy="2197059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cs typeface="Consolas" pitchFamily="49" charset="0"/>
              </a:rPr>
              <a:t>How to compute the rest of the </a:t>
            </a:r>
            <a:r>
              <a:rPr lang="en-US" sz="2400" dirty="0" smtClean="0">
                <a:cs typeface="Consolas" pitchFamily="49" charset="0"/>
              </a:rPr>
              <a:t>stream.</a:t>
            </a:r>
            <a:endParaRPr lang="en-US" sz="2400" dirty="0"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Streams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47775" y="2097167"/>
            <a:ext cx="3733797" cy="2703761"/>
            <a:chOff x="3352801" y="2561414"/>
            <a:chExt cx="3047999" cy="2207151"/>
          </a:xfrm>
        </p:grpSpPr>
        <p:grpSp>
          <p:nvGrpSpPr>
            <p:cNvPr id="22" name="Group 21"/>
            <p:cNvGrpSpPr/>
            <p:nvPr/>
          </p:nvGrpSpPr>
          <p:grpSpPr>
            <a:xfrm>
              <a:off x="3352801" y="2561414"/>
              <a:ext cx="3047999" cy="1524000"/>
              <a:chOff x="3048000" y="3429000"/>
              <a:chExt cx="3047999" cy="15240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657600" y="3429000"/>
                <a:ext cx="1828800" cy="914400"/>
                <a:chOff x="3657600" y="2514600"/>
                <a:chExt cx="1828800" cy="9144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657600" y="2514600"/>
                  <a:ext cx="18288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>
                  <a:stCxn id="32" idx="0"/>
                  <a:endCxn id="32" idx="2"/>
                </p:cNvCxnSpPr>
                <p:nvPr/>
              </p:nvCxnSpPr>
              <p:spPr>
                <a:xfrm>
                  <a:off x="4572000" y="2514600"/>
                  <a:ext cx="0" cy="9144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Arrow Connector 24"/>
              <p:cNvCxnSpPr>
                <a:endCxn id="32" idx="1"/>
              </p:cNvCxnSpPr>
              <p:nvPr/>
            </p:nvCxnSpPr>
            <p:spPr>
              <a:xfrm>
                <a:off x="3048000" y="3886200"/>
                <a:ext cx="609600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Group 25"/>
              <p:cNvGrpSpPr/>
              <p:nvPr/>
            </p:nvGrpSpPr>
            <p:grpSpPr>
              <a:xfrm>
                <a:off x="4038600" y="3813699"/>
                <a:ext cx="152400" cy="1139301"/>
                <a:chOff x="4038600" y="3813699"/>
                <a:chExt cx="152400" cy="1139301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114800" y="3886200"/>
                  <a:ext cx="0" cy="106680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val 30"/>
                <p:cNvSpPr/>
                <p:nvPr/>
              </p:nvSpPr>
              <p:spPr>
                <a:xfrm>
                  <a:off x="40386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/>
              <p:cNvGrpSpPr/>
              <p:nvPr/>
            </p:nvGrpSpPr>
            <p:grpSpPr>
              <a:xfrm>
                <a:off x="4953000" y="3813699"/>
                <a:ext cx="1142999" cy="145003"/>
                <a:chOff x="4953000" y="3813699"/>
                <a:chExt cx="1142999" cy="145003"/>
              </a:xfrm>
            </p:grpSpPr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5029200" y="3886200"/>
                  <a:ext cx="1066799" cy="0"/>
                </a:xfrm>
                <a:prstGeom prst="straightConnector1">
                  <a:avLst/>
                </a:prstGeom>
                <a:ln>
                  <a:prstDash val="lgDash"/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Oval 28"/>
                <p:cNvSpPr/>
                <p:nvPr/>
              </p:nvSpPr>
              <p:spPr>
                <a:xfrm>
                  <a:off x="49530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3462237" y="4090200"/>
              <a:ext cx="1918655" cy="6783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  <a:cs typeface="Consolas" pitchFamily="49" charset="0"/>
                </a:rPr>
                <a:t>First element of the stream</a:t>
              </a:r>
              <a:endParaRPr lang="en-US" sz="2400" dirty="0">
                <a:latin typeface="+mj-lt"/>
                <a:cs typeface="Consolas" pitchFamily="49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4667652" y="3810000"/>
            <a:ext cx="3581400" cy="1295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stream “promises” to compute the rest when you ask for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4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Streams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47776" y="2097167"/>
            <a:ext cx="2987039" cy="2703761"/>
            <a:chOff x="3352801" y="2561414"/>
            <a:chExt cx="2438400" cy="2207151"/>
          </a:xfrm>
        </p:grpSpPr>
        <p:grpSp>
          <p:nvGrpSpPr>
            <p:cNvPr id="22" name="Group 21"/>
            <p:cNvGrpSpPr/>
            <p:nvPr/>
          </p:nvGrpSpPr>
          <p:grpSpPr>
            <a:xfrm>
              <a:off x="3352801" y="2561414"/>
              <a:ext cx="2438400" cy="1524000"/>
              <a:chOff x="3048000" y="3429000"/>
              <a:chExt cx="2438400" cy="1524000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657600" y="3429000"/>
                <a:ext cx="1828800" cy="914400"/>
                <a:chOff x="3657600" y="2514600"/>
                <a:chExt cx="1828800" cy="914400"/>
              </a:xfrm>
            </p:grpSpPr>
            <p:sp>
              <p:nvSpPr>
                <p:cNvPr id="32" name="Rectangle 31"/>
                <p:cNvSpPr/>
                <p:nvPr/>
              </p:nvSpPr>
              <p:spPr>
                <a:xfrm>
                  <a:off x="3657600" y="2514600"/>
                  <a:ext cx="1828800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Straight Connector 32"/>
                <p:cNvCxnSpPr>
                  <a:stCxn id="32" idx="0"/>
                  <a:endCxn id="32" idx="2"/>
                </p:cNvCxnSpPr>
                <p:nvPr/>
              </p:nvCxnSpPr>
              <p:spPr>
                <a:xfrm>
                  <a:off x="4572000" y="2514600"/>
                  <a:ext cx="0" cy="9144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" name="Straight Arrow Connector 24"/>
              <p:cNvCxnSpPr>
                <a:endCxn id="32" idx="1"/>
              </p:cNvCxnSpPr>
              <p:nvPr/>
            </p:nvCxnSpPr>
            <p:spPr>
              <a:xfrm>
                <a:off x="3048000" y="3886200"/>
                <a:ext cx="609600" cy="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6" name="Group 25"/>
              <p:cNvGrpSpPr/>
              <p:nvPr/>
            </p:nvGrpSpPr>
            <p:grpSpPr>
              <a:xfrm>
                <a:off x="4038600" y="3813699"/>
                <a:ext cx="152400" cy="1139301"/>
                <a:chOff x="4038600" y="3813699"/>
                <a:chExt cx="152400" cy="1139301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4114800" y="3886200"/>
                  <a:ext cx="0" cy="106680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Oval 30"/>
                <p:cNvSpPr/>
                <p:nvPr/>
              </p:nvSpPr>
              <p:spPr>
                <a:xfrm>
                  <a:off x="4038600" y="3813699"/>
                  <a:ext cx="152400" cy="1450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9" name="Oval 28"/>
              <p:cNvSpPr/>
              <p:nvPr/>
            </p:nvSpPr>
            <p:spPr>
              <a:xfrm>
                <a:off x="4953000" y="3813699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62237" y="4090200"/>
              <a:ext cx="1918655" cy="6783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  <a:cs typeface="Consolas" pitchFamily="49" charset="0"/>
                </a:rPr>
                <a:t>First element of the stream</a:t>
              </a:r>
              <a:endParaRPr lang="en-US" sz="2400" dirty="0">
                <a:latin typeface="+mj-lt"/>
                <a:cs typeface="Consolas" pitchFamily="49" charset="0"/>
              </a:endParaRPr>
            </a:p>
          </p:txBody>
        </p:sp>
      </p:grpSp>
      <p:cxnSp>
        <p:nvCxnSpPr>
          <p:cNvPr id="21" name="Straight Arrow Connector 20"/>
          <p:cNvCxnSpPr>
            <a:stCxn id="29" idx="6"/>
            <a:endCxn id="40" idx="1"/>
          </p:cNvCxnSpPr>
          <p:nvPr/>
        </p:nvCxnSpPr>
        <p:spPr>
          <a:xfrm flipV="1">
            <a:off x="3768090" y="2654385"/>
            <a:ext cx="1231761" cy="2854"/>
          </a:xfrm>
          <a:prstGeom prst="straightConnector1">
            <a:avLst/>
          </a:prstGeom>
          <a:ln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4999851" y="2094314"/>
            <a:ext cx="2987037" cy="1866901"/>
            <a:chOff x="5623560" y="2111172"/>
            <a:chExt cx="2987037" cy="1866901"/>
          </a:xfrm>
        </p:grpSpPr>
        <p:grpSp>
          <p:nvGrpSpPr>
            <p:cNvPr id="20" name="Group 19"/>
            <p:cNvGrpSpPr/>
            <p:nvPr/>
          </p:nvGrpSpPr>
          <p:grpSpPr>
            <a:xfrm>
              <a:off x="5623560" y="2111172"/>
              <a:ext cx="2240279" cy="1120141"/>
              <a:chOff x="3657600" y="2514600"/>
              <a:chExt cx="18288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657600" y="25146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/>
              <p:cNvCxnSpPr>
                <a:stCxn id="40" idx="0"/>
                <a:endCxn id="40" idx="2"/>
              </p:cNvCxnSpPr>
              <p:nvPr/>
            </p:nvCxnSpPr>
            <p:spPr>
              <a:xfrm>
                <a:off x="4572000" y="25146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6090285" y="2582429"/>
              <a:ext cx="186690" cy="1395644"/>
              <a:chOff x="4038600" y="3813699"/>
              <a:chExt cx="152400" cy="1139301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4114800" y="3886200"/>
                <a:ext cx="0" cy="1066800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4038600" y="3813699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7210424" y="2582429"/>
              <a:ext cx="1400173" cy="177629"/>
              <a:chOff x="4953000" y="3813699"/>
              <a:chExt cx="1142999" cy="145003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5029200" y="3886200"/>
                <a:ext cx="1066799" cy="0"/>
              </a:xfrm>
              <a:prstGeom prst="straightConnector1">
                <a:avLst/>
              </a:prstGeom>
              <a:ln>
                <a:prstDash val="lgDash"/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4953000" y="3813699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4383970" y="3969713"/>
            <a:ext cx="2350352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nsolas" pitchFamily="49" charset="0"/>
              </a:rPr>
              <a:t>Second element of the stream</a:t>
            </a:r>
            <a:endParaRPr lang="en-US" sz="2400" dirty="0">
              <a:latin typeface="+mj-lt"/>
              <a:cs typeface="Consolas" pitchFamily="49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7986888" y="2211918"/>
            <a:ext cx="852312" cy="890642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6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class Stream(object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__(self,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first,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empty=False):</a:t>
            </a:r>
          </a:p>
          <a:p>
            <a:pPr marL="400050" lvl="1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self.first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first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self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._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compute_rest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self.empty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empty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._rest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None</a:t>
            </a:r>
          </a:p>
          <a:p>
            <a:pPr marL="400050" lvl="1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._computed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851553" y="1600200"/>
            <a:ext cx="3216247" cy="498231"/>
            <a:chOff x="5851553" y="1905000"/>
            <a:chExt cx="3216247" cy="498231"/>
          </a:xfrm>
        </p:grpSpPr>
        <p:sp>
          <p:nvSpPr>
            <p:cNvPr id="5" name="Freeform 4"/>
            <p:cNvSpPr/>
            <p:nvPr/>
          </p:nvSpPr>
          <p:spPr>
            <a:xfrm>
              <a:off x="5851553" y="2075830"/>
              <a:ext cx="314785" cy="327401"/>
            </a:xfrm>
            <a:custGeom>
              <a:avLst/>
              <a:gdLst>
                <a:gd name="connsiteX0" fmla="*/ 314785 w 314785"/>
                <a:gd name="connsiteY0" fmla="*/ 46047 h 327401"/>
                <a:gd name="connsiteX1" fmla="*/ 21709 w 314785"/>
                <a:gd name="connsiteY1" fmla="*/ 22601 h 327401"/>
                <a:gd name="connsiteX2" fmla="*/ 21709 w 314785"/>
                <a:gd name="connsiteY2" fmla="*/ 327401 h 32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785" h="327401">
                  <a:moveTo>
                    <a:pt x="314785" y="46047"/>
                  </a:moveTo>
                  <a:cubicBezTo>
                    <a:pt x="192670" y="10878"/>
                    <a:pt x="70555" y="-24291"/>
                    <a:pt x="21709" y="22601"/>
                  </a:cubicBezTo>
                  <a:cubicBezTo>
                    <a:pt x="-27137" y="69493"/>
                    <a:pt x="21709" y="327401"/>
                    <a:pt x="21709" y="327401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096000" y="1905000"/>
              <a:ext cx="2971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First element of the stream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62800" y="2853435"/>
            <a:ext cx="1905000" cy="1185165"/>
            <a:chOff x="7162800" y="2777235"/>
            <a:chExt cx="1905000" cy="1185165"/>
          </a:xfrm>
        </p:grpSpPr>
        <p:sp>
          <p:nvSpPr>
            <p:cNvPr id="8" name="Freeform 7"/>
            <p:cNvSpPr/>
            <p:nvPr/>
          </p:nvSpPr>
          <p:spPr>
            <a:xfrm>
              <a:off x="7162800" y="2777235"/>
              <a:ext cx="852854" cy="575565"/>
            </a:xfrm>
            <a:custGeom>
              <a:avLst/>
              <a:gdLst>
                <a:gd name="connsiteX0" fmla="*/ 586154 w 752246"/>
                <a:gd name="connsiteY0" fmla="*/ 405580 h 405580"/>
                <a:gd name="connsiteX1" fmla="*/ 715108 w 752246"/>
                <a:gd name="connsiteY1" fmla="*/ 53888 h 405580"/>
                <a:gd name="connsiteX2" fmla="*/ 0 w 752246"/>
                <a:gd name="connsiteY2" fmla="*/ 6996 h 405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2246" h="405580">
                  <a:moveTo>
                    <a:pt x="586154" y="405580"/>
                  </a:moveTo>
                  <a:cubicBezTo>
                    <a:pt x="699477" y="262949"/>
                    <a:pt x="812800" y="120319"/>
                    <a:pt x="715108" y="53888"/>
                  </a:cubicBezTo>
                  <a:cubicBezTo>
                    <a:pt x="617416" y="-12543"/>
                    <a:pt x="308708" y="-2774"/>
                    <a:pt x="0" y="6996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315200" y="3124200"/>
              <a:ext cx="1752600" cy="838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How to compute the rest of the stream when needed</a:t>
              </a:r>
              <a:endParaRPr lang="en-US" sz="1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15560" y="3238500"/>
            <a:ext cx="2851640" cy="419100"/>
            <a:chOff x="1186960" y="3068515"/>
            <a:chExt cx="2851640" cy="419100"/>
          </a:xfrm>
        </p:grpSpPr>
        <p:cxnSp>
          <p:nvCxnSpPr>
            <p:cNvPr id="12" name="Straight Arrow Connector 11"/>
            <p:cNvCxnSpPr>
              <a:stCxn id="10" idx="3"/>
            </p:cNvCxnSpPr>
            <p:nvPr/>
          </p:nvCxnSpPr>
          <p:spPr>
            <a:xfrm>
              <a:off x="3625360" y="3278065"/>
              <a:ext cx="413240" cy="19049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186960" y="3068515"/>
              <a:ext cx="2438400" cy="4191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Is this stream empty?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781675" y="5029200"/>
            <a:ext cx="3286125" cy="685800"/>
            <a:chOff x="5781675" y="4953000"/>
            <a:chExt cx="3286125" cy="685800"/>
          </a:xfrm>
        </p:grpSpPr>
        <p:sp>
          <p:nvSpPr>
            <p:cNvPr id="19" name="Freeform 18"/>
            <p:cNvSpPr/>
            <p:nvPr/>
          </p:nvSpPr>
          <p:spPr>
            <a:xfrm>
              <a:off x="5781675" y="5296402"/>
              <a:ext cx="600075" cy="285248"/>
            </a:xfrm>
            <a:custGeom>
              <a:avLst/>
              <a:gdLst>
                <a:gd name="connsiteX0" fmla="*/ 600075 w 600075"/>
                <a:gd name="connsiteY0" fmla="*/ 18548 h 285248"/>
                <a:gd name="connsiteX1" fmla="*/ 104775 w 600075"/>
                <a:gd name="connsiteY1" fmla="*/ 28073 h 285248"/>
                <a:gd name="connsiteX2" fmla="*/ 0 w 600075"/>
                <a:gd name="connsiteY2" fmla="*/ 285248 h 285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0075" h="285248">
                  <a:moveTo>
                    <a:pt x="600075" y="18548"/>
                  </a:moveTo>
                  <a:cubicBezTo>
                    <a:pt x="402431" y="1085"/>
                    <a:pt x="204787" y="-16377"/>
                    <a:pt x="104775" y="28073"/>
                  </a:cubicBezTo>
                  <a:cubicBezTo>
                    <a:pt x="4763" y="72523"/>
                    <a:pt x="2381" y="178885"/>
                    <a:pt x="0" y="285248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18738" y="4953000"/>
              <a:ext cx="2749062" cy="6858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Has the rest of this stream already been computed?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1984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7200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class Stream: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@property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rest(self):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assert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not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self.empty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‘Empty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streams have no rest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.’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if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not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computed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self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._rest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= self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._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compute_rest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self._computed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100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100" dirty="0" err="1">
                <a:latin typeface="Consolas" pitchFamily="49" charset="0"/>
                <a:cs typeface="Consolas" pitchFamily="49" charset="0"/>
              </a:rPr>
              <a:t>self._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rest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1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Stream.the_empty_stream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Stream(None, None, True)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724400" y="3581400"/>
            <a:ext cx="4343400" cy="685800"/>
            <a:chOff x="4724400" y="3581400"/>
            <a:chExt cx="4343400" cy="6858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724400" y="3924300"/>
              <a:ext cx="1752600" cy="1905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791200" y="3581400"/>
              <a:ext cx="32766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the rest of the stream has not been computed yet...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20606" y="4677508"/>
            <a:ext cx="3147194" cy="732692"/>
            <a:chOff x="5920606" y="4677508"/>
            <a:chExt cx="3147194" cy="732692"/>
          </a:xfrm>
        </p:grpSpPr>
        <p:sp>
          <p:nvSpPr>
            <p:cNvPr id="11" name="Freeform 10"/>
            <p:cNvSpPr/>
            <p:nvPr/>
          </p:nvSpPr>
          <p:spPr>
            <a:xfrm>
              <a:off x="5920606" y="4677508"/>
              <a:ext cx="433302" cy="449788"/>
            </a:xfrm>
            <a:custGeom>
              <a:avLst/>
              <a:gdLst>
                <a:gd name="connsiteX0" fmla="*/ 433302 w 433302"/>
                <a:gd name="connsiteY0" fmla="*/ 410307 h 449788"/>
                <a:gd name="connsiteX1" fmla="*/ 34717 w 433302"/>
                <a:gd name="connsiteY1" fmla="*/ 410307 h 449788"/>
                <a:gd name="connsiteX2" fmla="*/ 46440 w 433302"/>
                <a:gd name="connsiteY2" fmla="*/ 0 h 449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3302" h="449788">
                  <a:moveTo>
                    <a:pt x="433302" y="410307"/>
                  </a:moveTo>
                  <a:cubicBezTo>
                    <a:pt x="266248" y="444499"/>
                    <a:pt x="99194" y="478692"/>
                    <a:pt x="34717" y="410307"/>
                  </a:cubicBezTo>
                  <a:cubicBezTo>
                    <a:pt x="-29760" y="341922"/>
                    <a:pt x="8340" y="170961"/>
                    <a:pt x="4644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24600" y="4724400"/>
              <a:ext cx="2743200" cy="685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... compute it and remember the result.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53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the first 9 elements of the stream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defined below?</a:t>
            </a:r>
          </a:p>
          <a:p>
            <a:pPr marL="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s = Stream(1, lambda: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(s, s))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3578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13899"/>
              </p:ext>
            </p:extLst>
          </p:nvPr>
        </p:nvGraphicFramePr>
        <p:xfrm>
          <a:off x="457196" y="4191000"/>
          <a:ext cx="815340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092"/>
                <a:gridCol w="734812"/>
                <a:gridCol w="734813"/>
                <a:gridCol w="734812"/>
                <a:gridCol w="734813"/>
                <a:gridCol w="734812"/>
                <a:gridCol w="734813"/>
                <a:gridCol w="734812"/>
                <a:gridCol w="734813"/>
                <a:gridCol w="7348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s[0] 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s[0]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s[1]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s[2]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s[2]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s[3]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s[4]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s[4]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s[5]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s[6]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s[6]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s[7]</a:t>
                      </a:r>
                    </a:p>
                    <a:p>
                      <a:pPr algn="ctr"/>
                      <a:r>
                        <a:rPr lang="en-US" dirty="0" smtClean="0"/>
                        <a:t>+</a:t>
                      </a:r>
                    </a:p>
                    <a:p>
                      <a:pPr algn="ctr"/>
                      <a:r>
                        <a:rPr lang="en-US" dirty="0" smtClean="0"/>
                        <a:t>s[7]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are the first 9 elements of the stream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defined below?</a:t>
            </a:r>
          </a:p>
          <a:p>
            <a:pPr marL="0" indent="0"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s = Stream(1, lambda: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(s, s))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5410200"/>
            <a:ext cx="13716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</a:t>
            </a:r>
            <a:endParaRPr lang="en-US" sz="36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2514600" y="4876800"/>
            <a:ext cx="457200" cy="762000"/>
            <a:chOff x="2514600" y="4876800"/>
            <a:chExt cx="457200" cy="7620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200400" y="4876800"/>
            <a:ext cx="457200" cy="762000"/>
            <a:chOff x="2514600" y="4876800"/>
            <a:chExt cx="457200" cy="762000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3962400" y="4876800"/>
            <a:ext cx="457200" cy="762000"/>
            <a:chOff x="2514600" y="4876800"/>
            <a:chExt cx="457200" cy="762000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724400" y="4876800"/>
            <a:ext cx="457200" cy="762000"/>
            <a:chOff x="2514600" y="4876800"/>
            <a:chExt cx="457200" cy="762000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486400" y="4876800"/>
            <a:ext cx="457200" cy="762000"/>
            <a:chOff x="2514600" y="4876800"/>
            <a:chExt cx="457200" cy="76200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6172200" y="4876800"/>
            <a:ext cx="457200" cy="762000"/>
            <a:chOff x="2514600" y="4876800"/>
            <a:chExt cx="457200" cy="762000"/>
          </a:xfrm>
        </p:grpSpPr>
        <p:cxnSp>
          <p:nvCxnSpPr>
            <p:cNvPr id="28" name="Straight Arrow Connector 27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934200" y="4876800"/>
            <a:ext cx="457200" cy="762000"/>
            <a:chOff x="2514600" y="4876800"/>
            <a:chExt cx="457200" cy="762000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696200" y="4876800"/>
            <a:ext cx="457200" cy="762000"/>
            <a:chOff x="2514600" y="4876800"/>
            <a:chExt cx="457200" cy="762000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2514600" y="4876800"/>
              <a:ext cx="457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514600" y="5334000"/>
              <a:ext cx="3810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743200" y="4572000"/>
            <a:ext cx="5867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 + 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3130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wanted to take two input streams and return a stream which alternates between items from each of the input streams.  Let’s call this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interleave(s1, s2)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way it should behave is like this: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ones = Stream(1, lambda: ones)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Stream(1,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lambda: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(ones,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mixed = interleave(ones,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show_stream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(mixed)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1, 1, 1, 2, 1, 3, 1, 4, 1, 5, ...</a:t>
            </a:r>
          </a:p>
        </p:txBody>
      </p:sp>
    </p:spTree>
    <p:extLst>
      <p:ext uri="{BB962C8B-B14F-4D97-AF65-F5344CB8AC3E}">
        <p14:creationId xmlns:p14="http://schemas.microsoft.com/office/powerpoint/2010/main" val="22771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wanted to take two input streams and return a stream which alternates between items from each of the input streams.  Let’s call this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interleave(s1, s2)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we implement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interleave(s1, s2):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return Stream(s1.first,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lambda: interleave(s2,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                s1.rest))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724400" y="3200400"/>
            <a:ext cx="1981200" cy="1447800"/>
            <a:chOff x="4724400" y="3200400"/>
            <a:chExt cx="1981200" cy="1447800"/>
          </a:xfrm>
        </p:grpSpPr>
        <p:sp>
          <p:nvSpPr>
            <p:cNvPr id="4" name="Rectangle 3"/>
            <p:cNvSpPr/>
            <p:nvPr/>
          </p:nvSpPr>
          <p:spPr>
            <a:xfrm>
              <a:off x="5181600" y="3200400"/>
              <a:ext cx="1524000" cy="1066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result of interleaving s1 and s2 is...</a:t>
              </a:r>
              <a:endParaRPr lang="en-US" dirty="0"/>
            </a:p>
          </p:txBody>
        </p:sp>
        <p:cxnSp>
          <p:nvCxnSpPr>
            <p:cNvPr id="6" name="Curved Connector 5"/>
            <p:cNvCxnSpPr>
              <a:stCxn id="4" idx="2"/>
            </p:cNvCxnSpPr>
            <p:nvPr/>
          </p:nvCxnSpPr>
          <p:spPr>
            <a:xfrm rot="5400000">
              <a:off x="5143500" y="3848100"/>
              <a:ext cx="381000" cy="1219200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334001" y="4313959"/>
            <a:ext cx="2971799" cy="715240"/>
            <a:chOff x="5334001" y="4313959"/>
            <a:chExt cx="2971799" cy="715240"/>
          </a:xfrm>
        </p:grpSpPr>
        <p:sp>
          <p:nvSpPr>
            <p:cNvPr id="7" name="Rectangle 6"/>
            <p:cNvSpPr/>
            <p:nvPr/>
          </p:nvSpPr>
          <p:spPr>
            <a:xfrm>
              <a:off x="6019800" y="4313959"/>
              <a:ext cx="2286000" cy="398318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r>
                <a:rPr lang="en-US" dirty="0" smtClean="0"/>
                <a:t>he first item of s1...</a:t>
              </a:r>
              <a:endParaRPr lang="en-US" dirty="0"/>
            </a:p>
          </p:txBody>
        </p:sp>
        <p:cxnSp>
          <p:nvCxnSpPr>
            <p:cNvPr id="8" name="Curved Connector 7"/>
            <p:cNvCxnSpPr>
              <a:stCxn id="7" idx="2"/>
            </p:cNvCxnSpPr>
            <p:nvPr/>
          </p:nvCxnSpPr>
          <p:spPr>
            <a:xfrm rot="5400000">
              <a:off x="6089939" y="3956338"/>
              <a:ext cx="316923" cy="1828800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314700" y="5725391"/>
            <a:ext cx="3162300" cy="914400"/>
            <a:chOff x="3314700" y="5725391"/>
            <a:chExt cx="3162300" cy="914400"/>
          </a:xfrm>
        </p:grpSpPr>
        <p:cxnSp>
          <p:nvCxnSpPr>
            <p:cNvPr id="17" name="Curved Connector 16"/>
            <p:cNvCxnSpPr>
              <a:stCxn id="16" idx="3"/>
            </p:cNvCxnSpPr>
            <p:nvPr/>
          </p:nvCxnSpPr>
          <p:spPr>
            <a:xfrm flipV="1">
              <a:off x="6134100" y="5867400"/>
              <a:ext cx="342900" cy="315191"/>
            </a:xfrm>
            <a:prstGeom prst="curvedConnector3">
              <a:avLst>
                <a:gd name="adj1" fmla="val 4545"/>
              </a:avLst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314700" y="5725391"/>
              <a:ext cx="2819400" cy="9144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followed by items of s2 interleaved with the remaining items of s1.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4166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48" y="1471339"/>
            <a:ext cx="5753903" cy="39153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3872" y="5486400"/>
            <a:ext cx="55162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http://bits.blogs.nytimes.com/2012/07/30/bots-raise-their-heads-again-on-facebook/?ref=technology</a:t>
            </a:r>
          </a:p>
        </p:txBody>
      </p: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wanted to create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cs typeface="Consolas" pitchFamily="49" charset="0"/>
              </a:rPr>
              <a:t>, which is a stream that contains</a:t>
            </a:r>
            <a:r>
              <a:rPr lang="en-US" dirty="0" smtClean="0"/>
              <a:t> all strings created using some number of “a” and “b” strings, including the empty string “”.  Using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stream_map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interleave</a:t>
            </a:r>
            <a:r>
              <a:rPr lang="en-US" dirty="0" smtClean="0"/>
              <a:t>, create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lambda x: x + “a”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lambda x: x + “b”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Stream(“”,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???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7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Say I wanted to create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cs typeface="Consolas" pitchFamily="49" charset="0"/>
              </a:rPr>
              <a:t>, which is a stream that contains</a:t>
            </a:r>
            <a:r>
              <a:rPr lang="en-US" dirty="0" smtClean="0"/>
              <a:t> all strings created using some number of “a” and “b” strings, including the empty string “”.  Using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stream_map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interleave</a:t>
            </a:r>
            <a:r>
              <a:rPr lang="en-US" dirty="0" smtClean="0"/>
              <a:t>, create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lambda x: x + “a”</a:t>
            </a: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lambda x: x + “b”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\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Stream(“”,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lambda: interleave(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stream_map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stream_map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add_b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ab_stream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57401" y="3976255"/>
            <a:ext cx="3657599" cy="519544"/>
            <a:chOff x="2057401" y="3976255"/>
            <a:chExt cx="3657599" cy="519544"/>
          </a:xfrm>
        </p:grpSpPr>
        <p:sp>
          <p:nvSpPr>
            <p:cNvPr id="4" name="TextBox 3"/>
            <p:cNvSpPr txBox="1"/>
            <p:nvPr/>
          </p:nvSpPr>
          <p:spPr>
            <a:xfrm>
              <a:off x="2667000" y="3976255"/>
              <a:ext cx="3048000" cy="36933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Start with the empty string.</a:t>
              </a:r>
              <a:endParaRPr lang="en-US" dirty="0"/>
            </a:p>
          </p:txBody>
        </p:sp>
        <p:cxnSp>
          <p:nvCxnSpPr>
            <p:cNvPr id="6" name="Curved Connector 5"/>
            <p:cNvCxnSpPr>
              <a:stCxn id="4" idx="2"/>
            </p:cNvCxnSpPr>
            <p:nvPr/>
          </p:nvCxnSpPr>
          <p:spPr>
            <a:xfrm rot="5400000">
              <a:off x="3049094" y="3353893"/>
              <a:ext cx="150213" cy="2133600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28600" y="5007232"/>
            <a:ext cx="2362200" cy="543700"/>
            <a:chOff x="228600" y="5007232"/>
            <a:chExt cx="2362200" cy="543700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5181600"/>
              <a:ext cx="2209800" cy="36933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Alternate between...</a:t>
              </a:r>
              <a:endParaRPr lang="en-US" dirty="0"/>
            </a:p>
          </p:txBody>
        </p:sp>
        <p:cxnSp>
          <p:nvCxnSpPr>
            <p:cNvPr id="8" name="Curved Connector 7"/>
            <p:cNvCxnSpPr>
              <a:stCxn id="7" idx="3"/>
            </p:cNvCxnSpPr>
            <p:nvPr/>
          </p:nvCxnSpPr>
          <p:spPr>
            <a:xfrm flipV="1">
              <a:off x="2438400" y="5007232"/>
              <a:ext cx="152400" cy="359034"/>
            </a:xfrm>
            <a:prstGeom prst="curvedConnector2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867400" y="4345587"/>
            <a:ext cx="28956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tems where we add an “a”...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67400" y="5550932"/>
            <a:ext cx="2895600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tems where we add a “b”...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3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19238"/>
            <a:ext cx="57150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43204" y="5676597"/>
            <a:ext cx="66575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http://2.bp.blogspot.com/-V5UttslRzf8/TpfcgrHag-I/AAAAAAAAAc4/pHGoq7zyMNE/s1600/2011-10-14_py-self-centered.jpg</a:t>
            </a:r>
          </a:p>
        </p:txBody>
      </p:sp>
    </p:spTree>
    <p:extLst>
      <p:ext uri="{BB962C8B-B14F-4D97-AF65-F5344CB8AC3E}">
        <p14:creationId xmlns:p14="http://schemas.microsoft.com/office/powerpoint/2010/main" val="14433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Generators are an elegant and concise way to define an iterator.  Example: Make an iterator that returns the sequence [0], [0, 1], [0, 1, 2], ...</a:t>
            </a:r>
            <a:endParaRPr lang="en-US" dirty="0"/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triangle():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cur = [], 0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True: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[cur]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cur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[cur], cur + 1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in triangle():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print(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1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Generators: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...wait, what?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Generators use the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yield</a:t>
            </a:r>
            <a:r>
              <a:rPr lang="en-US" dirty="0" smtClean="0">
                <a:cs typeface="Consolas" pitchFamily="49" charset="0"/>
              </a:rPr>
              <a:t> keyword.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When a function definition includes a yield statement, Python knows that a call to the function should return a generator object.</a:t>
            </a:r>
          </a:p>
        </p:txBody>
      </p:sp>
    </p:spTree>
    <p:extLst>
      <p:ext uri="{BB962C8B-B14F-4D97-AF65-F5344CB8AC3E}">
        <p14:creationId xmlns:p14="http://schemas.microsoft.com/office/powerpoint/2010/main" val="3924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Generators: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To produce each item, Python starts executing code from the body of the function.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If a yield statement is reached, Python stops the function there and </a:t>
            </a:r>
            <a:r>
              <a:rPr lang="en-US" b="1" dirty="0" smtClean="0">
                <a:cs typeface="Consolas" pitchFamily="49" charset="0"/>
              </a:rPr>
              <a:t>yields</a:t>
            </a:r>
            <a:r>
              <a:rPr lang="en-US" dirty="0" smtClean="0">
                <a:cs typeface="Consolas" pitchFamily="49" charset="0"/>
              </a:rPr>
              <a:t> the value as the next value in the sequence.  When the generator is asked for </a:t>
            </a:r>
            <a:r>
              <a:rPr lang="en-US" i="1" dirty="0" smtClean="0">
                <a:cs typeface="Consolas" pitchFamily="49" charset="0"/>
              </a:rPr>
              <a:t>another</a:t>
            </a:r>
            <a:r>
              <a:rPr lang="en-US" dirty="0" smtClean="0">
                <a:cs typeface="Consolas" pitchFamily="49" charset="0"/>
              </a:rPr>
              <a:t> value, the function </a:t>
            </a:r>
            <a:r>
              <a:rPr lang="en-US" b="1" dirty="0" smtClean="0">
                <a:cs typeface="Consolas" pitchFamily="49" charset="0"/>
              </a:rPr>
              <a:t>resumes</a:t>
            </a:r>
            <a:r>
              <a:rPr lang="en-US" dirty="0" smtClean="0">
                <a:cs typeface="Consolas" pitchFamily="49" charset="0"/>
              </a:rPr>
              <a:t> executing on the line after where it left off.</a:t>
            </a:r>
          </a:p>
          <a:p>
            <a:pPr marL="0" indent="0">
              <a:buNone/>
            </a:pPr>
            <a:endParaRPr lang="en-US" dirty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When the function returns, then there are no more values “in” the generator.</a:t>
            </a:r>
          </a:p>
        </p:txBody>
      </p:sp>
    </p:spTree>
    <p:extLst>
      <p:ext uri="{BB962C8B-B14F-4D97-AF65-F5344CB8AC3E}">
        <p14:creationId xmlns:p14="http://schemas.microsoft.com/office/powerpoint/2010/main" val="21194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triangle():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cur = [], 0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while True: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yield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 [cur]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cur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 [cur], cur + 1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for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in triangle():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     print(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[0, 1]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[0, 1, 2]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343400" y="2185555"/>
            <a:ext cx="4495800" cy="0"/>
            <a:chOff x="4343400" y="2185555"/>
            <a:chExt cx="4495800" cy="0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7620000" y="2185555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4343400" y="2185555"/>
              <a:ext cx="32766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505200" y="2514600"/>
            <a:ext cx="5334000" cy="0"/>
            <a:chOff x="3505200" y="2514600"/>
            <a:chExt cx="5334000" cy="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7620000" y="25146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3505200" y="2514600"/>
              <a:ext cx="4114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029200" y="2895600"/>
            <a:ext cx="3810000" cy="17318"/>
            <a:chOff x="5029200" y="2895600"/>
            <a:chExt cx="3810000" cy="17318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7620000" y="28956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5029200" y="2895600"/>
              <a:ext cx="2590800" cy="1731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311736" y="3276600"/>
            <a:ext cx="1524000" cy="0"/>
            <a:chOff x="7311736" y="3276600"/>
            <a:chExt cx="1524000" cy="0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7616536" y="32766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7311736" y="3276600"/>
              <a:ext cx="304800" cy="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25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Suppose I wanted to make a new generator based on another generator.  Let’s write </a:t>
            </a:r>
            <a:r>
              <a:rPr lang="en-US" sz="4500" dirty="0" err="1" smtClean="0">
                <a:latin typeface="Consolas" pitchFamily="49" charset="0"/>
                <a:cs typeface="Consolas" pitchFamily="49" charset="0"/>
              </a:rPr>
              <a:t>generator_map</a:t>
            </a:r>
            <a:r>
              <a:rPr lang="en-US" sz="4500" dirty="0" smtClean="0"/>
              <a:t>, which takes a function and a generator and produces the generator which yields the results of applying the function to each item yielded by the input generator.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   cur = 1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   while True: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       yield cur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       cur += 1</a:t>
            </a:r>
          </a:p>
          <a:p>
            <a:pPr marL="0" indent="0">
              <a:buNone/>
            </a:pPr>
            <a:endParaRPr lang="en-US" sz="5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for item in </a:t>
            </a: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generator_map</a:t>
            </a: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(lambda x: 2 * x, </a:t>
            </a:r>
            <a:r>
              <a:rPr lang="en-US" sz="5100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()):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    print(item)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marL="0" indent="0">
              <a:buNone/>
            </a:pPr>
            <a:r>
              <a:rPr lang="en-US" sz="5100" dirty="0" smtClean="0">
                <a:latin typeface="Consolas" pitchFamily="49" charset="0"/>
                <a:cs typeface="Consolas" pitchFamily="49" charset="0"/>
              </a:rPr>
              <a:t>6...</a:t>
            </a:r>
          </a:p>
        </p:txBody>
      </p:sp>
    </p:spTree>
    <p:extLst>
      <p:ext uri="{BB962C8B-B14F-4D97-AF65-F5344CB8AC3E}">
        <p14:creationId xmlns:p14="http://schemas.microsoft.com/office/powerpoint/2010/main" val="34958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I wanted to make a new generator based on another generator.  Let’s write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generator_map</a:t>
            </a:r>
            <a:r>
              <a:rPr lang="en-US" dirty="0" smtClean="0"/>
              <a:t>, which takes a function and a generator and produces the generator which yields the results of applying the function to each item yielded by the input generator.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generator_map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gen):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for item in gen: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yield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(item)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5900" y="4779818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Go through each item in the original generator.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14700" y="5638800"/>
            <a:ext cx="39624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Yield each result of applying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/>
              <a:t> onto an item from the original generator.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5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generator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generator_filter</a:t>
            </a:r>
            <a:r>
              <a:rPr lang="en-US" dirty="0" smtClean="0">
                <a:cs typeface="Consolas" pitchFamily="49" charset="0"/>
              </a:rPr>
              <a:t>, which takes a predicate,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, and a generator,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gen</a:t>
            </a:r>
            <a:r>
              <a:rPr lang="en-US" dirty="0" smtClean="0">
                <a:cs typeface="Consolas" pitchFamily="49" charset="0"/>
              </a:rPr>
              <a:t>, and creates a generator which yields the items yielded by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gen</a:t>
            </a:r>
            <a:r>
              <a:rPr lang="en-US" dirty="0" smtClean="0">
                <a:cs typeface="Consolas" pitchFamily="49" charset="0"/>
              </a:rPr>
              <a:t> for which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odd = lambda x: x % 2 == 1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for item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generator_filter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(odd,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()):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    print(item)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...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1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3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7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Iterators</a:t>
            </a:r>
          </a:p>
          <a:p>
            <a:r>
              <a:rPr lang="en-US" dirty="0" smtClean="0"/>
              <a:t>Review Streams</a:t>
            </a:r>
          </a:p>
          <a:p>
            <a:r>
              <a:rPr lang="en-US" dirty="0" smtClean="0"/>
              <a:t>Another way of defining a sequence of values using delayed evaluation: Generators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the generator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generator_filter</a:t>
            </a:r>
            <a:r>
              <a:rPr lang="en-US" dirty="0" smtClean="0">
                <a:cs typeface="Consolas" pitchFamily="49" charset="0"/>
              </a:rPr>
              <a:t>, which takes a predicate,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, and a generator,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gen</a:t>
            </a:r>
            <a:r>
              <a:rPr lang="en-US" dirty="0" smtClean="0">
                <a:cs typeface="Consolas" pitchFamily="49" charset="0"/>
              </a:rPr>
              <a:t>, and creates a generator which yields the items yielded by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gen</a:t>
            </a:r>
            <a:r>
              <a:rPr lang="en-US" dirty="0" smtClean="0">
                <a:cs typeface="Consolas" pitchFamily="49" charset="0"/>
              </a:rPr>
              <a:t> for which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cs typeface="Consolas" pitchFamily="49" charset="0"/>
              </a:rPr>
              <a:t> returns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generator_filter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gen):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for item in gen: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if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pred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(item):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yield item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4412673"/>
            <a:ext cx="39624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each item in the original generator...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5181600"/>
            <a:ext cx="3460173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yield the item if </a:t>
            </a:r>
            <a:r>
              <a:rPr lang="en-US" dirty="0" err="1" smtClean="0"/>
              <a:t>pred</a:t>
            </a:r>
            <a:r>
              <a:rPr lang="en-US" dirty="0" smtClean="0"/>
              <a:t>(item) is True.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7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lazy evaluation, expressions are not evaluated until they are needed.</a:t>
            </a:r>
          </a:p>
          <a:p>
            <a:r>
              <a:rPr lang="en-US" dirty="0"/>
              <a:t>Python has built-in support for iterators, or objects that </a:t>
            </a:r>
            <a:r>
              <a:rPr lang="en-US" dirty="0" smtClean="0"/>
              <a:t>give back a new value each time you ask.</a:t>
            </a:r>
          </a:p>
          <a:p>
            <a:r>
              <a:rPr lang="en-US" dirty="0" smtClean="0"/>
              <a:t>Streams allow us to represent infinite sequences using delayed evaluation.</a:t>
            </a:r>
          </a:p>
          <a:p>
            <a:r>
              <a:rPr lang="en-US" dirty="0" smtClean="0"/>
              <a:t>Streams are pairs whose first element is the first element of the stream, and whose second element stores how the rest of the stream can be calculated.</a:t>
            </a:r>
          </a:p>
          <a:p>
            <a:pPr lvl="1"/>
            <a:r>
              <a:rPr lang="en-US" dirty="0" smtClean="0"/>
              <a:t>This way, only as much of the stream is created as is needed.</a:t>
            </a:r>
          </a:p>
          <a:p>
            <a:r>
              <a:rPr lang="en-US" dirty="0" smtClean="0"/>
              <a:t>Generators are a convenient and elegant way to define new iterators using yield statements.</a:t>
            </a:r>
          </a:p>
          <a:p>
            <a:r>
              <a:rPr lang="en-US" b="1" i="1" dirty="0" smtClean="0"/>
              <a:t>Preview:</a:t>
            </a:r>
            <a:r>
              <a:rPr lang="en-US" dirty="0" smtClean="0"/>
              <a:t> Declarative Programming</a:t>
            </a:r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413414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Python natively supports iterators.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Iterators</a:t>
            </a:r>
            <a:r>
              <a:rPr lang="en-US" dirty="0" smtClean="0"/>
              <a:t> are objects that give out one item at a time and save the next item until they are asked: this evaluation is </a:t>
            </a:r>
            <a:r>
              <a:rPr lang="en-US" i="1" dirty="0" smtClean="0"/>
              <a:t>lazy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87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Python </a:t>
            </a:r>
            <a:r>
              <a:rPr lang="en-US" dirty="0"/>
              <a:t>has the following </a:t>
            </a:r>
            <a:r>
              <a:rPr lang="en-US" i="1" dirty="0"/>
              <a:t>interface</a:t>
            </a:r>
            <a:r>
              <a:rPr lang="en-US" dirty="0"/>
              <a:t> for iterators: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iter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/>
              <a:t> </a:t>
            </a:r>
            <a:r>
              <a:rPr lang="en-US" dirty="0" smtClean="0"/>
              <a:t>method should </a:t>
            </a:r>
            <a:r>
              <a:rPr lang="en-US" dirty="0"/>
              <a:t>return an iterator object.</a:t>
            </a:r>
          </a:p>
          <a:p>
            <a:r>
              <a:rPr lang="en-US" dirty="0" smtClean="0">
                <a:latin typeface="+mj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next__</a:t>
            </a:r>
            <a:r>
              <a:rPr lang="en-US" dirty="0"/>
              <a:t> </a:t>
            </a:r>
            <a:r>
              <a:rPr lang="en-US" dirty="0" smtClean="0"/>
              <a:t>method should:</a:t>
            </a:r>
            <a:endParaRPr lang="en-US" dirty="0"/>
          </a:p>
          <a:p>
            <a:pPr lvl="1"/>
            <a:r>
              <a:rPr lang="en-US" dirty="0"/>
              <a:t>return a value, </a:t>
            </a:r>
            <a:r>
              <a:rPr lang="en-US" i="1" dirty="0"/>
              <a:t>or</a:t>
            </a:r>
          </a:p>
          <a:p>
            <a:pPr lvl="1"/>
            <a:r>
              <a:rPr lang="en-US" dirty="0"/>
              <a:t>raise a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StopIteration</a:t>
            </a:r>
            <a:r>
              <a:rPr lang="en-US" dirty="0"/>
              <a:t> when the end of the sequence is reached, and on all subsequent calls.</a:t>
            </a:r>
          </a:p>
        </p:txBody>
      </p:sp>
    </p:spTree>
    <p:extLst>
      <p:ext uri="{BB962C8B-B14F-4D97-AF65-F5344CB8AC3E}">
        <p14:creationId xmlns:p14="http://schemas.microsoft.com/office/powerpoint/2010/main" val="34484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What does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 smtClean="0"/>
              <a:t>-loop do “under the hood”?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x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function(x)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is equivalent to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iterator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iterable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try: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True: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element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iterator.__next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function(element)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except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StopIteration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as e: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pass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876800" y="3657600"/>
            <a:ext cx="3657600" cy="381000"/>
            <a:chOff x="4876800" y="3657600"/>
            <a:chExt cx="3657600" cy="3810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4876800" y="3848100"/>
              <a:ext cx="161544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248400" y="3657600"/>
              <a:ext cx="22860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Create an iterator.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791200" y="4419600"/>
            <a:ext cx="2743200" cy="609600"/>
            <a:chOff x="4876800" y="3505200"/>
            <a:chExt cx="2743200" cy="609600"/>
          </a:xfrm>
        </p:grpSpPr>
        <p:cxnSp>
          <p:nvCxnSpPr>
            <p:cNvPr id="9" name="Straight Arrow Connector 8"/>
            <p:cNvCxnSpPr/>
            <p:nvPr/>
          </p:nvCxnSpPr>
          <p:spPr>
            <a:xfrm flipH="1">
              <a:off x="4876800" y="3848100"/>
              <a:ext cx="4572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334000" y="3505200"/>
              <a:ext cx="2286000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Try to get an element from the iterator.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14800" y="5105400"/>
            <a:ext cx="4419600" cy="342900"/>
            <a:chOff x="4114800" y="5105400"/>
            <a:chExt cx="4017818" cy="342900"/>
          </a:xfrm>
        </p:grpSpPr>
        <p:sp>
          <p:nvSpPr>
            <p:cNvPr id="11" name="Rectangle 10"/>
            <p:cNvSpPr/>
            <p:nvPr/>
          </p:nvSpPr>
          <p:spPr>
            <a:xfrm>
              <a:off x="4419600" y="5105400"/>
              <a:ext cx="3713018" cy="3429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Apply the function on the element.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4114800" y="5105400"/>
              <a:ext cx="304800" cy="1524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414954" y="5562600"/>
            <a:ext cx="6119446" cy="609600"/>
            <a:chOff x="2414954" y="5562600"/>
            <a:chExt cx="6119446" cy="609600"/>
          </a:xfrm>
        </p:grpSpPr>
        <p:sp>
          <p:nvSpPr>
            <p:cNvPr id="18" name="Freeform 17"/>
            <p:cNvSpPr/>
            <p:nvPr/>
          </p:nvSpPr>
          <p:spPr>
            <a:xfrm>
              <a:off x="2414954" y="5603631"/>
              <a:ext cx="269631" cy="296681"/>
            </a:xfrm>
            <a:custGeom>
              <a:avLst/>
              <a:gdLst>
                <a:gd name="connsiteX0" fmla="*/ 269631 w 269631"/>
                <a:gd name="connsiteY0" fmla="*/ 234461 h 296681"/>
                <a:gd name="connsiteX1" fmla="*/ 58615 w 269631"/>
                <a:gd name="connsiteY1" fmla="*/ 281354 h 296681"/>
                <a:gd name="connsiteX2" fmla="*/ 0 w 269631"/>
                <a:gd name="connsiteY2" fmla="*/ 0 h 296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631" h="296681">
                  <a:moveTo>
                    <a:pt x="269631" y="234461"/>
                  </a:moveTo>
                  <a:cubicBezTo>
                    <a:pt x="186592" y="277446"/>
                    <a:pt x="103553" y="320431"/>
                    <a:pt x="58615" y="281354"/>
                  </a:cubicBezTo>
                  <a:cubicBezTo>
                    <a:pt x="13677" y="242277"/>
                    <a:pt x="6838" y="121138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611902" y="5562600"/>
              <a:ext cx="5922498" cy="609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If we could not get an element, we </a:t>
              </a:r>
              <a:r>
                <a:rPr lang="en-US" i="1" dirty="0" smtClean="0"/>
                <a:t>catch</a:t>
              </a:r>
              <a:r>
                <a:rPr lang="en-US" dirty="0" smtClean="0"/>
                <a:t> the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StopIteration</a:t>
              </a:r>
              <a:r>
                <a:rPr lang="en-US" dirty="0" smtClean="0"/>
                <a:t> exception and do not apply the function.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361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Homework 12 due </a:t>
            </a:r>
            <a:r>
              <a:rPr lang="en-US" b="1" dirty="0" smtClean="0"/>
              <a:t>Today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 13 due </a:t>
            </a:r>
            <a:r>
              <a:rPr lang="en-US" b="1" dirty="0" smtClean="0"/>
              <a:t>Friday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Out later today.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Py</a:t>
            </a:r>
            <a:r>
              <a:rPr lang="en-US" dirty="0" smtClean="0"/>
              <a:t>, Streams, Iterators, and Generators</a:t>
            </a:r>
          </a:p>
          <a:p>
            <a:pPr lvl="1"/>
            <a:r>
              <a:rPr lang="en-US" dirty="0" smtClean="0"/>
              <a:t>Also includes the Project 4 contest.</a:t>
            </a:r>
          </a:p>
          <a:p>
            <a:r>
              <a:rPr lang="en-US" dirty="0" smtClean="0"/>
              <a:t>Project 4 due </a:t>
            </a:r>
            <a:r>
              <a:rPr lang="en-US" b="1" dirty="0" smtClean="0"/>
              <a:t>Tuesday, August 7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Partnered project, in two parts.</a:t>
            </a:r>
          </a:p>
          <a:p>
            <a:pPr lvl="1"/>
            <a:r>
              <a:rPr lang="en-US" dirty="0" smtClean="0"/>
              <a:t>Twelve questions, so </a:t>
            </a:r>
            <a:r>
              <a:rPr lang="en-US" i="1" dirty="0"/>
              <a:t>please 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Two extra credit questions.</a:t>
            </a:r>
          </a:p>
        </p:txBody>
      </p:sp>
    </p:spTree>
    <p:extLst>
      <p:ext uri="{BB962C8B-B14F-4D97-AF65-F5344CB8AC3E}">
        <p14:creationId xmlns:p14="http://schemas.microsoft.com/office/powerpoint/2010/main" val="18524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/>
              <a:t>Project 4 contest due </a:t>
            </a:r>
            <a:r>
              <a:rPr lang="en-US" b="1" dirty="0"/>
              <a:t>Friday, August 3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Generate recursive art using Scheme.</a:t>
            </a:r>
          </a:p>
          <a:p>
            <a:pPr lvl="1"/>
            <a:r>
              <a:rPr lang="en-US" dirty="0"/>
              <a:t>Prizes awarded in two </a:t>
            </a:r>
            <a:r>
              <a:rPr lang="en-US" dirty="0" smtClean="0"/>
              <a:t>categories:</a:t>
            </a:r>
          </a:p>
          <a:p>
            <a:pPr lvl="2"/>
            <a:r>
              <a:rPr lang="en-US" b="1" dirty="0" smtClean="0"/>
              <a:t>Featherweight</a:t>
            </a:r>
            <a:r>
              <a:rPr lang="en-US" dirty="0" smtClean="0"/>
              <a:t>: At most 128 words of Scheme.</a:t>
            </a:r>
          </a:p>
          <a:p>
            <a:pPr lvl="2"/>
            <a:r>
              <a:rPr lang="en-US" b="1" dirty="0" smtClean="0"/>
              <a:t>Heavyweight</a:t>
            </a:r>
            <a:r>
              <a:rPr lang="en-US" dirty="0" smtClean="0"/>
              <a:t>: At most 1024 words of Scheme.</a:t>
            </a:r>
          </a:p>
          <a:p>
            <a:pPr lvl="1"/>
            <a:r>
              <a:rPr lang="en-US" dirty="0" smtClean="0"/>
              <a:t>One question on homework 14 will ask you to vote for your favorite drawing.</a:t>
            </a:r>
          </a:p>
          <a:p>
            <a:pPr lvl="1"/>
            <a:r>
              <a:rPr lang="en-US" dirty="0" smtClean="0"/>
              <a:t>Extra credit point to the top 3 in each category.</a:t>
            </a:r>
          </a:p>
          <a:p>
            <a:pPr lvl="1"/>
            <a:r>
              <a:rPr lang="en-US" i="1" dirty="0" smtClean="0"/>
              <a:t>Prize</a:t>
            </a:r>
            <a:r>
              <a:rPr lang="en-US" dirty="0" smtClean="0"/>
              <a:t>: </a:t>
            </a:r>
            <a:r>
              <a:rPr lang="en-US" i="1" dirty="0" err="1" smtClean="0"/>
              <a:t>Logicomix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3200400" y="6673334"/>
            <a:ext cx="45720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" dirty="0"/>
              <a:t>http://upload.wikimedia.org/wikipedia/en/thumb/6/60/Logicomix_cover.jpg/250px-Logicomix_cover.jpg</a:t>
            </a:r>
          </a:p>
        </p:txBody>
      </p:sp>
      <p:pic>
        <p:nvPicPr>
          <p:cNvPr id="2050" name="Picture 2" descr="http://upload.wikimedia.org/wikipedia/en/thumb/6/60/Logicomix_cover.jpg/250px-Logicomix_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2431">
            <a:off x="7308673" y="1947630"/>
            <a:ext cx="1410562" cy="197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40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Scores available on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glookup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Average: 39.9, standard deviation: 6.9.</a:t>
            </a:r>
          </a:p>
          <a:p>
            <a:r>
              <a:rPr lang="en-US" dirty="0" smtClean="0"/>
              <a:t>Solutions </a:t>
            </a:r>
            <a:r>
              <a:rPr lang="en-US" dirty="0"/>
              <a:t>are available online.</a:t>
            </a:r>
          </a:p>
          <a:p>
            <a:pPr lvl="1"/>
            <a:r>
              <a:rPr lang="en-US" dirty="0" err="1"/>
              <a:t>Regrade</a:t>
            </a:r>
            <a:r>
              <a:rPr lang="en-US" dirty="0"/>
              <a:t> requests due </a:t>
            </a:r>
            <a:r>
              <a:rPr lang="en-US" b="1" dirty="0"/>
              <a:t>Tuesday, August 7</a:t>
            </a:r>
            <a:r>
              <a:rPr lang="en-US" dirty="0"/>
              <a:t>.</a:t>
            </a:r>
          </a:p>
          <a:p>
            <a:r>
              <a:rPr lang="en-US" dirty="0"/>
              <a:t>Post-midterm de-stress potluck this week.</a:t>
            </a:r>
          </a:p>
          <a:p>
            <a:pPr lvl="1"/>
            <a:r>
              <a:rPr lang="en-US" dirty="0"/>
              <a:t>Food and games.</a:t>
            </a:r>
          </a:p>
          <a:p>
            <a:pPr lvl="1"/>
            <a:r>
              <a:rPr lang="en-US" dirty="0"/>
              <a:t>Come and leave when you want.</a:t>
            </a:r>
          </a:p>
        </p:txBody>
      </p:sp>
    </p:spTree>
    <p:extLst>
      <p:ext uri="{BB962C8B-B14F-4D97-AF65-F5344CB8AC3E}">
        <p14:creationId xmlns:p14="http://schemas.microsoft.com/office/powerpoint/2010/main" val="36303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lec24</Template>
  <TotalTime>971</TotalTime>
  <Words>1917</Words>
  <Application>Microsoft Office PowerPoint</Application>
  <PresentationFormat>On-screen Show (4:3)</PresentationFormat>
  <Paragraphs>308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lec24</vt:lpstr>
      <vt:lpstr>CS61A Lecture 25 Delayed Sequences</vt:lpstr>
      <vt:lpstr>Computer Science in the News</vt:lpstr>
      <vt:lpstr>Today</vt:lpstr>
      <vt:lpstr>Review: Iterators</vt:lpstr>
      <vt:lpstr>Review: Iterators</vt:lpstr>
      <vt:lpstr>Review: Iterators</vt:lpstr>
      <vt:lpstr>Announcements</vt:lpstr>
      <vt:lpstr>Announcements</vt:lpstr>
      <vt:lpstr>Announcements: Midterm 2</vt:lpstr>
      <vt:lpstr>Announcements: Final</vt:lpstr>
      <vt:lpstr>Review: Streams</vt:lpstr>
      <vt:lpstr>Review: Streams</vt:lpstr>
      <vt:lpstr>Review: Streams</vt:lpstr>
      <vt:lpstr>Review: Streams</vt:lpstr>
      <vt:lpstr>Review: Streams</vt:lpstr>
      <vt:lpstr>Practice: Streams</vt:lpstr>
      <vt:lpstr>Practice: Streams</vt:lpstr>
      <vt:lpstr>Example: Streams</vt:lpstr>
      <vt:lpstr>Example: Streams</vt:lpstr>
      <vt:lpstr>Practice: Streams</vt:lpstr>
      <vt:lpstr>Practice: Streams</vt:lpstr>
      <vt:lpstr>Break</vt:lpstr>
      <vt:lpstr>Generators</vt:lpstr>
      <vt:lpstr>Generators: Explained</vt:lpstr>
      <vt:lpstr>Generators: Explained</vt:lpstr>
      <vt:lpstr>Generators</vt:lpstr>
      <vt:lpstr>Another Example: Generators</vt:lpstr>
      <vt:lpstr>Another Example: Generators</vt:lpstr>
      <vt:lpstr>Practice: Generators</vt:lpstr>
      <vt:lpstr>Practice: Generators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25</dc:title>
  <dc:creator>Tom</dc:creator>
  <cp:lastModifiedBy>advancedversion</cp:lastModifiedBy>
  <cp:revision>37</cp:revision>
  <cp:lastPrinted>2012-07-31T16:19:20Z</cp:lastPrinted>
  <dcterms:created xsi:type="dcterms:W3CDTF">2012-07-31T01:39:09Z</dcterms:created>
  <dcterms:modified xsi:type="dcterms:W3CDTF">2012-07-31T20:48:23Z</dcterms:modified>
</cp:coreProperties>
</file>