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62"/>
  </p:notesMasterIdLst>
  <p:handoutMasterIdLst>
    <p:handoutMasterId r:id="rId63"/>
  </p:handoutMasterIdLst>
  <p:sldIdLst>
    <p:sldId id="256" r:id="rId2"/>
    <p:sldId id="290" r:id="rId3"/>
    <p:sldId id="291" r:id="rId4"/>
    <p:sldId id="292" r:id="rId5"/>
    <p:sldId id="293" r:id="rId6"/>
    <p:sldId id="294" r:id="rId7"/>
    <p:sldId id="295" r:id="rId8"/>
    <p:sldId id="296" r:id="rId9"/>
    <p:sldId id="351" r:id="rId10"/>
    <p:sldId id="301" r:id="rId11"/>
    <p:sldId id="302" r:id="rId12"/>
    <p:sldId id="349" r:id="rId13"/>
    <p:sldId id="350" r:id="rId14"/>
    <p:sldId id="298" r:id="rId15"/>
    <p:sldId id="299" r:id="rId16"/>
    <p:sldId id="300" r:id="rId17"/>
    <p:sldId id="305" r:id="rId18"/>
    <p:sldId id="306" r:id="rId19"/>
    <p:sldId id="307" r:id="rId20"/>
    <p:sldId id="308" r:id="rId21"/>
    <p:sldId id="309" r:id="rId22"/>
    <p:sldId id="310" r:id="rId23"/>
    <p:sldId id="311" r:id="rId24"/>
    <p:sldId id="312" r:id="rId25"/>
    <p:sldId id="313" r:id="rId26"/>
    <p:sldId id="333" r:id="rId27"/>
    <p:sldId id="314" r:id="rId28"/>
    <p:sldId id="315" r:id="rId29"/>
    <p:sldId id="316" r:id="rId30"/>
    <p:sldId id="317" r:id="rId31"/>
    <p:sldId id="318" r:id="rId32"/>
    <p:sldId id="319" r:id="rId33"/>
    <p:sldId id="320" r:id="rId34"/>
    <p:sldId id="321" r:id="rId35"/>
    <p:sldId id="322" r:id="rId36"/>
    <p:sldId id="327" r:id="rId37"/>
    <p:sldId id="323" r:id="rId38"/>
    <p:sldId id="324" r:id="rId39"/>
    <p:sldId id="325" r:id="rId40"/>
    <p:sldId id="326" r:id="rId41"/>
    <p:sldId id="328" r:id="rId42"/>
    <p:sldId id="329" r:id="rId43"/>
    <p:sldId id="330" r:id="rId44"/>
    <p:sldId id="331" r:id="rId45"/>
    <p:sldId id="332" r:id="rId46"/>
    <p:sldId id="334" r:id="rId47"/>
    <p:sldId id="335" r:id="rId48"/>
    <p:sldId id="336" r:id="rId49"/>
    <p:sldId id="337" r:id="rId50"/>
    <p:sldId id="338" r:id="rId51"/>
    <p:sldId id="339" r:id="rId52"/>
    <p:sldId id="340" r:id="rId53"/>
    <p:sldId id="341" r:id="rId54"/>
    <p:sldId id="342" r:id="rId55"/>
    <p:sldId id="343" r:id="rId56"/>
    <p:sldId id="344" r:id="rId57"/>
    <p:sldId id="345" r:id="rId58"/>
    <p:sldId id="346" r:id="rId59"/>
    <p:sldId id="347" r:id="rId60"/>
    <p:sldId id="348" r:id="rId6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" id="{28330E01-EB2D-4714-BF2B-F5A810ECB6A1}">
          <p14:sldIdLst>
            <p14:sldId id="256"/>
          </p14:sldIdLst>
        </p14:section>
        <p14:section name="CS in the News" id="{8A07CB74-DB75-4F2D-8DAC-E6E24CBEFE57}">
          <p14:sldIdLst>
            <p14:sldId id="290"/>
          </p14:sldIdLst>
        </p14:section>
        <p14:section name="Agenda" id="{72534F13-0A5B-4506-8A0D-02A3BAD0CF47}">
          <p14:sldIdLst>
            <p14:sldId id="291"/>
          </p14:sldIdLst>
        </p14:section>
        <p14:section name="Lazy Evaluation: Introduction" id="{A95FE6E9-0651-4BCA-87CE-7A14A70509EE}">
          <p14:sldIdLst>
            <p14:sldId id="292"/>
            <p14:sldId id="293"/>
            <p14:sldId id="294"/>
            <p14:sldId id="295"/>
          </p14:sldIdLst>
        </p14:section>
        <p14:section name="Infinite Sequences" id="{397E67B3-4297-46ED-8DEE-D8CF747D72C7}">
          <p14:sldIdLst>
            <p14:sldId id="296"/>
            <p14:sldId id="351"/>
          </p14:sldIdLst>
        </p14:section>
        <p14:section name="Announcements" id="{5329A510-59D0-44CD-8823-41ABC47C0036}">
          <p14:sldIdLst>
            <p14:sldId id="301"/>
            <p14:sldId id="302"/>
            <p14:sldId id="349"/>
            <p14:sldId id="350"/>
          </p14:sldIdLst>
        </p14:section>
        <p14:section name="Streams" id="{2C66FD6F-F0F3-48BB-B074-1FB2298944EC}">
          <p14:sldIdLst>
            <p14:sldId id="298"/>
            <p14:sldId id="299"/>
            <p14:sldId id="300"/>
            <p14:sldId id="305"/>
            <p14:sldId id="306"/>
            <p14:sldId id="307"/>
            <p14:sldId id="308"/>
            <p14:sldId id="309"/>
            <p14:sldId id="310"/>
            <p14:sldId id="311"/>
            <p14:sldId id="312"/>
            <p14:sldId id="313"/>
            <p14:sldId id="333"/>
            <p14:sldId id="314"/>
            <p14:sldId id="315"/>
            <p14:sldId id="316"/>
            <p14:sldId id="317"/>
            <p14:sldId id="318"/>
            <p14:sldId id="319"/>
            <p14:sldId id="320"/>
            <p14:sldId id="321"/>
            <p14:sldId id="322"/>
            <p14:sldId id="327"/>
            <p14:sldId id="323"/>
            <p14:sldId id="324"/>
            <p14:sldId id="325"/>
            <p14:sldId id="326"/>
            <p14:sldId id="328"/>
            <p14:sldId id="329"/>
            <p14:sldId id="330"/>
            <p14:sldId id="331"/>
            <p14:sldId id="332"/>
            <p14:sldId id="334"/>
          </p14:sldIdLst>
        </p14:section>
        <p14:section name="Break" id="{4D747969-85D9-4AE6-B2D1-9E946A342FFF}">
          <p14:sldIdLst>
            <p14:sldId id="335"/>
          </p14:sldIdLst>
        </p14:section>
        <p14:section name="Iterators and Generators" id="{BC12401D-1C0F-4DC8-8B53-0D57C7BE979B}">
          <p14:sldIdLst>
            <p14:sldId id="336"/>
            <p14:sldId id="337"/>
            <p14:sldId id="338"/>
            <p14:sldId id="339"/>
            <p14:sldId id="340"/>
            <p14:sldId id="341"/>
            <p14:sldId id="342"/>
            <p14:sldId id="343"/>
            <p14:sldId id="344"/>
          </p14:sldIdLst>
        </p14:section>
        <p14:section name="Conclusion" id="{9706F41D-37AA-4C6D-823C-2E5F12A2E12B}">
          <p14:sldIdLst>
            <p14:sldId id="345"/>
          </p14:sldIdLst>
        </p14:section>
        <p14:section name="Extras" id="{E0267241-B8B2-4323-8C25-50F359A8BD31}">
          <p14:sldIdLst>
            <p14:sldId id="346"/>
            <p14:sldId id="347"/>
            <p14:sldId id="34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7001" autoAdjust="0"/>
    <p:restoredTop sz="92230" autoAdjust="0"/>
  </p:normalViewPr>
  <p:slideViewPr>
    <p:cSldViewPr>
      <p:cViewPr>
        <p:scale>
          <a:sx n="75" d="100"/>
          <a:sy n="75" d="100"/>
        </p:scale>
        <p:origin x="-1140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54"/>
    </p:cViewPr>
  </p:sorterViewPr>
  <p:notesViewPr>
    <p:cSldViewPr>
      <p:cViewPr varScale="1">
        <p:scale>
          <a:sx n="96" d="100"/>
          <a:sy n="96" d="100"/>
        </p:scale>
        <p:origin x="-3504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433CEF-ED81-4DFB-951B-E3290E51FD9A}" type="doc">
      <dgm:prSet loTypeId="urn:microsoft.com/office/officeart/2005/8/layout/process1" loCatId="process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E573030-2E48-428D-A82F-9CEF78D0C0CF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pPr algn="ctr"/>
          <a:endParaRPr lang="en-US" sz="1200" i="1" dirty="0"/>
        </a:p>
      </dgm:t>
    </dgm:pt>
    <dgm:pt modelId="{9C770306-6265-4BC7-A6BB-827520A067CA}" type="parTrans" cxnId="{F4878FF4-1B11-49B1-B499-5159C7557919}">
      <dgm:prSet/>
      <dgm:spPr/>
      <dgm:t>
        <a:bodyPr/>
        <a:lstStyle/>
        <a:p>
          <a:pPr algn="ctr"/>
          <a:endParaRPr lang="en-US"/>
        </a:p>
      </dgm:t>
    </dgm:pt>
    <dgm:pt modelId="{BF424601-94E3-48D2-83CE-BC74FFC9DCFB}" type="sibTrans" cxnId="{F4878FF4-1B11-49B1-B499-5159C7557919}">
      <dgm:prSet/>
      <dgm:spPr>
        <a:solidFill>
          <a:schemeClr val="accent5">
            <a:lumMod val="75000"/>
          </a:schemeClr>
        </a:solidFill>
      </dgm:spPr>
      <dgm:t>
        <a:bodyPr/>
        <a:lstStyle/>
        <a:p>
          <a:pPr algn="ctr"/>
          <a:endParaRPr lang="en-US" dirty="0"/>
        </a:p>
      </dgm:t>
    </dgm:pt>
    <dgm:pt modelId="{B6742C2C-C856-41E7-BA13-E2EB2987F62B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pPr algn="ctr"/>
          <a:endParaRPr lang="en-US" sz="1200" i="1" dirty="0"/>
        </a:p>
      </dgm:t>
    </dgm:pt>
    <dgm:pt modelId="{20B3C5A9-2C5C-44E6-AA16-FC2C95D80950}" type="parTrans" cxnId="{CBC8E527-7326-4D65-A845-37FE7BD24657}">
      <dgm:prSet/>
      <dgm:spPr/>
      <dgm:t>
        <a:bodyPr/>
        <a:lstStyle/>
        <a:p>
          <a:pPr algn="ctr"/>
          <a:endParaRPr lang="en-US"/>
        </a:p>
      </dgm:t>
    </dgm:pt>
    <dgm:pt modelId="{F85978BD-2198-4F94-9918-FE620B28CA88}" type="sibTrans" cxnId="{CBC8E527-7326-4D65-A845-37FE7BD24657}">
      <dgm:prSet/>
      <dgm:spPr/>
      <dgm:t>
        <a:bodyPr/>
        <a:lstStyle/>
        <a:p>
          <a:pPr algn="ctr"/>
          <a:endParaRPr lang="en-US"/>
        </a:p>
      </dgm:t>
    </dgm:pt>
    <dgm:pt modelId="{B03FB4AE-34EE-4383-8B0B-BB2D0DFEEA26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pPr algn="ctr"/>
          <a:endParaRPr lang="en-US" sz="1200" i="1" dirty="0"/>
        </a:p>
      </dgm:t>
    </dgm:pt>
    <dgm:pt modelId="{C30A0E2B-1DB0-4CCA-92D0-5A0FD3C733F1}" type="sibTrans" cxnId="{62D13861-A773-4133-A51A-9EE6286048B2}">
      <dgm:prSet/>
      <dgm:spPr>
        <a:solidFill>
          <a:schemeClr val="accent4">
            <a:lumMod val="75000"/>
          </a:schemeClr>
        </a:solidFill>
      </dgm:spPr>
      <dgm:t>
        <a:bodyPr/>
        <a:lstStyle/>
        <a:p>
          <a:pPr algn="ctr"/>
          <a:endParaRPr lang="en-US" dirty="0"/>
        </a:p>
      </dgm:t>
    </dgm:pt>
    <dgm:pt modelId="{D4E31FC5-DC67-40E9-86C4-41B10117EBB3}" type="parTrans" cxnId="{62D13861-A773-4133-A51A-9EE6286048B2}">
      <dgm:prSet/>
      <dgm:spPr/>
      <dgm:t>
        <a:bodyPr/>
        <a:lstStyle/>
        <a:p>
          <a:pPr algn="ctr"/>
          <a:endParaRPr lang="en-US"/>
        </a:p>
      </dgm:t>
    </dgm:pt>
    <dgm:pt modelId="{A10B7A57-A38C-4891-9FEF-A1C23CD6C4FA}">
      <dgm:prSet phldrT="[Text]" custT="1"/>
      <dgm:spPr>
        <a:solidFill>
          <a:srgbClr val="C00000"/>
        </a:solidFill>
      </dgm:spPr>
      <dgm:t>
        <a:bodyPr/>
        <a:lstStyle/>
        <a:p>
          <a:pPr algn="ctr"/>
          <a:endParaRPr lang="en-US" sz="1200" i="1" dirty="0"/>
        </a:p>
      </dgm:t>
    </dgm:pt>
    <dgm:pt modelId="{F7B48512-D72E-4345-BB87-16B8248BDE67}" type="sibTrans" cxnId="{414E0274-8111-4FB2-A9FF-A44251564069}">
      <dgm:prSet/>
      <dgm:spPr>
        <a:solidFill>
          <a:srgbClr val="C00000"/>
        </a:solidFill>
      </dgm:spPr>
      <dgm:t>
        <a:bodyPr/>
        <a:lstStyle/>
        <a:p>
          <a:pPr algn="ctr"/>
          <a:endParaRPr lang="en-US" dirty="0"/>
        </a:p>
      </dgm:t>
    </dgm:pt>
    <dgm:pt modelId="{EE7D0CE1-3BF4-4053-A825-1FF49C545153}" type="parTrans" cxnId="{414E0274-8111-4FB2-A9FF-A44251564069}">
      <dgm:prSet/>
      <dgm:spPr/>
      <dgm:t>
        <a:bodyPr/>
        <a:lstStyle/>
        <a:p>
          <a:pPr algn="ctr"/>
          <a:endParaRPr lang="en-US"/>
        </a:p>
      </dgm:t>
    </dgm:pt>
    <dgm:pt modelId="{EE9A77A3-D858-4AEA-B81B-6FD6D72780D7}">
      <dgm:prSet phldrT="[Text]" custT="1"/>
      <dgm:spPr>
        <a:solidFill>
          <a:schemeClr val="tx2">
            <a:lumMod val="50000"/>
          </a:schemeClr>
        </a:solidFill>
      </dgm:spPr>
      <dgm:t>
        <a:bodyPr/>
        <a:lstStyle/>
        <a:p>
          <a:pPr algn="ctr"/>
          <a:endParaRPr lang="en-US" sz="1200" i="1" dirty="0"/>
        </a:p>
      </dgm:t>
    </dgm:pt>
    <dgm:pt modelId="{24D989DC-90FC-4069-A005-8C4931C5D83B}" type="sibTrans" cxnId="{8BECF777-AA9F-434D-B441-B5B7AFA3251C}">
      <dgm:prSet/>
      <dgm:spPr>
        <a:solidFill>
          <a:schemeClr val="tx2">
            <a:lumMod val="50000"/>
          </a:schemeClr>
        </a:solidFill>
      </dgm:spPr>
      <dgm:t>
        <a:bodyPr/>
        <a:lstStyle/>
        <a:p>
          <a:pPr algn="ctr"/>
          <a:endParaRPr lang="en-US" dirty="0"/>
        </a:p>
      </dgm:t>
    </dgm:pt>
    <dgm:pt modelId="{FAF1B4CE-2D8C-4990-9A62-86EED439A93A}" type="parTrans" cxnId="{8BECF777-AA9F-434D-B441-B5B7AFA3251C}">
      <dgm:prSet/>
      <dgm:spPr/>
      <dgm:t>
        <a:bodyPr/>
        <a:lstStyle/>
        <a:p>
          <a:pPr algn="ctr"/>
          <a:endParaRPr lang="en-US"/>
        </a:p>
      </dgm:t>
    </dgm:pt>
    <dgm:pt modelId="{1BEF9239-9857-4141-94D3-93F61A8164FB}" type="pres">
      <dgm:prSet presAssocID="{87433CEF-ED81-4DFB-951B-E3290E51FD9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9840697-E0F8-4C38-9111-5B2FE868299E}" type="pres">
      <dgm:prSet presAssocID="{A10B7A57-A38C-4891-9FEF-A1C23CD6C4F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D80F04-C8E6-4C87-BEBB-B14FB5EDCECB}" type="pres">
      <dgm:prSet presAssocID="{F7B48512-D72E-4345-BB87-16B8248BDE67}" presName="sibTrans" presStyleLbl="sibTrans2D1" presStyleIdx="0" presStyleCnt="4"/>
      <dgm:spPr/>
      <dgm:t>
        <a:bodyPr/>
        <a:lstStyle/>
        <a:p>
          <a:endParaRPr lang="en-US"/>
        </a:p>
      </dgm:t>
    </dgm:pt>
    <dgm:pt modelId="{B7B83F48-E09F-4F96-A9FC-8267E6AC6E5C}" type="pres">
      <dgm:prSet presAssocID="{F7B48512-D72E-4345-BB87-16B8248BDE67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F63DB19B-BD72-44D5-878E-4D5479A118E3}" type="pres">
      <dgm:prSet presAssocID="{EE9A77A3-D858-4AEA-B81B-6FD6D72780D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58652B-3189-40CF-8711-A9D2D038A9D9}" type="pres">
      <dgm:prSet presAssocID="{24D989DC-90FC-4069-A005-8C4931C5D83B}" presName="sibTrans" presStyleLbl="sibTrans2D1" presStyleIdx="1" presStyleCnt="4"/>
      <dgm:spPr/>
      <dgm:t>
        <a:bodyPr/>
        <a:lstStyle/>
        <a:p>
          <a:endParaRPr lang="en-US"/>
        </a:p>
      </dgm:t>
    </dgm:pt>
    <dgm:pt modelId="{8A638D5E-D2BD-4595-A5AD-357B5596CA88}" type="pres">
      <dgm:prSet presAssocID="{24D989DC-90FC-4069-A005-8C4931C5D83B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DCB6567A-AB2D-4DAD-A758-218485B758E9}" type="pres">
      <dgm:prSet presAssocID="{B03FB4AE-34EE-4383-8B0B-BB2D0DFEEA2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FF6782-9D42-4CD5-A940-62B6466C0EAC}" type="pres">
      <dgm:prSet presAssocID="{C30A0E2B-1DB0-4CCA-92D0-5A0FD3C733F1}" presName="sibTrans" presStyleLbl="sibTrans2D1" presStyleIdx="2" presStyleCnt="4"/>
      <dgm:spPr/>
      <dgm:t>
        <a:bodyPr/>
        <a:lstStyle/>
        <a:p>
          <a:endParaRPr lang="en-US"/>
        </a:p>
      </dgm:t>
    </dgm:pt>
    <dgm:pt modelId="{B4718F03-A33A-44B1-8955-2A2F5C3D875D}" type="pres">
      <dgm:prSet presAssocID="{C30A0E2B-1DB0-4CCA-92D0-5A0FD3C733F1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464B4260-25FE-4512-AE11-7BC4B18952CA}" type="pres">
      <dgm:prSet presAssocID="{CE573030-2E48-428D-A82F-9CEF78D0C0C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44FA30-B1F1-4CFA-917F-8D540D5513B9}" type="pres">
      <dgm:prSet presAssocID="{BF424601-94E3-48D2-83CE-BC74FFC9DCFB}" presName="sibTrans" presStyleLbl="sibTrans2D1" presStyleIdx="3" presStyleCnt="4"/>
      <dgm:spPr/>
      <dgm:t>
        <a:bodyPr/>
        <a:lstStyle/>
        <a:p>
          <a:endParaRPr lang="en-US"/>
        </a:p>
      </dgm:t>
    </dgm:pt>
    <dgm:pt modelId="{07A1D4CE-B14E-4BC9-BAE4-E5B6505A4558}" type="pres">
      <dgm:prSet presAssocID="{BF424601-94E3-48D2-83CE-BC74FFC9DCFB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76C74148-7CC6-4823-8E21-B0923A34DE62}" type="pres">
      <dgm:prSet presAssocID="{B6742C2C-C856-41E7-BA13-E2EB2987F62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14E0274-8111-4FB2-A9FF-A44251564069}" srcId="{87433CEF-ED81-4DFB-951B-E3290E51FD9A}" destId="{A10B7A57-A38C-4891-9FEF-A1C23CD6C4FA}" srcOrd="0" destOrd="0" parTransId="{EE7D0CE1-3BF4-4053-A825-1FF49C545153}" sibTransId="{F7B48512-D72E-4345-BB87-16B8248BDE67}"/>
    <dgm:cxn modelId="{2BA8B795-085C-4356-9980-210BAD42A6BA}" type="presOf" srcId="{C30A0E2B-1DB0-4CCA-92D0-5A0FD3C733F1}" destId="{B4718F03-A33A-44B1-8955-2A2F5C3D875D}" srcOrd="1" destOrd="0" presId="urn:microsoft.com/office/officeart/2005/8/layout/process1"/>
    <dgm:cxn modelId="{8BECF777-AA9F-434D-B441-B5B7AFA3251C}" srcId="{87433CEF-ED81-4DFB-951B-E3290E51FD9A}" destId="{EE9A77A3-D858-4AEA-B81B-6FD6D72780D7}" srcOrd="1" destOrd="0" parTransId="{FAF1B4CE-2D8C-4990-9A62-86EED439A93A}" sibTransId="{24D989DC-90FC-4069-A005-8C4931C5D83B}"/>
    <dgm:cxn modelId="{EDBDF2AC-47EE-47E3-8235-6D31E9E8721F}" type="presOf" srcId="{BF424601-94E3-48D2-83CE-BC74FFC9DCFB}" destId="{D744FA30-B1F1-4CFA-917F-8D540D5513B9}" srcOrd="0" destOrd="0" presId="urn:microsoft.com/office/officeart/2005/8/layout/process1"/>
    <dgm:cxn modelId="{86C892B5-5E4B-4E23-9D91-137742AC4A00}" type="presOf" srcId="{F7B48512-D72E-4345-BB87-16B8248BDE67}" destId="{27D80F04-C8E6-4C87-BEBB-B14FB5EDCECB}" srcOrd="0" destOrd="0" presId="urn:microsoft.com/office/officeart/2005/8/layout/process1"/>
    <dgm:cxn modelId="{F11FB7FF-0B5F-45BF-ABE2-4EC28827DB3A}" type="presOf" srcId="{B03FB4AE-34EE-4383-8B0B-BB2D0DFEEA26}" destId="{DCB6567A-AB2D-4DAD-A758-218485B758E9}" srcOrd="0" destOrd="0" presId="urn:microsoft.com/office/officeart/2005/8/layout/process1"/>
    <dgm:cxn modelId="{252F5455-558B-47DC-85CC-322A3472A55D}" type="presOf" srcId="{A10B7A57-A38C-4891-9FEF-A1C23CD6C4FA}" destId="{29840697-E0F8-4C38-9111-5B2FE868299E}" srcOrd="0" destOrd="0" presId="urn:microsoft.com/office/officeart/2005/8/layout/process1"/>
    <dgm:cxn modelId="{CBC8E527-7326-4D65-A845-37FE7BD24657}" srcId="{87433CEF-ED81-4DFB-951B-E3290E51FD9A}" destId="{B6742C2C-C856-41E7-BA13-E2EB2987F62B}" srcOrd="4" destOrd="0" parTransId="{20B3C5A9-2C5C-44E6-AA16-FC2C95D80950}" sibTransId="{F85978BD-2198-4F94-9918-FE620B28CA88}"/>
    <dgm:cxn modelId="{78DA019E-3FE9-4861-8D88-46561D0B62AA}" type="presOf" srcId="{24D989DC-90FC-4069-A005-8C4931C5D83B}" destId="{8A638D5E-D2BD-4595-A5AD-357B5596CA88}" srcOrd="1" destOrd="0" presId="urn:microsoft.com/office/officeart/2005/8/layout/process1"/>
    <dgm:cxn modelId="{575E2488-A375-48F1-8797-F11E8D895ABA}" type="presOf" srcId="{EE9A77A3-D858-4AEA-B81B-6FD6D72780D7}" destId="{F63DB19B-BD72-44D5-878E-4D5479A118E3}" srcOrd="0" destOrd="0" presId="urn:microsoft.com/office/officeart/2005/8/layout/process1"/>
    <dgm:cxn modelId="{F4878FF4-1B11-49B1-B499-5159C7557919}" srcId="{87433CEF-ED81-4DFB-951B-E3290E51FD9A}" destId="{CE573030-2E48-428D-A82F-9CEF78D0C0CF}" srcOrd="3" destOrd="0" parTransId="{9C770306-6265-4BC7-A6BB-827520A067CA}" sibTransId="{BF424601-94E3-48D2-83CE-BC74FFC9DCFB}"/>
    <dgm:cxn modelId="{AD8AB747-9B8B-466A-BAA3-36A128BABDFB}" type="presOf" srcId="{24D989DC-90FC-4069-A005-8C4931C5D83B}" destId="{0E58652B-3189-40CF-8711-A9D2D038A9D9}" srcOrd="0" destOrd="0" presId="urn:microsoft.com/office/officeart/2005/8/layout/process1"/>
    <dgm:cxn modelId="{B3775336-E1E3-4E06-91A2-4CC107A45EE5}" type="presOf" srcId="{87433CEF-ED81-4DFB-951B-E3290E51FD9A}" destId="{1BEF9239-9857-4141-94D3-93F61A8164FB}" srcOrd="0" destOrd="0" presId="urn:microsoft.com/office/officeart/2005/8/layout/process1"/>
    <dgm:cxn modelId="{0822F440-D16D-4BC2-8C7D-F03A88D93C3F}" type="presOf" srcId="{CE573030-2E48-428D-A82F-9CEF78D0C0CF}" destId="{464B4260-25FE-4512-AE11-7BC4B18952CA}" srcOrd="0" destOrd="0" presId="urn:microsoft.com/office/officeart/2005/8/layout/process1"/>
    <dgm:cxn modelId="{0F963BCA-F778-4536-91A5-8F3A6BEC0DD2}" type="presOf" srcId="{F7B48512-D72E-4345-BB87-16B8248BDE67}" destId="{B7B83F48-E09F-4F96-A9FC-8267E6AC6E5C}" srcOrd="1" destOrd="0" presId="urn:microsoft.com/office/officeart/2005/8/layout/process1"/>
    <dgm:cxn modelId="{459F4A4A-7687-4817-9594-A9377A3A4B51}" type="presOf" srcId="{C30A0E2B-1DB0-4CCA-92D0-5A0FD3C733F1}" destId="{B6FF6782-9D42-4CD5-A940-62B6466C0EAC}" srcOrd="0" destOrd="0" presId="urn:microsoft.com/office/officeart/2005/8/layout/process1"/>
    <dgm:cxn modelId="{62D13861-A773-4133-A51A-9EE6286048B2}" srcId="{87433CEF-ED81-4DFB-951B-E3290E51FD9A}" destId="{B03FB4AE-34EE-4383-8B0B-BB2D0DFEEA26}" srcOrd="2" destOrd="0" parTransId="{D4E31FC5-DC67-40E9-86C4-41B10117EBB3}" sibTransId="{C30A0E2B-1DB0-4CCA-92D0-5A0FD3C733F1}"/>
    <dgm:cxn modelId="{3D2A39E9-3CB8-4A0F-92F1-0F717D97CCE7}" type="presOf" srcId="{B6742C2C-C856-41E7-BA13-E2EB2987F62B}" destId="{76C74148-7CC6-4823-8E21-B0923A34DE62}" srcOrd="0" destOrd="0" presId="urn:microsoft.com/office/officeart/2005/8/layout/process1"/>
    <dgm:cxn modelId="{360F15AD-C3B4-4E4E-AD2E-62D2689AE92E}" type="presOf" srcId="{BF424601-94E3-48D2-83CE-BC74FFC9DCFB}" destId="{07A1D4CE-B14E-4BC9-BAE4-E5B6505A4558}" srcOrd="1" destOrd="0" presId="urn:microsoft.com/office/officeart/2005/8/layout/process1"/>
    <dgm:cxn modelId="{409A7BAA-9873-49FE-8224-A802EC206D27}" type="presParOf" srcId="{1BEF9239-9857-4141-94D3-93F61A8164FB}" destId="{29840697-E0F8-4C38-9111-5B2FE868299E}" srcOrd="0" destOrd="0" presId="urn:microsoft.com/office/officeart/2005/8/layout/process1"/>
    <dgm:cxn modelId="{8336FECD-4251-4E9F-9D8F-E676C5CAC0E7}" type="presParOf" srcId="{1BEF9239-9857-4141-94D3-93F61A8164FB}" destId="{27D80F04-C8E6-4C87-BEBB-B14FB5EDCECB}" srcOrd="1" destOrd="0" presId="urn:microsoft.com/office/officeart/2005/8/layout/process1"/>
    <dgm:cxn modelId="{0CE8ADA5-B5D1-4155-905C-302C3F5F4605}" type="presParOf" srcId="{27D80F04-C8E6-4C87-BEBB-B14FB5EDCECB}" destId="{B7B83F48-E09F-4F96-A9FC-8267E6AC6E5C}" srcOrd="0" destOrd="0" presId="urn:microsoft.com/office/officeart/2005/8/layout/process1"/>
    <dgm:cxn modelId="{70E3977D-03CC-4F8A-922E-0E26BD450A0F}" type="presParOf" srcId="{1BEF9239-9857-4141-94D3-93F61A8164FB}" destId="{F63DB19B-BD72-44D5-878E-4D5479A118E3}" srcOrd="2" destOrd="0" presId="urn:microsoft.com/office/officeart/2005/8/layout/process1"/>
    <dgm:cxn modelId="{E40C448F-565E-4C54-A175-557D6EE3C503}" type="presParOf" srcId="{1BEF9239-9857-4141-94D3-93F61A8164FB}" destId="{0E58652B-3189-40CF-8711-A9D2D038A9D9}" srcOrd="3" destOrd="0" presId="urn:microsoft.com/office/officeart/2005/8/layout/process1"/>
    <dgm:cxn modelId="{BB93D6E4-A162-433F-BF58-5490B4518EF8}" type="presParOf" srcId="{0E58652B-3189-40CF-8711-A9D2D038A9D9}" destId="{8A638D5E-D2BD-4595-A5AD-357B5596CA88}" srcOrd="0" destOrd="0" presId="urn:microsoft.com/office/officeart/2005/8/layout/process1"/>
    <dgm:cxn modelId="{3CBEC04F-5422-4B65-AAC6-0ABAC678B0EB}" type="presParOf" srcId="{1BEF9239-9857-4141-94D3-93F61A8164FB}" destId="{DCB6567A-AB2D-4DAD-A758-218485B758E9}" srcOrd="4" destOrd="0" presId="urn:microsoft.com/office/officeart/2005/8/layout/process1"/>
    <dgm:cxn modelId="{1E290FAC-F0BA-42BB-801E-23643057F7B7}" type="presParOf" srcId="{1BEF9239-9857-4141-94D3-93F61A8164FB}" destId="{B6FF6782-9D42-4CD5-A940-62B6466C0EAC}" srcOrd="5" destOrd="0" presId="urn:microsoft.com/office/officeart/2005/8/layout/process1"/>
    <dgm:cxn modelId="{ED81BB0C-5775-4B5B-AFB8-C850E75C3212}" type="presParOf" srcId="{B6FF6782-9D42-4CD5-A940-62B6466C0EAC}" destId="{B4718F03-A33A-44B1-8955-2A2F5C3D875D}" srcOrd="0" destOrd="0" presId="urn:microsoft.com/office/officeart/2005/8/layout/process1"/>
    <dgm:cxn modelId="{2961063F-CECC-4520-B368-26D400E194FD}" type="presParOf" srcId="{1BEF9239-9857-4141-94D3-93F61A8164FB}" destId="{464B4260-25FE-4512-AE11-7BC4B18952CA}" srcOrd="6" destOrd="0" presId="urn:microsoft.com/office/officeart/2005/8/layout/process1"/>
    <dgm:cxn modelId="{55438937-B1CC-41C8-AC34-1500A5575DAC}" type="presParOf" srcId="{1BEF9239-9857-4141-94D3-93F61A8164FB}" destId="{D744FA30-B1F1-4CFA-917F-8D540D5513B9}" srcOrd="7" destOrd="0" presId="urn:microsoft.com/office/officeart/2005/8/layout/process1"/>
    <dgm:cxn modelId="{0B1BF52B-FD01-44E9-BD77-894C60983A25}" type="presParOf" srcId="{D744FA30-B1F1-4CFA-917F-8D540D5513B9}" destId="{07A1D4CE-B14E-4BC9-BAE4-E5B6505A4558}" srcOrd="0" destOrd="0" presId="urn:microsoft.com/office/officeart/2005/8/layout/process1"/>
    <dgm:cxn modelId="{31D068F4-DDC2-4D85-9B6E-EB2A58AEFA09}" type="presParOf" srcId="{1BEF9239-9857-4141-94D3-93F61A8164FB}" destId="{76C74148-7CC6-4823-8E21-B0923A34DE62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840697-E0F8-4C38-9111-5B2FE868299E}">
      <dsp:nvSpPr>
        <dsp:cNvPr id="0" name=""/>
        <dsp:cNvSpPr/>
      </dsp:nvSpPr>
      <dsp:spPr>
        <a:xfrm>
          <a:off x="1265" y="377651"/>
          <a:ext cx="392162" cy="235297"/>
        </a:xfrm>
        <a:prstGeom prst="roundRect">
          <a:avLst>
            <a:gd name="adj" fmla="val 10000"/>
          </a:avLst>
        </a:prstGeom>
        <a:solidFill>
          <a:srgbClr val="C000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i="1" kern="1200" dirty="0"/>
        </a:p>
      </dsp:txBody>
      <dsp:txXfrm>
        <a:off x="8157" y="384543"/>
        <a:ext cx="378378" cy="221513"/>
      </dsp:txXfrm>
    </dsp:sp>
    <dsp:sp modelId="{27D80F04-C8E6-4C87-BEBB-B14FB5EDCECB}">
      <dsp:nvSpPr>
        <dsp:cNvPr id="0" name=""/>
        <dsp:cNvSpPr/>
      </dsp:nvSpPr>
      <dsp:spPr>
        <a:xfrm>
          <a:off x="432643" y="446671"/>
          <a:ext cx="83138" cy="97256"/>
        </a:xfrm>
        <a:prstGeom prst="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432643" y="466122"/>
        <a:ext cx="58197" cy="58354"/>
      </dsp:txXfrm>
    </dsp:sp>
    <dsp:sp modelId="{F63DB19B-BD72-44D5-878E-4D5479A118E3}">
      <dsp:nvSpPr>
        <dsp:cNvPr id="0" name=""/>
        <dsp:cNvSpPr/>
      </dsp:nvSpPr>
      <dsp:spPr>
        <a:xfrm>
          <a:off x="550291" y="377651"/>
          <a:ext cx="392162" cy="235297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i="1" kern="1200" dirty="0"/>
        </a:p>
      </dsp:txBody>
      <dsp:txXfrm>
        <a:off x="557183" y="384543"/>
        <a:ext cx="378378" cy="221513"/>
      </dsp:txXfrm>
    </dsp:sp>
    <dsp:sp modelId="{0E58652B-3189-40CF-8711-A9D2D038A9D9}">
      <dsp:nvSpPr>
        <dsp:cNvPr id="0" name=""/>
        <dsp:cNvSpPr/>
      </dsp:nvSpPr>
      <dsp:spPr>
        <a:xfrm>
          <a:off x="981670" y="446671"/>
          <a:ext cx="83138" cy="97256"/>
        </a:xfrm>
        <a:prstGeom prst="rightArrow">
          <a:avLst>
            <a:gd name="adj1" fmla="val 60000"/>
            <a:gd name="adj2" fmla="val 50000"/>
          </a:avLst>
        </a:prstGeom>
        <a:solidFill>
          <a:schemeClr val="tx2">
            <a:lumMod val="5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981670" y="466122"/>
        <a:ext cx="58197" cy="58354"/>
      </dsp:txXfrm>
    </dsp:sp>
    <dsp:sp modelId="{DCB6567A-AB2D-4DAD-A758-218485B758E9}">
      <dsp:nvSpPr>
        <dsp:cNvPr id="0" name=""/>
        <dsp:cNvSpPr/>
      </dsp:nvSpPr>
      <dsp:spPr>
        <a:xfrm>
          <a:off x="1099318" y="377651"/>
          <a:ext cx="392162" cy="235297"/>
        </a:xfrm>
        <a:prstGeom prst="roundRect">
          <a:avLst>
            <a:gd name="adj" fmla="val 10000"/>
          </a:avLst>
        </a:prstGeom>
        <a:solidFill>
          <a:schemeClr val="accent4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i="1" kern="1200" dirty="0"/>
        </a:p>
      </dsp:txBody>
      <dsp:txXfrm>
        <a:off x="1106210" y="384543"/>
        <a:ext cx="378378" cy="221513"/>
      </dsp:txXfrm>
    </dsp:sp>
    <dsp:sp modelId="{B6FF6782-9D42-4CD5-A940-62B6466C0EAC}">
      <dsp:nvSpPr>
        <dsp:cNvPr id="0" name=""/>
        <dsp:cNvSpPr/>
      </dsp:nvSpPr>
      <dsp:spPr>
        <a:xfrm>
          <a:off x="1530697" y="446671"/>
          <a:ext cx="83138" cy="972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1530697" y="466122"/>
        <a:ext cx="58197" cy="58354"/>
      </dsp:txXfrm>
    </dsp:sp>
    <dsp:sp modelId="{464B4260-25FE-4512-AE11-7BC4B18952CA}">
      <dsp:nvSpPr>
        <dsp:cNvPr id="0" name=""/>
        <dsp:cNvSpPr/>
      </dsp:nvSpPr>
      <dsp:spPr>
        <a:xfrm>
          <a:off x="1648345" y="377651"/>
          <a:ext cx="392162" cy="235297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i="1" kern="1200" dirty="0"/>
        </a:p>
      </dsp:txBody>
      <dsp:txXfrm>
        <a:off x="1655237" y="384543"/>
        <a:ext cx="378378" cy="221513"/>
      </dsp:txXfrm>
    </dsp:sp>
    <dsp:sp modelId="{D744FA30-B1F1-4CFA-917F-8D540D5513B9}">
      <dsp:nvSpPr>
        <dsp:cNvPr id="0" name=""/>
        <dsp:cNvSpPr/>
      </dsp:nvSpPr>
      <dsp:spPr>
        <a:xfrm>
          <a:off x="2079724" y="446671"/>
          <a:ext cx="83138" cy="972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2079724" y="466122"/>
        <a:ext cx="58197" cy="58354"/>
      </dsp:txXfrm>
    </dsp:sp>
    <dsp:sp modelId="{76C74148-7CC6-4823-8E21-B0923A34DE62}">
      <dsp:nvSpPr>
        <dsp:cNvPr id="0" name=""/>
        <dsp:cNvSpPr/>
      </dsp:nvSpPr>
      <dsp:spPr>
        <a:xfrm>
          <a:off x="2197372" y="377651"/>
          <a:ext cx="392162" cy="235297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i="1" kern="1200" dirty="0"/>
        </a:p>
      </dsp:txBody>
      <dsp:txXfrm>
        <a:off x="2204264" y="384543"/>
        <a:ext cx="378378" cy="2215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F1B6978-5E3E-488D-B057-5C6B94B3E265}" type="datetimeFigureOut">
              <a:rPr lang="en-US" smtClean="0"/>
              <a:t>8/7/2012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142423F3-24E0-4269-B9B4-72E53018C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7537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0E945F7-029C-4DD7-822E-0EA23C540B25}" type="datetimeFigureOut">
              <a:rPr lang="en-US" smtClean="0"/>
              <a:t>8/7/2012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E51D97-F361-44BD-98F4-4B58128F5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84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328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4526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9097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sm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7620000" y="6400800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FB3BCDA-CC45-4431-9903-20D3ECADADC0}" type="slidenum">
              <a:rPr lang="en-US" sz="1200" smtClean="0"/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176872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362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512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1861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9704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483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8933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648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diagramData" Target="../diagrams/data1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6" Type="http://schemas.openxmlformats.org/officeDocument/2006/relationships/diagramColors" Target="../diagrams/colors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diagramQuickStyle" Target="../diagrams/quickStyl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diagramLayout" Target="../diagrams/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590800" y="6308567"/>
            <a:ext cx="685800" cy="425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0391868"/>
              </p:ext>
            </p:extLst>
          </p:nvPr>
        </p:nvGraphicFramePr>
        <p:xfrm>
          <a:off x="533400" y="6019800"/>
          <a:ext cx="2590800" cy="99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6258842"/>
            <a:ext cx="678039" cy="542431"/>
          </a:xfrm>
          <a:prstGeom prst="rect">
            <a:avLst/>
          </a:prstGeom>
        </p:spPr>
      </p:pic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999F1A6-9EB1-4C42-9B1A-533E5EC4DD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731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File:Sieve_of_Eratosthenes_animation.gi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981200"/>
          </a:xfrm>
        </p:spPr>
        <p:txBody>
          <a:bodyPr>
            <a:normAutofit/>
          </a:bodyPr>
          <a:lstStyle/>
          <a:p>
            <a:r>
              <a:rPr lang="en-US" dirty="0" smtClean="0"/>
              <a:t>CS61A Lecture 24</a:t>
            </a:r>
            <a:r>
              <a:rPr lang="en-US" dirty="0"/>
              <a:t/>
            </a:r>
            <a:br>
              <a:rPr lang="en-US" dirty="0"/>
            </a:br>
            <a:r>
              <a:rPr lang="en-US" i="1" dirty="0" smtClean="0"/>
              <a:t>Infinite Sequences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Jom</a:t>
            </a:r>
            <a:r>
              <a:rPr lang="en-US" dirty="0" smtClean="0"/>
              <a:t> </a:t>
            </a:r>
            <a:r>
              <a:rPr lang="en-US" dirty="0" err="1" smtClean="0"/>
              <a:t>Magrotker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UC Berkeley EECS</a:t>
            </a:r>
          </a:p>
          <a:p>
            <a:r>
              <a:rPr lang="en-US" dirty="0" smtClean="0"/>
              <a:t>July 30,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92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Homework 12 due </a:t>
            </a:r>
            <a:r>
              <a:rPr lang="en-US" b="1" dirty="0" smtClean="0"/>
              <a:t>Tuesday, July 31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Project 4 due </a:t>
            </a:r>
            <a:r>
              <a:rPr lang="en-US" b="1" dirty="0" smtClean="0"/>
              <a:t>Tuesday, August 7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Partnered project, in two parts.</a:t>
            </a:r>
          </a:p>
          <a:p>
            <a:pPr lvl="1"/>
            <a:r>
              <a:rPr lang="en-US" dirty="0" smtClean="0"/>
              <a:t>Twelve questions, so </a:t>
            </a:r>
            <a:r>
              <a:rPr lang="en-US" i="1" dirty="0"/>
              <a:t>please start early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Two extra credit questions.</a:t>
            </a:r>
          </a:p>
        </p:txBody>
      </p:sp>
    </p:spTree>
    <p:extLst>
      <p:ext uri="{BB962C8B-B14F-4D97-AF65-F5344CB8AC3E}">
        <p14:creationId xmlns:p14="http://schemas.microsoft.com/office/powerpoint/2010/main" val="185243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r>
              <a:rPr lang="en-US" dirty="0"/>
              <a:t>Project 4 contest due </a:t>
            </a:r>
            <a:r>
              <a:rPr lang="en-US" b="1" dirty="0"/>
              <a:t>Friday, August 3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Generate recursive art using Scheme.</a:t>
            </a:r>
          </a:p>
          <a:p>
            <a:pPr lvl="1"/>
            <a:r>
              <a:rPr lang="en-US" dirty="0"/>
              <a:t>Prizes awarded in two </a:t>
            </a:r>
            <a:r>
              <a:rPr lang="en-US" dirty="0" smtClean="0"/>
              <a:t>categories:</a:t>
            </a:r>
          </a:p>
          <a:p>
            <a:pPr lvl="2"/>
            <a:r>
              <a:rPr lang="en-US" b="1" dirty="0" smtClean="0"/>
              <a:t>Featherweight</a:t>
            </a:r>
            <a:r>
              <a:rPr lang="en-US" dirty="0" smtClean="0"/>
              <a:t>: At most 128 words of Scheme.</a:t>
            </a:r>
          </a:p>
          <a:p>
            <a:pPr lvl="2"/>
            <a:r>
              <a:rPr lang="en-US" b="1" dirty="0" smtClean="0"/>
              <a:t>Heavyweight</a:t>
            </a:r>
            <a:r>
              <a:rPr lang="en-US" dirty="0" smtClean="0"/>
              <a:t>: At most 1024 words of Scheme.</a:t>
            </a:r>
          </a:p>
          <a:p>
            <a:pPr lvl="1"/>
            <a:r>
              <a:rPr lang="en-US" dirty="0" smtClean="0"/>
              <a:t>One question on homework 14 will ask you to vote for your favorite drawing.</a:t>
            </a:r>
          </a:p>
          <a:p>
            <a:pPr lvl="1"/>
            <a:r>
              <a:rPr lang="en-US" dirty="0" smtClean="0"/>
              <a:t>Three extra credit points.</a:t>
            </a:r>
          </a:p>
          <a:p>
            <a:pPr lvl="1"/>
            <a:r>
              <a:rPr lang="en-US" i="1" dirty="0" smtClean="0"/>
              <a:t>Prize</a:t>
            </a:r>
            <a:r>
              <a:rPr lang="en-US" dirty="0" smtClean="0"/>
              <a:t>: </a:t>
            </a:r>
            <a:r>
              <a:rPr lang="en-US" i="1" dirty="0" err="1" smtClean="0"/>
              <a:t>Logicomix</a:t>
            </a:r>
            <a:endParaRPr lang="en-US" i="1" dirty="0"/>
          </a:p>
        </p:txBody>
      </p:sp>
      <p:sp>
        <p:nvSpPr>
          <p:cNvPr id="4" name="Rectangle 3"/>
          <p:cNvSpPr/>
          <p:nvPr/>
        </p:nvSpPr>
        <p:spPr>
          <a:xfrm>
            <a:off x="3200400" y="6673334"/>
            <a:ext cx="4572000" cy="18466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600" dirty="0"/>
              <a:t>http://upload.wikimedia.org/wikipedia/en/thumb/6/60/Logicomix_cover.jpg/250px-Logicomix_cover.jpg</a:t>
            </a:r>
          </a:p>
        </p:txBody>
      </p:sp>
      <p:pic>
        <p:nvPicPr>
          <p:cNvPr id="2050" name="Picture 2" descr="http://upload.wikimedia.org/wikipedia/en/thumb/6/60/Logicomix_cover.jpg/250px-Logicomix_cov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82431">
            <a:off x="5776037" y="4611984"/>
            <a:ext cx="1410562" cy="1974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440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Announcements: Midterm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Scores available on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glookup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Average: 39.9, standard deviation: 6.9.</a:t>
            </a:r>
          </a:p>
          <a:p>
            <a:pPr lvl="1"/>
            <a:r>
              <a:rPr lang="en-US" dirty="0"/>
              <a:t>Will be handed back in lab today.</a:t>
            </a:r>
          </a:p>
          <a:p>
            <a:r>
              <a:rPr lang="en-US" dirty="0"/>
              <a:t>Solutions are available online.</a:t>
            </a:r>
          </a:p>
          <a:p>
            <a:pPr lvl="1"/>
            <a:r>
              <a:rPr lang="en-US" dirty="0" err="1"/>
              <a:t>Regrade</a:t>
            </a:r>
            <a:r>
              <a:rPr lang="en-US" dirty="0"/>
              <a:t> requests due </a:t>
            </a:r>
            <a:r>
              <a:rPr lang="en-US" b="1" dirty="0"/>
              <a:t>Tuesday, August 7</a:t>
            </a:r>
            <a:r>
              <a:rPr lang="en-US" dirty="0"/>
              <a:t>.</a:t>
            </a:r>
          </a:p>
          <a:p>
            <a:r>
              <a:rPr lang="en-US" dirty="0"/>
              <a:t>Post-midterm de-stress potluck this week.</a:t>
            </a:r>
          </a:p>
          <a:p>
            <a:pPr lvl="1"/>
            <a:r>
              <a:rPr lang="en-US" dirty="0"/>
              <a:t>Food and games.</a:t>
            </a:r>
          </a:p>
          <a:p>
            <a:pPr lvl="1"/>
            <a:r>
              <a:rPr lang="en-US" dirty="0"/>
              <a:t>Come and leave when you want.</a:t>
            </a:r>
          </a:p>
        </p:txBody>
      </p:sp>
    </p:spTree>
    <p:extLst>
      <p:ext uri="{BB962C8B-B14F-4D97-AF65-F5344CB8AC3E}">
        <p14:creationId xmlns:p14="http://schemas.microsoft.com/office/powerpoint/2010/main" val="363036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Announcements: Final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Final is </a:t>
            </a:r>
            <a:r>
              <a:rPr lang="en-US" b="1" dirty="0"/>
              <a:t>Thursday, August 9</a:t>
            </a:r>
            <a:r>
              <a:rPr lang="en-US" dirty="0"/>
              <a:t>.</a:t>
            </a:r>
          </a:p>
          <a:p>
            <a:pPr lvl="1"/>
            <a:r>
              <a:rPr lang="en-US" i="1" dirty="0"/>
              <a:t>Where</a:t>
            </a:r>
            <a:r>
              <a:rPr lang="en-US" dirty="0"/>
              <a:t>? 1 Pimentel.</a:t>
            </a:r>
          </a:p>
          <a:p>
            <a:pPr lvl="1"/>
            <a:r>
              <a:rPr lang="en-US" i="1" dirty="0"/>
              <a:t>When</a:t>
            </a:r>
            <a:r>
              <a:rPr lang="en-US" dirty="0"/>
              <a:t>? 6PM to 9PM.</a:t>
            </a:r>
          </a:p>
          <a:p>
            <a:pPr lvl="1"/>
            <a:r>
              <a:rPr lang="en-US" i="1" dirty="0"/>
              <a:t>How much</a:t>
            </a:r>
            <a:r>
              <a:rPr lang="en-US" dirty="0"/>
              <a:t>? </a:t>
            </a:r>
            <a:r>
              <a:rPr lang="en-US" i="1" dirty="0"/>
              <a:t>All</a:t>
            </a:r>
            <a:r>
              <a:rPr lang="en-US" dirty="0"/>
              <a:t> of the material in the course, from June 18 to August 8, will be tested.</a:t>
            </a:r>
            <a:endParaRPr lang="en-US" i="1" dirty="0"/>
          </a:p>
          <a:p>
            <a:r>
              <a:rPr lang="en-US" dirty="0"/>
              <a:t>Closed book and closed electronic devices.</a:t>
            </a:r>
          </a:p>
          <a:p>
            <a:r>
              <a:rPr lang="en-US" dirty="0"/>
              <a:t>One 8.5” x 11” ‘cheat sheet’ allowed.</a:t>
            </a:r>
          </a:p>
          <a:p>
            <a:r>
              <a:rPr lang="en-US" dirty="0"/>
              <a:t>No group portion.</a:t>
            </a:r>
          </a:p>
          <a:p>
            <a:r>
              <a:rPr lang="en-US" dirty="0"/>
              <a:t>We will get back to you this week if you have conflicts and have told us. If you haven’t told us yet, please </a:t>
            </a:r>
            <a:r>
              <a:rPr lang="en-US" i="1" dirty="0"/>
              <a:t>let us know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0375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Review: Recursive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&lt;1, 2, 3&gt;</a:t>
            </a:r>
            <a:endParaRPr lang="en-US" dirty="0" smtClean="0">
              <a:latin typeface="+mj-lt"/>
              <a:cs typeface="Consolas" pitchFamily="49" charset="0"/>
            </a:endParaRPr>
          </a:p>
          <a:p>
            <a:pPr marL="0" indent="0" algn="ctr">
              <a:buNone/>
            </a:pPr>
            <a:endParaRPr lang="en-US" dirty="0">
              <a:latin typeface="+mj-lt"/>
              <a:cs typeface="Consolas" pitchFamily="49" charset="0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685800" y="2590800"/>
            <a:ext cx="7647091" cy="1841212"/>
            <a:chOff x="685800" y="2514600"/>
            <a:chExt cx="7647091" cy="1841212"/>
          </a:xfrm>
        </p:grpSpPr>
        <p:grpSp>
          <p:nvGrpSpPr>
            <p:cNvPr id="45" name="Group 44"/>
            <p:cNvGrpSpPr/>
            <p:nvPr/>
          </p:nvGrpSpPr>
          <p:grpSpPr>
            <a:xfrm>
              <a:off x="685800" y="2514600"/>
              <a:ext cx="6838787" cy="1841212"/>
              <a:chOff x="685800" y="2514600"/>
              <a:chExt cx="7924800" cy="2133600"/>
            </a:xfrm>
          </p:grpSpPr>
          <p:grpSp>
            <p:nvGrpSpPr>
              <p:cNvPr id="4" name="Group 3"/>
              <p:cNvGrpSpPr/>
              <p:nvPr/>
            </p:nvGrpSpPr>
            <p:grpSpPr>
              <a:xfrm>
                <a:off x="685800" y="2514600"/>
                <a:ext cx="3047999" cy="2133600"/>
                <a:chOff x="3352801" y="2561414"/>
                <a:chExt cx="3047999" cy="2133600"/>
              </a:xfrm>
            </p:grpSpPr>
            <p:grpSp>
              <p:nvGrpSpPr>
                <p:cNvPr id="20" name="Group 19"/>
                <p:cNvGrpSpPr/>
                <p:nvPr/>
              </p:nvGrpSpPr>
              <p:grpSpPr>
                <a:xfrm>
                  <a:off x="3352801" y="2561414"/>
                  <a:ext cx="3047999" cy="1524000"/>
                  <a:chOff x="3048000" y="3429000"/>
                  <a:chExt cx="3047999" cy="1524000"/>
                </a:xfrm>
              </p:grpSpPr>
              <p:grpSp>
                <p:nvGrpSpPr>
                  <p:cNvPr id="21" name="Group 20"/>
                  <p:cNvGrpSpPr/>
                  <p:nvPr/>
                </p:nvGrpSpPr>
                <p:grpSpPr>
                  <a:xfrm>
                    <a:off x="3657600" y="3429000"/>
                    <a:ext cx="1828800" cy="914400"/>
                    <a:chOff x="3657600" y="2514600"/>
                    <a:chExt cx="1828800" cy="914400"/>
                  </a:xfrm>
                </p:grpSpPr>
                <p:sp>
                  <p:nvSpPr>
                    <p:cNvPr id="29" name="Rectangle 28"/>
                    <p:cNvSpPr/>
                    <p:nvPr/>
                  </p:nvSpPr>
                  <p:spPr>
                    <a:xfrm>
                      <a:off x="3657600" y="2514600"/>
                      <a:ext cx="1828800" cy="914400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30" name="Straight Connector 29"/>
                    <p:cNvCxnSpPr>
                      <a:stCxn id="29" idx="0"/>
                      <a:endCxn id="29" idx="2"/>
                    </p:cNvCxnSpPr>
                    <p:nvPr/>
                  </p:nvCxnSpPr>
                  <p:spPr>
                    <a:xfrm>
                      <a:off x="4572000" y="2514600"/>
                      <a:ext cx="0" cy="9144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2" name="Straight Arrow Connector 21"/>
                  <p:cNvCxnSpPr>
                    <a:endCxn id="29" idx="1"/>
                  </p:cNvCxnSpPr>
                  <p:nvPr/>
                </p:nvCxnSpPr>
                <p:spPr>
                  <a:xfrm>
                    <a:off x="3048000" y="3886200"/>
                    <a:ext cx="609600" cy="0"/>
                  </a:xfrm>
                  <a:prstGeom prst="straightConnector1">
                    <a:avLst/>
                  </a:prstGeom>
                  <a:ln>
                    <a:tailEnd type="arrow"/>
                  </a:ln>
                  <a:effectLst/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23" name="Group 22"/>
                  <p:cNvGrpSpPr/>
                  <p:nvPr/>
                </p:nvGrpSpPr>
                <p:grpSpPr>
                  <a:xfrm>
                    <a:off x="4038600" y="3813699"/>
                    <a:ext cx="152400" cy="1139301"/>
                    <a:chOff x="4038600" y="3813699"/>
                    <a:chExt cx="152400" cy="1139301"/>
                  </a:xfrm>
                </p:grpSpPr>
                <p:cxnSp>
                  <p:nvCxnSpPr>
                    <p:cNvPr id="27" name="Straight Arrow Connector 26"/>
                    <p:cNvCxnSpPr/>
                    <p:nvPr/>
                  </p:nvCxnSpPr>
                  <p:spPr>
                    <a:xfrm>
                      <a:off x="4114800" y="3886200"/>
                      <a:ext cx="0" cy="1066800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  <a:effectLst/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8" name="Oval 27"/>
                    <p:cNvSpPr/>
                    <p:nvPr/>
                  </p:nvSpPr>
                  <p:spPr>
                    <a:xfrm>
                      <a:off x="4038600" y="3813699"/>
                      <a:ext cx="152400" cy="145003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" name="Group 23"/>
                  <p:cNvGrpSpPr/>
                  <p:nvPr/>
                </p:nvGrpSpPr>
                <p:grpSpPr>
                  <a:xfrm>
                    <a:off x="4953000" y="3813699"/>
                    <a:ext cx="1142999" cy="145003"/>
                    <a:chOff x="4953000" y="3813699"/>
                    <a:chExt cx="1142999" cy="145003"/>
                  </a:xfrm>
                </p:grpSpPr>
                <p:cxnSp>
                  <p:nvCxnSpPr>
                    <p:cNvPr id="25" name="Straight Arrow Connector 24"/>
                    <p:cNvCxnSpPr/>
                    <p:nvPr/>
                  </p:nvCxnSpPr>
                  <p:spPr>
                    <a:xfrm>
                      <a:off x="5029200" y="3886200"/>
                      <a:ext cx="1066799" cy="0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  <a:effectLst/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6" name="Oval 25"/>
                    <p:cNvSpPr/>
                    <p:nvPr/>
                  </p:nvSpPr>
                  <p:spPr>
                    <a:xfrm>
                      <a:off x="4953000" y="3813699"/>
                      <a:ext cx="152400" cy="145003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sp>
              <p:nvSpPr>
                <p:cNvPr id="7" name="TextBox 6"/>
                <p:cNvSpPr txBox="1"/>
                <p:nvPr/>
              </p:nvSpPr>
              <p:spPr>
                <a:xfrm>
                  <a:off x="4212699" y="4110239"/>
                  <a:ext cx="410690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3200" dirty="0" smtClean="0">
                      <a:latin typeface="Consolas" pitchFamily="49" charset="0"/>
                      <a:cs typeface="Consolas" pitchFamily="49" charset="0"/>
                    </a:rPr>
                    <a:t>1</a:t>
                  </a:r>
                  <a:endParaRPr lang="en-US" sz="3200" dirty="0">
                    <a:latin typeface="Consolas" pitchFamily="49" charset="0"/>
                    <a:cs typeface="Consolas" pitchFamily="49" charset="0"/>
                  </a:endParaRPr>
                </a:p>
              </p:txBody>
            </p:sp>
          </p:grpSp>
          <p:sp>
            <p:nvSpPr>
              <p:cNvPr id="31" name="Rectangle 30"/>
              <p:cNvSpPr/>
              <p:nvPr/>
            </p:nvSpPr>
            <p:spPr>
              <a:xfrm>
                <a:off x="3724274" y="2514600"/>
                <a:ext cx="1828800" cy="9144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2" name="Straight Connector 31"/>
              <p:cNvCxnSpPr/>
              <p:nvPr/>
            </p:nvCxnSpPr>
            <p:spPr>
              <a:xfrm>
                <a:off x="4638674" y="2514600"/>
                <a:ext cx="0" cy="9144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Arrow Connector 32"/>
              <p:cNvCxnSpPr/>
              <p:nvPr/>
            </p:nvCxnSpPr>
            <p:spPr>
              <a:xfrm>
                <a:off x="4169302" y="2968101"/>
                <a:ext cx="0" cy="1066800"/>
              </a:xfrm>
              <a:prstGeom prst="straightConnector1">
                <a:avLst/>
              </a:prstGeom>
              <a:ln>
                <a:tailEnd type="arrow"/>
              </a:ln>
              <a:effectLst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4" name="Oval 33"/>
              <p:cNvSpPr/>
              <p:nvPr/>
            </p:nvSpPr>
            <p:spPr>
              <a:xfrm>
                <a:off x="4093102" y="2895600"/>
                <a:ext cx="152400" cy="145003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3962400" y="4059726"/>
                <a:ext cx="41069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200" dirty="0" smtClean="0">
                    <a:latin typeface="Consolas" pitchFamily="49" charset="0"/>
                    <a:cs typeface="Consolas" pitchFamily="49" charset="0"/>
                  </a:rPr>
                  <a:t>2</a:t>
                </a:r>
                <a:endParaRPr lang="en-US" sz="3200" dirty="0">
                  <a:latin typeface="Consolas" pitchFamily="49" charset="0"/>
                  <a:cs typeface="Consolas" pitchFamily="49" charset="0"/>
                </a:endParaRPr>
              </a:p>
            </p:txBody>
          </p:sp>
          <p:cxnSp>
            <p:nvCxnSpPr>
              <p:cNvPr id="36" name="Straight Arrow Connector 35"/>
              <p:cNvCxnSpPr/>
              <p:nvPr/>
            </p:nvCxnSpPr>
            <p:spPr>
              <a:xfrm>
                <a:off x="5105400" y="2979197"/>
                <a:ext cx="1066799" cy="0"/>
              </a:xfrm>
              <a:prstGeom prst="straightConnector1">
                <a:avLst/>
              </a:prstGeom>
              <a:ln>
                <a:tailEnd type="arrow"/>
              </a:ln>
              <a:effectLst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7" name="Oval 36"/>
              <p:cNvSpPr/>
              <p:nvPr/>
            </p:nvSpPr>
            <p:spPr>
              <a:xfrm>
                <a:off x="5029200" y="2906696"/>
                <a:ext cx="152400" cy="145003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6162675" y="2514600"/>
                <a:ext cx="1828800" cy="9144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>
                <a:off x="7077075" y="2514600"/>
                <a:ext cx="0" cy="9144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Arrow Connector 39"/>
              <p:cNvCxnSpPr/>
              <p:nvPr/>
            </p:nvCxnSpPr>
            <p:spPr>
              <a:xfrm>
                <a:off x="6607703" y="2968101"/>
                <a:ext cx="0" cy="1066800"/>
              </a:xfrm>
              <a:prstGeom prst="straightConnector1">
                <a:avLst/>
              </a:prstGeom>
              <a:ln>
                <a:tailEnd type="arrow"/>
              </a:ln>
              <a:effectLst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1" name="Oval 40"/>
              <p:cNvSpPr/>
              <p:nvPr/>
            </p:nvSpPr>
            <p:spPr>
              <a:xfrm>
                <a:off x="6531503" y="2895600"/>
                <a:ext cx="152400" cy="145003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6400801" y="4059726"/>
                <a:ext cx="41069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200" dirty="0">
                    <a:latin typeface="Consolas" pitchFamily="49" charset="0"/>
                    <a:cs typeface="Consolas" pitchFamily="49" charset="0"/>
                  </a:rPr>
                  <a:t>3</a:t>
                </a:r>
              </a:p>
            </p:txBody>
          </p:sp>
          <p:cxnSp>
            <p:nvCxnSpPr>
              <p:cNvPr id="43" name="Straight Arrow Connector 42"/>
              <p:cNvCxnSpPr/>
              <p:nvPr/>
            </p:nvCxnSpPr>
            <p:spPr>
              <a:xfrm>
                <a:off x="7543801" y="2979197"/>
                <a:ext cx="1066799" cy="0"/>
              </a:xfrm>
              <a:prstGeom prst="straightConnector1">
                <a:avLst/>
              </a:prstGeom>
              <a:ln>
                <a:tailEnd type="arrow"/>
              </a:ln>
              <a:effectLst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4" name="Oval 43"/>
              <p:cNvSpPr/>
              <p:nvPr/>
            </p:nvSpPr>
            <p:spPr>
              <a:xfrm>
                <a:off x="7467601" y="2906696"/>
                <a:ext cx="152400" cy="145003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1" name="Group 50"/>
            <p:cNvGrpSpPr/>
            <p:nvPr/>
          </p:nvGrpSpPr>
          <p:grpSpPr>
            <a:xfrm>
              <a:off x="7543800" y="2514600"/>
              <a:ext cx="789091" cy="789091"/>
              <a:chOff x="7543800" y="2514600"/>
              <a:chExt cx="789091" cy="789091"/>
            </a:xfrm>
          </p:grpSpPr>
          <p:sp>
            <p:nvSpPr>
              <p:cNvPr id="46" name="Rectangle 45"/>
              <p:cNvSpPr/>
              <p:nvPr/>
            </p:nvSpPr>
            <p:spPr>
              <a:xfrm>
                <a:off x="7543800" y="2514600"/>
                <a:ext cx="789091" cy="78909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8" name="Straight Connector 47"/>
              <p:cNvCxnSpPr/>
              <p:nvPr/>
            </p:nvCxnSpPr>
            <p:spPr>
              <a:xfrm flipH="1">
                <a:off x="7543800" y="2514600"/>
                <a:ext cx="789091" cy="78909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7543800" y="2514600"/>
                <a:ext cx="789091" cy="78909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7" name="Group 46"/>
          <p:cNvGrpSpPr/>
          <p:nvPr/>
        </p:nvGrpSpPr>
        <p:grpSpPr>
          <a:xfrm>
            <a:off x="6344142" y="3505201"/>
            <a:ext cx="1935788" cy="1237716"/>
            <a:chOff x="6344142" y="3505201"/>
            <a:chExt cx="1935788" cy="1237716"/>
          </a:xfrm>
        </p:grpSpPr>
        <p:cxnSp>
          <p:nvCxnSpPr>
            <p:cNvPr id="18" name="Straight Arrow Connector 17"/>
            <p:cNvCxnSpPr>
              <a:stCxn id="5" idx="0"/>
            </p:cNvCxnSpPr>
            <p:nvPr/>
          </p:nvCxnSpPr>
          <p:spPr>
            <a:xfrm flipH="1" flipV="1">
              <a:off x="6990311" y="3505201"/>
              <a:ext cx="289746" cy="691690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5" name="Rectangle 4"/>
            <p:cNvSpPr/>
            <p:nvPr/>
          </p:nvSpPr>
          <p:spPr>
            <a:xfrm rot="21197790">
              <a:off x="6344142" y="4195018"/>
              <a:ext cx="1935788" cy="547899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Finite length!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972715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Infinite Recursive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&lt;1, 2, 3, ...&gt;</a:t>
            </a:r>
          </a:p>
          <a:p>
            <a:pPr marL="0" indent="0" algn="ctr">
              <a:buNone/>
            </a:pPr>
            <a:endParaRPr lang="en-US" dirty="0">
              <a:latin typeface="+mj-lt"/>
              <a:cs typeface="Consolas" pitchFamily="49" charset="0"/>
            </a:endParaRPr>
          </a:p>
          <a:p>
            <a:pPr marL="0" indent="0" algn="ctr">
              <a:buNone/>
            </a:pPr>
            <a:endParaRPr lang="en-US" dirty="0" smtClean="0">
              <a:latin typeface="+mj-lt"/>
              <a:cs typeface="Consolas" pitchFamily="49" charset="0"/>
            </a:endParaRPr>
          </a:p>
          <a:p>
            <a:pPr marL="0" indent="0" algn="ctr">
              <a:buNone/>
            </a:pPr>
            <a:endParaRPr lang="en-US" dirty="0">
              <a:latin typeface="+mj-lt"/>
              <a:cs typeface="Consolas" pitchFamily="49" charset="0"/>
            </a:endParaRPr>
          </a:p>
          <a:p>
            <a:pPr marL="0" indent="0" algn="ctr"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+mj-lt"/>
                <a:cs typeface="Consolas" pitchFamily="49" charset="0"/>
              </a:rPr>
              <a:t>Observe that we depict only as many values of an infinite sequence </a:t>
            </a:r>
            <a:r>
              <a:rPr lang="en-US" i="1" dirty="0" smtClean="0">
                <a:latin typeface="+mj-lt"/>
                <a:cs typeface="Consolas" pitchFamily="49" charset="0"/>
              </a:rPr>
              <a:t>as we will need</a:t>
            </a:r>
            <a:r>
              <a:rPr lang="en-US" dirty="0" smtClean="0">
                <a:latin typeface="+mj-lt"/>
                <a:cs typeface="Consolas" pitchFamily="49" charset="0"/>
              </a:rPr>
              <a:t>.</a:t>
            </a:r>
            <a:endParaRPr lang="en-US" dirty="0">
              <a:latin typeface="+mj-lt"/>
              <a:cs typeface="Consolas" pitchFamily="49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875127" y="2578388"/>
            <a:ext cx="7393747" cy="1841212"/>
            <a:chOff x="685800" y="2590800"/>
            <a:chExt cx="7393747" cy="1841212"/>
          </a:xfrm>
        </p:grpSpPr>
        <p:grpSp>
          <p:nvGrpSpPr>
            <p:cNvPr id="45" name="Group 44"/>
            <p:cNvGrpSpPr/>
            <p:nvPr/>
          </p:nvGrpSpPr>
          <p:grpSpPr>
            <a:xfrm>
              <a:off x="685800" y="2590800"/>
              <a:ext cx="6838787" cy="1841212"/>
              <a:chOff x="685800" y="2514600"/>
              <a:chExt cx="7924800" cy="2133600"/>
            </a:xfrm>
          </p:grpSpPr>
          <p:grpSp>
            <p:nvGrpSpPr>
              <p:cNvPr id="4" name="Group 3"/>
              <p:cNvGrpSpPr/>
              <p:nvPr/>
            </p:nvGrpSpPr>
            <p:grpSpPr>
              <a:xfrm>
                <a:off x="685800" y="2514600"/>
                <a:ext cx="3047999" cy="2133600"/>
                <a:chOff x="3352801" y="2561414"/>
                <a:chExt cx="3047999" cy="2133600"/>
              </a:xfrm>
            </p:grpSpPr>
            <p:grpSp>
              <p:nvGrpSpPr>
                <p:cNvPr id="20" name="Group 19"/>
                <p:cNvGrpSpPr/>
                <p:nvPr/>
              </p:nvGrpSpPr>
              <p:grpSpPr>
                <a:xfrm>
                  <a:off x="3352801" y="2561414"/>
                  <a:ext cx="3047999" cy="1524000"/>
                  <a:chOff x="3048000" y="3429000"/>
                  <a:chExt cx="3047999" cy="1524000"/>
                </a:xfrm>
              </p:grpSpPr>
              <p:grpSp>
                <p:nvGrpSpPr>
                  <p:cNvPr id="21" name="Group 20"/>
                  <p:cNvGrpSpPr/>
                  <p:nvPr/>
                </p:nvGrpSpPr>
                <p:grpSpPr>
                  <a:xfrm>
                    <a:off x="3657600" y="3429000"/>
                    <a:ext cx="1828800" cy="914400"/>
                    <a:chOff x="3657600" y="2514600"/>
                    <a:chExt cx="1828800" cy="914400"/>
                  </a:xfrm>
                </p:grpSpPr>
                <p:sp>
                  <p:nvSpPr>
                    <p:cNvPr id="29" name="Rectangle 28"/>
                    <p:cNvSpPr/>
                    <p:nvPr/>
                  </p:nvSpPr>
                  <p:spPr>
                    <a:xfrm>
                      <a:off x="3657600" y="2514600"/>
                      <a:ext cx="1828800" cy="914400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30" name="Straight Connector 29"/>
                    <p:cNvCxnSpPr>
                      <a:stCxn id="29" idx="0"/>
                      <a:endCxn id="29" idx="2"/>
                    </p:cNvCxnSpPr>
                    <p:nvPr/>
                  </p:nvCxnSpPr>
                  <p:spPr>
                    <a:xfrm>
                      <a:off x="4572000" y="2514600"/>
                      <a:ext cx="0" cy="9144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2" name="Straight Arrow Connector 21"/>
                  <p:cNvCxnSpPr>
                    <a:endCxn id="29" idx="1"/>
                  </p:cNvCxnSpPr>
                  <p:nvPr/>
                </p:nvCxnSpPr>
                <p:spPr>
                  <a:xfrm>
                    <a:off x="3048000" y="3886200"/>
                    <a:ext cx="609600" cy="0"/>
                  </a:xfrm>
                  <a:prstGeom prst="straightConnector1">
                    <a:avLst/>
                  </a:prstGeom>
                  <a:ln>
                    <a:tailEnd type="arrow"/>
                  </a:ln>
                  <a:effectLst/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23" name="Group 22"/>
                  <p:cNvGrpSpPr/>
                  <p:nvPr/>
                </p:nvGrpSpPr>
                <p:grpSpPr>
                  <a:xfrm>
                    <a:off x="4038600" y="3813699"/>
                    <a:ext cx="152400" cy="1139301"/>
                    <a:chOff x="4038600" y="3813699"/>
                    <a:chExt cx="152400" cy="1139301"/>
                  </a:xfrm>
                </p:grpSpPr>
                <p:cxnSp>
                  <p:nvCxnSpPr>
                    <p:cNvPr id="27" name="Straight Arrow Connector 26"/>
                    <p:cNvCxnSpPr/>
                    <p:nvPr/>
                  </p:nvCxnSpPr>
                  <p:spPr>
                    <a:xfrm>
                      <a:off x="4114800" y="3886200"/>
                      <a:ext cx="0" cy="1066800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  <a:effectLst/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8" name="Oval 27"/>
                    <p:cNvSpPr/>
                    <p:nvPr/>
                  </p:nvSpPr>
                  <p:spPr>
                    <a:xfrm>
                      <a:off x="4038600" y="3813699"/>
                      <a:ext cx="152400" cy="145003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" name="Group 23"/>
                  <p:cNvGrpSpPr/>
                  <p:nvPr/>
                </p:nvGrpSpPr>
                <p:grpSpPr>
                  <a:xfrm>
                    <a:off x="4953000" y="3813699"/>
                    <a:ext cx="1142999" cy="145003"/>
                    <a:chOff x="4953000" y="3813699"/>
                    <a:chExt cx="1142999" cy="145003"/>
                  </a:xfrm>
                </p:grpSpPr>
                <p:cxnSp>
                  <p:nvCxnSpPr>
                    <p:cNvPr id="25" name="Straight Arrow Connector 24"/>
                    <p:cNvCxnSpPr/>
                    <p:nvPr/>
                  </p:nvCxnSpPr>
                  <p:spPr>
                    <a:xfrm>
                      <a:off x="5029200" y="3886200"/>
                      <a:ext cx="1066799" cy="0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  <a:effectLst/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6" name="Oval 25"/>
                    <p:cNvSpPr/>
                    <p:nvPr/>
                  </p:nvSpPr>
                  <p:spPr>
                    <a:xfrm>
                      <a:off x="4953000" y="3813699"/>
                      <a:ext cx="152400" cy="145003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sp>
              <p:nvSpPr>
                <p:cNvPr id="7" name="TextBox 6"/>
                <p:cNvSpPr txBox="1"/>
                <p:nvPr/>
              </p:nvSpPr>
              <p:spPr>
                <a:xfrm>
                  <a:off x="4212699" y="4110239"/>
                  <a:ext cx="410690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3200" dirty="0" smtClean="0">
                      <a:latin typeface="Consolas" pitchFamily="49" charset="0"/>
                      <a:cs typeface="Consolas" pitchFamily="49" charset="0"/>
                    </a:rPr>
                    <a:t>1</a:t>
                  </a:r>
                  <a:endParaRPr lang="en-US" sz="3200" dirty="0">
                    <a:latin typeface="Consolas" pitchFamily="49" charset="0"/>
                    <a:cs typeface="Consolas" pitchFamily="49" charset="0"/>
                  </a:endParaRPr>
                </a:p>
              </p:txBody>
            </p:sp>
          </p:grpSp>
          <p:sp>
            <p:nvSpPr>
              <p:cNvPr id="31" name="Rectangle 30"/>
              <p:cNvSpPr/>
              <p:nvPr/>
            </p:nvSpPr>
            <p:spPr>
              <a:xfrm>
                <a:off x="3724274" y="2514600"/>
                <a:ext cx="1828800" cy="9144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2" name="Straight Connector 31"/>
              <p:cNvCxnSpPr/>
              <p:nvPr/>
            </p:nvCxnSpPr>
            <p:spPr>
              <a:xfrm>
                <a:off x="4638674" y="2514600"/>
                <a:ext cx="0" cy="9144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Arrow Connector 32"/>
              <p:cNvCxnSpPr/>
              <p:nvPr/>
            </p:nvCxnSpPr>
            <p:spPr>
              <a:xfrm>
                <a:off x="4169302" y="2968101"/>
                <a:ext cx="0" cy="1066800"/>
              </a:xfrm>
              <a:prstGeom prst="straightConnector1">
                <a:avLst/>
              </a:prstGeom>
              <a:ln>
                <a:tailEnd type="arrow"/>
              </a:ln>
              <a:effectLst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4" name="Oval 33"/>
              <p:cNvSpPr/>
              <p:nvPr/>
            </p:nvSpPr>
            <p:spPr>
              <a:xfrm>
                <a:off x="4093102" y="2895600"/>
                <a:ext cx="152400" cy="145003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3962400" y="4059726"/>
                <a:ext cx="41069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200" dirty="0" smtClean="0">
                    <a:latin typeface="Consolas" pitchFamily="49" charset="0"/>
                    <a:cs typeface="Consolas" pitchFamily="49" charset="0"/>
                  </a:rPr>
                  <a:t>2</a:t>
                </a:r>
                <a:endParaRPr lang="en-US" sz="3200" dirty="0">
                  <a:latin typeface="Consolas" pitchFamily="49" charset="0"/>
                  <a:cs typeface="Consolas" pitchFamily="49" charset="0"/>
                </a:endParaRPr>
              </a:p>
            </p:txBody>
          </p:sp>
          <p:cxnSp>
            <p:nvCxnSpPr>
              <p:cNvPr id="36" name="Straight Arrow Connector 35"/>
              <p:cNvCxnSpPr/>
              <p:nvPr/>
            </p:nvCxnSpPr>
            <p:spPr>
              <a:xfrm>
                <a:off x="5105400" y="2979197"/>
                <a:ext cx="1066799" cy="0"/>
              </a:xfrm>
              <a:prstGeom prst="straightConnector1">
                <a:avLst/>
              </a:prstGeom>
              <a:ln>
                <a:tailEnd type="arrow"/>
              </a:ln>
              <a:effectLst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7" name="Oval 36"/>
              <p:cNvSpPr/>
              <p:nvPr/>
            </p:nvSpPr>
            <p:spPr>
              <a:xfrm>
                <a:off x="5029200" y="2906696"/>
                <a:ext cx="152400" cy="145003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6162675" y="2514600"/>
                <a:ext cx="1828800" cy="9144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>
                <a:off x="7077075" y="2514600"/>
                <a:ext cx="0" cy="9144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Arrow Connector 39"/>
              <p:cNvCxnSpPr/>
              <p:nvPr/>
            </p:nvCxnSpPr>
            <p:spPr>
              <a:xfrm>
                <a:off x="6607703" y="2968101"/>
                <a:ext cx="0" cy="1066800"/>
              </a:xfrm>
              <a:prstGeom prst="straightConnector1">
                <a:avLst/>
              </a:prstGeom>
              <a:ln>
                <a:tailEnd type="arrow"/>
              </a:ln>
              <a:effectLst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1" name="Oval 40"/>
              <p:cNvSpPr/>
              <p:nvPr/>
            </p:nvSpPr>
            <p:spPr>
              <a:xfrm>
                <a:off x="6531503" y="2895600"/>
                <a:ext cx="152400" cy="145003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6400801" y="4059726"/>
                <a:ext cx="41069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200" dirty="0">
                    <a:latin typeface="Consolas" pitchFamily="49" charset="0"/>
                    <a:cs typeface="Consolas" pitchFamily="49" charset="0"/>
                  </a:rPr>
                  <a:t>3</a:t>
                </a:r>
              </a:p>
            </p:txBody>
          </p:sp>
          <p:cxnSp>
            <p:nvCxnSpPr>
              <p:cNvPr id="43" name="Straight Arrow Connector 42"/>
              <p:cNvCxnSpPr/>
              <p:nvPr/>
            </p:nvCxnSpPr>
            <p:spPr>
              <a:xfrm>
                <a:off x="7543801" y="2979197"/>
                <a:ext cx="1066799" cy="0"/>
              </a:xfrm>
              <a:prstGeom prst="straightConnector1">
                <a:avLst/>
              </a:prstGeom>
              <a:ln>
                <a:tailEnd type="arrow"/>
              </a:ln>
              <a:effectLst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4" name="Oval 43"/>
              <p:cNvSpPr/>
              <p:nvPr/>
            </p:nvSpPr>
            <p:spPr>
              <a:xfrm>
                <a:off x="7467601" y="2906696"/>
                <a:ext cx="152400" cy="145003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7524587" y="2668563"/>
              <a:ext cx="55496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 smtClean="0"/>
                <a:t>...</a:t>
              </a:r>
              <a:endParaRPr lang="en-US" sz="36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4289059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Infinite Recursive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b="1" i="1" dirty="0" smtClean="0">
                <a:cs typeface="Consolas" pitchFamily="49" charset="0"/>
              </a:rPr>
              <a:t>Idea</a:t>
            </a:r>
            <a:r>
              <a:rPr lang="en-US" dirty="0">
                <a:cs typeface="Consolas" pitchFamily="49" charset="0"/>
              </a:rPr>
              <a:t>: We only construct as </a:t>
            </a:r>
            <a:r>
              <a:rPr lang="en-US" dirty="0" smtClean="0">
                <a:cs typeface="Consolas" pitchFamily="49" charset="0"/>
              </a:rPr>
              <a:t>much of an infinite </a:t>
            </a:r>
            <a:r>
              <a:rPr lang="en-US" dirty="0">
                <a:cs typeface="Consolas" pitchFamily="49" charset="0"/>
              </a:rPr>
              <a:t>sequence </a:t>
            </a:r>
            <a:r>
              <a:rPr lang="en-US" i="1" dirty="0">
                <a:cs typeface="Consolas" pitchFamily="49" charset="0"/>
              </a:rPr>
              <a:t>as </a:t>
            </a:r>
            <a:r>
              <a:rPr lang="en-US" i="1" dirty="0" smtClean="0">
                <a:cs typeface="Consolas" pitchFamily="49" charset="0"/>
              </a:rPr>
              <a:t>we will need</a:t>
            </a:r>
            <a:r>
              <a:rPr lang="en-US" dirty="0" smtClean="0">
                <a:cs typeface="Consolas" pitchFamily="49" charset="0"/>
              </a:rPr>
              <a:t>.</a:t>
            </a:r>
          </a:p>
          <a:p>
            <a:pPr marL="0" indent="0" algn="ctr">
              <a:buNone/>
            </a:pPr>
            <a:endParaRPr lang="en-US" dirty="0">
              <a:cs typeface="Consolas" pitchFamily="49" charset="0"/>
            </a:endParaRPr>
          </a:p>
          <a:p>
            <a:pPr marL="0" indent="0" algn="ctr">
              <a:buNone/>
            </a:pPr>
            <a:r>
              <a:rPr lang="en-US" dirty="0" smtClean="0">
                <a:cs typeface="Consolas" pitchFamily="49" charset="0"/>
              </a:rPr>
              <a:t>We also remember </a:t>
            </a:r>
            <a:r>
              <a:rPr lang="en-US" i="1" dirty="0" smtClean="0">
                <a:cs typeface="Consolas" pitchFamily="49" charset="0"/>
              </a:rPr>
              <a:t>how </a:t>
            </a:r>
            <a:r>
              <a:rPr lang="en-US" i="1" dirty="0">
                <a:cs typeface="Consolas" pitchFamily="49" charset="0"/>
              </a:rPr>
              <a:t>to construct</a:t>
            </a:r>
            <a:r>
              <a:rPr lang="en-US" dirty="0">
                <a:cs typeface="Consolas" pitchFamily="49" charset="0"/>
              </a:rPr>
              <a:t> the rest of the </a:t>
            </a:r>
            <a:r>
              <a:rPr lang="en-US" dirty="0" smtClean="0">
                <a:cs typeface="Consolas" pitchFamily="49" charset="0"/>
              </a:rPr>
              <a:t>sequence, in case we need to find more values of the infinite sequence.</a:t>
            </a:r>
            <a:endParaRPr lang="en-US" b="1" i="1" dirty="0"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149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572000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b="1" i="1" dirty="0" smtClean="0"/>
              <a:t>Streams</a:t>
            </a:r>
            <a:r>
              <a:rPr lang="en-US" dirty="0" smtClean="0"/>
              <a:t> are </a:t>
            </a:r>
            <a:r>
              <a:rPr lang="en-US" i="1" dirty="0" smtClean="0"/>
              <a:t>lazily computed</a:t>
            </a:r>
            <a:r>
              <a:rPr lang="en-US" dirty="0" smtClean="0"/>
              <a:t> recursive lists that represent (potentially infinite) sequences.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Like a recursive list, a stream is a </a:t>
            </a:r>
            <a:r>
              <a:rPr lang="en-US" i="1" dirty="0" smtClean="0"/>
              <a:t>pair</a:t>
            </a:r>
            <a:r>
              <a:rPr lang="en-US" dirty="0" smtClean="0"/>
              <a:t>:</a:t>
            </a:r>
          </a:p>
          <a:p>
            <a:pPr marL="0" indent="0" algn="ctr">
              <a:buNone/>
            </a:pPr>
            <a:r>
              <a:rPr lang="en-US" dirty="0" smtClean="0"/>
              <a:t>the first element is </a:t>
            </a:r>
            <a:r>
              <a:rPr lang="en-US" i="1" dirty="0" smtClean="0"/>
              <a:t>the first element</a:t>
            </a:r>
            <a:r>
              <a:rPr lang="en-US" dirty="0" smtClean="0"/>
              <a:t> of the stream,</a:t>
            </a:r>
          </a:p>
          <a:p>
            <a:pPr marL="0" indent="0" algn="ctr">
              <a:buNone/>
            </a:pPr>
            <a:r>
              <a:rPr lang="en-US" dirty="0" smtClean="0"/>
              <a:t>the second element stores how to compute the rest of the stream when needed, and will compute it when asked.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793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Streams</a:t>
            </a:r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1247775" y="2057072"/>
            <a:ext cx="6648451" cy="2743856"/>
            <a:chOff x="2705098" y="1594893"/>
            <a:chExt cx="6648451" cy="2743856"/>
          </a:xfrm>
        </p:grpSpPr>
        <p:grpSp>
          <p:nvGrpSpPr>
            <p:cNvPr id="7" name="Group 6"/>
            <p:cNvGrpSpPr/>
            <p:nvPr/>
          </p:nvGrpSpPr>
          <p:grpSpPr>
            <a:xfrm>
              <a:off x="2705098" y="1634988"/>
              <a:ext cx="3733797" cy="2703761"/>
              <a:chOff x="3352801" y="2561414"/>
              <a:chExt cx="3047999" cy="2207151"/>
            </a:xfrm>
          </p:grpSpPr>
          <p:grpSp>
            <p:nvGrpSpPr>
              <p:cNvPr id="22" name="Group 21"/>
              <p:cNvGrpSpPr/>
              <p:nvPr/>
            </p:nvGrpSpPr>
            <p:grpSpPr>
              <a:xfrm>
                <a:off x="3352801" y="2561414"/>
                <a:ext cx="3047999" cy="1524000"/>
                <a:chOff x="3048000" y="3429000"/>
                <a:chExt cx="3047999" cy="1524000"/>
              </a:xfrm>
            </p:grpSpPr>
            <p:grpSp>
              <p:nvGrpSpPr>
                <p:cNvPr id="24" name="Group 23"/>
                <p:cNvGrpSpPr/>
                <p:nvPr/>
              </p:nvGrpSpPr>
              <p:grpSpPr>
                <a:xfrm>
                  <a:off x="3657600" y="3429000"/>
                  <a:ext cx="1828800" cy="914400"/>
                  <a:chOff x="3657600" y="2514600"/>
                  <a:chExt cx="1828800" cy="914400"/>
                </a:xfrm>
              </p:grpSpPr>
              <p:sp>
                <p:nvSpPr>
                  <p:cNvPr id="32" name="Rectangle 31"/>
                  <p:cNvSpPr/>
                  <p:nvPr/>
                </p:nvSpPr>
                <p:spPr>
                  <a:xfrm>
                    <a:off x="3657600" y="2514600"/>
                    <a:ext cx="1828800" cy="914400"/>
                  </a:xfrm>
                  <a:prstGeom prst="rect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33" name="Straight Connector 32"/>
                  <p:cNvCxnSpPr>
                    <a:stCxn id="32" idx="0"/>
                    <a:endCxn id="32" idx="2"/>
                  </p:cNvCxnSpPr>
                  <p:nvPr/>
                </p:nvCxnSpPr>
                <p:spPr>
                  <a:xfrm>
                    <a:off x="4572000" y="2514600"/>
                    <a:ext cx="0" cy="9144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5" name="Straight Arrow Connector 24"/>
                <p:cNvCxnSpPr>
                  <a:endCxn id="32" idx="1"/>
                </p:cNvCxnSpPr>
                <p:nvPr/>
              </p:nvCxnSpPr>
              <p:spPr>
                <a:xfrm>
                  <a:off x="3048000" y="3886200"/>
                  <a:ext cx="609600" cy="0"/>
                </a:xfrm>
                <a:prstGeom prst="straightConnector1">
                  <a:avLst/>
                </a:prstGeom>
                <a:ln>
                  <a:tailEnd type="arrow"/>
                </a:ln>
                <a:effectLst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26" name="Group 25"/>
                <p:cNvGrpSpPr/>
                <p:nvPr/>
              </p:nvGrpSpPr>
              <p:grpSpPr>
                <a:xfrm>
                  <a:off x="4038600" y="3813699"/>
                  <a:ext cx="152400" cy="1139301"/>
                  <a:chOff x="4038600" y="3813699"/>
                  <a:chExt cx="152400" cy="1139301"/>
                </a:xfrm>
              </p:grpSpPr>
              <p:cxnSp>
                <p:nvCxnSpPr>
                  <p:cNvPr id="30" name="Straight Arrow Connector 29"/>
                  <p:cNvCxnSpPr/>
                  <p:nvPr/>
                </p:nvCxnSpPr>
                <p:spPr>
                  <a:xfrm>
                    <a:off x="4114800" y="3886200"/>
                    <a:ext cx="0" cy="1066800"/>
                  </a:xfrm>
                  <a:prstGeom prst="straightConnector1">
                    <a:avLst/>
                  </a:prstGeom>
                  <a:ln>
                    <a:tailEnd type="arrow"/>
                  </a:ln>
                  <a:effectLst/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1" name="Oval 30"/>
                  <p:cNvSpPr/>
                  <p:nvPr/>
                </p:nvSpPr>
                <p:spPr>
                  <a:xfrm>
                    <a:off x="4038600" y="3813699"/>
                    <a:ext cx="152400" cy="145003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7" name="Group 26"/>
                <p:cNvGrpSpPr/>
                <p:nvPr/>
              </p:nvGrpSpPr>
              <p:grpSpPr>
                <a:xfrm>
                  <a:off x="4953000" y="3813699"/>
                  <a:ext cx="1142999" cy="145003"/>
                  <a:chOff x="4953000" y="3813699"/>
                  <a:chExt cx="1142999" cy="145003"/>
                </a:xfrm>
              </p:grpSpPr>
              <p:cxnSp>
                <p:nvCxnSpPr>
                  <p:cNvPr id="28" name="Straight Arrow Connector 27"/>
                  <p:cNvCxnSpPr/>
                  <p:nvPr/>
                </p:nvCxnSpPr>
                <p:spPr>
                  <a:xfrm>
                    <a:off x="5029200" y="3886200"/>
                    <a:ext cx="1066799" cy="0"/>
                  </a:xfrm>
                  <a:prstGeom prst="straightConnector1">
                    <a:avLst/>
                  </a:prstGeom>
                  <a:ln>
                    <a:prstDash val="lgDash"/>
                    <a:tailEnd type="arrow"/>
                  </a:ln>
                  <a:effectLst/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9" name="Oval 28"/>
                  <p:cNvSpPr/>
                  <p:nvPr/>
                </p:nvSpPr>
                <p:spPr>
                  <a:xfrm>
                    <a:off x="4953000" y="3813699"/>
                    <a:ext cx="152400" cy="145003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23" name="TextBox 22"/>
              <p:cNvSpPr txBox="1"/>
              <p:nvPr/>
            </p:nvSpPr>
            <p:spPr>
              <a:xfrm>
                <a:off x="3462237" y="4090200"/>
                <a:ext cx="1918655" cy="678365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>
                    <a:latin typeface="+mj-lt"/>
                    <a:cs typeface="Consolas" pitchFamily="49" charset="0"/>
                  </a:rPr>
                  <a:t>First element of the stream</a:t>
                </a:r>
                <a:endParaRPr lang="en-US" sz="2400" dirty="0">
                  <a:latin typeface="+mj-lt"/>
                  <a:cs typeface="Consolas" pitchFamily="49" charset="0"/>
                </a:endParaRPr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6444397" y="1594893"/>
              <a:ext cx="2909152" cy="1200329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latin typeface="+mj-lt"/>
                  <a:cs typeface="Consolas" pitchFamily="49" charset="0"/>
                </a:rPr>
                <a:t>How to compute the rest of the stream when needed</a:t>
              </a:r>
              <a:endParaRPr lang="en-US" sz="2400" dirty="0">
                <a:latin typeface="+mj-lt"/>
                <a:cs typeface="Consolas" pitchFamily="49" charset="0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4987074" y="3371414"/>
            <a:ext cx="2909152" cy="819586"/>
            <a:chOff x="4987074" y="3257401"/>
            <a:chExt cx="2909152" cy="819586"/>
          </a:xfrm>
        </p:grpSpPr>
        <p:cxnSp>
          <p:nvCxnSpPr>
            <p:cNvPr id="38" name="Straight Arrow Connector 37"/>
            <p:cNvCxnSpPr>
              <a:stCxn id="36" idx="0"/>
              <a:endCxn id="34" idx="2"/>
            </p:cNvCxnSpPr>
            <p:nvPr/>
          </p:nvCxnSpPr>
          <p:spPr>
            <a:xfrm flipV="1">
              <a:off x="6441650" y="3257401"/>
              <a:ext cx="0" cy="419476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4987074" y="3676877"/>
              <a:ext cx="2909152" cy="40011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latin typeface="+mj-lt"/>
                  <a:cs typeface="Consolas" pitchFamily="49" charset="0"/>
                </a:rPr>
                <a:t>Will compute when asked</a:t>
              </a:r>
              <a:endParaRPr lang="en-US" sz="2000" dirty="0">
                <a:latin typeface="+mj-lt"/>
                <a:cs typeface="Consolas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2144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0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class Stream(object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):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__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init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__(self,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first,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     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compute_rest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             empty=False):</a:t>
            </a:r>
          </a:p>
          <a:p>
            <a:pPr marL="400050" lvl="1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self.first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first</a:t>
            </a:r>
          </a:p>
          <a:p>
            <a:pPr marL="400050" lvl="1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self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._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compute_rest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compute_rest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marL="400050" lvl="1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self.empty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empty</a:t>
            </a:r>
          </a:p>
          <a:p>
            <a:pPr marL="400050" lvl="1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self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._rest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None</a:t>
            </a:r>
          </a:p>
          <a:p>
            <a:pPr marL="400050" lvl="1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self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._computed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False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851553" y="1600200"/>
            <a:ext cx="3216247" cy="498231"/>
            <a:chOff x="5851553" y="1905000"/>
            <a:chExt cx="3216247" cy="498231"/>
          </a:xfrm>
        </p:grpSpPr>
        <p:sp>
          <p:nvSpPr>
            <p:cNvPr id="5" name="Freeform 4"/>
            <p:cNvSpPr/>
            <p:nvPr/>
          </p:nvSpPr>
          <p:spPr>
            <a:xfrm>
              <a:off x="5851553" y="2075830"/>
              <a:ext cx="314785" cy="327401"/>
            </a:xfrm>
            <a:custGeom>
              <a:avLst/>
              <a:gdLst>
                <a:gd name="connsiteX0" fmla="*/ 314785 w 314785"/>
                <a:gd name="connsiteY0" fmla="*/ 46047 h 327401"/>
                <a:gd name="connsiteX1" fmla="*/ 21709 w 314785"/>
                <a:gd name="connsiteY1" fmla="*/ 22601 h 327401"/>
                <a:gd name="connsiteX2" fmla="*/ 21709 w 314785"/>
                <a:gd name="connsiteY2" fmla="*/ 327401 h 327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4785" h="327401">
                  <a:moveTo>
                    <a:pt x="314785" y="46047"/>
                  </a:moveTo>
                  <a:cubicBezTo>
                    <a:pt x="192670" y="10878"/>
                    <a:pt x="70555" y="-24291"/>
                    <a:pt x="21709" y="22601"/>
                  </a:cubicBezTo>
                  <a:cubicBezTo>
                    <a:pt x="-27137" y="69493"/>
                    <a:pt x="21709" y="327401"/>
                    <a:pt x="21709" y="327401"/>
                  </a:cubicBezTo>
                </a:path>
              </a:pathLst>
            </a:custGeom>
            <a:ln>
              <a:tailEnd type="stealth" w="lg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6096000" y="1905000"/>
              <a:ext cx="2971800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First element of the stream</a:t>
              </a:r>
              <a:endParaRPr lang="en-US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7162800" y="2853435"/>
            <a:ext cx="1905000" cy="1185165"/>
            <a:chOff x="7162800" y="2777235"/>
            <a:chExt cx="1905000" cy="1185165"/>
          </a:xfrm>
        </p:grpSpPr>
        <p:sp>
          <p:nvSpPr>
            <p:cNvPr id="8" name="Freeform 7"/>
            <p:cNvSpPr/>
            <p:nvPr/>
          </p:nvSpPr>
          <p:spPr>
            <a:xfrm>
              <a:off x="7162800" y="2777235"/>
              <a:ext cx="852854" cy="575565"/>
            </a:xfrm>
            <a:custGeom>
              <a:avLst/>
              <a:gdLst>
                <a:gd name="connsiteX0" fmla="*/ 586154 w 752246"/>
                <a:gd name="connsiteY0" fmla="*/ 405580 h 405580"/>
                <a:gd name="connsiteX1" fmla="*/ 715108 w 752246"/>
                <a:gd name="connsiteY1" fmla="*/ 53888 h 405580"/>
                <a:gd name="connsiteX2" fmla="*/ 0 w 752246"/>
                <a:gd name="connsiteY2" fmla="*/ 6996 h 405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2246" h="405580">
                  <a:moveTo>
                    <a:pt x="586154" y="405580"/>
                  </a:moveTo>
                  <a:cubicBezTo>
                    <a:pt x="699477" y="262949"/>
                    <a:pt x="812800" y="120319"/>
                    <a:pt x="715108" y="53888"/>
                  </a:cubicBezTo>
                  <a:cubicBezTo>
                    <a:pt x="617416" y="-12543"/>
                    <a:pt x="308708" y="-2774"/>
                    <a:pt x="0" y="6996"/>
                  </a:cubicBezTo>
                </a:path>
              </a:pathLst>
            </a:custGeom>
            <a:ln>
              <a:tailEnd type="stealth" w="lg" len="lg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7315200" y="3124200"/>
              <a:ext cx="1752600" cy="838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How to compute the rest of the stream when needed</a:t>
              </a:r>
              <a:endParaRPr lang="en-US" sz="14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415560" y="3238500"/>
            <a:ext cx="2851640" cy="419100"/>
            <a:chOff x="1186960" y="3068515"/>
            <a:chExt cx="2851640" cy="419100"/>
          </a:xfrm>
        </p:grpSpPr>
        <p:cxnSp>
          <p:nvCxnSpPr>
            <p:cNvPr id="12" name="Straight Arrow Connector 11"/>
            <p:cNvCxnSpPr>
              <a:stCxn id="10" idx="3"/>
            </p:cNvCxnSpPr>
            <p:nvPr/>
          </p:nvCxnSpPr>
          <p:spPr>
            <a:xfrm>
              <a:off x="3625360" y="3278065"/>
              <a:ext cx="413240" cy="19049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1186960" y="3068515"/>
              <a:ext cx="2438400" cy="4191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Is this stream empty?</a:t>
              </a:r>
              <a:endParaRPr lang="en-US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781675" y="5029200"/>
            <a:ext cx="3286125" cy="685800"/>
            <a:chOff x="5781675" y="4953000"/>
            <a:chExt cx="3286125" cy="685800"/>
          </a:xfrm>
        </p:grpSpPr>
        <p:sp>
          <p:nvSpPr>
            <p:cNvPr id="19" name="Freeform 18"/>
            <p:cNvSpPr/>
            <p:nvPr/>
          </p:nvSpPr>
          <p:spPr>
            <a:xfrm>
              <a:off x="5781675" y="5296402"/>
              <a:ext cx="600075" cy="285248"/>
            </a:xfrm>
            <a:custGeom>
              <a:avLst/>
              <a:gdLst>
                <a:gd name="connsiteX0" fmla="*/ 600075 w 600075"/>
                <a:gd name="connsiteY0" fmla="*/ 18548 h 285248"/>
                <a:gd name="connsiteX1" fmla="*/ 104775 w 600075"/>
                <a:gd name="connsiteY1" fmla="*/ 28073 h 285248"/>
                <a:gd name="connsiteX2" fmla="*/ 0 w 600075"/>
                <a:gd name="connsiteY2" fmla="*/ 285248 h 285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00075" h="285248">
                  <a:moveTo>
                    <a:pt x="600075" y="18548"/>
                  </a:moveTo>
                  <a:cubicBezTo>
                    <a:pt x="402431" y="1085"/>
                    <a:pt x="204787" y="-16377"/>
                    <a:pt x="104775" y="28073"/>
                  </a:cubicBezTo>
                  <a:cubicBezTo>
                    <a:pt x="4763" y="72523"/>
                    <a:pt x="2381" y="178885"/>
                    <a:pt x="0" y="285248"/>
                  </a:cubicBezTo>
                </a:path>
              </a:pathLst>
            </a:custGeom>
            <a:ln>
              <a:tailEnd type="stealth" w="lg" len="lg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318738" y="4953000"/>
              <a:ext cx="2749062" cy="6858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Has the rest of this stream already been computed?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819840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Science in the News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700" y="1600200"/>
            <a:ext cx="6324600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707814" y="3048000"/>
            <a:ext cx="7728373" cy="2667000"/>
            <a:chOff x="533400" y="3048000"/>
            <a:chExt cx="6210300" cy="2143125"/>
          </a:xfrm>
        </p:grpSpPr>
        <p:pic>
          <p:nvPicPr>
            <p:cNvPr id="4100" name="Picture 4" descr="http://www.wired.com/images_blogs/threatlevel/2012/07/Iris-Image-1-300x225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400" y="3048000"/>
              <a:ext cx="2857500" cy="21431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02" name="Picture 6" descr="http://www.wired.com/images_blogs/threatlevel/2012/07/Iris-Image-2-300x225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86200" y="3048000"/>
              <a:ext cx="2857500" cy="21431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Rectangle 4"/>
          <p:cNvSpPr/>
          <p:nvPr/>
        </p:nvSpPr>
        <p:spPr>
          <a:xfrm>
            <a:off x="3162300" y="6400800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800" dirty="0"/>
              <a:t>http://www.wired.com/threatlevel/2012/07/reverse-engineering-iris-scans/all/</a:t>
            </a:r>
          </a:p>
        </p:txBody>
      </p:sp>
    </p:spTree>
    <p:extLst>
      <p:ext uri="{BB962C8B-B14F-4D97-AF65-F5344CB8AC3E}">
        <p14:creationId xmlns:p14="http://schemas.microsoft.com/office/powerpoint/2010/main" val="261404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72000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class Stream:</a:t>
            </a:r>
          </a:p>
          <a:p>
            <a:pPr marL="0" indent="0">
              <a:buNone/>
            </a:pP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    ...</a:t>
            </a:r>
          </a:p>
          <a:p>
            <a:pPr marL="0" indent="0">
              <a:buNone/>
            </a:pPr>
            <a:r>
              <a:rPr lang="en-US" sz="21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   @property</a:t>
            </a:r>
          </a:p>
          <a:p>
            <a:pPr marL="0" indent="0">
              <a:buNone/>
            </a:pPr>
            <a:r>
              <a:rPr lang="en-US" sz="21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100" dirty="0" err="1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1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rest(self):</a:t>
            </a:r>
          </a:p>
          <a:p>
            <a:pPr marL="0" indent="0">
              <a:buNone/>
            </a:pPr>
            <a:r>
              <a:rPr lang="en-US" sz="21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       assert </a:t>
            </a:r>
            <a:r>
              <a:rPr lang="en-US" sz="2100" dirty="0">
                <a:latin typeface="Consolas" pitchFamily="49" charset="0"/>
                <a:cs typeface="Consolas" pitchFamily="49" charset="0"/>
              </a:rPr>
              <a:t>not </a:t>
            </a:r>
            <a:r>
              <a:rPr lang="en-US" sz="2100" dirty="0" err="1">
                <a:latin typeface="Consolas" pitchFamily="49" charset="0"/>
                <a:cs typeface="Consolas" pitchFamily="49" charset="0"/>
              </a:rPr>
              <a:t>self.empty</a:t>
            </a:r>
            <a:r>
              <a:rPr lang="en-US" sz="21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\</a:t>
            </a:r>
          </a:p>
          <a:p>
            <a:pPr marL="0" indent="0">
              <a:buNone/>
            </a:pPr>
            <a:r>
              <a:rPr lang="en-US" sz="21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       ‘Empty </a:t>
            </a:r>
            <a:r>
              <a:rPr lang="en-US" sz="2100" dirty="0">
                <a:latin typeface="Consolas" pitchFamily="49" charset="0"/>
                <a:cs typeface="Consolas" pitchFamily="49" charset="0"/>
              </a:rPr>
              <a:t>streams have no rest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.’</a:t>
            </a:r>
          </a:p>
          <a:p>
            <a:pPr marL="0" indent="0">
              <a:buNone/>
            </a:pPr>
            <a:r>
              <a:rPr lang="en-US" sz="21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       if </a:t>
            </a:r>
            <a:r>
              <a:rPr lang="en-US" sz="2100" dirty="0">
                <a:latin typeface="Consolas" pitchFamily="49" charset="0"/>
                <a:cs typeface="Consolas" pitchFamily="49" charset="0"/>
              </a:rPr>
              <a:t>not </a:t>
            </a:r>
            <a:r>
              <a:rPr lang="en-US" sz="2100" dirty="0" err="1">
                <a:latin typeface="Consolas" pitchFamily="49" charset="0"/>
                <a:cs typeface="Consolas" pitchFamily="49" charset="0"/>
              </a:rPr>
              <a:t>self._</a:t>
            </a:r>
            <a:r>
              <a:rPr lang="en-US" sz="2100" dirty="0" err="1" smtClean="0">
                <a:latin typeface="Consolas" pitchFamily="49" charset="0"/>
                <a:cs typeface="Consolas" pitchFamily="49" charset="0"/>
              </a:rPr>
              <a:t>computed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:</a:t>
            </a:r>
          </a:p>
          <a:p>
            <a:pPr marL="0" indent="0">
              <a:buNone/>
            </a:pPr>
            <a:r>
              <a:rPr lang="en-US" sz="21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           </a:t>
            </a:r>
            <a:r>
              <a:rPr lang="en-US" sz="2100" dirty="0" err="1" smtClean="0">
                <a:latin typeface="Consolas" pitchFamily="49" charset="0"/>
                <a:cs typeface="Consolas" pitchFamily="49" charset="0"/>
              </a:rPr>
              <a:t>self</a:t>
            </a:r>
            <a:r>
              <a:rPr lang="en-US" sz="2100" dirty="0" err="1">
                <a:latin typeface="Consolas" pitchFamily="49" charset="0"/>
                <a:cs typeface="Consolas" pitchFamily="49" charset="0"/>
              </a:rPr>
              <a:t>._rest</a:t>
            </a:r>
            <a:r>
              <a:rPr lang="en-US" sz="21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= self</a:t>
            </a:r>
            <a:r>
              <a:rPr lang="en-US" sz="2100" dirty="0">
                <a:latin typeface="Consolas" pitchFamily="49" charset="0"/>
                <a:cs typeface="Consolas" pitchFamily="49" charset="0"/>
              </a:rPr>
              <a:t>._</a:t>
            </a:r>
            <a:r>
              <a:rPr lang="en-US" sz="2100" dirty="0" err="1">
                <a:latin typeface="Consolas" pitchFamily="49" charset="0"/>
                <a:cs typeface="Consolas" pitchFamily="49" charset="0"/>
              </a:rPr>
              <a:t>compute_rest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            </a:t>
            </a:r>
            <a:r>
              <a:rPr lang="en-US" sz="2100" dirty="0" err="1">
                <a:latin typeface="Consolas" pitchFamily="49" charset="0"/>
                <a:cs typeface="Consolas" pitchFamily="49" charset="0"/>
              </a:rPr>
              <a:t>self._computed</a:t>
            </a:r>
            <a:r>
              <a:rPr lang="en-US" sz="21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True</a:t>
            </a:r>
          </a:p>
          <a:p>
            <a:pPr marL="0" indent="0">
              <a:buNone/>
            </a:pP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2100" dirty="0">
                <a:latin typeface="Consolas" pitchFamily="49" charset="0"/>
                <a:cs typeface="Consolas" pitchFamily="49" charset="0"/>
              </a:rPr>
              <a:t>return </a:t>
            </a:r>
            <a:r>
              <a:rPr lang="en-US" sz="2100" dirty="0" err="1">
                <a:latin typeface="Consolas" pitchFamily="49" charset="0"/>
                <a:cs typeface="Consolas" pitchFamily="49" charset="0"/>
              </a:rPr>
              <a:t>self._</a:t>
            </a:r>
            <a:r>
              <a:rPr lang="en-US" sz="2100" dirty="0" err="1" smtClean="0">
                <a:latin typeface="Consolas" pitchFamily="49" charset="0"/>
                <a:cs typeface="Consolas" pitchFamily="49" charset="0"/>
              </a:rPr>
              <a:t>rest</a:t>
            </a:r>
            <a:endParaRPr lang="en-US" sz="21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endParaRPr lang="en-US" sz="21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100" dirty="0" err="1" smtClean="0">
                <a:latin typeface="Consolas" pitchFamily="49" charset="0"/>
                <a:cs typeface="Consolas" pitchFamily="49" charset="0"/>
              </a:rPr>
              <a:t>Stream.the_empty_stream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 = Stream(None, None, True)</a:t>
            </a:r>
            <a:endParaRPr lang="en-US" sz="2100" dirty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724400" y="3581400"/>
            <a:ext cx="4343400" cy="685800"/>
            <a:chOff x="4724400" y="3581400"/>
            <a:chExt cx="4343400" cy="685800"/>
          </a:xfrm>
        </p:grpSpPr>
        <p:cxnSp>
          <p:nvCxnSpPr>
            <p:cNvPr id="6" name="Straight Arrow Connector 5"/>
            <p:cNvCxnSpPr/>
            <p:nvPr/>
          </p:nvCxnSpPr>
          <p:spPr>
            <a:xfrm flipH="1">
              <a:off x="4724400" y="3924300"/>
              <a:ext cx="1752600" cy="190500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4" name="Rectangle 3"/>
            <p:cNvSpPr/>
            <p:nvPr/>
          </p:nvSpPr>
          <p:spPr>
            <a:xfrm>
              <a:off x="5791200" y="3581400"/>
              <a:ext cx="3276600" cy="6858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If the rest of the stream has not been computed yet...</a:t>
              </a:r>
              <a:endParaRPr lang="en-US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920606" y="4677508"/>
            <a:ext cx="3147194" cy="732692"/>
            <a:chOff x="5920606" y="4677508"/>
            <a:chExt cx="3147194" cy="732692"/>
          </a:xfrm>
        </p:grpSpPr>
        <p:sp>
          <p:nvSpPr>
            <p:cNvPr id="11" name="Freeform 10"/>
            <p:cNvSpPr/>
            <p:nvPr/>
          </p:nvSpPr>
          <p:spPr>
            <a:xfrm>
              <a:off x="5920606" y="4677508"/>
              <a:ext cx="433302" cy="449788"/>
            </a:xfrm>
            <a:custGeom>
              <a:avLst/>
              <a:gdLst>
                <a:gd name="connsiteX0" fmla="*/ 433302 w 433302"/>
                <a:gd name="connsiteY0" fmla="*/ 410307 h 449788"/>
                <a:gd name="connsiteX1" fmla="*/ 34717 w 433302"/>
                <a:gd name="connsiteY1" fmla="*/ 410307 h 449788"/>
                <a:gd name="connsiteX2" fmla="*/ 46440 w 433302"/>
                <a:gd name="connsiteY2" fmla="*/ 0 h 449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33302" h="449788">
                  <a:moveTo>
                    <a:pt x="433302" y="410307"/>
                  </a:moveTo>
                  <a:cubicBezTo>
                    <a:pt x="266248" y="444499"/>
                    <a:pt x="99194" y="478692"/>
                    <a:pt x="34717" y="410307"/>
                  </a:cubicBezTo>
                  <a:cubicBezTo>
                    <a:pt x="-29760" y="341922"/>
                    <a:pt x="8340" y="170961"/>
                    <a:pt x="46440" y="0"/>
                  </a:cubicBezTo>
                </a:path>
              </a:pathLst>
            </a:custGeom>
            <a:ln>
              <a:tailEnd type="stealth" w="lg" len="lg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324600" y="4724400"/>
              <a:ext cx="2743200" cy="6858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... compute it and remember the result.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635326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Streams: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72000"/>
          </a:xfrm>
        </p:spPr>
        <p:txBody>
          <a:bodyPr anchor="ctr"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dirty="0" smtClean="0"/>
              <a:t>To construct the (finite) stream</a:t>
            </a:r>
          </a:p>
          <a:p>
            <a:pPr marL="0" indent="0" algn="ctr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1, 2, 3</a:t>
            </a:r>
          </a:p>
          <a:p>
            <a:pPr marL="0" indent="0" algn="ctr">
              <a:buNone/>
            </a:pPr>
            <a:r>
              <a:rPr lang="en-US" dirty="0" smtClean="0"/>
              <a:t>we make a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Stream</a:t>
            </a:r>
            <a:r>
              <a:rPr lang="en-US" dirty="0" smtClean="0"/>
              <a:t> object</a:t>
            </a:r>
          </a:p>
          <a:p>
            <a:pPr marL="0" indent="0" algn="ctr">
              <a:buNone/>
            </a:pPr>
            <a:r>
              <a:rPr lang="en-US" dirty="0" smtClean="0"/>
              <a:t>whose first element is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/>
              <a:t>, and</a:t>
            </a:r>
          </a:p>
          <a:p>
            <a:pPr marL="0" indent="0" algn="ctr">
              <a:buNone/>
            </a:pPr>
            <a:r>
              <a:rPr lang="en-US" dirty="0" smtClean="0"/>
              <a:t>whose second element computes the smaller (finite) stream</a:t>
            </a:r>
          </a:p>
          <a:p>
            <a:pPr marL="0" indent="0" algn="ctr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2, 3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when called.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sz="2300" dirty="0" smtClean="0">
                <a:latin typeface="Consolas" pitchFamily="49" charset="0"/>
                <a:cs typeface="Consolas" pitchFamily="49" charset="0"/>
              </a:rPr>
              <a:t>Stream(1,</a:t>
            </a:r>
          </a:p>
          <a:p>
            <a:pPr marL="0" indent="0">
              <a:buNone/>
            </a:pPr>
            <a:r>
              <a:rPr lang="en-US" sz="23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300" dirty="0" smtClean="0">
                <a:latin typeface="Consolas" pitchFamily="49" charset="0"/>
                <a:cs typeface="Consolas" pitchFamily="49" charset="0"/>
              </a:rPr>
              <a:t>      lambda: Stream(2,</a:t>
            </a:r>
          </a:p>
          <a:p>
            <a:pPr marL="0" indent="0">
              <a:buNone/>
            </a:pPr>
            <a:r>
              <a:rPr lang="en-US" sz="2300" dirty="0" smtClean="0">
                <a:latin typeface="Consolas" pitchFamily="49" charset="0"/>
                <a:cs typeface="Consolas" pitchFamily="49" charset="0"/>
              </a:rPr>
              <a:t>                      lambda: Stream(3,</a:t>
            </a:r>
          </a:p>
          <a:p>
            <a:pPr marL="0" indent="0">
              <a:buNone/>
            </a:pPr>
            <a:r>
              <a:rPr lang="en-US" sz="2300" dirty="0" smtClean="0">
                <a:latin typeface="Consolas" pitchFamily="49" charset="0"/>
                <a:cs typeface="Consolas" pitchFamily="49" charset="0"/>
              </a:rPr>
              <a:t>                                     lambda:</a:t>
            </a:r>
          </a:p>
          <a:p>
            <a:pPr marL="0" indent="0">
              <a:buNone/>
            </a:pPr>
            <a:r>
              <a:rPr lang="en-US" sz="23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300" dirty="0" smtClean="0">
                <a:latin typeface="Consolas" pitchFamily="49" charset="0"/>
                <a:cs typeface="Consolas" pitchFamily="49" charset="0"/>
              </a:rPr>
              <a:t>                                    </a:t>
            </a:r>
            <a:r>
              <a:rPr lang="en-US" sz="2300" dirty="0" err="1" smtClean="0">
                <a:latin typeface="Consolas" pitchFamily="49" charset="0"/>
                <a:cs typeface="Consolas" pitchFamily="49" charset="0"/>
              </a:rPr>
              <a:t>Stream.the_empty_stream</a:t>
            </a:r>
            <a:r>
              <a:rPr lang="en-US" sz="2300" dirty="0" smtClean="0">
                <a:latin typeface="Consolas" pitchFamily="49" charset="0"/>
                <a:cs typeface="Consolas" pitchFamily="49" charset="0"/>
              </a:rPr>
              <a:t>)))</a:t>
            </a:r>
          </a:p>
        </p:txBody>
      </p:sp>
    </p:spTree>
    <p:extLst>
      <p:ext uri="{BB962C8B-B14F-4D97-AF65-F5344CB8AC3E}">
        <p14:creationId xmlns:p14="http://schemas.microsoft.com/office/powerpoint/2010/main" val="251568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Streams: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763000" cy="4724400"/>
          </a:xfrm>
        </p:spPr>
        <p:txBody>
          <a:bodyPr anchor="ctr"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dirty="0" smtClean="0"/>
              <a:t>Notice that the definition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Stream(1,</a:t>
            </a:r>
          </a:p>
          <a:p>
            <a:pPr marL="0" indent="0">
              <a:buNone/>
            </a:pPr>
            <a:r>
              <a:rPr lang="en-US" sz="2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      lambda: Stream(2,</a:t>
            </a:r>
          </a:p>
          <a:p>
            <a:pPr marL="0" indent="0">
              <a:buNone/>
            </a:pPr>
            <a:r>
              <a:rPr lang="en-US" sz="2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                     lambda: Stream(3,</a:t>
            </a:r>
          </a:p>
          <a:p>
            <a:pPr marL="0" indent="0">
              <a:buNone/>
            </a:pPr>
            <a:r>
              <a:rPr lang="en-US" sz="2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                                    lambda: </a:t>
            </a:r>
            <a:r>
              <a:rPr lang="en-US" sz="2700" dirty="0" err="1" smtClean="0">
                <a:latin typeface="Consolas" pitchFamily="49" charset="0"/>
                <a:cs typeface="Consolas" pitchFamily="49" charset="0"/>
              </a:rPr>
              <a:t>Stream.the_empty_stream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)))</a:t>
            </a:r>
          </a:p>
          <a:p>
            <a:pPr marL="0" indent="0">
              <a:buNone/>
            </a:pPr>
            <a:endParaRPr lang="en-US" sz="2200" dirty="0" smtClean="0">
              <a:latin typeface="Consolas" pitchFamily="49" charset="0"/>
              <a:cs typeface="Consolas" pitchFamily="49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+mj-lt"/>
                <a:cs typeface="Consolas" pitchFamily="49" charset="0"/>
              </a:rPr>
              <a:t>is similar to the definition of the recursive list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&lt;1, 2, 3&gt;</a:t>
            </a:r>
            <a:r>
              <a:rPr lang="en-US" dirty="0" smtClean="0">
                <a:latin typeface="+mj-lt"/>
                <a:cs typeface="Consolas" pitchFamily="49" charset="0"/>
              </a:rPr>
              <a:t>:</a:t>
            </a:r>
          </a:p>
          <a:p>
            <a:pPr marL="0" indent="0" algn="ctr">
              <a:buNone/>
            </a:pPr>
            <a:endParaRPr lang="en-US" sz="2600" dirty="0">
              <a:latin typeface="+mj-lt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700" dirty="0" err="1" smtClean="0">
                <a:latin typeface="Consolas" pitchFamily="49" charset="0"/>
                <a:cs typeface="Consolas" pitchFamily="49" charset="0"/>
              </a:rPr>
              <a:t>make_rlist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(1,</a:t>
            </a:r>
          </a:p>
          <a:p>
            <a:pPr marL="0" indent="0">
              <a:buNone/>
            </a:pPr>
            <a:r>
              <a:rPr lang="en-US" sz="2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          </a:t>
            </a:r>
            <a:r>
              <a:rPr lang="en-US" sz="2700" dirty="0" err="1" smtClean="0">
                <a:latin typeface="Consolas" pitchFamily="49" charset="0"/>
                <a:cs typeface="Consolas" pitchFamily="49" charset="0"/>
              </a:rPr>
              <a:t>make_rlist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(2,</a:t>
            </a:r>
          </a:p>
          <a:p>
            <a:pPr marL="0" indent="0">
              <a:buNone/>
            </a:pPr>
            <a:r>
              <a:rPr lang="en-US" sz="2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                     </a:t>
            </a:r>
            <a:r>
              <a:rPr lang="en-US" sz="2700" dirty="0" err="1" smtClean="0">
                <a:latin typeface="Consolas" pitchFamily="49" charset="0"/>
                <a:cs typeface="Consolas" pitchFamily="49" charset="0"/>
              </a:rPr>
              <a:t>make_rlist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(3,</a:t>
            </a:r>
          </a:p>
          <a:p>
            <a:pPr marL="0" indent="0">
              <a:buNone/>
            </a:pPr>
            <a:r>
              <a:rPr lang="en-US" sz="2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                                </a:t>
            </a:r>
            <a:r>
              <a:rPr lang="en-US" sz="2700" dirty="0" err="1" smtClean="0">
                <a:latin typeface="Consolas" pitchFamily="49" charset="0"/>
                <a:cs typeface="Consolas" pitchFamily="49" charset="0"/>
              </a:rPr>
              <a:t>Rlist.the_empty_rlist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)))</a:t>
            </a:r>
          </a:p>
          <a:p>
            <a:pPr marL="0" indent="0">
              <a:buNone/>
            </a:pPr>
            <a:endParaRPr lang="en-US" sz="2600" dirty="0">
              <a:latin typeface="Consolas" pitchFamily="49" charset="0"/>
              <a:cs typeface="Consolas" pitchFamily="49" charset="0"/>
            </a:endParaRPr>
          </a:p>
          <a:p>
            <a:pPr marL="0" indent="0" algn="ctr">
              <a:buNone/>
            </a:pPr>
            <a:r>
              <a:rPr lang="en-US" sz="3100" dirty="0" smtClean="0">
                <a:latin typeface="+mj-lt"/>
                <a:cs typeface="Consolas" pitchFamily="49" charset="0"/>
              </a:rPr>
              <a:t>This is no accident: streams are recursively defined.</a:t>
            </a:r>
          </a:p>
          <a:p>
            <a:pPr marL="0" indent="0" algn="ctr">
              <a:buNone/>
            </a:pPr>
            <a:r>
              <a:rPr lang="en-US" sz="3100" dirty="0" smtClean="0">
                <a:latin typeface="+mj-lt"/>
                <a:cs typeface="Consolas" pitchFamily="49" charset="0"/>
              </a:rPr>
              <a:t>The </a:t>
            </a:r>
            <a:r>
              <a:rPr lang="en-US" sz="3100" dirty="0" smtClean="0">
                <a:latin typeface="Consolas" pitchFamily="49" charset="0"/>
                <a:cs typeface="Consolas" pitchFamily="49" charset="0"/>
              </a:rPr>
              <a:t>rest</a:t>
            </a:r>
            <a:r>
              <a:rPr lang="en-US" sz="3100" dirty="0" smtClean="0">
                <a:latin typeface="+mj-lt"/>
                <a:cs typeface="Consolas" pitchFamily="49" charset="0"/>
              </a:rPr>
              <a:t> of a </a:t>
            </a:r>
            <a:r>
              <a:rPr lang="en-US" sz="3100" dirty="0" smtClean="0">
                <a:latin typeface="Consolas" pitchFamily="49" charset="0"/>
                <a:cs typeface="Consolas" pitchFamily="49" charset="0"/>
              </a:rPr>
              <a:t>Stream</a:t>
            </a:r>
            <a:r>
              <a:rPr lang="en-US" sz="3100" dirty="0" smtClean="0">
                <a:latin typeface="+mj-lt"/>
                <a:cs typeface="Consolas" pitchFamily="49" charset="0"/>
              </a:rPr>
              <a:t> is also a </a:t>
            </a:r>
            <a:r>
              <a:rPr lang="en-US" sz="3100" dirty="0" smtClean="0">
                <a:latin typeface="Consolas" pitchFamily="49" charset="0"/>
                <a:cs typeface="Consolas" pitchFamily="49" charset="0"/>
              </a:rPr>
              <a:t>Stream</a:t>
            </a:r>
            <a:r>
              <a:rPr lang="en-US" sz="3100" dirty="0" smtClean="0">
                <a:latin typeface="+mj-lt"/>
                <a:cs typeface="Consolas" pitchFamily="49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08159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Streams: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&gt;&gt;&gt; s = Stream(1,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            lambda: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            Stream(2, lambda: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                      Stream(3,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                             lambda: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                            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Stream.the_empty_stream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)))</a:t>
            </a:r>
          </a:p>
          <a:p>
            <a:pPr marL="0" indent="0"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s.first</a:t>
            </a:r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1</a:t>
            </a:r>
          </a:p>
          <a:p>
            <a:pPr marL="0" indent="0"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s.rest.first</a:t>
            </a:r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2</a:t>
            </a:r>
          </a:p>
          <a:p>
            <a:pPr marL="0" indent="0"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s.rest.rest.first</a:t>
            </a:r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3</a:t>
            </a:r>
          </a:p>
          <a:p>
            <a:pPr marL="0" indent="0"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s.rest.rest.rest</a:t>
            </a:r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&lt;empty stream&gt;</a:t>
            </a:r>
            <a:endParaRPr lang="en-US" sz="1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 rot="21338678">
            <a:off x="3618695" y="4333076"/>
            <a:ext cx="2707700" cy="108515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interaction with a stream is very similar to that with a recursive list.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973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Infinite Streams: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96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We want to make an infinite stream of only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/>
              <a:t>s.</a:t>
            </a:r>
          </a:p>
        </p:txBody>
      </p:sp>
      <p:sp>
        <p:nvSpPr>
          <p:cNvPr id="4" name="Rectangle 3"/>
          <p:cNvSpPr/>
          <p:nvPr/>
        </p:nvSpPr>
        <p:spPr>
          <a:xfrm>
            <a:off x="1940511" y="3075057"/>
            <a:ext cx="526297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dirty="0">
                <a:latin typeface="Consolas" pitchFamily="49" charset="0"/>
                <a:cs typeface="Consolas" pitchFamily="49" charset="0"/>
              </a:rPr>
              <a:t>1, 1, 1, 1, 1, </a:t>
            </a:r>
            <a:r>
              <a:rPr lang="en-US" sz="4000" dirty="0" smtClean="0">
                <a:latin typeface="Consolas" pitchFamily="49" charset="0"/>
                <a:cs typeface="Consolas" pitchFamily="49" charset="0"/>
              </a:rPr>
              <a:t>...</a:t>
            </a:r>
            <a:endParaRPr lang="en-US" sz="4000" dirty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57200" y="3458308"/>
            <a:ext cx="2133600" cy="1113692"/>
            <a:chOff x="457200" y="3458308"/>
            <a:chExt cx="2133600" cy="1113692"/>
          </a:xfrm>
        </p:grpSpPr>
        <p:sp>
          <p:nvSpPr>
            <p:cNvPr id="6" name="Freeform 5"/>
            <p:cNvSpPr/>
            <p:nvPr/>
          </p:nvSpPr>
          <p:spPr>
            <a:xfrm>
              <a:off x="1401254" y="3458308"/>
              <a:ext cx="509608" cy="644769"/>
            </a:xfrm>
            <a:custGeom>
              <a:avLst/>
              <a:gdLst>
                <a:gd name="connsiteX0" fmla="*/ 28961 w 509608"/>
                <a:gd name="connsiteY0" fmla="*/ 644769 h 644769"/>
                <a:gd name="connsiteX1" fmla="*/ 52408 w 509608"/>
                <a:gd name="connsiteY1" fmla="*/ 140677 h 644769"/>
                <a:gd name="connsiteX2" fmla="*/ 509608 w 509608"/>
                <a:gd name="connsiteY2" fmla="*/ 0 h 644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09608" h="644769">
                  <a:moveTo>
                    <a:pt x="28961" y="644769"/>
                  </a:moveTo>
                  <a:cubicBezTo>
                    <a:pt x="630" y="446453"/>
                    <a:pt x="-27700" y="248138"/>
                    <a:pt x="52408" y="140677"/>
                  </a:cubicBezTo>
                  <a:cubicBezTo>
                    <a:pt x="132516" y="33215"/>
                    <a:pt x="321062" y="16607"/>
                    <a:pt x="509608" y="0"/>
                  </a:cubicBezTo>
                </a:path>
              </a:pathLst>
            </a:custGeom>
            <a:ln>
              <a:tailEnd type="stealth" w="lg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457200" y="4038600"/>
              <a:ext cx="2133600" cy="533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First element is </a:t>
              </a:r>
              <a:r>
                <a:rPr lang="en-US" sz="2000" dirty="0" smtClean="0">
                  <a:latin typeface="Consolas" pitchFamily="49" charset="0"/>
                  <a:cs typeface="Consolas" pitchFamily="49" charset="0"/>
                </a:rPr>
                <a:t>1</a:t>
              </a:r>
              <a:r>
                <a:rPr lang="en-US" sz="2000" dirty="0" smtClean="0"/>
                <a:t>.</a:t>
              </a:r>
              <a:endParaRPr lang="en-US" sz="20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819400" y="3780692"/>
            <a:ext cx="4724400" cy="791308"/>
            <a:chOff x="2819400" y="3780692"/>
            <a:chExt cx="4724400" cy="791308"/>
          </a:xfrm>
        </p:grpSpPr>
        <p:cxnSp>
          <p:nvCxnSpPr>
            <p:cNvPr id="10" name="Straight Arrow Connector 9"/>
            <p:cNvCxnSpPr/>
            <p:nvPr/>
          </p:nvCxnSpPr>
          <p:spPr>
            <a:xfrm flipH="1" flipV="1">
              <a:off x="4800600" y="3780692"/>
              <a:ext cx="152400" cy="322385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2819400" y="4038600"/>
              <a:ext cx="4724400" cy="5334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The rest is </a:t>
              </a:r>
              <a:r>
                <a:rPr lang="en-US" sz="2000" i="1" dirty="0" smtClean="0"/>
                <a:t>also</a:t>
              </a:r>
              <a:r>
                <a:rPr lang="en-US" sz="2000" dirty="0" smtClean="0"/>
                <a:t> an infinite stream of only 1s.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903705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Infinite Streams: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make_one_stream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():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compute_rest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():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return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make_one_stream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return Stream(1,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compute_rest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2971800" y="5029200"/>
            <a:ext cx="2133600" cy="990600"/>
            <a:chOff x="2971800" y="4953000"/>
            <a:chExt cx="2133600" cy="990600"/>
          </a:xfrm>
        </p:grpSpPr>
        <p:cxnSp>
          <p:nvCxnSpPr>
            <p:cNvPr id="8" name="Straight Arrow Connector 7"/>
            <p:cNvCxnSpPr/>
            <p:nvPr/>
          </p:nvCxnSpPr>
          <p:spPr>
            <a:xfrm flipV="1">
              <a:off x="4419600" y="4953000"/>
              <a:ext cx="304800" cy="304800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5"/>
            <p:cNvSpPr/>
            <p:nvPr/>
          </p:nvSpPr>
          <p:spPr>
            <a:xfrm>
              <a:off x="2971800" y="5257800"/>
              <a:ext cx="2133600" cy="685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First element is </a:t>
              </a:r>
              <a:r>
                <a:rPr lang="en-US" sz="2000" dirty="0" smtClean="0">
                  <a:latin typeface="Consolas" pitchFamily="49" charset="0"/>
                  <a:cs typeface="Consolas" pitchFamily="49" charset="0"/>
                </a:rPr>
                <a:t>1</a:t>
              </a:r>
              <a:r>
                <a:rPr lang="en-US" sz="2000" dirty="0" smtClean="0"/>
                <a:t>.</a:t>
              </a:r>
              <a:endParaRPr lang="en-US" sz="20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181600" y="5029200"/>
            <a:ext cx="3886200" cy="990600"/>
            <a:chOff x="5181600" y="4953000"/>
            <a:chExt cx="3886200" cy="990600"/>
          </a:xfrm>
        </p:grpSpPr>
        <p:cxnSp>
          <p:nvCxnSpPr>
            <p:cNvPr id="13" name="Straight Arrow Connector 12"/>
            <p:cNvCxnSpPr/>
            <p:nvPr/>
          </p:nvCxnSpPr>
          <p:spPr>
            <a:xfrm flipH="1" flipV="1">
              <a:off x="6934200" y="4953000"/>
              <a:ext cx="304800" cy="457200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11" name="Rectangle 10"/>
            <p:cNvSpPr/>
            <p:nvPr/>
          </p:nvSpPr>
          <p:spPr>
            <a:xfrm>
              <a:off x="5181600" y="5257800"/>
              <a:ext cx="3886200" cy="6858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Second element is a function that, when called, will return a stream of 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1</a:t>
              </a:r>
              <a:r>
                <a:rPr lang="en-US" dirty="0" smtClean="0"/>
                <a:t>s.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869747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Infinite Streams: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make_one_stream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():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compute_rest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():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return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make_one_stream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return Stream(1,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compute_rest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5867401" y="1981200"/>
            <a:ext cx="3200399" cy="1981200"/>
            <a:chOff x="5867401" y="1981200"/>
            <a:chExt cx="3200399" cy="1981200"/>
          </a:xfrm>
        </p:grpSpPr>
        <p:cxnSp>
          <p:nvCxnSpPr>
            <p:cNvPr id="18" name="Straight Arrow Connector 17"/>
            <p:cNvCxnSpPr/>
            <p:nvPr/>
          </p:nvCxnSpPr>
          <p:spPr>
            <a:xfrm flipH="1">
              <a:off x="6705600" y="3352800"/>
              <a:ext cx="76200" cy="609600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5867401" y="1981200"/>
              <a:ext cx="3200399" cy="15240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make_one_stream</a:t>
              </a:r>
              <a:r>
                <a:rPr lang="en-US" dirty="0" smtClean="0"/>
                <a:t> calls </a:t>
              </a:r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make_one_stream</a:t>
              </a:r>
              <a:r>
                <a:rPr lang="en-US" dirty="0" smtClean="0"/>
                <a:t> recursively, but there is no base case!</a:t>
              </a:r>
              <a:endParaRPr lang="en-US" dirty="0"/>
            </a:p>
            <a:p>
              <a:pPr algn="ctr"/>
              <a:r>
                <a:rPr lang="en-US" dirty="0" smtClean="0"/>
                <a:t>This is because we want an </a:t>
              </a:r>
              <a:r>
                <a:rPr lang="en-US" i="1" dirty="0" smtClean="0"/>
                <a:t>infinite</a:t>
              </a:r>
              <a:r>
                <a:rPr lang="en-US" dirty="0" smtClean="0"/>
                <a:t> stream.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414566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Infinite Streams: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72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ones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make_one_stream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ones.first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1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ones.rest.first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1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ones.rest.rest.first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1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ones.rest.rest.rest.rest.rest.first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96178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Infinite Streams: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72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Write the function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make_stream_of</a:t>
            </a:r>
            <a:r>
              <a:rPr lang="en-US" dirty="0"/>
              <a:t> that generalizes the </a:t>
            </a:r>
            <a:r>
              <a:rPr lang="en-US" dirty="0" smtClean="0"/>
              <a:t>stream </a:t>
            </a:r>
            <a:r>
              <a:rPr lang="en-US" dirty="0"/>
              <a:t>of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/>
              <a:t>s to produce a stream of any given number.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fives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make_stream_of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(5)</a:t>
            </a:r>
            <a:br>
              <a:rPr lang="en-US" dirty="0" smtClean="0">
                <a:latin typeface="Consolas" pitchFamily="49" charset="0"/>
                <a:cs typeface="Consolas" pitchFamily="49" charset="0"/>
              </a:rPr>
            </a:b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fives.first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5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fives.rest.rest.rest.rest.first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5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968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Infinite Streams: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Write the function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make_stream_of</a:t>
            </a:r>
            <a:r>
              <a:rPr lang="en-US" dirty="0" smtClean="0"/>
              <a:t> that generalizes the stream of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/>
              <a:t>s to produce a stream of any given number</a:t>
            </a:r>
            <a:r>
              <a:rPr lang="en-US" dirty="0"/>
              <a:t>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make_stream_of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(n):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compute_rest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():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return _________________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return 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22958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i="1" dirty="0" smtClean="0"/>
              <a:t>Weeks 1 to 3</a:t>
            </a:r>
            <a:r>
              <a:rPr lang="en-US" dirty="0" smtClean="0"/>
              <a:t>: Functional programming</a:t>
            </a:r>
          </a:p>
          <a:p>
            <a:pPr marL="0" indent="0">
              <a:buNone/>
            </a:pPr>
            <a:r>
              <a:rPr lang="en-US" i="1" dirty="0" smtClean="0"/>
              <a:t>Weeks 4 to 5</a:t>
            </a:r>
            <a:r>
              <a:rPr lang="en-US" dirty="0" smtClean="0"/>
              <a:t>: Object-oriented programming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Next Two Weeks</a:t>
            </a:r>
            <a:r>
              <a:rPr lang="en-US" dirty="0" smtClean="0"/>
              <a:t>:</a:t>
            </a:r>
          </a:p>
          <a:p>
            <a:r>
              <a:rPr lang="en-US" dirty="0" smtClean="0"/>
              <a:t>Streams and Lazy Evaluation (</a:t>
            </a:r>
            <a:r>
              <a:rPr lang="en-US" i="1" dirty="0" smtClean="0"/>
              <a:t>Today</a:t>
            </a:r>
            <a:r>
              <a:rPr lang="en-US" dirty="0" smtClean="0"/>
              <a:t>)</a:t>
            </a:r>
          </a:p>
          <a:p>
            <a:r>
              <a:rPr lang="en-US" dirty="0" smtClean="0"/>
              <a:t>Logic Programming</a:t>
            </a:r>
          </a:p>
          <a:p>
            <a:r>
              <a:rPr lang="en-US" dirty="0" smtClean="0"/>
              <a:t>Client/Server Programming</a:t>
            </a:r>
          </a:p>
          <a:p>
            <a:r>
              <a:rPr lang="en-US" dirty="0" smtClean="0"/>
              <a:t>Parallel Programming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153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Infinite Streams: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Write the function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make_stream_of</a:t>
            </a:r>
            <a:r>
              <a:rPr lang="en-US" dirty="0" smtClean="0"/>
              <a:t> that generalizes the stream of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/>
              <a:t>s to produce a stream of any given number</a:t>
            </a:r>
            <a:r>
              <a:rPr lang="en-US" dirty="0"/>
              <a:t>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make_stream_of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(n):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compute_rest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():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return 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make_stream_of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(n)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return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Stream(n, 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compute_rest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04468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Infinite Streams: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72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Write the function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integers_starting_from</a:t>
            </a:r>
            <a:r>
              <a:rPr lang="en-US" dirty="0"/>
              <a:t> that returns an infinite stream of integers starting from a given number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800" dirty="0" err="1" smtClean="0">
                <a:latin typeface="Consolas" pitchFamily="49" charset="0"/>
                <a:cs typeface="Consolas" pitchFamily="49" charset="0"/>
              </a:rPr>
              <a:t>positive_ints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= \</a:t>
            </a:r>
          </a:p>
          <a:p>
            <a:pPr marL="0" indent="0">
              <a:buNone/>
            </a:pPr>
            <a:r>
              <a:rPr lang="en-US" sz="2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2800" dirty="0" err="1" smtClean="0">
                <a:latin typeface="Consolas" pitchFamily="49" charset="0"/>
                <a:cs typeface="Consolas" pitchFamily="49" charset="0"/>
              </a:rPr>
              <a:t>integers_starting_from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(0)</a:t>
            </a:r>
          </a:p>
          <a:p>
            <a:pPr marL="0" indent="0">
              <a:buNone/>
            </a:pP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800" dirty="0" err="1" smtClean="0">
                <a:latin typeface="Consolas" pitchFamily="49" charset="0"/>
                <a:cs typeface="Consolas" pitchFamily="49" charset="0"/>
              </a:rPr>
              <a:t>positive_ints.first</a:t>
            </a:r>
            <a:endParaRPr lang="en-US" sz="28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0</a:t>
            </a:r>
          </a:p>
          <a:p>
            <a:pPr marL="0" indent="0">
              <a:buNone/>
            </a:pP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800" dirty="0" err="1" smtClean="0">
                <a:latin typeface="Consolas" pitchFamily="49" charset="0"/>
                <a:cs typeface="Consolas" pitchFamily="49" charset="0"/>
              </a:rPr>
              <a:t>positive_ints.rest.rest.rest.first</a:t>
            </a:r>
            <a:endParaRPr lang="en-US" sz="28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800" dirty="0">
                <a:latin typeface="Consolas" pitchFamily="49" charset="0"/>
                <a:cs typeface="Consolas" pitchFamily="49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030405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Infinite Streams: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Write the function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integers_starting_from</a:t>
            </a:r>
            <a:r>
              <a:rPr lang="en-US" dirty="0" smtClean="0"/>
              <a:t> that returns an infinite stream of integers starting from a given number.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integers_starting_from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(n):</a:t>
            </a:r>
          </a:p>
          <a:p>
            <a:pPr marL="0" indent="0">
              <a:buNone/>
            </a:pPr>
            <a:r>
              <a:rPr lang="en-US" sz="2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compute_rest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():</a:t>
            </a:r>
          </a:p>
          <a:p>
            <a:pPr marL="0" indent="0">
              <a:buNone/>
            </a:pPr>
            <a:r>
              <a:rPr lang="en-US" sz="2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       return ___________________________</a:t>
            </a:r>
          </a:p>
          <a:p>
            <a:pPr marL="0" indent="0">
              <a:buNone/>
            </a:pPr>
            <a:r>
              <a:rPr lang="en-US" sz="2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   return _______________________</a:t>
            </a:r>
            <a:endParaRPr lang="en-US" sz="26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41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Infinite Streams: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Write the function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integers_starting_from</a:t>
            </a:r>
            <a:r>
              <a:rPr lang="en-US" dirty="0" smtClean="0"/>
              <a:t> that returns an infinite stream of integers starting from a given number.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integers_starting_from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(n):</a:t>
            </a:r>
          </a:p>
          <a:p>
            <a:pPr marL="0" indent="0">
              <a:buNone/>
            </a:pPr>
            <a:r>
              <a:rPr lang="en-US" sz="2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compute_rest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():</a:t>
            </a:r>
          </a:p>
          <a:p>
            <a:pPr marL="0" indent="0">
              <a:buNone/>
            </a:pPr>
            <a:r>
              <a:rPr lang="en-US" sz="2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       return </a:t>
            </a:r>
            <a:r>
              <a:rPr lang="en-US" sz="26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integers_starting_from</a:t>
            </a:r>
            <a:r>
              <a:rPr lang="en-US" sz="2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(n+1)</a:t>
            </a:r>
          </a:p>
          <a:p>
            <a:pPr marL="0" indent="0">
              <a:buNone/>
            </a:pPr>
            <a:r>
              <a:rPr lang="en-US" sz="2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   return </a:t>
            </a:r>
            <a:r>
              <a:rPr lang="en-US" sz="2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Stream(n, </a:t>
            </a:r>
            <a:r>
              <a:rPr lang="en-US" sz="26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compute_rest</a:t>
            </a:r>
            <a:r>
              <a:rPr lang="en-US" sz="2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</a:t>
            </a:r>
            <a:endParaRPr lang="en-US" sz="2600" b="1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594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Infinite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Write a function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add_one</a:t>
            </a:r>
            <a:r>
              <a:rPr lang="en-US" dirty="0" smtClean="0"/>
              <a:t> that adds one to every element of a stream of integers.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s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make_stream_of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(3)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t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add_one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(s)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t.first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4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601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Infinite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Write a function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add_one</a:t>
            </a:r>
            <a:r>
              <a:rPr lang="en-US" dirty="0" smtClean="0"/>
              <a:t> that adds one to every element of a stream of integers.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0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3000" dirty="0" err="1" smtClean="0">
                <a:latin typeface="Consolas" pitchFamily="49" charset="0"/>
                <a:cs typeface="Consolas" pitchFamily="49" charset="0"/>
              </a:rPr>
              <a:t>add_one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(s):</a:t>
            </a:r>
          </a:p>
          <a:p>
            <a:pPr marL="0" indent="0">
              <a:buNone/>
            </a:pPr>
            <a:r>
              <a:rPr lang="en-US" sz="3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   if </a:t>
            </a:r>
            <a:r>
              <a:rPr lang="en-US" sz="3000" dirty="0" err="1" smtClean="0">
                <a:latin typeface="Consolas" pitchFamily="49" charset="0"/>
                <a:cs typeface="Consolas" pitchFamily="49" charset="0"/>
              </a:rPr>
              <a:t>s.empty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:</a:t>
            </a:r>
          </a:p>
          <a:p>
            <a:pPr marL="0" indent="0">
              <a:buNone/>
            </a:pPr>
            <a:r>
              <a:rPr lang="en-US" sz="3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       return </a:t>
            </a:r>
            <a:r>
              <a:rPr lang="en-US" sz="3000" dirty="0" err="1" smtClean="0">
                <a:latin typeface="Consolas" pitchFamily="49" charset="0"/>
                <a:cs typeface="Consolas" pitchFamily="49" charset="0"/>
              </a:rPr>
              <a:t>Stream.the_empty_stream</a:t>
            </a:r>
            <a:endParaRPr lang="en-US" sz="30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3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30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3000" dirty="0" err="1" smtClean="0">
                <a:latin typeface="Consolas" pitchFamily="49" charset="0"/>
                <a:cs typeface="Consolas" pitchFamily="49" charset="0"/>
              </a:rPr>
              <a:t>compute_rest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():</a:t>
            </a:r>
          </a:p>
          <a:p>
            <a:pPr marL="0" indent="0">
              <a:buNone/>
            </a:pPr>
            <a:r>
              <a:rPr lang="en-US" sz="3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       return </a:t>
            </a:r>
            <a:r>
              <a:rPr lang="en-US" sz="3000" dirty="0" err="1" smtClean="0">
                <a:latin typeface="Consolas" pitchFamily="49" charset="0"/>
                <a:cs typeface="Consolas" pitchFamily="49" charset="0"/>
              </a:rPr>
              <a:t>add_one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3000" dirty="0" err="1" smtClean="0">
                <a:latin typeface="Consolas" pitchFamily="49" charset="0"/>
                <a:cs typeface="Consolas" pitchFamily="49" charset="0"/>
              </a:rPr>
              <a:t>s.rest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>
              <a:buNone/>
            </a:pPr>
            <a:r>
              <a:rPr lang="en-US" sz="3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   return Stream(</a:t>
            </a:r>
            <a:r>
              <a:rPr lang="en-US" sz="3000" dirty="0" err="1" smtClean="0">
                <a:latin typeface="Consolas" pitchFamily="49" charset="0"/>
                <a:cs typeface="Consolas" pitchFamily="49" charset="0"/>
              </a:rPr>
              <a:t>s.first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 + 1,</a:t>
            </a:r>
          </a:p>
          <a:p>
            <a:pPr marL="0" indent="0">
              <a:buNone/>
            </a:pPr>
            <a:r>
              <a:rPr lang="en-US" sz="3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                 </a:t>
            </a:r>
            <a:r>
              <a:rPr lang="en-US" sz="3000" dirty="0" err="1" smtClean="0">
                <a:latin typeface="Consolas" pitchFamily="49" charset="0"/>
                <a:cs typeface="Consolas" pitchFamily="49" charset="0"/>
              </a:rPr>
              <a:t>compute_rest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)</a:t>
            </a:r>
            <a:endParaRPr lang="en-US" sz="3000" dirty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105400" y="4114800"/>
            <a:ext cx="3886200" cy="457200"/>
            <a:chOff x="5105400" y="3810000"/>
            <a:chExt cx="3886200" cy="457200"/>
          </a:xfrm>
        </p:grpSpPr>
        <p:cxnSp>
          <p:nvCxnSpPr>
            <p:cNvPr id="6" name="Straight Arrow Connector 5"/>
            <p:cNvCxnSpPr>
              <a:stCxn id="4" idx="1"/>
            </p:cNvCxnSpPr>
            <p:nvPr/>
          </p:nvCxnSpPr>
          <p:spPr>
            <a:xfrm flipH="1">
              <a:off x="5105400" y="4038600"/>
              <a:ext cx="914400" cy="0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4" name="Rectangle 3"/>
            <p:cNvSpPr/>
            <p:nvPr/>
          </p:nvSpPr>
          <p:spPr>
            <a:xfrm>
              <a:off x="6019800" y="3810000"/>
              <a:ext cx="2971800" cy="457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The rest of the new stream…</a:t>
              </a:r>
              <a:endParaRPr lang="en-US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172200" y="4724400"/>
            <a:ext cx="2819400" cy="914400"/>
            <a:chOff x="6172200" y="4572000"/>
            <a:chExt cx="2819400" cy="914400"/>
          </a:xfrm>
        </p:grpSpPr>
        <p:sp>
          <p:nvSpPr>
            <p:cNvPr id="14" name="Freeform 13"/>
            <p:cNvSpPr/>
            <p:nvPr/>
          </p:nvSpPr>
          <p:spPr>
            <a:xfrm>
              <a:off x="6172200" y="4800600"/>
              <a:ext cx="1049215" cy="256741"/>
            </a:xfrm>
            <a:custGeom>
              <a:avLst/>
              <a:gdLst>
                <a:gd name="connsiteX0" fmla="*/ 633046 w 633046"/>
                <a:gd name="connsiteY0" fmla="*/ 117231 h 192264"/>
                <a:gd name="connsiteX1" fmla="*/ 269631 w 633046"/>
                <a:gd name="connsiteY1" fmla="*/ 187569 h 192264"/>
                <a:gd name="connsiteX2" fmla="*/ 0 w 633046"/>
                <a:gd name="connsiteY2" fmla="*/ 0 h 192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33046" h="192264">
                  <a:moveTo>
                    <a:pt x="633046" y="117231"/>
                  </a:moveTo>
                  <a:cubicBezTo>
                    <a:pt x="504092" y="162169"/>
                    <a:pt x="375139" y="207108"/>
                    <a:pt x="269631" y="187569"/>
                  </a:cubicBezTo>
                  <a:cubicBezTo>
                    <a:pt x="164123" y="168030"/>
                    <a:pt x="82061" y="84015"/>
                    <a:pt x="0" y="0"/>
                  </a:cubicBezTo>
                </a:path>
              </a:pathLst>
            </a:custGeom>
            <a:ln>
              <a:tailEnd type="stealth" w="lg" len="lg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162800" y="4572000"/>
              <a:ext cx="1828800" cy="9144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… is one added to the rest of the original stream.</a:t>
              </a:r>
              <a:endParaRPr lang="en-US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3352800" y="5427785"/>
            <a:ext cx="4038600" cy="1277815"/>
            <a:chOff x="3352800" y="5427785"/>
            <a:chExt cx="4038600" cy="1277815"/>
          </a:xfrm>
        </p:grpSpPr>
        <p:sp>
          <p:nvSpPr>
            <p:cNvPr id="22" name="Freeform 21"/>
            <p:cNvSpPr/>
            <p:nvPr/>
          </p:nvSpPr>
          <p:spPr>
            <a:xfrm>
              <a:off x="3832522" y="5427785"/>
              <a:ext cx="188493" cy="550984"/>
            </a:xfrm>
            <a:custGeom>
              <a:avLst/>
              <a:gdLst>
                <a:gd name="connsiteX0" fmla="*/ 129878 w 188493"/>
                <a:gd name="connsiteY0" fmla="*/ 550984 h 550984"/>
                <a:gd name="connsiteX1" fmla="*/ 924 w 188493"/>
                <a:gd name="connsiteY1" fmla="*/ 257907 h 550984"/>
                <a:gd name="connsiteX2" fmla="*/ 188493 w 188493"/>
                <a:gd name="connsiteY2" fmla="*/ 0 h 550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493" h="550984">
                  <a:moveTo>
                    <a:pt x="129878" y="550984"/>
                  </a:moveTo>
                  <a:cubicBezTo>
                    <a:pt x="60516" y="450361"/>
                    <a:pt x="-8845" y="349738"/>
                    <a:pt x="924" y="257907"/>
                  </a:cubicBezTo>
                  <a:cubicBezTo>
                    <a:pt x="10693" y="166076"/>
                    <a:pt x="99593" y="83038"/>
                    <a:pt x="188493" y="0"/>
                  </a:cubicBezTo>
                </a:path>
              </a:pathLst>
            </a:custGeom>
            <a:ln>
              <a:tailEnd type="stealth" w="lg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352800" y="5943600"/>
              <a:ext cx="4038600" cy="762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The first of the new stream is one more than the first of the original stream.</a:t>
              </a:r>
              <a:endParaRPr lang="en-US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3505200" y="3276600"/>
            <a:ext cx="5486400" cy="381000"/>
            <a:chOff x="3505200" y="3276600"/>
            <a:chExt cx="5486400" cy="381000"/>
          </a:xfrm>
        </p:grpSpPr>
        <p:sp>
          <p:nvSpPr>
            <p:cNvPr id="23" name="Rectangle 22"/>
            <p:cNvSpPr/>
            <p:nvPr/>
          </p:nvSpPr>
          <p:spPr>
            <a:xfrm>
              <a:off x="4191000" y="3276600"/>
              <a:ext cx="4800600" cy="3810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If the stream is empty, return the empty stream.</a:t>
              </a:r>
              <a:endParaRPr lang="en-US" dirty="0"/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 flipH="1">
              <a:off x="3505200" y="3467100"/>
              <a:ext cx="685800" cy="0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68737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Infinite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Write a function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add_one</a:t>
            </a:r>
            <a:r>
              <a:rPr lang="en-US" dirty="0" smtClean="0"/>
              <a:t> that adds one to every element of a stream of integers.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0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3000" dirty="0" err="1" smtClean="0">
                <a:latin typeface="Consolas" pitchFamily="49" charset="0"/>
                <a:cs typeface="Consolas" pitchFamily="49" charset="0"/>
              </a:rPr>
              <a:t>add_one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(s):</a:t>
            </a:r>
          </a:p>
          <a:p>
            <a:pPr marL="0" indent="0">
              <a:buNone/>
            </a:pPr>
            <a:r>
              <a:rPr lang="en-US" sz="3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   if </a:t>
            </a:r>
            <a:r>
              <a:rPr lang="en-US" sz="3000" dirty="0" err="1" smtClean="0">
                <a:latin typeface="Consolas" pitchFamily="49" charset="0"/>
                <a:cs typeface="Consolas" pitchFamily="49" charset="0"/>
              </a:rPr>
              <a:t>s.empty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:</a:t>
            </a:r>
          </a:p>
          <a:p>
            <a:pPr marL="0" indent="0">
              <a:buNone/>
            </a:pPr>
            <a:r>
              <a:rPr lang="en-US" sz="3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       return </a:t>
            </a:r>
            <a:r>
              <a:rPr lang="en-US" sz="3000" dirty="0" err="1" smtClean="0">
                <a:latin typeface="Consolas" pitchFamily="49" charset="0"/>
                <a:cs typeface="Consolas" pitchFamily="49" charset="0"/>
              </a:rPr>
              <a:t>Stream.the_empty_stream</a:t>
            </a:r>
            <a:endParaRPr lang="en-US" sz="30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3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30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3000" dirty="0" err="1" smtClean="0">
                <a:latin typeface="Consolas" pitchFamily="49" charset="0"/>
                <a:cs typeface="Consolas" pitchFamily="49" charset="0"/>
              </a:rPr>
              <a:t>compute_rest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():</a:t>
            </a:r>
          </a:p>
          <a:p>
            <a:pPr marL="0" indent="0">
              <a:buNone/>
            </a:pPr>
            <a:r>
              <a:rPr lang="en-US" sz="3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       return </a:t>
            </a:r>
            <a:r>
              <a:rPr lang="en-US" sz="3000" dirty="0" err="1" smtClean="0">
                <a:latin typeface="Consolas" pitchFamily="49" charset="0"/>
                <a:cs typeface="Consolas" pitchFamily="49" charset="0"/>
              </a:rPr>
              <a:t>add_one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3000" dirty="0" err="1" smtClean="0">
                <a:latin typeface="Consolas" pitchFamily="49" charset="0"/>
                <a:cs typeface="Consolas" pitchFamily="49" charset="0"/>
              </a:rPr>
              <a:t>s.rest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>
              <a:buNone/>
            </a:pPr>
            <a:r>
              <a:rPr lang="en-US" sz="3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   return Stream(</a:t>
            </a:r>
            <a:r>
              <a:rPr lang="en-US" sz="3000" dirty="0" err="1" smtClean="0">
                <a:latin typeface="Consolas" pitchFamily="49" charset="0"/>
                <a:cs typeface="Consolas" pitchFamily="49" charset="0"/>
              </a:rPr>
              <a:t>s.first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 + 1,</a:t>
            </a:r>
          </a:p>
          <a:p>
            <a:pPr marL="0" indent="0">
              <a:buNone/>
            </a:pPr>
            <a:r>
              <a:rPr lang="en-US" sz="3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                 </a:t>
            </a:r>
            <a:r>
              <a:rPr lang="en-US" sz="3000" dirty="0" err="1" smtClean="0">
                <a:latin typeface="Consolas" pitchFamily="49" charset="0"/>
                <a:cs typeface="Consolas" pitchFamily="49" charset="0"/>
              </a:rPr>
              <a:t>compute_rest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)</a:t>
            </a:r>
            <a:endParaRPr lang="en-US" sz="3000" dirty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3505200" y="2895600"/>
            <a:ext cx="5029200" cy="762000"/>
            <a:chOff x="3505200" y="2895600"/>
            <a:chExt cx="5029200" cy="762000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3505200" y="3276600"/>
              <a:ext cx="1066800" cy="228600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5" name="Rectangle 4"/>
            <p:cNvSpPr/>
            <p:nvPr/>
          </p:nvSpPr>
          <p:spPr>
            <a:xfrm>
              <a:off x="4419600" y="2895600"/>
              <a:ext cx="4114800" cy="7620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We will never reach this base case if the stream is infinite. Why is that okay?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59571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Infinite Streams: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Write a function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map_stream</a:t>
            </a:r>
            <a:r>
              <a:rPr lang="en-US" dirty="0" smtClean="0"/>
              <a:t>  that applies a given function to each element of a stream, and returns the new stream.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s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integers_starting_from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(1)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t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map_stream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(lambda x: x*x, s)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t.rest.first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4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481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Infinite Streams: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Write a function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map_stream</a:t>
            </a:r>
            <a:r>
              <a:rPr lang="en-US" dirty="0" smtClean="0"/>
              <a:t>  that applies a given function to each element of a stream, and returns the new stream.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map_stream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fn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, s):</a:t>
            </a:r>
          </a:p>
          <a:p>
            <a:pPr marL="0" indent="0"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if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s.empty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:</a:t>
            </a:r>
          </a:p>
          <a:p>
            <a:pPr marL="0" indent="0"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   return _______________________</a:t>
            </a:r>
          </a:p>
          <a:p>
            <a:pPr marL="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compute_rest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():</a:t>
            </a:r>
          </a:p>
          <a:p>
            <a:pPr marL="0" indent="0"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   return ______________________</a:t>
            </a:r>
          </a:p>
          <a:p>
            <a:pPr marL="0" indent="0"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return Stream(___________,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compute_rest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1501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Infinite Streams: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Write a function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map_stream</a:t>
            </a:r>
            <a:r>
              <a:rPr lang="en-US" dirty="0" smtClean="0"/>
              <a:t>  that applies a given function to each element of a stream, and returns the new stream.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map_stream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fn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, s):</a:t>
            </a:r>
          </a:p>
          <a:p>
            <a:pPr marL="0" indent="0"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if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s.empty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:</a:t>
            </a:r>
          </a:p>
          <a:p>
            <a:pPr marL="0" indent="0"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   return 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Stream.the_empty_stream</a:t>
            </a:r>
            <a:endParaRPr lang="en-US" sz="2400" b="1" dirty="0" smtClean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compute_rest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():</a:t>
            </a:r>
          </a:p>
          <a:p>
            <a:pPr marL="0" indent="0"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   return 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map_stream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fn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s.rest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return Stream(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fn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s.first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compute_rest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88429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Lazy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8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dirty="0" err="1" smtClean="0">
                <a:latin typeface="Consolas" pitchFamily="49" charset="0"/>
                <a:cs typeface="Consolas" pitchFamily="49" charset="0"/>
              </a:rPr>
              <a:t>is_better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(a, b, </a:t>
            </a:r>
            <a:r>
              <a:rPr lang="en-US" sz="2800" dirty="0" err="1" smtClean="0">
                <a:latin typeface="Consolas" pitchFamily="49" charset="0"/>
                <a:cs typeface="Consolas" pitchFamily="49" charset="0"/>
              </a:rPr>
              <a:t>a_better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800" dirty="0" err="1" smtClean="0">
                <a:latin typeface="Consolas" pitchFamily="49" charset="0"/>
                <a:cs typeface="Consolas" pitchFamily="49" charset="0"/>
              </a:rPr>
              <a:t>b_better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if a &gt; b:</a:t>
            </a:r>
          </a:p>
          <a:p>
            <a:pPr marL="0" indent="0">
              <a:buNone/>
            </a:pPr>
            <a:r>
              <a:rPr lang="en-US" sz="2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    return </a:t>
            </a:r>
            <a:r>
              <a:rPr lang="en-US" sz="2800" dirty="0" err="1" smtClean="0">
                <a:latin typeface="Consolas" pitchFamily="49" charset="0"/>
                <a:cs typeface="Consolas" pitchFamily="49" charset="0"/>
              </a:rPr>
              <a:t>a_better</a:t>
            </a:r>
            <a:endParaRPr lang="en-US" sz="28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 return </a:t>
            </a:r>
            <a:r>
              <a:rPr lang="en-US" sz="2800" dirty="0" err="1" smtClean="0">
                <a:latin typeface="Consolas" pitchFamily="49" charset="0"/>
                <a:cs typeface="Consolas" pitchFamily="49" charset="0"/>
              </a:rPr>
              <a:t>b_better</a:t>
            </a:r>
            <a:endParaRPr lang="en-US" sz="28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endParaRPr lang="en-US" sz="28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800" dirty="0" err="1" smtClean="0">
                <a:latin typeface="Consolas" pitchFamily="49" charset="0"/>
                <a:cs typeface="Consolas" pitchFamily="49" charset="0"/>
              </a:rPr>
              <a:t>is_better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(foo, bar, fib(1), fib(1000))</a:t>
            </a:r>
          </a:p>
        </p:txBody>
      </p:sp>
    </p:spTree>
    <p:extLst>
      <p:ext uri="{BB962C8B-B14F-4D97-AF65-F5344CB8AC3E}">
        <p14:creationId xmlns:p14="http://schemas.microsoft.com/office/powerpoint/2010/main" val="696770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Infinite Streams: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Write a function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filter_stream</a:t>
            </a:r>
            <a:r>
              <a:rPr lang="en-US" dirty="0" smtClean="0"/>
              <a:t>, which takes in a predicate function and a stream, and returns a new stream of values that satisfy the predicate function.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&gt;&gt;&gt; s = </a:t>
            </a: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integers_starting_from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(2)</a:t>
            </a:r>
          </a:p>
          <a:p>
            <a:pPr marL="0" indent="0">
              <a:buNone/>
            </a:pP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&gt;&gt;&gt; t = </a:t>
            </a: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filter_stream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(lambda x: x%2 == 0, s)</a:t>
            </a:r>
          </a:p>
          <a:p>
            <a:pPr marL="0" indent="0">
              <a:buNone/>
            </a:pP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t.rest.first</a:t>
            </a:r>
            <a:endParaRPr lang="en-US" sz="26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600" dirty="0">
                <a:latin typeface="Consolas" pitchFamily="49" charset="0"/>
                <a:cs typeface="Consolas" pitchFamily="49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959065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Infinite Streams: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filter_stream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pred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, s):</a:t>
            </a:r>
          </a:p>
          <a:p>
            <a:pPr marL="0" indent="0">
              <a:buNone/>
            </a:pPr>
            <a:r>
              <a:rPr lang="en-US" sz="2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   if </a:t>
            </a: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s.empty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:</a:t>
            </a:r>
          </a:p>
          <a:p>
            <a:pPr marL="0" indent="0">
              <a:buNone/>
            </a:pPr>
            <a:r>
              <a:rPr lang="en-US" sz="2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       return _______________________</a:t>
            </a:r>
          </a:p>
          <a:p>
            <a:pPr marL="0" indent="0">
              <a:buNone/>
            </a:pPr>
            <a:r>
              <a:rPr lang="en-US" sz="2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compute_rest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():</a:t>
            </a:r>
          </a:p>
          <a:p>
            <a:pPr marL="0" indent="0">
              <a:buNone/>
            </a:pPr>
            <a:r>
              <a:rPr lang="en-US" sz="2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       return ___________________________</a:t>
            </a:r>
          </a:p>
          <a:p>
            <a:pPr marL="0" indent="0">
              <a:buNone/>
            </a:pPr>
            <a:r>
              <a:rPr lang="en-US" sz="2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   if _____________:</a:t>
            </a:r>
          </a:p>
          <a:p>
            <a:pPr marL="0" indent="0">
              <a:buNone/>
            </a:pPr>
            <a:r>
              <a:rPr lang="en-US" sz="2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       return Stream(_______, </a:t>
            </a: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compute_rest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>
              <a:buNone/>
            </a:pPr>
            <a:r>
              <a:rPr lang="en-US" sz="2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   return ___________________________</a:t>
            </a:r>
            <a:endParaRPr lang="en-US" sz="26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96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Infinite Streams: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filter_stream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pred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, s):</a:t>
            </a:r>
          </a:p>
          <a:p>
            <a:pPr marL="0" indent="0">
              <a:buNone/>
            </a:pPr>
            <a:r>
              <a:rPr lang="en-US" sz="2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   if </a:t>
            </a: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s.empty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:</a:t>
            </a:r>
          </a:p>
          <a:p>
            <a:pPr marL="0" indent="0">
              <a:buNone/>
            </a:pPr>
            <a:r>
              <a:rPr lang="en-US" sz="2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       return </a:t>
            </a:r>
            <a:r>
              <a:rPr lang="en-US" sz="26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Stream.the_empty_stream</a:t>
            </a:r>
            <a:endParaRPr lang="en-US" sz="2600" b="1" dirty="0" smtClean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compute_rest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():</a:t>
            </a:r>
          </a:p>
          <a:p>
            <a:pPr marL="0" indent="0">
              <a:buNone/>
            </a:pPr>
            <a:r>
              <a:rPr lang="en-US" sz="2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       return </a:t>
            </a:r>
            <a:r>
              <a:rPr lang="en-US" sz="26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filter_stream</a:t>
            </a:r>
            <a:r>
              <a:rPr lang="en-US" sz="2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6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pred</a:t>
            </a:r>
            <a:r>
              <a:rPr lang="en-US" sz="2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26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s.rest</a:t>
            </a:r>
            <a:r>
              <a:rPr lang="en-US" sz="2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>
              <a:buNone/>
            </a:pPr>
            <a:r>
              <a:rPr lang="en-US" sz="2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   if </a:t>
            </a:r>
            <a:r>
              <a:rPr lang="en-US" sz="26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pred</a:t>
            </a:r>
            <a:r>
              <a:rPr lang="en-US" sz="2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6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s.first</a:t>
            </a:r>
            <a:r>
              <a:rPr lang="en-US" sz="2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:</a:t>
            </a:r>
          </a:p>
          <a:p>
            <a:pPr marL="0" indent="0">
              <a:buNone/>
            </a:pPr>
            <a:r>
              <a:rPr lang="en-US" sz="2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       return Stream(</a:t>
            </a:r>
            <a:r>
              <a:rPr lang="en-US" sz="26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s.first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compute_rest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>
              <a:buNone/>
            </a:pPr>
            <a:r>
              <a:rPr lang="en-US" sz="2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   return </a:t>
            </a:r>
            <a:r>
              <a:rPr lang="en-US" sz="26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filter_stream</a:t>
            </a:r>
            <a:r>
              <a:rPr lang="en-US" sz="2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6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pred</a:t>
            </a:r>
            <a:r>
              <a:rPr lang="en-US" sz="2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26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s.rest</a:t>
            </a:r>
            <a:r>
              <a:rPr lang="en-US" sz="2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</a:t>
            </a:r>
            <a:endParaRPr lang="en-US" sz="2600" b="1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762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Infinite Streams: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Write a function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add_streams</a:t>
            </a:r>
            <a:r>
              <a:rPr lang="en-US" dirty="0" smtClean="0"/>
              <a:t> that takes two </a:t>
            </a:r>
            <a:r>
              <a:rPr lang="en-US" i="1" dirty="0" smtClean="0"/>
              <a:t>infinite</a:t>
            </a:r>
            <a:r>
              <a:rPr lang="en-US" dirty="0" smtClean="0"/>
              <a:t> streams of numbers,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s1</a:t>
            </a:r>
            <a:r>
              <a:rPr lang="en-US" dirty="0" smtClean="0"/>
              <a:t> and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s2</a:t>
            </a:r>
            <a:r>
              <a:rPr lang="en-US" dirty="0" smtClean="0"/>
              <a:t>, and produces a new stream of the sum of the numbers at the same positions in the two streams.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s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integers_starting_from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(2)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t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integers_starting_from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(5)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sum_stream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add_streams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(s, t)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sum_stream.rest.first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6673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Infinite Streams: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500" dirty="0" smtClean="0"/>
              <a:t>Write a function </a:t>
            </a:r>
            <a:r>
              <a:rPr lang="en-US" sz="3500" dirty="0" err="1" smtClean="0">
                <a:latin typeface="Consolas" pitchFamily="49" charset="0"/>
                <a:cs typeface="Consolas" pitchFamily="49" charset="0"/>
              </a:rPr>
              <a:t>add_streams</a:t>
            </a:r>
            <a:r>
              <a:rPr lang="en-US" sz="3500" dirty="0" smtClean="0"/>
              <a:t> that takes two </a:t>
            </a:r>
            <a:r>
              <a:rPr lang="en-US" sz="3500" i="1" dirty="0" smtClean="0"/>
              <a:t>infinite</a:t>
            </a:r>
            <a:r>
              <a:rPr lang="en-US" sz="3500" dirty="0" smtClean="0"/>
              <a:t> streams of numbers, </a:t>
            </a:r>
            <a:r>
              <a:rPr lang="en-US" sz="3500" dirty="0" smtClean="0">
                <a:latin typeface="Consolas" pitchFamily="49" charset="0"/>
                <a:cs typeface="Consolas" pitchFamily="49" charset="0"/>
              </a:rPr>
              <a:t>s1</a:t>
            </a:r>
            <a:r>
              <a:rPr lang="en-US" sz="3500" dirty="0" smtClean="0"/>
              <a:t> and </a:t>
            </a:r>
            <a:r>
              <a:rPr lang="en-US" sz="3500" dirty="0" smtClean="0">
                <a:latin typeface="Consolas" pitchFamily="49" charset="0"/>
                <a:cs typeface="Consolas" pitchFamily="49" charset="0"/>
              </a:rPr>
              <a:t>s2</a:t>
            </a:r>
            <a:r>
              <a:rPr lang="en-US" sz="3500" dirty="0" smtClean="0"/>
              <a:t>, and produces a new stream of the sum of the numbers at the same positions in the two streams.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add_streams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(s1, s2):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compute_rest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():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    return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add_streams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(s1.rest,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                   s2.rest)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return Stream(s1.first + s2.first,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      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compute_rest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343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Integer Stream: Alternate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72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Now that we have defined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add_streams</a:t>
            </a:r>
            <a:r>
              <a:rPr lang="en-US" dirty="0" smtClean="0"/>
              <a:t>, we can construct the stream of non-negative integers,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nonnegative_ints</a:t>
            </a:r>
            <a:r>
              <a:rPr lang="en-US" dirty="0" smtClean="0"/>
              <a:t>, in another way: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3000" dirty="0" smtClean="0"/>
              <a:t>We can define </a:t>
            </a:r>
            <a:r>
              <a:rPr lang="en-US" sz="3000" dirty="0" err="1" smtClean="0">
                <a:latin typeface="Consolas" pitchFamily="49" charset="0"/>
                <a:cs typeface="Consolas" pitchFamily="49" charset="0"/>
              </a:rPr>
              <a:t>nonnegative_ints</a:t>
            </a:r>
            <a:r>
              <a:rPr lang="en-US" sz="3000" dirty="0" smtClean="0">
                <a:latin typeface="+mj-lt"/>
                <a:cs typeface="Consolas" pitchFamily="49" charset="0"/>
              </a:rPr>
              <a:t> </a:t>
            </a:r>
            <a:r>
              <a:rPr lang="en-US" sz="3000" dirty="0" smtClean="0"/>
              <a:t>in terms of itself!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976020" y="3326980"/>
            <a:ext cx="5227470" cy="56295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940511" y="3254514"/>
            <a:ext cx="526297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dirty="0">
                <a:latin typeface="Consolas" pitchFamily="49" charset="0"/>
                <a:cs typeface="Consolas" pitchFamily="49" charset="0"/>
              </a:rPr>
              <a:t>1, </a:t>
            </a:r>
            <a:r>
              <a:rPr lang="en-US" sz="4000" dirty="0" smtClean="0">
                <a:latin typeface="Consolas" pitchFamily="49" charset="0"/>
                <a:cs typeface="Consolas" pitchFamily="49" charset="0"/>
              </a:rPr>
              <a:t>2, 3, 4, 5, ...</a:t>
            </a:r>
            <a:endParaRPr lang="en-US" sz="40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743201" y="3962400"/>
            <a:ext cx="4460290" cy="5629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433026" y="3864114"/>
            <a:ext cx="5805974" cy="707886"/>
            <a:chOff x="1362006" y="4016514"/>
            <a:chExt cx="5805974" cy="707886"/>
          </a:xfrm>
        </p:grpSpPr>
        <p:sp>
          <p:nvSpPr>
            <p:cNvPr id="5" name="Rectangle 4"/>
            <p:cNvSpPr/>
            <p:nvPr/>
          </p:nvSpPr>
          <p:spPr>
            <a:xfrm>
              <a:off x="1905000" y="4016514"/>
              <a:ext cx="5262980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4000" dirty="0">
                  <a:latin typeface="Consolas" pitchFamily="49" charset="0"/>
                  <a:cs typeface="Consolas" pitchFamily="49" charset="0"/>
                </a:rPr>
                <a:t>1, </a:t>
              </a:r>
              <a:r>
                <a:rPr lang="en-US" sz="4000" dirty="0" smtClean="0">
                  <a:latin typeface="Consolas" pitchFamily="49" charset="0"/>
                  <a:cs typeface="Consolas" pitchFamily="49" charset="0"/>
                </a:rPr>
                <a:t>1, 1, 1, </a:t>
              </a:r>
              <a:r>
                <a:rPr lang="en-US" sz="4000" dirty="0">
                  <a:latin typeface="Consolas" pitchFamily="49" charset="0"/>
                  <a:cs typeface="Consolas" pitchFamily="49" charset="0"/>
                </a:rPr>
                <a:t>1</a:t>
              </a:r>
              <a:r>
                <a:rPr lang="en-US" sz="4000" dirty="0" smtClean="0">
                  <a:latin typeface="Consolas" pitchFamily="49" charset="0"/>
                  <a:cs typeface="Consolas" pitchFamily="49" charset="0"/>
                </a:rPr>
                <a:t>, ...</a:t>
              </a:r>
              <a:endParaRPr lang="en-US" sz="4000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362006" y="4016514"/>
              <a:ext cx="466794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4000" dirty="0" smtClean="0">
                  <a:latin typeface="Consolas" pitchFamily="49" charset="0"/>
                  <a:cs typeface="Consolas" pitchFamily="49" charset="0"/>
                </a:rPr>
                <a:t>=</a:t>
              </a:r>
              <a:endParaRPr lang="en-US" sz="4000" dirty="0">
                <a:latin typeface="Consolas" pitchFamily="49" charset="0"/>
                <a:cs typeface="Consolas" pitchFamily="49" charset="0"/>
              </a:endParaRPr>
            </a:p>
          </p:txBody>
        </p:sp>
      </p:grpSp>
      <p:sp>
        <p:nvSpPr>
          <p:cNvPr id="23" name="Rectangle 22"/>
          <p:cNvSpPr/>
          <p:nvPr/>
        </p:nvSpPr>
        <p:spPr>
          <a:xfrm>
            <a:off x="2749403" y="4618646"/>
            <a:ext cx="4460289" cy="56295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456472" y="4473714"/>
            <a:ext cx="5805975" cy="707886"/>
            <a:chOff x="1362006" y="4016514"/>
            <a:chExt cx="5805975" cy="707886"/>
          </a:xfrm>
        </p:grpSpPr>
        <p:sp>
          <p:nvSpPr>
            <p:cNvPr id="9" name="Rectangle 8"/>
            <p:cNvSpPr/>
            <p:nvPr/>
          </p:nvSpPr>
          <p:spPr>
            <a:xfrm>
              <a:off x="1905001" y="4016514"/>
              <a:ext cx="5262980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4000" dirty="0" smtClean="0">
                  <a:latin typeface="Consolas" pitchFamily="49" charset="0"/>
                  <a:cs typeface="Consolas" pitchFamily="49" charset="0"/>
                </a:rPr>
                <a:t>   1, 2, 3, 4, ...</a:t>
              </a:r>
              <a:endParaRPr lang="en-US" sz="4000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362006" y="4016514"/>
              <a:ext cx="466794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4000" dirty="0" smtClean="0">
                  <a:latin typeface="Consolas" pitchFamily="49" charset="0"/>
                  <a:cs typeface="Consolas" pitchFamily="49" charset="0"/>
                </a:rPr>
                <a:t>+</a:t>
              </a:r>
              <a:endParaRPr lang="en-US" sz="4000" dirty="0">
                <a:latin typeface="Consolas" pitchFamily="49" charset="0"/>
                <a:cs typeface="Consolas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8389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2" grpId="0" animBg="1"/>
      <p:bldP spid="4" grpId="0" uiExpand="1"/>
      <p:bldP spid="20" grpId="0" animBg="1"/>
      <p:bldP spid="23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Integer Stream: Alternate Construction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b="1" dirty="0" err="1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nonnegative_ints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\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Stream(1,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lambda: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add_streams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ones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           </a:t>
            </a:r>
            <a:r>
              <a:rPr lang="en-US" b="1" dirty="0" err="1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nonnegative_ints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))</a:t>
            </a:r>
          </a:p>
        </p:txBody>
      </p:sp>
      <p:sp>
        <p:nvSpPr>
          <p:cNvPr id="4" name="Rectangle 3"/>
          <p:cNvSpPr/>
          <p:nvPr/>
        </p:nvSpPr>
        <p:spPr>
          <a:xfrm>
            <a:off x="3886200" y="5410200"/>
            <a:ext cx="3581400" cy="1371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cap="small" dirty="0" smtClean="0"/>
              <a:t>Protip</a:t>
            </a:r>
            <a:r>
              <a:rPr lang="en-US" dirty="0" smtClean="0"/>
              <a:t>: As with recursion, when coding with streams, it helps if you “trust” that the stream is available for you already. How would you then use this information?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016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124200" y="6413956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800" dirty="0"/>
              <a:t>http://www.smbc-comics.com/index.php?db=comics&amp;id=2656</a:t>
            </a:r>
          </a:p>
        </p:txBody>
      </p:sp>
      <p:pic>
        <p:nvPicPr>
          <p:cNvPr id="7174" name="Picture 6" descr="http://www.smbc-comics.com/comics/20120628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653"/>
          <a:stretch/>
        </p:blipFill>
        <p:spPr bwMode="auto">
          <a:xfrm>
            <a:off x="609600" y="1152525"/>
            <a:ext cx="3720662" cy="238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http://www.smbc-comics.com/comics/20120628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31" b="38580"/>
          <a:stretch/>
        </p:blipFill>
        <p:spPr bwMode="auto">
          <a:xfrm>
            <a:off x="3276600" y="2546350"/>
            <a:ext cx="3720662" cy="2406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http://www.smbc-comics.com/comics/20120628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501" b="7990"/>
          <a:stretch/>
        </p:blipFill>
        <p:spPr bwMode="auto">
          <a:xfrm>
            <a:off x="4953000" y="3568700"/>
            <a:ext cx="3720662" cy="240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http://www.smbc-comics.com/comics/20120628aft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495800"/>
            <a:ext cx="1651000" cy="1669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337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Python natively supports iterators.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b="1" i="1" dirty="0" smtClean="0"/>
              <a:t>Iterators</a:t>
            </a:r>
            <a:r>
              <a:rPr lang="en-US" dirty="0" smtClean="0"/>
              <a:t> are objects that give out one item at a time and save the next item until they are asked: this evaluation is </a:t>
            </a:r>
            <a:r>
              <a:rPr lang="en-US" i="1" dirty="0" smtClean="0"/>
              <a:t>lazy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30645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244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Python </a:t>
            </a:r>
            <a:r>
              <a:rPr lang="en-US" dirty="0"/>
              <a:t>has the following </a:t>
            </a:r>
            <a:r>
              <a:rPr lang="en-US" i="1" dirty="0"/>
              <a:t>interface</a:t>
            </a:r>
            <a:r>
              <a:rPr lang="en-US" dirty="0"/>
              <a:t> for iterators:</a:t>
            </a:r>
          </a:p>
          <a:p>
            <a:r>
              <a:rPr lang="en-US" dirty="0" smtClean="0">
                <a:latin typeface="+mj-lt"/>
                <a:cs typeface="Consolas" pitchFamily="49" charset="0"/>
              </a:rPr>
              <a:t>The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__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iter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__</a:t>
            </a:r>
            <a:r>
              <a:rPr lang="en-US" dirty="0"/>
              <a:t> </a:t>
            </a:r>
            <a:r>
              <a:rPr lang="en-US" dirty="0" smtClean="0"/>
              <a:t>method should </a:t>
            </a:r>
            <a:r>
              <a:rPr lang="en-US" dirty="0"/>
              <a:t>return an iterator object.</a:t>
            </a:r>
          </a:p>
          <a:p>
            <a:r>
              <a:rPr lang="en-US" dirty="0" smtClean="0">
                <a:latin typeface="+mj-lt"/>
                <a:cs typeface="Consolas" pitchFamily="49" charset="0"/>
              </a:rPr>
              <a:t>The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__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next__</a:t>
            </a:r>
            <a:r>
              <a:rPr lang="en-US" dirty="0"/>
              <a:t> </a:t>
            </a:r>
            <a:r>
              <a:rPr lang="en-US" dirty="0" smtClean="0"/>
              <a:t>method should:</a:t>
            </a:r>
            <a:endParaRPr lang="en-US" dirty="0"/>
          </a:p>
          <a:p>
            <a:pPr lvl="1"/>
            <a:r>
              <a:rPr lang="en-US" dirty="0"/>
              <a:t>return a value, </a:t>
            </a:r>
            <a:r>
              <a:rPr lang="en-US" i="1" dirty="0"/>
              <a:t>or</a:t>
            </a:r>
          </a:p>
          <a:p>
            <a:pPr lvl="1"/>
            <a:r>
              <a:rPr lang="en-US" dirty="0"/>
              <a:t>raise a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StopIteration</a:t>
            </a:r>
            <a:r>
              <a:rPr lang="en-US" dirty="0"/>
              <a:t> when the end of the sequence is reached, and on all subsequent calls.</a:t>
            </a:r>
          </a:p>
        </p:txBody>
      </p:sp>
    </p:spTree>
    <p:extLst>
      <p:ext uri="{BB962C8B-B14F-4D97-AF65-F5344CB8AC3E}">
        <p14:creationId xmlns:p14="http://schemas.microsoft.com/office/powerpoint/2010/main" val="1858265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Lazy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r>
              <a:rPr lang="en-US" sz="3000" dirty="0" err="1" smtClean="0">
                <a:latin typeface="Consolas" pitchFamily="49" charset="0"/>
                <a:cs typeface="Consolas" pitchFamily="49" charset="0"/>
              </a:rPr>
              <a:t>is_better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(foo, bar, fib(1), fib(1000))</a:t>
            </a:r>
          </a:p>
          <a:p>
            <a:pPr marL="0" indent="0">
              <a:buNone/>
            </a:pPr>
            <a:endParaRPr lang="en-US" sz="3000" dirty="0">
              <a:latin typeface="+mj-lt"/>
              <a:cs typeface="Consolas" pitchFamily="49" charset="0"/>
            </a:endParaRPr>
          </a:p>
          <a:p>
            <a:pPr marL="0" indent="0" algn="ctr">
              <a:buNone/>
            </a:pPr>
            <a:r>
              <a:rPr lang="en-US" sz="3000" dirty="0" smtClean="0">
                <a:latin typeface="+mj-lt"/>
                <a:cs typeface="Consolas" pitchFamily="49" charset="0"/>
              </a:rPr>
              <a:t>Remember that the operand and operators are evaluated first, before the body of the function is executed.</a:t>
            </a:r>
          </a:p>
          <a:p>
            <a:pPr marL="0" indent="0" algn="ctr">
              <a:buNone/>
            </a:pPr>
            <a:endParaRPr lang="en-US" sz="3000" dirty="0">
              <a:latin typeface="+mj-lt"/>
              <a:cs typeface="Consolas" pitchFamily="49" charset="0"/>
            </a:endParaRPr>
          </a:p>
          <a:p>
            <a:pPr marL="0" indent="0" algn="ctr">
              <a:buNone/>
            </a:pPr>
            <a:r>
              <a:rPr lang="en-US" sz="3000" dirty="0" smtClean="0">
                <a:latin typeface="+mj-lt"/>
                <a:cs typeface="Consolas" pitchFamily="49" charset="0"/>
              </a:rPr>
              <a:t>Since the operators are evaluated </a:t>
            </a:r>
            <a:r>
              <a:rPr lang="en-US" sz="3000" i="1" dirty="0" smtClean="0">
                <a:latin typeface="+mj-lt"/>
                <a:cs typeface="Consolas" pitchFamily="49" charset="0"/>
              </a:rPr>
              <a:t>before</a:t>
            </a:r>
            <a:r>
              <a:rPr lang="en-US" sz="3000" dirty="0" smtClean="0">
                <a:latin typeface="+mj-lt"/>
                <a:cs typeface="Consolas" pitchFamily="49" charset="0"/>
              </a:rPr>
              <a:t> the body is executed, 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fib(1000)</a:t>
            </a:r>
            <a:r>
              <a:rPr lang="en-US" sz="3000" dirty="0" smtClean="0">
                <a:latin typeface="+mj-lt"/>
                <a:cs typeface="Consolas" pitchFamily="49" charset="0"/>
              </a:rPr>
              <a:t> is calculated, even though its value may not be needed.</a:t>
            </a:r>
          </a:p>
        </p:txBody>
      </p:sp>
    </p:spTree>
    <p:extLst>
      <p:ext uri="{BB962C8B-B14F-4D97-AF65-F5344CB8AC3E}">
        <p14:creationId xmlns:p14="http://schemas.microsoft.com/office/powerpoint/2010/main" val="1561522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Iterators: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24400"/>
          </a:xfrm>
        </p:spPr>
        <p:txBody>
          <a:bodyPr anchor="t"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We want to write an iterator that returns the characters of a word.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jom_chars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Characters(‘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jom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’)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jom_chars.__next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__()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‘j’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jom_chars.__next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__()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‘o’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next(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jom_chars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)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‘m’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jom_chars.__next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__()</a:t>
            </a:r>
          </a:p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Traceback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(most recent call last):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...</a:t>
            </a:r>
          </a:p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StopIteration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581400" y="3581400"/>
            <a:ext cx="4818185" cy="762000"/>
            <a:chOff x="3581400" y="3581400"/>
            <a:chExt cx="4818185" cy="762000"/>
          </a:xfrm>
        </p:grpSpPr>
        <p:sp>
          <p:nvSpPr>
            <p:cNvPr id="4" name="Rectangle 3"/>
            <p:cNvSpPr/>
            <p:nvPr/>
          </p:nvSpPr>
          <p:spPr>
            <a:xfrm>
              <a:off x="4648200" y="3581400"/>
              <a:ext cx="3751385" cy="7620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The built-in function 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next</a:t>
              </a:r>
              <a:r>
                <a:rPr lang="en-US" dirty="0" smtClean="0"/>
                <a:t> calls the 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__next__</a:t>
              </a:r>
              <a:r>
                <a:rPr lang="en-US" dirty="0" smtClean="0"/>
                <a:t> method of its argument.</a:t>
              </a:r>
              <a:endParaRPr lang="en-US" dirty="0"/>
            </a:p>
          </p:txBody>
        </p:sp>
        <p:cxnSp>
          <p:nvCxnSpPr>
            <p:cNvPr id="6" name="Straight Arrow Connector 5"/>
            <p:cNvCxnSpPr>
              <a:stCxn id="4" idx="1"/>
            </p:cNvCxnSpPr>
            <p:nvPr/>
          </p:nvCxnSpPr>
          <p:spPr>
            <a:xfrm flipH="1">
              <a:off x="3581400" y="3962400"/>
              <a:ext cx="1066800" cy="0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22423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Iterators: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class Characters: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__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init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__(self, word):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self.word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word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self.curr_pos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0</a:t>
            </a:r>
          </a:p>
          <a:p>
            <a:pPr marL="0" indent="0">
              <a:buNone/>
            </a:pP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__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iter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__(self):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return self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248400" y="3124200"/>
            <a:ext cx="2731477" cy="1066800"/>
            <a:chOff x="6248400" y="3124200"/>
            <a:chExt cx="2731477" cy="1066800"/>
          </a:xfrm>
        </p:grpSpPr>
        <p:sp>
          <p:nvSpPr>
            <p:cNvPr id="4" name="Rectangle 3"/>
            <p:cNvSpPr/>
            <p:nvPr/>
          </p:nvSpPr>
          <p:spPr>
            <a:xfrm>
              <a:off x="6846277" y="3124200"/>
              <a:ext cx="2133600" cy="10668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Remember the position of the character to return.</a:t>
              </a:r>
              <a:endParaRPr lang="en-US" dirty="0"/>
            </a:p>
          </p:txBody>
        </p:sp>
        <p:cxnSp>
          <p:nvCxnSpPr>
            <p:cNvPr id="6" name="Straight Arrow Connector 5"/>
            <p:cNvCxnSpPr/>
            <p:nvPr/>
          </p:nvCxnSpPr>
          <p:spPr>
            <a:xfrm flipH="1">
              <a:off x="6248400" y="3657600"/>
              <a:ext cx="597877" cy="0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70732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Iterators: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class Characters:</a:t>
            </a:r>
          </a:p>
          <a:p>
            <a:pPr marL="0" indent="0">
              <a:buNone/>
            </a:pPr>
            <a:r>
              <a:rPr lang="en-US" sz="2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   ...</a:t>
            </a:r>
          </a:p>
          <a:p>
            <a:pPr marL="0" indent="0">
              <a:buNone/>
            </a:pPr>
            <a:r>
              <a:rPr lang="en-US" sz="2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 __next__(self):</a:t>
            </a:r>
          </a:p>
          <a:p>
            <a:pPr marL="0" indent="0">
              <a:buNone/>
            </a:pP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        if </a:t>
            </a: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self.curr_pos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 &gt;= </a:t>
            </a: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len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self.word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           raise </a:t>
            </a: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StopIteration</a:t>
            </a:r>
            <a:endParaRPr lang="en-US" sz="26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       </a:t>
            </a:r>
          </a:p>
          <a:p>
            <a:pPr marL="0" indent="0">
              <a:buNone/>
            </a:pPr>
            <a:r>
              <a:rPr lang="en-US" sz="2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       result = </a:t>
            </a: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self.word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self.curr_pos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]</a:t>
            </a:r>
          </a:p>
          <a:p>
            <a:pPr marL="0" indent="0">
              <a:buNone/>
            </a:pPr>
            <a:r>
              <a:rPr lang="en-US" sz="2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       </a:t>
            </a: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self.curr_pos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 += 1</a:t>
            </a:r>
          </a:p>
          <a:p>
            <a:pPr marL="0" indent="0">
              <a:buNone/>
            </a:pPr>
            <a:r>
              <a:rPr lang="en-US" sz="2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       return result</a:t>
            </a:r>
            <a:endParaRPr lang="en-US" sz="2600" dirty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861538" y="2045677"/>
            <a:ext cx="3053862" cy="1002323"/>
            <a:chOff x="5861538" y="2057400"/>
            <a:chExt cx="3053862" cy="1002323"/>
          </a:xfrm>
        </p:grpSpPr>
        <p:sp>
          <p:nvSpPr>
            <p:cNvPr id="8" name="Freeform 7"/>
            <p:cNvSpPr/>
            <p:nvPr/>
          </p:nvSpPr>
          <p:spPr>
            <a:xfrm>
              <a:off x="5861538" y="2401874"/>
              <a:ext cx="844062" cy="657849"/>
            </a:xfrm>
            <a:custGeom>
              <a:avLst/>
              <a:gdLst>
                <a:gd name="connsiteX0" fmla="*/ 844062 w 844062"/>
                <a:gd name="connsiteY0" fmla="*/ 83418 h 657849"/>
                <a:gd name="connsiteX1" fmla="*/ 222739 w 844062"/>
                <a:gd name="connsiteY1" fmla="*/ 48249 h 657849"/>
                <a:gd name="connsiteX2" fmla="*/ 0 w 844062"/>
                <a:gd name="connsiteY2" fmla="*/ 657849 h 657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44062" h="657849">
                  <a:moveTo>
                    <a:pt x="844062" y="83418"/>
                  </a:moveTo>
                  <a:cubicBezTo>
                    <a:pt x="603739" y="17964"/>
                    <a:pt x="363416" y="-47490"/>
                    <a:pt x="222739" y="48249"/>
                  </a:cubicBezTo>
                  <a:cubicBezTo>
                    <a:pt x="82062" y="143988"/>
                    <a:pt x="41031" y="400918"/>
                    <a:pt x="0" y="657849"/>
                  </a:cubicBezTo>
                </a:path>
              </a:pathLst>
            </a:custGeom>
            <a:ln>
              <a:tailEnd type="stealth" w="lg" len="lg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6324600" y="2057400"/>
              <a:ext cx="2590800" cy="9144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If we are done with the word, we raise a </a:t>
              </a:r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StopIteration</a:t>
              </a:r>
              <a:r>
                <a:rPr lang="en-US" dirty="0" smtClean="0"/>
                <a:t>.</a:t>
              </a:r>
              <a:endParaRPr lang="en-US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982308" y="4997101"/>
            <a:ext cx="3933092" cy="870299"/>
            <a:chOff x="4982308" y="4997101"/>
            <a:chExt cx="3933092" cy="870299"/>
          </a:xfrm>
        </p:grpSpPr>
        <p:sp>
          <p:nvSpPr>
            <p:cNvPr id="11" name="Freeform 10"/>
            <p:cNvSpPr/>
            <p:nvPr/>
          </p:nvSpPr>
          <p:spPr>
            <a:xfrm>
              <a:off x="5939848" y="4997101"/>
              <a:ext cx="507844" cy="348902"/>
            </a:xfrm>
            <a:custGeom>
              <a:avLst/>
              <a:gdLst>
                <a:gd name="connsiteX0" fmla="*/ 507844 w 507844"/>
                <a:gd name="connsiteY0" fmla="*/ 574430 h 697803"/>
                <a:gd name="connsiteX1" fmla="*/ 74090 w 507844"/>
                <a:gd name="connsiteY1" fmla="*/ 656492 h 697803"/>
                <a:gd name="connsiteX2" fmla="*/ 3752 w 507844"/>
                <a:gd name="connsiteY2" fmla="*/ 0 h 697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07844" h="697803">
                  <a:moveTo>
                    <a:pt x="507844" y="574430"/>
                  </a:moveTo>
                  <a:cubicBezTo>
                    <a:pt x="332974" y="663330"/>
                    <a:pt x="158105" y="752230"/>
                    <a:pt x="74090" y="656492"/>
                  </a:cubicBezTo>
                  <a:cubicBezTo>
                    <a:pt x="-9925" y="560754"/>
                    <a:pt x="-3087" y="280377"/>
                    <a:pt x="3752" y="0"/>
                  </a:cubicBezTo>
                </a:path>
              </a:pathLst>
            </a:custGeom>
            <a:ln>
              <a:tailEnd type="stealth" w="lg" len="lg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4982308" y="5334000"/>
              <a:ext cx="1535723" cy="450426"/>
            </a:xfrm>
            <a:custGeom>
              <a:avLst/>
              <a:gdLst>
                <a:gd name="connsiteX0" fmla="*/ 1535723 w 1535723"/>
                <a:gd name="connsiteY0" fmla="*/ 199292 h 450426"/>
                <a:gd name="connsiteX1" fmla="*/ 328246 w 1535723"/>
                <a:gd name="connsiteY1" fmla="*/ 445476 h 450426"/>
                <a:gd name="connsiteX2" fmla="*/ 0 w 1535723"/>
                <a:gd name="connsiteY2" fmla="*/ 0 h 450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35723" h="450426">
                  <a:moveTo>
                    <a:pt x="1535723" y="199292"/>
                  </a:moveTo>
                  <a:cubicBezTo>
                    <a:pt x="1059961" y="338991"/>
                    <a:pt x="584200" y="478691"/>
                    <a:pt x="328246" y="445476"/>
                  </a:cubicBezTo>
                  <a:cubicBezTo>
                    <a:pt x="72292" y="412261"/>
                    <a:pt x="0" y="0"/>
                    <a:pt x="0" y="0"/>
                  </a:cubicBezTo>
                </a:path>
              </a:pathLst>
            </a:custGeom>
            <a:ln>
              <a:tailEnd type="stealth" w="lg" len="lg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324600" y="5029200"/>
              <a:ext cx="2590800" cy="838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Otherwise, return the current character, and “move forward”.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05870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dirty="0" smtClean="0"/>
              <a:t>Why does Python provide this interface?</a:t>
            </a:r>
          </a:p>
          <a:p>
            <a:pPr marL="0" indent="0" algn="ctr">
              <a:buNone/>
            </a:pPr>
            <a:r>
              <a:rPr lang="en-US" dirty="0" smtClean="0"/>
              <a:t>Among other things, so that we can iterate using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for</a:t>
            </a:r>
            <a:r>
              <a:rPr lang="en-US" dirty="0" smtClean="0"/>
              <a:t>-loops.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for char in Characters(‘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jom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’):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...     print(char)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...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j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o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m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308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dirty="0" smtClean="0"/>
              <a:t>What does a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for</a:t>
            </a:r>
            <a:r>
              <a:rPr lang="en-US" dirty="0" smtClean="0"/>
              <a:t>-loop do “under the hood”?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for x in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iterable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: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function(x)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is equivalent to</a:t>
            </a: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iterator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iterable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.__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iter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__()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try: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while True: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element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iterator.__next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__()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function(element)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except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StopIteration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as e: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pass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4876800" y="3657600"/>
            <a:ext cx="3657600" cy="381000"/>
            <a:chOff x="4876800" y="3657600"/>
            <a:chExt cx="3657600" cy="381000"/>
          </a:xfrm>
        </p:grpSpPr>
        <p:cxnSp>
          <p:nvCxnSpPr>
            <p:cNvPr id="6" name="Straight Arrow Connector 5"/>
            <p:cNvCxnSpPr/>
            <p:nvPr/>
          </p:nvCxnSpPr>
          <p:spPr>
            <a:xfrm flipH="1">
              <a:off x="4876800" y="3848100"/>
              <a:ext cx="1615440" cy="0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Rectangle 3"/>
            <p:cNvSpPr/>
            <p:nvPr/>
          </p:nvSpPr>
          <p:spPr>
            <a:xfrm>
              <a:off x="6248400" y="3657600"/>
              <a:ext cx="2286000" cy="381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Create an iterator.</a:t>
              </a:r>
              <a:endParaRPr lang="en-US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791200" y="4419600"/>
            <a:ext cx="2743200" cy="609600"/>
            <a:chOff x="4876800" y="3505200"/>
            <a:chExt cx="2743200" cy="609600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4876800" y="3848100"/>
              <a:ext cx="457200" cy="0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5334000" y="3505200"/>
              <a:ext cx="2286000" cy="609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Try to get an element from the iterator.</a:t>
              </a:r>
              <a:endParaRPr lang="en-US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114800" y="5105400"/>
            <a:ext cx="4419600" cy="342900"/>
            <a:chOff x="4114800" y="5105400"/>
            <a:chExt cx="4017818" cy="342900"/>
          </a:xfrm>
        </p:grpSpPr>
        <p:sp>
          <p:nvSpPr>
            <p:cNvPr id="11" name="Rectangle 10"/>
            <p:cNvSpPr/>
            <p:nvPr/>
          </p:nvSpPr>
          <p:spPr>
            <a:xfrm>
              <a:off x="4419600" y="5105400"/>
              <a:ext cx="3713018" cy="3429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Apply the function on the element.</a:t>
              </a:r>
              <a:endParaRPr lang="en-US" dirty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H="1" flipV="1">
              <a:off x="4114800" y="5105400"/>
              <a:ext cx="304800" cy="152400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2414954" y="5562600"/>
            <a:ext cx="6119446" cy="609600"/>
            <a:chOff x="2414954" y="5562600"/>
            <a:chExt cx="6119446" cy="609600"/>
          </a:xfrm>
        </p:grpSpPr>
        <p:sp>
          <p:nvSpPr>
            <p:cNvPr id="18" name="Freeform 17"/>
            <p:cNvSpPr/>
            <p:nvPr/>
          </p:nvSpPr>
          <p:spPr>
            <a:xfrm>
              <a:off x="2414954" y="5603631"/>
              <a:ext cx="269631" cy="296681"/>
            </a:xfrm>
            <a:custGeom>
              <a:avLst/>
              <a:gdLst>
                <a:gd name="connsiteX0" fmla="*/ 269631 w 269631"/>
                <a:gd name="connsiteY0" fmla="*/ 234461 h 296681"/>
                <a:gd name="connsiteX1" fmla="*/ 58615 w 269631"/>
                <a:gd name="connsiteY1" fmla="*/ 281354 h 296681"/>
                <a:gd name="connsiteX2" fmla="*/ 0 w 269631"/>
                <a:gd name="connsiteY2" fmla="*/ 0 h 296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9631" h="296681">
                  <a:moveTo>
                    <a:pt x="269631" y="234461"/>
                  </a:moveTo>
                  <a:cubicBezTo>
                    <a:pt x="186592" y="277446"/>
                    <a:pt x="103553" y="320431"/>
                    <a:pt x="58615" y="281354"/>
                  </a:cubicBezTo>
                  <a:cubicBezTo>
                    <a:pt x="13677" y="242277"/>
                    <a:pt x="6838" y="121138"/>
                    <a:pt x="0" y="0"/>
                  </a:cubicBezTo>
                </a:path>
              </a:pathLst>
            </a:custGeom>
            <a:ln>
              <a:tailEnd type="stealth" w="lg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611902" y="5562600"/>
              <a:ext cx="5922498" cy="609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If we could not get an element, we </a:t>
              </a:r>
              <a:r>
                <a:rPr lang="en-US" i="1" dirty="0" smtClean="0"/>
                <a:t>catch</a:t>
              </a:r>
              <a:r>
                <a:rPr lang="en-US" dirty="0" smtClean="0"/>
                <a:t> the </a:t>
              </a:r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StopIteration</a:t>
              </a:r>
              <a:r>
                <a:rPr lang="en-US" dirty="0" smtClean="0"/>
                <a:t> exception and do not apply the function.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913156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Lazy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We have seen a few other lazy objects before, or objects that only produce new values when they are asked.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The objects returned by the built-in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map</a:t>
            </a:r>
            <a:r>
              <a:rPr lang="en-US" dirty="0" smtClean="0"/>
              <a:t> and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filter</a:t>
            </a:r>
            <a:r>
              <a:rPr lang="en-US" dirty="0" smtClean="0"/>
              <a:t> functions are lazy; the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range</a:t>
            </a:r>
            <a:r>
              <a:rPr lang="en-US" dirty="0" smtClean="0"/>
              <a:t> constructor is also lazy.</a:t>
            </a:r>
          </a:p>
        </p:txBody>
      </p:sp>
    </p:spTree>
    <p:extLst>
      <p:ext uri="{BB962C8B-B14F-4D97-AF65-F5344CB8AC3E}">
        <p14:creationId xmlns:p14="http://schemas.microsoft.com/office/powerpoint/2010/main" val="1441525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Lazy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800" dirty="0" err="1" smtClean="0">
                <a:latin typeface="Consolas" pitchFamily="49" charset="0"/>
                <a:cs typeface="Consolas" pitchFamily="49" charset="0"/>
              </a:rPr>
              <a:t>my_squares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= map(square,</a:t>
            </a:r>
          </a:p>
          <a:p>
            <a:pPr marL="0" indent="0">
              <a:buNone/>
            </a:pPr>
            <a:r>
              <a:rPr lang="en-US" sz="2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                 (4, 5, 6, 7))</a:t>
            </a:r>
          </a:p>
          <a:p>
            <a:pPr marL="0" indent="0">
              <a:buNone/>
            </a:pP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800" dirty="0" err="1" smtClean="0">
                <a:latin typeface="Consolas" pitchFamily="49" charset="0"/>
                <a:cs typeface="Consolas" pitchFamily="49" charset="0"/>
              </a:rPr>
              <a:t>my_squares</a:t>
            </a:r>
            <a:endParaRPr lang="en-US" sz="28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&lt;map object at 0x...&gt;</a:t>
            </a:r>
          </a:p>
          <a:p>
            <a:pPr marL="0" indent="0">
              <a:buNone/>
            </a:pP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800" dirty="0" err="1" smtClean="0">
                <a:latin typeface="Consolas" pitchFamily="49" charset="0"/>
                <a:cs typeface="Consolas" pitchFamily="49" charset="0"/>
              </a:rPr>
              <a:t>my_squares.__next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__()</a:t>
            </a:r>
          </a:p>
          <a:p>
            <a:pPr marL="0" indent="0">
              <a:buNone/>
            </a:pP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16</a:t>
            </a:r>
          </a:p>
          <a:p>
            <a:pPr marL="0" indent="0">
              <a:buNone/>
            </a:pP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&gt;&gt;&gt; next(</a:t>
            </a:r>
            <a:r>
              <a:rPr lang="en-US" sz="2800" dirty="0" err="1" smtClean="0">
                <a:latin typeface="Consolas" pitchFamily="49" charset="0"/>
                <a:cs typeface="Consolas" pitchFamily="49" charset="0"/>
              </a:rPr>
              <a:t>my_squares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>
              <a:buNone/>
            </a:pP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2783120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In lazy evaluation, expressions are not evaluated until they are needed.</a:t>
            </a:r>
          </a:p>
          <a:p>
            <a:r>
              <a:rPr lang="en-US" dirty="0" smtClean="0"/>
              <a:t>Streams allow us to represent infinite sequences.</a:t>
            </a:r>
          </a:p>
          <a:p>
            <a:r>
              <a:rPr lang="en-US" dirty="0" smtClean="0"/>
              <a:t>Streams are pairs whose first element is the first element of the stream, and whose second element stores how the rest of the stream can be calculated.</a:t>
            </a:r>
          </a:p>
          <a:p>
            <a:pPr lvl="1"/>
            <a:r>
              <a:rPr lang="en-US" dirty="0" smtClean="0"/>
              <a:t>This way, only as much of the stream is created as is needed.</a:t>
            </a:r>
          </a:p>
          <a:p>
            <a:r>
              <a:rPr lang="en-US" dirty="0" smtClean="0"/>
              <a:t>Python has built-in support for iterators, or objects that compute new values only when asked.</a:t>
            </a:r>
          </a:p>
          <a:p>
            <a:r>
              <a:rPr lang="en-US" b="1" i="1" dirty="0" smtClean="0"/>
              <a:t>Preview</a:t>
            </a:r>
            <a:r>
              <a:rPr lang="en-US" dirty="0" smtClean="0"/>
              <a:t>: Generators, logic programming.</a:t>
            </a:r>
          </a:p>
        </p:txBody>
      </p:sp>
    </p:spTree>
    <p:extLst>
      <p:ext uri="{BB962C8B-B14F-4D97-AF65-F5344CB8AC3E}">
        <p14:creationId xmlns:p14="http://schemas.microsoft.com/office/powerpoint/2010/main" val="413414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Extras: The Sieve of Eratosthenes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Eratosthenes (</a:t>
            </a:r>
            <a:r>
              <a:rPr lang="el-GR" dirty="0" smtClean="0"/>
              <a:t>Ἐρατοσθένους</a:t>
            </a:r>
            <a:r>
              <a:rPr lang="en-US" dirty="0" smtClean="0"/>
              <a:t>) of Cyrene was a Greek mathematician (276 BC – 195 BC) who discovered an algorithm for generating all prime numbers from 2 up to any given limit.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200400" y="3657600"/>
            <a:ext cx="4572000" cy="2971800"/>
            <a:chOff x="3200400" y="3657600"/>
            <a:chExt cx="4572000" cy="2971800"/>
          </a:xfrm>
        </p:grpSpPr>
        <p:pic>
          <p:nvPicPr>
            <p:cNvPr id="3074" name="Picture 2" descr="Portrait of Eratosthenes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6125" y="3657600"/>
              <a:ext cx="2571750" cy="25483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3200400" y="6444734"/>
              <a:ext cx="4572000" cy="184666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/>
              <a:r>
                <a:rPr lang="en-US" sz="600" dirty="0"/>
                <a:t>http://upload.wikimedia.org/wikipedia/commons/thumb/a/a2/Portrait_of_Eratosthenes.png/220px-Portrait_of_Eratosthenes.png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21405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Extras: The Sieve of Eratosthenes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First, remove all the numbers that are multiples of 2, except for 2 itself.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Then, remove all the numbers that are multiples of the next non-removed number, except for that number itself.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Repeat step 2 until no more numbers can be removed.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 smtClean="0"/>
              <a:t>Demo: </a:t>
            </a:r>
            <a:r>
              <a:rPr lang="en-US" sz="2400" dirty="0">
                <a:hlinkClick r:id="rId2"/>
              </a:rPr>
              <a:t>http://en.wikipedia.org/wiki/File:Sieve_of_Eratosthenes_animation.gif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00163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Lazy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In </a:t>
            </a:r>
            <a:r>
              <a:rPr lang="en-US" b="1" i="1" dirty="0" smtClean="0"/>
              <a:t>lazy</a:t>
            </a:r>
            <a:r>
              <a:rPr lang="en-US" i="1" dirty="0" smtClean="0"/>
              <a:t> </a:t>
            </a:r>
            <a:r>
              <a:rPr lang="en-US" dirty="0" smtClean="0"/>
              <a:t>(or </a:t>
            </a:r>
            <a:r>
              <a:rPr lang="en-US" b="1" i="1" dirty="0" smtClean="0"/>
              <a:t>deferred</a:t>
            </a:r>
            <a:r>
              <a:rPr lang="en-US" dirty="0" smtClean="0"/>
              <a:t>)</a:t>
            </a:r>
            <a:r>
              <a:rPr lang="en-US" i="1" dirty="0" smtClean="0"/>
              <a:t> </a:t>
            </a:r>
            <a:r>
              <a:rPr lang="en-US" b="1" i="1" dirty="0" smtClean="0"/>
              <a:t>evaluation</a:t>
            </a:r>
            <a:r>
              <a:rPr lang="en-US" dirty="0" smtClean="0"/>
              <a:t>, expressions are only evaluated </a:t>
            </a:r>
            <a:r>
              <a:rPr lang="en-US" i="1" dirty="0" smtClean="0"/>
              <a:t>when they are needed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Lazy evaluation is native to many languages, such as Haskell.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By contrast, Python is an </a:t>
            </a:r>
            <a:r>
              <a:rPr lang="en-US" i="1" dirty="0" smtClean="0"/>
              <a:t>eager</a:t>
            </a:r>
            <a:r>
              <a:rPr lang="en-US" dirty="0" smtClean="0"/>
              <a:t> language, evaluating expressions immediately.</a:t>
            </a:r>
            <a:endParaRPr lang="en-US" i="1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397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Extras: The Sieve of Eratosthenes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primes(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positive_ints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  #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positive_ints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is a stream that starts at least 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at 2.</a:t>
            </a:r>
            <a:endParaRPr lang="en-US" sz="22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not_div_by_first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num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      return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num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%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positive_ints.first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!= 0</a:t>
            </a:r>
          </a:p>
          <a:p>
            <a:pPr marL="0" indent="0"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sieve():</a:t>
            </a:r>
          </a:p>
          <a:p>
            <a:pPr marL="0" indent="0"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      return primes(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filter_stream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not_div_by_first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pPr marL="0" indent="0"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                                 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positive_ints.rest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))</a:t>
            </a:r>
          </a:p>
          <a:p>
            <a:pPr marL="0" indent="0"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  return Stream(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positive_ints.first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, sieve)</a:t>
            </a:r>
            <a:endParaRPr lang="en-US" sz="22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015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Lazy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800600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sz="3300" dirty="0" smtClean="0"/>
              <a:t>We can modify </a:t>
            </a:r>
            <a:r>
              <a:rPr lang="en-US" sz="3300" dirty="0" err="1" smtClean="0">
                <a:latin typeface="Consolas" pitchFamily="49" charset="0"/>
                <a:cs typeface="Consolas" pitchFamily="49" charset="0"/>
              </a:rPr>
              <a:t>is_better</a:t>
            </a:r>
            <a:r>
              <a:rPr lang="en-US" sz="3300" dirty="0" smtClean="0"/>
              <a:t> to evaluate “lazily” by passing in functions. These functions will then provide the necessary values when – and if – they are called.</a:t>
            </a:r>
          </a:p>
          <a:p>
            <a:pPr marL="0" indent="0" algn="ctr">
              <a:buNone/>
            </a:pPr>
            <a:endParaRPr lang="en-US" sz="3000" dirty="0"/>
          </a:p>
          <a:p>
            <a:pPr marL="0" indent="0">
              <a:buNone/>
            </a:pPr>
            <a:r>
              <a:rPr lang="en-US" sz="30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3000" dirty="0" err="1" smtClean="0">
                <a:latin typeface="Consolas" pitchFamily="49" charset="0"/>
                <a:cs typeface="Consolas" pitchFamily="49" charset="0"/>
              </a:rPr>
              <a:t>is_better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(a, b, </a:t>
            </a:r>
            <a:r>
              <a:rPr lang="en-US" sz="3000" dirty="0" err="1" smtClean="0">
                <a:latin typeface="Consolas" pitchFamily="49" charset="0"/>
                <a:cs typeface="Consolas" pitchFamily="49" charset="0"/>
              </a:rPr>
              <a:t>a_better_fn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3000" dirty="0" err="1" smtClean="0">
                <a:latin typeface="Consolas" pitchFamily="49" charset="0"/>
                <a:cs typeface="Consolas" pitchFamily="49" charset="0"/>
              </a:rPr>
              <a:t>b_better_fn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):</a:t>
            </a:r>
          </a:p>
          <a:p>
            <a:pPr marL="0" indent="0">
              <a:buNone/>
            </a:pPr>
            <a:r>
              <a:rPr lang="en-US" sz="3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   if a &gt; b:</a:t>
            </a:r>
          </a:p>
          <a:p>
            <a:pPr marL="0" indent="0">
              <a:buNone/>
            </a:pPr>
            <a:r>
              <a:rPr lang="en-US" sz="3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       return </a:t>
            </a:r>
            <a:r>
              <a:rPr lang="en-US" sz="3000" dirty="0" err="1" smtClean="0">
                <a:latin typeface="Consolas" pitchFamily="49" charset="0"/>
                <a:cs typeface="Consolas" pitchFamily="49" charset="0"/>
              </a:rPr>
              <a:t>a_better_fn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pPr marL="0" indent="0">
              <a:buNone/>
            </a:pPr>
            <a:r>
              <a:rPr lang="en-US" sz="3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   return </a:t>
            </a:r>
            <a:r>
              <a:rPr lang="en-US" sz="3000" dirty="0" err="1" smtClean="0">
                <a:latin typeface="Consolas" pitchFamily="49" charset="0"/>
                <a:cs typeface="Consolas" pitchFamily="49" charset="0"/>
              </a:rPr>
              <a:t>b_better_fn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pPr marL="0" indent="0">
              <a:buNone/>
            </a:pPr>
            <a:endParaRPr lang="en-US" sz="30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3000" dirty="0" err="1" smtClean="0">
                <a:latin typeface="Consolas" pitchFamily="49" charset="0"/>
                <a:cs typeface="Consolas" pitchFamily="49" charset="0"/>
              </a:rPr>
              <a:t>is_better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(foo, bar,</a:t>
            </a:r>
          </a:p>
          <a:p>
            <a:pPr marL="0" indent="0">
              <a:buNone/>
            </a:pPr>
            <a:r>
              <a:rPr lang="en-US" sz="3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         lambda: fib(1), lambda: fib(1000))</a:t>
            </a:r>
          </a:p>
          <a:p>
            <a:pPr marL="0" indent="0" algn="ctr">
              <a:buNone/>
            </a:pPr>
            <a:endParaRPr lang="en-US" i="1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853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Infinite Sequences: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</a:t>
            </a:r>
            <a:r>
              <a:rPr lang="en-US" b="1" i="1" dirty="0"/>
              <a:t>sequence</a:t>
            </a:r>
            <a:r>
              <a:rPr lang="en-US" dirty="0"/>
              <a:t> is an ordered collection of data values.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There are many kinds of sequences, and all share certain properties.</a:t>
            </a:r>
          </a:p>
          <a:p>
            <a:pPr marL="0" indent="0">
              <a:buNone/>
            </a:pP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Length</a:t>
            </a:r>
            <a:r>
              <a:rPr lang="en-US" dirty="0"/>
              <a:t>: A sequence has a </a:t>
            </a:r>
            <a:r>
              <a:rPr lang="en-US" i="1" dirty="0"/>
              <a:t>finite length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Element selection</a:t>
            </a:r>
            <a:r>
              <a:rPr lang="en-US" dirty="0"/>
              <a:t>: A sequence has an element for any non-negative integer less than its length.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5486400" y="3824603"/>
            <a:ext cx="3573351" cy="975997"/>
            <a:chOff x="5162550" y="3203727"/>
            <a:chExt cx="3573351" cy="975997"/>
          </a:xfrm>
        </p:grpSpPr>
        <p:sp>
          <p:nvSpPr>
            <p:cNvPr id="6" name="Freeform 5"/>
            <p:cNvSpPr/>
            <p:nvPr/>
          </p:nvSpPr>
          <p:spPr>
            <a:xfrm>
              <a:off x="5162550" y="3477350"/>
              <a:ext cx="1562100" cy="313600"/>
            </a:xfrm>
            <a:custGeom>
              <a:avLst/>
              <a:gdLst>
                <a:gd name="connsiteX0" fmla="*/ 1562100 w 1562100"/>
                <a:gd name="connsiteY0" fmla="*/ 56425 h 313600"/>
                <a:gd name="connsiteX1" fmla="*/ 266700 w 1562100"/>
                <a:gd name="connsiteY1" fmla="*/ 18325 h 313600"/>
                <a:gd name="connsiteX2" fmla="*/ 0 w 1562100"/>
                <a:gd name="connsiteY2" fmla="*/ 313600 h 313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62100" h="313600">
                  <a:moveTo>
                    <a:pt x="1562100" y="56425"/>
                  </a:moveTo>
                  <a:cubicBezTo>
                    <a:pt x="1044575" y="15943"/>
                    <a:pt x="527050" y="-24538"/>
                    <a:pt x="266700" y="18325"/>
                  </a:cubicBezTo>
                  <a:cubicBezTo>
                    <a:pt x="6350" y="61188"/>
                    <a:pt x="3175" y="187394"/>
                    <a:pt x="0" y="313600"/>
                  </a:cubicBezTo>
                </a:path>
              </a:pathLst>
            </a:custGeom>
            <a:ln>
              <a:tailEnd type="stealth" w="lg" len="lg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 rot="21395550">
              <a:off x="6580299" y="3203727"/>
              <a:ext cx="2155602" cy="975997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What about infinite collections of data, or infinite sequences?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741132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Infinite Sequences: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Mathematical sequences</a:t>
            </a:r>
          </a:p>
          <a:p>
            <a:pPr marL="457200" lvl="1" indent="0">
              <a:buNone/>
            </a:pPr>
            <a:r>
              <a:rPr lang="en-US" i="1" dirty="0" smtClean="0"/>
              <a:t>Prime numbers, Fibonacci sequence, ...</a:t>
            </a:r>
            <a:endParaRPr lang="en-US" dirty="0" smtClean="0"/>
          </a:p>
          <a:p>
            <a:r>
              <a:rPr lang="en-US" dirty="0" smtClean="0"/>
              <a:t>Internet and cell phone traffic</a:t>
            </a:r>
          </a:p>
          <a:p>
            <a:r>
              <a:rPr lang="en-US" dirty="0" smtClean="0"/>
              <a:t>Real-time data</a:t>
            </a:r>
          </a:p>
          <a:p>
            <a:pPr marL="457200" lvl="1" indent="0">
              <a:buNone/>
            </a:pPr>
            <a:r>
              <a:rPr lang="en-US" i="1" dirty="0" smtClean="0"/>
              <a:t>Instrument measurements, stock prices, weather, social media data,  ...</a:t>
            </a:r>
            <a:endParaRPr lang="en-US" dirty="0" smtClean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b="1" i="1" dirty="0" smtClean="0"/>
              <a:t>Problem</a:t>
            </a:r>
            <a:r>
              <a:rPr lang="en-US" dirty="0" smtClean="0"/>
              <a:t>: How do we represent an infinite sequence in a finite-memory computer?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89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lec1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lec10</Template>
  <TotalTime>9724</TotalTime>
  <Words>2911</Words>
  <Application>Microsoft Office PowerPoint</Application>
  <PresentationFormat>On-screen Show (4:3)</PresentationFormat>
  <Paragraphs>505</Paragraphs>
  <Slides>60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1" baseType="lpstr">
      <vt:lpstr>lec10</vt:lpstr>
      <vt:lpstr>CS61A Lecture 24 Infinite Sequences</vt:lpstr>
      <vt:lpstr>Computer Science in the News</vt:lpstr>
      <vt:lpstr>Agenda</vt:lpstr>
      <vt:lpstr>Lazy Evaluation</vt:lpstr>
      <vt:lpstr>Lazy Evaluation</vt:lpstr>
      <vt:lpstr>Lazy Evaluation</vt:lpstr>
      <vt:lpstr>Lazy Evaluation</vt:lpstr>
      <vt:lpstr>Infinite Sequences: Examples</vt:lpstr>
      <vt:lpstr>Infinite Sequences: Examples</vt:lpstr>
      <vt:lpstr>Announcements</vt:lpstr>
      <vt:lpstr>Announcements</vt:lpstr>
      <vt:lpstr>Announcements: Midterm 2</vt:lpstr>
      <vt:lpstr>Announcements: Final</vt:lpstr>
      <vt:lpstr>Review: Recursive Lists</vt:lpstr>
      <vt:lpstr>Infinite Recursive Lists</vt:lpstr>
      <vt:lpstr>Infinite Recursive Lists</vt:lpstr>
      <vt:lpstr>Streams</vt:lpstr>
      <vt:lpstr>Streams</vt:lpstr>
      <vt:lpstr>Streams</vt:lpstr>
      <vt:lpstr>Streams</vt:lpstr>
      <vt:lpstr>Streams: Example</vt:lpstr>
      <vt:lpstr>Streams: Example</vt:lpstr>
      <vt:lpstr>Streams: Example</vt:lpstr>
      <vt:lpstr>Infinite Streams: Example</vt:lpstr>
      <vt:lpstr>Infinite Streams: Example</vt:lpstr>
      <vt:lpstr>Infinite Streams: Example</vt:lpstr>
      <vt:lpstr>Infinite Streams: Example</vt:lpstr>
      <vt:lpstr>Infinite Streams: Practice</vt:lpstr>
      <vt:lpstr>Infinite Streams: Practice</vt:lpstr>
      <vt:lpstr>Infinite Streams: Practice</vt:lpstr>
      <vt:lpstr>Infinite Streams: Practice</vt:lpstr>
      <vt:lpstr>Infinite Streams: Practice</vt:lpstr>
      <vt:lpstr>Infinite Streams: Practice</vt:lpstr>
      <vt:lpstr>Infinite Streams</vt:lpstr>
      <vt:lpstr>Infinite Streams</vt:lpstr>
      <vt:lpstr>Infinite Streams</vt:lpstr>
      <vt:lpstr>Infinite Streams: Practice</vt:lpstr>
      <vt:lpstr>Infinite Streams: Practice</vt:lpstr>
      <vt:lpstr>Infinite Streams: Practice</vt:lpstr>
      <vt:lpstr>Infinite Streams: Practice</vt:lpstr>
      <vt:lpstr>Infinite Streams: Practice</vt:lpstr>
      <vt:lpstr>Infinite Streams: Practice</vt:lpstr>
      <vt:lpstr>Infinite Streams: Example</vt:lpstr>
      <vt:lpstr>Infinite Streams: Example</vt:lpstr>
      <vt:lpstr>Integer Stream: Alternate Construction</vt:lpstr>
      <vt:lpstr>Integer Stream: Alternate Construction</vt:lpstr>
      <vt:lpstr>Break</vt:lpstr>
      <vt:lpstr>Iterators</vt:lpstr>
      <vt:lpstr>Iterators</vt:lpstr>
      <vt:lpstr>Iterators: Example</vt:lpstr>
      <vt:lpstr>Iterators: Example</vt:lpstr>
      <vt:lpstr>Iterators: Example</vt:lpstr>
      <vt:lpstr>Iterators</vt:lpstr>
      <vt:lpstr>Iterators</vt:lpstr>
      <vt:lpstr>Other Lazy Objects</vt:lpstr>
      <vt:lpstr>Other Lazy Objects</vt:lpstr>
      <vt:lpstr>Conclusion</vt:lpstr>
      <vt:lpstr>Extras: The Sieve of Eratosthenes</vt:lpstr>
      <vt:lpstr>Extras: The Sieve of Eratosthenes</vt:lpstr>
      <vt:lpstr>Extras: The Sieve of Eratosthenes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CS61A Lecture 24 Streams</dc:title>
  <dc:creator>Tom;Jon Kotker</dc:creator>
  <cp:lastModifiedBy>advancedversion</cp:lastModifiedBy>
  <cp:revision>2108</cp:revision>
  <cp:lastPrinted>2012-07-30T17:18:58Z</cp:lastPrinted>
  <dcterms:created xsi:type="dcterms:W3CDTF">2012-07-05T04:51:41Z</dcterms:created>
  <dcterms:modified xsi:type="dcterms:W3CDTF">2012-08-07T09:30:38Z</dcterms:modified>
</cp:coreProperties>
</file>