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1"/>
  </p:notesMasterIdLst>
  <p:handoutMasterIdLst>
    <p:handoutMasterId r:id="rId52"/>
  </p:handoutMasterIdLst>
  <p:sldIdLst>
    <p:sldId id="256" r:id="rId2"/>
    <p:sldId id="290" r:id="rId3"/>
    <p:sldId id="291" r:id="rId4"/>
    <p:sldId id="386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6" r:id="rId15"/>
    <p:sldId id="379" r:id="rId16"/>
    <p:sldId id="384" r:id="rId17"/>
    <p:sldId id="380" r:id="rId18"/>
    <p:sldId id="381" r:id="rId19"/>
    <p:sldId id="382" r:id="rId20"/>
    <p:sldId id="303" r:id="rId21"/>
    <p:sldId id="340" r:id="rId22"/>
    <p:sldId id="341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8" r:id="rId36"/>
    <p:sldId id="357" r:id="rId37"/>
    <p:sldId id="359" r:id="rId38"/>
    <p:sldId id="360" r:id="rId39"/>
    <p:sldId id="361" r:id="rId40"/>
    <p:sldId id="362" r:id="rId41"/>
    <p:sldId id="363" r:id="rId42"/>
    <p:sldId id="364" r:id="rId43"/>
    <p:sldId id="378" r:id="rId44"/>
    <p:sldId id="383" r:id="rId45"/>
    <p:sldId id="387" r:id="rId46"/>
    <p:sldId id="388" r:id="rId47"/>
    <p:sldId id="389" r:id="rId48"/>
    <p:sldId id="390" r:id="rId49"/>
    <p:sldId id="339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</p14:sldIdLst>
        </p14:section>
        <p14:section name="CS in the News" id="{8A07CB74-DB75-4F2D-8DAC-E6E24CBEFE57}">
          <p14:sldIdLst>
            <p14:sldId id="290"/>
          </p14:sldIdLst>
        </p14:section>
        <p14:section name="Introduction" id="{58241437-7419-4540-9B15-2F6786E4D393}">
          <p14:sldIdLst>
            <p14:sldId id="291"/>
          </p14:sldIdLst>
        </p14:section>
        <p14:section name="Review: Inheritance" id="{FCF81A8F-FE6D-4AC9-B049-E2709FF0AAA7}">
          <p14:sldIdLst>
            <p14:sldId id="386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6"/>
            <p14:sldId id="379"/>
            <p14:sldId id="384"/>
          </p14:sldIdLst>
        </p14:section>
        <p14:section name="Properties" id="{C9357ECF-F8BF-4C46-B70E-381842C44EDB}">
          <p14:sldIdLst>
            <p14:sldId id="380"/>
            <p14:sldId id="381"/>
            <p14:sldId id="382"/>
          </p14:sldIdLst>
        </p14:section>
        <p14:section name="Announcements" id="{A2FF0C50-A5E7-43EF-81E2-C1B2934D120E}">
          <p14:sldIdLst>
            <p14:sldId id="303"/>
          </p14:sldIdLst>
        </p14:section>
        <p14:section name="Polymorphism" id="{4F7F7AD2-6926-49EF-AEE1-45AF42AD41D6}">
          <p14:sldIdLst>
            <p14:sldId id="340"/>
            <p14:sldId id="341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8"/>
            <p14:sldId id="357"/>
            <p14:sldId id="359"/>
            <p14:sldId id="360"/>
            <p14:sldId id="361"/>
            <p14:sldId id="362"/>
            <p14:sldId id="363"/>
            <p14:sldId id="364"/>
          </p14:sldIdLst>
        </p14:section>
        <p14:section name="Break" id="{77725A00-711F-4FA0-90E8-653477787C6C}">
          <p14:sldIdLst>
            <p14:sldId id="378"/>
          </p14:sldIdLst>
        </p14:section>
        <p14:section name="Mutable Data Structures" id="{0EED84D5-9308-4096-9A41-9A80DA523592}">
          <p14:sldIdLst>
            <p14:sldId id="383"/>
            <p14:sldId id="387"/>
            <p14:sldId id="388"/>
            <p14:sldId id="389"/>
            <p14:sldId id="390"/>
          </p14:sldIdLst>
        </p14:section>
        <p14:section name="Conclusion" id="{73C4C900-8FE6-4400-953C-C5DA5AF92BA2}">
          <p14:sldIdLst>
            <p14:sldId id="33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01" autoAdjust="0"/>
    <p:restoredTop sz="92230" autoAdjust="0"/>
  </p:normalViewPr>
  <p:slideViewPr>
    <p:cSldViewPr>
      <p:cViewPr varScale="1">
        <p:scale>
          <a:sx n="81" d="100"/>
          <a:sy n="81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“Does anyone object?”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1D97-F361-44BD-98F4-4B58128F51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4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287417"/>
            <a:ext cx="7620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62491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CS61A Lecture 15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Object-Oriented Programming, Mutable Data Structures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12,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‘Ash’, 314)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264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170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‘Ash’, 314)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mistys_togepi.attack</a:t>
            </a: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264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170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23538" y="3434862"/>
            <a:ext cx="2291863" cy="1441938"/>
            <a:chOff x="6623538" y="3434862"/>
            <a:chExt cx="2291863" cy="1441938"/>
          </a:xfrm>
        </p:grpSpPr>
        <p:sp>
          <p:nvSpPr>
            <p:cNvPr id="5" name="Freeform 4"/>
            <p:cNvSpPr/>
            <p:nvPr/>
          </p:nvSpPr>
          <p:spPr>
            <a:xfrm>
              <a:off x="6623538" y="3434862"/>
              <a:ext cx="1193776" cy="457200"/>
            </a:xfrm>
            <a:custGeom>
              <a:avLst/>
              <a:gdLst>
                <a:gd name="connsiteX0" fmla="*/ 1055077 w 1193776"/>
                <a:gd name="connsiteY0" fmla="*/ 457200 h 457200"/>
                <a:gd name="connsiteX1" fmla="*/ 1101970 w 1193776"/>
                <a:gd name="connsiteY1" fmla="*/ 93784 h 457200"/>
                <a:gd name="connsiteX2" fmla="*/ 0 w 1193776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776" h="457200">
                  <a:moveTo>
                    <a:pt x="1055077" y="457200"/>
                  </a:moveTo>
                  <a:cubicBezTo>
                    <a:pt x="1166446" y="313592"/>
                    <a:pt x="1277816" y="169984"/>
                    <a:pt x="1101970" y="93784"/>
                  </a:cubicBezTo>
                  <a:cubicBezTo>
                    <a:pt x="926124" y="17584"/>
                    <a:pt x="463062" y="8792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781801" y="3657600"/>
              <a:ext cx="2133600" cy="1219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mistys_togepi</a:t>
              </a:r>
              <a:r>
                <a:rPr lang="en-US" dirty="0" smtClean="0"/>
                <a:t> uses the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attack</a:t>
              </a:r>
              <a:r>
                <a:rPr lang="en-US" dirty="0" smtClean="0"/>
                <a:t> method from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Pokemon</a:t>
              </a:r>
              <a:r>
                <a:rPr lang="en-US" dirty="0" smtClean="0"/>
                <a:t> class.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1678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‘Ash’, 314)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264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ashs_squirtle.attack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170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623538" y="4654062"/>
            <a:ext cx="2291863" cy="1441938"/>
            <a:chOff x="6623538" y="3434862"/>
            <a:chExt cx="2291863" cy="1441938"/>
          </a:xfrm>
        </p:grpSpPr>
        <p:sp>
          <p:nvSpPr>
            <p:cNvPr id="5" name="Freeform 4"/>
            <p:cNvSpPr/>
            <p:nvPr/>
          </p:nvSpPr>
          <p:spPr>
            <a:xfrm>
              <a:off x="6623538" y="3434862"/>
              <a:ext cx="1193776" cy="457200"/>
            </a:xfrm>
            <a:custGeom>
              <a:avLst/>
              <a:gdLst>
                <a:gd name="connsiteX0" fmla="*/ 1055077 w 1193776"/>
                <a:gd name="connsiteY0" fmla="*/ 457200 h 457200"/>
                <a:gd name="connsiteX1" fmla="*/ 1101970 w 1193776"/>
                <a:gd name="connsiteY1" fmla="*/ 93784 h 457200"/>
                <a:gd name="connsiteX2" fmla="*/ 0 w 1193776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776" h="457200">
                  <a:moveTo>
                    <a:pt x="1055077" y="457200"/>
                  </a:moveTo>
                  <a:cubicBezTo>
                    <a:pt x="1166446" y="313592"/>
                    <a:pt x="1277816" y="169984"/>
                    <a:pt x="1101970" y="93784"/>
                  </a:cubicBezTo>
                  <a:cubicBezTo>
                    <a:pt x="926124" y="17584"/>
                    <a:pt x="463062" y="8792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623538" y="3657600"/>
              <a:ext cx="2291863" cy="121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ashs_squirtle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dirty="0" smtClean="0"/>
                <a:t>uses the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attack</a:t>
              </a:r>
              <a:r>
                <a:rPr lang="en-US" dirty="0" smtClean="0"/>
                <a:t> method from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WaterPokemon</a:t>
              </a:r>
              <a:r>
                <a:rPr lang="en-US" dirty="0" smtClean="0"/>
                <a:t> class.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84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‘Ash’, 314)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264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ashs_squirtle.attack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mistys_togepi.get_hit_pts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170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59070" y="3886200"/>
            <a:ext cx="3511786" cy="1782097"/>
            <a:chOff x="5459070" y="2667000"/>
            <a:chExt cx="3511786" cy="1782097"/>
          </a:xfrm>
        </p:grpSpPr>
        <p:sp>
          <p:nvSpPr>
            <p:cNvPr id="5" name="Freeform 4"/>
            <p:cNvSpPr/>
            <p:nvPr/>
          </p:nvSpPr>
          <p:spPr>
            <a:xfrm>
              <a:off x="5459070" y="2667000"/>
              <a:ext cx="1551330" cy="457200"/>
            </a:xfrm>
            <a:custGeom>
              <a:avLst/>
              <a:gdLst>
                <a:gd name="connsiteX0" fmla="*/ 1055077 w 1193776"/>
                <a:gd name="connsiteY0" fmla="*/ 457200 h 457200"/>
                <a:gd name="connsiteX1" fmla="*/ 1101970 w 1193776"/>
                <a:gd name="connsiteY1" fmla="*/ 93784 h 457200"/>
                <a:gd name="connsiteX2" fmla="*/ 0 w 1193776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3776" h="457200">
                  <a:moveTo>
                    <a:pt x="1055077" y="457200"/>
                  </a:moveTo>
                  <a:cubicBezTo>
                    <a:pt x="1166446" y="313592"/>
                    <a:pt x="1277816" y="169984"/>
                    <a:pt x="1101970" y="93784"/>
                  </a:cubicBezTo>
                  <a:cubicBezTo>
                    <a:pt x="926124" y="17584"/>
                    <a:pt x="463062" y="8792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387160">
              <a:off x="6602794" y="2772697"/>
              <a:ext cx="2368062" cy="1676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+mj-lt"/>
                  <a:cs typeface="Consolas" pitchFamily="49" charset="0"/>
                </a:rPr>
                <a:t>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WaterPokemon</a:t>
              </a:r>
              <a:r>
                <a:rPr lang="en-US" dirty="0" smtClean="0">
                  <a:latin typeface="+mj-lt"/>
                  <a:cs typeface="Consolas" pitchFamily="49" charset="0"/>
                </a:rPr>
                <a:t> class does not have a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get_hit_pts</a:t>
              </a:r>
              <a:r>
                <a:rPr lang="en-US" dirty="0" smtClean="0">
                  <a:latin typeface="+mj-lt"/>
                  <a:cs typeface="Consolas" pitchFamily="49" charset="0"/>
                </a:rPr>
                <a:t> method, so it uses the method from its superclass.</a:t>
              </a:r>
              <a:endParaRPr lang="en-US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72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700" dirty="0" smtClean="0"/>
              <a:t>If the class of an object has the method or attribute of interest, that particular method or attribute is used.</a:t>
            </a:r>
          </a:p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2700" dirty="0" smtClean="0"/>
              <a:t>Otherwise, the method or attribute of its parent is used.</a:t>
            </a:r>
          </a:p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r>
              <a:rPr lang="en-US" sz="2700" dirty="0"/>
              <a:t>Inheritance can be many levels deep.</a:t>
            </a:r>
          </a:p>
          <a:p>
            <a:pPr marL="0" indent="0" algn="ctr">
              <a:buNone/>
            </a:pPr>
            <a:r>
              <a:rPr lang="en-US" sz="2700" dirty="0"/>
              <a:t>If the parent class does not have the method or attribute, we check the parent of the parent class, and so on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788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can also both </a:t>
            </a:r>
            <a:r>
              <a:rPr lang="en-US" i="1" dirty="0" smtClean="0"/>
              <a:t>override</a:t>
            </a:r>
            <a:r>
              <a:rPr lang="en-US" dirty="0" smtClean="0"/>
              <a:t> a parent’s method or attribute </a:t>
            </a:r>
            <a:r>
              <a:rPr lang="en-US" i="1" dirty="0" smtClean="0"/>
              <a:t>and</a:t>
            </a:r>
            <a:r>
              <a:rPr lang="en-US" dirty="0" smtClean="0"/>
              <a:t> use the original parent’s method.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Say that we want to modify the attacks of Electric Pokémon: when they attack another Pokémon, the other Pokémon loses the </a:t>
            </a:r>
            <a:r>
              <a:rPr lang="en-US" i="1" dirty="0" smtClean="0"/>
              <a:t>original</a:t>
            </a:r>
            <a:r>
              <a:rPr lang="en-US" dirty="0" smtClean="0"/>
              <a:t> 50 HP, but the Electric Pokémon gets an increase of 10 HP.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b="1" dirty="0" err="1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Pokemon.attack</a:t>
            </a:r>
            <a:r>
              <a:rPr lang="en-US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(self, other)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self.increase_hp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934200" y="3048000"/>
            <a:ext cx="1981200" cy="1410789"/>
            <a:chOff x="6934200" y="3048000"/>
            <a:chExt cx="1981200" cy="1410789"/>
          </a:xfrm>
        </p:grpSpPr>
        <p:sp>
          <p:nvSpPr>
            <p:cNvPr id="6" name="Freeform 5"/>
            <p:cNvSpPr/>
            <p:nvPr/>
          </p:nvSpPr>
          <p:spPr>
            <a:xfrm>
              <a:off x="8417169" y="4021015"/>
              <a:ext cx="314583" cy="437774"/>
            </a:xfrm>
            <a:custGeom>
              <a:avLst/>
              <a:gdLst>
                <a:gd name="connsiteX0" fmla="*/ 269631 w 314583"/>
                <a:gd name="connsiteY0" fmla="*/ 0 h 437774"/>
                <a:gd name="connsiteX1" fmla="*/ 293077 w 314583"/>
                <a:gd name="connsiteY1" fmla="*/ 375139 h 437774"/>
                <a:gd name="connsiteX2" fmla="*/ 0 w 314583"/>
                <a:gd name="connsiteY2" fmla="*/ 433754 h 437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583" h="437774">
                  <a:moveTo>
                    <a:pt x="269631" y="0"/>
                  </a:moveTo>
                  <a:cubicBezTo>
                    <a:pt x="303823" y="151423"/>
                    <a:pt x="338016" y="302847"/>
                    <a:pt x="293077" y="375139"/>
                  </a:cubicBezTo>
                  <a:cubicBezTo>
                    <a:pt x="248138" y="447431"/>
                    <a:pt x="124069" y="440592"/>
                    <a:pt x="0" y="433754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36472">
              <a:off x="6934200" y="3048000"/>
              <a:ext cx="1981200" cy="990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We use the original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attack</a:t>
              </a:r>
              <a:r>
                <a:rPr lang="en-US" dirty="0" smtClean="0"/>
                <a:t> method from the parent.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269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Python allows us to create attributes that are computed from other attributes, but need not necessarily be instance variables.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Say we want each </a:t>
            </a:r>
            <a:r>
              <a:rPr lang="en-US" dirty="0" err="1" smtClean="0"/>
              <a:t>Pokemon</a:t>
            </a:r>
            <a:r>
              <a:rPr lang="en-US" dirty="0" smtClean="0"/>
              <a:t> object to say its complete name, constructed from its owner’s name and its own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way is to define a new </a:t>
            </a:r>
            <a:r>
              <a:rPr lang="en-US" i="1" dirty="0" smtClean="0"/>
              <a:t>method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complete_name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self.owner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+ “’s ” +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self.name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ashs_pikachu.complete_name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‘Ash’s Pikachu’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3735" y="5400516"/>
            <a:ext cx="3735792" cy="1184028"/>
            <a:chOff x="3965249" y="5247957"/>
            <a:chExt cx="3735792" cy="1184028"/>
          </a:xfrm>
        </p:grpSpPr>
        <p:sp>
          <p:nvSpPr>
            <p:cNvPr id="5" name="Freeform 4"/>
            <p:cNvSpPr/>
            <p:nvPr/>
          </p:nvSpPr>
          <p:spPr>
            <a:xfrm>
              <a:off x="5867514" y="5247957"/>
              <a:ext cx="368613" cy="466884"/>
            </a:xfrm>
            <a:custGeom>
              <a:avLst/>
              <a:gdLst>
                <a:gd name="connsiteX0" fmla="*/ 200025 w 368613"/>
                <a:gd name="connsiteY0" fmla="*/ 466884 h 466884"/>
                <a:gd name="connsiteX1" fmla="*/ 361950 w 368613"/>
                <a:gd name="connsiteY1" fmla="*/ 76359 h 466884"/>
                <a:gd name="connsiteX2" fmla="*/ 0 w 368613"/>
                <a:gd name="connsiteY2" fmla="*/ 159 h 46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13" h="466884">
                  <a:moveTo>
                    <a:pt x="200025" y="466884"/>
                  </a:moveTo>
                  <a:cubicBezTo>
                    <a:pt x="297656" y="310515"/>
                    <a:pt x="395287" y="154146"/>
                    <a:pt x="361950" y="76359"/>
                  </a:cubicBezTo>
                  <a:cubicBezTo>
                    <a:pt x="328613" y="-1428"/>
                    <a:pt x="164306" y="-635"/>
                    <a:pt x="0" y="15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21229">
              <a:off x="3965249" y="5506507"/>
              <a:ext cx="3735792" cy="92547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However, this seems like it should be an attribute (something the data </a:t>
              </a:r>
              <a:r>
                <a:rPr lang="en-US" sz="1600" i="1" dirty="0" smtClean="0"/>
                <a:t>is</a:t>
              </a:r>
              <a:r>
                <a:rPr lang="en-US" sz="1600" dirty="0" smtClean="0"/>
                <a:t>), instead of a method (something the data can </a:t>
              </a:r>
              <a:r>
                <a:rPr lang="en-US" sz="1600" i="1" dirty="0" smtClean="0"/>
                <a:t>do</a:t>
              </a:r>
              <a:r>
                <a:rPr lang="en-US" sz="1600" dirty="0" smtClean="0"/>
                <a:t>).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02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Another way is to use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property</a:t>
            </a:r>
            <a:r>
              <a:rPr lang="en-US" dirty="0" smtClean="0"/>
              <a:t> </a:t>
            </a:r>
            <a:r>
              <a:rPr lang="en-US" i="1" dirty="0" smtClean="0"/>
              <a:t>decorator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@property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complete_name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       return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self.owner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 + “’s ”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+ self.name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ashs_pikachu.complete_name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‘Ash’s Pikachu’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98252" y="5181600"/>
            <a:ext cx="2628572" cy="761946"/>
            <a:chOff x="4222154" y="5248116"/>
            <a:chExt cx="2628572" cy="761946"/>
          </a:xfrm>
        </p:grpSpPr>
        <p:sp>
          <p:nvSpPr>
            <p:cNvPr id="5" name="Freeform 4"/>
            <p:cNvSpPr/>
            <p:nvPr/>
          </p:nvSpPr>
          <p:spPr>
            <a:xfrm>
              <a:off x="5651187" y="5248116"/>
              <a:ext cx="368613" cy="466884"/>
            </a:xfrm>
            <a:custGeom>
              <a:avLst/>
              <a:gdLst>
                <a:gd name="connsiteX0" fmla="*/ 200025 w 368613"/>
                <a:gd name="connsiteY0" fmla="*/ 466884 h 466884"/>
                <a:gd name="connsiteX1" fmla="*/ 361950 w 368613"/>
                <a:gd name="connsiteY1" fmla="*/ 76359 h 466884"/>
                <a:gd name="connsiteX2" fmla="*/ 0 w 368613"/>
                <a:gd name="connsiteY2" fmla="*/ 159 h 466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13" h="466884">
                  <a:moveTo>
                    <a:pt x="200025" y="466884"/>
                  </a:moveTo>
                  <a:cubicBezTo>
                    <a:pt x="297656" y="310515"/>
                    <a:pt x="395287" y="154146"/>
                    <a:pt x="361950" y="76359"/>
                  </a:cubicBezTo>
                  <a:cubicBezTo>
                    <a:pt x="328613" y="-1428"/>
                    <a:pt x="164306" y="-635"/>
                    <a:pt x="0" y="159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21229">
              <a:off x="4222154" y="5635160"/>
              <a:ext cx="2628572" cy="3749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new attribute is calculated!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837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352550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52587" y="5510550"/>
            <a:ext cx="5838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http://www.iospress.nl/ios_news/music-to-my-eyes-device-converting-images-into-music-helps-individuals-without-vision-reach-for-objects-in-space/</a:t>
            </a:r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Project 2 is due </a:t>
            </a:r>
            <a:r>
              <a:rPr lang="en-US" b="1" dirty="0" smtClean="0"/>
              <a:t>Friday, July 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 7 is due </a:t>
            </a:r>
            <a:r>
              <a:rPr lang="en-US" b="1" dirty="0" smtClean="0"/>
              <a:t>Saturday, July 14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3 will be released this weekend, due </a:t>
            </a:r>
            <a:r>
              <a:rPr lang="en-US" b="1" dirty="0" smtClean="0"/>
              <a:t>Tuesday, July 24</a:t>
            </a:r>
            <a:r>
              <a:rPr lang="en-US" dirty="0" smtClean="0"/>
              <a:t>.</a:t>
            </a:r>
          </a:p>
          <a:p>
            <a:r>
              <a:rPr lang="en-US" dirty="0"/>
              <a:t>Your TA will distribute </a:t>
            </a:r>
            <a:r>
              <a:rPr lang="en-US" dirty="0" smtClean="0"/>
              <a:t>your graded midterms in </a:t>
            </a:r>
            <a:r>
              <a:rPr lang="en-US" dirty="0"/>
              <a:t>exchange for a completed survey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400" dirty="0" smtClean="0"/>
              <a:t>OOP enables us to easily make new abstract data types for different types of data.</a:t>
            </a:r>
          </a:p>
          <a:p>
            <a:pPr marL="0" indent="0" algn="ctr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&gt;&gt;&gt; type(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&lt;class ‘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’&gt;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&gt;&gt;&gt; type(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&lt;class ‘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’&gt;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&gt;&gt;&gt; type(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) is </a:t>
            </a:r>
            <a:r>
              <a:rPr lang="en-US" sz="3400" dirty="0" err="1" smtClean="0">
                <a:latin typeface="Consolas" pitchFamily="49" charset="0"/>
                <a:cs typeface="Consolas" pitchFamily="49" charset="0"/>
              </a:rPr>
              <a:t>Pokemon</a:t>
            </a:r>
            <a:endParaRPr lang="en-US" sz="3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True</a:t>
            </a:r>
            <a:endParaRPr lang="en-US" sz="3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57446" y="3274120"/>
            <a:ext cx="3481754" cy="1221680"/>
            <a:chOff x="5357446" y="3106615"/>
            <a:chExt cx="3481754" cy="1221680"/>
          </a:xfrm>
        </p:grpSpPr>
        <p:sp>
          <p:nvSpPr>
            <p:cNvPr id="6" name="Freeform 5"/>
            <p:cNvSpPr/>
            <p:nvPr/>
          </p:nvSpPr>
          <p:spPr>
            <a:xfrm>
              <a:off x="5357446" y="3106615"/>
              <a:ext cx="1415226" cy="386862"/>
            </a:xfrm>
            <a:custGeom>
              <a:avLst/>
              <a:gdLst>
                <a:gd name="connsiteX0" fmla="*/ 1230923 w 1415226"/>
                <a:gd name="connsiteY0" fmla="*/ 386862 h 386862"/>
                <a:gd name="connsiteX1" fmla="*/ 1312985 w 1415226"/>
                <a:gd name="connsiteY1" fmla="*/ 93785 h 386862"/>
                <a:gd name="connsiteX2" fmla="*/ 0 w 1415226"/>
                <a:gd name="connsiteY2" fmla="*/ 0 h 386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5226" h="386862">
                  <a:moveTo>
                    <a:pt x="1230923" y="386862"/>
                  </a:moveTo>
                  <a:cubicBezTo>
                    <a:pt x="1374531" y="272562"/>
                    <a:pt x="1518139" y="158262"/>
                    <a:pt x="1312985" y="93785"/>
                  </a:cubicBezTo>
                  <a:cubicBezTo>
                    <a:pt x="1107831" y="29308"/>
                    <a:pt x="553915" y="14654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19967">
              <a:off x="6477000" y="3261495"/>
              <a:ext cx="2362200" cy="1066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type</a:t>
              </a:r>
              <a:r>
                <a:rPr lang="en-US" dirty="0" smtClean="0"/>
                <a:t> function displays the type of its argument.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8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Write the method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attack_all</a:t>
            </a:r>
            <a:r>
              <a:rPr lang="en-US" sz="2000" dirty="0" smtClean="0">
                <a:latin typeface="+mj-lt"/>
                <a:cs typeface="Consolas" pitchFamily="49" charset="0"/>
              </a:rPr>
              <a:t> </a:t>
            </a:r>
            <a:r>
              <a:rPr lang="en-US" sz="2000" dirty="0" smtClean="0"/>
              <a:t>for the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class that takes a tuple of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objects as its argument. When called on a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object, that Pokémon will attack each of the Pokémon in the provided tuple. (Ignore the output printed by the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attack</a:t>
            </a:r>
            <a:r>
              <a:rPr lang="en-US" sz="2000" dirty="0" smtClean="0"/>
              <a:t> method.)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(‘Pikachu’, ‘Ash’, 300)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‘Ash’, 314)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mistys_togepi.attack_all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ashs_pikachu.get_hit_pts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250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264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9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attack_all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(self, others):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for other in others: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3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self.attack</a:t>
            </a: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(other)</a:t>
            </a:r>
          </a:p>
        </p:txBody>
      </p:sp>
    </p:spTree>
    <p:extLst>
      <p:ext uri="{BB962C8B-B14F-4D97-AF65-F5344CB8AC3E}">
        <p14:creationId xmlns:p14="http://schemas.microsoft.com/office/powerpoint/2010/main" val="21074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other in others: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self.attack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(other)</a:t>
            </a:r>
          </a:p>
          <a:p>
            <a:pPr marL="0" indent="0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</a:t>
            </a:r>
            <a:r>
              <a:rPr lang="en-US" dirty="0" smtClean="0">
                <a:latin typeface="+mj-lt"/>
                <a:cs typeface="Consolas" pitchFamily="49" charset="0"/>
              </a:rPr>
              <a:t> can be an object of many different data types: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dirty="0" smtClean="0">
                <a:latin typeface="+mj-lt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dirty="0" smtClean="0">
                <a:latin typeface="+mj-lt"/>
                <a:cs typeface="Consolas" pitchFamily="49" charset="0"/>
              </a:rPr>
              <a:t>,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>
                <a:latin typeface="+mj-lt"/>
                <a:cs typeface="Consolas" pitchFamily="49" charset="0"/>
              </a:rPr>
              <a:t>, for example.</a:t>
            </a:r>
          </a:p>
        </p:txBody>
      </p:sp>
    </p:spTree>
    <p:extLst>
      <p:ext uri="{BB962C8B-B14F-4D97-AF65-F5344CB8AC3E}">
        <p14:creationId xmlns:p14="http://schemas.microsoft.com/office/powerpoint/2010/main" val="17429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other in others: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self.attack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(other)</a:t>
            </a:r>
          </a:p>
          <a:p>
            <a:pPr marL="0" indent="0" algn="ctr">
              <a:buNone/>
            </a:pPr>
            <a:endParaRPr lang="en-US" dirty="0"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3400" dirty="0">
                <a:latin typeface="Consolas" pitchFamily="49" charset="0"/>
                <a:cs typeface="Consolas" pitchFamily="49" charset="0"/>
              </a:rPr>
              <a:t>attack</a:t>
            </a:r>
            <a:r>
              <a:rPr lang="en-US" sz="3400" dirty="0">
                <a:cs typeface="Consolas" pitchFamily="49" charset="0"/>
              </a:rPr>
              <a:t> </a:t>
            </a:r>
            <a:r>
              <a:rPr lang="en-US" sz="3400" dirty="0" smtClean="0">
                <a:cs typeface="Consolas" pitchFamily="49" charset="0"/>
              </a:rPr>
              <a:t>can work </a:t>
            </a:r>
            <a:r>
              <a:rPr lang="en-US" sz="3400" dirty="0">
                <a:cs typeface="Consolas" pitchFamily="49" charset="0"/>
              </a:rPr>
              <a:t>on objects of </a:t>
            </a:r>
            <a:r>
              <a:rPr lang="en-US" sz="3400" dirty="0" smtClean="0">
                <a:cs typeface="Consolas" pitchFamily="49" charset="0"/>
              </a:rPr>
              <a:t>many </a:t>
            </a:r>
            <a:r>
              <a:rPr lang="en-US" sz="3400" i="1" dirty="0" smtClean="0">
                <a:cs typeface="Consolas" pitchFamily="49" charset="0"/>
              </a:rPr>
              <a:t>different</a:t>
            </a:r>
            <a:r>
              <a:rPr lang="en-US" sz="3400" dirty="0" smtClean="0">
                <a:cs typeface="Consolas" pitchFamily="49" charset="0"/>
              </a:rPr>
              <a:t> </a:t>
            </a:r>
            <a:r>
              <a:rPr lang="en-US" sz="3400" dirty="0">
                <a:cs typeface="Consolas" pitchFamily="49" charset="0"/>
              </a:rPr>
              <a:t>data </a:t>
            </a:r>
            <a:r>
              <a:rPr lang="en-US" sz="3400" dirty="0" smtClean="0">
                <a:cs typeface="Consolas" pitchFamily="49" charset="0"/>
              </a:rPr>
              <a:t>types, without having to consider each data type separately.</a:t>
            </a:r>
          </a:p>
          <a:p>
            <a:pPr marL="0" indent="0" algn="ctr">
              <a:buNone/>
            </a:pPr>
            <a:endParaRPr lang="en-US" sz="3400" dirty="0" smtClean="0"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attack</a:t>
            </a:r>
            <a:r>
              <a:rPr lang="en-US" sz="3400" dirty="0" smtClean="0">
                <a:cs typeface="Consolas" pitchFamily="49" charset="0"/>
              </a:rPr>
              <a:t> is </a:t>
            </a:r>
            <a:r>
              <a:rPr lang="en-US" sz="3400" i="1" dirty="0" smtClean="0">
                <a:cs typeface="Consolas" pitchFamily="49" charset="0"/>
              </a:rPr>
              <a:t>polymorphic</a:t>
            </a:r>
            <a:r>
              <a:rPr lang="en-US" sz="3400" dirty="0" smtClean="0">
                <a:cs typeface="Consolas" pitchFamily="49" charset="0"/>
              </a:rPr>
              <a:t>.</a:t>
            </a:r>
            <a:endParaRPr lang="en-US" sz="3400" dirty="0"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76646" y="5212250"/>
            <a:ext cx="2209940" cy="941684"/>
            <a:chOff x="6576646" y="5212250"/>
            <a:chExt cx="2209940" cy="941684"/>
          </a:xfrm>
        </p:grpSpPr>
        <p:sp>
          <p:nvSpPr>
            <p:cNvPr id="6" name="Freeform 5"/>
            <p:cNvSpPr/>
            <p:nvPr/>
          </p:nvSpPr>
          <p:spPr>
            <a:xfrm>
              <a:off x="6576646" y="5212250"/>
              <a:ext cx="969374" cy="344488"/>
            </a:xfrm>
            <a:custGeom>
              <a:avLst/>
              <a:gdLst>
                <a:gd name="connsiteX0" fmla="*/ 867508 w 969374"/>
                <a:gd name="connsiteY0" fmla="*/ 344488 h 344488"/>
                <a:gd name="connsiteX1" fmla="*/ 890954 w 969374"/>
                <a:gd name="connsiteY1" fmla="*/ 4519 h 344488"/>
                <a:gd name="connsiteX2" fmla="*/ 0 w 969374"/>
                <a:gd name="connsiteY2" fmla="*/ 180365 h 344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374" h="344488">
                  <a:moveTo>
                    <a:pt x="867508" y="344488"/>
                  </a:moveTo>
                  <a:cubicBezTo>
                    <a:pt x="951523" y="188180"/>
                    <a:pt x="1035539" y="31873"/>
                    <a:pt x="890954" y="4519"/>
                  </a:cubicBezTo>
                  <a:cubicBezTo>
                    <a:pt x="746369" y="-22835"/>
                    <a:pt x="373184" y="78765"/>
                    <a:pt x="0" y="180365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369185">
              <a:off x="7033986" y="5391934"/>
              <a:ext cx="1752600" cy="762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/>
                <a:t>poly</a:t>
              </a:r>
              <a:r>
                <a:rPr lang="en-US" dirty="0" smtClean="0"/>
                <a:t> = Many</a:t>
              </a:r>
            </a:p>
            <a:p>
              <a:pPr algn="ctr"/>
              <a:r>
                <a:rPr lang="en-US" i="1" dirty="0" smtClean="0"/>
                <a:t>morph</a:t>
              </a:r>
              <a:r>
                <a:rPr lang="en-US" dirty="0" smtClean="0"/>
                <a:t> = Forms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508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7244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Write the method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attacked_by</a:t>
            </a:r>
            <a:r>
              <a:rPr lang="en-US" sz="2000" dirty="0" smtClean="0">
                <a:latin typeface="+mj-lt"/>
                <a:cs typeface="Consolas" pitchFamily="49" charset="0"/>
              </a:rPr>
              <a:t> </a:t>
            </a:r>
            <a:r>
              <a:rPr lang="en-US" sz="2000" dirty="0" smtClean="0"/>
              <a:t>for the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class that takes a tuple of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objects as its argument. When called on a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object, that Pokémon will be attacked by each of the Pokémon in the provided tuple.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(‘Pikachu’, ‘Ash’, 300)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‘Ash’, 314)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’, ‘Misty’, 245)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ashs_squirtle.attacked_by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ashs_squirtle.get_hit_pts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204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attacked_by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(self, others):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for other in others: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3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other.attack</a:t>
            </a:r>
            <a:r>
              <a:rPr lang="en-US" sz="3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(self)</a:t>
            </a:r>
          </a:p>
        </p:txBody>
      </p:sp>
    </p:spTree>
    <p:extLst>
      <p:ext uri="{BB962C8B-B14F-4D97-AF65-F5344CB8AC3E}">
        <p14:creationId xmlns:p14="http://schemas.microsoft.com/office/powerpoint/2010/main" val="350920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other in others: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other.attack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(self)</a:t>
            </a:r>
          </a:p>
          <a:p>
            <a:pPr marL="0" indent="0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</a:t>
            </a:r>
            <a:r>
              <a:rPr lang="en-US" dirty="0" smtClean="0">
                <a:latin typeface="+mj-lt"/>
                <a:cs typeface="Consolas" pitchFamily="49" charset="0"/>
              </a:rPr>
              <a:t> can be an object of many different data types: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dirty="0" smtClean="0">
                <a:latin typeface="+mj-lt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dirty="0" smtClean="0">
                <a:latin typeface="+mj-lt"/>
                <a:cs typeface="Consolas" pitchFamily="49" charset="0"/>
              </a:rPr>
              <a:t>, and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>
                <a:latin typeface="+mj-lt"/>
                <a:cs typeface="Consolas" pitchFamily="49" charset="0"/>
              </a:rPr>
              <a:t>, for example.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It can also be an object of </a:t>
            </a:r>
            <a:r>
              <a:rPr lang="en-US" i="1" dirty="0" smtClean="0">
                <a:latin typeface="+mj-lt"/>
                <a:cs typeface="Consolas" pitchFamily="49" charset="0"/>
              </a:rPr>
              <a:t>any other class</a:t>
            </a:r>
            <a:r>
              <a:rPr lang="en-US" dirty="0" smtClean="0">
                <a:latin typeface="+mj-lt"/>
                <a:cs typeface="Consolas" pitchFamily="49" charset="0"/>
              </a:rPr>
              <a:t> that has an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attack</a:t>
            </a:r>
            <a:r>
              <a:rPr lang="en-US" dirty="0" smtClean="0">
                <a:latin typeface="+mj-lt"/>
                <a:cs typeface="Consolas" pitchFamily="49" charset="0"/>
              </a:rPr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382289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400" i="1" dirty="0" smtClean="0"/>
              <a:t>Key OOP idea</a:t>
            </a:r>
            <a:r>
              <a:rPr lang="en-US" sz="3400" dirty="0" smtClean="0"/>
              <a:t>: The same method can work on data of </a:t>
            </a:r>
            <a:r>
              <a:rPr lang="en-US" sz="3400" i="1" dirty="0" smtClean="0"/>
              <a:t>different types</a:t>
            </a:r>
            <a:r>
              <a:rPr lang="en-US" sz="3400" dirty="0" smtClean="0"/>
              <a:t>.</a:t>
            </a:r>
          </a:p>
          <a:p>
            <a:pPr marL="0" indent="0" algn="ctr">
              <a:buNone/>
            </a:pPr>
            <a:endParaRPr lang="en-US" sz="3400" i="1" dirty="0"/>
          </a:p>
          <a:p>
            <a:pPr marL="0" indent="0">
              <a:buNone/>
            </a:pPr>
            <a:r>
              <a:rPr lang="en-US" sz="3400" dirty="0" smtClean="0"/>
              <a:t>We have seen a polymorphic function before: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&gt;&gt;&gt; 3 + 4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&gt;&gt;&gt; ‘hello’ + ‘ world’</a:t>
            </a:r>
          </a:p>
          <a:p>
            <a:pPr marL="0" indent="0">
              <a:buNone/>
            </a:pPr>
            <a:r>
              <a:rPr lang="en-US" sz="3400" dirty="0" smtClean="0">
                <a:latin typeface="Consolas" pitchFamily="49" charset="0"/>
                <a:cs typeface="Consolas" pitchFamily="49" charset="0"/>
              </a:rPr>
              <a:t>‘hello world’</a:t>
            </a:r>
            <a:endParaRPr lang="en-US" sz="3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 rot="21443317">
            <a:off x="6218067" y="4244029"/>
            <a:ext cx="2360776" cy="1447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smtClean="0"/>
              <a:t> operator, or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 smtClean="0"/>
              <a:t> function, is </a:t>
            </a:r>
            <a:r>
              <a:rPr lang="en-US" i="1" dirty="0" smtClean="0"/>
              <a:t>polymorphic</a:t>
            </a:r>
            <a:r>
              <a:rPr lang="en-US" dirty="0" smtClean="0"/>
              <a:t>. It can work with both numbers and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Inheritance</a:t>
            </a:r>
          </a:p>
          <a:p>
            <a:r>
              <a:rPr lang="en-US" dirty="0" smtClean="0"/>
              <a:t>Polymorphism</a:t>
            </a:r>
          </a:p>
          <a:p>
            <a:r>
              <a:rPr lang="en-US" dirty="0" smtClean="0"/>
              <a:t>Mutable Lists</a:t>
            </a:r>
          </a:p>
        </p:txBody>
      </p:sp>
    </p:spTree>
    <p:extLst>
      <p:ext uri="{BB962C8B-B14F-4D97-AF65-F5344CB8AC3E}">
        <p14:creationId xmlns:p14="http://schemas.microsoft.com/office/powerpoint/2010/main" val="2710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Polymorphism: How Does +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try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type</a:t>
            </a:r>
            <a:r>
              <a:rPr lang="en-US" dirty="0" smtClean="0"/>
              <a:t> function on other expressions: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type(9001)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’&gt;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type(‘hello world’)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’&gt;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type(3.0)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‘float’&gt;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 rot="21439574">
            <a:off x="6172570" y="2343703"/>
            <a:ext cx="2509420" cy="152076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cap="small" dirty="0" smtClean="0"/>
              <a:t>Wait</a:t>
            </a:r>
            <a:r>
              <a:rPr lang="en-US" sz="2200" dirty="0" smtClean="0"/>
              <a:t>!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 smtClean="0"/>
              <a:t>Are these </a:t>
            </a:r>
            <a:r>
              <a:rPr lang="en-US" sz="2200" i="1" dirty="0" smtClean="0"/>
              <a:t>objects</a:t>
            </a:r>
            <a:r>
              <a:rPr lang="en-US" sz="2200" dirty="0" smtClean="0"/>
              <a:t> of different classes?</a:t>
            </a:r>
            <a:endParaRPr lang="en-US" sz="2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4110931"/>
            <a:ext cx="5682651" cy="2505313"/>
            <a:chOff x="3124200" y="4110931"/>
            <a:chExt cx="5682651" cy="2505313"/>
          </a:xfrm>
        </p:grpSpPr>
        <p:sp>
          <p:nvSpPr>
            <p:cNvPr id="5" name="Rectangle 4"/>
            <p:cNvSpPr/>
            <p:nvPr/>
          </p:nvSpPr>
          <p:spPr>
            <a:xfrm>
              <a:off x="3124200" y="6400800"/>
              <a:ext cx="45720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/>
                <a:t>http://diaryofamadgayman.files.wordpress.com/2012/01/wait-what.jpg</a:t>
              </a:r>
            </a:p>
          </p:txBody>
        </p:sp>
        <p:pic>
          <p:nvPicPr>
            <p:cNvPr id="1026" name="Picture 2" descr="http://diaryofamadgayman.files.wordpress.com/2012/01/wait-wha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7708" y="4110931"/>
              <a:ext cx="2759143" cy="2061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56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Polymorphism: How Does +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i="1" dirty="0" smtClean="0"/>
              <a:t>Everything</a:t>
            </a:r>
            <a:r>
              <a:rPr lang="en-US" sz="4000" dirty="0" smtClean="0"/>
              <a:t> (even numbers and strings) in Python is an object.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In particular, every class (</a:t>
            </a:r>
            <a:r>
              <a:rPr lang="en-US" sz="4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4000" dirty="0" smtClean="0"/>
              <a:t>, </a:t>
            </a:r>
            <a:r>
              <a:rPr lang="en-US" sz="400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4000" dirty="0" smtClean="0"/>
              <a:t>, </a:t>
            </a:r>
            <a:r>
              <a:rPr lang="en-US" sz="4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4000" dirty="0" smtClean="0"/>
              <a:t>, ...) is a subclass of a built-in </a:t>
            </a: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sz="4000" dirty="0" smtClean="0"/>
              <a:t> class.</a:t>
            </a:r>
          </a:p>
        </p:txBody>
      </p:sp>
      <p:sp>
        <p:nvSpPr>
          <p:cNvPr id="4" name="TextBox 3"/>
          <p:cNvSpPr txBox="1"/>
          <p:nvPr/>
        </p:nvSpPr>
        <p:spPr>
          <a:xfrm rot="21334615">
            <a:off x="6544595" y="3053102"/>
            <a:ext cx="2133407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true for many other languages.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08466" y="5791200"/>
            <a:ext cx="3603399" cy="889104"/>
            <a:chOff x="4108466" y="5451231"/>
            <a:chExt cx="3603399" cy="889104"/>
          </a:xfrm>
        </p:grpSpPr>
        <p:sp>
          <p:nvSpPr>
            <p:cNvPr id="11" name="Freeform 10"/>
            <p:cNvSpPr/>
            <p:nvPr/>
          </p:nvSpPr>
          <p:spPr>
            <a:xfrm>
              <a:off x="4108466" y="5451231"/>
              <a:ext cx="545596" cy="693961"/>
            </a:xfrm>
            <a:custGeom>
              <a:avLst/>
              <a:gdLst>
                <a:gd name="connsiteX0" fmla="*/ 545596 w 545596"/>
                <a:gd name="connsiteY0" fmla="*/ 633046 h 693961"/>
                <a:gd name="connsiteX1" fmla="*/ 41503 w 545596"/>
                <a:gd name="connsiteY1" fmla="*/ 633046 h 693961"/>
                <a:gd name="connsiteX2" fmla="*/ 29780 w 545596"/>
                <a:gd name="connsiteY2" fmla="*/ 0 h 693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5596" h="693961">
                  <a:moveTo>
                    <a:pt x="545596" y="633046"/>
                  </a:moveTo>
                  <a:cubicBezTo>
                    <a:pt x="336534" y="685800"/>
                    <a:pt x="127472" y="738554"/>
                    <a:pt x="41503" y="633046"/>
                  </a:cubicBezTo>
                  <a:cubicBezTo>
                    <a:pt x="-44466" y="527538"/>
                    <a:pt x="29780" y="0"/>
                    <a:pt x="2978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21443682">
              <a:off x="4511465" y="5578335"/>
              <a:ext cx="3200400" cy="762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This is </a:t>
              </a:r>
              <a:r>
                <a:rPr lang="en-US" i="1" dirty="0" smtClean="0"/>
                <a:t>not</a:t>
              </a:r>
              <a:r>
                <a:rPr lang="en-US" dirty="0" smtClean="0"/>
                <a:t> the term ‘object’, but a class whose </a:t>
              </a:r>
              <a:r>
                <a:rPr lang="en-US" i="1" dirty="0" smtClean="0"/>
                <a:t>name</a:t>
              </a:r>
              <a:r>
                <a:rPr lang="en-US" dirty="0" smtClean="0"/>
                <a:t> is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object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7121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dir</a:t>
            </a:r>
            <a:r>
              <a:rPr lang="en-US" dirty="0" smtClean="0"/>
              <a:t> function shows the attributes of a class: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dir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'__class__'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'__</a:t>
            </a:r>
            <a:r>
              <a:rPr lang="en-US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delattr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__'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'__</a:t>
            </a:r>
            <a:r>
              <a:rPr lang="en-US" sz="24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dict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__'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'attack'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decrease_hp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get_hit_pts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get_name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get_owner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total_pokemon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+mj-lt"/>
                <a:cs typeface="Consolas" pitchFamily="49" charset="0"/>
              </a:rPr>
              <a:t>The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Consolas" pitchFamily="49" charset="0"/>
              </a:rPr>
              <a:t>green attributes </a:t>
            </a:r>
            <a:r>
              <a:rPr lang="en-US" sz="2600" dirty="0" smtClean="0">
                <a:latin typeface="+mj-lt"/>
                <a:cs typeface="Consolas" pitchFamily="49" charset="0"/>
              </a:rPr>
              <a:t>were defined inside (and inherited from) the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+mj-lt"/>
                <a:cs typeface="Consolas" pitchFamily="49" charset="0"/>
              </a:rPr>
              <a:t> class and the </a:t>
            </a:r>
            <a:r>
              <a:rPr lang="en-US" sz="2600" dirty="0" smtClean="0">
                <a:solidFill>
                  <a:srgbClr val="0070C0"/>
                </a:solidFill>
                <a:latin typeface="+mj-lt"/>
                <a:cs typeface="Consolas" pitchFamily="49" charset="0"/>
              </a:rPr>
              <a:t>blue attribute </a:t>
            </a:r>
            <a:r>
              <a:rPr lang="en-US" sz="2600" dirty="0" smtClean="0">
                <a:latin typeface="+mj-lt"/>
                <a:cs typeface="Consolas" pitchFamily="49" charset="0"/>
              </a:rPr>
              <a:t>was defined directly inside the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600" dirty="0" smtClean="0">
                <a:latin typeface="+mj-lt"/>
                <a:cs typeface="Consolas" pitchFamily="49" charset="0"/>
              </a:rPr>
              <a:t> class.</a:t>
            </a:r>
          </a:p>
          <a:p>
            <a:pPr marL="0" indent="0" algn="ctr">
              <a:buNone/>
            </a:pPr>
            <a:endParaRPr lang="en-US" sz="2600" dirty="0" smtClean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+mj-lt"/>
                <a:cs typeface="Consolas" pitchFamily="49" charset="0"/>
              </a:rPr>
              <a:t>Where did the </a:t>
            </a:r>
            <a:r>
              <a:rPr lang="en-US" sz="2600" dirty="0" smtClean="0">
                <a:solidFill>
                  <a:srgbClr val="FF0000"/>
                </a:solidFill>
                <a:latin typeface="+mj-lt"/>
                <a:cs typeface="Consolas" pitchFamily="49" charset="0"/>
              </a:rPr>
              <a:t>red attributes </a:t>
            </a:r>
            <a:r>
              <a:rPr lang="en-US" sz="2600" dirty="0" smtClean="0">
                <a:latin typeface="+mj-lt"/>
                <a:cs typeface="Consolas" pitchFamily="49" charset="0"/>
              </a:rPr>
              <a:t>come from?</a:t>
            </a:r>
          </a:p>
        </p:txBody>
      </p:sp>
    </p:spTree>
    <p:extLst>
      <p:ext uri="{BB962C8B-B14F-4D97-AF65-F5344CB8AC3E}">
        <p14:creationId xmlns:p14="http://schemas.microsoft.com/office/powerpoint/2010/main" val="18376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dirty="0" smtClean="0">
                <a:latin typeface="+mj-lt"/>
                <a:cs typeface="Consolas" pitchFamily="49" charset="0"/>
              </a:rPr>
              <a:t> class provides extra attributes that enable polymorphic operators like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smtClean="0">
                <a:latin typeface="+mj-lt"/>
                <a:cs typeface="Consolas" pitchFamily="49" charset="0"/>
              </a:rPr>
              <a:t> to work on many different forms of data.</a:t>
            </a:r>
          </a:p>
          <a:p>
            <a:pPr marL="0" indent="0" algn="ctr">
              <a:buNone/>
            </a:pPr>
            <a:endParaRPr lang="en-US" sz="2600" dirty="0">
              <a:latin typeface="+mj-lt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dir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(object)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['__class__',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delattr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'__doc__',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eq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'__format__',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ge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getattribute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gt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'__hash__',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'__le__',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lt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'__ne__',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'__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new__', '__reduce__',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reduce_ex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repr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setattr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__', 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__', '__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subclasshook</a:t>
            </a:r>
            <a:r>
              <a:rPr lang="en-US" sz="2600" dirty="0">
                <a:latin typeface="Consolas" pitchFamily="49" charset="0"/>
                <a:cs typeface="Consolas" pitchFamily="49" charset="0"/>
              </a:rPr>
              <a:t>__']</a:t>
            </a:r>
          </a:p>
        </p:txBody>
      </p:sp>
      <p:sp>
        <p:nvSpPr>
          <p:cNvPr id="4" name="Rectangle 3"/>
          <p:cNvSpPr/>
          <p:nvPr/>
        </p:nvSpPr>
        <p:spPr>
          <a:xfrm rot="21423948">
            <a:off x="6292099" y="4898196"/>
            <a:ext cx="2600070" cy="12424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consider a few of these. The rest, we leave to your experiments.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5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i="1" dirty="0" smtClean="0"/>
              <a:t>everything is an object</a:t>
            </a:r>
            <a:r>
              <a:rPr lang="en-US" dirty="0" smtClean="0"/>
              <a:t>, this means we should be able to call methods on everything, including numbers: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3 + 4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(3).__add__(4)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628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Python converts the expression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3 + 4</a:t>
            </a:r>
          </a:p>
          <a:p>
            <a:pPr marL="0" indent="0" algn="ctr">
              <a:buNone/>
            </a:pPr>
            <a:r>
              <a:rPr lang="en-US" sz="4000" dirty="0" smtClean="0">
                <a:latin typeface="+mj-lt"/>
                <a:cs typeface="Consolas" pitchFamily="49" charset="0"/>
              </a:rPr>
              <a:t>to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(3).__add__(4)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8200" y="5181600"/>
            <a:ext cx="2250399" cy="762000"/>
            <a:chOff x="762000" y="5257800"/>
            <a:chExt cx="2250399" cy="762000"/>
          </a:xfrm>
        </p:grpSpPr>
        <p:sp>
          <p:nvSpPr>
            <p:cNvPr id="9" name="Freeform 8"/>
            <p:cNvSpPr/>
            <p:nvPr/>
          </p:nvSpPr>
          <p:spPr>
            <a:xfrm>
              <a:off x="2667000" y="5257800"/>
              <a:ext cx="345399" cy="613163"/>
            </a:xfrm>
            <a:custGeom>
              <a:avLst/>
              <a:gdLst>
                <a:gd name="connsiteX0" fmla="*/ 0 w 345399"/>
                <a:gd name="connsiteY0" fmla="*/ 550984 h 613163"/>
                <a:gd name="connsiteX1" fmla="*/ 328246 w 345399"/>
                <a:gd name="connsiteY1" fmla="*/ 562707 h 613163"/>
                <a:gd name="connsiteX2" fmla="*/ 269631 w 345399"/>
                <a:gd name="connsiteY2" fmla="*/ 0 h 61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399" h="613163">
                  <a:moveTo>
                    <a:pt x="0" y="550984"/>
                  </a:moveTo>
                  <a:cubicBezTo>
                    <a:pt x="141653" y="602761"/>
                    <a:pt x="283307" y="654538"/>
                    <a:pt x="328246" y="562707"/>
                  </a:cubicBezTo>
                  <a:cubicBezTo>
                    <a:pt x="373185" y="470876"/>
                    <a:pt x="321408" y="235438"/>
                    <a:pt x="269631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62000" y="5486400"/>
              <a:ext cx="2057400" cy="533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/>
                <a:t> is an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dirty="0" smtClean="0"/>
                <a:t> object.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30399" y="5181600"/>
            <a:ext cx="2872802" cy="990600"/>
            <a:chOff x="1089598" y="5361526"/>
            <a:chExt cx="2872802" cy="990600"/>
          </a:xfrm>
        </p:grpSpPr>
        <p:sp>
          <p:nvSpPr>
            <p:cNvPr id="12" name="Freeform 11"/>
            <p:cNvSpPr/>
            <p:nvPr/>
          </p:nvSpPr>
          <p:spPr>
            <a:xfrm flipH="1">
              <a:off x="1089598" y="5361526"/>
              <a:ext cx="340401" cy="613163"/>
            </a:xfrm>
            <a:custGeom>
              <a:avLst/>
              <a:gdLst>
                <a:gd name="connsiteX0" fmla="*/ 0 w 345399"/>
                <a:gd name="connsiteY0" fmla="*/ 550984 h 613163"/>
                <a:gd name="connsiteX1" fmla="*/ 328246 w 345399"/>
                <a:gd name="connsiteY1" fmla="*/ 562707 h 613163"/>
                <a:gd name="connsiteX2" fmla="*/ 269631 w 345399"/>
                <a:gd name="connsiteY2" fmla="*/ 0 h 61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399" h="613163">
                  <a:moveTo>
                    <a:pt x="0" y="550984"/>
                  </a:moveTo>
                  <a:cubicBezTo>
                    <a:pt x="141653" y="602761"/>
                    <a:pt x="283307" y="654538"/>
                    <a:pt x="328246" y="562707"/>
                  </a:cubicBezTo>
                  <a:cubicBezTo>
                    <a:pt x="373185" y="470876"/>
                    <a:pt x="321408" y="235438"/>
                    <a:pt x="269631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59799" y="5590126"/>
              <a:ext cx="2702601" cy="762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+mj-lt"/>
                  <a:cs typeface="Consolas" pitchFamily="49" charset="0"/>
                </a:rPr>
                <a:t>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dirty="0" smtClean="0">
                  <a:latin typeface="+mj-lt"/>
                  <a:cs typeface="Consolas" pitchFamily="49" charset="0"/>
                </a:rPr>
                <a:t> class has an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__add__</a:t>
              </a:r>
              <a:r>
                <a:rPr lang="en-US" dirty="0" smtClean="0">
                  <a:latin typeface="+mj-lt"/>
                  <a:cs typeface="Consolas" pitchFamily="49" charset="0"/>
                </a:rPr>
                <a:t> method.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 rot="21430724">
            <a:off x="6742710" y="3269990"/>
            <a:ext cx="2095000" cy="1237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The conversion is slightly more complicated than this, but the basic idea is the same.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0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Python converts the expression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‘hello’ + ‘ world’</a:t>
            </a:r>
          </a:p>
          <a:p>
            <a:pPr marL="0" indent="0" algn="ctr">
              <a:buNone/>
            </a:pPr>
            <a:r>
              <a:rPr lang="en-US" sz="4000" dirty="0" smtClean="0">
                <a:latin typeface="+mj-lt"/>
                <a:cs typeface="Consolas" pitchFamily="49" charset="0"/>
              </a:rPr>
              <a:t>to</a:t>
            </a:r>
          </a:p>
          <a:p>
            <a:pPr marL="0" indent="0" algn="ctr">
              <a:buNone/>
            </a:pPr>
            <a:r>
              <a:rPr lang="en-US" sz="4000" dirty="0" smtClean="0">
                <a:latin typeface="Consolas" pitchFamily="49" charset="0"/>
                <a:cs typeface="Consolas" pitchFamily="49" charset="0"/>
              </a:rPr>
              <a:t>(‘hello’).__add__(‘ world’)</a:t>
            </a:r>
            <a:endParaRPr lang="en-US" sz="4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2801" y="5181600"/>
            <a:ext cx="2250399" cy="990600"/>
            <a:chOff x="762000" y="5257800"/>
            <a:chExt cx="2250399" cy="990600"/>
          </a:xfrm>
        </p:grpSpPr>
        <p:sp>
          <p:nvSpPr>
            <p:cNvPr id="9" name="Freeform 8"/>
            <p:cNvSpPr/>
            <p:nvPr/>
          </p:nvSpPr>
          <p:spPr>
            <a:xfrm>
              <a:off x="2667000" y="5257800"/>
              <a:ext cx="345399" cy="613163"/>
            </a:xfrm>
            <a:custGeom>
              <a:avLst/>
              <a:gdLst>
                <a:gd name="connsiteX0" fmla="*/ 0 w 345399"/>
                <a:gd name="connsiteY0" fmla="*/ 550984 h 613163"/>
                <a:gd name="connsiteX1" fmla="*/ 328246 w 345399"/>
                <a:gd name="connsiteY1" fmla="*/ 562707 h 613163"/>
                <a:gd name="connsiteX2" fmla="*/ 269631 w 345399"/>
                <a:gd name="connsiteY2" fmla="*/ 0 h 61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399" h="613163">
                  <a:moveTo>
                    <a:pt x="0" y="550984"/>
                  </a:moveTo>
                  <a:cubicBezTo>
                    <a:pt x="141653" y="602761"/>
                    <a:pt x="283307" y="654538"/>
                    <a:pt x="328246" y="562707"/>
                  </a:cubicBezTo>
                  <a:cubicBezTo>
                    <a:pt x="373185" y="470876"/>
                    <a:pt x="321408" y="235438"/>
                    <a:pt x="269631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62000" y="5486400"/>
              <a:ext cx="2057400" cy="762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‘hello’</a:t>
              </a:r>
              <a:r>
                <a:rPr lang="en-US" dirty="0" smtClean="0"/>
                <a:t> is a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str</a:t>
              </a:r>
              <a:r>
                <a:rPr lang="en-US" dirty="0" smtClean="0"/>
                <a:t> object.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30399" y="5181600"/>
            <a:ext cx="3142001" cy="990600"/>
            <a:chOff x="1089598" y="5361526"/>
            <a:chExt cx="3142001" cy="990600"/>
          </a:xfrm>
        </p:grpSpPr>
        <p:sp>
          <p:nvSpPr>
            <p:cNvPr id="12" name="Freeform 11"/>
            <p:cNvSpPr/>
            <p:nvPr/>
          </p:nvSpPr>
          <p:spPr>
            <a:xfrm flipH="1">
              <a:off x="1089598" y="5361526"/>
              <a:ext cx="340401" cy="613163"/>
            </a:xfrm>
            <a:custGeom>
              <a:avLst/>
              <a:gdLst>
                <a:gd name="connsiteX0" fmla="*/ 0 w 345399"/>
                <a:gd name="connsiteY0" fmla="*/ 550984 h 613163"/>
                <a:gd name="connsiteX1" fmla="*/ 328246 w 345399"/>
                <a:gd name="connsiteY1" fmla="*/ 562707 h 613163"/>
                <a:gd name="connsiteX2" fmla="*/ 269631 w 345399"/>
                <a:gd name="connsiteY2" fmla="*/ 0 h 613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5399" h="613163">
                  <a:moveTo>
                    <a:pt x="0" y="550984"/>
                  </a:moveTo>
                  <a:cubicBezTo>
                    <a:pt x="141653" y="602761"/>
                    <a:pt x="283307" y="654538"/>
                    <a:pt x="328246" y="562707"/>
                  </a:cubicBezTo>
                  <a:cubicBezTo>
                    <a:pt x="373185" y="470876"/>
                    <a:pt x="321408" y="235438"/>
                    <a:pt x="269631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59799" y="5590126"/>
              <a:ext cx="2971800" cy="7620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+mj-lt"/>
                  <a:cs typeface="Consolas" pitchFamily="49" charset="0"/>
                </a:rPr>
                <a:t>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str</a:t>
              </a:r>
              <a:r>
                <a:rPr lang="en-US" dirty="0" smtClean="0">
                  <a:latin typeface="+mj-lt"/>
                  <a:cs typeface="Consolas" pitchFamily="49" charset="0"/>
                </a:rPr>
                <a:t> class </a:t>
              </a:r>
              <a:r>
                <a:rPr lang="en-US" i="1" dirty="0" smtClean="0">
                  <a:latin typeface="+mj-lt"/>
                  <a:cs typeface="Consolas" pitchFamily="49" charset="0"/>
                </a:rPr>
                <a:t>also</a:t>
              </a:r>
              <a:r>
                <a:rPr lang="en-US" dirty="0" smtClean="0">
                  <a:latin typeface="+mj-lt"/>
                  <a:cs typeface="Consolas" pitchFamily="49" charset="0"/>
                </a:rPr>
                <a:t> has a </a:t>
              </a:r>
              <a:r>
                <a:rPr lang="en-US" i="1" dirty="0" smtClean="0">
                  <a:latin typeface="+mj-lt"/>
                  <a:cs typeface="Consolas" pitchFamily="49" charset="0"/>
                </a:rPr>
                <a:t>different</a:t>
              </a:r>
              <a:r>
                <a:rPr lang="en-US" dirty="0" smtClean="0">
                  <a:latin typeface="+mj-lt"/>
                  <a:cs typeface="Consolas" pitchFamily="49" charset="0"/>
                </a:rPr>
                <a:t> 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__add__</a:t>
              </a:r>
              <a:r>
                <a:rPr lang="en-US" dirty="0" smtClean="0">
                  <a:latin typeface="+mj-lt"/>
                  <a:cs typeface="Consolas" pitchFamily="49" charset="0"/>
                </a:rPr>
                <a:t> method.</a:t>
              </a:r>
              <a:endParaRPr lang="en-US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841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If a class has an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__add__</a:t>
            </a:r>
            <a:r>
              <a:rPr lang="en-US" dirty="0"/>
              <a:t> </a:t>
            </a:r>
            <a:r>
              <a:rPr lang="en-US" dirty="0" smtClean="0"/>
              <a:t>method, we can use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dirty="0" smtClean="0"/>
              <a:t> operator on two objects of the class.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Similarly, for example,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 &gt; 3</a:t>
            </a:r>
            <a:r>
              <a:rPr lang="en-US" dirty="0" smtClean="0"/>
              <a:t> is converted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(4).__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__(3)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 &lt;= 3</a:t>
            </a:r>
            <a:r>
              <a:rPr lang="en-US" dirty="0" smtClean="0"/>
              <a:t> is converted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(4).__le__(3)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 == 3</a:t>
            </a:r>
            <a:r>
              <a:rPr lang="en-US" dirty="0" smtClean="0"/>
              <a:t> is converted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(4).__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__(3)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(4).__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 </a:t>
            </a:r>
            <a:r>
              <a:rPr lang="en-US" dirty="0" smtClean="0">
                <a:latin typeface="+mj-lt"/>
                <a:cs typeface="Consolas" pitchFamily="49" charset="0"/>
              </a:rPr>
              <a:t>produces the string representation of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4</a:t>
            </a:r>
            <a:r>
              <a:rPr lang="en-US" dirty="0" smtClean="0">
                <a:latin typeface="+mj-lt"/>
                <a:cs typeface="Consolas" pitchFamily="49" charset="0"/>
              </a:rPr>
              <a:t> (used in printing, for example).</a:t>
            </a:r>
          </a:p>
        </p:txBody>
      </p:sp>
    </p:spTree>
    <p:extLst>
      <p:ext uri="{BB962C8B-B14F-4D97-AF65-F5344CB8AC3E}">
        <p14:creationId xmlns:p14="http://schemas.microsoft.com/office/powerpoint/2010/main" val="212069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Implement the method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for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/>
              <a:t> class that will allow us to check if one Pokémon is “greater” than another, which means that it has (strictly) more HP than the other.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(‘Pikachu’,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   ‘Ash’, 300)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(‘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Squirtle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’,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‘Ash’, 314)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ashs_squirtle</a:t>
            </a:r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Implement the method </a:t>
            </a:r>
            <a:r>
              <a:rPr lang="en-US" sz="3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000" dirty="0" err="1">
                <a:latin typeface="Consolas" pitchFamily="49" charset="0"/>
                <a:cs typeface="Consolas" pitchFamily="49" charset="0"/>
              </a:rPr>
              <a:t>gt</a:t>
            </a:r>
            <a:r>
              <a:rPr lang="en-US" sz="3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000" dirty="0"/>
              <a:t> for the </a:t>
            </a:r>
            <a:r>
              <a:rPr lang="en-US" sz="3000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3000" dirty="0"/>
              <a:t> class that will allow us to check if one Pokémon is “greater” than another, which means that it has (strictly) more HP than the other.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__(self, other):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return ________________________________________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Bound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A method is </a:t>
            </a:r>
            <a:r>
              <a:rPr lang="en-US" sz="2600" i="1" dirty="0" smtClean="0"/>
              <a:t>bound</a:t>
            </a:r>
            <a:r>
              <a:rPr lang="en-US" sz="2600" dirty="0" smtClean="0"/>
              <a:t> to an instance.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3000" b="1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3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3000" b="1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3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3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3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150</a:t>
            </a:r>
            <a:r>
              <a:rPr lang="en-US" sz="3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sz="3000" dirty="0" smtClean="0"/>
              <a:t>is equivalent to</a:t>
            </a:r>
          </a:p>
          <a:p>
            <a:pPr marL="0" indent="0" algn="ctr">
              <a:buNone/>
            </a:pPr>
            <a:r>
              <a:rPr lang="en-US" sz="3000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3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3000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increase_hp</a:t>
            </a:r>
            <a:r>
              <a:rPr lang="en-US" sz="3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150</a:t>
            </a:r>
            <a:r>
              <a:rPr lang="en-US" sz="3000" b="1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33400" y="2133600"/>
            <a:ext cx="4038600" cy="914400"/>
            <a:chOff x="609600" y="3048000"/>
            <a:chExt cx="4038600" cy="914400"/>
          </a:xfrm>
        </p:grpSpPr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2628900" y="3733800"/>
              <a:ext cx="0" cy="228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09600" y="3048000"/>
              <a:ext cx="40386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increase_hp</a:t>
              </a:r>
              <a:r>
                <a:rPr lang="en-US" dirty="0" smtClean="0"/>
                <a:t> method defined for objects </a:t>
              </a:r>
              <a:r>
                <a:rPr lang="en-US" i="1" dirty="0" smtClean="0">
                  <a:solidFill>
                    <a:schemeClr val="bg1"/>
                  </a:solidFill>
                </a:rPr>
                <a:t>of</a:t>
              </a:r>
              <a:r>
                <a:rPr lang="en-US" dirty="0" smtClean="0"/>
                <a:t>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Pokemon</a:t>
              </a:r>
              <a:r>
                <a:rPr lang="en-US" dirty="0" smtClean="0"/>
                <a:t> class…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2133600"/>
            <a:ext cx="2667000" cy="914400"/>
            <a:chOff x="609600" y="2971800"/>
            <a:chExt cx="2667000" cy="914400"/>
          </a:xfrm>
        </p:grpSpPr>
        <p:cxnSp>
          <p:nvCxnSpPr>
            <p:cNvPr id="15" name="Straight Arrow Connector 14"/>
            <p:cNvCxnSpPr>
              <a:stCxn id="16" idx="2"/>
            </p:cNvCxnSpPr>
            <p:nvPr/>
          </p:nvCxnSpPr>
          <p:spPr>
            <a:xfrm>
              <a:off x="1943100" y="3657600"/>
              <a:ext cx="0" cy="228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09600" y="2971800"/>
              <a:ext cx="2667000" cy="685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with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self</a:t>
              </a:r>
              <a:r>
                <a:rPr lang="en-US" dirty="0" smtClean="0"/>
                <a:t> being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ashs_pikachu</a:t>
              </a:r>
              <a:r>
                <a:rPr lang="en-US" dirty="0" smtClean="0"/>
                <a:t> object …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394331" y="2133600"/>
            <a:ext cx="1597269" cy="914400"/>
            <a:chOff x="2288931" y="2971800"/>
            <a:chExt cx="1597269" cy="914400"/>
          </a:xfrm>
        </p:grpSpPr>
        <p:cxnSp>
          <p:nvCxnSpPr>
            <p:cNvPr id="20" name="Straight Arrow Connector 19"/>
            <p:cNvCxnSpPr>
              <a:stCxn id="21" idx="2"/>
            </p:cNvCxnSpPr>
            <p:nvPr/>
          </p:nvCxnSpPr>
          <p:spPr>
            <a:xfrm flipH="1">
              <a:off x="3087565" y="3657600"/>
              <a:ext cx="1" cy="2286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288931" y="2971800"/>
              <a:ext cx="1597269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and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amount</a:t>
              </a:r>
              <a:r>
                <a:rPr lang="en-US" dirty="0" smtClean="0"/>
                <a:t> being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150</a:t>
              </a:r>
              <a:r>
                <a:rPr lang="en-US" dirty="0" smtClean="0">
                  <a:latin typeface="+mj-lt"/>
                  <a:cs typeface="Consolas" pitchFamily="49" charset="0"/>
                </a:rPr>
                <a:t>.</a:t>
              </a:r>
              <a:endParaRPr lang="en-US" dirty="0">
                <a:latin typeface="+mj-lt"/>
                <a:cs typeface="Consolas" pitchFamily="49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524000" y="4648200"/>
            <a:ext cx="5105400" cy="990600"/>
            <a:chOff x="609600" y="2895600"/>
            <a:chExt cx="5105400" cy="990600"/>
          </a:xfrm>
        </p:grpSpPr>
        <p:cxnSp>
          <p:nvCxnSpPr>
            <p:cNvPr id="29" name="Straight Arrow Connector 28"/>
            <p:cNvCxnSpPr>
              <a:stCxn id="30" idx="0"/>
            </p:cNvCxnSpPr>
            <p:nvPr/>
          </p:nvCxnSpPr>
          <p:spPr>
            <a:xfrm flipV="1">
              <a:off x="3162300" y="28956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09600" y="3200400"/>
              <a:ext cx="5105400" cy="6858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increase_hp</a:t>
              </a:r>
              <a:r>
                <a:rPr lang="en-US" dirty="0" smtClean="0"/>
                <a:t> method </a:t>
              </a:r>
              <a:r>
                <a:rPr lang="en-US" i="1" dirty="0" smtClean="0"/>
                <a:t>of</a:t>
              </a:r>
              <a:r>
                <a:rPr lang="en-US" dirty="0" smtClean="0"/>
                <a:t> (or </a:t>
              </a:r>
              <a:r>
                <a:rPr lang="en-US" i="1" dirty="0" smtClean="0"/>
                <a:t>bound </a:t>
              </a:r>
              <a:r>
                <a:rPr lang="en-US" dirty="0" smtClean="0"/>
                <a:t>to)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ashs_pikachu</a:t>
              </a:r>
              <a:r>
                <a:rPr lang="en-US" dirty="0" smtClean="0"/>
                <a:t> object…</a:t>
              </a:r>
              <a:endParaRPr lang="en-US" i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81800" y="4648200"/>
            <a:ext cx="1676400" cy="990600"/>
            <a:chOff x="3771900" y="2895600"/>
            <a:chExt cx="1676400" cy="990600"/>
          </a:xfrm>
        </p:grpSpPr>
        <p:cxnSp>
          <p:nvCxnSpPr>
            <p:cNvPr id="40" name="Straight Arrow Connector 39"/>
            <p:cNvCxnSpPr>
              <a:stCxn id="41" idx="0"/>
            </p:cNvCxnSpPr>
            <p:nvPr/>
          </p:nvCxnSpPr>
          <p:spPr>
            <a:xfrm flipH="1" flipV="1">
              <a:off x="4191000" y="2895600"/>
              <a:ext cx="41910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71900" y="3200400"/>
              <a:ext cx="1676400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… with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amount</a:t>
              </a:r>
              <a:r>
                <a:rPr lang="en-US" dirty="0" smtClean="0"/>
                <a:t> being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150</a:t>
              </a:r>
              <a:r>
                <a:rPr lang="en-US" dirty="0" smtClean="0"/>
                <a:t>.</a:t>
              </a:r>
              <a:endParaRPr lang="en-US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 rot="20467394">
            <a:off x="579578" y="3473113"/>
            <a:ext cx="1569780" cy="565593"/>
            <a:chOff x="1162787" y="3698082"/>
            <a:chExt cx="1569780" cy="565593"/>
          </a:xfrm>
        </p:grpSpPr>
        <p:sp>
          <p:nvSpPr>
            <p:cNvPr id="47" name="Freeform 46"/>
            <p:cNvSpPr/>
            <p:nvPr/>
          </p:nvSpPr>
          <p:spPr>
            <a:xfrm>
              <a:off x="1330364" y="4019107"/>
              <a:ext cx="1402203" cy="244568"/>
            </a:xfrm>
            <a:custGeom>
              <a:avLst/>
              <a:gdLst>
                <a:gd name="connsiteX0" fmla="*/ 115664 w 1402203"/>
                <a:gd name="connsiteY0" fmla="*/ 0 h 244568"/>
                <a:gd name="connsiteX1" fmla="*/ 126296 w 1402203"/>
                <a:gd name="connsiteY1" fmla="*/ 244549 h 244568"/>
                <a:gd name="connsiteX2" fmla="*/ 1402203 w 1402203"/>
                <a:gd name="connsiteY2" fmla="*/ 10633 h 24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2203" h="244568">
                  <a:moveTo>
                    <a:pt x="115664" y="0"/>
                  </a:moveTo>
                  <a:cubicBezTo>
                    <a:pt x="13768" y="121388"/>
                    <a:pt x="-88127" y="242777"/>
                    <a:pt x="126296" y="244549"/>
                  </a:cubicBezTo>
                  <a:cubicBezTo>
                    <a:pt x="340719" y="246321"/>
                    <a:pt x="871461" y="128477"/>
                    <a:pt x="1402203" y="1063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453670">
              <a:off x="1162787" y="3698082"/>
              <a:ext cx="637953" cy="3429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“of”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0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Implement the method </a:t>
            </a:r>
            <a:r>
              <a:rPr lang="en-US" sz="3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000" dirty="0" err="1">
                <a:latin typeface="Consolas" pitchFamily="49" charset="0"/>
                <a:cs typeface="Consolas" pitchFamily="49" charset="0"/>
              </a:rPr>
              <a:t>gt</a:t>
            </a:r>
            <a:r>
              <a:rPr lang="en-US" sz="3000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000" dirty="0"/>
              <a:t> for the </a:t>
            </a:r>
            <a:r>
              <a:rPr lang="en-US" sz="3000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3000" dirty="0"/>
              <a:t> class that will allow us to check if one Pokémon is “greater” than another, which means that it has (strictly) more HP than the other.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__(self, other):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1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self.get_hit_pts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 &gt; </a:t>
            </a:r>
            <a:r>
              <a:rPr lang="en-US" sz="21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other.get_hit_pts</a:t>
            </a:r>
            <a:r>
              <a:rPr lang="en-US" sz="2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21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dirty="0" smtClean="0"/>
              <a:t> class provides a default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method, but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method we defined for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/>
              <a:t> class </a:t>
            </a:r>
            <a:r>
              <a:rPr lang="en-US" i="1" dirty="0" smtClean="0"/>
              <a:t>overrides</a:t>
            </a:r>
            <a:r>
              <a:rPr lang="en-US" dirty="0" smtClean="0"/>
              <a:t> the method provided by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dirty="0" smtClean="0"/>
              <a:t> class, as we would expect from inheritance.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Bottom line</a:t>
            </a:r>
            <a:r>
              <a:rPr lang="en-US" dirty="0" smtClean="0"/>
              <a:t>:</a:t>
            </a:r>
            <a:endParaRPr lang="en-US" i="1" dirty="0"/>
          </a:p>
          <a:p>
            <a:pPr marL="0" indent="0" algn="ctr">
              <a:buNone/>
            </a:pPr>
            <a:r>
              <a:rPr lang="en-US" dirty="0" smtClean="0"/>
              <a:t>Inheritance and polymorphism in Python OOP allow us to </a:t>
            </a:r>
            <a:r>
              <a:rPr lang="en-US" i="1" dirty="0" smtClean="0"/>
              <a:t>override standard operators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407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is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Side-note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Every class inherits from the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dirty="0"/>
              <a:t> class, including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/>
              <a:t> class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is shorthand for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(object):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are equivalent and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Break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90662" y="1447800"/>
            <a:ext cx="6162676" cy="4606469"/>
            <a:chOff x="1490662" y="1233488"/>
            <a:chExt cx="6162676" cy="460646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663" y="1233488"/>
              <a:ext cx="6162675" cy="439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490662" y="5624513"/>
              <a:ext cx="6162675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/>
                <a:t>http://www.youtube.com/watch?v=d1tn56vWU_g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9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We have seen that objects possess state: they can change over time. Objects are thus </a:t>
            </a:r>
            <a:r>
              <a:rPr lang="en-US" b="1" i="1" dirty="0" smtClean="0"/>
              <a:t>mutable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IRLists</a:t>
            </a:r>
            <a:r>
              <a:rPr lang="en-US" dirty="0" smtClean="0"/>
              <a:t> and </a:t>
            </a:r>
            <a:r>
              <a:rPr lang="en-US" dirty="0" err="1" smtClean="0"/>
              <a:t>IDicts</a:t>
            </a:r>
            <a:r>
              <a:rPr lang="en-US" dirty="0" smtClean="0"/>
              <a:t> we saw earlier were </a:t>
            </a:r>
            <a:r>
              <a:rPr lang="en-US" i="1" dirty="0" smtClean="0"/>
              <a:t>im</a:t>
            </a:r>
            <a:r>
              <a:rPr lang="en-US" dirty="0" smtClean="0"/>
              <a:t>mutable, which means that once created, they could not be modified.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Python has built-in list and dictionary </a:t>
            </a:r>
            <a:r>
              <a:rPr lang="en-US" smtClean="0"/>
              <a:t>data structures </a:t>
            </a:r>
            <a:r>
              <a:rPr lang="en-US" dirty="0" smtClean="0"/>
              <a:t>that </a:t>
            </a:r>
            <a:r>
              <a:rPr lang="en-US" i="1" dirty="0" smtClean="0"/>
              <a:t>are</a:t>
            </a:r>
            <a:r>
              <a:rPr lang="en-US" dirty="0" smtClean="0"/>
              <a:t> mutable.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Lists: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 = [3, 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a[0]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a[1:]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a[0] = 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5]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93631" y="4918426"/>
            <a:ext cx="3534507" cy="785632"/>
            <a:chOff x="1793631" y="4918426"/>
            <a:chExt cx="3534507" cy="785632"/>
          </a:xfrm>
        </p:grpSpPr>
        <p:sp>
          <p:nvSpPr>
            <p:cNvPr id="5" name="Freeform 4"/>
            <p:cNvSpPr/>
            <p:nvPr/>
          </p:nvSpPr>
          <p:spPr>
            <a:xfrm>
              <a:off x="1793631" y="4918426"/>
              <a:ext cx="194478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351548">
              <a:off x="2889738" y="5018258"/>
              <a:ext cx="2438400" cy="685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Could not have done this with tuples!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90800" y="3347534"/>
            <a:ext cx="3528136" cy="538460"/>
            <a:chOff x="1793631" y="4989360"/>
            <a:chExt cx="3528136" cy="538460"/>
          </a:xfrm>
        </p:grpSpPr>
        <p:sp>
          <p:nvSpPr>
            <p:cNvPr id="8" name="Freeform 7"/>
            <p:cNvSpPr/>
            <p:nvPr/>
          </p:nvSpPr>
          <p:spPr>
            <a:xfrm>
              <a:off x="1793631" y="4989360"/>
              <a:ext cx="137160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21351548">
              <a:off x="2883367" y="5018488"/>
              <a:ext cx="2438400" cy="50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Slicing makes a new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717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Lists: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a.append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(10)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5, 10]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a.extend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([2, 3])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5, 10, 2, 3]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a[2:4] = [6, 8]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8, 2, 3]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a.pop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8, 2]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a.remove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(8)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2]</a:t>
            </a:r>
          </a:p>
        </p:txBody>
      </p:sp>
      <p:sp>
        <p:nvSpPr>
          <p:cNvPr id="9" name="Rectangle 8"/>
          <p:cNvSpPr/>
          <p:nvPr/>
        </p:nvSpPr>
        <p:spPr>
          <a:xfrm>
            <a:off x="5073374" y="1684793"/>
            <a:ext cx="3455731" cy="14894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None of these operations create new lists. They all update the same list.</a:t>
            </a:r>
            <a:endParaRPr lang="en-US" sz="2300" dirty="0"/>
          </a:p>
        </p:txBody>
      </p:sp>
      <p:grpSp>
        <p:nvGrpSpPr>
          <p:cNvPr id="6" name="Group 5"/>
          <p:cNvGrpSpPr/>
          <p:nvPr/>
        </p:nvGrpSpPr>
        <p:grpSpPr>
          <a:xfrm>
            <a:off x="3068486" y="3733800"/>
            <a:ext cx="3921427" cy="1251186"/>
            <a:chOff x="1793631" y="4989360"/>
            <a:chExt cx="3921427" cy="1251186"/>
          </a:xfrm>
        </p:grpSpPr>
        <p:sp>
          <p:nvSpPr>
            <p:cNvPr id="7" name="Freeform 6"/>
            <p:cNvSpPr/>
            <p:nvPr/>
          </p:nvSpPr>
          <p:spPr>
            <a:xfrm>
              <a:off x="1793631" y="4989360"/>
              <a:ext cx="137160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1351548">
              <a:off x="2909133" y="5004270"/>
              <a:ext cx="2805925" cy="12362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slicing operator here does </a:t>
              </a:r>
              <a:r>
                <a:rPr lang="en-US" i="1" dirty="0" smtClean="0"/>
                <a:t>not</a:t>
              </a:r>
              <a:r>
                <a:rPr lang="en-US" dirty="0" smtClean="0"/>
                <a:t> make a new list. It refers to elements and positions in the original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555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Lists: 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List comprehensions allow us to create new lists in the style of generator expressions.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 = [2, 4, 6]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b = [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2*item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for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b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[4, 8, 12]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0" y="4114800"/>
            <a:ext cx="1295400" cy="1143000"/>
            <a:chOff x="6477000" y="4114800"/>
            <a:chExt cx="1295400" cy="114300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934200" y="4114800"/>
              <a:ext cx="1905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477000" y="44196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Take the list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4114800"/>
            <a:ext cx="1828800" cy="1143000"/>
            <a:chOff x="4419600" y="4114800"/>
            <a:chExt cx="1828800" cy="1143000"/>
          </a:xfrm>
        </p:grpSpPr>
        <p:cxnSp>
          <p:nvCxnSpPr>
            <p:cNvPr id="11" name="Straight Arrow Connector 10"/>
            <p:cNvCxnSpPr>
              <a:stCxn id="5" idx="0"/>
            </p:cNvCxnSpPr>
            <p:nvPr/>
          </p:nvCxnSpPr>
          <p:spPr>
            <a:xfrm flipV="1">
              <a:off x="53340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419600" y="4419600"/>
              <a:ext cx="18288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Call each element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00" y="4114800"/>
            <a:ext cx="1905000" cy="1143000"/>
            <a:chOff x="2286000" y="4114800"/>
            <a:chExt cx="1905000" cy="1143000"/>
          </a:xfrm>
        </p:grpSpPr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V="1">
              <a:off x="32385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86000" y="4419600"/>
              <a:ext cx="1905000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Add twice the element to the new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841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Lists: 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List comprehensions allow us to create new lists in the style of generator expressions.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a = [2, 4, 6]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b = [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2*item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for 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item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if item &gt; 3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b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[8, 12]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67400" y="4191000"/>
            <a:ext cx="1295400" cy="1143000"/>
            <a:chOff x="6477000" y="4114800"/>
            <a:chExt cx="1295400" cy="114300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781800" y="4114800"/>
              <a:ext cx="3429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477000" y="44196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Take the list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62400" y="4191000"/>
            <a:ext cx="1828800" cy="1143000"/>
            <a:chOff x="4419600" y="4114800"/>
            <a:chExt cx="1828800" cy="1143000"/>
          </a:xfrm>
        </p:grpSpPr>
        <p:cxnSp>
          <p:nvCxnSpPr>
            <p:cNvPr id="11" name="Straight Arrow Connector 10"/>
            <p:cNvCxnSpPr>
              <a:stCxn id="5" idx="0"/>
            </p:cNvCxnSpPr>
            <p:nvPr/>
          </p:nvCxnSpPr>
          <p:spPr>
            <a:xfrm flipV="1">
              <a:off x="53340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419600" y="4419600"/>
              <a:ext cx="18288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Call each element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81200" y="4191000"/>
            <a:ext cx="1905000" cy="1143000"/>
            <a:chOff x="2286000" y="4191000"/>
            <a:chExt cx="1905000" cy="1143000"/>
          </a:xfrm>
        </p:grpSpPr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V="1">
              <a:off x="3238500" y="41910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86000" y="4495800"/>
              <a:ext cx="1905000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Add twice the element to the new list…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39000" y="4191000"/>
            <a:ext cx="1600200" cy="1143000"/>
            <a:chOff x="6477000" y="4114800"/>
            <a:chExt cx="1600200" cy="1143000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6781800" y="4114800"/>
              <a:ext cx="3429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477000" y="4419600"/>
              <a:ext cx="1600200" cy="838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… but only if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 is greater than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/>
                <a:t>.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67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Inheritance and polymorphism are two key ideas in OOP.</a:t>
            </a:r>
          </a:p>
          <a:p>
            <a:pPr lvl="1"/>
            <a:r>
              <a:rPr lang="en-US" dirty="0" smtClean="0"/>
              <a:t>Inheritance allows us to establishes relationships (and reuse code) between two similar data types.</a:t>
            </a:r>
          </a:p>
          <a:p>
            <a:pPr lvl="1"/>
            <a:r>
              <a:rPr lang="en-US" dirty="0" smtClean="0"/>
              <a:t>Polymorphism allows functions to work on many types of data.</a:t>
            </a:r>
          </a:p>
          <a:p>
            <a:r>
              <a:rPr lang="en-US" dirty="0" smtClean="0"/>
              <a:t>Everything in Python is an object.</a:t>
            </a:r>
          </a:p>
          <a:p>
            <a:r>
              <a:rPr lang="en-US" dirty="0" smtClean="0"/>
              <a:t>Python OOP allows us to override standard operators.</a:t>
            </a:r>
          </a:p>
          <a:p>
            <a:r>
              <a:rPr lang="en-US" dirty="0" smtClean="0"/>
              <a:t>Python has built-in mutable lists.</a:t>
            </a:r>
            <a:endParaRPr lang="en-US" b="1" i="1" dirty="0"/>
          </a:p>
          <a:p>
            <a:r>
              <a:rPr lang="en-US" b="1" i="1" dirty="0" smtClean="0"/>
              <a:t>Preview</a:t>
            </a:r>
            <a:r>
              <a:rPr lang="en-US" dirty="0" smtClean="0"/>
              <a:t>: More about lists and dictionaries.</a:t>
            </a:r>
          </a:p>
        </p:txBody>
      </p:sp>
    </p:spTree>
    <p:extLst>
      <p:ext uri="{BB962C8B-B14F-4D97-AF65-F5344CB8AC3E}">
        <p14:creationId xmlns:p14="http://schemas.microsoft.com/office/powerpoint/2010/main" val="40614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Occasionally, we find that many abstract data types are related.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 example, there are many different kinds of people, but all of them have similar methods of eating and sleeping.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9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000" dirty="0" smtClean="0"/>
              <a:t>We would like to have different kinds of Pokémon, besides the “Normal” </a:t>
            </a:r>
            <a:r>
              <a:rPr lang="en-US" sz="3000" dirty="0" err="1" smtClean="0"/>
              <a:t>Pokemon</a:t>
            </a:r>
            <a:r>
              <a:rPr lang="en-US" sz="3000" dirty="0" smtClean="0"/>
              <a:t> (like </a:t>
            </a:r>
            <a:r>
              <a:rPr lang="en-US" sz="3000" dirty="0" err="1" smtClean="0"/>
              <a:t>Togepi</a:t>
            </a:r>
            <a:r>
              <a:rPr lang="en-US" sz="3000" dirty="0" smtClean="0"/>
              <a:t>) which differ (among other things) in the amount of points lost by its opponent during an attack.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000" dirty="0" smtClean="0"/>
              <a:t>The only method that changes is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attack</a:t>
            </a:r>
            <a:r>
              <a:rPr lang="en-US" sz="3000" dirty="0" smtClean="0"/>
              <a:t>. All the other methods </a:t>
            </a:r>
            <a:r>
              <a:rPr lang="en-US" sz="3000" i="1" dirty="0" smtClean="0"/>
              <a:t>remain the same</a:t>
            </a:r>
            <a:r>
              <a:rPr lang="en-US" sz="3000" dirty="0" smtClean="0"/>
              <a:t>. Can we avoid </a:t>
            </a:r>
            <a:r>
              <a:rPr lang="en-US" sz="3000" i="1" dirty="0" smtClean="0"/>
              <a:t>duplicating code</a:t>
            </a:r>
            <a:r>
              <a:rPr lang="en-US" sz="3000" dirty="0" smtClean="0"/>
              <a:t> for each of the different kinds?</a:t>
            </a:r>
          </a:p>
        </p:txBody>
      </p:sp>
    </p:spTree>
    <p:extLst>
      <p:ext uri="{BB962C8B-B14F-4D97-AF65-F5344CB8AC3E}">
        <p14:creationId xmlns:p14="http://schemas.microsoft.com/office/powerpoint/2010/main" val="115975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Key OOP Idea: Classes can inherit methods and instance variables from other classes.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(75)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(60) 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Key OOP Idea: Classes can inherit methods and instance variables from other classes.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(75)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(60) 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345723" y="3038134"/>
            <a:ext cx="3387143" cy="1410111"/>
            <a:chOff x="5345723" y="3038134"/>
            <a:chExt cx="3387143" cy="1410111"/>
          </a:xfrm>
        </p:grpSpPr>
        <p:sp>
          <p:nvSpPr>
            <p:cNvPr id="9" name="Freeform 8"/>
            <p:cNvSpPr/>
            <p:nvPr/>
          </p:nvSpPr>
          <p:spPr>
            <a:xfrm>
              <a:off x="5345723" y="3038134"/>
              <a:ext cx="1457580" cy="373281"/>
            </a:xfrm>
            <a:custGeom>
              <a:avLst/>
              <a:gdLst>
                <a:gd name="connsiteX0" fmla="*/ 1242646 w 1457580"/>
                <a:gd name="connsiteY0" fmla="*/ 373281 h 373281"/>
                <a:gd name="connsiteX1" fmla="*/ 1359877 w 1457580"/>
                <a:gd name="connsiteY1" fmla="*/ 9866 h 373281"/>
                <a:gd name="connsiteX2" fmla="*/ 0 w 1457580"/>
                <a:gd name="connsiteY2" fmla="*/ 138820 h 373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57580" h="373281">
                  <a:moveTo>
                    <a:pt x="1242646" y="373281"/>
                  </a:moveTo>
                  <a:cubicBezTo>
                    <a:pt x="1404815" y="211112"/>
                    <a:pt x="1566985" y="48943"/>
                    <a:pt x="1359877" y="9866"/>
                  </a:cubicBezTo>
                  <a:cubicBezTo>
                    <a:pt x="1152769" y="-29211"/>
                    <a:pt x="576384" y="54804"/>
                    <a:pt x="0" y="13882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425778">
              <a:off x="6065866" y="3190945"/>
              <a:ext cx="2667000" cy="12573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The 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Pokemon</a:t>
              </a:r>
              <a:r>
                <a:rPr lang="en-US" sz="2000" dirty="0" smtClean="0"/>
                <a:t> class is the </a:t>
              </a:r>
              <a:r>
                <a:rPr lang="en-US" sz="2000" b="1" i="1" dirty="0" smtClean="0"/>
                <a:t>superclass </a:t>
              </a:r>
              <a:r>
                <a:rPr lang="en-US" sz="2000" dirty="0" smtClean="0"/>
                <a:t>(or </a:t>
              </a:r>
              <a:r>
                <a:rPr lang="en-US" sz="2000" b="1" i="1" dirty="0" smtClean="0"/>
                <a:t>parent class</a:t>
              </a:r>
              <a:r>
                <a:rPr lang="en-US" sz="2000" dirty="0" smtClean="0"/>
                <a:t>) of the 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WaterPokemon</a:t>
              </a:r>
              <a:r>
                <a:rPr lang="en-US" sz="2000" dirty="0" smtClean="0"/>
                <a:t> class.</a:t>
              </a:r>
              <a:endParaRPr lang="en-US" sz="2000" dirty="0"/>
            </a:p>
          </p:txBody>
        </p:sp>
      </p:grpSp>
      <p:sp>
        <p:nvSpPr>
          <p:cNvPr id="11" name="Rectangle 10"/>
          <p:cNvSpPr/>
          <p:nvPr/>
        </p:nvSpPr>
        <p:spPr>
          <a:xfrm rot="21425778">
            <a:off x="6126134" y="4486345"/>
            <a:ext cx="2667000" cy="1257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000" dirty="0" smtClean="0"/>
              <a:t> class is the </a:t>
            </a:r>
            <a:r>
              <a:rPr lang="en-US" sz="2000" b="1" i="1" dirty="0" smtClean="0"/>
              <a:t>subclass</a:t>
            </a:r>
            <a:r>
              <a:rPr lang="en-US" sz="2000" dirty="0" smtClean="0"/>
              <a:t> (or </a:t>
            </a:r>
            <a:r>
              <a:rPr lang="en-US" sz="2000" b="1" i="1" dirty="0" smtClean="0"/>
              <a:t>child class</a:t>
            </a:r>
            <a:r>
              <a:rPr lang="en-US" sz="2000" dirty="0" smtClean="0"/>
              <a:t>) of the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/>
              <a:t> class.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459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Key OOP Idea: Classes can inherit methods and instance variables from other classes.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WaterPokemon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(75)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attack(self, other):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other.decrease_hp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(60) 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380892" y="3494940"/>
            <a:ext cx="3477739" cy="1789265"/>
            <a:chOff x="5380892" y="3494940"/>
            <a:chExt cx="3477739" cy="1789265"/>
          </a:xfrm>
        </p:grpSpPr>
        <p:sp>
          <p:nvSpPr>
            <p:cNvPr id="5" name="Freeform 4"/>
            <p:cNvSpPr/>
            <p:nvPr/>
          </p:nvSpPr>
          <p:spPr>
            <a:xfrm>
              <a:off x="5380892" y="3494940"/>
              <a:ext cx="1483304" cy="432291"/>
            </a:xfrm>
            <a:custGeom>
              <a:avLst/>
              <a:gdLst>
                <a:gd name="connsiteX0" fmla="*/ 1336431 w 1483304"/>
                <a:gd name="connsiteY0" fmla="*/ 432291 h 432291"/>
                <a:gd name="connsiteX1" fmla="*/ 1359877 w 1483304"/>
                <a:gd name="connsiteY1" fmla="*/ 21983 h 432291"/>
                <a:gd name="connsiteX2" fmla="*/ 0 w 1483304"/>
                <a:gd name="connsiteY2" fmla="*/ 92322 h 432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3304" h="432291">
                  <a:moveTo>
                    <a:pt x="1336431" y="432291"/>
                  </a:moveTo>
                  <a:cubicBezTo>
                    <a:pt x="1459523" y="255467"/>
                    <a:pt x="1582615" y="78644"/>
                    <a:pt x="1359877" y="21983"/>
                  </a:cubicBezTo>
                  <a:cubicBezTo>
                    <a:pt x="1137139" y="-34678"/>
                    <a:pt x="568569" y="28822"/>
                    <a:pt x="0" y="92322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rot="21425778">
              <a:off x="5983066" y="3653188"/>
              <a:ext cx="2875565" cy="1631017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The 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attack</a:t>
              </a:r>
              <a:r>
                <a:rPr lang="en-US" sz="2000" dirty="0" smtClean="0"/>
                <a:t> method from the 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Pokemon</a:t>
              </a:r>
              <a:r>
                <a:rPr lang="en-US" sz="2000" dirty="0" smtClean="0"/>
                <a:t> class is </a:t>
              </a:r>
              <a:r>
                <a:rPr lang="en-US" sz="2000" b="1" i="1" dirty="0" smtClean="0"/>
                <a:t>overridden</a:t>
              </a:r>
              <a:r>
                <a:rPr lang="en-US" sz="2000" dirty="0" smtClean="0"/>
                <a:t> by the 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attack</a:t>
              </a:r>
              <a:r>
                <a:rPr lang="en-US" sz="2000" dirty="0" smtClean="0"/>
                <a:t> method from the 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WaterPokemon</a:t>
              </a:r>
              <a:r>
                <a:rPr lang="en-US" sz="2000" dirty="0" smtClean="0"/>
                <a:t> class.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97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lec10</Template>
  <TotalTime>8291</TotalTime>
  <Words>2715</Words>
  <Application>Microsoft Office PowerPoint</Application>
  <PresentationFormat>On-screen Show (4:3)</PresentationFormat>
  <Paragraphs>399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lec10</vt:lpstr>
      <vt:lpstr>CS61A Lecture 15 Object-Oriented Programming, Mutable Data Structures</vt:lpstr>
      <vt:lpstr>Computer Science in the News</vt:lpstr>
      <vt:lpstr>Today</vt:lpstr>
      <vt:lpstr>Review: Bound Methods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Review: Inheritance</vt:lpstr>
      <vt:lpstr>Properties</vt:lpstr>
      <vt:lpstr>Properties</vt:lpstr>
      <vt:lpstr>Properties</vt:lpstr>
      <vt:lpstr>Announcements</vt:lpstr>
      <vt:lpstr>What is Your Type?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</vt:lpstr>
      <vt:lpstr>Polymorphism: How Does + Work?</vt:lpstr>
      <vt:lpstr>Polymorphism: How Does + Work?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Everything is an Object</vt:lpstr>
      <vt:lpstr>Video Break</vt:lpstr>
      <vt:lpstr>Mutable Data Structures</vt:lpstr>
      <vt:lpstr>Python Lists: A Primer</vt:lpstr>
      <vt:lpstr>Python Lists: A Primer</vt:lpstr>
      <vt:lpstr>Python Lists: List Comprehensions</vt:lpstr>
      <vt:lpstr>Python Lists: List Comprehensions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11 Immutable Trees</dc:title>
  <dc:creator>Tom</dc:creator>
  <cp:lastModifiedBy>advancedversion</cp:lastModifiedBy>
  <cp:revision>1141</cp:revision>
  <cp:lastPrinted>2012-07-13T01:46:53Z</cp:lastPrinted>
  <dcterms:created xsi:type="dcterms:W3CDTF">2012-07-05T04:51:41Z</dcterms:created>
  <dcterms:modified xsi:type="dcterms:W3CDTF">2012-07-16T08:08:45Z</dcterms:modified>
</cp:coreProperties>
</file>