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0" r:id="rId3"/>
    <p:sldId id="291" r:id="rId4"/>
    <p:sldId id="369" r:id="rId5"/>
    <p:sldId id="374" r:id="rId6"/>
    <p:sldId id="409" r:id="rId7"/>
    <p:sldId id="410" r:id="rId8"/>
    <p:sldId id="411" r:id="rId9"/>
    <p:sldId id="385" r:id="rId10"/>
    <p:sldId id="386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412" r:id="rId19"/>
    <p:sldId id="389" r:id="rId20"/>
    <p:sldId id="399" r:id="rId21"/>
    <p:sldId id="402" r:id="rId22"/>
    <p:sldId id="400" r:id="rId23"/>
    <p:sldId id="401" r:id="rId24"/>
    <p:sldId id="403" r:id="rId25"/>
    <p:sldId id="404" r:id="rId26"/>
    <p:sldId id="407" r:id="rId27"/>
    <p:sldId id="405" r:id="rId28"/>
    <p:sldId id="406" r:id="rId29"/>
    <p:sldId id="408" r:id="rId30"/>
    <p:sldId id="413" r:id="rId31"/>
    <p:sldId id="414" r:id="rId32"/>
    <p:sldId id="331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Review" id="{28330E01-EB2D-4714-BF2B-F5A810ECB6A1}">
          <p14:sldIdLst>
            <p14:sldId id="256"/>
            <p14:sldId id="290"/>
          </p14:sldIdLst>
        </p14:section>
        <p14:section name="Introduction" id="{58241437-7419-4540-9B15-2F6786E4D393}">
          <p14:sldIdLst>
            <p14:sldId id="291"/>
          </p14:sldIdLst>
        </p14:section>
        <p14:section name="Review" id="{D8619E33-2183-4656-8836-4F411993312E}">
          <p14:sldIdLst>
            <p14:sldId id="369"/>
            <p14:sldId id="374"/>
            <p14:sldId id="409"/>
            <p14:sldId id="410"/>
            <p14:sldId id="411"/>
          </p14:sldIdLst>
        </p14:section>
        <p14:section name="Announcements" id="{90B0A852-53FB-4DE2-81AE-FBE8BD75CB21}">
          <p14:sldIdLst>
            <p14:sldId id="385"/>
            <p14:sldId id="386"/>
          </p14:sldIdLst>
        </p14:section>
        <p14:section name="Deep Tuples" id="{4D9EC2B8-E1AA-4EB8-82DF-36DF5FB444C8}">
          <p14:sldIdLst>
            <p14:sldId id="392"/>
            <p14:sldId id="393"/>
            <p14:sldId id="394"/>
            <p14:sldId id="395"/>
            <p14:sldId id="396"/>
            <p14:sldId id="397"/>
            <p14:sldId id="398"/>
            <p14:sldId id="412"/>
          </p14:sldIdLst>
        </p14:section>
        <p14:section name="Break" id="{9D42DA44-BD55-4904-83EF-D0BF0566C758}">
          <p14:sldIdLst>
            <p14:sldId id="389"/>
          </p14:sldIdLst>
        </p14:section>
        <p14:section name="ITrees" id="{884A4885-22B2-47B4-BAB4-818AD63838C1}">
          <p14:sldIdLst>
            <p14:sldId id="399"/>
            <p14:sldId id="402"/>
            <p14:sldId id="400"/>
            <p14:sldId id="401"/>
            <p14:sldId id="403"/>
            <p14:sldId id="404"/>
            <p14:sldId id="407"/>
            <p14:sldId id="405"/>
            <p14:sldId id="406"/>
            <p14:sldId id="408"/>
            <p14:sldId id="413"/>
            <p14:sldId id="414"/>
          </p14:sldIdLst>
        </p14:section>
        <p14:section name="Conclusion" id="{194F1BA9-C95C-4F05-9678-229729840407}">
          <p14:sldIdLst>
            <p14:sldId id="331"/>
          </p14:sldIdLst>
        </p14:section>
        <p14:section name="Extras" id="{2FD09054-EFB8-4EBA-88B7-7077B80B204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01" autoAdjust="0"/>
    <p:restoredTop sz="92230" autoAdjust="0"/>
  </p:normalViewPr>
  <p:slideViewPr>
    <p:cSldViewPr>
      <p:cViewPr>
        <p:scale>
          <a:sx n="100" d="100"/>
          <a:sy n="100" d="100"/>
        </p:scale>
        <p:origin x="-1932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14400" y="6287417"/>
            <a:ext cx="7239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694939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11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Immutable Trees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July 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Midterm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Midterm 1 is on </a:t>
            </a:r>
            <a:r>
              <a:rPr lang="en-US" b="1" dirty="0" smtClean="0"/>
              <a:t>July 9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Where</a:t>
            </a:r>
            <a:r>
              <a:rPr lang="en-US" dirty="0" smtClean="0"/>
              <a:t>? 2050 VLSB.</a:t>
            </a:r>
          </a:p>
          <a:p>
            <a:pPr lvl="1"/>
            <a:r>
              <a:rPr lang="en-US" i="1" dirty="0" smtClean="0"/>
              <a:t>When</a:t>
            </a:r>
            <a:r>
              <a:rPr lang="en-US" dirty="0" smtClean="0"/>
              <a:t>? 7PM to 9PM.</a:t>
            </a:r>
          </a:p>
          <a:p>
            <a:pPr lvl="1"/>
            <a:r>
              <a:rPr lang="en-US" i="1" dirty="0" smtClean="0"/>
              <a:t>How much</a:t>
            </a:r>
            <a:r>
              <a:rPr lang="en-US" dirty="0" smtClean="0"/>
              <a:t>? Material covered until July 4.</a:t>
            </a:r>
          </a:p>
          <a:p>
            <a:r>
              <a:rPr lang="en-US" dirty="0" smtClean="0"/>
              <a:t>Closed book and closed electronic devices.</a:t>
            </a:r>
          </a:p>
          <a:p>
            <a:r>
              <a:rPr lang="en-US" dirty="0" smtClean="0"/>
              <a:t>One 8.5” x 11” ‘cheat sheet’ allowed.</a:t>
            </a:r>
          </a:p>
          <a:p>
            <a:r>
              <a:rPr lang="en-US" dirty="0" smtClean="0"/>
              <a:t>Group portion is 15 minutes long.</a:t>
            </a:r>
            <a:endParaRPr lang="en-US" dirty="0"/>
          </a:p>
          <a:p>
            <a:r>
              <a:rPr lang="en-US" dirty="0" smtClean="0"/>
              <a:t>Post-midterm potluck on Wednesday, </a:t>
            </a:r>
            <a:r>
              <a:rPr lang="en-US" b="1" dirty="0" smtClean="0"/>
              <a:t>July 11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4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Often we find that information is nicely organized into hierarchies.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Writing!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2590800"/>
            <a:ext cx="922047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Book</a:t>
            </a:r>
            <a:endParaRPr lang="en-US" sz="2800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4114800" y="3114020"/>
            <a:ext cx="4619596" cy="914400"/>
            <a:chOff x="4114800" y="3114020"/>
            <a:chExt cx="4619596" cy="914400"/>
          </a:xfrm>
        </p:grpSpPr>
        <p:sp>
          <p:nvSpPr>
            <p:cNvPr id="5" name="TextBox 4"/>
            <p:cNvSpPr txBox="1"/>
            <p:nvPr/>
          </p:nvSpPr>
          <p:spPr>
            <a:xfrm>
              <a:off x="4114800" y="3505200"/>
              <a:ext cx="1342996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Chapter</a:t>
              </a:r>
              <a:endParaRPr lang="en-US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62596" y="3505200"/>
              <a:ext cx="1342996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Chapter</a:t>
              </a:r>
              <a:endParaRPr lang="en-US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91400" y="3505200"/>
              <a:ext cx="1342996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Chapter</a:t>
              </a:r>
              <a:endParaRPr lang="en-US" sz="2800" dirty="0"/>
            </a:p>
          </p:txBody>
        </p:sp>
        <p:cxnSp>
          <p:nvCxnSpPr>
            <p:cNvPr id="21" name="Straight Connector 20"/>
            <p:cNvCxnSpPr>
              <a:stCxn id="4" idx="2"/>
              <a:endCxn id="5" idx="0"/>
            </p:cNvCxnSpPr>
            <p:nvPr/>
          </p:nvCxnSpPr>
          <p:spPr>
            <a:xfrm flipH="1">
              <a:off x="4786298" y="3114020"/>
              <a:ext cx="1237326" cy="39118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4" idx="2"/>
              <a:endCxn id="6" idx="0"/>
            </p:cNvCxnSpPr>
            <p:nvPr/>
          </p:nvCxnSpPr>
          <p:spPr>
            <a:xfrm>
              <a:off x="6023624" y="3114020"/>
              <a:ext cx="410470" cy="39118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4" idx="2"/>
              <a:endCxn id="7" idx="0"/>
            </p:cNvCxnSpPr>
            <p:nvPr/>
          </p:nvCxnSpPr>
          <p:spPr>
            <a:xfrm>
              <a:off x="6023624" y="3114020"/>
              <a:ext cx="2039274" cy="39118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609600" y="4028420"/>
            <a:ext cx="5317029" cy="847725"/>
            <a:chOff x="609600" y="4028420"/>
            <a:chExt cx="5317029" cy="847725"/>
          </a:xfrm>
        </p:grpSpPr>
        <p:sp>
          <p:nvSpPr>
            <p:cNvPr id="8" name="TextBox 7"/>
            <p:cNvSpPr txBox="1"/>
            <p:nvPr/>
          </p:nvSpPr>
          <p:spPr>
            <a:xfrm>
              <a:off x="609600" y="4343400"/>
              <a:ext cx="1659429" cy="5232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Paragraph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55371" y="4352925"/>
              <a:ext cx="1659429" cy="5232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Paragraph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67200" y="4352925"/>
              <a:ext cx="1659429" cy="52322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Paragraph</a:t>
              </a:r>
              <a:endParaRPr lang="en-US" sz="2800" dirty="0"/>
            </a:p>
          </p:txBody>
        </p:sp>
        <p:cxnSp>
          <p:nvCxnSpPr>
            <p:cNvPr id="28" name="Straight Connector 27"/>
            <p:cNvCxnSpPr>
              <a:stCxn id="5" idx="2"/>
              <a:endCxn id="10" idx="0"/>
            </p:cNvCxnSpPr>
            <p:nvPr/>
          </p:nvCxnSpPr>
          <p:spPr>
            <a:xfrm>
              <a:off x="4786298" y="4028420"/>
              <a:ext cx="310617" cy="324505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2"/>
              <a:endCxn id="9" idx="0"/>
            </p:cNvCxnSpPr>
            <p:nvPr/>
          </p:nvCxnSpPr>
          <p:spPr>
            <a:xfrm flipH="1">
              <a:off x="3285086" y="4028420"/>
              <a:ext cx="1501212" cy="324505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5" idx="2"/>
              <a:endCxn id="8" idx="0"/>
            </p:cNvCxnSpPr>
            <p:nvPr/>
          </p:nvCxnSpPr>
          <p:spPr>
            <a:xfrm flipH="1">
              <a:off x="1439315" y="4028420"/>
              <a:ext cx="3346983" cy="31498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3224759" y="4876145"/>
            <a:ext cx="4776241" cy="762000"/>
            <a:chOff x="3224759" y="4876145"/>
            <a:chExt cx="4776241" cy="762000"/>
          </a:xfrm>
        </p:grpSpPr>
        <p:sp>
          <p:nvSpPr>
            <p:cNvPr id="11" name="TextBox 10"/>
            <p:cNvSpPr txBox="1"/>
            <p:nvPr/>
          </p:nvSpPr>
          <p:spPr>
            <a:xfrm>
              <a:off x="3224759" y="5114925"/>
              <a:ext cx="1527213" cy="52322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Sentence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41770" y="5105400"/>
              <a:ext cx="1527213" cy="52322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Sentence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73787" y="5114925"/>
              <a:ext cx="1527213" cy="52322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Sentence</a:t>
              </a:r>
              <a:endParaRPr lang="en-US" sz="2800" dirty="0"/>
            </a:p>
          </p:txBody>
        </p:sp>
        <p:cxnSp>
          <p:nvCxnSpPr>
            <p:cNvPr id="37" name="Straight Connector 36"/>
            <p:cNvCxnSpPr>
              <a:stCxn id="10" idx="2"/>
              <a:endCxn id="11" idx="0"/>
            </p:cNvCxnSpPr>
            <p:nvPr/>
          </p:nvCxnSpPr>
          <p:spPr>
            <a:xfrm flipH="1">
              <a:off x="3988366" y="4876145"/>
              <a:ext cx="1108549" cy="23878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0" idx="2"/>
              <a:endCxn id="12" idx="0"/>
            </p:cNvCxnSpPr>
            <p:nvPr/>
          </p:nvCxnSpPr>
          <p:spPr>
            <a:xfrm>
              <a:off x="5096915" y="4876145"/>
              <a:ext cx="508462" cy="229255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0" idx="2"/>
              <a:endCxn id="13" idx="0"/>
            </p:cNvCxnSpPr>
            <p:nvPr/>
          </p:nvCxnSpPr>
          <p:spPr>
            <a:xfrm>
              <a:off x="5096915" y="4876145"/>
              <a:ext cx="2140479" cy="23878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3987763" y="5628620"/>
            <a:ext cx="3175037" cy="762000"/>
            <a:chOff x="3987763" y="5628620"/>
            <a:chExt cx="3175037" cy="762000"/>
          </a:xfrm>
        </p:grpSpPr>
        <p:sp>
          <p:nvSpPr>
            <p:cNvPr id="14" name="TextBox 13"/>
            <p:cNvSpPr txBox="1"/>
            <p:nvPr/>
          </p:nvSpPr>
          <p:spPr>
            <a:xfrm>
              <a:off x="3987763" y="5867400"/>
              <a:ext cx="987001" cy="52322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Word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80160" y="5867400"/>
              <a:ext cx="987001" cy="52322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Word</a:t>
              </a:r>
              <a:endParaRPr lang="en-US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75799" y="5867400"/>
              <a:ext cx="987001" cy="52322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2800" dirty="0" smtClean="0"/>
                <a:t>Word</a:t>
              </a:r>
              <a:endParaRPr lang="en-US" sz="2800" dirty="0"/>
            </a:p>
          </p:txBody>
        </p:sp>
        <p:cxnSp>
          <p:nvCxnSpPr>
            <p:cNvPr id="47" name="Straight Connector 46"/>
            <p:cNvCxnSpPr>
              <a:stCxn id="12" idx="2"/>
              <a:endCxn id="14" idx="0"/>
            </p:cNvCxnSpPr>
            <p:nvPr/>
          </p:nvCxnSpPr>
          <p:spPr>
            <a:xfrm flipH="1">
              <a:off x="4481264" y="5628620"/>
              <a:ext cx="1124113" cy="23878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12" idx="2"/>
              <a:endCxn id="15" idx="0"/>
            </p:cNvCxnSpPr>
            <p:nvPr/>
          </p:nvCxnSpPr>
          <p:spPr>
            <a:xfrm flipH="1">
              <a:off x="5573661" y="5628620"/>
              <a:ext cx="31716" cy="23878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12" idx="2"/>
              <a:endCxn id="16" idx="0"/>
            </p:cNvCxnSpPr>
            <p:nvPr/>
          </p:nvCxnSpPr>
          <p:spPr>
            <a:xfrm>
              <a:off x="5605377" y="5628620"/>
              <a:ext cx="1063923" cy="23878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32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Data: Deep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74" y="1371599"/>
            <a:ext cx="8229600" cy="20815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We already had a way of representing something like this.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p = ((“Cat”, “is”, “fat.”),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(“Cat”, “is”, “coming.”),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(“Watch”, “Out!”))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742467" y="3657596"/>
            <a:ext cx="5594381" cy="1243255"/>
            <a:chOff x="693536" y="3429000"/>
            <a:chExt cx="7940415" cy="1776080"/>
          </a:xfrm>
        </p:grpSpPr>
        <p:cxnSp>
          <p:nvCxnSpPr>
            <p:cNvPr id="9" name="Straight Arrow Connector 8"/>
            <p:cNvCxnSpPr>
              <a:stCxn id="140" idx="3"/>
              <a:endCxn id="16" idx="1"/>
            </p:cNvCxnSpPr>
            <p:nvPr/>
          </p:nvCxnSpPr>
          <p:spPr>
            <a:xfrm>
              <a:off x="1583171" y="3554607"/>
              <a:ext cx="2074429" cy="331593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693536" y="3429000"/>
              <a:ext cx="7940415" cy="1776080"/>
              <a:chOff x="693536" y="3429000"/>
              <a:chExt cx="7940415" cy="177608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93536" y="3429000"/>
                <a:ext cx="3878464" cy="1741720"/>
                <a:chOff x="693536" y="3429000"/>
                <a:chExt cx="3878464" cy="174172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3657600" y="3429000"/>
                  <a:ext cx="9144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" name="Group 9"/>
                <p:cNvGrpSpPr/>
                <p:nvPr/>
              </p:nvGrpSpPr>
              <p:grpSpPr>
                <a:xfrm>
                  <a:off x="693536" y="3813699"/>
                  <a:ext cx="3497464" cy="1357021"/>
                  <a:chOff x="693536" y="3813699"/>
                  <a:chExt cx="3497464" cy="1357021"/>
                </a:xfrm>
              </p:grpSpPr>
              <p:cxnSp>
                <p:nvCxnSpPr>
                  <p:cNvPr id="14" name="Straight Arrow Connector 13"/>
                  <p:cNvCxnSpPr>
                    <a:stCxn id="15" idx="4"/>
                    <a:endCxn id="41" idx="0"/>
                  </p:cNvCxnSpPr>
                  <p:nvPr/>
                </p:nvCxnSpPr>
                <p:spPr>
                  <a:xfrm flipH="1">
                    <a:off x="693536" y="3958702"/>
                    <a:ext cx="3421264" cy="1212018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Oval 14"/>
                  <p:cNvSpPr/>
                  <p:nvPr/>
                </p:nvSpPr>
                <p:spPr>
                  <a:xfrm>
                    <a:off x="40386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6" name="Group 25"/>
              <p:cNvGrpSpPr/>
              <p:nvPr/>
            </p:nvGrpSpPr>
            <p:grpSpPr>
              <a:xfrm>
                <a:off x="4562475" y="3429000"/>
                <a:ext cx="914400" cy="1776080"/>
                <a:chOff x="4562475" y="3429000"/>
                <a:chExt cx="914400" cy="177608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4562475" y="3429000"/>
                  <a:ext cx="9144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4754256" y="3813699"/>
                  <a:ext cx="351144" cy="1391381"/>
                  <a:chOff x="4754256" y="3813699"/>
                  <a:chExt cx="351144" cy="1391381"/>
                </a:xfrm>
              </p:grpSpPr>
              <p:cxnSp>
                <p:nvCxnSpPr>
                  <p:cNvPr id="12" name="Straight Arrow Connector 11"/>
                  <p:cNvCxnSpPr>
                    <a:stCxn id="13" idx="4"/>
                    <a:endCxn id="75" idx="0"/>
                  </p:cNvCxnSpPr>
                  <p:nvPr/>
                </p:nvCxnSpPr>
                <p:spPr>
                  <a:xfrm flipH="1">
                    <a:off x="4754256" y="3958702"/>
                    <a:ext cx="274945" cy="1246378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Oval 12"/>
                  <p:cNvSpPr/>
                  <p:nvPr/>
                </p:nvSpPr>
                <p:spPr>
                  <a:xfrm>
                    <a:off x="49530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7" name="Group 26"/>
              <p:cNvGrpSpPr/>
              <p:nvPr/>
            </p:nvGrpSpPr>
            <p:grpSpPr>
              <a:xfrm>
                <a:off x="5486400" y="3429000"/>
                <a:ext cx="3147551" cy="1741723"/>
                <a:chOff x="5486400" y="3429000"/>
                <a:chExt cx="3147551" cy="1741723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5486400" y="3429000"/>
                  <a:ext cx="9144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5876925" y="3813699"/>
                  <a:ext cx="2757026" cy="1357024"/>
                  <a:chOff x="4953000" y="3813699"/>
                  <a:chExt cx="2757026" cy="1357024"/>
                </a:xfrm>
              </p:grpSpPr>
              <p:cxnSp>
                <p:nvCxnSpPr>
                  <p:cNvPr id="22" name="Straight Arrow Connector 21"/>
                  <p:cNvCxnSpPr>
                    <a:stCxn id="23" idx="4"/>
                    <a:endCxn id="97" idx="0"/>
                  </p:cNvCxnSpPr>
                  <p:nvPr/>
                </p:nvCxnSpPr>
                <p:spPr>
                  <a:xfrm>
                    <a:off x="5029201" y="3958702"/>
                    <a:ext cx="2680825" cy="1212021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Oval 22"/>
                  <p:cNvSpPr/>
                  <p:nvPr/>
                </p:nvSpPr>
                <p:spPr>
                  <a:xfrm>
                    <a:off x="49530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33" name="Group 32"/>
          <p:cNvGrpSpPr/>
          <p:nvPr/>
        </p:nvGrpSpPr>
        <p:grpSpPr>
          <a:xfrm>
            <a:off x="669808" y="4876798"/>
            <a:ext cx="2045728" cy="1066799"/>
            <a:chOff x="3497193" y="3429000"/>
            <a:chExt cx="2903607" cy="1524001"/>
          </a:xfrm>
        </p:grpSpPr>
        <p:grpSp>
          <p:nvGrpSpPr>
            <p:cNvPr id="34" name="Group 33"/>
            <p:cNvGrpSpPr/>
            <p:nvPr/>
          </p:nvGrpSpPr>
          <p:grpSpPr>
            <a:xfrm>
              <a:off x="3497193" y="3429000"/>
              <a:ext cx="1074807" cy="1306289"/>
              <a:chOff x="3497193" y="3429000"/>
              <a:chExt cx="1074807" cy="1306289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36576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3497193" y="3813699"/>
                <a:ext cx="693807" cy="921590"/>
                <a:chOff x="3497193" y="3813699"/>
                <a:chExt cx="693807" cy="921590"/>
              </a:xfrm>
            </p:grpSpPr>
            <p:cxnSp>
              <p:nvCxnSpPr>
                <p:cNvPr id="47" name="Straight Arrow Connector 46"/>
                <p:cNvCxnSpPr>
                  <a:stCxn id="48" idx="4"/>
                  <a:endCxn id="106" idx="0"/>
                </p:cNvCxnSpPr>
                <p:nvPr/>
              </p:nvCxnSpPr>
              <p:spPr>
                <a:xfrm flipH="1">
                  <a:off x="3497193" y="3958702"/>
                  <a:ext cx="617608" cy="776587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8" name="Oval 47"/>
                <p:cNvSpPr/>
                <p:nvPr/>
              </p:nvSpPr>
              <p:spPr>
                <a:xfrm>
                  <a:off x="40386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4562475" y="3429000"/>
              <a:ext cx="914400" cy="1379893"/>
              <a:chOff x="4562475" y="3429000"/>
              <a:chExt cx="914400" cy="1379893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562475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4823341" y="3813699"/>
                <a:ext cx="282059" cy="995194"/>
                <a:chOff x="4823341" y="3813699"/>
                <a:chExt cx="282059" cy="995194"/>
              </a:xfrm>
            </p:grpSpPr>
            <p:cxnSp>
              <p:nvCxnSpPr>
                <p:cNvPr id="43" name="Straight Arrow Connector 42"/>
                <p:cNvCxnSpPr>
                  <a:stCxn id="44" idx="4"/>
                  <a:endCxn id="110" idx="0"/>
                </p:cNvCxnSpPr>
                <p:nvPr/>
              </p:nvCxnSpPr>
              <p:spPr>
                <a:xfrm flipH="1">
                  <a:off x="4823341" y="3958702"/>
                  <a:ext cx="205860" cy="850191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Oval 43"/>
                <p:cNvSpPr/>
                <p:nvPr/>
              </p:nvSpPr>
              <p:spPr>
                <a:xfrm>
                  <a:off x="49530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/>
            <p:cNvGrpSpPr/>
            <p:nvPr/>
          </p:nvGrpSpPr>
          <p:grpSpPr>
            <a:xfrm>
              <a:off x="5486400" y="3429000"/>
              <a:ext cx="914400" cy="1524001"/>
              <a:chOff x="5486400" y="3429000"/>
              <a:chExt cx="914400" cy="1524001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54864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876925" y="3813699"/>
                <a:ext cx="152400" cy="1139302"/>
                <a:chOff x="4953000" y="3813699"/>
                <a:chExt cx="152400" cy="1139302"/>
              </a:xfrm>
            </p:grpSpPr>
            <p:cxnSp>
              <p:nvCxnSpPr>
                <p:cNvPr id="39" name="Straight Arrow Connector 38"/>
                <p:cNvCxnSpPr>
                  <a:stCxn id="40" idx="4"/>
                  <a:endCxn id="123" idx="0"/>
                </p:cNvCxnSpPr>
                <p:nvPr/>
              </p:nvCxnSpPr>
              <p:spPr>
                <a:xfrm>
                  <a:off x="5029201" y="3958702"/>
                  <a:ext cx="76178" cy="994299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Oval 39"/>
                <p:cNvSpPr/>
                <p:nvPr/>
              </p:nvSpPr>
              <p:spPr>
                <a:xfrm>
                  <a:off x="49530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67" name="Group 66"/>
          <p:cNvGrpSpPr/>
          <p:nvPr/>
        </p:nvGrpSpPr>
        <p:grpSpPr>
          <a:xfrm>
            <a:off x="3530757" y="4900852"/>
            <a:ext cx="2146697" cy="1052928"/>
            <a:chOff x="3497172" y="3429000"/>
            <a:chExt cx="3046930" cy="1504183"/>
          </a:xfrm>
        </p:grpSpPr>
        <p:grpSp>
          <p:nvGrpSpPr>
            <p:cNvPr id="68" name="Group 67"/>
            <p:cNvGrpSpPr/>
            <p:nvPr/>
          </p:nvGrpSpPr>
          <p:grpSpPr>
            <a:xfrm>
              <a:off x="3497172" y="3429000"/>
              <a:ext cx="1074828" cy="1504183"/>
              <a:chOff x="3497172" y="3429000"/>
              <a:chExt cx="1074828" cy="1504183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36576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3497172" y="3813699"/>
                <a:ext cx="693828" cy="1119484"/>
                <a:chOff x="3497172" y="3813699"/>
                <a:chExt cx="693828" cy="1119484"/>
              </a:xfrm>
            </p:grpSpPr>
            <p:cxnSp>
              <p:nvCxnSpPr>
                <p:cNvPr id="81" name="Straight Arrow Connector 80"/>
                <p:cNvCxnSpPr>
                  <a:stCxn id="82" idx="4"/>
                  <a:endCxn id="107" idx="0"/>
                </p:cNvCxnSpPr>
                <p:nvPr/>
              </p:nvCxnSpPr>
              <p:spPr>
                <a:xfrm flipH="1">
                  <a:off x="3497172" y="3958702"/>
                  <a:ext cx="617629" cy="974481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2" name="Oval 81"/>
                <p:cNvSpPr/>
                <p:nvPr/>
              </p:nvSpPr>
              <p:spPr>
                <a:xfrm>
                  <a:off x="40386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9" name="Group 68"/>
            <p:cNvGrpSpPr/>
            <p:nvPr/>
          </p:nvGrpSpPr>
          <p:grpSpPr>
            <a:xfrm>
              <a:off x="4562475" y="3429000"/>
              <a:ext cx="914400" cy="1480669"/>
              <a:chOff x="4562475" y="3429000"/>
              <a:chExt cx="914400" cy="148066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4562475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4919727" y="3813699"/>
                <a:ext cx="185673" cy="1095970"/>
                <a:chOff x="4919727" y="3813699"/>
                <a:chExt cx="185673" cy="1095970"/>
              </a:xfrm>
            </p:grpSpPr>
            <p:cxnSp>
              <p:nvCxnSpPr>
                <p:cNvPr id="77" name="Straight Arrow Connector 76"/>
                <p:cNvCxnSpPr>
                  <a:stCxn id="78" idx="4"/>
                  <a:endCxn id="126" idx="0"/>
                </p:cNvCxnSpPr>
                <p:nvPr/>
              </p:nvCxnSpPr>
              <p:spPr>
                <a:xfrm flipH="1">
                  <a:off x="4919727" y="3958702"/>
                  <a:ext cx="109474" cy="950967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8" name="Oval 77"/>
                <p:cNvSpPr/>
                <p:nvPr/>
              </p:nvSpPr>
              <p:spPr>
                <a:xfrm>
                  <a:off x="49530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0" name="Group 69"/>
            <p:cNvGrpSpPr/>
            <p:nvPr/>
          </p:nvGrpSpPr>
          <p:grpSpPr>
            <a:xfrm>
              <a:off x="5486400" y="3429000"/>
              <a:ext cx="1057702" cy="1480667"/>
              <a:chOff x="5486400" y="3429000"/>
              <a:chExt cx="1057702" cy="1480667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54864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5876925" y="3813699"/>
                <a:ext cx="667177" cy="1095968"/>
                <a:chOff x="4953000" y="3813699"/>
                <a:chExt cx="667177" cy="1095968"/>
              </a:xfrm>
            </p:grpSpPr>
            <p:cxnSp>
              <p:nvCxnSpPr>
                <p:cNvPr id="73" name="Straight Arrow Connector 72"/>
                <p:cNvCxnSpPr>
                  <a:stCxn id="74" idx="4"/>
                  <a:endCxn id="130" idx="0"/>
                </p:cNvCxnSpPr>
                <p:nvPr/>
              </p:nvCxnSpPr>
              <p:spPr>
                <a:xfrm>
                  <a:off x="5029201" y="3958702"/>
                  <a:ext cx="590976" cy="950965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4" name="Oval 73"/>
                <p:cNvSpPr/>
                <p:nvPr/>
              </p:nvSpPr>
              <p:spPr>
                <a:xfrm>
                  <a:off x="49530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01" name="Group 100"/>
          <p:cNvGrpSpPr/>
          <p:nvPr/>
        </p:nvGrpSpPr>
        <p:grpSpPr>
          <a:xfrm>
            <a:off x="7014730" y="4876801"/>
            <a:ext cx="1426750" cy="965922"/>
            <a:chOff x="6705600" y="4548604"/>
            <a:chExt cx="1426750" cy="965923"/>
          </a:xfrm>
        </p:grpSpPr>
        <p:grpSp>
          <p:nvGrpSpPr>
            <p:cNvPr id="86" name="Group 85"/>
            <p:cNvGrpSpPr/>
            <p:nvPr/>
          </p:nvGrpSpPr>
          <p:grpSpPr>
            <a:xfrm>
              <a:off x="6705600" y="4548604"/>
              <a:ext cx="644236" cy="965923"/>
              <a:chOff x="3657600" y="3429000"/>
              <a:chExt cx="914400" cy="1379890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3657600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3901979" y="3813699"/>
                <a:ext cx="289021" cy="995191"/>
                <a:chOff x="3901979" y="3813699"/>
                <a:chExt cx="289021" cy="995191"/>
              </a:xfrm>
            </p:grpSpPr>
            <p:cxnSp>
              <p:nvCxnSpPr>
                <p:cNvPr id="99" name="Straight Arrow Connector 98"/>
                <p:cNvCxnSpPr>
                  <a:stCxn id="100" idx="4"/>
                  <a:endCxn id="133" idx="0"/>
                </p:cNvCxnSpPr>
                <p:nvPr/>
              </p:nvCxnSpPr>
              <p:spPr>
                <a:xfrm flipH="1">
                  <a:off x="3901979" y="3958702"/>
                  <a:ext cx="212821" cy="850188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Oval 99"/>
                <p:cNvSpPr/>
                <p:nvPr/>
              </p:nvSpPr>
              <p:spPr>
                <a:xfrm>
                  <a:off x="40386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7" name="Group 86"/>
            <p:cNvGrpSpPr/>
            <p:nvPr/>
          </p:nvGrpSpPr>
          <p:grpSpPr>
            <a:xfrm>
              <a:off x="7343123" y="4548604"/>
              <a:ext cx="789227" cy="914401"/>
              <a:chOff x="4562475" y="3429000"/>
              <a:chExt cx="1120195" cy="1306287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4562475" y="3429000"/>
                <a:ext cx="9144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4953000" y="3813699"/>
                <a:ext cx="729670" cy="921588"/>
                <a:chOff x="4953000" y="3813699"/>
                <a:chExt cx="729670" cy="921588"/>
              </a:xfrm>
            </p:grpSpPr>
            <p:cxnSp>
              <p:nvCxnSpPr>
                <p:cNvPr id="95" name="Straight Arrow Connector 94"/>
                <p:cNvCxnSpPr>
                  <a:stCxn id="96" idx="4"/>
                  <a:endCxn id="137" idx="0"/>
                </p:cNvCxnSpPr>
                <p:nvPr/>
              </p:nvCxnSpPr>
              <p:spPr>
                <a:xfrm>
                  <a:off x="5029201" y="3958702"/>
                  <a:ext cx="653469" cy="776585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6" name="Oval 95"/>
                <p:cNvSpPr/>
                <p:nvPr/>
              </p:nvSpPr>
              <p:spPr>
                <a:xfrm>
                  <a:off x="49530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06" name="TextBox 105"/>
          <p:cNvSpPr txBox="1"/>
          <p:nvPr/>
        </p:nvSpPr>
        <p:spPr>
          <a:xfrm>
            <a:off x="180987" y="5791200"/>
            <a:ext cx="977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“Cat”</a:t>
            </a:r>
            <a:endParaRPr lang="en-US" sz="2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041936" y="5953780"/>
            <a:ext cx="977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“Cat”</a:t>
            </a:r>
            <a:endParaRPr lang="en-US" sz="2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249717" y="5842723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“is”</a:t>
            </a:r>
            <a:endParaRPr lang="en-US" sz="2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983028" y="5943599"/>
            <a:ext cx="941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“fat.”</a:t>
            </a:r>
            <a:endParaRPr lang="en-US" sz="2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178585" y="5937320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“is”</a:t>
            </a:r>
            <a:endParaRPr lang="en-US" sz="28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877908" y="5937319"/>
            <a:ext cx="1599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“coming.”</a:t>
            </a:r>
            <a:endParaRPr lang="en-US" sz="2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6477000" y="5842722"/>
            <a:ext cx="1419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“Watch”</a:t>
            </a:r>
            <a:endParaRPr lang="en-US" sz="2800" dirty="0"/>
          </a:p>
        </p:txBody>
      </p:sp>
      <p:sp>
        <p:nvSpPr>
          <p:cNvPr id="137" name="TextBox 136"/>
          <p:cNvSpPr txBox="1"/>
          <p:nvPr/>
        </p:nvSpPr>
        <p:spPr>
          <a:xfrm>
            <a:off x="7896812" y="5791200"/>
            <a:ext cx="10893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“out!”</a:t>
            </a:r>
            <a:endParaRPr lang="en-US" sz="2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1958565" y="3453133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nsolas" pitchFamily="49" charset="0"/>
                <a:cs typeface="Consolas" pitchFamily="49" charset="0"/>
              </a:rPr>
              <a:t>p</a:t>
            </a:r>
            <a:endParaRPr lang="en-US" sz="3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8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on Deep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already have a simple way of organizing data into hierarchies using “deep tuples.”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ow do we manipulate deep tuples?</a:t>
            </a:r>
          </a:p>
          <a:p>
            <a:pPr lvl="1"/>
            <a:r>
              <a:rPr lang="en-US" dirty="0" smtClean="0"/>
              <a:t>Not that different from working with regular tuples.</a:t>
            </a:r>
          </a:p>
          <a:p>
            <a:pPr lvl="1"/>
            <a:r>
              <a:rPr lang="en-US" dirty="0" smtClean="0"/>
              <a:t>Use </a:t>
            </a:r>
            <a:r>
              <a:rPr lang="en-US" b="1" i="1" dirty="0" smtClean="0"/>
              <a:t>tree</a:t>
            </a:r>
            <a:r>
              <a:rPr lang="en-US" b="1" dirty="0" smtClean="0"/>
              <a:t> </a:t>
            </a:r>
            <a:r>
              <a:rPr lang="en-US" b="1" i="1" dirty="0" smtClean="0"/>
              <a:t>recursion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630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Operating on Deep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say I want to write a function,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dirty="0" smtClean="0">
                <a:cs typeface="Consolas" pitchFamily="49" charset="0"/>
              </a:rPr>
              <a:t>,</a:t>
            </a:r>
            <a:r>
              <a:rPr lang="en-US" dirty="0" smtClean="0"/>
              <a:t> that counts the number of even numbers found in a deep tuple containing numbers (or tuples).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woah_deep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((1, 2), 3, ((4, 5), 6))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woah_deep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0216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3429000"/>
            <a:ext cx="6438900" cy="2677656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# Recursive</a:t>
            </a: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(t) == 0: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0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t[0] % 2 == 0: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1 +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(t[1:])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return 0 +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(t[1:])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Operating on Deep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cs typeface="Consolas" pitchFamily="49" charset="0"/>
              </a:rPr>
              <a:t>H</a:t>
            </a:r>
            <a:r>
              <a:rPr lang="en-US" sz="2800" dirty="0" smtClean="0">
                <a:cs typeface="Consolas" pitchFamily="49" charset="0"/>
              </a:rPr>
              <a:t>ow we would have solved this if we were handed a simple tuple of numbers?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200" y="2514600"/>
            <a:ext cx="4343400" cy="26776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# Iterative</a:t>
            </a: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total = 0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for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in t: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if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% 2 == 0: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total += 1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return total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1051611">
            <a:off x="262840" y="2666131"/>
            <a:ext cx="516468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Now extend this to handle deep tuples!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41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84280"/>
            <a:ext cx="9144000" cy="3416320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# Recursive</a:t>
            </a: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(t) == 0: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0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is_tuple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(t[0]):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(t[0]) + </a:t>
            </a:r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(t[1:])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t[0] % 2 == 0: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1 +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(t[1:])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return 0 +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evens_count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(t[1:])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Operating on Deep Tuples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019808" y="3657600"/>
            <a:ext cx="6350804" cy="2448366"/>
            <a:chOff x="1019808" y="3657600"/>
            <a:chExt cx="6350804" cy="2448366"/>
          </a:xfrm>
        </p:grpSpPr>
        <p:sp>
          <p:nvSpPr>
            <p:cNvPr id="8" name="TextBox 7"/>
            <p:cNvSpPr txBox="1"/>
            <p:nvPr/>
          </p:nvSpPr>
          <p:spPr>
            <a:xfrm rot="21402610">
              <a:off x="1019808" y="4905637"/>
              <a:ext cx="6350804" cy="120032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F</a:t>
              </a:r>
              <a:r>
                <a:rPr lang="en-US" sz="2400" dirty="0" smtClean="0"/>
                <a:t>irst check if the first item in the sequence is also a tuple.  If so, use </a:t>
              </a:r>
              <a:r>
                <a:rPr lang="en-US" sz="2400" b="1" i="1" dirty="0" smtClean="0"/>
                <a:t>tree recursion</a:t>
              </a:r>
              <a:r>
                <a:rPr lang="en-US" sz="2400" dirty="0" smtClean="0"/>
                <a:t> and count the evens in both the first item and the rest of </a:t>
              </a:r>
              <a:r>
                <a:rPr lang="en-US" sz="2400" dirty="0" smtClean="0">
                  <a:latin typeface="Consolas" pitchFamily="49" charset="0"/>
                  <a:cs typeface="Consolas" pitchFamily="49" charset="0"/>
                </a:rPr>
                <a:t>t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  <p:cxnSp>
          <p:nvCxnSpPr>
            <p:cNvPr id="10" name="Curved Connector 9"/>
            <p:cNvCxnSpPr>
              <a:stCxn id="8" idx="3"/>
            </p:cNvCxnSpPr>
            <p:nvPr/>
          </p:nvCxnSpPr>
          <p:spPr>
            <a:xfrm flipH="1" flipV="1">
              <a:off x="6324600" y="3657600"/>
              <a:ext cx="1040779" cy="1665976"/>
            </a:xfrm>
            <a:prstGeom prst="curvedConnector4">
              <a:avLst>
                <a:gd name="adj1" fmla="val -49419"/>
                <a:gd name="adj2" fmla="val 44819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3886200" y="1752600"/>
            <a:ext cx="4876800" cy="83099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is_tuple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(x):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return type(x) is tuple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5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Operating on Deep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procedure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dirty="0" smtClean="0">
                <a:cs typeface="Consolas" pitchFamily="49" charset="0"/>
              </a:rPr>
              <a:t>, which takes a predicate and a deep tuple and returns a new deep tuple with only the items for which predicate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woah_deep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((1, 2), 3, ((4, 5), 6))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(lambda x: x % 2 == 0,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woah_deep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((2,), ((4,), 6))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(lambda x: x &gt;= 2 and x &lt;= 3,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woah_deep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((2,), 3, ((),))</a:t>
            </a:r>
          </a:p>
        </p:txBody>
      </p:sp>
    </p:spTree>
    <p:extLst>
      <p:ext uri="{BB962C8B-B14F-4D97-AF65-F5344CB8AC3E}">
        <p14:creationId xmlns:p14="http://schemas.microsoft.com/office/powerpoint/2010/main" val="3940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Operating on Deep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procedure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dirty="0" smtClean="0">
                <a:cs typeface="Consolas" pitchFamily="49" charset="0"/>
              </a:rPr>
              <a:t>, which takes a predicate and a deep tuple and returns a new deep tuple with only the items for which predicate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if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endParaRPr lang="en-US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if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is_tuple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[0]):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return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[0]),) +\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[1:])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if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[0]):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return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[0],) +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[1:])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deep_filter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pred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[1:])</a:t>
            </a: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8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81200"/>
            <a:ext cx="7200533" cy="31202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4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24200" y="6400800"/>
            <a:ext cx="4572000" cy="228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000" dirty="0"/>
              <a:t>http://www.gizmag.com/ibrain-stephen-hawking-communicate-brainwaves/23182/</a:t>
            </a:r>
          </a:p>
        </p:txBody>
      </p:sp>
      <p:pic>
        <p:nvPicPr>
          <p:cNvPr id="2052" name="Picture 4" descr="http://images.gizmag.com/inline/drphiliplowwearingtheibraindevic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09775"/>
            <a:ext cx="50482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548" y="1524000"/>
            <a:ext cx="5210903" cy="101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Often, deep tuples aren’t quite expressive enough for our purposes.  Sometimes we want values in the middle too!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381000" y="3124200"/>
            <a:ext cx="7315200" cy="3067050"/>
            <a:chOff x="381000" y="3124200"/>
            <a:chExt cx="7315200" cy="3067050"/>
          </a:xfrm>
        </p:grpSpPr>
        <p:cxnSp>
          <p:nvCxnSpPr>
            <p:cNvPr id="25" name="Straight Connector 24"/>
            <p:cNvCxnSpPr>
              <a:stCxn id="22" idx="0"/>
              <a:endCxn id="21" idx="3"/>
            </p:cNvCxnSpPr>
            <p:nvPr/>
          </p:nvCxnSpPr>
          <p:spPr>
            <a:xfrm flipV="1">
              <a:off x="5410200" y="4449248"/>
              <a:ext cx="330948" cy="4655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21" idx="5"/>
              <a:endCxn id="23" idx="0"/>
            </p:cNvCxnSpPr>
            <p:nvPr/>
          </p:nvCxnSpPr>
          <p:spPr>
            <a:xfrm>
              <a:off x="6603252" y="4449248"/>
              <a:ext cx="483348" cy="4655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9" idx="0"/>
              <a:endCxn id="28" idx="3"/>
            </p:cNvCxnSpPr>
            <p:nvPr/>
          </p:nvCxnSpPr>
          <p:spPr>
            <a:xfrm flipV="1">
              <a:off x="990600" y="5135048"/>
              <a:ext cx="369048" cy="21800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8" idx="5"/>
              <a:endCxn id="30" idx="0"/>
            </p:cNvCxnSpPr>
            <p:nvPr/>
          </p:nvCxnSpPr>
          <p:spPr>
            <a:xfrm>
              <a:off x="2221752" y="5135048"/>
              <a:ext cx="369048" cy="17990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8" idx="7"/>
              <a:endCxn id="20" idx="3"/>
            </p:cNvCxnSpPr>
            <p:nvPr/>
          </p:nvCxnSpPr>
          <p:spPr>
            <a:xfrm flipV="1">
              <a:off x="2221752" y="4449248"/>
              <a:ext cx="471396" cy="93104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0" idx="7"/>
              <a:endCxn id="19" idx="3"/>
            </p:cNvCxnSpPr>
            <p:nvPr/>
          </p:nvCxnSpPr>
          <p:spPr>
            <a:xfrm flipV="1">
              <a:off x="3555252" y="3839648"/>
              <a:ext cx="585696" cy="16904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9" idx="5"/>
              <a:endCxn id="21" idx="1"/>
            </p:cNvCxnSpPr>
            <p:nvPr/>
          </p:nvCxnSpPr>
          <p:spPr>
            <a:xfrm>
              <a:off x="5003052" y="3839648"/>
              <a:ext cx="738096" cy="16904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40" idx="0"/>
              <a:endCxn id="20" idx="5"/>
            </p:cNvCxnSpPr>
            <p:nvPr/>
          </p:nvCxnSpPr>
          <p:spPr>
            <a:xfrm flipH="1" flipV="1">
              <a:off x="3555252" y="4449248"/>
              <a:ext cx="407148" cy="4655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3962400" y="312420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fib(4)</a:t>
              </a:r>
              <a:endParaRPr lang="en-US" sz="2400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373380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fib(3)</a:t>
              </a:r>
              <a:endParaRPr lang="en-US" sz="24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5562600" y="373380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fib(2)</a:t>
              </a:r>
              <a:endParaRPr lang="en-US" sz="2400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800600" y="449580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fib(1)</a:t>
              </a:r>
              <a:endParaRPr lang="en-US" sz="2400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6477000" y="449580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fib(0)</a:t>
              </a:r>
              <a:endParaRPr lang="en-US" sz="2400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1181100" y="441960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fib(2)</a:t>
              </a:r>
              <a:endParaRPr lang="en-US" sz="2400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81000" y="535305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fib(1)</a:t>
              </a:r>
              <a:endParaRPr lang="en-US" sz="2400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1981200" y="531495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fib(0)</a:t>
              </a:r>
              <a:endParaRPr lang="en-US" sz="2400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3352800" y="4495800"/>
              <a:ext cx="1219200" cy="838200"/>
            </a:xfrm>
            <a:prstGeom prst="ellipse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fib(1)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918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Data: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i="1" dirty="0" smtClean="0"/>
              <a:t>tree</a:t>
            </a:r>
            <a:r>
              <a:rPr lang="en-US" dirty="0" smtClean="0"/>
              <a:t> data structure traditionally has 2 parts: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i="1" dirty="0" smtClean="0"/>
              <a:t>datum</a:t>
            </a:r>
            <a:r>
              <a:rPr lang="en-US" dirty="0" smtClean="0"/>
              <a:t> – The data stored in the top point of the tree.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b="1" i="1" dirty="0" smtClean="0"/>
              <a:t>children</a:t>
            </a:r>
            <a:r>
              <a:rPr lang="en-US" dirty="0" smtClean="0"/>
              <a:t> – Any trees that appear below this tree.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75528" y="3886200"/>
            <a:ext cx="1810872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“Datum”</a:t>
            </a:r>
            <a:endParaRPr lang="en-US" sz="2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2761128" y="4305300"/>
            <a:ext cx="3581400" cy="2046981"/>
            <a:chOff x="2761128" y="4305300"/>
            <a:chExt cx="3581400" cy="2046981"/>
          </a:xfrm>
        </p:grpSpPr>
        <p:cxnSp>
          <p:nvCxnSpPr>
            <p:cNvPr id="4" name="Straight Connector 3"/>
            <p:cNvCxnSpPr>
              <a:endCxn id="8" idx="3"/>
            </p:cNvCxnSpPr>
            <p:nvPr/>
          </p:nvCxnSpPr>
          <p:spPr>
            <a:xfrm flipV="1">
              <a:off x="3675528" y="4601648"/>
              <a:ext cx="265196" cy="550304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>
              <a:stCxn id="8" idx="5"/>
            </p:cNvCxnSpPr>
            <p:nvPr/>
          </p:nvCxnSpPr>
          <p:spPr>
            <a:xfrm>
              <a:off x="5221204" y="4601648"/>
              <a:ext cx="265196" cy="550304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61128" y="5151952"/>
              <a:ext cx="3581400" cy="120032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/>
                <a:t>...          “Children”          ...</a:t>
              </a:r>
            </a:p>
            <a:p>
              <a:pPr algn="ctr"/>
              <a:endParaRPr lang="en-US" sz="2400" b="1" i="1" dirty="0"/>
            </a:p>
            <a:p>
              <a:pPr algn="ctr"/>
              <a:endParaRPr lang="en-US" sz="2400" b="1" i="1" dirty="0" smtClean="0"/>
            </a:p>
          </p:txBody>
        </p:sp>
        <p:cxnSp>
          <p:nvCxnSpPr>
            <p:cNvPr id="26" name="Straight Connector 25"/>
            <p:cNvCxnSpPr>
              <a:stCxn id="11" idx="0"/>
              <a:endCxn id="8" idx="4"/>
            </p:cNvCxnSpPr>
            <p:nvPr/>
          </p:nvCxnSpPr>
          <p:spPr>
            <a:xfrm flipV="1">
              <a:off x="4551828" y="4724400"/>
              <a:ext cx="29136" cy="42755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8" idx="2"/>
            </p:cNvCxnSpPr>
            <p:nvPr/>
          </p:nvCxnSpPr>
          <p:spPr>
            <a:xfrm flipV="1">
              <a:off x="3124200" y="4305300"/>
              <a:ext cx="551328" cy="84665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8" idx="6"/>
            </p:cNvCxnSpPr>
            <p:nvPr/>
          </p:nvCxnSpPr>
          <p:spPr>
            <a:xfrm>
              <a:off x="5486400" y="4305300"/>
              <a:ext cx="609600" cy="846652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26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Data: Trees</a:t>
            </a:r>
            <a:endParaRPr lang="en-US" dirty="0"/>
          </a:p>
        </p:txBody>
      </p:sp>
      <p:cxnSp>
        <p:nvCxnSpPr>
          <p:cNvPr id="9" name="Straight Connector 8"/>
          <p:cNvCxnSpPr>
            <a:stCxn id="13" idx="7"/>
            <a:endCxn id="362" idx="3"/>
          </p:cNvCxnSpPr>
          <p:nvPr/>
        </p:nvCxnSpPr>
        <p:spPr>
          <a:xfrm flipV="1">
            <a:off x="3084978" y="3301784"/>
            <a:ext cx="1045323" cy="115990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62" idx="5"/>
            <a:endCxn id="14" idx="1"/>
          </p:cNvCxnSpPr>
          <p:nvPr/>
        </p:nvCxnSpPr>
        <p:spPr>
          <a:xfrm>
            <a:off x="4992405" y="3301784"/>
            <a:ext cx="1129743" cy="115990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044326" y="4338936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5943600" y="4338936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362" name="Oval 361"/>
          <p:cNvSpPr/>
          <p:nvPr/>
        </p:nvSpPr>
        <p:spPr>
          <a:xfrm>
            <a:off x="3951753" y="2586336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</a:t>
            </a:r>
          </a:p>
        </p:txBody>
      </p:sp>
      <p:grpSp>
        <p:nvGrpSpPr>
          <p:cNvPr id="382" name="Group 381"/>
          <p:cNvGrpSpPr/>
          <p:nvPr/>
        </p:nvGrpSpPr>
        <p:grpSpPr>
          <a:xfrm>
            <a:off x="1891927" y="1816954"/>
            <a:ext cx="4737473" cy="2521982"/>
            <a:chOff x="1752601" y="1288018"/>
            <a:chExt cx="4737473" cy="2521982"/>
          </a:xfrm>
        </p:grpSpPr>
        <p:sp>
          <p:nvSpPr>
            <p:cNvPr id="370" name="TextBox 369"/>
            <p:cNvSpPr txBox="1"/>
            <p:nvPr/>
          </p:nvSpPr>
          <p:spPr>
            <a:xfrm>
              <a:off x="1752601" y="1288018"/>
              <a:ext cx="1021510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Nodes</a:t>
              </a:r>
              <a:endParaRPr lang="en-US" sz="2400" dirty="0"/>
            </a:p>
          </p:txBody>
        </p:sp>
        <p:cxnSp>
          <p:nvCxnSpPr>
            <p:cNvPr id="374" name="Curved Connector 373"/>
            <p:cNvCxnSpPr>
              <a:stCxn id="370" idx="3"/>
              <a:endCxn id="362" idx="2"/>
            </p:cNvCxnSpPr>
            <p:nvPr/>
          </p:nvCxnSpPr>
          <p:spPr>
            <a:xfrm>
              <a:off x="2774111" y="1518851"/>
              <a:ext cx="1114516" cy="957649"/>
            </a:xfrm>
            <a:prstGeom prst="curvedConnector3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5" name="Curved Connector 374"/>
            <p:cNvCxnSpPr>
              <a:stCxn id="370" idx="3"/>
              <a:endCxn id="14" idx="0"/>
            </p:cNvCxnSpPr>
            <p:nvPr/>
          </p:nvCxnSpPr>
          <p:spPr>
            <a:xfrm>
              <a:off x="2774111" y="1518851"/>
              <a:ext cx="3715963" cy="2291149"/>
            </a:xfrm>
            <a:prstGeom prst="curvedConnector2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8" name="Curved Connector 377"/>
            <p:cNvCxnSpPr>
              <a:stCxn id="370" idx="2"/>
              <a:endCxn id="13" idx="0"/>
            </p:cNvCxnSpPr>
            <p:nvPr/>
          </p:nvCxnSpPr>
          <p:spPr>
            <a:xfrm rot="16200000" flipH="1">
              <a:off x="1396920" y="2616119"/>
              <a:ext cx="2060317" cy="327444"/>
            </a:xfrm>
            <a:prstGeom prst="curved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99" name="Group 398"/>
          <p:cNvGrpSpPr/>
          <p:nvPr/>
        </p:nvGrpSpPr>
        <p:grpSpPr>
          <a:xfrm>
            <a:off x="3486916" y="3805536"/>
            <a:ext cx="1986410" cy="1985664"/>
            <a:chOff x="3347590" y="3276600"/>
            <a:chExt cx="1986410" cy="1985664"/>
          </a:xfrm>
        </p:grpSpPr>
        <p:sp>
          <p:nvSpPr>
            <p:cNvPr id="384" name="TextBox 383"/>
            <p:cNvSpPr txBox="1"/>
            <p:nvPr/>
          </p:nvSpPr>
          <p:spPr>
            <a:xfrm>
              <a:off x="3347591" y="4800599"/>
              <a:ext cx="150548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Branches</a:t>
              </a:r>
              <a:endParaRPr lang="en-US" sz="2400" dirty="0"/>
            </a:p>
          </p:txBody>
        </p:sp>
        <p:cxnSp>
          <p:nvCxnSpPr>
            <p:cNvPr id="386" name="Curved Connector 385"/>
            <p:cNvCxnSpPr>
              <a:stCxn id="384" idx="3"/>
            </p:cNvCxnSpPr>
            <p:nvPr/>
          </p:nvCxnSpPr>
          <p:spPr>
            <a:xfrm flipV="1">
              <a:off x="4853079" y="3276600"/>
              <a:ext cx="480921" cy="1754832"/>
            </a:xfrm>
            <a:prstGeom prst="curvedConnector2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7" name="Curved Connector 386"/>
            <p:cNvCxnSpPr>
              <a:stCxn id="384" idx="1"/>
            </p:cNvCxnSpPr>
            <p:nvPr/>
          </p:nvCxnSpPr>
          <p:spPr>
            <a:xfrm rot="10800000" flipH="1">
              <a:off x="3347590" y="3276600"/>
              <a:ext cx="233809" cy="1754832"/>
            </a:xfrm>
            <a:prstGeom prst="curvedConnector4">
              <a:avLst>
                <a:gd name="adj1" fmla="val -32591"/>
                <a:gd name="adj2" fmla="val 46264"/>
              </a:avLst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00" name="TextBox 399"/>
          <p:cNvSpPr txBox="1"/>
          <p:nvPr/>
        </p:nvSpPr>
        <p:spPr>
          <a:xfrm rot="268341">
            <a:off x="5715000" y="2024525"/>
            <a:ext cx="31242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 is a </a:t>
            </a:r>
            <a:r>
              <a:rPr lang="en-US" sz="2400" b="1" i="1" dirty="0" smtClean="0"/>
              <a:t>parent</a:t>
            </a:r>
            <a:r>
              <a:rPr lang="en-US" sz="2400" dirty="0" smtClean="0"/>
              <a:t> to B and C</a:t>
            </a:r>
            <a:endParaRPr lang="en-US" sz="2400" dirty="0"/>
          </a:p>
        </p:txBody>
      </p:sp>
      <p:sp>
        <p:nvSpPr>
          <p:cNvPr id="401" name="TextBox 400"/>
          <p:cNvSpPr txBox="1"/>
          <p:nvPr/>
        </p:nvSpPr>
        <p:spPr>
          <a:xfrm rot="21316178">
            <a:off x="5524939" y="5452685"/>
            <a:ext cx="3242709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B and C are </a:t>
            </a:r>
            <a:r>
              <a:rPr lang="en-US" sz="2400" b="1" i="1" dirty="0" smtClean="0"/>
              <a:t>children</a:t>
            </a:r>
            <a:r>
              <a:rPr lang="en-US" sz="2400" dirty="0" smtClean="0"/>
              <a:t> of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93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" grpId="0" animBg="1"/>
      <p:bldP spid="4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Data: Trees</a:t>
            </a:r>
            <a:endParaRPr lang="en-US" dirty="0"/>
          </a:p>
        </p:txBody>
      </p:sp>
      <p:cxnSp>
        <p:nvCxnSpPr>
          <p:cNvPr id="4" name="Straight Connector 3"/>
          <p:cNvCxnSpPr>
            <a:stCxn id="15" idx="0"/>
            <a:endCxn id="14" idx="3"/>
          </p:cNvCxnSpPr>
          <p:nvPr/>
        </p:nvCxnSpPr>
        <p:spPr>
          <a:xfrm flipV="1">
            <a:off x="6037728" y="3296756"/>
            <a:ext cx="376146" cy="37144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5"/>
            <a:endCxn id="16" idx="0"/>
          </p:cNvCxnSpPr>
          <p:nvPr/>
        </p:nvCxnSpPr>
        <p:spPr>
          <a:xfrm>
            <a:off x="7275978" y="3296756"/>
            <a:ext cx="648822" cy="35239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8" idx="0"/>
            <a:endCxn id="17" idx="3"/>
          </p:cNvCxnSpPr>
          <p:nvPr/>
        </p:nvCxnSpPr>
        <p:spPr>
          <a:xfrm flipV="1">
            <a:off x="962025" y="4383646"/>
            <a:ext cx="576171" cy="49315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7" idx="5"/>
            <a:endCxn id="19" idx="0"/>
          </p:cNvCxnSpPr>
          <p:nvPr/>
        </p:nvCxnSpPr>
        <p:spPr>
          <a:xfrm>
            <a:off x="2400300" y="4383646"/>
            <a:ext cx="438150" cy="49315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" idx="0"/>
            <a:endCxn id="13" idx="3"/>
          </p:cNvCxnSpPr>
          <p:nvPr/>
        </p:nvCxnSpPr>
        <p:spPr>
          <a:xfrm flipV="1">
            <a:off x="1969248" y="3278746"/>
            <a:ext cx="723900" cy="38945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3" idx="7"/>
            <a:endCxn id="12" idx="3"/>
          </p:cNvCxnSpPr>
          <p:nvPr/>
        </p:nvCxnSpPr>
        <p:spPr>
          <a:xfrm flipV="1">
            <a:off x="3555252" y="2372798"/>
            <a:ext cx="585696" cy="31325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2" idx="5"/>
            <a:endCxn id="14" idx="1"/>
          </p:cNvCxnSpPr>
          <p:nvPr/>
        </p:nvCxnSpPr>
        <p:spPr>
          <a:xfrm>
            <a:off x="5003052" y="2372798"/>
            <a:ext cx="1410822" cy="33126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" idx="0"/>
            <a:endCxn id="13" idx="5"/>
          </p:cNvCxnSpPr>
          <p:nvPr/>
        </p:nvCxnSpPr>
        <p:spPr>
          <a:xfrm flipH="1" flipV="1">
            <a:off x="3555252" y="3278746"/>
            <a:ext cx="788148" cy="38945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962400" y="165735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fib(4)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>
          <a:xfrm>
            <a:off x="2514600" y="2563298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fib(3)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6235326" y="2581308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fib(2)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5428128" y="3668198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fib(1)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7315200" y="3649148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fib(0)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1359648" y="3668198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fib(2)</a:t>
            </a:r>
            <a:endParaRPr lang="en-US" sz="2400" dirty="0"/>
          </a:p>
        </p:txBody>
      </p:sp>
      <p:sp>
        <p:nvSpPr>
          <p:cNvPr id="18" name="Oval 17"/>
          <p:cNvSpPr/>
          <p:nvPr/>
        </p:nvSpPr>
        <p:spPr>
          <a:xfrm>
            <a:off x="352425" y="48768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fib(1)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2228850" y="48768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fib(0)</a:t>
            </a:r>
            <a:endParaRPr lang="en-US" sz="2400" dirty="0"/>
          </a:p>
        </p:txBody>
      </p:sp>
      <p:sp>
        <p:nvSpPr>
          <p:cNvPr id="20" name="Oval 19"/>
          <p:cNvSpPr/>
          <p:nvPr/>
        </p:nvSpPr>
        <p:spPr>
          <a:xfrm>
            <a:off x="3733800" y="3668198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fib(1)</a:t>
            </a:r>
            <a:endParaRPr lang="en-US" sz="24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1888285" y="1288018"/>
            <a:ext cx="2074115" cy="788432"/>
            <a:chOff x="1888285" y="1288018"/>
            <a:chExt cx="2074115" cy="788432"/>
          </a:xfrm>
        </p:grpSpPr>
        <p:sp>
          <p:nvSpPr>
            <p:cNvPr id="44" name="TextBox 43"/>
            <p:cNvSpPr txBox="1"/>
            <p:nvPr/>
          </p:nvSpPr>
          <p:spPr>
            <a:xfrm>
              <a:off x="1888285" y="1288018"/>
              <a:ext cx="885825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Root</a:t>
              </a:r>
              <a:endParaRPr lang="en-US" sz="2400" dirty="0"/>
            </a:p>
          </p:txBody>
        </p:sp>
        <p:cxnSp>
          <p:nvCxnSpPr>
            <p:cNvPr id="46" name="Curved Connector 45"/>
            <p:cNvCxnSpPr>
              <a:stCxn id="44" idx="3"/>
              <a:endCxn id="12" idx="2"/>
            </p:cNvCxnSpPr>
            <p:nvPr/>
          </p:nvCxnSpPr>
          <p:spPr>
            <a:xfrm>
              <a:off x="2774110" y="1518851"/>
              <a:ext cx="1188290" cy="557599"/>
            </a:xfrm>
            <a:prstGeom prst="curvedConnector3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52426" y="4487348"/>
            <a:ext cx="7572375" cy="1761052"/>
            <a:chOff x="352426" y="4487348"/>
            <a:chExt cx="7572375" cy="1761052"/>
          </a:xfrm>
        </p:grpSpPr>
        <p:sp>
          <p:nvSpPr>
            <p:cNvPr id="49" name="TextBox 48"/>
            <p:cNvSpPr txBox="1"/>
            <p:nvPr/>
          </p:nvSpPr>
          <p:spPr>
            <a:xfrm>
              <a:off x="5477344" y="5786735"/>
              <a:ext cx="1152056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Leaves</a:t>
              </a:r>
              <a:endParaRPr lang="en-US" sz="2400" dirty="0"/>
            </a:p>
          </p:txBody>
        </p:sp>
        <p:cxnSp>
          <p:nvCxnSpPr>
            <p:cNvPr id="50" name="Curved Connector 49"/>
            <p:cNvCxnSpPr>
              <a:stCxn id="49" idx="0"/>
              <a:endCxn id="16" idx="4"/>
            </p:cNvCxnSpPr>
            <p:nvPr/>
          </p:nvCxnSpPr>
          <p:spPr>
            <a:xfrm rot="5400000" flipH="1" flipV="1">
              <a:off x="6339393" y="4201328"/>
              <a:ext cx="1299387" cy="1871428"/>
            </a:xfrm>
            <a:prstGeom prst="curved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>
              <a:stCxn id="49" idx="0"/>
              <a:endCxn id="15" idx="4"/>
            </p:cNvCxnSpPr>
            <p:nvPr/>
          </p:nvCxnSpPr>
          <p:spPr>
            <a:xfrm rot="16200000" flipV="1">
              <a:off x="5405382" y="5138745"/>
              <a:ext cx="1280337" cy="15644"/>
            </a:xfrm>
            <a:prstGeom prst="curved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>
              <a:stCxn id="49" idx="0"/>
              <a:endCxn id="20" idx="4"/>
            </p:cNvCxnSpPr>
            <p:nvPr/>
          </p:nvCxnSpPr>
          <p:spPr>
            <a:xfrm rot="16200000" flipV="1">
              <a:off x="4558218" y="4291581"/>
              <a:ext cx="1280337" cy="1709972"/>
            </a:xfrm>
            <a:prstGeom prst="curved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>
              <a:stCxn id="49" idx="1"/>
              <a:endCxn id="19" idx="6"/>
            </p:cNvCxnSpPr>
            <p:nvPr/>
          </p:nvCxnSpPr>
          <p:spPr>
            <a:xfrm rot="10800000">
              <a:off x="3448050" y="5295900"/>
              <a:ext cx="2029294" cy="721668"/>
            </a:xfrm>
            <a:prstGeom prst="curvedConnector3">
              <a:avLst>
                <a:gd name="adj1" fmla="val 50000"/>
              </a:avLst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3" name="Curved Connector 62"/>
            <p:cNvCxnSpPr>
              <a:stCxn id="49" idx="1"/>
              <a:endCxn id="18" idx="2"/>
            </p:cNvCxnSpPr>
            <p:nvPr/>
          </p:nvCxnSpPr>
          <p:spPr>
            <a:xfrm rot="10800000">
              <a:off x="352426" y="5295900"/>
              <a:ext cx="5124919" cy="721668"/>
            </a:xfrm>
            <a:prstGeom prst="curvedConnector3">
              <a:avLst>
                <a:gd name="adj1" fmla="val 104461"/>
              </a:avLst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337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fir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(2),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(3,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(4),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(5))),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(6,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(7),))))</a:t>
            </a:r>
          </a:p>
        </p:txBody>
      </p:sp>
      <p:cxnSp>
        <p:nvCxnSpPr>
          <p:cNvPr id="4" name="Straight Connector 3"/>
          <p:cNvCxnSpPr>
            <a:stCxn id="6" idx="0"/>
            <a:endCxn id="8" idx="3"/>
          </p:cNvCxnSpPr>
          <p:nvPr/>
        </p:nvCxnSpPr>
        <p:spPr>
          <a:xfrm flipV="1">
            <a:off x="914400" y="3077648"/>
            <a:ext cx="330948" cy="36040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8" idx="5"/>
            <a:endCxn id="7" idx="0"/>
          </p:cNvCxnSpPr>
          <p:nvPr/>
        </p:nvCxnSpPr>
        <p:spPr>
          <a:xfrm>
            <a:off x="2107452" y="3077648"/>
            <a:ext cx="1397748" cy="351352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04800" y="3438049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2895600" y="34290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8" name="Oval 7"/>
          <p:cNvSpPr/>
          <p:nvPr/>
        </p:nvSpPr>
        <p:spPr>
          <a:xfrm>
            <a:off x="1066800" y="23622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1676400" y="3876199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cxnSp>
        <p:nvCxnSpPr>
          <p:cNvPr id="16" name="Straight Connector 15"/>
          <p:cNvCxnSpPr>
            <a:stCxn id="15" idx="0"/>
            <a:endCxn id="8" idx="4"/>
          </p:cNvCxnSpPr>
          <p:nvPr/>
        </p:nvCxnSpPr>
        <p:spPr>
          <a:xfrm flipH="1" flipV="1">
            <a:off x="1676400" y="3200400"/>
            <a:ext cx="609600" cy="67579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52400" y="47625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3" name="Oval 22"/>
          <p:cNvSpPr/>
          <p:nvPr/>
        </p:nvSpPr>
        <p:spPr>
          <a:xfrm>
            <a:off x="1371600" y="51435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24" name="Oval 23"/>
          <p:cNvSpPr/>
          <p:nvPr/>
        </p:nvSpPr>
        <p:spPr>
          <a:xfrm>
            <a:off x="2743200" y="53340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0"/>
            <a:endCxn id="7" idx="4"/>
          </p:cNvCxnSpPr>
          <p:nvPr/>
        </p:nvCxnSpPr>
        <p:spPr>
          <a:xfrm flipV="1">
            <a:off x="3352800" y="4267200"/>
            <a:ext cx="152400" cy="106680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7"/>
            <a:endCxn id="15" idx="3"/>
          </p:cNvCxnSpPr>
          <p:nvPr/>
        </p:nvCxnSpPr>
        <p:spPr>
          <a:xfrm flipV="1">
            <a:off x="1193052" y="4591647"/>
            <a:ext cx="661896" cy="29360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3" idx="0"/>
            <a:endCxn id="15" idx="4"/>
          </p:cNvCxnSpPr>
          <p:nvPr/>
        </p:nvCxnSpPr>
        <p:spPr>
          <a:xfrm flipV="1">
            <a:off x="1981200" y="4714399"/>
            <a:ext cx="304800" cy="42910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95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itree_datum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(fir)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for child in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itree_children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(fir):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print(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itree_datum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(child))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6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>
            <a:stCxn id="6" idx="0"/>
            <a:endCxn id="8" idx="3"/>
          </p:cNvCxnSpPr>
          <p:nvPr/>
        </p:nvCxnSpPr>
        <p:spPr>
          <a:xfrm flipV="1">
            <a:off x="5257800" y="2772848"/>
            <a:ext cx="2159748" cy="89380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8" idx="5"/>
            <a:endCxn id="7" idx="0"/>
          </p:cNvCxnSpPr>
          <p:nvPr/>
        </p:nvCxnSpPr>
        <p:spPr>
          <a:xfrm>
            <a:off x="8279652" y="2772848"/>
            <a:ext cx="185646" cy="91285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648200" y="3666649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7855698" y="3685699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8" name="Oval 7"/>
          <p:cNvSpPr/>
          <p:nvPr/>
        </p:nvSpPr>
        <p:spPr>
          <a:xfrm>
            <a:off x="7239000" y="20574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019800" y="4104799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cxnSp>
        <p:nvCxnSpPr>
          <p:cNvPr id="10" name="Straight Connector 9"/>
          <p:cNvCxnSpPr>
            <a:stCxn id="9" idx="0"/>
            <a:endCxn id="8" idx="4"/>
          </p:cNvCxnSpPr>
          <p:nvPr/>
        </p:nvCxnSpPr>
        <p:spPr>
          <a:xfrm flipV="1">
            <a:off x="6629400" y="2895600"/>
            <a:ext cx="1219200" cy="120919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495800" y="49911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198348" y="53340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7817598" y="5257800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13" idx="0"/>
            <a:endCxn id="7" idx="4"/>
          </p:cNvCxnSpPr>
          <p:nvPr/>
        </p:nvCxnSpPr>
        <p:spPr>
          <a:xfrm flipV="1">
            <a:off x="8427198" y="4523899"/>
            <a:ext cx="38100" cy="73390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7"/>
            <a:endCxn id="9" idx="3"/>
          </p:cNvCxnSpPr>
          <p:nvPr/>
        </p:nvCxnSpPr>
        <p:spPr>
          <a:xfrm flipV="1">
            <a:off x="5536452" y="4820247"/>
            <a:ext cx="661896" cy="29360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0"/>
            <a:endCxn id="9" idx="4"/>
          </p:cNvCxnSpPr>
          <p:nvPr/>
        </p:nvCxnSpPr>
        <p:spPr>
          <a:xfrm flipH="1" flipV="1">
            <a:off x="6629400" y="4942999"/>
            <a:ext cx="178548" cy="391001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45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make_itree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(datum, children=()):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(datum, children)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itree_datum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return t[0]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itree_children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return t[1]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09932" y="2133601"/>
            <a:ext cx="1710267" cy="1226908"/>
            <a:chOff x="6809932" y="2133601"/>
            <a:chExt cx="1710267" cy="1226908"/>
          </a:xfrm>
        </p:grpSpPr>
        <p:sp>
          <p:nvSpPr>
            <p:cNvPr id="4" name="TextBox 3"/>
            <p:cNvSpPr txBox="1"/>
            <p:nvPr/>
          </p:nvSpPr>
          <p:spPr>
            <a:xfrm rot="21084785">
              <a:off x="6809932" y="2898844"/>
              <a:ext cx="1710267" cy="46166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Constructor</a:t>
              </a:r>
              <a:endParaRPr lang="en-US" sz="2400" dirty="0"/>
            </a:p>
          </p:txBody>
        </p:sp>
        <p:cxnSp>
          <p:nvCxnSpPr>
            <p:cNvPr id="6" name="Curved Connector 5"/>
            <p:cNvCxnSpPr>
              <a:stCxn id="4" idx="0"/>
            </p:cNvCxnSpPr>
            <p:nvPr/>
          </p:nvCxnSpPr>
          <p:spPr>
            <a:xfrm rot="16200000" flipV="1">
              <a:off x="6936586" y="2207417"/>
              <a:ext cx="767830" cy="620198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419601" y="3485602"/>
            <a:ext cx="2590165" cy="2000797"/>
            <a:chOff x="4419601" y="3485602"/>
            <a:chExt cx="2590165" cy="2000797"/>
          </a:xfrm>
        </p:grpSpPr>
        <p:sp>
          <p:nvSpPr>
            <p:cNvPr id="7" name="TextBox 6"/>
            <p:cNvSpPr txBox="1"/>
            <p:nvPr/>
          </p:nvSpPr>
          <p:spPr>
            <a:xfrm rot="21084785">
              <a:off x="5505540" y="4241022"/>
              <a:ext cx="1504226" cy="46166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Selectors</a:t>
              </a:r>
              <a:endParaRPr lang="en-US" sz="2400" dirty="0"/>
            </a:p>
          </p:txBody>
        </p:sp>
        <p:cxnSp>
          <p:nvCxnSpPr>
            <p:cNvPr id="8" name="Curved Connector 7"/>
            <p:cNvCxnSpPr>
              <a:stCxn id="7" idx="0"/>
            </p:cNvCxnSpPr>
            <p:nvPr/>
          </p:nvCxnSpPr>
          <p:spPr>
            <a:xfrm rot="16200000" flipV="1">
              <a:off x="5170990" y="3191412"/>
              <a:ext cx="758008" cy="1346388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urved Connector 10"/>
            <p:cNvCxnSpPr>
              <a:stCxn id="7" idx="2"/>
            </p:cNvCxnSpPr>
            <p:nvPr/>
          </p:nvCxnSpPr>
          <p:spPr>
            <a:xfrm rot="5400000">
              <a:off x="4962709" y="4156990"/>
              <a:ext cx="786301" cy="1872518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63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Operating on </a:t>
            </a:r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Suppose I want to write the function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itree_prod</a:t>
            </a:r>
            <a:r>
              <a:rPr lang="en-US" sz="2800" dirty="0" smtClean="0">
                <a:cs typeface="Consolas" pitchFamily="49" charset="0"/>
              </a:rPr>
              <a:t>, which takes an </a:t>
            </a:r>
            <a:r>
              <a:rPr lang="en-US" sz="2800" dirty="0" err="1" smtClean="0">
                <a:cs typeface="Consolas" pitchFamily="49" charset="0"/>
              </a:rPr>
              <a:t>ITree</a:t>
            </a:r>
            <a:r>
              <a:rPr lang="en-US" sz="2800" dirty="0" smtClean="0">
                <a:cs typeface="Consolas" pitchFamily="49" charset="0"/>
              </a:rPr>
              <a:t> of numbers and returns the product of all the numbers in the </a:t>
            </a:r>
            <a:r>
              <a:rPr lang="en-US" sz="2800" dirty="0" err="1" smtClean="0">
                <a:cs typeface="Consolas" pitchFamily="49" charset="0"/>
              </a:rPr>
              <a:t>ITree</a:t>
            </a:r>
            <a:r>
              <a:rPr lang="en-US" sz="2800" dirty="0" smtClean="0">
                <a:cs typeface="Consolas" pitchFamily="49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t =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make_itree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(1, (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make_itree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(2),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       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make_itree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(3),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       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make_itree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(4)))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itree_prod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(t)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24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66800" y="5791200"/>
            <a:ext cx="5867400" cy="674132"/>
            <a:chOff x="1066800" y="5791200"/>
            <a:chExt cx="5867400" cy="674132"/>
          </a:xfrm>
        </p:grpSpPr>
        <p:sp>
          <p:nvSpPr>
            <p:cNvPr id="4" name="TextBox 3"/>
            <p:cNvSpPr txBox="1"/>
            <p:nvPr/>
          </p:nvSpPr>
          <p:spPr>
            <a:xfrm>
              <a:off x="4038600" y="6096000"/>
              <a:ext cx="2895600" cy="369332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Look! I got it right this time!</a:t>
              </a:r>
              <a:endParaRPr lang="en-US" dirty="0"/>
            </a:p>
          </p:txBody>
        </p:sp>
        <p:cxnSp>
          <p:nvCxnSpPr>
            <p:cNvPr id="6" name="Curved Connector 5"/>
            <p:cNvCxnSpPr>
              <a:stCxn id="4" idx="0"/>
            </p:cNvCxnSpPr>
            <p:nvPr/>
          </p:nvCxnSpPr>
          <p:spPr>
            <a:xfrm rot="16200000" flipV="1">
              <a:off x="3124200" y="3733800"/>
              <a:ext cx="304800" cy="4419600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95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Operating on </a:t>
            </a:r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cs typeface="Consolas" pitchFamily="49" charset="0"/>
              </a:rPr>
              <a:t>Idea: </a:t>
            </a:r>
            <a:r>
              <a:rPr lang="en-US" sz="2400" dirty="0" smtClean="0">
                <a:cs typeface="Consolas" pitchFamily="49" charset="0"/>
              </a:rPr>
              <a:t>split the problem into 2 different parts: handling a single tree and handling a group of trees (a </a:t>
            </a:r>
            <a:r>
              <a:rPr lang="en-US" sz="2400" i="1" dirty="0" smtClean="0">
                <a:cs typeface="Consolas" pitchFamily="49" charset="0"/>
              </a:rPr>
              <a:t>forest</a:t>
            </a:r>
            <a:r>
              <a:rPr lang="en-US" sz="2400" dirty="0" smtClean="0">
                <a:cs typeface="Consolas" pitchFamily="49" charset="0"/>
              </a:rPr>
              <a:t>).</a:t>
            </a:r>
            <a:endParaRPr lang="en-US" sz="2400" b="1" dirty="0" smtClean="0">
              <a:cs typeface="Consolas" pitchFamily="49" charset="0"/>
            </a:endParaRPr>
          </a:p>
          <a:p>
            <a:pPr marL="0" indent="0"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itree_prod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itree_datum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(t) * </a:t>
            </a:r>
            <a:r>
              <a:rPr lang="en-US" sz="2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forest_prod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itree_children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(t))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forest_prod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(f):</a:t>
            </a:r>
            <a:br>
              <a:rPr lang="en-US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if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(f) == 0: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itree_prod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(f[0]) * </a:t>
            </a:r>
            <a:r>
              <a:rPr lang="en-US" sz="2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forest_prod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(f[1:])</a:t>
            </a:r>
          </a:p>
        </p:txBody>
      </p:sp>
      <p:sp>
        <p:nvSpPr>
          <p:cNvPr id="4" name="TextBox 3"/>
          <p:cNvSpPr txBox="1"/>
          <p:nvPr/>
        </p:nvSpPr>
        <p:spPr>
          <a:xfrm rot="21378083">
            <a:off x="4750611" y="3810000"/>
            <a:ext cx="34290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This is called </a:t>
            </a:r>
            <a:r>
              <a:rPr lang="en-US" b="1" i="1" dirty="0" smtClean="0"/>
              <a:t>mutual recursion</a:t>
            </a:r>
            <a:r>
              <a:rPr lang="en-US" dirty="0" smtClean="0"/>
              <a:t> because it involves two functions recursively calling each other!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Operating on </a:t>
            </a:r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7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max_path_sum</a:t>
            </a:r>
            <a:r>
              <a:rPr lang="en-US" dirty="0" smtClean="0">
                <a:cs typeface="Consolas" pitchFamily="49" charset="0"/>
              </a:rPr>
              <a:t>, which takes an </a:t>
            </a:r>
            <a:r>
              <a:rPr lang="en-US" dirty="0" err="1" smtClean="0">
                <a:cs typeface="Consolas" pitchFamily="49" charset="0"/>
              </a:rPr>
              <a:t>ITree</a:t>
            </a:r>
            <a:r>
              <a:rPr lang="en-US" dirty="0" smtClean="0">
                <a:cs typeface="Consolas" pitchFamily="49" charset="0"/>
              </a:rPr>
              <a:t> of positive numbers and returns the largest sum you can get adding all the numbers along a path from the root to a leaf.</a:t>
            </a:r>
            <a:endParaRPr lang="en-US" dirty="0"/>
          </a:p>
        </p:txBody>
      </p:sp>
      <p:cxnSp>
        <p:nvCxnSpPr>
          <p:cNvPr id="4" name="Straight Connector 3"/>
          <p:cNvCxnSpPr>
            <a:stCxn id="6" idx="0"/>
            <a:endCxn id="8" idx="3"/>
          </p:cNvCxnSpPr>
          <p:nvPr/>
        </p:nvCxnSpPr>
        <p:spPr>
          <a:xfrm flipV="1">
            <a:off x="2105025" y="3506273"/>
            <a:ext cx="1883523" cy="15936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8" idx="5"/>
            <a:endCxn id="7" idx="0"/>
          </p:cNvCxnSpPr>
          <p:nvPr/>
        </p:nvCxnSpPr>
        <p:spPr>
          <a:xfrm>
            <a:off x="4850652" y="3506273"/>
            <a:ext cx="1946649" cy="26854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495425" y="3665638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30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6187701" y="3774817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84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3810000" y="2790825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50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756399" y="3956923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100</a:t>
            </a:r>
            <a:endParaRPr lang="en-US" sz="2400" dirty="0"/>
          </a:p>
        </p:txBody>
      </p:sp>
      <p:cxnSp>
        <p:nvCxnSpPr>
          <p:cNvPr id="10" name="Straight Connector 9"/>
          <p:cNvCxnSpPr>
            <a:stCxn id="9" idx="0"/>
            <a:endCxn id="8" idx="4"/>
          </p:cNvCxnSpPr>
          <p:nvPr/>
        </p:nvCxnSpPr>
        <p:spPr>
          <a:xfrm flipV="1">
            <a:off x="4365999" y="3629025"/>
            <a:ext cx="53601" cy="32789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386573" y="5127069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73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5029200" y="5145046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95</a:t>
            </a:r>
          </a:p>
        </p:txBody>
      </p:sp>
      <p:sp>
        <p:nvSpPr>
          <p:cNvPr id="13" name="Oval 12"/>
          <p:cNvSpPr/>
          <p:nvPr/>
        </p:nvSpPr>
        <p:spPr>
          <a:xfrm>
            <a:off x="7778937" y="4780121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83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13" idx="0"/>
            <a:endCxn id="7" idx="5"/>
          </p:cNvCxnSpPr>
          <p:nvPr/>
        </p:nvCxnSpPr>
        <p:spPr>
          <a:xfrm flipH="1" flipV="1">
            <a:off x="7228353" y="4490265"/>
            <a:ext cx="1160184" cy="28985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0"/>
            <a:endCxn id="9" idx="3"/>
          </p:cNvCxnSpPr>
          <p:nvPr/>
        </p:nvCxnSpPr>
        <p:spPr>
          <a:xfrm flipV="1">
            <a:off x="2996173" y="4672371"/>
            <a:ext cx="938774" cy="45469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0"/>
            <a:endCxn id="9" idx="5"/>
          </p:cNvCxnSpPr>
          <p:nvPr/>
        </p:nvCxnSpPr>
        <p:spPr>
          <a:xfrm flipH="1" flipV="1">
            <a:off x="4797051" y="4672371"/>
            <a:ext cx="841749" cy="472675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6559737" y="5265896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28</a:t>
            </a:r>
            <a:endParaRPr lang="en-US" sz="2400" dirty="0"/>
          </a:p>
        </p:txBody>
      </p:sp>
      <p:cxnSp>
        <p:nvCxnSpPr>
          <p:cNvPr id="43" name="Straight Connector 42"/>
          <p:cNvCxnSpPr>
            <a:stCxn id="42" idx="0"/>
            <a:endCxn id="7" idx="4"/>
          </p:cNvCxnSpPr>
          <p:nvPr/>
        </p:nvCxnSpPr>
        <p:spPr>
          <a:xfrm flipH="1" flipV="1">
            <a:off x="6797301" y="4613017"/>
            <a:ext cx="372036" cy="65287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81000" y="5127069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57</a:t>
            </a:r>
          </a:p>
        </p:txBody>
      </p:sp>
      <p:cxnSp>
        <p:nvCxnSpPr>
          <p:cNvPr id="47" name="Straight Connector 46"/>
          <p:cNvCxnSpPr>
            <a:stCxn id="46" idx="0"/>
            <a:endCxn id="6" idx="3"/>
          </p:cNvCxnSpPr>
          <p:nvPr/>
        </p:nvCxnSpPr>
        <p:spPr>
          <a:xfrm flipV="1">
            <a:off x="990600" y="4381086"/>
            <a:ext cx="683373" cy="745983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3752850" y="5750773"/>
            <a:ext cx="1219200" cy="8382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cxnSp>
        <p:nvCxnSpPr>
          <p:cNvPr id="50" name="Straight Connector 49"/>
          <p:cNvCxnSpPr>
            <a:stCxn id="49" idx="0"/>
            <a:endCxn id="9" idx="4"/>
          </p:cNvCxnSpPr>
          <p:nvPr/>
        </p:nvCxnSpPr>
        <p:spPr>
          <a:xfrm flipV="1">
            <a:off x="4362450" y="4795123"/>
            <a:ext cx="3549" cy="95565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3552825" y="2667000"/>
            <a:ext cx="2905125" cy="3495675"/>
          </a:xfrm>
          <a:custGeom>
            <a:avLst/>
            <a:gdLst>
              <a:gd name="connsiteX0" fmla="*/ 19050 w 2905125"/>
              <a:gd name="connsiteY0" fmla="*/ 266700 h 3495675"/>
              <a:gd name="connsiteX1" fmla="*/ 19050 w 2905125"/>
              <a:gd name="connsiteY1" fmla="*/ 266700 h 3495675"/>
              <a:gd name="connsiteX2" fmla="*/ 0 w 2905125"/>
              <a:gd name="connsiteY2" fmla="*/ 571500 h 3495675"/>
              <a:gd name="connsiteX3" fmla="*/ 19050 w 2905125"/>
              <a:gd name="connsiteY3" fmla="*/ 1152525 h 3495675"/>
              <a:gd name="connsiteX4" fmla="*/ 38100 w 2905125"/>
              <a:gd name="connsiteY4" fmla="*/ 1409700 h 3495675"/>
              <a:gd name="connsiteX5" fmla="*/ 47625 w 2905125"/>
              <a:gd name="connsiteY5" fmla="*/ 1485900 h 3495675"/>
              <a:gd name="connsiteX6" fmla="*/ 57150 w 2905125"/>
              <a:gd name="connsiteY6" fmla="*/ 1590675 h 3495675"/>
              <a:gd name="connsiteX7" fmla="*/ 66675 w 2905125"/>
              <a:gd name="connsiteY7" fmla="*/ 1647825 h 3495675"/>
              <a:gd name="connsiteX8" fmla="*/ 76200 w 2905125"/>
              <a:gd name="connsiteY8" fmla="*/ 1714500 h 3495675"/>
              <a:gd name="connsiteX9" fmla="*/ 85725 w 2905125"/>
              <a:gd name="connsiteY9" fmla="*/ 1790700 h 3495675"/>
              <a:gd name="connsiteX10" fmla="*/ 95250 w 2905125"/>
              <a:gd name="connsiteY10" fmla="*/ 1885950 h 3495675"/>
              <a:gd name="connsiteX11" fmla="*/ 104775 w 2905125"/>
              <a:gd name="connsiteY11" fmla="*/ 1933575 h 3495675"/>
              <a:gd name="connsiteX12" fmla="*/ 123825 w 2905125"/>
              <a:gd name="connsiteY12" fmla="*/ 1962150 h 3495675"/>
              <a:gd name="connsiteX13" fmla="*/ 200025 w 2905125"/>
              <a:gd name="connsiteY13" fmla="*/ 2105025 h 3495675"/>
              <a:gd name="connsiteX14" fmla="*/ 257175 w 2905125"/>
              <a:gd name="connsiteY14" fmla="*/ 2257425 h 3495675"/>
              <a:gd name="connsiteX15" fmla="*/ 285750 w 2905125"/>
              <a:gd name="connsiteY15" fmla="*/ 2286000 h 3495675"/>
              <a:gd name="connsiteX16" fmla="*/ 342900 w 2905125"/>
              <a:gd name="connsiteY16" fmla="*/ 2371725 h 3495675"/>
              <a:gd name="connsiteX17" fmla="*/ 371475 w 2905125"/>
              <a:gd name="connsiteY17" fmla="*/ 2409825 h 3495675"/>
              <a:gd name="connsiteX18" fmla="*/ 476250 w 2905125"/>
              <a:gd name="connsiteY18" fmla="*/ 2524125 h 3495675"/>
              <a:gd name="connsiteX19" fmla="*/ 561975 w 2905125"/>
              <a:gd name="connsiteY19" fmla="*/ 2562225 h 3495675"/>
              <a:gd name="connsiteX20" fmla="*/ 628650 w 2905125"/>
              <a:gd name="connsiteY20" fmla="*/ 2638425 h 3495675"/>
              <a:gd name="connsiteX21" fmla="*/ 666750 w 2905125"/>
              <a:gd name="connsiteY21" fmla="*/ 2676525 h 3495675"/>
              <a:gd name="connsiteX22" fmla="*/ 704850 w 2905125"/>
              <a:gd name="connsiteY22" fmla="*/ 2733675 h 3495675"/>
              <a:gd name="connsiteX23" fmla="*/ 800100 w 2905125"/>
              <a:gd name="connsiteY23" fmla="*/ 2819400 h 3495675"/>
              <a:gd name="connsiteX24" fmla="*/ 876300 w 2905125"/>
              <a:gd name="connsiteY24" fmla="*/ 2895600 h 3495675"/>
              <a:gd name="connsiteX25" fmla="*/ 1009650 w 2905125"/>
              <a:gd name="connsiteY25" fmla="*/ 2990850 h 3495675"/>
              <a:gd name="connsiteX26" fmla="*/ 1104900 w 2905125"/>
              <a:gd name="connsiteY26" fmla="*/ 3076575 h 3495675"/>
              <a:gd name="connsiteX27" fmla="*/ 1162050 w 2905125"/>
              <a:gd name="connsiteY27" fmla="*/ 3095625 h 3495675"/>
              <a:gd name="connsiteX28" fmla="*/ 1266825 w 2905125"/>
              <a:gd name="connsiteY28" fmla="*/ 3124200 h 3495675"/>
              <a:gd name="connsiteX29" fmla="*/ 1333500 w 2905125"/>
              <a:gd name="connsiteY29" fmla="*/ 3162300 h 3495675"/>
              <a:gd name="connsiteX30" fmla="*/ 1362075 w 2905125"/>
              <a:gd name="connsiteY30" fmla="*/ 3171825 h 3495675"/>
              <a:gd name="connsiteX31" fmla="*/ 1447800 w 2905125"/>
              <a:gd name="connsiteY31" fmla="*/ 3209925 h 3495675"/>
              <a:gd name="connsiteX32" fmla="*/ 1514475 w 2905125"/>
              <a:gd name="connsiteY32" fmla="*/ 3228975 h 3495675"/>
              <a:gd name="connsiteX33" fmla="*/ 1543050 w 2905125"/>
              <a:gd name="connsiteY33" fmla="*/ 3238500 h 3495675"/>
              <a:gd name="connsiteX34" fmla="*/ 1619250 w 2905125"/>
              <a:gd name="connsiteY34" fmla="*/ 3276600 h 3495675"/>
              <a:gd name="connsiteX35" fmla="*/ 1657350 w 2905125"/>
              <a:gd name="connsiteY35" fmla="*/ 3286125 h 3495675"/>
              <a:gd name="connsiteX36" fmla="*/ 1704975 w 2905125"/>
              <a:gd name="connsiteY36" fmla="*/ 3305175 h 3495675"/>
              <a:gd name="connsiteX37" fmla="*/ 1743075 w 2905125"/>
              <a:gd name="connsiteY37" fmla="*/ 3314700 h 3495675"/>
              <a:gd name="connsiteX38" fmla="*/ 1771650 w 2905125"/>
              <a:gd name="connsiteY38" fmla="*/ 3324225 h 3495675"/>
              <a:gd name="connsiteX39" fmla="*/ 1838325 w 2905125"/>
              <a:gd name="connsiteY39" fmla="*/ 3333750 h 3495675"/>
              <a:gd name="connsiteX40" fmla="*/ 1895475 w 2905125"/>
              <a:gd name="connsiteY40" fmla="*/ 3352800 h 3495675"/>
              <a:gd name="connsiteX41" fmla="*/ 1924050 w 2905125"/>
              <a:gd name="connsiteY41" fmla="*/ 3362325 h 3495675"/>
              <a:gd name="connsiteX42" fmla="*/ 2019300 w 2905125"/>
              <a:gd name="connsiteY42" fmla="*/ 3409950 h 3495675"/>
              <a:gd name="connsiteX43" fmla="*/ 2105025 w 2905125"/>
              <a:gd name="connsiteY43" fmla="*/ 3467100 h 3495675"/>
              <a:gd name="connsiteX44" fmla="*/ 2133600 w 2905125"/>
              <a:gd name="connsiteY44" fmla="*/ 3486150 h 3495675"/>
              <a:gd name="connsiteX45" fmla="*/ 2162175 w 2905125"/>
              <a:gd name="connsiteY45" fmla="*/ 3495675 h 3495675"/>
              <a:gd name="connsiteX46" fmla="*/ 2400300 w 2905125"/>
              <a:gd name="connsiteY46" fmla="*/ 3476625 h 3495675"/>
              <a:gd name="connsiteX47" fmla="*/ 2486025 w 2905125"/>
              <a:gd name="connsiteY47" fmla="*/ 3438525 h 3495675"/>
              <a:gd name="connsiteX48" fmla="*/ 2562225 w 2905125"/>
              <a:gd name="connsiteY48" fmla="*/ 3419475 h 3495675"/>
              <a:gd name="connsiteX49" fmla="*/ 2628900 w 2905125"/>
              <a:gd name="connsiteY49" fmla="*/ 3400425 h 3495675"/>
              <a:gd name="connsiteX50" fmla="*/ 2905125 w 2905125"/>
              <a:gd name="connsiteY50" fmla="*/ 2857500 h 3495675"/>
              <a:gd name="connsiteX51" fmla="*/ 1666875 w 2905125"/>
              <a:gd name="connsiteY51" fmla="*/ 1714500 h 3495675"/>
              <a:gd name="connsiteX52" fmla="*/ 1533525 w 2905125"/>
              <a:gd name="connsiteY52" fmla="*/ 228600 h 3495675"/>
              <a:gd name="connsiteX53" fmla="*/ 990600 w 2905125"/>
              <a:gd name="connsiteY53" fmla="*/ 0 h 3495675"/>
              <a:gd name="connsiteX54" fmla="*/ 704850 w 2905125"/>
              <a:gd name="connsiteY54" fmla="*/ 0 h 3495675"/>
              <a:gd name="connsiteX55" fmla="*/ 276225 w 2905125"/>
              <a:gd name="connsiteY55" fmla="*/ 76200 h 3495675"/>
              <a:gd name="connsiteX56" fmla="*/ 19050 w 2905125"/>
              <a:gd name="connsiteY56" fmla="*/ 266700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905125" h="3495675">
                <a:moveTo>
                  <a:pt x="19050" y="266700"/>
                </a:moveTo>
                <a:lnTo>
                  <a:pt x="19050" y="266700"/>
                </a:lnTo>
                <a:cubicBezTo>
                  <a:pt x="12700" y="368300"/>
                  <a:pt x="0" y="469702"/>
                  <a:pt x="0" y="571500"/>
                </a:cubicBezTo>
                <a:cubicBezTo>
                  <a:pt x="0" y="765279"/>
                  <a:pt x="11407" y="958897"/>
                  <a:pt x="19050" y="1152525"/>
                </a:cubicBezTo>
                <a:cubicBezTo>
                  <a:pt x="20789" y="1196573"/>
                  <a:pt x="32885" y="1357550"/>
                  <a:pt x="38100" y="1409700"/>
                </a:cubicBezTo>
                <a:cubicBezTo>
                  <a:pt x="40647" y="1435171"/>
                  <a:pt x="44945" y="1460443"/>
                  <a:pt x="47625" y="1485900"/>
                </a:cubicBezTo>
                <a:cubicBezTo>
                  <a:pt x="51296" y="1520776"/>
                  <a:pt x="53052" y="1555846"/>
                  <a:pt x="57150" y="1590675"/>
                </a:cubicBezTo>
                <a:cubicBezTo>
                  <a:pt x="59407" y="1609855"/>
                  <a:pt x="63738" y="1628737"/>
                  <a:pt x="66675" y="1647825"/>
                </a:cubicBezTo>
                <a:cubicBezTo>
                  <a:pt x="70089" y="1670015"/>
                  <a:pt x="73233" y="1692246"/>
                  <a:pt x="76200" y="1714500"/>
                </a:cubicBezTo>
                <a:cubicBezTo>
                  <a:pt x="79583" y="1739873"/>
                  <a:pt x="82898" y="1765259"/>
                  <a:pt x="85725" y="1790700"/>
                </a:cubicBezTo>
                <a:cubicBezTo>
                  <a:pt x="89249" y="1822413"/>
                  <a:pt x="91033" y="1854322"/>
                  <a:pt x="95250" y="1885950"/>
                </a:cubicBezTo>
                <a:cubicBezTo>
                  <a:pt x="97390" y="1901997"/>
                  <a:pt x="99091" y="1918416"/>
                  <a:pt x="104775" y="1933575"/>
                </a:cubicBezTo>
                <a:cubicBezTo>
                  <a:pt x="108795" y="1944294"/>
                  <a:pt x="117935" y="1952334"/>
                  <a:pt x="123825" y="1962150"/>
                </a:cubicBezTo>
                <a:cubicBezTo>
                  <a:pt x="145184" y="1997748"/>
                  <a:pt x="184681" y="2067760"/>
                  <a:pt x="200025" y="2105025"/>
                </a:cubicBezTo>
                <a:cubicBezTo>
                  <a:pt x="219334" y="2151918"/>
                  <a:pt x="230312" y="2212653"/>
                  <a:pt x="257175" y="2257425"/>
                </a:cubicBezTo>
                <a:cubicBezTo>
                  <a:pt x="264105" y="2268976"/>
                  <a:pt x="276984" y="2275773"/>
                  <a:pt x="285750" y="2286000"/>
                </a:cubicBezTo>
                <a:cubicBezTo>
                  <a:pt x="321345" y="2327527"/>
                  <a:pt x="310925" y="2323763"/>
                  <a:pt x="342900" y="2371725"/>
                </a:cubicBezTo>
                <a:cubicBezTo>
                  <a:pt x="351706" y="2384934"/>
                  <a:pt x="362248" y="2396907"/>
                  <a:pt x="371475" y="2409825"/>
                </a:cubicBezTo>
                <a:cubicBezTo>
                  <a:pt x="401141" y="2451358"/>
                  <a:pt x="424084" y="2503259"/>
                  <a:pt x="476250" y="2524125"/>
                </a:cubicBezTo>
                <a:cubicBezTo>
                  <a:pt x="537058" y="2548448"/>
                  <a:pt x="508582" y="2535529"/>
                  <a:pt x="561975" y="2562225"/>
                </a:cubicBezTo>
                <a:cubicBezTo>
                  <a:pt x="584200" y="2587625"/>
                  <a:pt x="605844" y="2613546"/>
                  <a:pt x="628650" y="2638425"/>
                </a:cubicBezTo>
                <a:cubicBezTo>
                  <a:pt x="640786" y="2651665"/>
                  <a:pt x="655530" y="2662500"/>
                  <a:pt x="666750" y="2676525"/>
                </a:cubicBezTo>
                <a:cubicBezTo>
                  <a:pt x="681053" y="2694403"/>
                  <a:pt x="689228" y="2716937"/>
                  <a:pt x="704850" y="2733675"/>
                </a:cubicBezTo>
                <a:cubicBezTo>
                  <a:pt x="733995" y="2764902"/>
                  <a:pt x="769045" y="2790071"/>
                  <a:pt x="800100" y="2819400"/>
                </a:cubicBezTo>
                <a:cubicBezTo>
                  <a:pt x="826215" y="2844064"/>
                  <a:pt x="848499" y="2872853"/>
                  <a:pt x="876300" y="2895600"/>
                </a:cubicBezTo>
                <a:cubicBezTo>
                  <a:pt x="918577" y="2930190"/>
                  <a:pt x="974680" y="2948886"/>
                  <a:pt x="1009650" y="2990850"/>
                </a:cubicBezTo>
                <a:cubicBezTo>
                  <a:pt x="1051122" y="3040617"/>
                  <a:pt x="1049453" y="3051372"/>
                  <a:pt x="1104900" y="3076575"/>
                </a:cubicBezTo>
                <a:cubicBezTo>
                  <a:pt x="1123181" y="3084884"/>
                  <a:pt x="1142742" y="3090108"/>
                  <a:pt x="1162050" y="3095625"/>
                </a:cubicBezTo>
                <a:cubicBezTo>
                  <a:pt x="1241312" y="3118271"/>
                  <a:pt x="1206301" y="3109069"/>
                  <a:pt x="1266825" y="3124200"/>
                </a:cubicBezTo>
                <a:cubicBezTo>
                  <a:pt x="1289050" y="3136900"/>
                  <a:pt x="1310605" y="3150852"/>
                  <a:pt x="1333500" y="3162300"/>
                </a:cubicBezTo>
                <a:cubicBezTo>
                  <a:pt x="1342480" y="3166790"/>
                  <a:pt x="1352807" y="3167963"/>
                  <a:pt x="1362075" y="3171825"/>
                </a:cubicBezTo>
                <a:cubicBezTo>
                  <a:pt x="1390940" y="3183852"/>
                  <a:pt x="1418935" y="3197898"/>
                  <a:pt x="1447800" y="3209925"/>
                </a:cubicBezTo>
                <a:cubicBezTo>
                  <a:pt x="1472714" y="3220306"/>
                  <a:pt x="1487601" y="3221297"/>
                  <a:pt x="1514475" y="3228975"/>
                </a:cubicBezTo>
                <a:cubicBezTo>
                  <a:pt x="1524129" y="3231733"/>
                  <a:pt x="1533910" y="3234345"/>
                  <a:pt x="1543050" y="3238500"/>
                </a:cubicBezTo>
                <a:cubicBezTo>
                  <a:pt x="1568903" y="3250251"/>
                  <a:pt x="1593036" y="3265678"/>
                  <a:pt x="1619250" y="3276600"/>
                </a:cubicBezTo>
                <a:cubicBezTo>
                  <a:pt x="1631334" y="3281635"/>
                  <a:pt x="1644931" y="3281985"/>
                  <a:pt x="1657350" y="3286125"/>
                </a:cubicBezTo>
                <a:cubicBezTo>
                  <a:pt x="1673570" y="3291532"/>
                  <a:pt x="1688755" y="3299768"/>
                  <a:pt x="1704975" y="3305175"/>
                </a:cubicBezTo>
                <a:cubicBezTo>
                  <a:pt x="1717394" y="3309315"/>
                  <a:pt x="1730488" y="3311104"/>
                  <a:pt x="1743075" y="3314700"/>
                </a:cubicBezTo>
                <a:cubicBezTo>
                  <a:pt x="1752729" y="3317458"/>
                  <a:pt x="1761805" y="3322256"/>
                  <a:pt x="1771650" y="3324225"/>
                </a:cubicBezTo>
                <a:cubicBezTo>
                  <a:pt x="1793665" y="3328628"/>
                  <a:pt x="1816100" y="3330575"/>
                  <a:pt x="1838325" y="3333750"/>
                </a:cubicBezTo>
                <a:lnTo>
                  <a:pt x="1895475" y="3352800"/>
                </a:lnTo>
                <a:lnTo>
                  <a:pt x="1924050" y="3362325"/>
                </a:lnTo>
                <a:cubicBezTo>
                  <a:pt x="2030910" y="3442470"/>
                  <a:pt x="1880434" y="3335888"/>
                  <a:pt x="2019300" y="3409950"/>
                </a:cubicBezTo>
                <a:cubicBezTo>
                  <a:pt x="2049603" y="3426111"/>
                  <a:pt x="2076450" y="3448050"/>
                  <a:pt x="2105025" y="3467100"/>
                </a:cubicBezTo>
                <a:cubicBezTo>
                  <a:pt x="2114550" y="3473450"/>
                  <a:pt x="2122740" y="3482530"/>
                  <a:pt x="2133600" y="3486150"/>
                </a:cubicBezTo>
                <a:lnTo>
                  <a:pt x="2162175" y="3495675"/>
                </a:lnTo>
                <a:cubicBezTo>
                  <a:pt x="2271371" y="3490475"/>
                  <a:pt x="2317820" y="3501369"/>
                  <a:pt x="2400300" y="3476625"/>
                </a:cubicBezTo>
                <a:cubicBezTo>
                  <a:pt x="2523168" y="3439765"/>
                  <a:pt x="2409468" y="3476803"/>
                  <a:pt x="2486025" y="3438525"/>
                </a:cubicBezTo>
                <a:cubicBezTo>
                  <a:pt x="2509146" y="3426965"/>
                  <a:pt x="2538314" y="3425996"/>
                  <a:pt x="2562225" y="3419475"/>
                </a:cubicBezTo>
                <a:cubicBezTo>
                  <a:pt x="2635756" y="3399421"/>
                  <a:pt x="2597181" y="3400425"/>
                  <a:pt x="2628900" y="3400425"/>
                </a:cubicBezTo>
                <a:lnTo>
                  <a:pt x="2905125" y="2857500"/>
                </a:lnTo>
                <a:lnTo>
                  <a:pt x="1666875" y="1714500"/>
                </a:lnTo>
                <a:lnTo>
                  <a:pt x="1533525" y="228600"/>
                </a:lnTo>
                <a:lnTo>
                  <a:pt x="990600" y="0"/>
                </a:lnTo>
                <a:lnTo>
                  <a:pt x="704850" y="0"/>
                </a:lnTo>
                <a:lnTo>
                  <a:pt x="276225" y="76200"/>
                </a:lnTo>
                <a:lnTo>
                  <a:pt x="19050" y="2667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42" grpId="0" animBg="1"/>
      <p:bldP spid="46" grpId="0" animBg="1"/>
      <p:bldP spid="49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Immutable Dictionaries</a:t>
            </a:r>
          </a:p>
          <a:p>
            <a:r>
              <a:rPr lang="en-US" dirty="0" smtClean="0"/>
              <a:t>Deep Tuples</a:t>
            </a:r>
          </a:p>
          <a:p>
            <a:r>
              <a:rPr lang="en-US" dirty="0" smtClean="0"/>
              <a:t>Immutable Trees</a:t>
            </a:r>
          </a:p>
        </p:txBody>
      </p:sp>
    </p:spTree>
    <p:extLst>
      <p:ext uri="{BB962C8B-B14F-4D97-AF65-F5344CB8AC3E}">
        <p14:creationId xmlns:p14="http://schemas.microsoft.com/office/powerpoint/2010/main" val="27102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Operating on </a:t>
            </a:r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7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max_path_sum</a:t>
            </a:r>
            <a:r>
              <a:rPr lang="en-US" dirty="0" smtClean="0">
                <a:cs typeface="Consolas" pitchFamily="49" charset="0"/>
              </a:rPr>
              <a:t>, which takes an </a:t>
            </a:r>
            <a:r>
              <a:rPr lang="en-US" dirty="0" err="1" smtClean="0">
                <a:cs typeface="Consolas" pitchFamily="49" charset="0"/>
              </a:rPr>
              <a:t>ITree</a:t>
            </a:r>
            <a:r>
              <a:rPr lang="en-US" dirty="0" smtClean="0">
                <a:cs typeface="Consolas" pitchFamily="49" charset="0"/>
              </a:rPr>
              <a:t> of positive numbers and returns the largest sum you can get adding all the numbers along a path from the root to a leaf.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0480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max_path_sum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??????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max_forest_sum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(f) == 0: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0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??????</a:t>
            </a:r>
          </a:p>
        </p:txBody>
      </p:sp>
    </p:spTree>
    <p:extLst>
      <p:ext uri="{BB962C8B-B14F-4D97-AF65-F5344CB8AC3E}">
        <p14:creationId xmlns:p14="http://schemas.microsoft.com/office/powerpoint/2010/main" val="1013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Operating on </a:t>
            </a:r>
            <a:r>
              <a:rPr lang="en-US" dirty="0" err="1" smtClean="0"/>
              <a:t>ITrees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7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max_path_sum</a:t>
            </a:r>
            <a:r>
              <a:rPr lang="en-US" dirty="0" smtClean="0">
                <a:cs typeface="Consolas" pitchFamily="49" charset="0"/>
              </a:rPr>
              <a:t>, which takes an </a:t>
            </a:r>
            <a:r>
              <a:rPr lang="en-US" dirty="0" err="1" smtClean="0">
                <a:cs typeface="Consolas" pitchFamily="49" charset="0"/>
              </a:rPr>
              <a:t>ITree</a:t>
            </a:r>
            <a:r>
              <a:rPr lang="en-US" dirty="0" smtClean="0">
                <a:cs typeface="Consolas" pitchFamily="49" charset="0"/>
              </a:rPr>
              <a:t> of positive numbers and returns the largest sum you can get adding all the numbers along a path from the root to a leaf.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048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max_path_sum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(t):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max_child_sum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max_forest_sum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itree_children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(t))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itree_datum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(t) +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max_child_sum</a:t>
            </a:r>
            <a:endParaRPr lang="en-US" sz="2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max_forest_sum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(f):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if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(f) == 0: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0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return max(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max_path_sum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(f[0]),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max_forest_sum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(f[1:]))</a:t>
            </a:r>
          </a:p>
        </p:txBody>
      </p:sp>
    </p:spTree>
    <p:extLst>
      <p:ext uri="{BB962C8B-B14F-4D97-AF65-F5344CB8AC3E}">
        <p14:creationId xmlns:p14="http://schemas.microsoft.com/office/powerpoint/2010/main" val="40337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Organizing </a:t>
            </a:r>
            <a:r>
              <a:rPr lang="en-US" dirty="0"/>
              <a:t>d</a:t>
            </a:r>
            <a:r>
              <a:rPr lang="en-US" dirty="0" smtClean="0"/>
              <a:t>ata into hierarchies is</a:t>
            </a:r>
            <a:r>
              <a:rPr lang="en-US" b="1" i="1" dirty="0" smtClean="0"/>
              <a:t> very </a:t>
            </a:r>
            <a:r>
              <a:rPr lang="en-US" dirty="0" smtClean="0"/>
              <a:t>useful and </a:t>
            </a:r>
            <a:r>
              <a:rPr lang="en-US" b="1" i="1" dirty="0" smtClean="0"/>
              <a:t>very </a:t>
            </a:r>
            <a:r>
              <a:rPr lang="en-US" dirty="0" smtClean="0"/>
              <a:t>common in </a:t>
            </a:r>
            <a:r>
              <a:rPr lang="en-US" dirty="0"/>
              <a:t>C</a:t>
            </a:r>
            <a:r>
              <a:rPr lang="en-US" dirty="0" smtClean="0"/>
              <a:t>omputer Science</a:t>
            </a:r>
          </a:p>
          <a:p>
            <a:r>
              <a:rPr lang="en-US" dirty="0" smtClean="0"/>
              <a:t>We can think of nested tuples as a simple form of a tree structure that only has leaves.</a:t>
            </a:r>
          </a:p>
          <a:p>
            <a:r>
              <a:rPr lang="en-US" dirty="0" err="1" smtClean="0"/>
              <a:t>ITrees</a:t>
            </a:r>
            <a:r>
              <a:rPr lang="en-US" dirty="0" smtClean="0"/>
              <a:t> are useful for representing general tree-structures.</a:t>
            </a:r>
          </a:p>
          <a:p>
            <a:r>
              <a:rPr lang="en-US" b="1" i="1" dirty="0" smtClean="0"/>
              <a:t>Preview:</a:t>
            </a:r>
            <a:r>
              <a:rPr lang="en-US" dirty="0" smtClean="0"/>
              <a:t> binary search trees!</a:t>
            </a:r>
            <a:endParaRPr lang="en-US" b="1" i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736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want to associate pieces of data with other pieces of data.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2895600"/>
            <a:ext cx="24384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</a:t>
            </a:r>
            <a:r>
              <a:rPr lang="en-US" sz="2400" dirty="0" err="1" smtClean="0"/>
              <a:t>Ozzy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2819400" y="2886075"/>
            <a:ext cx="5638800" cy="461665"/>
            <a:chOff x="2819400" y="2886075"/>
            <a:chExt cx="5638800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6172200" y="2886075"/>
              <a:ext cx="22860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555-555-5555</a:t>
              </a:r>
              <a:endParaRPr lang="en-US" sz="2400" dirty="0"/>
            </a:p>
          </p:txBody>
        </p:sp>
        <p:cxnSp>
          <p:nvCxnSpPr>
            <p:cNvPr id="32" name="Curved Connector 31"/>
            <p:cNvCxnSpPr>
              <a:endCxn id="33" idx="1"/>
            </p:cNvCxnSpPr>
            <p:nvPr/>
          </p:nvCxnSpPr>
          <p:spPr>
            <a:xfrm>
              <a:off x="2819400" y="3116908"/>
              <a:ext cx="3352800" cy="127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381000" y="4495800"/>
            <a:ext cx="24384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“Geezer”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2819400" y="4495800"/>
            <a:ext cx="5638800" cy="461665"/>
            <a:chOff x="2819400" y="4495800"/>
            <a:chExt cx="5638800" cy="461665"/>
          </a:xfrm>
        </p:grpSpPr>
        <p:sp>
          <p:nvSpPr>
            <p:cNvPr id="42" name="TextBox 41"/>
            <p:cNvSpPr txBox="1"/>
            <p:nvPr/>
          </p:nvSpPr>
          <p:spPr>
            <a:xfrm>
              <a:off x="6172200" y="4495800"/>
              <a:ext cx="22860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555-722-2284</a:t>
              </a:r>
              <a:endParaRPr lang="en-US" sz="2400" dirty="0"/>
            </a:p>
          </p:txBody>
        </p:sp>
        <p:cxnSp>
          <p:nvCxnSpPr>
            <p:cNvPr id="43" name="Curved Connector 42"/>
            <p:cNvCxnSpPr>
              <a:stCxn id="41" idx="3"/>
              <a:endCxn id="42" idx="1"/>
            </p:cNvCxnSpPr>
            <p:nvPr/>
          </p:nvCxnSpPr>
          <p:spPr>
            <a:xfrm>
              <a:off x="2819400" y="4726633"/>
              <a:ext cx="3352800" cy="127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81000" y="3731567"/>
            <a:ext cx="24384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“Tony”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819400" y="3731567"/>
            <a:ext cx="5638800" cy="461665"/>
            <a:chOff x="2819400" y="3731567"/>
            <a:chExt cx="5638800" cy="461665"/>
          </a:xfrm>
        </p:grpSpPr>
        <p:sp>
          <p:nvSpPr>
            <p:cNvPr id="46" name="TextBox 45"/>
            <p:cNvSpPr txBox="1"/>
            <p:nvPr/>
          </p:nvSpPr>
          <p:spPr>
            <a:xfrm>
              <a:off x="6172200" y="3731567"/>
              <a:ext cx="22860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555-123-4567</a:t>
              </a:r>
              <a:endParaRPr lang="en-US" sz="2400" dirty="0"/>
            </a:p>
          </p:txBody>
        </p:sp>
        <p:cxnSp>
          <p:nvCxnSpPr>
            <p:cNvPr id="47" name="Curved Connector 46"/>
            <p:cNvCxnSpPr>
              <a:stCxn id="45" idx="3"/>
              <a:endCxn id="46" idx="1"/>
            </p:cNvCxnSpPr>
            <p:nvPr/>
          </p:nvCxnSpPr>
          <p:spPr>
            <a:xfrm>
              <a:off x="2819400" y="3962400"/>
              <a:ext cx="3352800" cy="127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3276600" y="5181600"/>
            <a:ext cx="228600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“Dictionary”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743200"/>
            <a:ext cx="2743200" cy="3124199"/>
            <a:chOff x="228600" y="2743200"/>
            <a:chExt cx="2743200" cy="3124199"/>
          </a:xfrm>
        </p:grpSpPr>
        <p:sp>
          <p:nvSpPr>
            <p:cNvPr id="52" name="TextBox 51"/>
            <p:cNvSpPr txBox="1"/>
            <p:nvPr/>
          </p:nvSpPr>
          <p:spPr>
            <a:xfrm>
              <a:off x="457200" y="5174902"/>
              <a:ext cx="2286000" cy="46166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Keys</a:t>
              </a:r>
              <a:endParaRPr lang="en-US" sz="2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8600" y="2743200"/>
              <a:ext cx="2743200" cy="3124199"/>
            </a:xfrm>
            <a:prstGeom prst="rect">
              <a:avLst/>
            </a:prstGeom>
            <a:noFill/>
            <a:ln w="3810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943600" y="2743199"/>
            <a:ext cx="2743200" cy="3124199"/>
            <a:chOff x="5943600" y="2743199"/>
            <a:chExt cx="2743200" cy="3124199"/>
          </a:xfrm>
        </p:grpSpPr>
        <p:sp>
          <p:nvSpPr>
            <p:cNvPr id="53" name="TextBox 52"/>
            <p:cNvSpPr txBox="1"/>
            <p:nvPr/>
          </p:nvSpPr>
          <p:spPr>
            <a:xfrm>
              <a:off x="6172200" y="5174902"/>
              <a:ext cx="2286000" cy="46166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Values</a:t>
              </a:r>
              <a:endParaRPr lang="en-US" sz="2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43600" y="2743199"/>
              <a:ext cx="2743200" cy="3124199"/>
            </a:xfrm>
            <a:prstGeom prst="rect">
              <a:avLst/>
            </a:prstGeom>
            <a:noFill/>
            <a:ln w="3810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 descr="C:\Users\Tom\AppData\Local\Microsoft\Windows\Temporary Internet Files\Content.IE5\J2HUNSH4\MC9003124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819400"/>
            <a:ext cx="256544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2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Immutable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((“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Ozzy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”, “555-5555”),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                (“Tony”, “123-4567”),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                (“Geezer”, “722-2284”))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Ozzy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“555-5555”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“Geezer”)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“722-2284”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idict_keys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phone_bk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Ozzy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”, “Tony”, “Geezer”)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8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Higher Order Functions</a:t>
            </a:r>
            <a:br>
              <a:rPr lang="en-US" dirty="0" smtClean="0"/>
            </a:br>
            <a:r>
              <a:rPr lang="en-US" dirty="0" smtClean="0"/>
              <a:t>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(1, 2, 3, 4, 5)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(map(lambda x: x * x,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(1, 4, 9, 16, 25)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(map(lambda x: x + 1,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(2, 3, 4, 5, 6)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(filter(lambda x: x % 2 == 0,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(2, 4)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tuple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(filter(lambda x: x &lt;= 3,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(1, 2, 3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/>
          </a:p>
          <a:p>
            <a:pPr marL="5715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from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functools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import reduce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&gt;&gt;&gt; reduce(lambda x, y: x * y,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1)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120</a:t>
            </a:r>
          </a:p>
          <a:p>
            <a:pPr marL="5715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&gt;&gt;&gt; reduce(lambda x, y: x + y,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nums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0)</a:t>
            </a:r>
          </a:p>
          <a:p>
            <a:pPr marL="5715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15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5715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Higher Order Functions</a:t>
            </a:r>
            <a:br>
              <a:rPr lang="en-US" dirty="0" smtClean="0"/>
            </a:br>
            <a:r>
              <a:rPr lang="en-US" dirty="0" smtClean="0"/>
              <a:t>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are the outputs for each of the following lines of Python?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from operator import add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tuple(map(lambda x: reduce(add, x),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((2, 3), (5, 6), (8, 9))))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?????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tuple(map(lambda x: x – 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filter(lambda x: x % 2 == 0,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map(lambda x: x + 1,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range(10)))))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?????</a:t>
            </a:r>
          </a:p>
        </p:txBody>
      </p:sp>
    </p:spTree>
    <p:extLst>
      <p:ext uri="{BB962C8B-B14F-4D97-AF65-F5344CB8AC3E}">
        <p14:creationId xmlns:p14="http://schemas.microsoft.com/office/powerpoint/2010/main" val="1549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Higher Order Functions</a:t>
            </a:r>
            <a:br>
              <a:rPr lang="en-US" dirty="0" smtClean="0"/>
            </a:br>
            <a:r>
              <a:rPr lang="en-US" dirty="0" smtClean="0"/>
              <a:t>For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What are the outputs for each of the following lines of Python?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from operator import add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tuple(map(lambda x: reduce(add, x),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((2, 3), (5, 6), (8, 9))))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(5, 11, 17)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tuple(map(lambda x: x – 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filter(lambda x: x % 2 == 0,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map(lambda x: x + 1,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range(10)))))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(1, 3, 5, 7, 9)</a:t>
            </a:r>
          </a:p>
        </p:txBody>
      </p:sp>
    </p:spTree>
    <p:extLst>
      <p:ext uri="{BB962C8B-B14F-4D97-AF65-F5344CB8AC3E}">
        <p14:creationId xmlns:p14="http://schemas.microsoft.com/office/powerpoint/2010/main" val="524793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dirty="0" smtClean="0"/>
              <a:t>Homework 5 is due </a:t>
            </a:r>
            <a:r>
              <a:rPr lang="en-US" b="1" dirty="0" smtClean="0"/>
              <a:t>July 6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2 is due </a:t>
            </a:r>
            <a:r>
              <a:rPr lang="en-US" b="1" dirty="0" smtClean="0"/>
              <a:t>July 13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1 contest is on!</a:t>
            </a:r>
          </a:p>
          <a:p>
            <a:pPr lvl="1"/>
            <a:r>
              <a:rPr lang="en-US" i="1" dirty="0" smtClean="0"/>
              <a:t>How to submit</a:t>
            </a:r>
            <a:r>
              <a:rPr lang="en-US" dirty="0" smtClean="0"/>
              <a:t>: Submit a file pig.py with your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final_strategy</a:t>
            </a:r>
            <a:r>
              <a:rPr lang="en-US" dirty="0" smtClean="0"/>
              <a:t>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proj1-contest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Deadline</a:t>
            </a:r>
            <a:r>
              <a:rPr lang="en-US" dirty="0" smtClean="0"/>
              <a:t>: Friday, </a:t>
            </a:r>
            <a:r>
              <a:rPr lang="en-US" b="1" dirty="0" smtClean="0"/>
              <a:t>July 6</a:t>
            </a:r>
            <a:r>
              <a:rPr lang="en-US" dirty="0" smtClean="0"/>
              <a:t> at </a:t>
            </a:r>
            <a:r>
              <a:rPr lang="en-US" b="1" dirty="0" smtClean="0"/>
              <a:t>11:59pm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Prize</a:t>
            </a:r>
            <a:r>
              <a:rPr lang="en-US" dirty="0" smtClean="0"/>
              <a:t>: One of 3 copies of </a:t>
            </a:r>
            <a:r>
              <a:rPr lang="en-US" i="1" dirty="0" smtClean="0"/>
              <a:t>Feynman</a:t>
            </a:r>
            <a:r>
              <a:rPr lang="en-US" dirty="0"/>
              <a:t> </a:t>
            </a:r>
            <a:r>
              <a:rPr lang="en-US" dirty="0" smtClean="0"/>
              <a:t>and 1 extra credit point.</a:t>
            </a:r>
          </a:p>
          <a:p>
            <a:pPr lvl="1"/>
            <a:r>
              <a:rPr lang="en-US" i="1" dirty="0" smtClean="0"/>
              <a:t>Metric</a:t>
            </a:r>
            <a:r>
              <a:rPr lang="en-US" dirty="0" smtClean="0"/>
              <a:t>: We will simulate your strategy against everyone else’s, and tally your win rate. Draws count as losses.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990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lec10</Template>
  <TotalTime>4796</TotalTime>
  <Words>1686</Words>
  <Application>Microsoft Office PowerPoint</Application>
  <PresentationFormat>On-screen Show (4:3)</PresentationFormat>
  <Paragraphs>318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lec10</vt:lpstr>
      <vt:lpstr>CS61A Lecture 11 Immutable Trees</vt:lpstr>
      <vt:lpstr>Computer Science in the News</vt:lpstr>
      <vt:lpstr>Today</vt:lpstr>
      <vt:lpstr>Review: Dictionaries</vt:lpstr>
      <vt:lpstr>Review: Immutable Dictionaries</vt:lpstr>
      <vt:lpstr>Review: Higher Order Functions For Sequences</vt:lpstr>
      <vt:lpstr>Practice: Higher Order Functions For Sequences</vt:lpstr>
      <vt:lpstr>Practice: Higher Order Functions For Sequences</vt:lpstr>
      <vt:lpstr>Announcements</vt:lpstr>
      <vt:lpstr>Announcements: Midterm 1</vt:lpstr>
      <vt:lpstr>Hierarchical Data</vt:lpstr>
      <vt:lpstr>Hierarchical Data: Deep Tuples</vt:lpstr>
      <vt:lpstr>Operating on Deep Tuples</vt:lpstr>
      <vt:lpstr>Example: Operating on Deep Tuples</vt:lpstr>
      <vt:lpstr>Example: Operating on Deep Tuples</vt:lpstr>
      <vt:lpstr>Example: Operating on Deep Tuples</vt:lpstr>
      <vt:lpstr>Practice: Operating on Deep Tuples</vt:lpstr>
      <vt:lpstr>Practice: Operating on Deep Tuples</vt:lpstr>
      <vt:lpstr>Break</vt:lpstr>
      <vt:lpstr>Hierarchical Data: Trees</vt:lpstr>
      <vt:lpstr>Hierarchical Data: Trees</vt:lpstr>
      <vt:lpstr>Hierarchical Data: Trees</vt:lpstr>
      <vt:lpstr>Hierarchical Data: Trees</vt:lpstr>
      <vt:lpstr>ITrees</vt:lpstr>
      <vt:lpstr>ITrees</vt:lpstr>
      <vt:lpstr>ITrees</vt:lpstr>
      <vt:lpstr>Example: Operating on ITrees</vt:lpstr>
      <vt:lpstr>Example: Operating on ITrees</vt:lpstr>
      <vt:lpstr>Practice: Operating on ITrees</vt:lpstr>
      <vt:lpstr>Practice: Operating on ITrees</vt:lpstr>
      <vt:lpstr>Practice: Operating on ITrees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11 Immutable Trees</dc:title>
  <dc:creator>Tom</dc:creator>
  <cp:lastModifiedBy>Tom</cp:lastModifiedBy>
  <cp:revision>34</cp:revision>
  <cp:lastPrinted>2012-07-05T16:10:49Z</cp:lastPrinted>
  <dcterms:created xsi:type="dcterms:W3CDTF">2012-07-05T04:51:41Z</dcterms:created>
  <dcterms:modified xsi:type="dcterms:W3CDTF">2012-07-08T14:57:45Z</dcterms:modified>
</cp:coreProperties>
</file>