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0" r:id="rId3"/>
    <p:sldId id="291" r:id="rId4"/>
    <p:sldId id="358" r:id="rId5"/>
    <p:sldId id="368" r:id="rId6"/>
    <p:sldId id="359" r:id="rId7"/>
    <p:sldId id="378" r:id="rId8"/>
    <p:sldId id="381" r:id="rId9"/>
    <p:sldId id="380" r:id="rId10"/>
    <p:sldId id="379" r:id="rId11"/>
    <p:sldId id="382" r:id="rId12"/>
    <p:sldId id="385" r:id="rId13"/>
    <p:sldId id="386" r:id="rId14"/>
    <p:sldId id="371" r:id="rId15"/>
    <p:sldId id="372" r:id="rId16"/>
    <p:sldId id="373" r:id="rId17"/>
    <p:sldId id="389" r:id="rId18"/>
    <p:sldId id="369" r:id="rId19"/>
    <p:sldId id="374" r:id="rId20"/>
    <p:sldId id="370" r:id="rId21"/>
    <p:sldId id="383" r:id="rId22"/>
    <p:sldId id="384" r:id="rId23"/>
    <p:sldId id="387" r:id="rId24"/>
    <p:sldId id="388" r:id="rId25"/>
    <p:sldId id="331" r:id="rId26"/>
    <p:sldId id="375" r:id="rId27"/>
    <p:sldId id="376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and Review" id="{28330E01-EB2D-4714-BF2B-F5A810ECB6A1}">
          <p14:sldIdLst>
            <p14:sldId id="256"/>
            <p14:sldId id="290"/>
          </p14:sldIdLst>
        </p14:section>
        <p14:section name="Introduction" id="{58241437-7419-4540-9B15-2F6786E4D393}">
          <p14:sldIdLst>
            <p14:sldId id="291"/>
          </p14:sldIdLst>
        </p14:section>
        <p14:section name="Review of IRLists" id="{D8619E33-2183-4656-8836-4F411993312E}">
          <p14:sldIdLst>
            <p14:sldId id="358"/>
            <p14:sldId id="368"/>
            <p14:sldId id="359"/>
            <p14:sldId id="378"/>
            <p14:sldId id="381"/>
            <p14:sldId id="380"/>
            <p14:sldId id="379"/>
            <p14:sldId id="382"/>
          </p14:sldIdLst>
        </p14:section>
        <p14:section name="Announcements" id="{90B0A852-53FB-4DE2-81AE-FBE8BD75CB21}">
          <p14:sldIdLst>
            <p14:sldId id="385"/>
            <p14:sldId id="386"/>
          </p14:sldIdLst>
        </p14:section>
        <p14:section name="Common HOFs and Generator Expressions" id="{F7B47D9B-F5E7-433A-954E-F086CDB2DDC8}">
          <p14:sldIdLst>
            <p14:sldId id="371"/>
            <p14:sldId id="372"/>
            <p14:sldId id="373"/>
          </p14:sldIdLst>
        </p14:section>
        <p14:section name="Break" id="{9D42DA44-BD55-4904-83EF-D0BF0566C758}">
          <p14:sldIdLst>
            <p14:sldId id="389"/>
          </p14:sldIdLst>
        </p14:section>
        <p14:section name="IDicts" id="{F8E7110A-AC95-4ABB-AC66-AB53D167ED75}">
          <p14:sldIdLst>
            <p14:sldId id="369"/>
            <p14:sldId id="374"/>
            <p14:sldId id="370"/>
            <p14:sldId id="383"/>
            <p14:sldId id="384"/>
            <p14:sldId id="387"/>
            <p14:sldId id="388"/>
          </p14:sldIdLst>
        </p14:section>
        <p14:section name="Conclusion" id="{194F1BA9-C95C-4F05-9678-229729840407}">
          <p14:sldIdLst>
            <p14:sldId id="331"/>
          </p14:sldIdLst>
        </p14:section>
        <p14:section name="Extras" id="{2FD09054-EFB8-4EBA-88B7-7077B80B2047}">
          <p14:sldIdLst>
            <p14:sldId id="375"/>
            <p14:sldId id="3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83" autoAdjust="0"/>
    <p:restoredTop sz="92230" autoAdjust="0"/>
  </p:normalViewPr>
  <p:slideViewPr>
    <p:cSldViewPr>
      <p:cViewPr>
        <p:scale>
          <a:sx n="100" d="100"/>
          <a:sy n="100" d="100"/>
        </p:scale>
        <p:origin x="-1932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54"/>
    </p:cViewPr>
  </p:sorterViewPr>
  <p:notesViewPr>
    <p:cSldViewPr>
      <p:cViewPr varScale="1">
        <p:scale>
          <a:sx n="96" d="100"/>
          <a:sy n="96" d="100"/>
        </p:scale>
        <p:origin x="-350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433CEF-ED81-4DFB-951B-E3290E51FD9A}" type="doc">
      <dgm:prSet loTypeId="urn:microsoft.com/office/officeart/2005/8/layout/process1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573030-2E48-428D-A82F-9CEF78D0C0CF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9C770306-6265-4BC7-A6BB-827520A067CA}" type="parTrans" cxnId="{F4878FF4-1B11-49B1-B499-5159C7557919}">
      <dgm:prSet/>
      <dgm:spPr/>
      <dgm:t>
        <a:bodyPr/>
        <a:lstStyle/>
        <a:p>
          <a:pPr algn="ctr"/>
          <a:endParaRPr lang="en-US"/>
        </a:p>
      </dgm:t>
    </dgm:pt>
    <dgm:pt modelId="{BF424601-94E3-48D2-83CE-BC74FFC9DCFB}" type="sibTrans" cxnId="{F4878FF4-1B11-49B1-B499-5159C7557919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B6742C2C-C856-41E7-BA13-E2EB2987F6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20B3C5A9-2C5C-44E6-AA16-FC2C95D80950}" type="parTrans" cxnId="{CBC8E527-7326-4D65-A845-37FE7BD24657}">
      <dgm:prSet/>
      <dgm:spPr/>
      <dgm:t>
        <a:bodyPr/>
        <a:lstStyle/>
        <a:p>
          <a:pPr algn="ctr"/>
          <a:endParaRPr lang="en-US"/>
        </a:p>
      </dgm:t>
    </dgm:pt>
    <dgm:pt modelId="{F85978BD-2198-4F94-9918-FE620B28CA88}" type="sibTrans" cxnId="{CBC8E527-7326-4D65-A845-37FE7BD24657}">
      <dgm:prSet/>
      <dgm:spPr/>
      <dgm:t>
        <a:bodyPr/>
        <a:lstStyle/>
        <a:p>
          <a:pPr algn="ctr"/>
          <a:endParaRPr lang="en-US"/>
        </a:p>
      </dgm:t>
    </dgm:pt>
    <dgm:pt modelId="{B03FB4AE-34EE-4383-8B0B-BB2D0DFEEA26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C30A0E2B-1DB0-4CCA-92D0-5A0FD3C733F1}" type="sibTrans" cxnId="{62D13861-A773-4133-A51A-9EE6286048B2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D4E31FC5-DC67-40E9-86C4-41B10117EBB3}" type="parTrans" cxnId="{62D13861-A773-4133-A51A-9EE6286048B2}">
      <dgm:prSet/>
      <dgm:spPr/>
      <dgm:t>
        <a:bodyPr/>
        <a:lstStyle/>
        <a:p>
          <a:pPr algn="ctr"/>
          <a:endParaRPr lang="en-US"/>
        </a:p>
      </dgm:t>
    </dgm:pt>
    <dgm:pt modelId="{A10B7A57-A38C-4891-9FEF-A1C23CD6C4FA}">
      <dgm:prSet phldrT="[Text]" custT="1"/>
      <dgm:spPr>
        <a:solidFill>
          <a:srgbClr val="C00000"/>
        </a:solidFill>
      </dgm:spPr>
      <dgm:t>
        <a:bodyPr/>
        <a:lstStyle/>
        <a:p>
          <a:pPr algn="ctr"/>
          <a:endParaRPr lang="en-US" sz="1200" i="1" dirty="0"/>
        </a:p>
      </dgm:t>
    </dgm:pt>
    <dgm:pt modelId="{F7B48512-D72E-4345-BB87-16B8248BDE67}" type="sibTrans" cxnId="{414E0274-8111-4FB2-A9FF-A44251564069}">
      <dgm:prSet/>
      <dgm:spPr>
        <a:solidFill>
          <a:srgbClr val="C00000"/>
        </a:solidFill>
      </dgm:spPr>
      <dgm:t>
        <a:bodyPr/>
        <a:lstStyle/>
        <a:p>
          <a:pPr algn="ctr"/>
          <a:endParaRPr lang="en-US" dirty="0"/>
        </a:p>
      </dgm:t>
    </dgm:pt>
    <dgm:pt modelId="{EE7D0CE1-3BF4-4053-A825-1FF49C545153}" type="parTrans" cxnId="{414E0274-8111-4FB2-A9FF-A44251564069}">
      <dgm:prSet/>
      <dgm:spPr/>
      <dgm:t>
        <a:bodyPr/>
        <a:lstStyle/>
        <a:p>
          <a:pPr algn="ctr"/>
          <a:endParaRPr lang="en-US"/>
        </a:p>
      </dgm:t>
    </dgm:pt>
    <dgm:pt modelId="{EE9A77A3-D858-4AEA-B81B-6FD6D72780D7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24D989DC-90FC-4069-A005-8C4931C5D83B}" type="sibTrans" cxnId="{8BECF777-AA9F-434D-B441-B5B7AFA3251C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FAF1B4CE-2D8C-4990-9A62-86EED439A93A}" type="parTrans" cxnId="{8BECF777-AA9F-434D-B441-B5B7AFA3251C}">
      <dgm:prSet/>
      <dgm:spPr/>
      <dgm:t>
        <a:bodyPr/>
        <a:lstStyle/>
        <a:p>
          <a:pPr algn="ctr"/>
          <a:endParaRPr lang="en-US"/>
        </a:p>
      </dgm:t>
    </dgm:pt>
    <dgm:pt modelId="{1BEF9239-9857-4141-94D3-93F61A8164FB}" type="pres">
      <dgm:prSet presAssocID="{87433CEF-ED81-4DFB-951B-E3290E51FD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840697-E0F8-4C38-9111-5B2FE868299E}" type="pres">
      <dgm:prSet presAssocID="{A10B7A57-A38C-4891-9FEF-A1C23CD6C4F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80F04-C8E6-4C87-BEBB-B14FB5EDCECB}" type="pres">
      <dgm:prSet presAssocID="{F7B48512-D72E-4345-BB87-16B8248BDE6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7B83F48-E09F-4F96-A9FC-8267E6AC6E5C}" type="pres">
      <dgm:prSet presAssocID="{F7B48512-D72E-4345-BB87-16B8248BDE6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F63DB19B-BD72-44D5-878E-4D5479A118E3}" type="pres">
      <dgm:prSet presAssocID="{EE9A77A3-D858-4AEA-B81B-6FD6D72780D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8652B-3189-40CF-8711-A9D2D038A9D9}" type="pres">
      <dgm:prSet presAssocID="{24D989DC-90FC-4069-A005-8C4931C5D83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8A638D5E-D2BD-4595-A5AD-357B5596CA88}" type="pres">
      <dgm:prSet presAssocID="{24D989DC-90FC-4069-A005-8C4931C5D83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CB6567A-AB2D-4DAD-A758-218485B758E9}" type="pres">
      <dgm:prSet presAssocID="{B03FB4AE-34EE-4383-8B0B-BB2D0DFEEA2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F6782-9D42-4CD5-A940-62B6466C0EAC}" type="pres">
      <dgm:prSet presAssocID="{C30A0E2B-1DB0-4CCA-92D0-5A0FD3C733F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4718F03-A33A-44B1-8955-2A2F5C3D875D}" type="pres">
      <dgm:prSet presAssocID="{C30A0E2B-1DB0-4CCA-92D0-5A0FD3C733F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64B4260-25FE-4512-AE11-7BC4B18952CA}" type="pres">
      <dgm:prSet presAssocID="{CE573030-2E48-428D-A82F-9CEF78D0C0C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4FA30-B1F1-4CFA-917F-8D540D5513B9}" type="pres">
      <dgm:prSet presAssocID="{BF424601-94E3-48D2-83CE-BC74FFC9DCFB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7A1D4CE-B14E-4BC9-BAE4-E5B6505A4558}" type="pres">
      <dgm:prSet presAssocID="{BF424601-94E3-48D2-83CE-BC74FFC9DCF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6C74148-7CC6-4823-8E21-B0923A34DE62}" type="pres">
      <dgm:prSet presAssocID="{B6742C2C-C856-41E7-BA13-E2EB2987F62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4E0274-8111-4FB2-A9FF-A44251564069}" srcId="{87433CEF-ED81-4DFB-951B-E3290E51FD9A}" destId="{A10B7A57-A38C-4891-9FEF-A1C23CD6C4FA}" srcOrd="0" destOrd="0" parTransId="{EE7D0CE1-3BF4-4053-A825-1FF49C545153}" sibTransId="{F7B48512-D72E-4345-BB87-16B8248BDE67}"/>
    <dgm:cxn modelId="{2BA8B795-085C-4356-9980-210BAD42A6BA}" type="presOf" srcId="{C30A0E2B-1DB0-4CCA-92D0-5A0FD3C733F1}" destId="{B4718F03-A33A-44B1-8955-2A2F5C3D875D}" srcOrd="1" destOrd="0" presId="urn:microsoft.com/office/officeart/2005/8/layout/process1"/>
    <dgm:cxn modelId="{8BECF777-AA9F-434D-B441-B5B7AFA3251C}" srcId="{87433CEF-ED81-4DFB-951B-E3290E51FD9A}" destId="{EE9A77A3-D858-4AEA-B81B-6FD6D72780D7}" srcOrd="1" destOrd="0" parTransId="{FAF1B4CE-2D8C-4990-9A62-86EED439A93A}" sibTransId="{24D989DC-90FC-4069-A005-8C4931C5D83B}"/>
    <dgm:cxn modelId="{EDBDF2AC-47EE-47E3-8235-6D31E9E8721F}" type="presOf" srcId="{BF424601-94E3-48D2-83CE-BC74FFC9DCFB}" destId="{D744FA30-B1F1-4CFA-917F-8D540D5513B9}" srcOrd="0" destOrd="0" presId="urn:microsoft.com/office/officeart/2005/8/layout/process1"/>
    <dgm:cxn modelId="{86C892B5-5E4B-4E23-9D91-137742AC4A00}" type="presOf" srcId="{F7B48512-D72E-4345-BB87-16B8248BDE67}" destId="{27D80F04-C8E6-4C87-BEBB-B14FB5EDCECB}" srcOrd="0" destOrd="0" presId="urn:microsoft.com/office/officeart/2005/8/layout/process1"/>
    <dgm:cxn modelId="{F11FB7FF-0B5F-45BF-ABE2-4EC28827DB3A}" type="presOf" srcId="{B03FB4AE-34EE-4383-8B0B-BB2D0DFEEA26}" destId="{DCB6567A-AB2D-4DAD-A758-218485B758E9}" srcOrd="0" destOrd="0" presId="urn:microsoft.com/office/officeart/2005/8/layout/process1"/>
    <dgm:cxn modelId="{252F5455-558B-47DC-85CC-322A3472A55D}" type="presOf" srcId="{A10B7A57-A38C-4891-9FEF-A1C23CD6C4FA}" destId="{29840697-E0F8-4C38-9111-5B2FE868299E}" srcOrd="0" destOrd="0" presId="urn:microsoft.com/office/officeart/2005/8/layout/process1"/>
    <dgm:cxn modelId="{CBC8E527-7326-4D65-A845-37FE7BD24657}" srcId="{87433CEF-ED81-4DFB-951B-E3290E51FD9A}" destId="{B6742C2C-C856-41E7-BA13-E2EB2987F62B}" srcOrd="4" destOrd="0" parTransId="{20B3C5A9-2C5C-44E6-AA16-FC2C95D80950}" sibTransId="{F85978BD-2198-4F94-9918-FE620B28CA88}"/>
    <dgm:cxn modelId="{78DA019E-3FE9-4861-8D88-46561D0B62AA}" type="presOf" srcId="{24D989DC-90FC-4069-A005-8C4931C5D83B}" destId="{8A638D5E-D2BD-4595-A5AD-357B5596CA88}" srcOrd="1" destOrd="0" presId="urn:microsoft.com/office/officeart/2005/8/layout/process1"/>
    <dgm:cxn modelId="{575E2488-A375-48F1-8797-F11E8D895ABA}" type="presOf" srcId="{EE9A77A3-D858-4AEA-B81B-6FD6D72780D7}" destId="{F63DB19B-BD72-44D5-878E-4D5479A118E3}" srcOrd="0" destOrd="0" presId="urn:microsoft.com/office/officeart/2005/8/layout/process1"/>
    <dgm:cxn modelId="{F4878FF4-1B11-49B1-B499-5159C7557919}" srcId="{87433CEF-ED81-4DFB-951B-E3290E51FD9A}" destId="{CE573030-2E48-428D-A82F-9CEF78D0C0CF}" srcOrd="3" destOrd="0" parTransId="{9C770306-6265-4BC7-A6BB-827520A067CA}" sibTransId="{BF424601-94E3-48D2-83CE-BC74FFC9DCFB}"/>
    <dgm:cxn modelId="{AD8AB747-9B8B-466A-BAA3-36A128BABDFB}" type="presOf" srcId="{24D989DC-90FC-4069-A005-8C4931C5D83B}" destId="{0E58652B-3189-40CF-8711-A9D2D038A9D9}" srcOrd="0" destOrd="0" presId="urn:microsoft.com/office/officeart/2005/8/layout/process1"/>
    <dgm:cxn modelId="{B3775336-E1E3-4E06-91A2-4CC107A45EE5}" type="presOf" srcId="{87433CEF-ED81-4DFB-951B-E3290E51FD9A}" destId="{1BEF9239-9857-4141-94D3-93F61A8164FB}" srcOrd="0" destOrd="0" presId="urn:microsoft.com/office/officeart/2005/8/layout/process1"/>
    <dgm:cxn modelId="{0822F440-D16D-4BC2-8C7D-F03A88D93C3F}" type="presOf" srcId="{CE573030-2E48-428D-A82F-9CEF78D0C0CF}" destId="{464B4260-25FE-4512-AE11-7BC4B18952CA}" srcOrd="0" destOrd="0" presId="urn:microsoft.com/office/officeart/2005/8/layout/process1"/>
    <dgm:cxn modelId="{0F963BCA-F778-4536-91A5-8F3A6BEC0DD2}" type="presOf" srcId="{F7B48512-D72E-4345-BB87-16B8248BDE67}" destId="{B7B83F48-E09F-4F96-A9FC-8267E6AC6E5C}" srcOrd="1" destOrd="0" presId="urn:microsoft.com/office/officeart/2005/8/layout/process1"/>
    <dgm:cxn modelId="{459F4A4A-7687-4817-9594-A9377A3A4B51}" type="presOf" srcId="{C30A0E2B-1DB0-4CCA-92D0-5A0FD3C733F1}" destId="{B6FF6782-9D42-4CD5-A940-62B6466C0EAC}" srcOrd="0" destOrd="0" presId="urn:microsoft.com/office/officeart/2005/8/layout/process1"/>
    <dgm:cxn modelId="{62D13861-A773-4133-A51A-9EE6286048B2}" srcId="{87433CEF-ED81-4DFB-951B-E3290E51FD9A}" destId="{B03FB4AE-34EE-4383-8B0B-BB2D0DFEEA26}" srcOrd="2" destOrd="0" parTransId="{D4E31FC5-DC67-40E9-86C4-41B10117EBB3}" sibTransId="{C30A0E2B-1DB0-4CCA-92D0-5A0FD3C733F1}"/>
    <dgm:cxn modelId="{3D2A39E9-3CB8-4A0F-92F1-0F717D97CCE7}" type="presOf" srcId="{B6742C2C-C856-41E7-BA13-E2EB2987F62B}" destId="{76C74148-7CC6-4823-8E21-B0923A34DE62}" srcOrd="0" destOrd="0" presId="urn:microsoft.com/office/officeart/2005/8/layout/process1"/>
    <dgm:cxn modelId="{360F15AD-C3B4-4E4E-AD2E-62D2689AE92E}" type="presOf" srcId="{BF424601-94E3-48D2-83CE-BC74FFC9DCFB}" destId="{07A1D4CE-B14E-4BC9-BAE4-E5B6505A4558}" srcOrd="1" destOrd="0" presId="urn:microsoft.com/office/officeart/2005/8/layout/process1"/>
    <dgm:cxn modelId="{409A7BAA-9873-49FE-8224-A802EC206D27}" type="presParOf" srcId="{1BEF9239-9857-4141-94D3-93F61A8164FB}" destId="{29840697-E0F8-4C38-9111-5B2FE868299E}" srcOrd="0" destOrd="0" presId="urn:microsoft.com/office/officeart/2005/8/layout/process1"/>
    <dgm:cxn modelId="{8336FECD-4251-4E9F-9D8F-E676C5CAC0E7}" type="presParOf" srcId="{1BEF9239-9857-4141-94D3-93F61A8164FB}" destId="{27D80F04-C8E6-4C87-BEBB-B14FB5EDCECB}" srcOrd="1" destOrd="0" presId="urn:microsoft.com/office/officeart/2005/8/layout/process1"/>
    <dgm:cxn modelId="{0CE8ADA5-B5D1-4155-905C-302C3F5F4605}" type="presParOf" srcId="{27D80F04-C8E6-4C87-BEBB-B14FB5EDCECB}" destId="{B7B83F48-E09F-4F96-A9FC-8267E6AC6E5C}" srcOrd="0" destOrd="0" presId="urn:microsoft.com/office/officeart/2005/8/layout/process1"/>
    <dgm:cxn modelId="{70E3977D-03CC-4F8A-922E-0E26BD450A0F}" type="presParOf" srcId="{1BEF9239-9857-4141-94D3-93F61A8164FB}" destId="{F63DB19B-BD72-44D5-878E-4D5479A118E3}" srcOrd="2" destOrd="0" presId="urn:microsoft.com/office/officeart/2005/8/layout/process1"/>
    <dgm:cxn modelId="{E40C448F-565E-4C54-A175-557D6EE3C503}" type="presParOf" srcId="{1BEF9239-9857-4141-94D3-93F61A8164FB}" destId="{0E58652B-3189-40CF-8711-A9D2D038A9D9}" srcOrd="3" destOrd="0" presId="urn:microsoft.com/office/officeart/2005/8/layout/process1"/>
    <dgm:cxn modelId="{BB93D6E4-A162-433F-BF58-5490B4518EF8}" type="presParOf" srcId="{0E58652B-3189-40CF-8711-A9D2D038A9D9}" destId="{8A638D5E-D2BD-4595-A5AD-357B5596CA88}" srcOrd="0" destOrd="0" presId="urn:microsoft.com/office/officeart/2005/8/layout/process1"/>
    <dgm:cxn modelId="{3CBEC04F-5422-4B65-AAC6-0ABAC678B0EB}" type="presParOf" srcId="{1BEF9239-9857-4141-94D3-93F61A8164FB}" destId="{DCB6567A-AB2D-4DAD-A758-218485B758E9}" srcOrd="4" destOrd="0" presId="urn:microsoft.com/office/officeart/2005/8/layout/process1"/>
    <dgm:cxn modelId="{1E290FAC-F0BA-42BB-801E-23643057F7B7}" type="presParOf" srcId="{1BEF9239-9857-4141-94D3-93F61A8164FB}" destId="{B6FF6782-9D42-4CD5-A940-62B6466C0EAC}" srcOrd="5" destOrd="0" presId="urn:microsoft.com/office/officeart/2005/8/layout/process1"/>
    <dgm:cxn modelId="{ED81BB0C-5775-4B5B-AFB8-C850E75C3212}" type="presParOf" srcId="{B6FF6782-9D42-4CD5-A940-62B6466C0EAC}" destId="{B4718F03-A33A-44B1-8955-2A2F5C3D875D}" srcOrd="0" destOrd="0" presId="urn:microsoft.com/office/officeart/2005/8/layout/process1"/>
    <dgm:cxn modelId="{2961063F-CECC-4520-B368-26D400E194FD}" type="presParOf" srcId="{1BEF9239-9857-4141-94D3-93F61A8164FB}" destId="{464B4260-25FE-4512-AE11-7BC4B18952CA}" srcOrd="6" destOrd="0" presId="urn:microsoft.com/office/officeart/2005/8/layout/process1"/>
    <dgm:cxn modelId="{55438937-B1CC-41C8-AC34-1500A5575DAC}" type="presParOf" srcId="{1BEF9239-9857-4141-94D3-93F61A8164FB}" destId="{D744FA30-B1F1-4CFA-917F-8D540D5513B9}" srcOrd="7" destOrd="0" presId="urn:microsoft.com/office/officeart/2005/8/layout/process1"/>
    <dgm:cxn modelId="{0B1BF52B-FD01-44E9-BD77-894C60983A25}" type="presParOf" srcId="{D744FA30-B1F1-4CFA-917F-8D540D5513B9}" destId="{07A1D4CE-B14E-4BC9-BAE4-E5B6505A4558}" srcOrd="0" destOrd="0" presId="urn:microsoft.com/office/officeart/2005/8/layout/process1"/>
    <dgm:cxn modelId="{31D068F4-DDC2-4D85-9B6E-EB2A58AEFA09}" type="presParOf" srcId="{1BEF9239-9857-4141-94D3-93F61A8164FB}" destId="{76C74148-7CC6-4823-8E21-B0923A34DE62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40697-E0F8-4C38-9111-5B2FE868299E}">
      <dsp:nvSpPr>
        <dsp:cNvPr id="0" name=""/>
        <dsp:cNvSpPr/>
      </dsp:nvSpPr>
      <dsp:spPr>
        <a:xfrm>
          <a:off x="1265" y="377651"/>
          <a:ext cx="392162" cy="235297"/>
        </a:xfrm>
        <a:prstGeom prst="roundRect">
          <a:avLst>
            <a:gd name="adj" fmla="val 10000"/>
          </a:avLst>
        </a:prstGeom>
        <a:solidFill>
          <a:srgbClr val="C0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8157" y="384543"/>
        <a:ext cx="378378" cy="221513"/>
      </dsp:txXfrm>
    </dsp:sp>
    <dsp:sp modelId="{27D80F04-C8E6-4C87-BEBB-B14FB5EDCECB}">
      <dsp:nvSpPr>
        <dsp:cNvPr id="0" name=""/>
        <dsp:cNvSpPr/>
      </dsp:nvSpPr>
      <dsp:spPr>
        <a:xfrm>
          <a:off x="432643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32643" y="466122"/>
        <a:ext cx="58197" cy="58354"/>
      </dsp:txXfrm>
    </dsp:sp>
    <dsp:sp modelId="{F63DB19B-BD72-44D5-878E-4D5479A118E3}">
      <dsp:nvSpPr>
        <dsp:cNvPr id="0" name=""/>
        <dsp:cNvSpPr/>
      </dsp:nvSpPr>
      <dsp:spPr>
        <a:xfrm>
          <a:off x="550291" y="377651"/>
          <a:ext cx="392162" cy="235297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557183" y="384543"/>
        <a:ext cx="378378" cy="221513"/>
      </dsp:txXfrm>
    </dsp:sp>
    <dsp:sp modelId="{0E58652B-3189-40CF-8711-A9D2D038A9D9}">
      <dsp:nvSpPr>
        <dsp:cNvPr id="0" name=""/>
        <dsp:cNvSpPr/>
      </dsp:nvSpPr>
      <dsp:spPr>
        <a:xfrm>
          <a:off x="981670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981670" y="466122"/>
        <a:ext cx="58197" cy="58354"/>
      </dsp:txXfrm>
    </dsp:sp>
    <dsp:sp modelId="{DCB6567A-AB2D-4DAD-A758-218485B758E9}">
      <dsp:nvSpPr>
        <dsp:cNvPr id="0" name=""/>
        <dsp:cNvSpPr/>
      </dsp:nvSpPr>
      <dsp:spPr>
        <a:xfrm>
          <a:off x="1099318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1106210" y="384543"/>
        <a:ext cx="378378" cy="221513"/>
      </dsp:txXfrm>
    </dsp:sp>
    <dsp:sp modelId="{B6FF6782-9D42-4CD5-A940-62B6466C0EAC}">
      <dsp:nvSpPr>
        <dsp:cNvPr id="0" name=""/>
        <dsp:cNvSpPr/>
      </dsp:nvSpPr>
      <dsp:spPr>
        <a:xfrm>
          <a:off x="1530697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530697" y="466122"/>
        <a:ext cx="58197" cy="58354"/>
      </dsp:txXfrm>
    </dsp:sp>
    <dsp:sp modelId="{464B4260-25FE-4512-AE11-7BC4B18952CA}">
      <dsp:nvSpPr>
        <dsp:cNvPr id="0" name=""/>
        <dsp:cNvSpPr/>
      </dsp:nvSpPr>
      <dsp:spPr>
        <a:xfrm>
          <a:off x="1648345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1655237" y="384543"/>
        <a:ext cx="378378" cy="221513"/>
      </dsp:txXfrm>
    </dsp:sp>
    <dsp:sp modelId="{D744FA30-B1F1-4CFA-917F-8D540D5513B9}">
      <dsp:nvSpPr>
        <dsp:cNvPr id="0" name=""/>
        <dsp:cNvSpPr/>
      </dsp:nvSpPr>
      <dsp:spPr>
        <a:xfrm>
          <a:off x="2079724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079724" y="466122"/>
        <a:ext cx="58197" cy="58354"/>
      </dsp:txXfrm>
    </dsp:sp>
    <dsp:sp modelId="{76C74148-7CC6-4823-8E21-B0923A34DE62}">
      <dsp:nvSpPr>
        <dsp:cNvPr id="0" name=""/>
        <dsp:cNvSpPr/>
      </dsp:nvSpPr>
      <dsp:spPr>
        <a:xfrm>
          <a:off x="2197372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2204264" y="384543"/>
        <a:ext cx="378378" cy="221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F1B6978-5E3E-488D-B057-5C6B94B3E265}" type="datetimeFigureOut">
              <a:rPr lang="en-US" smtClean="0"/>
              <a:t>7/8/2012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42423F3-24E0-4269-B9B4-72E53018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53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0E945F7-029C-4DD7-822E-0EA23C540B25}" type="datetimeFigureOut">
              <a:rPr lang="en-US" smtClean="0"/>
              <a:t>7/8/2012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E51D97-F361-44BD-98F4-4B58128F5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4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28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52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09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00" y="6400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FB3BCDA-CC45-4431-9903-20D3ECADADC0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17687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6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12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8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70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8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93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648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diagramData" Target="../diagrams/data1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6" Type="http://schemas.openxmlformats.org/officeDocument/2006/relationships/diagramColors" Target="../diagrams/colors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diagramQuickStyle" Target="../diagrams/quickStyl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diagramLayout" Target="../diagrams/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14400" y="6287417"/>
            <a:ext cx="723900" cy="471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694939"/>
              </p:ext>
            </p:extLst>
          </p:nvPr>
        </p:nvGraphicFramePr>
        <p:xfrm>
          <a:off x="533400" y="6019800"/>
          <a:ext cx="25908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258842"/>
            <a:ext cx="678039" cy="542431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99F1A6-9EB1-4C42-9B1A-533E5EC4D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3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CS61A Lecture 10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Immutable Data Structures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Jom</a:t>
            </a:r>
            <a:r>
              <a:rPr lang="en-US" dirty="0" smtClean="0"/>
              <a:t> </a:t>
            </a:r>
            <a:r>
              <a:rPr lang="en-US" dirty="0" err="1" smtClean="0"/>
              <a:t>Magrotker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UC Berkeley EECS</a:t>
            </a:r>
          </a:p>
          <a:p>
            <a:r>
              <a:rPr lang="en-US" dirty="0" smtClean="0"/>
              <a:t>July 3,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2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Using </a:t>
            </a:r>
            <a:r>
              <a:rPr lang="en-US" dirty="0" err="1" smtClean="0"/>
              <a:t>IRLists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Write the function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sorted_insert</a:t>
            </a:r>
            <a:r>
              <a:rPr lang="en-US" sz="2800" dirty="0" smtClean="0"/>
              <a:t>, which takes a number and a sorted </a:t>
            </a:r>
            <a:r>
              <a:rPr lang="en-US" sz="2800" dirty="0" err="1" smtClean="0"/>
              <a:t>IRList</a:t>
            </a:r>
            <a:r>
              <a:rPr lang="en-US" sz="2800" dirty="0" smtClean="0"/>
              <a:t> of numbers and returns a new sorted </a:t>
            </a:r>
            <a:r>
              <a:rPr lang="en-US" sz="2800" dirty="0" err="1" smtClean="0"/>
              <a:t>IRList</a:t>
            </a:r>
            <a:r>
              <a:rPr lang="en-US" sz="2800" dirty="0" smtClean="0"/>
              <a:t> with the number inserted into the </a:t>
            </a:r>
            <a:r>
              <a:rPr lang="en-US" sz="2800" i="1" dirty="0" smtClean="0"/>
              <a:t>sorted </a:t>
            </a:r>
            <a:r>
              <a:rPr lang="en-US" sz="2800" dirty="0" smtClean="0"/>
              <a:t>sequence </a:t>
            </a:r>
            <a:r>
              <a:rPr lang="en-US" sz="2800" i="1" dirty="0" smtClean="0"/>
              <a:t>at the proper place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&gt;&gt;&gt; x =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irlist_populate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(1, 3, 6, 9)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irlist_str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sorted_insert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(5, x))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“&lt;1, 3, 5, 6, 9&gt;”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78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Using </a:t>
            </a:r>
            <a:r>
              <a:rPr lang="en-US" dirty="0" err="1" smtClean="0"/>
              <a:t>IRLists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Write the function </a:t>
            </a:r>
            <a:r>
              <a:rPr lang="en-US" sz="2400" dirty="0" err="1" smtClean="0"/>
              <a:t>sorted_insert</a:t>
            </a:r>
            <a:r>
              <a:rPr lang="en-US" sz="2400" dirty="0" smtClean="0"/>
              <a:t>, which takes a number and a sorted </a:t>
            </a:r>
            <a:r>
              <a:rPr lang="en-US" sz="2400" dirty="0" err="1" smtClean="0"/>
              <a:t>IRList</a:t>
            </a:r>
            <a:r>
              <a:rPr lang="en-US" sz="2400" dirty="0" smtClean="0"/>
              <a:t> of numbers and returns a new sorted </a:t>
            </a:r>
            <a:r>
              <a:rPr lang="en-US" sz="2400" dirty="0" err="1" smtClean="0"/>
              <a:t>IRList</a:t>
            </a:r>
            <a:r>
              <a:rPr lang="en-US" sz="2400" dirty="0" smtClean="0"/>
              <a:t> with the number inserted into the sequence.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sorted_insert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num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sorted_irl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if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num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&lt;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irlist_first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sorted_irl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return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make_irlist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num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sorted_irl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first =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irlist_first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sorted_irl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rest =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sorted_insert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num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   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irlist_rest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sorted_irl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make_irlist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(first, rest)</a:t>
            </a:r>
          </a:p>
        </p:txBody>
      </p:sp>
    </p:spTree>
    <p:extLst>
      <p:ext uri="{BB962C8B-B14F-4D97-AF65-F5344CB8AC3E}">
        <p14:creationId xmlns:p14="http://schemas.microsoft.com/office/powerpoint/2010/main" val="322804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20000"/>
          </a:bodyPr>
          <a:lstStyle/>
          <a:p>
            <a:r>
              <a:rPr lang="en-US" dirty="0" smtClean="0"/>
              <a:t>Homework 4 is due </a:t>
            </a:r>
            <a:r>
              <a:rPr lang="en-US" b="1" dirty="0" smtClean="0"/>
              <a:t>July 3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Homework 5 is due </a:t>
            </a:r>
            <a:r>
              <a:rPr lang="en-US" b="1" dirty="0" smtClean="0"/>
              <a:t>July 6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Project 2 is due </a:t>
            </a:r>
            <a:r>
              <a:rPr lang="en-US" b="1" dirty="0" smtClean="0"/>
              <a:t>July 13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 class tomorrow,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July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Project 1 contest is on!</a:t>
            </a:r>
          </a:p>
          <a:p>
            <a:pPr lvl="1"/>
            <a:r>
              <a:rPr lang="en-US" i="1" dirty="0" smtClean="0"/>
              <a:t>How to submit</a:t>
            </a:r>
            <a:r>
              <a:rPr lang="en-US" dirty="0" smtClean="0"/>
              <a:t>: Submit a file pig.py with your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final_strategy</a:t>
            </a:r>
            <a:r>
              <a:rPr lang="en-US" dirty="0" smtClean="0"/>
              <a:t> to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proj1-contest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Deadline</a:t>
            </a:r>
            <a:r>
              <a:rPr lang="en-US" dirty="0" smtClean="0"/>
              <a:t>: Friday, </a:t>
            </a:r>
            <a:r>
              <a:rPr lang="en-US" b="1" dirty="0" smtClean="0"/>
              <a:t>July 6</a:t>
            </a:r>
            <a:r>
              <a:rPr lang="en-US" dirty="0" smtClean="0"/>
              <a:t> at </a:t>
            </a:r>
            <a:r>
              <a:rPr lang="en-US" b="1" dirty="0" smtClean="0"/>
              <a:t>11:59pm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Prize</a:t>
            </a:r>
            <a:r>
              <a:rPr lang="en-US" dirty="0" smtClean="0"/>
              <a:t>: One of 3 copies of </a:t>
            </a:r>
            <a:r>
              <a:rPr lang="en-US" i="1" dirty="0" smtClean="0"/>
              <a:t>Feynman</a:t>
            </a:r>
            <a:r>
              <a:rPr lang="en-US" dirty="0"/>
              <a:t> </a:t>
            </a:r>
            <a:r>
              <a:rPr lang="en-US" dirty="0" smtClean="0"/>
              <a:t>and 1 extra credit point.</a:t>
            </a:r>
          </a:p>
          <a:p>
            <a:pPr lvl="1"/>
            <a:r>
              <a:rPr lang="en-US" i="1" dirty="0" smtClean="0"/>
              <a:t>Metric</a:t>
            </a:r>
            <a:r>
              <a:rPr lang="en-US" dirty="0" smtClean="0"/>
              <a:t>: We will simulate your strategy against everyone else’s, and tally your win rate. Draws count as losses.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59908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Announcements: Midterm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Midterm 1 is on </a:t>
            </a:r>
            <a:r>
              <a:rPr lang="en-US" b="1" dirty="0" smtClean="0"/>
              <a:t>July 9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Where</a:t>
            </a:r>
            <a:r>
              <a:rPr lang="en-US" dirty="0" smtClean="0"/>
              <a:t>? 2050 VLSB.</a:t>
            </a:r>
          </a:p>
          <a:p>
            <a:pPr lvl="1"/>
            <a:r>
              <a:rPr lang="en-US" i="1" dirty="0" smtClean="0"/>
              <a:t>When</a:t>
            </a:r>
            <a:r>
              <a:rPr lang="en-US" dirty="0" smtClean="0"/>
              <a:t>? 7PM to 9PM.</a:t>
            </a:r>
          </a:p>
          <a:p>
            <a:pPr lvl="1"/>
            <a:r>
              <a:rPr lang="en-US" i="1" dirty="0" smtClean="0"/>
              <a:t>How much</a:t>
            </a:r>
            <a:r>
              <a:rPr lang="en-US" dirty="0" smtClean="0"/>
              <a:t>? Material covered until July 4.</a:t>
            </a:r>
          </a:p>
          <a:p>
            <a:r>
              <a:rPr lang="en-US" dirty="0" smtClean="0"/>
              <a:t>Closed book and closed electronic devices.</a:t>
            </a:r>
          </a:p>
          <a:p>
            <a:r>
              <a:rPr lang="en-US" dirty="0" smtClean="0"/>
              <a:t>One 8.5” x 11” ‘cheat sheet’ allowed.</a:t>
            </a:r>
          </a:p>
          <a:p>
            <a:r>
              <a:rPr lang="en-US" dirty="0" smtClean="0"/>
              <a:t>Group portion is 15 minutes long.</a:t>
            </a:r>
            <a:endParaRPr lang="en-US" dirty="0"/>
          </a:p>
          <a:p>
            <a:r>
              <a:rPr lang="en-US" dirty="0" smtClean="0"/>
              <a:t>Post-midterm potluck on Wednesday, </a:t>
            </a:r>
            <a:r>
              <a:rPr lang="en-US" b="1" dirty="0" smtClean="0"/>
              <a:t>July 11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47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Higher Order Functions</a:t>
            </a:r>
            <a:br>
              <a:rPr lang="en-US" dirty="0" smtClean="0"/>
            </a:br>
            <a:r>
              <a:rPr lang="en-US" dirty="0" smtClean="0"/>
              <a:t>For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There are a few very common styles of functions for interacting with sequences.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map</a:t>
            </a:r>
          </a:p>
          <a:p>
            <a:pPr marL="57150" indent="0"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5715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nums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(1, 2, 3, 4, 5)</a:t>
            </a:r>
          </a:p>
          <a:p>
            <a:pPr marL="5715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tuple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(map(lambda x: x * x,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nums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 marL="5715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(1, 4, 9, 16, 25)</a:t>
            </a:r>
          </a:p>
          <a:p>
            <a:pPr marL="5715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tuple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(map(lambda x: x + 1,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nums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 marL="5715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(2, 3, 4, 5, 6)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1" y="2111276"/>
            <a:ext cx="2819400" cy="23083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 smtClean="0"/>
              <a:t>Note:</a:t>
            </a:r>
            <a:r>
              <a:rPr lang="en-US" dirty="0" smtClean="0"/>
              <a:t> The output of map is not a tuple, but instead a “map object.”  Python does this for efficiency reasons and it is an example of a </a:t>
            </a:r>
            <a:r>
              <a:rPr lang="en-US" b="1" i="1" u="sng" dirty="0" smtClean="0"/>
              <a:t>stream</a:t>
            </a:r>
            <a:r>
              <a:rPr lang="en-US" dirty="0" smtClean="0"/>
              <a:t>, which we will see towards the end of the course.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0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Higher Order Functions</a:t>
            </a:r>
            <a:br>
              <a:rPr lang="en-US" dirty="0" smtClean="0"/>
            </a:br>
            <a:r>
              <a:rPr lang="en-US" dirty="0" smtClean="0"/>
              <a:t>For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There are a few very common styles of functions for interacting with sequences.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filter</a:t>
            </a:r>
          </a:p>
          <a:p>
            <a:pPr marL="57150" indent="0"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5715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nums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(1, 2, 3, 4, 5)</a:t>
            </a:r>
          </a:p>
          <a:p>
            <a:pPr marL="5715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tuple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(filter(lambda x: x % 2 == 0,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nums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 marL="5715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(2, 4)</a:t>
            </a:r>
          </a:p>
          <a:p>
            <a:pPr marL="5715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tuple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(filter(lambda x: x &lt;= 3,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nums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 marL="5715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(1, 2, 3)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2562225"/>
            <a:ext cx="3505199" cy="175432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 smtClean="0"/>
              <a:t>Note:</a:t>
            </a:r>
            <a:r>
              <a:rPr lang="en-US" dirty="0" smtClean="0"/>
              <a:t> Like map, the output of filter is not a tuple, but instead a “filter object.”  Python does this for efficiency reasons and it is an example of a </a:t>
            </a:r>
            <a:r>
              <a:rPr lang="en-US" b="1" i="1" u="sng" dirty="0" smtClean="0"/>
              <a:t>stream</a:t>
            </a:r>
            <a:r>
              <a:rPr lang="en-US" dirty="0" smtClean="0"/>
              <a:t>, which we will see towards the end of the course.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5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Higher Order Functions</a:t>
            </a:r>
            <a:br>
              <a:rPr lang="en-US" dirty="0" smtClean="0"/>
            </a:br>
            <a:r>
              <a:rPr lang="en-US" dirty="0" smtClean="0"/>
              <a:t>For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There are a few very common styles of functions for interacting with sequences.</a:t>
            </a:r>
          </a:p>
          <a:p>
            <a:pPr marL="0" indent="0" algn="ctr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reduce</a:t>
            </a:r>
          </a:p>
          <a:p>
            <a:pPr marL="57150" indent="0"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5715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from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functools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import reduce </a:t>
            </a:r>
          </a:p>
          <a:p>
            <a:pPr marL="5715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nums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(1, 2, 3, 4, 5)</a:t>
            </a:r>
          </a:p>
          <a:p>
            <a:pPr marL="5715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reduce(lambda x, y: x * y,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nums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1)</a:t>
            </a:r>
          </a:p>
          <a:p>
            <a:pPr marL="5715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120</a:t>
            </a:r>
          </a:p>
          <a:p>
            <a:pPr marL="5715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reduce(lambda x, y: x + y,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nums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0)</a:t>
            </a:r>
          </a:p>
          <a:p>
            <a:pPr marL="5715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15</a:t>
            </a:r>
          </a:p>
          <a:p>
            <a:pPr marL="57150" indent="0"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11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pic>
        <p:nvPicPr>
          <p:cNvPr id="1026" name="Picture 2" descr="http://imgs.xkcd.com/comics/self_descriptio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62284"/>
            <a:ext cx="8229600" cy="2001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55490">
            <a:off x="6716683" y="1441813"/>
            <a:ext cx="19050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Recursion!</a:t>
            </a:r>
            <a:endParaRPr lang="en-US" dirty="0"/>
          </a:p>
        </p:txBody>
      </p:sp>
      <p:cxnSp>
        <p:nvCxnSpPr>
          <p:cNvPr id="6" name="Curved Connector 5"/>
          <p:cNvCxnSpPr/>
          <p:nvPr/>
        </p:nvCxnSpPr>
        <p:spPr>
          <a:xfrm rot="5400000">
            <a:off x="7105261" y="2336459"/>
            <a:ext cx="1051649" cy="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34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Associations Between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Often we want to associate pieces of data with other pieces of data.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" y="2895600"/>
            <a:ext cx="24384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</a:t>
            </a:r>
            <a:r>
              <a:rPr lang="en-US" sz="2400" dirty="0" err="1" smtClean="0"/>
              <a:t>Ozzy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2819400" y="2886075"/>
            <a:ext cx="5638800" cy="461665"/>
            <a:chOff x="2819400" y="2886075"/>
            <a:chExt cx="5638800" cy="461665"/>
          </a:xfrm>
        </p:grpSpPr>
        <p:sp>
          <p:nvSpPr>
            <p:cNvPr id="33" name="TextBox 32"/>
            <p:cNvSpPr txBox="1"/>
            <p:nvPr/>
          </p:nvSpPr>
          <p:spPr>
            <a:xfrm>
              <a:off x="6172200" y="2886075"/>
              <a:ext cx="2286000" cy="46166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555-555-5555</a:t>
              </a:r>
              <a:endParaRPr lang="en-US" sz="2400" dirty="0"/>
            </a:p>
          </p:txBody>
        </p:sp>
        <p:cxnSp>
          <p:nvCxnSpPr>
            <p:cNvPr id="32" name="Curved Connector 31"/>
            <p:cNvCxnSpPr>
              <a:endCxn id="33" idx="1"/>
            </p:cNvCxnSpPr>
            <p:nvPr/>
          </p:nvCxnSpPr>
          <p:spPr>
            <a:xfrm>
              <a:off x="2819400" y="3116908"/>
              <a:ext cx="3352800" cy="12700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381000" y="4495800"/>
            <a:ext cx="24384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“Geezer”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2819400" y="4495800"/>
            <a:ext cx="5638800" cy="461665"/>
            <a:chOff x="2819400" y="4495800"/>
            <a:chExt cx="5638800" cy="461665"/>
          </a:xfrm>
        </p:grpSpPr>
        <p:sp>
          <p:nvSpPr>
            <p:cNvPr id="42" name="TextBox 41"/>
            <p:cNvSpPr txBox="1"/>
            <p:nvPr/>
          </p:nvSpPr>
          <p:spPr>
            <a:xfrm>
              <a:off x="6172200" y="4495800"/>
              <a:ext cx="2286000" cy="46166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555-722-2284</a:t>
              </a:r>
              <a:endParaRPr lang="en-US" sz="2400" dirty="0"/>
            </a:p>
          </p:txBody>
        </p:sp>
        <p:cxnSp>
          <p:nvCxnSpPr>
            <p:cNvPr id="43" name="Curved Connector 42"/>
            <p:cNvCxnSpPr>
              <a:stCxn id="41" idx="3"/>
              <a:endCxn id="42" idx="1"/>
            </p:cNvCxnSpPr>
            <p:nvPr/>
          </p:nvCxnSpPr>
          <p:spPr>
            <a:xfrm>
              <a:off x="2819400" y="4726633"/>
              <a:ext cx="3352800" cy="12700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381000" y="3731567"/>
            <a:ext cx="24384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“Tony”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2819400" y="3731567"/>
            <a:ext cx="5638800" cy="461665"/>
            <a:chOff x="2819400" y="3731567"/>
            <a:chExt cx="5638800" cy="461665"/>
          </a:xfrm>
        </p:grpSpPr>
        <p:sp>
          <p:nvSpPr>
            <p:cNvPr id="46" name="TextBox 45"/>
            <p:cNvSpPr txBox="1"/>
            <p:nvPr/>
          </p:nvSpPr>
          <p:spPr>
            <a:xfrm>
              <a:off x="6172200" y="3731567"/>
              <a:ext cx="2286000" cy="46166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555-123-4567</a:t>
              </a:r>
              <a:endParaRPr lang="en-US" sz="2400" dirty="0"/>
            </a:p>
          </p:txBody>
        </p:sp>
        <p:cxnSp>
          <p:nvCxnSpPr>
            <p:cNvPr id="47" name="Curved Connector 46"/>
            <p:cNvCxnSpPr>
              <a:stCxn id="45" idx="3"/>
              <a:endCxn id="46" idx="1"/>
            </p:cNvCxnSpPr>
            <p:nvPr/>
          </p:nvCxnSpPr>
          <p:spPr>
            <a:xfrm>
              <a:off x="2819400" y="3962400"/>
              <a:ext cx="3352800" cy="12700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3276600" y="5181600"/>
            <a:ext cx="2286000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“Dictionary”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228600" y="2743200"/>
            <a:ext cx="2743200" cy="3124199"/>
            <a:chOff x="228600" y="2743200"/>
            <a:chExt cx="2743200" cy="3124199"/>
          </a:xfrm>
        </p:grpSpPr>
        <p:sp>
          <p:nvSpPr>
            <p:cNvPr id="52" name="TextBox 51"/>
            <p:cNvSpPr txBox="1"/>
            <p:nvPr/>
          </p:nvSpPr>
          <p:spPr>
            <a:xfrm>
              <a:off x="457200" y="5174902"/>
              <a:ext cx="2286000" cy="461665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Keys</a:t>
              </a:r>
              <a:endParaRPr lang="en-US" sz="2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28600" y="2743200"/>
              <a:ext cx="2743200" cy="3124199"/>
            </a:xfrm>
            <a:prstGeom prst="rect">
              <a:avLst/>
            </a:prstGeom>
            <a:noFill/>
            <a:ln w="38100"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943600" y="2743199"/>
            <a:ext cx="2743200" cy="3124199"/>
            <a:chOff x="5943600" y="2743199"/>
            <a:chExt cx="2743200" cy="3124199"/>
          </a:xfrm>
        </p:grpSpPr>
        <p:sp>
          <p:nvSpPr>
            <p:cNvPr id="53" name="TextBox 52"/>
            <p:cNvSpPr txBox="1"/>
            <p:nvPr/>
          </p:nvSpPr>
          <p:spPr>
            <a:xfrm>
              <a:off x="6172200" y="5174902"/>
              <a:ext cx="2286000" cy="461665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Values</a:t>
              </a:r>
              <a:endParaRPr lang="en-US" sz="24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943600" y="2743199"/>
              <a:ext cx="2743200" cy="3124199"/>
            </a:xfrm>
            <a:prstGeom prst="rect">
              <a:avLst/>
            </a:prstGeom>
            <a:noFill/>
            <a:ln w="38100"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7" name="Picture 3" descr="C:\Users\Tom\AppData\Local\Microsoft\Windows\Temporary Internet Files\Content.IE5\J2HUNSH4\MC9003124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819400"/>
            <a:ext cx="2565443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2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1" grpId="0" animBg="1"/>
      <p:bldP spid="45" grpId="0" animBg="1"/>
      <p:bldP spid="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Immutable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phone_bk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make_idict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((“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Ozzy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”, “555-5555”),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...                     (“Tony”, “123-4567”),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...                     (“Geezer”, “722-2284”))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idict_select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phone_bk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“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Ozzy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”)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“555-5555”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idict_select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phone_bk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“Geezer”)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“722-2284”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idict_keys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phone_bk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Ozzy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”, “Tony”, “Geezer”)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78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6172200"/>
            <a:ext cx="6553200" cy="2285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000" dirty="0"/>
              <a:t>http://www.digitaltrends.com/mobile/study-apples-siri-is-wrong-over-one-third-of-the-time/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99807"/>
            <a:ext cx="5462266" cy="4619993"/>
          </a:xfrm>
          <a:prstGeom prst="rect">
            <a:avLst/>
          </a:prstGeom>
        </p:spPr>
      </p:pic>
      <p:pic>
        <p:nvPicPr>
          <p:cNvPr id="2050" name="Picture 2" descr="http://www.digitaltrends.com/wp-content/uploads/2012/06/Siri-fa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866" y="1409332"/>
            <a:ext cx="2857500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0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Immutable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make_idict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(*mappings):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return mappings</a:t>
            </a:r>
          </a:p>
          <a:p>
            <a:pPr marL="0" indent="0">
              <a:buNone/>
            </a:pP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idict_select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idict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, key):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for mapping in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idict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if key == mapping[0]: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	return mapping[1]</a:t>
            </a:r>
          </a:p>
          <a:p>
            <a:pPr marL="0" indent="0">
              <a:buNone/>
            </a:pP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idict_keys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idict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	return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tuple(map(lambda mapping: mapping[0], 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             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idict</a:t>
            </a:r>
            <a:r>
              <a:rPr lang="en-US" sz="2200" smtClean="0">
                <a:latin typeface="Consolas" pitchFamily="49" charset="0"/>
                <a:cs typeface="Consolas" pitchFamily="49" charset="0"/>
              </a:rPr>
              <a:t>))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2200" dirty="0" smtClean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24501" y="1780304"/>
            <a:ext cx="5794446" cy="808882"/>
            <a:chOff x="-2594046" y="2829751"/>
            <a:chExt cx="5794446" cy="808882"/>
          </a:xfrm>
        </p:grpSpPr>
        <p:sp>
          <p:nvSpPr>
            <p:cNvPr id="6" name="Freeform 5"/>
            <p:cNvSpPr/>
            <p:nvPr/>
          </p:nvSpPr>
          <p:spPr>
            <a:xfrm rot="21152062" flipV="1">
              <a:off x="-2594046" y="2829751"/>
              <a:ext cx="4399865" cy="808882"/>
            </a:xfrm>
            <a:custGeom>
              <a:avLst/>
              <a:gdLst>
                <a:gd name="connsiteX0" fmla="*/ 470029 w 470029"/>
                <a:gd name="connsiteY0" fmla="*/ 71600 h 404975"/>
                <a:gd name="connsiteX1" fmla="*/ 50929 w 470029"/>
                <a:gd name="connsiteY1" fmla="*/ 23975 h 404975"/>
                <a:gd name="connsiteX2" fmla="*/ 22354 w 470029"/>
                <a:gd name="connsiteY2" fmla="*/ 404975 h 4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0029" h="404975">
                  <a:moveTo>
                    <a:pt x="470029" y="71600"/>
                  </a:moveTo>
                  <a:cubicBezTo>
                    <a:pt x="297785" y="20006"/>
                    <a:pt x="125541" y="-31587"/>
                    <a:pt x="50929" y="23975"/>
                  </a:cubicBezTo>
                  <a:cubicBezTo>
                    <a:pt x="-23683" y="79537"/>
                    <a:pt x="-665" y="242256"/>
                    <a:pt x="22354" y="404975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304344">
              <a:off x="1828800" y="3005591"/>
              <a:ext cx="137160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cap="small" dirty="0" smtClean="0"/>
                <a:t>Constructor</a:t>
              </a:r>
              <a:endParaRPr lang="en-US" cap="small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924936" y="2971800"/>
            <a:ext cx="4412773" cy="1788057"/>
            <a:chOff x="2401889" y="4218044"/>
            <a:chExt cx="4412773" cy="1788057"/>
          </a:xfrm>
        </p:grpSpPr>
        <p:sp>
          <p:nvSpPr>
            <p:cNvPr id="9" name="Freeform 8"/>
            <p:cNvSpPr/>
            <p:nvPr/>
          </p:nvSpPr>
          <p:spPr>
            <a:xfrm>
              <a:off x="3582354" y="4218044"/>
              <a:ext cx="2656894" cy="506356"/>
            </a:xfrm>
            <a:custGeom>
              <a:avLst/>
              <a:gdLst>
                <a:gd name="connsiteX0" fmla="*/ 1019175 w 1095747"/>
                <a:gd name="connsiteY0" fmla="*/ 414056 h 414056"/>
                <a:gd name="connsiteX1" fmla="*/ 990600 w 1095747"/>
                <a:gd name="connsiteY1" fmla="*/ 42581 h 414056"/>
                <a:gd name="connsiteX2" fmla="*/ 0 w 1095747"/>
                <a:gd name="connsiteY2" fmla="*/ 23531 h 41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747" h="414056">
                  <a:moveTo>
                    <a:pt x="1019175" y="414056"/>
                  </a:moveTo>
                  <a:cubicBezTo>
                    <a:pt x="1089818" y="260862"/>
                    <a:pt x="1160462" y="107668"/>
                    <a:pt x="990600" y="42581"/>
                  </a:cubicBezTo>
                  <a:cubicBezTo>
                    <a:pt x="820738" y="-22506"/>
                    <a:pt x="410369" y="512"/>
                    <a:pt x="0" y="23531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 rot="20781140">
              <a:off x="2401889" y="5554187"/>
              <a:ext cx="4274814" cy="451914"/>
            </a:xfrm>
            <a:custGeom>
              <a:avLst/>
              <a:gdLst>
                <a:gd name="connsiteX0" fmla="*/ 1495425 w 1661619"/>
                <a:gd name="connsiteY0" fmla="*/ 0 h 620116"/>
                <a:gd name="connsiteX1" fmla="*/ 1524000 w 1661619"/>
                <a:gd name="connsiteY1" fmla="*/ 600075 h 620116"/>
                <a:gd name="connsiteX2" fmla="*/ 0 w 1661619"/>
                <a:gd name="connsiteY2" fmla="*/ 419100 h 62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1619" h="620116">
                  <a:moveTo>
                    <a:pt x="1495425" y="0"/>
                  </a:moveTo>
                  <a:cubicBezTo>
                    <a:pt x="1634331" y="265112"/>
                    <a:pt x="1773238" y="530225"/>
                    <a:pt x="1524000" y="600075"/>
                  </a:cubicBezTo>
                  <a:cubicBezTo>
                    <a:pt x="1274762" y="669925"/>
                    <a:pt x="637381" y="544512"/>
                    <a:pt x="0" y="41910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 rot="21263591">
              <a:off x="5595462" y="4713874"/>
              <a:ext cx="1219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cap="small" dirty="0" smtClean="0"/>
                <a:t>Selectors</a:t>
              </a:r>
              <a:endParaRPr lang="en-US" cap="small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15861" y="3224979"/>
            <a:ext cx="2585529" cy="1514874"/>
            <a:chOff x="615861" y="3224979"/>
            <a:chExt cx="2585529" cy="1514874"/>
          </a:xfrm>
        </p:grpSpPr>
        <p:sp>
          <p:nvSpPr>
            <p:cNvPr id="4" name="TextBox 3"/>
            <p:cNvSpPr txBox="1"/>
            <p:nvPr/>
          </p:nvSpPr>
          <p:spPr>
            <a:xfrm rot="296683">
              <a:off x="615861" y="4093522"/>
              <a:ext cx="2585529" cy="64633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Returns None if the key is not in the dictionary!</a:t>
              </a:r>
              <a:endParaRPr lang="en-US" dirty="0"/>
            </a:p>
          </p:txBody>
        </p:sp>
        <p:cxnSp>
          <p:nvCxnSpPr>
            <p:cNvPr id="13" name="Curved Connector 12"/>
            <p:cNvCxnSpPr>
              <a:stCxn id="4" idx="1"/>
            </p:cNvCxnSpPr>
            <p:nvPr/>
          </p:nvCxnSpPr>
          <p:spPr>
            <a:xfrm rot="10800000" flipH="1">
              <a:off x="620672" y="3224979"/>
              <a:ext cx="141328" cy="1080280"/>
            </a:xfrm>
            <a:prstGeom prst="curvedConnector4">
              <a:avLst>
                <a:gd name="adj1" fmla="val -161751"/>
                <a:gd name="adj2" fmla="val 59800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472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Immutable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Say I wanted to remove an entry from my dictionary.  Let’s write the 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idict_remove</a:t>
            </a:r>
            <a:r>
              <a:rPr lang="en-US" dirty="0">
                <a:cs typeface="Consolas" pitchFamily="49" charset="0"/>
              </a:rPr>
              <a:t>,</a:t>
            </a:r>
            <a:r>
              <a:rPr lang="en-US" dirty="0" smtClean="0">
                <a:cs typeface="Consolas" pitchFamily="49" charset="0"/>
              </a:rPr>
              <a:t> which takes an </a:t>
            </a:r>
            <a:r>
              <a:rPr lang="en-US" dirty="0" err="1" smtClean="0">
                <a:cs typeface="Consolas" pitchFamily="49" charset="0"/>
              </a:rPr>
              <a:t>IDict</a:t>
            </a:r>
            <a:r>
              <a:rPr lang="en-US" dirty="0" smtClean="0">
                <a:cs typeface="Consolas" pitchFamily="49" charset="0"/>
              </a:rPr>
              <a:t> and a key and returns a new </a:t>
            </a:r>
            <a:r>
              <a:rPr lang="en-US" dirty="0" err="1" smtClean="0">
                <a:cs typeface="Consolas" pitchFamily="49" charset="0"/>
              </a:rPr>
              <a:t>IDict</a:t>
            </a:r>
            <a:r>
              <a:rPr lang="en-US" dirty="0" smtClean="0">
                <a:cs typeface="Consolas" pitchFamily="49" charset="0"/>
              </a:rPr>
              <a:t> with that key removed.</a:t>
            </a:r>
          </a:p>
          <a:p>
            <a:pPr marL="0" indent="0">
              <a:buNone/>
            </a:pPr>
            <a:endParaRPr lang="en-US" dirty="0"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d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make_idict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((“A”, 1),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...                (“B”, 2),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...                (“C”, 3))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idict_select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(d, “B”)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2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d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idict_remove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(d, “B”)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idict_select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(d, “B”) # Returns None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83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Immutable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We can solve this by focusing on what </a:t>
            </a:r>
            <a:r>
              <a:rPr lang="en-US" b="1" i="1" dirty="0" smtClean="0"/>
              <a:t>is</a:t>
            </a:r>
            <a:r>
              <a:rPr lang="en-US" dirty="0" smtClean="0"/>
              <a:t> going in the new </a:t>
            </a:r>
            <a:r>
              <a:rPr lang="en-US" dirty="0" err="1" smtClean="0"/>
              <a:t>IDict</a:t>
            </a:r>
            <a:r>
              <a:rPr lang="en-US" dirty="0" smtClean="0"/>
              <a:t>, rather than thinking about removing an item from the group.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idict_remove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(id,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rm_key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kv_pairs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()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for key in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idict_keys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(id):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idict_select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(id, key)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if key !=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rm_key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kv_pairs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+= ((key,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),)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return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make_idict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(*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kv_pairs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8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Immutable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Say instead I wanted to have a function to add a new item to the dictionary.  Write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idict_insert</a:t>
            </a:r>
            <a:r>
              <a:rPr lang="en-US" sz="2400" dirty="0" smtClean="0">
                <a:cs typeface="Consolas" pitchFamily="49" charset="0"/>
              </a:rPr>
              <a:t>, which takes an </a:t>
            </a:r>
            <a:r>
              <a:rPr lang="en-US" sz="2400" dirty="0" err="1" smtClean="0">
                <a:cs typeface="Consolas" pitchFamily="49" charset="0"/>
              </a:rPr>
              <a:t>IDict</a:t>
            </a:r>
            <a:r>
              <a:rPr lang="en-US" sz="2400" dirty="0" smtClean="0">
                <a:cs typeface="Consolas" pitchFamily="49" charset="0"/>
              </a:rPr>
              <a:t>, a key, and a value and returns a new </a:t>
            </a:r>
            <a:r>
              <a:rPr lang="en-US" sz="2400" dirty="0" err="1" smtClean="0">
                <a:cs typeface="Consolas" pitchFamily="49" charset="0"/>
              </a:rPr>
              <a:t>IDict</a:t>
            </a:r>
            <a:r>
              <a:rPr lang="en-US" sz="2400" dirty="0" smtClean="0">
                <a:cs typeface="Consolas" pitchFamily="49" charset="0"/>
              </a:rPr>
              <a:t> with this update.</a:t>
            </a:r>
          </a:p>
          <a:p>
            <a:pPr marL="0" indent="0">
              <a:buNone/>
            </a:pPr>
            <a:endParaRPr lang="en-US" sz="2400" dirty="0"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d 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make_idict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((“A”, 1), (“B”, 2), (“C”, 3))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idict_select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(d, “Z”) # Returns None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d 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idict_insert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(d, “Z”, 55)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idict_select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(d, “Z”)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55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d 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idict_insert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(d, “B”, 42)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idict_select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(d, “B”)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42</a:t>
            </a:r>
          </a:p>
        </p:txBody>
      </p:sp>
    </p:spTree>
    <p:extLst>
      <p:ext uri="{BB962C8B-B14F-4D97-AF65-F5344CB8AC3E}">
        <p14:creationId xmlns:p14="http://schemas.microsoft.com/office/powerpoint/2010/main" val="37756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Immutable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Say instead I wanted to have a function to add a new item to the dictionary.  Write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idict_insert</a:t>
            </a:r>
            <a:r>
              <a:rPr lang="en-US" sz="2400" dirty="0" smtClean="0">
                <a:cs typeface="Consolas" pitchFamily="49" charset="0"/>
              </a:rPr>
              <a:t>, which takes an </a:t>
            </a:r>
            <a:r>
              <a:rPr lang="en-US" sz="2400" dirty="0" err="1" smtClean="0">
                <a:cs typeface="Consolas" pitchFamily="49" charset="0"/>
              </a:rPr>
              <a:t>IDict</a:t>
            </a:r>
            <a:r>
              <a:rPr lang="en-US" sz="2400" dirty="0" smtClean="0">
                <a:cs typeface="Consolas" pitchFamily="49" charset="0"/>
              </a:rPr>
              <a:t>, a key, and a value and returns a new </a:t>
            </a:r>
            <a:r>
              <a:rPr lang="en-US" sz="2400" dirty="0" err="1" smtClean="0">
                <a:cs typeface="Consolas" pitchFamily="49" charset="0"/>
              </a:rPr>
              <a:t>IDict</a:t>
            </a:r>
            <a:r>
              <a:rPr lang="en-US" sz="2400" dirty="0" smtClean="0">
                <a:cs typeface="Consolas" pitchFamily="49" charset="0"/>
              </a:rPr>
              <a:t> with this update.</a:t>
            </a:r>
          </a:p>
          <a:p>
            <a:pPr marL="0" indent="0">
              <a:buNone/>
            </a:pPr>
            <a:endParaRPr lang="en-US" sz="2400" dirty="0" smtClean="0"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idict_insert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(id,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new_key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new_val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kv_pairs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= ()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for key in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idict_keys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(id):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idict_select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(id, key)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if key !=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new_key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kv_pairs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+= ((key,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),)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kv_pairs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+= ((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new_key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new_val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),)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return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make_idict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(*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kv_pairs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1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Map, Filter, and Reduce are very common higher order functions for working with sequences.</a:t>
            </a:r>
          </a:p>
          <a:p>
            <a:r>
              <a:rPr lang="en-US" dirty="0" smtClean="0"/>
              <a:t>Dictionaries are a useful way of mapping one set of data to another.</a:t>
            </a:r>
            <a:endParaRPr lang="en-US" dirty="0"/>
          </a:p>
          <a:p>
            <a:r>
              <a:rPr lang="en-US" b="1" i="1" dirty="0" smtClean="0"/>
              <a:t>Preview</a:t>
            </a:r>
            <a:r>
              <a:rPr lang="en-US" dirty="0" smtClean="0"/>
              <a:t>: Hierarchical Data!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736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Extras: Generator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you might imagine, the idea of mapping and filtering through a sequence to produce a new sequence is </a:t>
            </a:r>
            <a:r>
              <a:rPr lang="en-US" b="1" i="1" dirty="0" smtClean="0"/>
              <a:t>extremely</a:t>
            </a:r>
            <a:r>
              <a:rPr lang="en-US" dirty="0" smtClean="0"/>
              <a:t> useful.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Python’s got </a:t>
            </a:r>
            <a:r>
              <a:rPr lang="en-US" strike="sngStrike" dirty="0" smtClean="0"/>
              <a:t>an app</a:t>
            </a:r>
            <a:r>
              <a:rPr lang="en-US" dirty="0" smtClean="0"/>
              <a:t> a syntax for that!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800600"/>
            <a:ext cx="8680582" cy="83099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24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expr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&gt; for &lt;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&gt; in &lt;sequence&gt; [if &lt;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expr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&gt;]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464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Extras: Generator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(x for x in (1, 2, 3))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&lt;generator object &lt;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genexpr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 at 0x01771968&gt;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tuple(x for x in (1, 2, 3))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(1, 2, 3)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tuple(x * x for x in range(10))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(0, 1, 4, 9, 16, 25, 36, 49, 64, 81)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tuple(x for x in range(10) if x % 2 == 0)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(0, 2, 4, 6, 8)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tuple(x * x for x in range(10) if x % 2 == 0)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(0, 4, 16, 36, 64)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86596">
            <a:off x="5001652" y="1377323"/>
            <a:ext cx="3965159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Like map and filter, generator expressions don’t generate a tuple! So you take the result and pass it to the tuple constructor.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36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Review: Immutable Recursive Lists.</a:t>
            </a:r>
          </a:p>
          <a:p>
            <a:r>
              <a:rPr lang="en-US" dirty="0" smtClean="0"/>
              <a:t>Map, Filter, and Reduce</a:t>
            </a:r>
          </a:p>
          <a:p>
            <a:r>
              <a:rPr lang="en-US" dirty="0" smtClean="0"/>
              <a:t>Immutable </a:t>
            </a:r>
            <a:r>
              <a:rPr lang="en-US" dirty="0"/>
              <a:t>Dictionaries</a:t>
            </a:r>
          </a:p>
          <a:p>
            <a:r>
              <a:rPr lang="en-US" dirty="0" smtClean="0"/>
              <a:t>Extras: Generator Expressions</a:t>
            </a:r>
          </a:p>
        </p:txBody>
      </p:sp>
    </p:spTree>
    <p:extLst>
      <p:ext uri="{BB962C8B-B14F-4D97-AF65-F5344CB8AC3E}">
        <p14:creationId xmlns:p14="http://schemas.microsoft.com/office/powerpoint/2010/main" val="271027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Immutable Recursive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immutable recursive list</a:t>
            </a:r>
            <a:r>
              <a:rPr lang="en-US" dirty="0" smtClean="0"/>
              <a:t> (or an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IRList</a:t>
            </a:r>
            <a:r>
              <a:rPr lang="en-US" dirty="0" smtClean="0"/>
              <a:t>) is a </a:t>
            </a:r>
            <a:r>
              <a:rPr lang="en-US" i="1" dirty="0" smtClean="0"/>
              <a:t>pair</a:t>
            </a:r>
            <a:r>
              <a:rPr lang="en-US" dirty="0" smtClean="0"/>
              <a:t> such that:</a:t>
            </a:r>
          </a:p>
          <a:p>
            <a:r>
              <a:rPr lang="en-US" dirty="0" smtClean="0"/>
              <a:t>The first element of the pair is the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first</a:t>
            </a:r>
            <a:r>
              <a:rPr lang="en-US" dirty="0" smtClean="0"/>
              <a:t> element of the list.</a:t>
            </a:r>
          </a:p>
          <a:p>
            <a:r>
              <a:rPr lang="en-US" dirty="0" smtClean="0"/>
              <a:t>The second element of the pair is the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rest</a:t>
            </a:r>
            <a:r>
              <a:rPr lang="en-US" dirty="0" smtClean="0"/>
              <a:t> of the list – another immutable recursive list. The rest of the list could be empty.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474765" y="4800600"/>
            <a:ext cx="2499723" cy="1333590"/>
            <a:chOff x="5474765" y="4800600"/>
            <a:chExt cx="2499723" cy="1333590"/>
          </a:xfrm>
        </p:grpSpPr>
        <p:cxnSp>
          <p:nvCxnSpPr>
            <p:cNvPr id="8" name="Straight Arrow Connector 7"/>
            <p:cNvCxnSpPr>
              <a:stCxn id="4" idx="0"/>
            </p:cNvCxnSpPr>
            <p:nvPr/>
          </p:nvCxnSpPr>
          <p:spPr>
            <a:xfrm flipH="1" flipV="1">
              <a:off x="6629400" y="4800600"/>
              <a:ext cx="81908" cy="933924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 rot="21370962">
              <a:off x="5474765" y="5734080"/>
              <a:ext cx="2499723" cy="40011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Definition is recursive!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99522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Immutable Recursive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empty_irlist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= ()</a:t>
            </a:r>
          </a:p>
          <a:p>
            <a:pPr marL="0" indent="0">
              <a:buNone/>
            </a:pP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make_irlist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(first, rest=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empty_irlist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return (first, rest)</a:t>
            </a:r>
          </a:p>
          <a:p>
            <a:pPr marL="0" indent="0">
              <a:buNone/>
            </a:pP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irlist_first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irlist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return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irlist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[0]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irlist_rest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irlist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return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irlist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[1]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743200" y="2144008"/>
            <a:ext cx="1789747" cy="531634"/>
            <a:chOff x="1410653" y="3178761"/>
            <a:chExt cx="1789747" cy="531634"/>
          </a:xfrm>
        </p:grpSpPr>
        <p:sp>
          <p:nvSpPr>
            <p:cNvPr id="5" name="Freeform 4"/>
            <p:cNvSpPr/>
            <p:nvPr/>
          </p:nvSpPr>
          <p:spPr>
            <a:xfrm rot="21152062">
              <a:off x="1410653" y="3305420"/>
              <a:ext cx="470029" cy="404975"/>
            </a:xfrm>
            <a:custGeom>
              <a:avLst/>
              <a:gdLst>
                <a:gd name="connsiteX0" fmla="*/ 470029 w 470029"/>
                <a:gd name="connsiteY0" fmla="*/ 71600 h 404975"/>
                <a:gd name="connsiteX1" fmla="*/ 50929 w 470029"/>
                <a:gd name="connsiteY1" fmla="*/ 23975 h 404975"/>
                <a:gd name="connsiteX2" fmla="*/ 22354 w 470029"/>
                <a:gd name="connsiteY2" fmla="*/ 404975 h 4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0029" h="404975">
                  <a:moveTo>
                    <a:pt x="470029" y="71600"/>
                  </a:moveTo>
                  <a:cubicBezTo>
                    <a:pt x="297785" y="20006"/>
                    <a:pt x="125541" y="-31587"/>
                    <a:pt x="50929" y="23975"/>
                  </a:cubicBezTo>
                  <a:cubicBezTo>
                    <a:pt x="-23683" y="79537"/>
                    <a:pt x="-665" y="242256"/>
                    <a:pt x="22354" y="404975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304344">
              <a:off x="1828800" y="3178761"/>
              <a:ext cx="137160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cap="small" dirty="0" smtClean="0"/>
                <a:t>Constructor</a:t>
              </a:r>
              <a:endParaRPr lang="en-US" cap="small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638675" y="4310344"/>
            <a:ext cx="2175987" cy="1472322"/>
            <a:chOff x="4638675" y="4310344"/>
            <a:chExt cx="2175987" cy="1472322"/>
          </a:xfrm>
        </p:grpSpPr>
        <p:sp>
          <p:nvSpPr>
            <p:cNvPr id="13" name="Freeform 12"/>
            <p:cNvSpPr/>
            <p:nvPr/>
          </p:nvSpPr>
          <p:spPr>
            <a:xfrm>
              <a:off x="5143500" y="4310344"/>
              <a:ext cx="1095747" cy="414056"/>
            </a:xfrm>
            <a:custGeom>
              <a:avLst/>
              <a:gdLst>
                <a:gd name="connsiteX0" fmla="*/ 1019175 w 1095747"/>
                <a:gd name="connsiteY0" fmla="*/ 414056 h 414056"/>
                <a:gd name="connsiteX1" fmla="*/ 990600 w 1095747"/>
                <a:gd name="connsiteY1" fmla="*/ 42581 h 414056"/>
                <a:gd name="connsiteX2" fmla="*/ 0 w 1095747"/>
                <a:gd name="connsiteY2" fmla="*/ 23531 h 41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747" h="414056">
                  <a:moveTo>
                    <a:pt x="1019175" y="414056"/>
                  </a:moveTo>
                  <a:cubicBezTo>
                    <a:pt x="1089818" y="260862"/>
                    <a:pt x="1160462" y="107668"/>
                    <a:pt x="990600" y="42581"/>
                  </a:cubicBezTo>
                  <a:cubicBezTo>
                    <a:pt x="820738" y="-22506"/>
                    <a:pt x="410369" y="512"/>
                    <a:pt x="0" y="23531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638675" y="5162550"/>
              <a:ext cx="1661619" cy="620116"/>
            </a:xfrm>
            <a:custGeom>
              <a:avLst/>
              <a:gdLst>
                <a:gd name="connsiteX0" fmla="*/ 1495425 w 1661619"/>
                <a:gd name="connsiteY0" fmla="*/ 0 h 620116"/>
                <a:gd name="connsiteX1" fmla="*/ 1524000 w 1661619"/>
                <a:gd name="connsiteY1" fmla="*/ 600075 h 620116"/>
                <a:gd name="connsiteX2" fmla="*/ 0 w 1661619"/>
                <a:gd name="connsiteY2" fmla="*/ 419100 h 62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1619" h="620116">
                  <a:moveTo>
                    <a:pt x="1495425" y="0"/>
                  </a:moveTo>
                  <a:cubicBezTo>
                    <a:pt x="1634331" y="265112"/>
                    <a:pt x="1773238" y="530225"/>
                    <a:pt x="1524000" y="600075"/>
                  </a:cubicBezTo>
                  <a:cubicBezTo>
                    <a:pt x="1274762" y="669925"/>
                    <a:pt x="637381" y="544512"/>
                    <a:pt x="0" y="41910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 rot="21263591">
              <a:off x="5595462" y="4713874"/>
              <a:ext cx="1219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cap="small" dirty="0" smtClean="0"/>
                <a:t>Selectors</a:t>
              </a:r>
              <a:endParaRPr lang="en-US" cap="small" dirty="0"/>
            </a:p>
          </p:txBody>
        </p:sp>
      </p:grpSp>
    </p:spTree>
    <p:extLst>
      <p:ext uri="{BB962C8B-B14F-4D97-AF65-F5344CB8AC3E}">
        <p14:creationId xmlns:p14="http://schemas.microsoft.com/office/powerpoint/2010/main" val="271293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Review: Immutable Recursive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&lt;1, 2, 3&gt;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685800" y="3187988"/>
            <a:ext cx="7647091" cy="1841212"/>
            <a:chOff x="685800" y="2514600"/>
            <a:chExt cx="7647091" cy="1841212"/>
          </a:xfrm>
        </p:grpSpPr>
        <p:grpSp>
          <p:nvGrpSpPr>
            <p:cNvPr id="45" name="Group 44"/>
            <p:cNvGrpSpPr/>
            <p:nvPr/>
          </p:nvGrpSpPr>
          <p:grpSpPr>
            <a:xfrm>
              <a:off x="685800" y="2514600"/>
              <a:ext cx="6838787" cy="1841212"/>
              <a:chOff x="685800" y="2514600"/>
              <a:chExt cx="7924800" cy="21336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685800" y="2514600"/>
                <a:ext cx="3047999" cy="2133600"/>
                <a:chOff x="3352801" y="2561414"/>
                <a:chExt cx="3047999" cy="2133600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3352801" y="2561414"/>
                  <a:ext cx="3047999" cy="1524000"/>
                  <a:chOff x="3048000" y="3429000"/>
                  <a:chExt cx="3047999" cy="1524000"/>
                </a:xfrm>
              </p:grpSpPr>
              <p:grpSp>
                <p:nvGrpSpPr>
                  <p:cNvPr id="21" name="Group 20"/>
                  <p:cNvGrpSpPr/>
                  <p:nvPr/>
                </p:nvGrpSpPr>
                <p:grpSpPr>
                  <a:xfrm>
                    <a:off x="3657600" y="3429000"/>
                    <a:ext cx="1828800" cy="914400"/>
                    <a:chOff x="3657600" y="2514600"/>
                    <a:chExt cx="1828800" cy="914400"/>
                  </a:xfrm>
                </p:grpSpPr>
                <p:sp>
                  <p:nvSpPr>
                    <p:cNvPr id="29" name="Rectangle 28"/>
                    <p:cNvSpPr/>
                    <p:nvPr/>
                  </p:nvSpPr>
                  <p:spPr>
                    <a:xfrm>
                      <a:off x="3657600" y="2514600"/>
                      <a:ext cx="1828800" cy="914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30" name="Straight Connector 29"/>
                    <p:cNvCxnSpPr>
                      <a:stCxn id="29" idx="0"/>
                      <a:endCxn id="29" idx="2"/>
                    </p:cNvCxnSpPr>
                    <p:nvPr/>
                  </p:nvCxnSpPr>
                  <p:spPr>
                    <a:xfrm>
                      <a:off x="4572000" y="2514600"/>
                      <a:ext cx="0" cy="9144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2" name="Straight Arrow Connector 21"/>
                  <p:cNvCxnSpPr>
                    <a:endCxn id="29" idx="1"/>
                  </p:cNvCxnSpPr>
                  <p:nvPr/>
                </p:nvCxnSpPr>
                <p:spPr>
                  <a:xfrm>
                    <a:off x="3048000" y="3886200"/>
                    <a:ext cx="609600" cy="0"/>
                  </a:xfrm>
                  <a:prstGeom prst="straightConnector1">
                    <a:avLst/>
                  </a:prstGeom>
                  <a:ln>
                    <a:tailEnd type="arrow"/>
                  </a:ln>
                  <a:effectLst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" name="Group 22"/>
                  <p:cNvGrpSpPr/>
                  <p:nvPr/>
                </p:nvGrpSpPr>
                <p:grpSpPr>
                  <a:xfrm>
                    <a:off x="4038600" y="3813699"/>
                    <a:ext cx="152400" cy="1139301"/>
                    <a:chOff x="4038600" y="3813699"/>
                    <a:chExt cx="152400" cy="1139301"/>
                  </a:xfrm>
                </p:grpSpPr>
                <p:cxnSp>
                  <p:nvCxnSpPr>
                    <p:cNvPr id="27" name="Straight Arrow Connector 26"/>
                    <p:cNvCxnSpPr/>
                    <p:nvPr/>
                  </p:nvCxnSpPr>
                  <p:spPr>
                    <a:xfrm>
                      <a:off x="4114800" y="3886200"/>
                      <a:ext cx="0" cy="106680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  <a:effectLst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8" name="Oval 27"/>
                    <p:cNvSpPr/>
                    <p:nvPr/>
                  </p:nvSpPr>
                  <p:spPr>
                    <a:xfrm>
                      <a:off x="4038600" y="3813699"/>
                      <a:ext cx="152400" cy="145003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" name="Group 23"/>
                  <p:cNvGrpSpPr/>
                  <p:nvPr/>
                </p:nvGrpSpPr>
                <p:grpSpPr>
                  <a:xfrm>
                    <a:off x="4953000" y="3813699"/>
                    <a:ext cx="1142999" cy="145003"/>
                    <a:chOff x="4953000" y="3813699"/>
                    <a:chExt cx="1142999" cy="145003"/>
                  </a:xfrm>
                </p:grpSpPr>
                <p:cxnSp>
                  <p:nvCxnSpPr>
                    <p:cNvPr id="25" name="Straight Arrow Connector 24"/>
                    <p:cNvCxnSpPr/>
                    <p:nvPr/>
                  </p:nvCxnSpPr>
                  <p:spPr>
                    <a:xfrm>
                      <a:off x="5029200" y="3886200"/>
                      <a:ext cx="1066799" cy="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  <a:effectLst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6" name="Oval 25"/>
                    <p:cNvSpPr/>
                    <p:nvPr/>
                  </p:nvSpPr>
                  <p:spPr>
                    <a:xfrm>
                      <a:off x="4953000" y="3813699"/>
                      <a:ext cx="152400" cy="145003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7" name="TextBox 6"/>
                <p:cNvSpPr txBox="1"/>
                <p:nvPr/>
              </p:nvSpPr>
              <p:spPr>
                <a:xfrm>
                  <a:off x="4212699" y="4110239"/>
                  <a:ext cx="410690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Consolas" pitchFamily="49" charset="0"/>
                      <a:cs typeface="Consolas" pitchFamily="49" charset="0"/>
                    </a:rPr>
                    <a:t>1</a:t>
                  </a:r>
                  <a:endParaRPr lang="en-US" sz="3200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724274" y="2514600"/>
                <a:ext cx="18288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4638674" y="2514600"/>
                <a:ext cx="0" cy="914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4169302" y="2968101"/>
                <a:ext cx="0" cy="106680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Oval 33"/>
              <p:cNvSpPr/>
              <p:nvPr/>
            </p:nvSpPr>
            <p:spPr>
              <a:xfrm>
                <a:off x="4093102" y="2895600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962400" y="4059726"/>
                <a:ext cx="4106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Consolas" pitchFamily="49" charset="0"/>
                    <a:cs typeface="Consolas" pitchFamily="49" charset="0"/>
                  </a:rPr>
                  <a:t>2</a:t>
                </a:r>
                <a:endParaRPr lang="en-US" sz="3200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>
                <a:off x="5105400" y="2979197"/>
                <a:ext cx="1066799" cy="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7" name="Oval 36"/>
              <p:cNvSpPr/>
              <p:nvPr/>
            </p:nvSpPr>
            <p:spPr>
              <a:xfrm>
                <a:off x="5029200" y="2906696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6162675" y="2514600"/>
                <a:ext cx="18288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7077075" y="2514600"/>
                <a:ext cx="0" cy="914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6607703" y="2968101"/>
                <a:ext cx="0" cy="106680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1" name="Oval 40"/>
              <p:cNvSpPr/>
              <p:nvPr/>
            </p:nvSpPr>
            <p:spPr>
              <a:xfrm>
                <a:off x="6531503" y="2895600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400801" y="4059726"/>
                <a:ext cx="4106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>
                    <a:latin typeface="Consolas" pitchFamily="49" charset="0"/>
                    <a:cs typeface="Consolas" pitchFamily="49" charset="0"/>
                  </a:rPr>
                  <a:t>3</a:t>
                </a:r>
              </a:p>
            </p:txBody>
          </p:sp>
          <p:cxnSp>
            <p:nvCxnSpPr>
              <p:cNvPr id="43" name="Straight Arrow Connector 42"/>
              <p:cNvCxnSpPr/>
              <p:nvPr/>
            </p:nvCxnSpPr>
            <p:spPr>
              <a:xfrm>
                <a:off x="7543801" y="2979197"/>
                <a:ext cx="1066799" cy="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4" name="Oval 43"/>
              <p:cNvSpPr/>
              <p:nvPr/>
            </p:nvSpPr>
            <p:spPr>
              <a:xfrm>
                <a:off x="7467601" y="2906696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7543800" y="2514600"/>
              <a:ext cx="789091" cy="789091"/>
              <a:chOff x="7543800" y="2514600"/>
              <a:chExt cx="789091" cy="789091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7543800" y="2514600"/>
                <a:ext cx="789091" cy="7890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flipH="1">
                <a:off x="7543800" y="2514600"/>
                <a:ext cx="789091" cy="7890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7543800" y="2514600"/>
                <a:ext cx="789091" cy="7890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Group 9"/>
          <p:cNvGrpSpPr/>
          <p:nvPr/>
        </p:nvGrpSpPr>
        <p:grpSpPr>
          <a:xfrm>
            <a:off x="1099968" y="2286000"/>
            <a:ext cx="1801968" cy="2819400"/>
            <a:chOff x="1099968" y="2286000"/>
            <a:chExt cx="1801968" cy="2819400"/>
          </a:xfrm>
        </p:grpSpPr>
        <p:cxnSp>
          <p:nvCxnSpPr>
            <p:cNvPr id="8" name="Straight Arrow Connector 7"/>
            <p:cNvCxnSpPr>
              <a:stCxn id="5" idx="2"/>
            </p:cNvCxnSpPr>
            <p:nvPr/>
          </p:nvCxnSpPr>
          <p:spPr>
            <a:xfrm>
              <a:off x="2000952" y="2655332"/>
              <a:ext cx="0" cy="392668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1099968" y="2286000"/>
              <a:ext cx="1801968" cy="2819400"/>
              <a:chOff x="1099968" y="2286000"/>
              <a:chExt cx="1801968" cy="281940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099968" y="2286000"/>
                <a:ext cx="1801968" cy="36933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/>
                  <a:t>An </a:t>
                </a:r>
                <a:r>
                  <a:rPr lang="en-US" dirty="0" err="1" smtClean="0"/>
                  <a:t>IRList</a:t>
                </a:r>
                <a:r>
                  <a:rPr lang="en-US" dirty="0" smtClean="0"/>
                  <a:t> is a pair.</a:t>
                </a:r>
                <a:endParaRPr lang="en-US" dirty="0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099968" y="3028950"/>
                <a:ext cx="1801968" cy="2076450"/>
              </a:xfrm>
              <a:prstGeom prst="rect">
                <a:avLst/>
              </a:prstGeom>
              <a:noFill/>
              <a:ln cap="rnd">
                <a:solidFill>
                  <a:srgbClr val="7030A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36411" y="4540420"/>
            <a:ext cx="3163989" cy="1592311"/>
            <a:chOff x="36411" y="4540420"/>
            <a:chExt cx="3163989" cy="1592311"/>
          </a:xfrm>
        </p:grpSpPr>
        <p:sp>
          <p:nvSpPr>
            <p:cNvPr id="49" name="Rectangle 48"/>
            <p:cNvSpPr/>
            <p:nvPr/>
          </p:nvSpPr>
          <p:spPr>
            <a:xfrm>
              <a:off x="1295400" y="4540420"/>
              <a:ext cx="609600" cy="641180"/>
            </a:xfrm>
            <a:prstGeom prst="rect">
              <a:avLst/>
            </a:prstGeom>
            <a:noFill/>
            <a:ln cap="rnd">
              <a:solidFill>
                <a:schemeClr val="tx2">
                  <a:lumMod val="60000"/>
                  <a:lumOff val="4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36411" y="5181600"/>
              <a:ext cx="3163989" cy="951131"/>
              <a:chOff x="5739475" y="5365521"/>
              <a:chExt cx="3163989" cy="951131"/>
            </a:xfrm>
          </p:grpSpPr>
          <p:cxnSp>
            <p:nvCxnSpPr>
              <p:cNvPr id="54" name="Straight Arrow Connector 53"/>
              <p:cNvCxnSpPr/>
              <p:nvPr/>
            </p:nvCxnSpPr>
            <p:spPr>
              <a:xfrm flipV="1">
                <a:off x="7321470" y="5365521"/>
                <a:ext cx="0" cy="304800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5739475" y="5670321"/>
                <a:ext cx="3163989" cy="64633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The first element of the pair is the first element of the list.</a:t>
                </a:r>
                <a:endParaRPr lang="en-US" dirty="0"/>
              </a:p>
            </p:txBody>
          </p:sp>
        </p:grpSp>
      </p:grpSp>
      <p:grpSp>
        <p:nvGrpSpPr>
          <p:cNvPr id="61" name="Group 60"/>
          <p:cNvGrpSpPr/>
          <p:nvPr/>
        </p:nvGrpSpPr>
        <p:grpSpPr>
          <a:xfrm>
            <a:off x="3200400" y="3036570"/>
            <a:ext cx="5261445" cy="3096161"/>
            <a:chOff x="3200400" y="3036570"/>
            <a:chExt cx="5261445" cy="3096161"/>
          </a:xfrm>
        </p:grpSpPr>
        <p:sp>
          <p:nvSpPr>
            <p:cNvPr id="56" name="Rectangle 55"/>
            <p:cNvSpPr/>
            <p:nvPr/>
          </p:nvSpPr>
          <p:spPr>
            <a:xfrm>
              <a:off x="3200400" y="3036570"/>
              <a:ext cx="5261445" cy="2068830"/>
            </a:xfrm>
            <a:prstGeom prst="rect">
              <a:avLst/>
            </a:prstGeom>
            <a:noFill/>
            <a:ln cap="rnd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>
              <a:stCxn id="59" idx="0"/>
              <a:endCxn id="56" idx="2"/>
            </p:cNvCxnSpPr>
            <p:nvPr/>
          </p:nvCxnSpPr>
          <p:spPr>
            <a:xfrm flipH="1" flipV="1">
              <a:off x="5831123" y="5105400"/>
              <a:ext cx="11649" cy="3810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4446544" y="5486400"/>
              <a:ext cx="2792456" cy="646331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The second element of the pair is the rest of the list.</a:t>
              </a:r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960041" y="2286000"/>
            <a:ext cx="3984778" cy="1295400"/>
            <a:chOff x="4960041" y="2286000"/>
            <a:chExt cx="3984778" cy="1295400"/>
          </a:xfrm>
        </p:grpSpPr>
        <p:sp>
          <p:nvSpPr>
            <p:cNvPr id="19" name="Freeform 18"/>
            <p:cNvSpPr/>
            <p:nvPr/>
          </p:nvSpPr>
          <p:spPr>
            <a:xfrm>
              <a:off x="8343900" y="2619375"/>
              <a:ext cx="600919" cy="962025"/>
            </a:xfrm>
            <a:custGeom>
              <a:avLst/>
              <a:gdLst>
                <a:gd name="connsiteX0" fmla="*/ 104775 w 600919"/>
                <a:gd name="connsiteY0" fmla="*/ 0 h 962025"/>
                <a:gd name="connsiteX1" fmla="*/ 600075 w 600919"/>
                <a:gd name="connsiteY1" fmla="*/ 161925 h 962025"/>
                <a:gd name="connsiteX2" fmla="*/ 0 w 600919"/>
                <a:gd name="connsiteY2" fmla="*/ 962025 h 96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919" h="962025">
                  <a:moveTo>
                    <a:pt x="104775" y="0"/>
                  </a:moveTo>
                  <a:cubicBezTo>
                    <a:pt x="361156" y="794"/>
                    <a:pt x="617537" y="1588"/>
                    <a:pt x="600075" y="161925"/>
                  </a:cubicBezTo>
                  <a:cubicBezTo>
                    <a:pt x="582613" y="322262"/>
                    <a:pt x="291306" y="642143"/>
                    <a:pt x="0" y="962025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60041" y="2286000"/>
              <a:ext cx="3501804" cy="646331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The empty tuple represents the empty list, and the end of the list.</a:t>
              </a:r>
              <a:endParaRPr lang="en-US" dirty="0"/>
            </a:p>
          </p:txBody>
        </p:sp>
      </p:grpSp>
      <p:sp>
        <p:nvSpPr>
          <p:cNvPr id="62" name="TextBox 61"/>
          <p:cNvSpPr txBox="1"/>
          <p:nvPr/>
        </p:nvSpPr>
        <p:spPr>
          <a:xfrm rot="21024107">
            <a:off x="6573539" y="5989315"/>
            <a:ext cx="149335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Also an </a:t>
            </a:r>
            <a:r>
              <a:rPr lang="en-US" dirty="0" err="1" smtClean="0"/>
              <a:t>IRList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7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Appending </a:t>
            </a:r>
            <a:r>
              <a:rPr lang="en-US" dirty="0" err="1" smtClean="0"/>
              <a:t>IRLists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Let’s write the function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irlist_append</a:t>
            </a:r>
            <a:r>
              <a:rPr lang="en-US" sz="2400" dirty="0" smtClean="0"/>
              <a:t> which takes two </a:t>
            </a:r>
            <a:r>
              <a:rPr lang="en-US" sz="2400" dirty="0" err="1" smtClean="0"/>
              <a:t>IRLists</a:t>
            </a:r>
            <a:r>
              <a:rPr lang="en-US" sz="2400" dirty="0" smtClean="0"/>
              <a:t> and returns a new </a:t>
            </a:r>
            <a:r>
              <a:rPr lang="en-US" sz="2400" dirty="0" err="1" smtClean="0"/>
              <a:t>IRList</a:t>
            </a:r>
            <a:r>
              <a:rPr lang="en-US" sz="2400" dirty="0" smtClean="0"/>
              <a:t> with the elements of the first </a:t>
            </a:r>
            <a:r>
              <a:rPr lang="en-US" sz="2400" dirty="0" err="1" smtClean="0"/>
              <a:t>IRList</a:t>
            </a:r>
            <a:r>
              <a:rPr lang="en-US" sz="2400" dirty="0" smtClean="0"/>
              <a:t> followed by the elements of the second </a:t>
            </a:r>
            <a:r>
              <a:rPr lang="en-US" sz="2400" dirty="0" err="1" smtClean="0"/>
              <a:t>IRList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x 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irlist_populate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(1, 2, 3)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y 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irlist_populate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(4, 5, 6)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irlist_str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irlist_append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(x, y))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“&lt;1, 2, 3, 4, 5, 6&gt;”</a:t>
            </a:r>
          </a:p>
        </p:txBody>
      </p:sp>
    </p:spTree>
    <p:extLst>
      <p:ext uri="{BB962C8B-B14F-4D97-AF65-F5344CB8AC3E}">
        <p14:creationId xmlns:p14="http://schemas.microsoft.com/office/powerpoint/2010/main" val="13151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Appending </a:t>
            </a:r>
            <a:r>
              <a:rPr lang="en-US" dirty="0" err="1" smtClean="0"/>
              <a:t>IRLists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x 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irlist_populate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(1, 2, 3)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y 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irlist_populate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(4, 5, 6)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irlist_str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irlist_append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(x, y))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“&lt;1, 2, 3, 4, 5, 6&gt;”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440465" y="3387738"/>
            <a:ext cx="4014979" cy="879462"/>
            <a:chOff x="685800" y="2514600"/>
            <a:chExt cx="7647091" cy="1841212"/>
          </a:xfrm>
        </p:grpSpPr>
        <p:grpSp>
          <p:nvGrpSpPr>
            <p:cNvPr id="38" name="Group 37"/>
            <p:cNvGrpSpPr/>
            <p:nvPr/>
          </p:nvGrpSpPr>
          <p:grpSpPr>
            <a:xfrm>
              <a:off x="685800" y="2514600"/>
              <a:ext cx="6838787" cy="1841212"/>
              <a:chOff x="685800" y="2514600"/>
              <a:chExt cx="7924800" cy="2133600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685800" y="2514600"/>
                <a:ext cx="3047999" cy="2133600"/>
                <a:chOff x="3352801" y="2561414"/>
                <a:chExt cx="3047999" cy="2133600"/>
              </a:xfrm>
            </p:grpSpPr>
            <p:grpSp>
              <p:nvGrpSpPr>
                <p:cNvPr id="58" name="Group 57"/>
                <p:cNvGrpSpPr/>
                <p:nvPr/>
              </p:nvGrpSpPr>
              <p:grpSpPr>
                <a:xfrm>
                  <a:off x="3352801" y="2561414"/>
                  <a:ext cx="3047999" cy="1524000"/>
                  <a:chOff x="3048000" y="3429000"/>
                  <a:chExt cx="3047999" cy="1524000"/>
                </a:xfrm>
              </p:grpSpPr>
              <p:grpSp>
                <p:nvGrpSpPr>
                  <p:cNvPr id="60" name="Group 59"/>
                  <p:cNvGrpSpPr/>
                  <p:nvPr/>
                </p:nvGrpSpPr>
                <p:grpSpPr>
                  <a:xfrm>
                    <a:off x="3657600" y="3429000"/>
                    <a:ext cx="1828800" cy="914400"/>
                    <a:chOff x="3657600" y="2514600"/>
                    <a:chExt cx="1828800" cy="914400"/>
                  </a:xfrm>
                </p:grpSpPr>
                <p:sp>
                  <p:nvSpPr>
                    <p:cNvPr id="68" name="Rectangle 67"/>
                    <p:cNvSpPr/>
                    <p:nvPr/>
                  </p:nvSpPr>
                  <p:spPr>
                    <a:xfrm>
                      <a:off x="3657600" y="2514600"/>
                      <a:ext cx="1828800" cy="914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69" name="Straight Connector 68"/>
                    <p:cNvCxnSpPr>
                      <a:stCxn id="68" idx="0"/>
                      <a:endCxn id="68" idx="2"/>
                    </p:cNvCxnSpPr>
                    <p:nvPr/>
                  </p:nvCxnSpPr>
                  <p:spPr>
                    <a:xfrm>
                      <a:off x="4572000" y="2514600"/>
                      <a:ext cx="0" cy="9144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1" name="Straight Arrow Connector 60"/>
                  <p:cNvCxnSpPr>
                    <a:endCxn id="68" idx="1"/>
                  </p:cNvCxnSpPr>
                  <p:nvPr/>
                </p:nvCxnSpPr>
                <p:spPr>
                  <a:xfrm>
                    <a:off x="3048000" y="3886200"/>
                    <a:ext cx="609600" cy="0"/>
                  </a:xfrm>
                  <a:prstGeom prst="straightConnector1">
                    <a:avLst/>
                  </a:prstGeom>
                  <a:ln>
                    <a:tailEnd type="arrow"/>
                  </a:ln>
                  <a:effectLst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2" name="Group 61"/>
                  <p:cNvGrpSpPr/>
                  <p:nvPr/>
                </p:nvGrpSpPr>
                <p:grpSpPr>
                  <a:xfrm>
                    <a:off x="4038600" y="3813699"/>
                    <a:ext cx="152400" cy="1139301"/>
                    <a:chOff x="4038600" y="3813699"/>
                    <a:chExt cx="152400" cy="1139301"/>
                  </a:xfrm>
                </p:grpSpPr>
                <p:cxnSp>
                  <p:nvCxnSpPr>
                    <p:cNvPr id="66" name="Straight Arrow Connector 65"/>
                    <p:cNvCxnSpPr/>
                    <p:nvPr/>
                  </p:nvCxnSpPr>
                  <p:spPr>
                    <a:xfrm>
                      <a:off x="4114800" y="3886200"/>
                      <a:ext cx="0" cy="106680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  <a:effectLst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7" name="Oval 66"/>
                    <p:cNvSpPr/>
                    <p:nvPr/>
                  </p:nvSpPr>
                  <p:spPr>
                    <a:xfrm>
                      <a:off x="4038600" y="3813699"/>
                      <a:ext cx="152400" cy="145003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3" name="Group 62"/>
                  <p:cNvGrpSpPr/>
                  <p:nvPr/>
                </p:nvGrpSpPr>
                <p:grpSpPr>
                  <a:xfrm>
                    <a:off x="4953000" y="3813699"/>
                    <a:ext cx="1142999" cy="145003"/>
                    <a:chOff x="4953000" y="3813699"/>
                    <a:chExt cx="1142999" cy="145003"/>
                  </a:xfrm>
                </p:grpSpPr>
                <p:cxnSp>
                  <p:nvCxnSpPr>
                    <p:cNvPr id="64" name="Straight Arrow Connector 63"/>
                    <p:cNvCxnSpPr/>
                    <p:nvPr/>
                  </p:nvCxnSpPr>
                  <p:spPr>
                    <a:xfrm>
                      <a:off x="5029200" y="3886200"/>
                      <a:ext cx="1066799" cy="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  <a:effectLst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5" name="Oval 64"/>
                    <p:cNvSpPr/>
                    <p:nvPr/>
                  </p:nvSpPr>
                  <p:spPr>
                    <a:xfrm>
                      <a:off x="4953000" y="3813699"/>
                      <a:ext cx="152400" cy="145003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59" name="TextBox 58"/>
                <p:cNvSpPr txBox="1"/>
                <p:nvPr/>
              </p:nvSpPr>
              <p:spPr>
                <a:xfrm>
                  <a:off x="4212699" y="4110239"/>
                  <a:ext cx="410690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Consolas" pitchFamily="49" charset="0"/>
                      <a:cs typeface="Consolas" pitchFamily="49" charset="0"/>
                    </a:rPr>
                    <a:t>1</a:t>
                  </a:r>
                  <a:endParaRPr lang="en-US" sz="3200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</p:grpSp>
          <p:sp>
            <p:nvSpPr>
              <p:cNvPr id="44" name="Rectangle 43"/>
              <p:cNvSpPr/>
              <p:nvPr/>
            </p:nvSpPr>
            <p:spPr>
              <a:xfrm>
                <a:off x="3724274" y="2514600"/>
                <a:ext cx="18288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4638674" y="2514600"/>
                <a:ext cx="0" cy="914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>
                <a:off x="4169302" y="2968101"/>
                <a:ext cx="0" cy="106680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7" name="Oval 46"/>
              <p:cNvSpPr/>
              <p:nvPr/>
            </p:nvSpPr>
            <p:spPr>
              <a:xfrm>
                <a:off x="4093102" y="2895600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962400" y="4059726"/>
                <a:ext cx="4106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Consolas" pitchFamily="49" charset="0"/>
                    <a:cs typeface="Consolas" pitchFamily="49" charset="0"/>
                  </a:rPr>
                  <a:t>2</a:t>
                </a:r>
                <a:endParaRPr lang="en-US" sz="3200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>
                <a:off x="5105400" y="2979197"/>
                <a:ext cx="1066799" cy="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Oval 49"/>
              <p:cNvSpPr/>
              <p:nvPr/>
            </p:nvSpPr>
            <p:spPr>
              <a:xfrm>
                <a:off x="5029200" y="2906696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162675" y="2514600"/>
                <a:ext cx="18288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7077075" y="2514600"/>
                <a:ext cx="0" cy="914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>
                <a:off x="6607703" y="2968101"/>
                <a:ext cx="0" cy="106680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4" name="Oval 53"/>
              <p:cNvSpPr/>
              <p:nvPr/>
            </p:nvSpPr>
            <p:spPr>
              <a:xfrm>
                <a:off x="6531503" y="2895600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6400801" y="4059726"/>
                <a:ext cx="4106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>
                    <a:latin typeface="Consolas" pitchFamily="49" charset="0"/>
                    <a:cs typeface="Consolas" pitchFamily="49" charset="0"/>
                  </a:rPr>
                  <a:t>3</a:t>
                </a:r>
              </a:p>
            </p:txBody>
          </p:sp>
          <p:cxnSp>
            <p:nvCxnSpPr>
              <p:cNvPr id="56" name="Straight Arrow Connector 55"/>
              <p:cNvCxnSpPr/>
              <p:nvPr/>
            </p:nvCxnSpPr>
            <p:spPr>
              <a:xfrm>
                <a:off x="7543801" y="2979197"/>
                <a:ext cx="1066799" cy="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7" name="Oval 56"/>
              <p:cNvSpPr/>
              <p:nvPr/>
            </p:nvSpPr>
            <p:spPr>
              <a:xfrm>
                <a:off x="7467601" y="2906696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7543800" y="2514600"/>
              <a:ext cx="789091" cy="789091"/>
              <a:chOff x="7543800" y="2514600"/>
              <a:chExt cx="789091" cy="789091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7543800" y="2514600"/>
                <a:ext cx="789091" cy="7890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flipH="1">
                <a:off x="7543800" y="2514600"/>
                <a:ext cx="789091" cy="7890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7543800" y="2514600"/>
                <a:ext cx="789091" cy="7890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7" name="Group 136"/>
          <p:cNvGrpSpPr/>
          <p:nvPr/>
        </p:nvGrpSpPr>
        <p:grpSpPr>
          <a:xfrm>
            <a:off x="355301" y="5023304"/>
            <a:ext cx="8366572" cy="1436156"/>
            <a:chOff x="355301" y="5023304"/>
            <a:chExt cx="8366572" cy="1436156"/>
          </a:xfrm>
        </p:grpSpPr>
        <p:grpSp>
          <p:nvGrpSpPr>
            <p:cNvPr id="70" name="Group 69"/>
            <p:cNvGrpSpPr/>
            <p:nvPr/>
          </p:nvGrpSpPr>
          <p:grpSpPr>
            <a:xfrm>
              <a:off x="4455444" y="5025422"/>
              <a:ext cx="4266429" cy="1434038"/>
              <a:chOff x="1211860" y="2514600"/>
              <a:chExt cx="7121031" cy="2256897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1211860" y="2514600"/>
                <a:ext cx="6312726" cy="2256897"/>
                <a:chOff x="1295400" y="2514600"/>
                <a:chExt cx="7315200" cy="2615296"/>
              </a:xfrm>
            </p:grpSpPr>
            <p:grpSp>
              <p:nvGrpSpPr>
                <p:cNvPr id="76" name="Group 75"/>
                <p:cNvGrpSpPr/>
                <p:nvPr/>
              </p:nvGrpSpPr>
              <p:grpSpPr>
                <a:xfrm>
                  <a:off x="1295400" y="2514600"/>
                  <a:ext cx="2438399" cy="2615296"/>
                  <a:chOff x="3962401" y="2561414"/>
                  <a:chExt cx="2438399" cy="2615296"/>
                </a:xfrm>
              </p:grpSpPr>
              <p:grpSp>
                <p:nvGrpSpPr>
                  <p:cNvPr id="91" name="Group 90"/>
                  <p:cNvGrpSpPr/>
                  <p:nvPr/>
                </p:nvGrpSpPr>
                <p:grpSpPr>
                  <a:xfrm>
                    <a:off x="3962401" y="2561414"/>
                    <a:ext cx="2438399" cy="1524000"/>
                    <a:chOff x="3657600" y="3429000"/>
                    <a:chExt cx="2438399" cy="1524000"/>
                  </a:xfrm>
                </p:grpSpPr>
                <p:grpSp>
                  <p:nvGrpSpPr>
                    <p:cNvPr id="93" name="Group 92"/>
                    <p:cNvGrpSpPr/>
                    <p:nvPr/>
                  </p:nvGrpSpPr>
                  <p:grpSpPr>
                    <a:xfrm>
                      <a:off x="3657600" y="3429000"/>
                      <a:ext cx="1828800" cy="914400"/>
                      <a:chOff x="3657600" y="2514600"/>
                      <a:chExt cx="1828800" cy="914400"/>
                    </a:xfrm>
                  </p:grpSpPr>
                  <p:sp>
                    <p:nvSpPr>
                      <p:cNvPr id="101" name="Rectangle 100"/>
                      <p:cNvSpPr/>
                      <p:nvPr/>
                    </p:nvSpPr>
                    <p:spPr>
                      <a:xfrm>
                        <a:off x="3657600" y="2514600"/>
                        <a:ext cx="1828800" cy="914400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102" name="Straight Connector 101"/>
                      <p:cNvCxnSpPr>
                        <a:stCxn id="101" idx="0"/>
                        <a:endCxn id="101" idx="2"/>
                      </p:cNvCxnSpPr>
                      <p:nvPr/>
                    </p:nvCxnSpPr>
                    <p:spPr>
                      <a:xfrm>
                        <a:off x="4572000" y="2514600"/>
                        <a:ext cx="0" cy="91440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5" name="Group 94"/>
                    <p:cNvGrpSpPr/>
                    <p:nvPr/>
                  </p:nvGrpSpPr>
                  <p:grpSpPr>
                    <a:xfrm>
                      <a:off x="4038600" y="3813699"/>
                      <a:ext cx="152400" cy="1139301"/>
                      <a:chOff x="4038600" y="3813699"/>
                      <a:chExt cx="152400" cy="1139301"/>
                    </a:xfrm>
                  </p:grpSpPr>
                  <p:cxnSp>
                    <p:nvCxnSpPr>
                      <p:cNvPr id="99" name="Straight Arrow Connector 98"/>
                      <p:cNvCxnSpPr/>
                      <p:nvPr/>
                    </p:nvCxnSpPr>
                    <p:spPr>
                      <a:xfrm>
                        <a:off x="4114800" y="3886200"/>
                        <a:ext cx="0" cy="1066800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  <a:effectLst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00" name="Oval 99"/>
                      <p:cNvSpPr/>
                      <p:nvPr/>
                    </p:nvSpPr>
                    <p:spPr>
                      <a:xfrm>
                        <a:off x="4038600" y="3813699"/>
                        <a:ext cx="152400" cy="145003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96" name="Group 95"/>
                    <p:cNvGrpSpPr/>
                    <p:nvPr/>
                  </p:nvGrpSpPr>
                  <p:grpSpPr>
                    <a:xfrm>
                      <a:off x="4953000" y="3813699"/>
                      <a:ext cx="1142999" cy="145003"/>
                      <a:chOff x="4953000" y="3813699"/>
                      <a:chExt cx="1142999" cy="145003"/>
                    </a:xfrm>
                  </p:grpSpPr>
                  <p:cxnSp>
                    <p:nvCxnSpPr>
                      <p:cNvPr id="97" name="Straight Arrow Connector 96"/>
                      <p:cNvCxnSpPr/>
                      <p:nvPr/>
                    </p:nvCxnSpPr>
                    <p:spPr>
                      <a:xfrm>
                        <a:off x="5029200" y="3886200"/>
                        <a:ext cx="1066799" cy="0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  <a:effectLst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98" name="Oval 97"/>
                      <p:cNvSpPr/>
                      <p:nvPr/>
                    </p:nvSpPr>
                    <p:spPr>
                      <a:xfrm>
                        <a:off x="4953000" y="3813699"/>
                        <a:ext cx="152400" cy="145003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92" name="TextBox 91"/>
                  <p:cNvSpPr txBox="1"/>
                  <p:nvPr/>
                </p:nvSpPr>
                <p:spPr>
                  <a:xfrm>
                    <a:off x="4020878" y="4110239"/>
                    <a:ext cx="794331" cy="106647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3200" dirty="0">
                        <a:latin typeface="Consolas" pitchFamily="49" charset="0"/>
                        <a:cs typeface="Consolas" pitchFamily="49" charset="0"/>
                      </a:rPr>
                      <a:t>4</a:t>
                    </a:r>
                  </a:p>
                </p:txBody>
              </p:sp>
            </p:grpSp>
            <p:sp>
              <p:nvSpPr>
                <p:cNvPr id="77" name="Rectangle 76"/>
                <p:cNvSpPr/>
                <p:nvPr/>
              </p:nvSpPr>
              <p:spPr>
                <a:xfrm>
                  <a:off x="3724274" y="2514600"/>
                  <a:ext cx="1828800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4638674" y="2514600"/>
                  <a:ext cx="0" cy="9144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Arrow Connector 78"/>
                <p:cNvCxnSpPr/>
                <p:nvPr/>
              </p:nvCxnSpPr>
              <p:spPr>
                <a:xfrm>
                  <a:off x="4169302" y="2968101"/>
                  <a:ext cx="0" cy="1066800"/>
                </a:xfrm>
                <a:prstGeom prst="straightConnector1">
                  <a:avLst/>
                </a:prstGeom>
                <a:ln>
                  <a:tailEnd type="arrow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0" name="Oval 79"/>
                <p:cNvSpPr/>
                <p:nvPr/>
              </p:nvSpPr>
              <p:spPr>
                <a:xfrm>
                  <a:off x="4093102" y="2895600"/>
                  <a:ext cx="152400" cy="14500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3770579" y="4059727"/>
                  <a:ext cx="794331" cy="106647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3200" dirty="0">
                      <a:latin typeface="Consolas" pitchFamily="49" charset="0"/>
                      <a:cs typeface="Consolas" pitchFamily="49" charset="0"/>
                    </a:rPr>
                    <a:t>5</a:t>
                  </a:r>
                </a:p>
              </p:txBody>
            </p:sp>
            <p:cxnSp>
              <p:nvCxnSpPr>
                <p:cNvPr id="82" name="Straight Arrow Connector 81"/>
                <p:cNvCxnSpPr/>
                <p:nvPr/>
              </p:nvCxnSpPr>
              <p:spPr>
                <a:xfrm>
                  <a:off x="5105400" y="2979197"/>
                  <a:ext cx="1066799" cy="0"/>
                </a:xfrm>
                <a:prstGeom prst="straightConnector1">
                  <a:avLst/>
                </a:prstGeom>
                <a:ln>
                  <a:tailEnd type="arrow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3" name="Oval 82"/>
                <p:cNvSpPr/>
                <p:nvPr/>
              </p:nvSpPr>
              <p:spPr>
                <a:xfrm>
                  <a:off x="5029200" y="2906696"/>
                  <a:ext cx="152400" cy="14500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6162675" y="2514600"/>
                  <a:ext cx="1828800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7077075" y="2514600"/>
                  <a:ext cx="0" cy="9144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Arrow Connector 85"/>
                <p:cNvCxnSpPr/>
                <p:nvPr/>
              </p:nvCxnSpPr>
              <p:spPr>
                <a:xfrm>
                  <a:off x="6607703" y="2968101"/>
                  <a:ext cx="0" cy="1066800"/>
                </a:xfrm>
                <a:prstGeom prst="straightConnector1">
                  <a:avLst/>
                </a:prstGeom>
                <a:ln>
                  <a:tailEnd type="arrow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7" name="Oval 86"/>
                <p:cNvSpPr/>
                <p:nvPr/>
              </p:nvSpPr>
              <p:spPr>
                <a:xfrm>
                  <a:off x="6531503" y="2895600"/>
                  <a:ext cx="152400" cy="14500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6208978" y="4059727"/>
                  <a:ext cx="794331" cy="106647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3200" dirty="0">
                      <a:latin typeface="Consolas" pitchFamily="49" charset="0"/>
                      <a:cs typeface="Consolas" pitchFamily="49" charset="0"/>
                    </a:rPr>
                    <a:t>6</a:t>
                  </a:r>
                </a:p>
              </p:txBody>
            </p:sp>
            <p:cxnSp>
              <p:nvCxnSpPr>
                <p:cNvPr id="89" name="Straight Arrow Connector 88"/>
                <p:cNvCxnSpPr/>
                <p:nvPr/>
              </p:nvCxnSpPr>
              <p:spPr>
                <a:xfrm>
                  <a:off x="7543801" y="2979197"/>
                  <a:ext cx="1066799" cy="0"/>
                </a:xfrm>
                <a:prstGeom prst="straightConnector1">
                  <a:avLst/>
                </a:prstGeom>
                <a:ln>
                  <a:tailEnd type="arrow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0" name="Oval 89"/>
                <p:cNvSpPr/>
                <p:nvPr/>
              </p:nvSpPr>
              <p:spPr>
                <a:xfrm>
                  <a:off x="7467601" y="2906696"/>
                  <a:ext cx="152400" cy="14500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71"/>
              <p:cNvGrpSpPr/>
              <p:nvPr/>
            </p:nvGrpSpPr>
            <p:grpSpPr>
              <a:xfrm>
                <a:off x="7543800" y="2514600"/>
                <a:ext cx="789091" cy="789091"/>
                <a:chOff x="7543800" y="2514600"/>
                <a:chExt cx="789091" cy="789091"/>
              </a:xfrm>
            </p:grpSpPr>
            <p:sp>
              <p:nvSpPr>
                <p:cNvPr id="73" name="Rectangle 72"/>
                <p:cNvSpPr/>
                <p:nvPr/>
              </p:nvSpPr>
              <p:spPr>
                <a:xfrm>
                  <a:off x="7543800" y="2514600"/>
                  <a:ext cx="789091" cy="789091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4" name="Straight Connector 73"/>
                <p:cNvCxnSpPr/>
                <p:nvPr/>
              </p:nvCxnSpPr>
              <p:spPr>
                <a:xfrm flipH="1">
                  <a:off x="7543800" y="2514600"/>
                  <a:ext cx="789091" cy="78909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543800" y="2514600"/>
                  <a:ext cx="789091" cy="78909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4" name="Group 103"/>
            <p:cNvGrpSpPr/>
            <p:nvPr/>
          </p:nvGrpSpPr>
          <p:grpSpPr>
            <a:xfrm>
              <a:off x="355301" y="5023304"/>
              <a:ext cx="4100143" cy="1434038"/>
              <a:chOff x="685800" y="2514600"/>
              <a:chExt cx="7930245" cy="2615296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685800" y="2514600"/>
                <a:ext cx="3047999" cy="2615296"/>
                <a:chOff x="3352801" y="2561414"/>
                <a:chExt cx="3047999" cy="2615296"/>
              </a:xfrm>
            </p:grpSpPr>
            <p:grpSp>
              <p:nvGrpSpPr>
                <p:cNvPr id="124" name="Group 123"/>
                <p:cNvGrpSpPr/>
                <p:nvPr/>
              </p:nvGrpSpPr>
              <p:grpSpPr>
                <a:xfrm>
                  <a:off x="3352801" y="2561414"/>
                  <a:ext cx="3047999" cy="1524000"/>
                  <a:chOff x="3048000" y="3429000"/>
                  <a:chExt cx="3047999" cy="1524000"/>
                </a:xfrm>
              </p:grpSpPr>
              <p:grpSp>
                <p:nvGrpSpPr>
                  <p:cNvPr id="126" name="Group 125"/>
                  <p:cNvGrpSpPr/>
                  <p:nvPr/>
                </p:nvGrpSpPr>
                <p:grpSpPr>
                  <a:xfrm>
                    <a:off x="3657600" y="3429000"/>
                    <a:ext cx="1828800" cy="914400"/>
                    <a:chOff x="3657600" y="2514600"/>
                    <a:chExt cx="1828800" cy="914400"/>
                  </a:xfrm>
                </p:grpSpPr>
                <p:sp>
                  <p:nvSpPr>
                    <p:cNvPr id="134" name="Rectangle 133"/>
                    <p:cNvSpPr/>
                    <p:nvPr/>
                  </p:nvSpPr>
                  <p:spPr>
                    <a:xfrm>
                      <a:off x="3657600" y="2514600"/>
                      <a:ext cx="1828800" cy="914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35" name="Straight Connector 134"/>
                    <p:cNvCxnSpPr>
                      <a:stCxn id="134" idx="0"/>
                      <a:endCxn id="134" idx="2"/>
                    </p:cNvCxnSpPr>
                    <p:nvPr/>
                  </p:nvCxnSpPr>
                  <p:spPr>
                    <a:xfrm>
                      <a:off x="4572000" y="2514600"/>
                      <a:ext cx="0" cy="9144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7" name="Straight Arrow Connector 126"/>
                  <p:cNvCxnSpPr>
                    <a:endCxn id="134" idx="1"/>
                  </p:cNvCxnSpPr>
                  <p:nvPr/>
                </p:nvCxnSpPr>
                <p:spPr>
                  <a:xfrm>
                    <a:off x="3048000" y="3886200"/>
                    <a:ext cx="609600" cy="0"/>
                  </a:xfrm>
                  <a:prstGeom prst="straightConnector1">
                    <a:avLst/>
                  </a:prstGeom>
                  <a:ln>
                    <a:tailEnd type="arrow"/>
                  </a:ln>
                  <a:effectLst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8" name="Group 127"/>
                  <p:cNvGrpSpPr/>
                  <p:nvPr/>
                </p:nvGrpSpPr>
                <p:grpSpPr>
                  <a:xfrm>
                    <a:off x="4038600" y="3813699"/>
                    <a:ext cx="152400" cy="1139301"/>
                    <a:chOff x="4038600" y="3813699"/>
                    <a:chExt cx="152400" cy="1139301"/>
                  </a:xfrm>
                </p:grpSpPr>
                <p:cxnSp>
                  <p:nvCxnSpPr>
                    <p:cNvPr id="132" name="Straight Arrow Connector 131"/>
                    <p:cNvCxnSpPr/>
                    <p:nvPr/>
                  </p:nvCxnSpPr>
                  <p:spPr>
                    <a:xfrm>
                      <a:off x="4114800" y="3886200"/>
                      <a:ext cx="0" cy="106680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  <a:effectLst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3" name="Oval 132"/>
                    <p:cNvSpPr/>
                    <p:nvPr/>
                  </p:nvSpPr>
                  <p:spPr>
                    <a:xfrm>
                      <a:off x="4038600" y="3813699"/>
                      <a:ext cx="152400" cy="145003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9" name="Group 128"/>
                  <p:cNvGrpSpPr/>
                  <p:nvPr/>
                </p:nvGrpSpPr>
                <p:grpSpPr>
                  <a:xfrm>
                    <a:off x="4953000" y="3813699"/>
                    <a:ext cx="1142999" cy="145003"/>
                    <a:chOff x="4953000" y="3813699"/>
                    <a:chExt cx="1142999" cy="145003"/>
                  </a:xfrm>
                </p:grpSpPr>
                <p:cxnSp>
                  <p:nvCxnSpPr>
                    <p:cNvPr id="130" name="Straight Arrow Connector 129"/>
                    <p:cNvCxnSpPr/>
                    <p:nvPr/>
                  </p:nvCxnSpPr>
                  <p:spPr>
                    <a:xfrm>
                      <a:off x="5029200" y="3886200"/>
                      <a:ext cx="1066799" cy="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  <a:effectLst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1" name="Oval 130"/>
                    <p:cNvSpPr/>
                    <p:nvPr/>
                  </p:nvSpPr>
                  <p:spPr>
                    <a:xfrm>
                      <a:off x="4953000" y="3813699"/>
                      <a:ext cx="152400" cy="145003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25" name="TextBox 124"/>
                <p:cNvSpPr txBox="1"/>
                <p:nvPr/>
              </p:nvSpPr>
              <p:spPr>
                <a:xfrm>
                  <a:off x="4020878" y="4110239"/>
                  <a:ext cx="794331" cy="106647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Consolas" pitchFamily="49" charset="0"/>
                      <a:cs typeface="Consolas" pitchFamily="49" charset="0"/>
                    </a:rPr>
                    <a:t>1</a:t>
                  </a:r>
                  <a:endParaRPr lang="en-US" sz="3200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</p:grpSp>
          <p:sp>
            <p:nvSpPr>
              <p:cNvPr id="110" name="Rectangle 109"/>
              <p:cNvSpPr/>
              <p:nvPr/>
            </p:nvSpPr>
            <p:spPr>
              <a:xfrm>
                <a:off x="3724274" y="2514600"/>
                <a:ext cx="18288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1" name="Straight Connector 110"/>
              <p:cNvCxnSpPr/>
              <p:nvPr/>
            </p:nvCxnSpPr>
            <p:spPr>
              <a:xfrm>
                <a:off x="4638674" y="2514600"/>
                <a:ext cx="0" cy="914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/>
              <p:cNvCxnSpPr/>
              <p:nvPr/>
            </p:nvCxnSpPr>
            <p:spPr>
              <a:xfrm>
                <a:off x="4169302" y="2968101"/>
                <a:ext cx="0" cy="106680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3" name="Oval 112"/>
              <p:cNvSpPr/>
              <p:nvPr/>
            </p:nvSpPr>
            <p:spPr>
              <a:xfrm>
                <a:off x="4093102" y="2895600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3770579" y="4059727"/>
                <a:ext cx="794331" cy="10664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Consolas" pitchFamily="49" charset="0"/>
                    <a:cs typeface="Consolas" pitchFamily="49" charset="0"/>
                  </a:rPr>
                  <a:t>2</a:t>
                </a:r>
                <a:endParaRPr lang="en-US" sz="3200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115" name="Straight Arrow Connector 114"/>
              <p:cNvCxnSpPr/>
              <p:nvPr/>
            </p:nvCxnSpPr>
            <p:spPr>
              <a:xfrm>
                <a:off x="5105400" y="2979197"/>
                <a:ext cx="1066799" cy="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6" name="Oval 115"/>
              <p:cNvSpPr/>
              <p:nvPr/>
            </p:nvSpPr>
            <p:spPr>
              <a:xfrm>
                <a:off x="5029200" y="2906696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6162675" y="2514600"/>
                <a:ext cx="18288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8" name="Straight Connector 117"/>
              <p:cNvCxnSpPr/>
              <p:nvPr/>
            </p:nvCxnSpPr>
            <p:spPr>
              <a:xfrm>
                <a:off x="7077075" y="2514600"/>
                <a:ext cx="0" cy="914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/>
              <p:cNvCxnSpPr/>
              <p:nvPr/>
            </p:nvCxnSpPr>
            <p:spPr>
              <a:xfrm>
                <a:off x="6607703" y="2968101"/>
                <a:ext cx="0" cy="106680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0" name="Oval 119"/>
              <p:cNvSpPr/>
              <p:nvPr/>
            </p:nvSpPr>
            <p:spPr>
              <a:xfrm>
                <a:off x="6531503" y="2895600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6208979" y="4059727"/>
                <a:ext cx="794331" cy="10664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>
                    <a:latin typeface="Consolas" pitchFamily="49" charset="0"/>
                    <a:cs typeface="Consolas" pitchFamily="49" charset="0"/>
                  </a:rPr>
                  <a:t>3</a:t>
                </a:r>
              </a:p>
            </p:txBody>
          </p:sp>
          <p:cxnSp>
            <p:nvCxnSpPr>
              <p:cNvPr id="122" name="Straight Arrow Connector 121"/>
              <p:cNvCxnSpPr>
                <a:endCxn id="101" idx="1"/>
              </p:cNvCxnSpPr>
              <p:nvPr/>
            </p:nvCxnSpPr>
            <p:spPr>
              <a:xfrm flipV="1">
                <a:off x="7543801" y="2975664"/>
                <a:ext cx="1072244" cy="3533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3" name="Oval 122"/>
              <p:cNvSpPr/>
              <p:nvPr/>
            </p:nvSpPr>
            <p:spPr>
              <a:xfrm>
                <a:off x="7467601" y="2906696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8" name="Group 137"/>
          <p:cNvGrpSpPr/>
          <p:nvPr/>
        </p:nvGrpSpPr>
        <p:grpSpPr>
          <a:xfrm>
            <a:off x="4819177" y="3352800"/>
            <a:ext cx="4014979" cy="1223195"/>
            <a:chOff x="685800" y="2514600"/>
            <a:chExt cx="7647091" cy="2560840"/>
          </a:xfrm>
        </p:grpSpPr>
        <p:grpSp>
          <p:nvGrpSpPr>
            <p:cNvPr id="139" name="Group 138"/>
            <p:cNvGrpSpPr/>
            <p:nvPr/>
          </p:nvGrpSpPr>
          <p:grpSpPr>
            <a:xfrm>
              <a:off x="685800" y="2514600"/>
              <a:ext cx="6838787" cy="2560840"/>
              <a:chOff x="685800" y="2514600"/>
              <a:chExt cx="7924800" cy="2967506"/>
            </a:xfrm>
          </p:grpSpPr>
          <p:grpSp>
            <p:nvGrpSpPr>
              <p:cNvPr id="144" name="Group 143"/>
              <p:cNvGrpSpPr/>
              <p:nvPr/>
            </p:nvGrpSpPr>
            <p:grpSpPr>
              <a:xfrm>
                <a:off x="685800" y="2514600"/>
                <a:ext cx="3047999" cy="2967506"/>
                <a:chOff x="3352801" y="2561414"/>
                <a:chExt cx="3047999" cy="2967506"/>
              </a:xfrm>
            </p:grpSpPr>
            <p:grpSp>
              <p:nvGrpSpPr>
                <p:cNvPr id="159" name="Group 158"/>
                <p:cNvGrpSpPr/>
                <p:nvPr/>
              </p:nvGrpSpPr>
              <p:grpSpPr>
                <a:xfrm>
                  <a:off x="3352801" y="2561414"/>
                  <a:ext cx="3047999" cy="1524000"/>
                  <a:chOff x="3048000" y="3429000"/>
                  <a:chExt cx="3047999" cy="1524000"/>
                </a:xfrm>
              </p:grpSpPr>
              <p:grpSp>
                <p:nvGrpSpPr>
                  <p:cNvPr id="161" name="Group 160"/>
                  <p:cNvGrpSpPr/>
                  <p:nvPr/>
                </p:nvGrpSpPr>
                <p:grpSpPr>
                  <a:xfrm>
                    <a:off x="3657600" y="3429000"/>
                    <a:ext cx="1828800" cy="914400"/>
                    <a:chOff x="3657600" y="2514600"/>
                    <a:chExt cx="1828800" cy="914400"/>
                  </a:xfrm>
                </p:grpSpPr>
                <p:sp>
                  <p:nvSpPr>
                    <p:cNvPr id="169" name="Rectangle 168"/>
                    <p:cNvSpPr/>
                    <p:nvPr/>
                  </p:nvSpPr>
                  <p:spPr>
                    <a:xfrm>
                      <a:off x="3657600" y="2514600"/>
                      <a:ext cx="1828800" cy="914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70" name="Straight Connector 169"/>
                    <p:cNvCxnSpPr>
                      <a:stCxn id="169" idx="0"/>
                      <a:endCxn id="169" idx="2"/>
                    </p:cNvCxnSpPr>
                    <p:nvPr/>
                  </p:nvCxnSpPr>
                  <p:spPr>
                    <a:xfrm>
                      <a:off x="4572000" y="2514600"/>
                      <a:ext cx="0" cy="9144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2" name="Straight Arrow Connector 161"/>
                  <p:cNvCxnSpPr>
                    <a:endCxn id="169" idx="1"/>
                  </p:cNvCxnSpPr>
                  <p:nvPr/>
                </p:nvCxnSpPr>
                <p:spPr>
                  <a:xfrm>
                    <a:off x="3048000" y="3886200"/>
                    <a:ext cx="609600" cy="0"/>
                  </a:xfrm>
                  <a:prstGeom prst="straightConnector1">
                    <a:avLst/>
                  </a:prstGeom>
                  <a:ln>
                    <a:tailEnd type="arrow"/>
                  </a:ln>
                  <a:effectLst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3" name="Group 162"/>
                  <p:cNvGrpSpPr/>
                  <p:nvPr/>
                </p:nvGrpSpPr>
                <p:grpSpPr>
                  <a:xfrm>
                    <a:off x="4038600" y="3813699"/>
                    <a:ext cx="152400" cy="1139301"/>
                    <a:chOff x="4038600" y="3813699"/>
                    <a:chExt cx="152400" cy="1139301"/>
                  </a:xfrm>
                </p:grpSpPr>
                <p:cxnSp>
                  <p:nvCxnSpPr>
                    <p:cNvPr id="167" name="Straight Arrow Connector 166"/>
                    <p:cNvCxnSpPr/>
                    <p:nvPr/>
                  </p:nvCxnSpPr>
                  <p:spPr>
                    <a:xfrm>
                      <a:off x="4114800" y="3886200"/>
                      <a:ext cx="0" cy="106680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  <a:effectLst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68" name="Oval 167"/>
                    <p:cNvSpPr/>
                    <p:nvPr/>
                  </p:nvSpPr>
                  <p:spPr>
                    <a:xfrm>
                      <a:off x="4038600" y="3813699"/>
                      <a:ext cx="152400" cy="145003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4" name="Group 163"/>
                  <p:cNvGrpSpPr/>
                  <p:nvPr/>
                </p:nvGrpSpPr>
                <p:grpSpPr>
                  <a:xfrm>
                    <a:off x="4953000" y="3813699"/>
                    <a:ext cx="1142999" cy="145003"/>
                    <a:chOff x="4953000" y="3813699"/>
                    <a:chExt cx="1142999" cy="145003"/>
                  </a:xfrm>
                </p:grpSpPr>
                <p:cxnSp>
                  <p:nvCxnSpPr>
                    <p:cNvPr id="165" name="Straight Arrow Connector 164"/>
                    <p:cNvCxnSpPr/>
                    <p:nvPr/>
                  </p:nvCxnSpPr>
                  <p:spPr>
                    <a:xfrm>
                      <a:off x="5029200" y="3886200"/>
                      <a:ext cx="1066799" cy="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  <a:effectLst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66" name="Oval 165"/>
                    <p:cNvSpPr/>
                    <p:nvPr/>
                  </p:nvSpPr>
                  <p:spPr>
                    <a:xfrm>
                      <a:off x="4953000" y="3813699"/>
                      <a:ext cx="152400" cy="145003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60" name="TextBox 159"/>
                <p:cNvSpPr txBox="1"/>
                <p:nvPr/>
              </p:nvSpPr>
              <p:spPr>
                <a:xfrm>
                  <a:off x="3964826" y="4110239"/>
                  <a:ext cx="906435" cy="14186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3200" dirty="0">
                      <a:latin typeface="Consolas" pitchFamily="49" charset="0"/>
                      <a:cs typeface="Consolas" pitchFamily="49" charset="0"/>
                    </a:rPr>
                    <a:t>4</a:t>
                  </a:r>
                </a:p>
              </p:txBody>
            </p:sp>
          </p:grpSp>
          <p:sp>
            <p:nvSpPr>
              <p:cNvPr id="145" name="Rectangle 144"/>
              <p:cNvSpPr/>
              <p:nvPr/>
            </p:nvSpPr>
            <p:spPr>
              <a:xfrm>
                <a:off x="3724274" y="2514600"/>
                <a:ext cx="18288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6" name="Straight Connector 145"/>
              <p:cNvCxnSpPr/>
              <p:nvPr/>
            </p:nvCxnSpPr>
            <p:spPr>
              <a:xfrm>
                <a:off x="4638674" y="2514600"/>
                <a:ext cx="0" cy="914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Arrow Connector 146"/>
              <p:cNvCxnSpPr/>
              <p:nvPr/>
            </p:nvCxnSpPr>
            <p:spPr>
              <a:xfrm>
                <a:off x="4169302" y="2968101"/>
                <a:ext cx="0" cy="106680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8" name="Oval 147"/>
              <p:cNvSpPr/>
              <p:nvPr/>
            </p:nvSpPr>
            <p:spPr>
              <a:xfrm>
                <a:off x="4093102" y="2895600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3714528" y="4059725"/>
                <a:ext cx="906434" cy="14186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>
                    <a:latin typeface="Consolas" pitchFamily="49" charset="0"/>
                    <a:cs typeface="Consolas" pitchFamily="49" charset="0"/>
                  </a:rPr>
                  <a:t>5</a:t>
                </a:r>
              </a:p>
            </p:txBody>
          </p:sp>
          <p:cxnSp>
            <p:nvCxnSpPr>
              <p:cNvPr id="150" name="Straight Arrow Connector 149"/>
              <p:cNvCxnSpPr/>
              <p:nvPr/>
            </p:nvCxnSpPr>
            <p:spPr>
              <a:xfrm>
                <a:off x="5105400" y="2979197"/>
                <a:ext cx="1066799" cy="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1" name="Oval 150"/>
              <p:cNvSpPr/>
              <p:nvPr/>
            </p:nvSpPr>
            <p:spPr>
              <a:xfrm>
                <a:off x="5029200" y="2906696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6162675" y="2514600"/>
                <a:ext cx="18288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3" name="Straight Connector 152"/>
              <p:cNvCxnSpPr/>
              <p:nvPr/>
            </p:nvCxnSpPr>
            <p:spPr>
              <a:xfrm>
                <a:off x="7077075" y="2514600"/>
                <a:ext cx="0" cy="914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Arrow Connector 153"/>
              <p:cNvCxnSpPr/>
              <p:nvPr/>
            </p:nvCxnSpPr>
            <p:spPr>
              <a:xfrm>
                <a:off x="6607703" y="2968101"/>
                <a:ext cx="0" cy="106680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5" name="Oval 154"/>
              <p:cNvSpPr/>
              <p:nvPr/>
            </p:nvSpPr>
            <p:spPr>
              <a:xfrm>
                <a:off x="6531503" y="2895600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6152929" y="4059725"/>
                <a:ext cx="906434" cy="14186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>
                    <a:latin typeface="Consolas" pitchFamily="49" charset="0"/>
                    <a:cs typeface="Consolas" pitchFamily="49" charset="0"/>
                  </a:rPr>
                  <a:t>6</a:t>
                </a:r>
              </a:p>
            </p:txBody>
          </p:sp>
          <p:cxnSp>
            <p:nvCxnSpPr>
              <p:cNvPr id="157" name="Straight Arrow Connector 156"/>
              <p:cNvCxnSpPr/>
              <p:nvPr/>
            </p:nvCxnSpPr>
            <p:spPr>
              <a:xfrm>
                <a:off x="7543801" y="2979197"/>
                <a:ext cx="1066799" cy="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8" name="Oval 157"/>
              <p:cNvSpPr/>
              <p:nvPr/>
            </p:nvSpPr>
            <p:spPr>
              <a:xfrm>
                <a:off x="7467601" y="2906696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7543800" y="2514600"/>
              <a:ext cx="789091" cy="789091"/>
              <a:chOff x="7543800" y="2514600"/>
              <a:chExt cx="789091" cy="789091"/>
            </a:xfrm>
          </p:grpSpPr>
          <p:sp>
            <p:nvSpPr>
              <p:cNvPr id="141" name="Rectangle 140"/>
              <p:cNvSpPr/>
              <p:nvPr/>
            </p:nvSpPr>
            <p:spPr>
              <a:xfrm>
                <a:off x="7543800" y="2514600"/>
                <a:ext cx="789091" cy="7890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2" name="Straight Connector 141"/>
              <p:cNvCxnSpPr/>
              <p:nvPr/>
            </p:nvCxnSpPr>
            <p:spPr>
              <a:xfrm flipH="1">
                <a:off x="7543800" y="2514600"/>
                <a:ext cx="789091" cy="7890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7543800" y="2514600"/>
                <a:ext cx="789091" cy="7890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Down Arrow 3"/>
          <p:cNvSpPr/>
          <p:nvPr/>
        </p:nvSpPr>
        <p:spPr>
          <a:xfrm>
            <a:off x="4248294" y="3991220"/>
            <a:ext cx="708982" cy="88558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2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Appending </a:t>
            </a:r>
            <a:r>
              <a:rPr lang="en-US" dirty="0" err="1" smtClean="0"/>
              <a:t>IRLists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Like most </a:t>
            </a:r>
            <a:r>
              <a:rPr lang="en-US" sz="2400" dirty="0" err="1" smtClean="0"/>
              <a:t>IRList</a:t>
            </a:r>
            <a:r>
              <a:rPr lang="en-US" sz="2400" dirty="0" smtClean="0"/>
              <a:t> questions, we can solve this using recursion.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irlist_append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(irl1, irl2):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 irl1 == </a:t>
            </a:r>
            <a:r>
              <a:rPr lang="en-US" sz="24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empty_irlist</a:t>
            </a:r>
            <a:r>
              <a:rPr lang="en-US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	return irl2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first = 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irlist_first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(irl1)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rest = 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irlist_append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irlist_rest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(irli1),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 irl2)</a:t>
            </a:r>
            <a:endParaRPr lang="en-US" sz="24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return 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make_irlist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(first, rest)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334001" y="2376090"/>
            <a:ext cx="3657600" cy="1052909"/>
            <a:chOff x="5334001" y="2376090"/>
            <a:chExt cx="3657600" cy="1052909"/>
          </a:xfrm>
        </p:grpSpPr>
        <p:sp>
          <p:nvSpPr>
            <p:cNvPr id="4" name="TextBox 3"/>
            <p:cNvSpPr txBox="1"/>
            <p:nvPr/>
          </p:nvSpPr>
          <p:spPr>
            <a:xfrm rot="412164">
              <a:off x="6172201" y="2376090"/>
              <a:ext cx="2819400" cy="64633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If the first list is empty, we return the second list.</a:t>
              </a:r>
              <a:endParaRPr lang="en-US" dirty="0"/>
            </a:p>
          </p:txBody>
        </p:sp>
        <p:cxnSp>
          <p:nvCxnSpPr>
            <p:cNvPr id="6" name="Curved Connector 5"/>
            <p:cNvCxnSpPr>
              <a:stCxn id="4" idx="2"/>
            </p:cNvCxnSpPr>
            <p:nvPr/>
          </p:nvCxnSpPr>
          <p:spPr>
            <a:xfrm rot="5400000">
              <a:off x="6234175" y="2119926"/>
              <a:ext cx="408899" cy="2209248"/>
            </a:xfrm>
            <a:prstGeom prst="curvedConnector2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 rot="21196212">
            <a:off x="473984" y="3510327"/>
            <a:ext cx="14097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Otherwise...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1005118" y="4038600"/>
            <a:ext cx="1409700" cy="2277259"/>
            <a:chOff x="1005118" y="4038600"/>
            <a:chExt cx="1409700" cy="2277259"/>
          </a:xfrm>
        </p:grpSpPr>
        <p:sp>
          <p:nvSpPr>
            <p:cNvPr id="20" name="TextBox 19"/>
            <p:cNvSpPr txBox="1"/>
            <p:nvPr/>
          </p:nvSpPr>
          <p:spPr>
            <a:xfrm>
              <a:off x="1005118" y="5669528"/>
              <a:ext cx="1409700" cy="64633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First item of the first list</a:t>
              </a:r>
              <a:endParaRPr lang="en-US" dirty="0"/>
            </a:p>
          </p:txBody>
        </p:sp>
        <p:cxnSp>
          <p:nvCxnSpPr>
            <p:cNvPr id="22" name="Curved Connector 21"/>
            <p:cNvCxnSpPr>
              <a:stCxn id="20" idx="1"/>
            </p:cNvCxnSpPr>
            <p:nvPr/>
          </p:nvCxnSpPr>
          <p:spPr>
            <a:xfrm rot="10800000" flipH="1">
              <a:off x="1005118" y="4038600"/>
              <a:ext cx="442682" cy="1954094"/>
            </a:xfrm>
            <a:prstGeom prst="curvedConnector4">
              <a:avLst>
                <a:gd name="adj1" fmla="val -126948"/>
                <a:gd name="adj2" fmla="val 99701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 rot="21196212">
            <a:off x="2987955" y="5771063"/>
            <a:ext cx="1592046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followed by...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5029200" y="4800602"/>
            <a:ext cx="3000099" cy="1524780"/>
            <a:chOff x="5029200" y="4800602"/>
            <a:chExt cx="3000099" cy="1524780"/>
          </a:xfrm>
        </p:grpSpPr>
        <p:sp>
          <p:nvSpPr>
            <p:cNvPr id="32" name="TextBox 31"/>
            <p:cNvSpPr txBox="1"/>
            <p:nvPr/>
          </p:nvSpPr>
          <p:spPr>
            <a:xfrm>
              <a:off x="5029200" y="5679051"/>
              <a:ext cx="3000099" cy="64633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The rest of the first list appended to the second list.</a:t>
              </a:r>
              <a:endParaRPr lang="en-US" dirty="0"/>
            </a:p>
          </p:txBody>
        </p:sp>
        <p:cxnSp>
          <p:nvCxnSpPr>
            <p:cNvPr id="33" name="Curved Connector 32"/>
            <p:cNvCxnSpPr>
              <a:stCxn id="32" idx="3"/>
            </p:cNvCxnSpPr>
            <p:nvPr/>
          </p:nvCxnSpPr>
          <p:spPr>
            <a:xfrm flipH="1" flipV="1">
              <a:off x="6096001" y="4800602"/>
              <a:ext cx="1933298" cy="1201615"/>
            </a:xfrm>
            <a:prstGeom prst="curvedConnector3">
              <a:avLst>
                <a:gd name="adj1" fmla="val -11824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7988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1" grpId="0" animBg="1"/>
    </p:bldLst>
  </p:timing>
</p:sld>
</file>

<file path=ppt/theme/theme1.xml><?xml version="1.0" encoding="utf-8"?>
<a:theme xmlns:a="http://schemas.openxmlformats.org/drawingml/2006/main" name="lec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lec09</Template>
  <TotalTime>2796</TotalTime>
  <Words>1683</Words>
  <Application>Microsoft Office PowerPoint</Application>
  <PresentationFormat>On-screen Show (4:3)</PresentationFormat>
  <Paragraphs>245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lec09</vt:lpstr>
      <vt:lpstr>CS61A Lecture 10 Immutable Data Structures</vt:lpstr>
      <vt:lpstr>Computer Science in the News</vt:lpstr>
      <vt:lpstr>Today</vt:lpstr>
      <vt:lpstr>Review: Immutable Recursive Lists</vt:lpstr>
      <vt:lpstr>Immutable Recursive Lists</vt:lpstr>
      <vt:lpstr>Review: Immutable Recursive Lists</vt:lpstr>
      <vt:lpstr>Example: Appending IRLists</vt:lpstr>
      <vt:lpstr>Example: Appending IRLists</vt:lpstr>
      <vt:lpstr>Appending IRLists</vt:lpstr>
      <vt:lpstr>Practice: Using IRLists</vt:lpstr>
      <vt:lpstr>Practice: Using IRLists</vt:lpstr>
      <vt:lpstr>Announcements</vt:lpstr>
      <vt:lpstr>Announcements: Midterm 1</vt:lpstr>
      <vt:lpstr>Common Higher Order Functions For Sequences</vt:lpstr>
      <vt:lpstr>Common Higher Order Functions For Sequences</vt:lpstr>
      <vt:lpstr>Common Higher Order Functions For Sequences</vt:lpstr>
      <vt:lpstr>Break</vt:lpstr>
      <vt:lpstr>Making Associations Between Data</vt:lpstr>
      <vt:lpstr>Immutable Dictionaries</vt:lpstr>
      <vt:lpstr>Immutable Dictionaries</vt:lpstr>
      <vt:lpstr>Example: Immutable Dictionaries</vt:lpstr>
      <vt:lpstr>Example: Immutable Dictionaries</vt:lpstr>
      <vt:lpstr>Practice: Immutable Dictionaries</vt:lpstr>
      <vt:lpstr>Practice: Immutable Dictionaries</vt:lpstr>
      <vt:lpstr>Conclusion</vt:lpstr>
      <vt:lpstr>Extras: Generator Expressions</vt:lpstr>
      <vt:lpstr>Extras: Generator Expressions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CS61A Lecture 9 Immutable Data Structures</dc:title>
  <dc:creator>Tom</dc:creator>
  <cp:lastModifiedBy>Tom</cp:lastModifiedBy>
  <cp:revision>34</cp:revision>
  <cp:lastPrinted>2012-07-08T14:55:27Z</cp:lastPrinted>
  <dcterms:created xsi:type="dcterms:W3CDTF">2012-07-03T01:41:58Z</dcterms:created>
  <dcterms:modified xsi:type="dcterms:W3CDTF">2012-07-08T14:55:49Z</dcterms:modified>
</cp:coreProperties>
</file>