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0" r:id="rId3"/>
    <p:sldId id="291" r:id="rId4"/>
    <p:sldId id="349" r:id="rId5"/>
    <p:sldId id="353" r:id="rId6"/>
    <p:sldId id="336" r:id="rId7"/>
    <p:sldId id="337" r:id="rId8"/>
    <p:sldId id="339" r:id="rId9"/>
    <p:sldId id="338" r:id="rId10"/>
    <p:sldId id="352" r:id="rId11"/>
    <p:sldId id="345" r:id="rId12"/>
    <p:sldId id="357" r:id="rId13"/>
    <p:sldId id="334" r:id="rId14"/>
    <p:sldId id="335" r:id="rId15"/>
    <p:sldId id="344" r:id="rId16"/>
    <p:sldId id="354" r:id="rId17"/>
    <p:sldId id="303" r:id="rId18"/>
    <p:sldId id="340" r:id="rId19"/>
    <p:sldId id="341" r:id="rId20"/>
    <p:sldId id="342" r:id="rId21"/>
    <p:sldId id="343" r:id="rId22"/>
    <p:sldId id="348" r:id="rId23"/>
    <p:sldId id="356" r:id="rId24"/>
    <p:sldId id="346" r:id="rId25"/>
    <p:sldId id="355" r:id="rId26"/>
    <p:sldId id="331" r:id="rId27"/>
    <p:sldId id="350" r:id="rId28"/>
    <p:sldId id="351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and Review" id="{28330E01-EB2D-4714-BF2B-F5A810ECB6A1}">
          <p14:sldIdLst>
            <p14:sldId id="256"/>
            <p14:sldId id="290"/>
          </p14:sldIdLst>
        </p14:section>
        <p14:section name="Introduction" id="{58241437-7419-4540-9B15-2F6786E4D393}">
          <p14:sldIdLst>
            <p14:sldId id="291"/>
            <p14:sldId id="349"/>
            <p14:sldId id="353"/>
          </p14:sldIdLst>
        </p14:section>
        <p14:section name="Data Abstraction" id="{D2554D5A-B9B3-40AB-8021-E281AF9754BF}">
          <p14:sldIdLst>
            <p14:sldId id="336"/>
            <p14:sldId id="337"/>
            <p14:sldId id="339"/>
            <p14:sldId id="338"/>
            <p14:sldId id="352"/>
            <p14:sldId id="345"/>
            <p14:sldId id="357"/>
          </p14:sldIdLst>
        </p14:section>
        <p14:section name="Tuples" id="{30ACC6D6-51B7-4F46-9C8B-44C54B62C89A}">
          <p14:sldIdLst>
            <p14:sldId id="334"/>
            <p14:sldId id="335"/>
            <p14:sldId id="344"/>
            <p14:sldId id="354"/>
          </p14:sldIdLst>
        </p14:section>
        <p14:section name="Announcements" id="{B9BADFF7-DBDD-4B4A-A75A-DEBA6C1EC8D1}">
          <p14:sldIdLst>
            <p14:sldId id="303"/>
          </p14:sldIdLst>
        </p14:section>
        <p14:section name="Data Abstraction 2" id="{69041F44-EE9C-41F8-B4EC-5BC5D8DA2ADE}">
          <p14:sldIdLst>
            <p14:sldId id="340"/>
            <p14:sldId id="341"/>
            <p14:sldId id="342"/>
            <p14:sldId id="343"/>
            <p14:sldId id="348"/>
            <p14:sldId id="356"/>
            <p14:sldId id="346"/>
            <p14:sldId id="355"/>
          </p14:sldIdLst>
        </p14:section>
        <p14:section name="Conclusion" id="{194F1BA9-C95C-4F05-9678-229729840407}">
          <p14:sldIdLst>
            <p14:sldId id="331"/>
          </p14:sldIdLst>
        </p14:section>
        <p14:section name="Extras" id="{2FD09054-EFB8-4EBA-88B7-7077B80B2047}">
          <p14:sldIdLst>
            <p14:sldId id="350"/>
            <p14:sldId id="35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4" autoAdjust="0"/>
    <p:restoredTop sz="92230" autoAdjust="0"/>
  </p:normalViewPr>
  <p:slideViewPr>
    <p:cSldViewPr>
      <p:cViewPr>
        <p:scale>
          <a:sx n="100" d="100"/>
          <a:sy n="100" d="100"/>
        </p:scale>
        <p:origin x="-1932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4"/>
    </p:cViewPr>
  </p:sorterViewPr>
  <p:notesViewPr>
    <p:cSldViewPr>
      <p:cViewPr varScale="1">
        <p:scale>
          <a:sx n="96" d="100"/>
          <a:sy n="96" d="100"/>
        </p:scale>
        <p:origin x="-35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33CEF-ED81-4DFB-951B-E3290E51FD9A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73030-2E48-428D-A82F-9CEF78D0C0C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9C770306-6265-4BC7-A6BB-827520A067CA}" type="parTrans" cxnId="{F4878FF4-1B11-49B1-B499-5159C7557919}">
      <dgm:prSet/>
      <dgm:spPr/>
      <dgm:t>
        <a:bodyPr/>
        <a:lstStyle/>
        <a:p>
          <a:pPr algn="ctr"/>
          <a:endParaRPr lang="en-US"/>
        </a:p>
      </dgm:t>
    </dgm:pt>
    <dgm:pt modelId="{BF424601-94E3-48D2-83CE-BC74FFC9DCFB}" type="sibTrans" cxnId="{F4878FF4-1B11-49B1-B499-5159C75579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B6742C2C-C856-41E7-BA13-E2EB2987F6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0B3C5A9-2C5C-44E6-AA16-FC2C95D80950}" type="par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F85978BD-2198-4F94-9918-FE620B28CA88}" type="sib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B03FB4AE-34EE-4383-8B0B-BB2D0DFEEA2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C30A0E2B-1DB0-4CCA-92D0-5A0FD3C733F1}" type="sibTrans" cxnId="{62D13861-A773-4133-A51A-9EE6286048B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D4E31FC5-DC67-40E9-86C4-41B10117EBB3}" type="parTrans" cxnId="{62D13861-A773-4133-A51A-9EE6286048B2}">
      <dgm:prSet/>
      <dgm:spPr/>
      <dgm:t>
        <a:bodyPr/>
        <a:lstStyle/>
        <a:p>
          <a:pPr algn="ctr"/>
          <a:endParaRPr lang="en-US"/>
        </a:p>
      </dgm:t>
    </dgm:pt>
    <dgm:pt modelId="{A10B7A57-A38C-4891-9FEF-A1C23CD6C4FA}">
      <dgm:prSet phldrT="[Text]" custT="1"/>
      <dgm:spPr>
        <a:solidFill>
          <a:srgbClr val="C00000"/>
        </a:solidFill>
      </dgm:spPr>
      <dgm:t>
        <a:bodyPr/>
        <a:lstStyle/>
        <a:p>
          <a:pPr algn="ctr"/>
          <a:endParaRPr lang="en-US" sz="1200" i="1" dirty="0"/>
        </a:p>
      </dgm:t>
    </dgm:pt>
    <dgm:pt modelId="{F7B48512-D72E-4345-BB87-16B8248BDE67}" type="sibTrans" cxnId="{414E0274-8111-4FB2-A9FF-A44251564069}">
      <dgm:prSet/>
      <dgm:spPr>
        <a:solidFill>
          <a:srgbClr val="C00000"/>
        </a:solidFill>
      </dgm:spPr>
      <dgm:t>
        <a:bodyPr/>
        <a:lstStyle/>
        <a:p>
          <a:pPr algn="ctr"/>
          <a:endParaRPr lang="en-US" dirty="0"/>
        </a:p>
      </dgm:t>
    </dgm:pt>
    <dgm:pt modelId="{EE7D0CE1-3BF4-4053-A825-1FF49C545153}" type="parTrans" cxnId="{414E0274-8111-4FB2-A9FF-A44251564069}">
      <dgm:prSet/>
      <dgm:spPr/>
      <dgm:t>
        <a:bodyPr/>
        <a:lstStyle/>
        <a:p>
          <a:pPr algn="ctr"/>
          <a:endParaRPr lang="en-US"/>
        </a:p>
      </dgm:t>
    </dgm:pt>
    <dgm:pt modelId="{EE9A77A3-D858-4AEA-B81B-6FD6D72780D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4D989DC-90FC-4069-A005-8C4931C5D83B}" type="sibTrans" cxnId="{8BECF777-AA9F-434D-B441-B5B7AFA325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FAF1B4CE-2D8C-4990-9A62-86EED439A93A}" type="parTrans" cxnId="{8BECF777-AA9F-434D-B441-B5B7AFA3251C}">
      <dgm:prSet/>
      <dgm:spPr/>
      <dgm:t>
        <a:bodyPr/>
        <a:lstStyle/>
        <a:p>
          <a:pPr algn="ctr"/>
          <a:endParaRPr lang="en-US"/>
        </a:p>
      </dgm:t>
    </dgm:pt>
    <dgm:pt modelId="{1BEF9239-9857-4141-94D3-93F61A8164FB}" type="pres">
      <dgm:prSet presAssocID="{87433CEF-ED81-4DFB-951B-E3290E51F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40697-E0F8-4C38-9111-5B2FE868299E}" type="pres">
      <dgm:prSet presAssocID="{A10B7A57-A38C-4891-9FEF-A1C23CD6C4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0F04-C8E6-4C87-BEBB-B14FB5EDCECB}" type="pres">
      <dgm:prSet presAssocID="{F7B48512-D72E-4345-BB87-16B8248BDE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B83F48-E09F-4F96-A9FC-8267E6AC6E5C}" type="pres">
      <dgm:prSet presAssocID="{F7B48512-D72E-4345-BB87-16B8248BDE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3DB19B-BD72-44D5-878E-4D5479A118E3}" type="pres">
      <dgm:prSet presAssocID="{EE9A77A3-D858-4AEA-B81B-6FD6D727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8652B-3189-40CF-8711-A9D2D038A9D9}" type="pres">
      <dgm:prSet presAssocID="{24D989DC-90FC-4069-A005-8C4931C5D8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638D5E-D2BD-4595-A5AD-357B5596CA88}" type="pres">
      <dgm:prSet presAssocID="{24D989DC-90FC-4069-A005-8C4931C5D8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CB6567A-AB2D-4DAD-A758-218485B758E9}" type="pres">
      <dgm:prSet presAssocID="{B03FB4AE-34EE-4383-8B0B-BB2D0DFEE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F6782-9D42-4CD5-A940-62B6466C0EAC}" type="pres">
      <dgm:prSet presAssocID="{C30A0E2B-1DB0-4CCA-92D0-5A0FD3C733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718F03-A33A-44B1-8955-2A2F5C3D875D}" type="pres">
      <dgm:prSet presAssocID="{C30A0E2B-1DB0-4CCA-92D0-5A0FD3C733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4B4260-25FE-4512-AE11-7BC4B18952CA}" type="pres">
      <dgm:prSet presAssocID="{CE573030-2E48-428D-A82F-9CEF78D0C0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FA30-B1F1-4CFA-917F-8D540D5513B9}" type="pres">
      <dgm:prSet presAssocID="{BF424601-94E3-48D2-83CE-BC74FFC9DC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A1D4CE-B14E-4BC9-BAE4-E5B6505A4558}" type="pres">
      <dgm:prSet presAssocID="{BF424601-94E3-48D2-83CE-BC74FFC9D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6C74148-7CC6-4823-8E21-B0923A34DE62}" type="pres">
      <dgm:prSet presAssocID="{B6742C2C-C856-41E7-BA13-E2EB2987F6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E0274-8111-4FB2-A9FF-A44251564069}" srcId="{87433CEF-ED81-4DFB-951B-E3290E51FD9A}" destId="{A10B7A57-A38C-4891-9FEF-A1C23CD6C4FA}" srcOrd="0" destOrd="0" parTransId="{EE7D0CE1-3BF4-4053-A825-1FF49C545153}" sibTransId="{F7B48512-D72E-4345-BB87-16B8248BDE67}"/>
    <dgm:cxn modelId="{2BA8B795-085C-4356-9980-210BAD42A6BA}" type="presOf" srcId="{C30A0E2B-1DB0-4CCA-92D0-5A0FD3C733F1}" destId="{B4718F03-A33A-44B1-8955-2A2F5C3D875D}" srcOrd="1" destOrd="0" presId="urn:microsoft.com/office/officeart/2005/8/layout/process1"/>
    <dgm:cxn modelId="{8BECF777-AA9F-434D-B441-B5B7AFA3251C}" srcId="{87433CEF-ED81-4DFB-951B-E3290E51FD9A}" destId="{EE9A77A3-D858-4AEA-B81B-6FD6D72780D7}" srcOrd="1" destOrd="0" parTransId="{FAF1B4CE-2D8C-4990-9A62-86EED439A93A}" sibTransId="{24D989DC-90FC-4069-A005-8C4931C5D83B}"/>
    <dgm:cxn modelId="{EDBDF2AC-47EE-47E3-8235-6D31E9E8721F}" type="presOf" srcId="{BF424601-94E3-48D2-83CE-BC74FFC9DCFB}" destId="{D744FA30-B1F1-4CFA-917F-8D540D5513B9}" srcOrd="0" destOrd="0" presId="urn:microsoft.com/office/officeart/2005/8/layout/process1"/>
    <dgm:cxn modelId="{86C892B5-5E4B-4E23-9D91-137742AC4A00}" type="presOf" srcId="{F7B48512-D72E-4345-BB87-16B8248BDE67}" destId="{27D80F04-C8E6-4C87-BEBB-B14FB5EDCECB}" srcOrd="0" destOrd="0" presId="urn:microsoft.com/office/officeart/2005/8/layout/process1"/>
    <dgm:cxn modelId="{F11FB7FF-0B5F-45BF-ABE2-4EC28827DB3A}" type="presOf" srcId="{B03FB4AE-34EE-4383-8B0B-BB2D0DFEEA26}" destId="{DCB6567A-AB2D-4DAD-A758-218485B758E9}" srcOrd="0" destOrd="0" presId="urn:microsoft.com/office/officeart/2005/8/layout/process1"/>
    <dgm:cxn modelId="{252F5455-558B-47DC-85CC-322A3472A55D}" type="presOf" srcId="{A10B7A57-A38C-4891-9FEF-A1C23CD6C4FA}" destId="{29840697-E0F8-4C38-9111-5B2FE868299E}" srcOrd="0" destOrd="0" presId="urn:microsoft.com/office/officeart/2005/8/layout/process1"/>
    <dgm:cxn modelId="{CBC8E527-7326-4D65-A845-37FE7BD24657}" srcId="{87433CEF-ED81-4DFB-951B-E3290E51FD9A}" destId="{B6742C2C-C856-41E7-BA13-E2EB2987F62B}" srcOrd="4" destOrd="0" parTransId="{20B3C5A9-2C5C-44E6-AA16-FC2C95D80950}" sibTransId="{F85978BD-2198-4F94-9918-FE620B28CA88}"/>
    <dgm:cxn modelId="{78DA019E-3FE9-4861-8D88-46561D0B62AA}" type="presOf" srcId="{24D989DC-90FC-4069-A005-8C4931C5D83B}" destId="{8A638D5E-D2BD-4595-A5AD-357B5596CA88}" srcOrd="1" destOrd="0" presId="urn:microsoft.com/office/officeart/2005/8/layout/process1"/>
    <dgm:cxn modelId="{575E2488-A375-48F1-8797-F11E8D895ABA}" type="presOf" srcId="{EE9A77A3-D858-4AEA-B81B-6FD6D72780D7}" destId="{F63DB19B-BD72-44D5-878E-4D5479A118E3}" srcOrd="0" destOrd="0" presId="urn:microsoft.com/office/officeart/2005/8/layout/process1"/>
    <dgm:cxn modelId="{F4878FF4-1B11-49B1-B499-5159C7557919}" srcId="{87433CEF-ED81-4DFB-951B-E3290E51FD9A}" destId="{CE573030-2E48-428D-A82F-9CEF78D0C0CF}" srcOrd="3" destOrd="0" parTransId="{9C770306-6265-4BC7-A6BB-827520A067CA}" sibTransId="{BF424601-94E3-48D2-83CE-BC74FFC9DCFB}"/>
    <dgm:cxn modelId="{AD8AB747-9B8B-466A-BAA3-36A128BABDFB}" type="presOf" srcId="{24D989DC-90FC-4069-A005-8C4931C5D83B}" destId="{0E58652B-3189-40CF-8711-A9D2D038A9D9}" srcOrd="0" destOrd="0" presId="urn:microsoft.com/office/officeart/2005/8/layout/process1"/>
    <dgm:cxn modelId="{B3775336-E1E3-4E06-91A2-4CC107A45EE5}" type="presOf" srcId="{87433CEF-ED81-4DFB-951B-E3290E51FD9A}" destId="{1BEF9239-9857-4141-94D3-93F61A8164FB}" srcOrd="0" destOrd="0" presId="urn:microsoft.com/office/officeart/2005/8/layout/process1"/>
    <dgm:cxn modelId="{0822F440-D16D-4BC2-8C7D-F03A88D93C3F}" type="presOf" srcId="{CE573030-2E48-428D-A82F-9CEF78D0C0CF}" destId="{464B4260-25FE-4512-AE11-7BC4B18952CA}" srcOrd="0" destOrd="0" presId="urn:microsoft.com/office/officeart/2005/8/layout/process1"/>
    <dgm:cxn modelId="{0F963BCA-F778-4536-91A5-8F3A6BEC0DD2}" type="presOf" srcId="{F7B48512-D72E-4345-BB87-16B8248BDE67}" destId="{B7B83F48-E09F-4F96-A9FC-8267E6AC6E5C}" srcOrd="1" destOrd="0" presId="urn:microsoft.com/office/officeart/2005/8/layout/process1"/>
    <dgm:cxn modelId="{459F4A4A-7687-4817-9594-A9377A3A4B51}" type="presOf" srcId="{C30A0E2B-1DB0-4CCA-92D0-5A0FD3C733F1}" destId="{B6FF6782-9D42-4CD5-A940-62B6466C0EAC}" srcOrd="0" destOrd="0" presId="urn:microsoft.com/office/officeart/2005/8/layout/process1"/>
    <dgm:cxn modelId="{62D13861-A773-4133-A51A-9EE6286048B2}" srcId="{87433CEF-ED81-4DFB-951B-E3290E51FD9A}" destId="{B03FB4AE-34EE-4383-8B0B-BB2D0DFEEA26}" srcOrd="2" destOrd="0" parTransId="{D4E31FC5-DC67-40E9-86C4-41B10117EBB3}" sibTransId="{C30A0E2B-1DB0-4CCA-92D0-5A0FD3C733F1}"/>
    <dgm:cxn modelId="{3D2A39E9-3CB8-4A0F-92F1-0F717D97CCE7}" type="presOf" srcId="{B6742C2C-C856-41E7-BA13-E2EB2987F62B}" destId="{76C74148-7CC6-4823-8E21-B0923A34DE62}" srcOrd="0" destOrd="0" presId="urn:microsoft.com/office/officeart/2005/8/layout/process1"/>
    <dgm:cxn modelId="{360F15AD-C3B4-4E4E-AD2E-62D2689AE92E}" type="presOf" srcId="{BF424601-94E3-48D2-83CE-BC74FFC9DCFB}" destId="{07A1D4CE-B14E-4BC9-BAE4-E5B6505A4558}" srcOrd="1" destOrd="0" presId="urn:microsoft.com/office/officeart/2005/8/layout/process1"/>
    <dgm:cxn modelId="{409A7BAA-9873-49FE-8224-A802EC206D27}" type="presParOf" srcId="{1BEF9239-9857-4141-94D3-93F61A8164FB}" destId="{29840697-E0F8-4C38-9111-5B2FE868299E}" srcOrd="0" destOrd="0" presId="urn:microsoft.com/office/officeart/2005/8/layout/process1"/>
    <dgm:cxn modelId="{8336FECD-4251-4E9F-9D8F-E676C5CAC0E7}" type="presParOf" srcId="{1BEF9239-9857-4141-94D3-93F61A8164FB}" destId="{27D80F04-C8E6-4C87-BEBB-B14FB5EDCECB}" srcOrd="1" destOrd="0" presId="urn:microsoft.com/office/officeart/2005/8/layout/process1"/>
    <dgm:cxn modelId="{0CE8ADA5-B5D1-4155-905C-302C3F5F4605}" type="presParOf" srcId="{27D80F04-C8E6-4C87-BEBB-B14FB5EDCECB}" destId="{B7B83F48-E09F-4F96-A9FC-8267E6AC6E5C}" srcOrd="0" destOrd="0" presId="urn:microsoft.com/office/officeart/2005/8/layout/process1"/>
    <dgm:cxn modelId="{70E3977D-03CC-4F8A-922E-0E26BD450A0F}" type="presParOf" srcId="{1BEF9239-9857-4141-94D3-93F61A8164FB}" destId="{F63DB19B-BD72-44D5-878E-4D5479A118E3}" srcOrd="2" destOrd="0" presId="urn:microsoft.com/office/officeart/2005/8/layout/process1"/>
    <dgm:cxn modelId="{E40C448F-565E-4C54-A175-557D6EE3C503}" type="presParOf" srcId="{1BEF9239-9857-4141-94D3-93F61A8164FB}" destId="{0E58652B-3189-40CF-8711-A9D2D038A9D9}" srcOrd="3" destOrd="0" presId="urn:microsoft.com/office/officeart/2005/8/layout/process1"/>
    <dgm:cxn modelId="{BB93D6E4-A162-433F-BF58-5490B4518EF8}" type="presParOf" srcId="{0E58652B-3189-40CF-8711-A9D2D038A9D9}" destId="{8A638D5E-D2BD-4595-A5AD-357B5596CA88}" srcOrd="0" destOrd="0" presId="urn:microsoft.com/office/officeart/2005/8/layout/process1"/>
    <dgm:cxn modelId="{3CBEC04F-5422-4B65-AAC6-0ABAC678B0EB}" type="presParOf" srcId="{1BEF9239-9857-4141-94D3-93F61A8164FB}" destId="{DCB6567A-AB2D-4DAD-A758-218485B758E9}" srcOrd="4" destOrd="0" presId="urn:microsoft.com/office/officeart/2005/8/layout/process1"/>
    <dgm:cxn modelId="{1E290FAC-F0BA-42BB-801E-23643057F7B7}" type="presParOf" srcId="{1BEF9239-9857-4141-94D3-93F61A8164FB}" destId="{B6FF6782-9D42-4CD5-A940-62B6466C0EAC}" srcOrd="5" destOrd="0" presId="urn:microsoft.com/office/officeart/2005/8/layout/process1"/>
    <dgm:cxn modelId="{ED81BB0C-5775-4B5B-AFB8-C850E75C3212}" type="presParOf" srcId="{B6FF6782-9D42-4CD5-A940-62B6466C0EAC}" destId="{B4718F03-A33A-44B1-8955-2A2F5C3D875D}" srcOrd="0" destOrd="0" presId="urn:microsoft.com/office/officeart/2005/8/layout/process1"/>
    <dgm:cxn modelId="{2961063F-CECC-4520-B368-26D400E194FD}" type="presParOf" srcId="{1BEF9239-9857-4141-94D3-93F61A8164FB}" destId="{464B4260-25FE-4512-AE11-7BC4B18952CA}" srcOrd="6" destOrd="0" presId="urn:microsoft.com/office/officeart/2005/8/layout/process1"/>
    <dgm:cxn modelId="{55438937-B1CC-41C8-AC34-1500A5575DAC}" type="presParOf" srcId="{1BEF9239-9857-4141-94D3-93F61A8164FB}" destId="{D744FA30-B1F1-4CFA-917F-8D540D5513B9}" srcOrd="7" destOrd="0" presId="urn:microsoft.com/office/officeart/2005/8/layout/process1"/>
    <dgm:cxn modelId="{0B1BF52B-FD01-44E9-BD77-894C60983A25}" type="presParOf" srcId="{D744FA30-B1F1-4CFA-917F-8D540D5513B9}" destId="{07A1D4CE-B14E-4BC9-BAE4-E5B6505A4558}" srcOrd="0" destOrd="0" presId="urn:microsoft.com/office/officeart/2005/8/layout/process1"/>
    <dgm:cxn modelId="{31D068F4-DDC2-4D85-9B6E-EB2A58AEFA09}" type="presParOf" srcId="{1BEF9239-9857-4141-94D3-93F61A8164FB}" destId="{76C74148-7CC6-4823-8E21-B0923A34DE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0697-E0F8-4C38-9111-5B2FE868299E}">
      <dsp:nvSpPr>
        <dsp:cNvPr id="0" name=""/>
        <dsp:cNvSpPr/>
      </dsp:nvSpPr>
      <dsp:spPr>
        <a:xfrm>
          <a:off x="1265" y="377651"/>
          <a:ext cx="392162" cy="235297"/>
        </a:xfrm>
        <a:prstGeom prst="roundRect">
          <a:avLst>
            <a:gd name="adj" fmla="val 10000"/>
          </a:avLst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8157" y="384543"/>
        <a:ext cx="378378" cy="221513"/>
      </dsp:txXfrm>
    </dsp:sp>
    <dsp:sp modelId="{27D80F04-C8E6-4C87-BEBB-B14FB5EDCECB}">
      <dsp:nvSpPr>
        <dsp:cNvPr id="0" name=""/>
        <dsp:cNvSpPr/>
      </dsp:nvSpPr>
      <dsp:spPr>
        <a:xfrm>
          <a:off x="432643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2643" y="466122"/>
        <a:ext cx="58197" cy="58354"/>
      </dsp:txXfrm>
    </dsp:sp>
    <dsp:sp modelId="{F63DB19B-BD72-44D5-878E-4D5479A118E3}">
      <dsp:nvSpPr>
        <dsp:cNvPr id="0" name=""/>
        <dsp:cNvSpPr/>
      </dsp:nvSpPr>
      <dsp:spPr>
        <a:xfrm>
          <a:off x="550291" y="377651"/>
          <a:ext cx="392162" cy="23529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557183" y="384543"/>
        <a:ext cx="378378" cy="221513"/>
      </dsp:txXfrm>
    </dsp:sp>
    <dsp:sp modelId="{0E58652B-3189-40CF-8711-A9D2D038A9D9}">
      <dsp:nvSpPr>
        <dsp:cNvPr id="0" name=""/>
        <dsp:cNvSpPr/>
      </dsp:nvSpPr>
      <dsp:spPr>
        <a:xfrm>
          <a:off x="981670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81670" y="466122"/>
        <a:ext cx="58197" cy="58354"/>
      </dsp:txXfrm>
    </dsp:sp>
    <dsp:sp modelId="{DCB6567A-AB2D-4DAD-A758-218485B758E9}">
      <dsp:nvSpPr>
        <dsp:cNvPr id="0" name=""/>
        <dsp:cNvSpPr/>
      </dsp:nvSpPr>
      <dsp:spPr>
        <a:xfrm>
          <a:off x="1099318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106210" y="384543"/>
        <a:ext cx="378378" cy="221513"/>
      </dsp:txXfrm>
    </dsp:sp>
    <dsp:sp modelId="{B6FF6782-9D42-4CD5-A940-62B6466C0EAC}">
      <dsp:nvSpPr>
        <dsp:cNvPr id="0" name=""/>
        <dsp:cNvSpPr/>
      </dsp:nvSpPr>
      <dsp:spPr>
        <a:xfrm>
          <a:off x="1530697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0697" y="466122"/>
        <a:ext cx="58197" cy="58354"/>
      </dsp:txXfrm>
    </dsp:sp>
    <dsp:sp modelId="{464B4260-25FE-4512-AE11-7BC4B18952CA}">
      <dsp:nvSpPr>
        <dsp:cNvPr id="0" name=""/>
        <dsp:cNvSpPr/>
      </dsp:nvSpPr>
      <dsp:spPr>
        <a:xfrm>
          <a:off x="1648345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655237" y="384543"/>
        <a:ext cx="378378" cy="221513"/>
      </dsp:txXfrm>
    </dsp:sp>
    <dsp:sp modelId="{D744FA30-B1F1-4CFA-917F-8D540D5513B9}">
      <dsp:nvSpPr>
        <dsp:cNvPr id="0" name=""/>
        <dsp:cNvSpPr/>
      </dsp:nvSpPr>
      <dsp:spPr>
        <a:xfrm>
          <a:off x="2079724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79724" y="466122"/>
        <a:ext cx="58197" cy="58354"/>
      </dsp:txXfrm>
    </dsp:sp>
    <dsp:sp modelId="{76C74148-7CC6-4823-8E21-B0923A34DE62}">
      <dsp:nvSpPr>
        <dsp:cNvPr id="0" name=""/>
        <dsp:cNvSpPr/>
      </dsp:nvSpPr>
      <dsp:spPr>
        <a:xfrm>
          <a:off x="2197372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2204264" y="384543"/>
        <a:ext cx="378378" cy="22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1B6978-5E3E-488D-B057-5C6B94B3E265}" type="datetimeFigureOut">
              <a:rPr lang="en-US" smtClean="0"/>
              <a:t>7/8/2012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2423F3-24E0-4269-B9B4-72E53018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0E945F7-029C-4DD7-822E-0EA23C540B25}" type="datetimeFigureOut">
              <a:rPr lang="en-US" smtClean="0"/>
              <a:t>7/8/2012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1D97-F361-44BD-98F4-4B58128F5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51D97-F361-44BD-98F4-4B58128F51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5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0" y="6400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FB3BCDA-CC45-4431-9903-20D3ECADADC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4400" y="6287417"/>
            <a:ext cx="723900" cy="471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694939"/>
              </p:ext>
            </p:extLst>
          </p:nvPr>
        </p:nvGraphicFramePr>
        <p:xfrm>
          <a:off x="533400" y="6019800"/>
          <a:ext cx="2590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258842"/>
            <a:ext cx="678039" cy="54243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9F1A6-9EB1-4C42-9B1A-533E5EC4D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CS61A Lecture 8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Data Abstraction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Tom Magrino and Jon Kotker</a:t>
            </a:r>
            <a:br>
              <a:rPr lang="en-US" dirty="0" smtClean="0"/>
            </a:br>
            <a:r>
              <a:rPr lang="en-US" dirty="0" smtClean="0"/>
              <a:t>UC Berkeley EECS</a:t>
            </a:r>
          </a:p>
          <a:p>
            <a:r>
              <a:rPr lang="en-US" dirty="0" smtClean="0"/>
              <a:t>June 28,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Great!  </a:t>
            </a:r>
            <a:r>
              <a:rPr lang="en-US" dirty="0"/>
              <a:t>I</a:t>
            </a:r>
            <a:r>
              <a:rPr lang="en-US" dirty="0" smtClean="0"/>
              <a:t>f we can implement 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make_rat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numer</a:t>
            </a:r>
            <a:r>
              <a:rPr lang="en-US" dirty="0" smtClean="0"/>
              <a:t>, and </a:t>
            </a:r>
            <a:r>
              <a:rPr lang="en-US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denom</a:t>
            </a:r>
            <a:r>
              <a:rPr lang="en-US" dirty="0" smtClean="0"/>
              <a:t>, then we can finish our wonderful rational numbers module!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would I write a function to invert (flip) a rational number using the constructor and selectors we are using for rational numbers?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Using Abstractions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would I write a function to invert (flip) a rational number using the constructor and selectors we are using for rational numbers?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invert_rat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(r):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make_rat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denom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(r), 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numer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(r))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Using Abstractions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84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Tuples: Our First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i="1" dirty="0" smtClean="0"/>
              <a:t>Tuples </a:t>
            </a:r>
            <a:r>
              <a:rPr lang="en-US" sz="2200" dirty="0" smtClean="0"/>
              <a:t>are a built-in </a:t>
            </a:r>
            <a:r>
              <a:rPr lang="en-US" sz="2200" dirty="0" err="1" smtClean="0"/>
              <a:t>datatype</a:t>
            </a:r>
            <a:r>
              <a:rPr lang="en-US" sz="2200" dirty="0" smtClean="0"/>
              <a:t> in Python for representing a </a:t>
            </a:r>
            <a:r>
              <a:rPr lang="en-US" sz="2200" b="1" dirty="0" smtClean="0"/>
              <a:t>constant sequence</a:t>
            </a:r>
            <a:r>
              <a:rPr lang="en-US" sz="2200" dirty="0" smtClean="0"/>
              <a:t> of data.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438400"/>
            <a:ext cx="9067800" cy="45243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&gt;&gt;&gt; pair = (1, 2)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&gt;&gt;&gt; pair[0]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&gt;&gt;&gt; pair[1]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2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&gt;&gt;&gt; x, y = pair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&gt;&gt;&gt; x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y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&gt;&gt;&gt; z = pair + (6, 5, 4)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&gt;&gt;&gt; z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(1, 2, 6, 5, 4)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(z)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&gt;&gt;&gt; z[2:5]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(6, 5, 4)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&gt;&gt;&gt; triplet = (1,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...		2,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...		3)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&gt;&gt;&gt; triplet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(1, 2, 3)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&gt;&gt;&gt; for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in triplet: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...     print(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“potato”)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potato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potato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potato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&gt;&gt;&gt; (1)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&gt;&gt;&gt; (1,)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(1,)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6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Tuples: Our First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Python data type </a:t>
            </a:r>
            <a:r>
              <a:rPr lang="en-US" b="1" dirty="0" smtClean="0"/>
              <a:t>tuple</a:t>
            </a:r>
            <a:r>
              <a:rPr lang="en-US" dirty="0" smtClean="0"/>
              <a:t> is an example of what we call a </a:t>
            </a:r>
            <a:r>
              <a:rPr lang="en-US" i="1" dirty="0" smtClean="0"/>
              <a:t>data structure</a:t>
            </a:r>
            <a:r>
              <a:rPr lang="en-US" dirty="0" smtClean="0"/>
              <a:t> in computer science.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data structure</a:t>
            </a:r>
            <a:r>
              <a:rPr lang="en-US" dirty="0"/>
              <a:t> </a:t>
            </a:r>
            <a:r>
              <a:rPr lang="en-US" dirty="0" smtClean="0"/>
              <a:t>is a type of data that exists primarily to hold other pieces of data in a specific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the higher order function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dirty="0" smtClean="0"/>
              <a:t>, which takes a function,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/>
              <a:t>, and a tuple of values,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vals</a:t>
            </a:r>
            <a:r>
              <a:rPr lang="en-US" dirty="0" smtClean="0"/>
              <a:t>, and returns the tuple of results of applying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/>
              <a:t> to each value in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map(square, (1, 2, 3, 4, 5))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(1, 4, 9, 16, 25)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 Using Tuples and Abstractions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the higher order function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dirty="0" smtClean="0"/>
              <a:t>, which takes a function,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/>
              <a:t>, and a tuple of values,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vals</a:t>
            </a:r>
            <a:r>
              <a:rPr lang="en-US" dirty="0" smtClean="0"/>
              <a:t>, and returns a the tuple of results of applying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/>
              <a:t> to each value in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map(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vals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results = ()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for v in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vals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results = results +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(v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),)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return results</a:t>
            </a:r>
            <a:endParaRPr lang="en-US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 Using Tuples and Abstractions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2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1 </a:t>
            </a:r>
            <a:r>
              <a:rPr lang="en-US" dirty="0" err="1" smtClean="0"/>
              <a:t>autograder</a:t>
            </a:r>
            <a:r>
              <a:rPr lang="en-US" dirty="0" smtClean="0"/>
              <a:t> is running now.</a:t>
            </a:r>
          </a:p>
          <a:p>
            <a:r>
              <a:rPr lang="en-US" dirty="0" smtClean="0"/>
              <a:t>Next week, we will move to </a:t>
            </a:r>
            <a:r>
              <a:rPr lang="en-US" b="1" dirty="0" smtClean="0"/>
              <a:t>105 Stanley</a:t>
            </a:r>
            <a:r>
              <a:rPr lang="en-US" dirty="0" smtClean="0"/>
              <a:t> for the rest of the summer.</a:t>
            </a:r>
          </a:p>
          <a:p>
            <a:r>
              <a:rPr lang="en-US" dirty="0" smtClean="0"/>
              <a:t>Midterm 1 is on </a:t>
            </a:r>
            <a:r>
              <a:rPr lang="en-US" b="1" dirty="0" smtClean="0"/>
              <a:t>July 9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will have a review session closer to the date.</a:t>
            </a:r>
          </a:p>
          <a:p>
            <a:r>
              <a:rPr lang="en-US" dirty="0" smtClean="0"/>
              <a:t>If you need accommodations for the midterm, please notify DSP by the end of this week.</a:t>
            </a:r>
          </a:p>
          <a:p>
            <a:r>
              <a:rPr lang="en-US" dirty="0" smtClean="0"/>
              <a:t>HW1 grade should be available 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glookup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76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make_rat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(n, d):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return (n, d)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numer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(x):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return x[0]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denom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(x):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return x[1]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7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Diagrams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3400" y="2433935"/>
            <a:ext cx="8077201" cy="461665"/>
            <a:chOff x="533400" y="2433935"/>
            <a:chExt cx="8077201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2590800" y="2433935"/>
              <a:ext cx="3922869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onsolas" pitchFamily="49" charset="0"/>
                  <a:cs typeface="Consolas" pitchFamily="49" charset="0"/>
                </a:rPr>
                <a:t>make_rat</a:t>
              </a:r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US" sz="2400" dirty="0" err="1" smtClean="0">
                  <a:latin typeface="Consolas" pitchFamily="49" charset="0"/>
                  <a:cs typeface="Consolas" pitchFamily="49" charset="0"/>
                </a:rPr>
                <a:t>numer</a:t>
              </a:r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US" sz="2400" dirty="0" err="1" smtClean="0">
                  <a:latin typeface="Consolas" pitchFamily="49" charset="0"/>
                  <a:cs typeface="Consolas" pitchFamily="49" charset="0"/>
                </a:rPr>
                <a:t>denom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 flipV="1">
              <a:off x="533400" y="2664767"/>
              <a:ext cx="2057400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4" idx="3"/>
            </p:cNvCxnSpPr>
            <p:nvPr/>
          </p:nvCxnSpPr>
          <p:spPr>
            <a:xfrm flipH="1">
              <a:off x="6513669" y="2664767"/>
              <a:ext cx="2096932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33400" y="5105400"/>
            <a:ext cx="8077201" cy="461665"/>
            <a:chOff x="533400" y="2438995"/>
            <a:chExt cx="8077201" cy="461665"/>
          </a:xfrm>
        </p:grpSpPr>
        <p:sp>
          <p:nvSpPr>
            <p:cNvPr id="17" name="TextBox 16"/>
            <p:cNvSpPr txBox="1"/>
            <p:nvPr/>
          </p:nvSpPr>
          <p:spPr>
            <a:xfrm>
              <a:off x="3270473" y="2438995"/>
              <a:ext cx="2563522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tuple, </a:t>
              </a:r>
              <a:r>
                <a:rPr lang="en-US" sz="2400" dirty="0" err="1" smtClean="0">
                  <a:latin typeface="Consolas" pitchFamily="49" charset="0"/>
                  <a:cs typeface="Consolas" pitchFamily="49" charset="0"/>
                </a:rPr>
                <a:t>getitem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8" name="Straight Connector 17"/>
            <p:cNvCxnSpPr>
              <a:stCxn id="17" idx="1"/>
            </p:cNvCxnSpPr>
            <p:nvPr/>
          </p:nvCxnSpPr>
          <p:spPr>
            <a:xfrm flipH="1" flipV="1">
              <a:off x="533400" y="2667297"/>
              <a:ext cx="2737073" cy="25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17" idx="3"/>
            </p:cNvCxnSpPr>
            <p:nvPr/>
          </p:nvCxnSpPr>
          <p:spPr>
            <a:xfrm flipH="1">
              <a:off x="5833995" y="2664767"/>
              <a:ext cx="2776606" cy="50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999588" y="1524000"/>
            <a:ext cx="7105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r</a:t>
            </a:r>
            <a:r>
              <a:rPr lang="en-US" sz="2400" i="1" dirty="0" smtClean="0"/>
              <a:t>ational numbers as numerators and denominators</a:t>
            </a:r>
            <a:endParaRPr lang="en-US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999588" y="2981920"/>
            <a:ext cx="71052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i="1" dirty="0" smtClean="0"/>
          </a:p>
          <a:p>
            <a:pPr algn="ctr"/>
            <a:r>
              <a:rPr lang="en-US" sz="2400" i="1" dirty="0" smtClean="0"/>
              <a:t>rational numbers as tuples</a:t>
            </a:r>
          </a:p>
          <a:p>
            <a:pPr algn="ctr"/>
            <a:endParaRPr lang="en-US" sz="2400" i="1" dirty="0" smtClean="0"/>
          </a:p>
          <a:p>
            <a:pPr algn="ctr"/>
            <a:r>
              <a:rPr lang="en-US" sz="2400" i="1" dirty="0" smtClean="0"/>
              <a:t>tuples as sequences of data</a:t>
            </a:r>
            <a:endParaRPr lang="en-US" sz="24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6015335"/>
            <a:ext cx="7105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However Python implements tuples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2480101"/>
            <a:ext cx="20574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Abstraction Barrier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523534" y="1981200"/>
            <a:ext cx="20574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Using the ADT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71313" y="3006029"/>
            <a:ext cx="2343866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Implementing the ADT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24250" y="4648200"/>
            <a:ext cx="20574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Using the ADT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71313" y="5648235"/>
            <a:ext cx="2343866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Implementing the ADT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8600" y="5151567"/>
            <a:ext cx="20574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Abstraction Barrier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6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542" y="1600200"/>
            <a:ext cx="3994916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in the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Abstraction: 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573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It makes code more readable and intuitive.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Which version is clearer?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2280" y="4114800"/>
            <a:ext cx="592021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mul_rats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(r1, r2):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return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(r1[0]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*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r2[0], r1[1]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*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r2[1])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639" y="3039070"/>
            <a:ext cx="8832867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mul_rats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(r1, r2):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make_rat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numer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(r1)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numer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(r2),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denom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(r1)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denom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(r2))</a:t>
            </a: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632280" y="4576465"/>
            <a:ext cx="4387520" cy="1757065"/>
            <a:chOff x="1632280" y="4576465"/>
            <a:chExt cx="4387520" cy="1757065"/>
          </a:xfrm>
        </p:grpSpPr>
        <p:sp>
          <p:nvSpPr>
            <p:cNvPr id="7" name="TextBox 6"/>
            <p:cNvSpPr txBox="1"/>
            <p:nvPr/>
          </p:nvSpPr>
          <p:spPr>
            <a:xfrm>
              <a:off x="1632280" y="5410200"/>
              <a:ext cx="4387520" cy="92333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When we write code that assumes a specific implementation of our ADT, we call this a </a:t>
              </a:r>
              <a:r>
                <a:rPr lang="en-US" b="1" i="1" dirty="0" smtClean="0"/>
                <a:t>data abstraction violation (DAV)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cxnSp>
          <p:nvCxnSpPr>
            <p:cNvPr id="12" name="Curved Connector 11"/>
            <p:cNvCxnSpPr>
              <a:stCxn id="7" idx="1"/>
              <a:endCxn id="5" idx="1"/>
            </p:cNvCxnSpPr>
            <p:nvPr/>
          </p:nvCxnSpPr>
          <p:spPr>
            <a:xfrm rot="10800000">
              <a:off x="1632280" y="4576465"/>
              <a:ext cx="12700" cy="1295400"/>
            </a:xfrm>
            <a:prstGeom prst="curved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602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Abstraction: 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We don’t have to worry about changing all the code that uses our ADT if we decide to change the implementation!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make_rat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(n, d):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(d, n)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numer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(x):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x[1]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denom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(x):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x[0]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411970" y="3733800"/>
            <a:ext cx="550343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# Will still work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mul_rats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(r1, r2):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make_rat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numer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(r1)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numer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(r2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denom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denom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(r2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1826" y="5096470"/>
            <a:ext cx="579357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# Will break</a:t>
            </a: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mul_rats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(r1, r2):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return (r1[0] * r2[0], r1[1] * r2[1])</a:t>
            </a:r>
          </a:p>
        </p:txBody>
      </p:sp>
    </p:spTree>
    <p:extLst>
      <p:ext uri="{BB962C8B-B14F-4D97-AF65-F5344CB8AC3E}">
        <p14:creationId xmlns:p14="http://schemas.microsoft.com/office/powerpoint/2010/main" val="25374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Suppose that Louis </a:t>
            </a:r>
            <a:r>
              <a:rPr lang="en-US" dirty="0" err="1" smtClean="0"/>
              <a:t>Reasoner</a:t>
            </a:r>
            <a:r>
              <a:rPr lang="en-US" dirty="0" smtClean="0"/>
              <a:t> wrote the following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prod_rats</a:t>
            </a:r>
            <a:r>
              <a:rPr lang="en-US" smtClean="0">
                <a:cs typeface="Consolas" pitchFamily="49" charset="0"/>
              </a:rPr>
              <a:t> that takes </a:t>
            </a:r>
            <a:r>
              <a:rPr lang="en-US" dirty="0" smtClean="0">
                <a:cs typeface="Consolas" pitchFamily="49" charset="0"/>
              </a:rPr>
              <a:t>a tuple of rational numbers using our ADT and returns their product.  Correct his code so that he does not have any data abstraction violations.</a:t>
            </a:r>
          </a:p>
          <a:p>
            <a:pPr marL="0" indent="0">
              <a:buNone/>
            </a:pP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prod_rats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(rats):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total,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(1, 1), 0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while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(rats):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total = (total[0] * rats[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][0],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     total[1] * rats[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][1])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return total</a:t>
            </a:r>
          </a:p>
        </p:txBody>
      </p:sp>
    </p:spTree>
    <p:extLst>
      <p:ext uri="{BB962C8B-B14F-4D97-AF65-F5344CB8AC3E}">
        <p14:creationId xmlns:p14="http://schemas.microsoft.com/office/powerpoint/2010/main" val="36345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Suppose that Louis </a:t>
            </a:r>
            <a:r>
              <a:rPr lang="en-US" dirty="0" err="1" smtClean="0"/>
              <a:t>Reasoner</a:t>
            </a:r>
            <a:r>
              <a:rPr lang="en-US" dirty="0" smtClean="0"/>
              <a:t> wrote the following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prod_rats</a:t>
            </a:r>
            <a:r>
              <a:rPr lang="en-US" dirty="0" smtClean="0">
                <a:cs typeface="Consolas" pitchFamily="49" charset="0"/>
              </a:rPr>
              <a:t> which takes a tuple of rational numbers using our ADT and returns their product.  Correct his code so that he does not have any data abstraction violations.</a:t>
            </a:r>
          </a:p>
          <a:p>
            <a:pPr marL="0" indent="0">
              <a:buNone/>
            </a:pP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prod_rats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(rats):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total,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make_rat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(1, 1), 0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while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(rats):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total =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make_rat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numer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(total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*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numer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rats[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]),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denom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(total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*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denom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(rats[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]))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return total</a:t>
            </a:r>
          </a:p>
        </p:txBody>
      </p:sp>
    </p:spTree>
    <p:extLst>
      <p:ext uri="{BB962C8B-B14F-4D97-AF65-F5344CB8AC3E}">
        <p14:creationId xmlns:p14="http://schemas.microsoft.com/office/powerpoint/2010/main" val="4133080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Say I wrote the following functions to define my student ADT.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make_student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(name, id):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(name, id)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student_name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s[0]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student_id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s[1]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If I changed the student ADT to also include the student’s age, what functions would I have to add or change in order to complete the abstraction?</a:t>
            </a:r>
            <a:endParaRPr 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Say I wrote the following functions to define my student ADT.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make_student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(name, id):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(name, id)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student_name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s[0]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student_id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s[1]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If I changed the student ADT to also include the student’s age, what functions would I have to add or change in order to complete the abstraction?  </a:t>
            </a:r>
            <a:endParaRPr lang="en-US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You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would have to change </a:t>
            </a:r>
            <a:r>
              <a:rPr lang="en-US" b="1" dirty="0" err="1" smtClean="0">
                <a:solidFill>
                  <a:srgbClr val="FF0000"/>
                </a:solidFill>
                <a:cs typeface="Consolas" pitchFamily="49" charset="0"/>
              </a:rPr>
              <a:t>make_student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 to take this new parameter.  If you just represent a student as the tuple (name, id, age), then you only have to add a selector for the student’s age.  The other two selectors would not have to be modified in this case.</a:t>
            </a:r>
            <a:endParaRPr lang="en-US" b="1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8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Tuples are a nice way to group data </a:t>
            </a:r>
            <a:r>
              <a:rPr lang="en-US" smtClean="0"/>
              <a:t>in Python.</a:t>
            </a:r>
            <a:endParaRPr lang="en-US" dirty="0" smtClean="0"/>
          </a:p>
          <a:p>
            <a:r>
              <a:rPr lang="en-US" dirty="0" smtClean="0"/>
              <a:t>Learned how to design new types of data by using </a:t>
            </a:r>
            <a:r>
              <a:rPr lang="en-US" i="1" dirty="0" smtClean="0"/>
              <a:t>data abstraction.</a:t>
            </a:r>
          </a:p>
          <a:p>
            <a:r>
              <a:rPr lang="en-US" b="1" i="1" dirty="0" smtClean="0"/>
              <a:t>Preview</a:t>
            </a:r>
            <a:r>
              <a:rPr lang="en-US" dirty="0" smtClean="0"/>
              <a:t>: Useful data structures.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736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Extras: Using Functions to Create ADTs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It turns out you don’t need to have something like tuples in a language in order to group data together.  Say I wanted to make a pair abstraction, which is like a tuple of length 2.  I could do this with just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make_pair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(first, second):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pair(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if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== “first”: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return first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== “second”: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return second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pair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first(p):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return p(“first”)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second(p):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p(“second”)</a:t>
            </a:r>
          </a:p>
        </p:txBody>
      </p:sp>
    </p:spTree>
    <p:extLst>
      <p:ext uri="{BB962C8B-B14F-4D97-AF65-F5344CB8AC3E}">
        <p14:creationId xmlns:p14="http://schemas.microsoft.com/office/powerpoint/2010/main" val="283874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Extras: More about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Strings and tuples are both </a:t>
            </a:r>
            <a:r>
              <a:rPr lang="en-US" i="1" dirty="0" smtClean="0"/>
              <a:t>sequences,</a:t>
            </a:r>
            <a:r>
              <a:rPr lang="en-US" dirty="0" smtClean="0"/>
              <a:t> meaning that they are things that you can iterate over with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loop.  Interestingly, they can also be indexed into and sliced like tuples.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for letter in 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     print(letter)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a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c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asdf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”[2]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d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“slaughterhouse”[1:9]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“laughter”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6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orders of growth review</a:t>
            </a:r>
          </a:p>
          <a:p>
            <a:r>
              <a:rPr lang="en-US" dirty="0" smtClean="0"/>
              <a:t>Data Abstraction and making new Abstract Data Types</a:t>
            </a:r>
          </a:p>
          <a:p>
            <a:r>
              <a:rPr lang="en-US" dirty="0" smtClean="0"/>
              <a:t>Tuples</a:t>
            </a:r>
          </a:p>
        </p:txBody>
      </p:sp>
    </p:spTree>
    <p:extLst>
      <p:ext uri="{BB962C8B-B14F-4D97-AF65-F5344CB8AC3E}">
        <p14:creationId xmlns:p14="http://schemas.microsoft.com/office/powerpoint/2010/main" val="271027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Orders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order of growth (using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notation)</a:t>
            </a:r>
            <a:r>
              <a:rPr lang="en-US" dirty="0" smtClean="0"/>
              <a:t> for the following Python function?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foo(x):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if x &lt; 3: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return x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foo(x % 3) + foo(x – 1)</a:t>
            </a:r>
          </a:p>
        </p:txBody>
      </p:sp>
    </p:spTree>
    <p:extLst>
      <p:ext uri="{BB962C8B-B14F-4D97-AF65-F5344CB8AC3E}">
        <p14:creationId xmlns:p14="http://schemas.microsoft.com/office/powerpoint/2010/main" val="32264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Orders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  <a:latin typeface="Calibri"/>
                <a:cs typeface="Calibri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(n)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We know that the result of n % 3 is 0, 1, or 2 (the base case), so we know that the first recursive call will always result in a base case and we can treat it as a constant time operation.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The second recursive call will take (about) n recursive calls before reaching a base case (we subtract one from n each time).  So we have </a:t>
            </a:r>
            <a:r>
              <a:rPr lang="el-GR" dirty="0">
                <a:solidFill>
                  <a:srgbClr val="FF0000"/>
                </a:solidFill>
                <a:cs typeface="Calibri"/>
              </a:rPr>
              <a:t>Θ</a:t>
            </a:r>
            <a:r>
              <a:rPr lang="en-US" dirty="0">
                <a:solidFill>
                  <a:srgbClr val="FF0000"/>
                </a:solidFill>
                <a:cs typeface="Calibri"/>
              </a:rPr>
              <a:t>(n</a:t>
            </a:r>
            <a:r>
              <a:rPr lang="en-US" dirty="0" smtClean="0">
                <a:solidFill>
                  <a:srgbClr val="FF0000"/>
                </a:solidFill>
                <a:cs typeface="Calibri"/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recursive calls with constant amount of work done for each call.</a:t>
            </a:r>
            <a:endParaRPr lang="en-US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320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want to be able to think about data in terms of its </a:t>
            </a:r>
            <a:r>
              <a:rPr lang="en-US" i="1" dirty="0" smtClean="0"/>
              <a:t>meaning</a:t>
            </a:r>
            <a:r>
              <a:rPr lang="en-US" dirty="0" smtClean="0"/>
              <a:t> rather than in terms of the way it is represented.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Data abstraction</a:t>
            </a:r>
            <a:r>
              <a:rPr lang="en-US" dirty="0" smtClean="0"/>
              <a:t> allows us to isolate:</a:t>
            </a:r>
          </a:p>
          <a:p>
            <a:pPr lvl="1"/>
            <a:r>
              <a:rPr lang="en-US" dirty="0" smtClean="0"/>
              <a:t>How the data is </a:t>
            </a:r>
            <a:r>
              <a:rPr lang="en-US" i="1" dirty="0" smtClean="0"/>
              <a:t>represented</a:t>
            </a:r>
            <a:r>
              <a:rPr lang="en-US" dirty="0" smtClean="0"/>
              <a:t> (as parts)</a:t>
            </a:r>
          </a:p>
          <a:p>
            <a:pPr lvl="1"/>
            <a:r>
              <a:rPr lang="en-US" dirty="0" smtClean="0"/>
              <a:t>How the data is </a:t>
            </a:r>
            <a:r>
              <a:rPr lang="en-US" i="1" dirty="0" smtClean="0"/>
              <a:t>manipulated</a:t>
            </a:r>
            <a:r>
              <a:rPr lang="en-US" dirty="0" smtClean="0"/>
              <a:t> (as units)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We do this by using functions to help create a </a:t>
            </a:r>
            <a:r>
              <a:rPr lang="en-US" b="1" dirty="0" smtClean="0"/>
              <a:t>division</a:t>
            </a:r>
            <a:r>
              <a:rPr lang="en-US" dirty="0" smtClean="0"/>
              <a:t> between these two cases.</a:t>
            </a:r>
          </a:p>
        </p:txBody>
      </p:sp>
    </p:spTree>
    <p:extLst>
      <p:ext uri="{BB962C8B-B14F-4D97-AF65-F5344CB8AC3E}">
        <p14:creationId xmlns:p14="http://schemas.microsoft.com/office/powerpoint/2010/main" val="295134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Rational Numbers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𝑁𝑢𝑚𝑒𝑟𝑎𝑡𝑜𝑟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𝐷𝑒𝑛𝑜𝑚𝑖𝑛𝑎𝑡𝑜𝑟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Consolas" pitchFamily="49" charset="0"/>
                  <a:cs typeface="Consolas" pitchFamily="49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onsolas" pitchFamily="49" charset="0"/>
                  <a:cs typeface="Consolas" pitchFamily="49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cs typeface="Consolas" pitchFamily="49" charset="0"/>
                  </a:rPr>
                  <a:t>Exact representation of fractions using a pair of integers.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Multiplication		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 ∗</m:t>
                        </m:r>
                        <m:box>
                          <m:boxPr>
                            <m:ctrlPr>
                              <a:rPr lang="en-US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i="1">
                                <a:latin typeface="Cambria Math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 = </m:t>
                            </m:r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𝑎𝑐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𝑏𝑑</m:t>
                                    </m:r>
                                  </m:den>
                                </m:f>
                              </m:e>
                            </m:box>
                          </m:e>
                        </m:box>
                      </m:e>
                    </m:box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Addition			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 +</m:t>
                        </m:r>
                        <m:box>
                          <m:boxPr>
                            <m:ctrlPr>
                              <a:rPr lang="en-US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i="1">
                                <a:latin typeface="Cambria Math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 = </m:t>
                            </m:r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𝑎𝑑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 + 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𝑏𝑐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𝑏𝑑</m:t>
                                    </m:r>
                                  </m:den>
                                </m:f>
                              </m:e>
                            </m:box>
                          </m:e>
                        </m:box>
                      </m:e>
                    </m:box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/>
                  <a:t>Equality			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 =</m:t>
                        </m:r>
                        <m:box>
                          <m:boxPr>
                            <m:ctrlPr>
                              <a:rPr lang="en-US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i="1">
                                <a:latin typeface="Cambria Math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  </m:t>
                            </m:r>
                            <m:groupChr>
                              <m:groupChrPr>
                                <m:chr m:val="⇔"/>
                                <m:pos m:val="top"/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groupChrPr>
                              <m:e/>
                            </m:groupChr>
                          </m:e>
                        </m:box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𝑎𝑑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𝑐𝑏</m:t>
                        </m:r>
                      </m:e>
                    </m:box>
                  </m:oMath>
                </a14:m>
                <a:endParaRPr lang="en-US" dirty="0" smtClean="0">
                  <a:cs typeface="Consolas" pitchFamily="49" charset="0"/>
                </a:endParaRPr>
              </a:p>
              <a:p>
                <a:pPr marL="0" indent="0">
                  <a:buNone/>
                </a:pPr>
                <a:endParaRPr lang="en-US" dirty="0" smtClean="0">
                  <a:cs typeface="Consolas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6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Rational Numbers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cs typeface="Consolas" pitchFamily="49" charset="0"/>
                  </a:rPr>
                  <a:t>We’d </a:t>
                </a:r>
                <a:r>
                  <a:rPr lang="en-US" dirty="0">
                    <a:cs typeface="Consolas" pitchFamily="49" charset="0"/>
                  </a:rPr>
                  <a:t>like to be able to create and decompose rational </a:t>
                </a:r>
                <a:r>
                  <a:rPr lang="en-US" dirty="0" smtClean="0">
                    <a:cs typeface="Consolas" pitchFamily="49" charset="0"/>
                  </a:rPr>
                  <a:t>numbers in </a:t>
                </a:r>
                <a:r>
                  <a:rPr lang="en-US" dirty="0">
                    <a:cs typeface="Consolas" pitchFamily="49" charset="0"/>
                  </a:rPr>
                  <a:t>our program:</a:t>
                </a:r>
              </a:p>
              <a:p>
                <a:pPr marL="0" indent="0">
                  <a:buNone/>
                </a:pPr>
                <a:endParaRPr lang="en-US" dirty="0" smtClean="0">
                  <a:cs typeface="Consolas" pitchFamily="49" charset="0"/>
                </a:endParaRPr>
              </a:p>
              <a:p>
                <a:pPr marL="0" indent="0">
                  <a:buNone/>
                </a:pPr>
                <a:endParaRPr lang="en-US" dirty="0">
                  <a:cs typeface="Consolas" pitchFamily="49" charset="0"/>
                </a:endParaRPr>
              </a:p>
              <a:p>
                <a:pPr marL="457200" lvl="1" indent="0">
                  <a:buNone/>
                </a:pPr>
                <a:r>
                  <a:rPr lang="en-US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make_rat</a:t>
                </a:r>
                <a:r>
                  <a:rPr lang="en-US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(n, d)</a:t>
                </a:r>
                <a:r>
                  <a:rPr lang="en-US" dirty="0">
                    <a:cs typeface="Consolas" pitchFamily="49" charset="0"/>
                  </a:rPr>
                  <a:t> – </a:t>
                </a:r>
                <a:r>
                  <a:rPr lang="en-US" i="1" dirty="0">
                    <a:cs typeface="Consolas" pitchFamily="49" charset="0"/>
                  </a:rPr>
                  <a:t>returns the rational number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latin typeface="Cambria Math"/>
                            <a:cs typeface="Consolas" pitchFamily="49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/>
                                <a:cs typeface="Consolas" pitchFamily="49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cs typeface="Consolas" pitchFamily="49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cs typeface="Consolas" pitchFamily="49" charset="0"/>
                              </a:rPr>
                              <m:t>𝑑</m:t>
                            </m:r>
                          </m:den>
                        </m:f>
                      </m:e>
                    </m:box>
                  </m:oMath>
                </a14:m>
                <a:endParaRPr lang="en-US" i="1" dirty="0">
                  <a:cs typeface="Consolas" pitchFamily="49" charset="0"/>
                </a:endParaRPr>
              </a:p>
              <a:p>
                <a:pPr marL="457200" lvl="1" indent="0">
                  <a:buNone/>
                </a:pPr>
                <a:r>
                  <a:rPr lang="en-US" dirty="0" err="1">
                    <a:solidFill>
                      <a:srgbClr val="0070C0"/>
                    </a:solidFill>
                    <a:latin typeface="Consolas" pitchFamily="49" charset="0"/>
                    <a:cs typeface="Consolas" pitchFamily="49" charset="0"/>
                  </a:rPr>
                  <a:t>numer</a:t>
                </a:r>
                <a:r>
                  <a:rPr lang="en-US" dirty="0">
                    <a:solidFill>
                      <a:srgbClr val="0070C0"/>
                    </a:solidFill>
                    <a:latin typeface="Consolas" pitchFamily="49" charset="0"/>
                    <a:cs typeface="Consolas" pitchFamily="49" charset="0"/>
                  </a:rPr>
                  <a:t>(x)</a:t>
                </a:r>
                <a:r>
                  <a:rPr lang="en-US" dirty="0">
                    <a:cs typeface="Consolas" pitchFamily="49" charset="0"/>
                  </a:rPr>
                  <a:t> – </a:t>
                </a:r>
                <a:r>
                  <a:rPr lang="en-US" i="1" dirty="0">
                    <a:cs typeface="Consolas" pitchFamily="49" charset="0"/>
                  </a:rPr>
                  <a:t>returns the numerator of x</a:t>
                </a:r>
              </a:p>
              <a:p>
                <a:pPr marL="457200" lvl="1" indent="0">
                  <a:buNone/>
                </a:pPr>
                <a:r>
                  <a:rPr lang="en-US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denom</a:t>
                </a:r>
                <a:r>
                  <a:rPr lang="en-US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(x)</a:t>
                </a:r>
                <a:r>
                  <a:rPr lang="en-US" dirty="0">
                    <a:cs typeface="Consolas" pitchFamily="49" charset="0"/>
                  </a:rPr>
                  <a:t> – </a:t>
                </a:r>
                <a:r>
                  <a:rPr lang="en-US" i="1" dirty="0">
                    <a:cs typeface="Consolas" pitchFamily="49" charset="0"/>
                  </a:rPr>
                  <a:t>returns the denominator of x</a:t>
                </a:r>
                <a:endParaRPr lang="en-US" dirty="0">
                  <a:cs typeface="Consolas" pitchFamily="49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752600" y="3276601"/>
            <a:ext cx="5963020" cy="685799"/>
            <a:chOff x="2362202" y="4355204"/>
            <a:chExt cx="5963020" cy="685799"/>
          </a:xfrm>
        </p:grpSpPr>
        <p:sp>
          <p:nvSpPr>
            <p:cNvPr id="5" name="TextBox 4"/>
            <p:cNvSpPr txBox="1"/>
            <p:nvPr/>
          </p:nvSpPr>
          <p:spPr>
            <a:xfrm rot="633015">
              <a:off x="6496422" y="4355204"/>
              <a:ext cx="1828800" cy="381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Constructor</a:t>
              </a:r>
              <a:endParaRPr lang="en-US" dirty="0"/>
            </a:p>
          </p:txBody>
        </p:sp>
        <p:cxnSp>
          <p:nvCxnSpPr>
            <p:cNvPr id="6" name="Curved Connector 5"/>
            <p:cNvCxnSpPr>
              <a:stCxn id="5" idx="1"/>
            </p:cNvCxnSpPr>
            <p:nvPr/>
          </p:nvCxnSpPr>
          <p:spPr>
            <a:xfrm rot="10800000" flipV="1">
              <a:off x="2362202" y="4378278"/>
              <a:ext cx="4149678" cy="662725"/>
            </a:xfrm>
            <a:prstGeom prst="curvedConnector3">
              <a:avLst>
                <a:gd name="adj1" fmla="val 100268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838202" y="4876801"/>
            <a:ext cx="7630267" cy="1221077"/>
            <a:chOff x="838202" y="4876801"/>
            <a:chExt cx="7630267" cy="1221077"/>
          </a:xfrm>
        </p:grpSpPr>
        <p:sp>
          <p:nvSpPr>
            <p:cNvPr id="8" name="TextBox 7"/>
            <p:cNvSpPr txBox="1"/>
            <p:nvPr/>
          </p:nvSpPr>
          <p:spPr>
            <a:xfrm rot="20558316">
              <a:off x="6639669" y="5634522"/>
              <a:ext cx="1828800" cy="3810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Selectors</a:t>
              </a:r>
              <a:endParaRPr lang="en-US" dirty="0"/>
            </a:p>
          </p:txBody>
        </p:sp>
        <p:cxnSp>
          <p:nvCxnSpPr>
            <p:cNvPr id="9" name="Curved Connector 8"/>
            <p:cNvCxnSpPr>
              <a:stCxn id="8" idx="1"/>
            </p:cNvCxnSpPr>
            <p:nvPr/>
          </p:nvCxnSpPr>
          <p:spPr>
            <a:xfrm rot="10800000">
              <a:off x="838202" y="4876801"/>
              <a:ext cx="5843126" cy="1221077"/>
            </a:xfrm>
            <a:prstGeom prst="curvedConnector3">
              <a:avLst>
                <a:gd name="adj1" fmla="val 111945"/>
              </a:avLst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92430" y="2764143"/>
            <a:ext cx="8034380" cy="2788024"/>
            <a:chOff x="392430" y="2764143"/>
            <a:chExt cx="8034380" cy="2788024"/>
          </a:xfrm>
        </p:grpSpPr>
        <p:sp>
          <p:nvSpPr>
            <p:cNvPr id="14" name="TextBox 13"/>
            <p:cNvSpPr txBox="1"/>
            <p:nvPr/>
          </p:nvSpPr>
          <p:spPr>
            <a:xfrm rot="21175484">
              <a:off x="392430" y="2764143"/>
              <a:ext cx="3124575" cy="64633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These are all we need to define an Abstract Data Type (ADT).</a:t>
              </a:r>
              <a:endParaRPr lang="en-US" dirty="0"/>
            </a:p>
          </p:txBody>
        </p:sp>
        <p:cxnSp>
          <p:nvCxnSpPr>
            <p:cNvPr id="16" name="Curved Connector 15"/>
            <p:cNvCxnSpPr>
              <a:stCxn id="14" idx="3"/>
              <a:endCxn id="5" idx="3"/>
            </p:cNvCxnSpPr>
            <p:nvPr/>
          </p:nvCxnSpPr>
          <p:spPr>
            <a:xfrm>
              <a:off x="3505109" y="2894877"/>
              <a:ext cx="4195053" cy="739649"/>
            </a:xfrm>
            <a:prstGeom prst="curvedConnector3">
              <a:avLst>
                <a:gd name="adj1" fmla="val 116944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14" idx="3"/>
              <a:endCxn id="8" idx="3"/>
            </p:cNvCxnSpPr>
            <p:nvPr/>
          </p:nvCxnSpPr>
          <p:spPr>
            <a:xfrm>
              <a:off x="3505109" y="2894877"/>
              <a:ext cx="4921701" cy="2657290"/>
            </a:xfrm>
            <a:prstGeom prst="curvedConnector3">
              <a:avLst>
                <a:gd name="adj1" fmla="val 112652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399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mul_rats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(r1, r2):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make_rat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numer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(r1) * </a:t>
            </a:r>
            <a:r>
              <a:rPr lang="en-US" sz="16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numer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(r2), </a:t>
            </a:r>
            <a:r>
              <a:rPr lang="en-US" sz="16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denom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(r1) * </a:t>
            </a:r>
            <a:r>
              <a:rPr lang="en-US" sz="16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denom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(r2))</a:t>
            </a: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add_rats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(r1, r2):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n1, d1 = </a:t>
            </a:r>
            <a:r>
              <a:rPr lang="en-US" sz="16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numer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(r1), </a:t>
            </a:r>
            <a:r>
              <a:rPr lang="en-US" sz="16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denom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(r1)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n2, d2 = </a:t>
            </a:r>
            <a:r>
              <a:rPr lang="en-US" sz="16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numer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(r2), </a:t>
            </a:r>
            <a:r>
              <a:rPr lang="en-US" sz="16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denom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(r2)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make_rat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(n1 * d2 + n2 * d1, d1 * d2)</a:t>
            </a: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eq_rats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(r1, r2):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6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numer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(r1) * </a:t>
            </a:r>
            <a:r>
              <a:rPr lang="en-US" sz="16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denom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(r2) == </a:t>
            </a:r>
            <a:r>
              <a:rPr lang="en-US" sz="16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numer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(r2) * </a:t>
            </a:r>
            <a:r>
              <a:rPr lang="en-US" sz="16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denom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(r1)</a:t>
            </a: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5932" y="4944070"/>
            <a:ext cx="4512473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Notice that we don’t have to know how rational numbers work in order to write any code that uses them!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lec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lec07</Template>
  <TotalTime>830</TotalTime>
  <Words>1237</Words>
  <Application>Microsoft Office PowerPoint</Application>
  <PresentationFormat>On-screen Show (4:3)</PresentationFormat>
  <Paragraphs>248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lec07</vt:lpstr>
      <vt:lpstr>CS61A Lecture 8 Data Abstraction</vt:lpstr>
      <vt:lpstr>Computer Science in the News</vt:lpstr>
      <vt:lpstr>Today</vt:lpstr>
      <vt:lpstr>Review: Orders of Growth</vt:lpstr>
      <vt:lpstr>Review: Orders of Growth</vt:lpstr>
      <vt:lpstr>Data Abstraction</vt:lpstr>
      <vt:lpstr>Problem: Rational Numbers</vt:lpstr>
      <vt:lpstr>Problem: Rational Numbers</vt:lpstr>
      <vt:lpstr>Problem: Rational Numbers</vt:lpstr>
      <vt:lpstr>Problem: Rational Numbers</vt:lpstr>
      <vt:lpstr>Practice: Using Abstractions</vt:lpstr>
      <vt:lpstr>Practice: Using Abstractions</vt:lpstr>
      <vt:lpstr>Tuples: Our First Data Structure</vt:lpstr>
      <vt:lpstr>Tuples: Our First Data Structure</vt:lpstr>
      <vt:lpstr>Practice: Using Tuples and Abstractions</vt:lpstr>
      <vt:lpstr>Practice: Using Tuples and Abstractions</vt:lpstr>
      <vt:lpstr>Announcements</vt:lpstr>
      <vt:lpstr>Problem: Rational Numbers</vt:lpstr>
      <vt:lpstr>Abstraction Diagrams</vt:lpstr>
      <vt:lpstr>Data Abstraction: So What?</vt:lpstr>
      <vt:lpstr>Data Abstraction: So What?</vt:lpstr>
      <vt:lpstr>Practice: Data Abstraction</vt:lpstr>
      <vt:lpstr>Practice: Data Abstraction</vt:lpstr>
      <vt:lpstr>Practice: Data Abstraction</vt:lpstr>
      <vt:lpstr>Practice: Data Abstraction</vt:lpstr>
      <vt:lpstr>Conclusion</vt:lpstr>
      <vt:lpstr>Extras: Using Functions to Create ADTs</vt:lpstr>
      <vt:lpstr>Extras: More about Strings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CS61A Lecture 8 Data Abstraction</dc:title>
  <dc:creator>Tom</dc:creator>
  <cp:lastModifiedBy>Tom</cp:lastModifiedBy>
  <cp:revision>64</cp:revision>
  <cp:lastPrinted>2012-06-28T15:46:06Z</cp:lastPrinted>
  <dcterms:created xsi:type="dcterms:W3CDTF">2012-06-27T20:23:04Z</dcterms:created>
  <dcterms:modified xsi:type="dcterms:W3CDTF">2012-07-08T14:40:43Z</dcterms:modified>
</cp:coreProperties>
</file>