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38"/>
  </p:notesMasterIdLst>
  <p:handoutMasterIdLst>
    <p:handoutMasterId r:id="rId39"/>
  </p:handoutMasterIdLst>
  <p:sldIdLst>
    <p:sldId id="256" r:id="rId2"/>
    <p:sldId id="290" r:id="rId3"/>
    <p:sldId id="291" r:id="rId4"/>
    <p:sldId id="275" r:id="rId5"/>
    <p:sldId id="257" r:id="rId6"/>
    <p:sldId id="259" r:id="rId7"/>
    <p:sldId id="258" r:id="rId8"/>
    <p:sldId id="260" r:id="rId9"/>
    <p:sldId id="292" r:id="rId10"/>
    <p:sldId id="261" r:id="rId11"/>
    <p:sldId id="262" r:id="rId12"/>
    <p:sldId id="265" r:id="rId13"/>
    <p:sldId id="263" r:id="rId14"/>
    <p:sldId id="264" r:id="rId15"/>
    <p:sldId id="266" r:id="rId16"/>
    <p:sldId id="267" r:id="rId17"/>
    <p:sldId id="268" r:id="rId18"/>
    <p:sldId id="269" r:id="rId19"/>
    <p:sldId id="271" r:id="rId20"/>
    <p:sldId id="286" r:id="rId21"/>
    <p:sldId id="285" r:id="rId22"/>
    <p:sldId id="284" r:id="rId23"/>
    <p:sldId id="270" r:id="rId24"/>
    <p:sldId id="289" r:id="rId25"/>
    <p:sldId id="287" r:id="rId26"/>
    <p:sldId id="273" r:id="rId27"/>
    <p:sldId id="272" r:id="rId28"/>
    <p:sldId id="274" r:id="rId29"/>
    <p:sldId id="276" r:id="rId30"/>
    <p:sldId id="277" r:id="rId31"/>
    <p:sldId id="283" r:id="rId32"/>
    <p:sldId id="278" r:id="rId33"/>
    <p:sldId id="279" r:id="rId34"/>
    <p:sldId id="280" r:id="rId35"/>
    <p:sldId id="281" r:id="rId36"/>
    <p:sldId id="282" r:id="rId3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8330E01-EB2D-4714-BF2B-F5A810ECB6A1}">
          <p14:sldIdLst>
            <p14:sldId id="256"/>
            <p14:sldId id="290"/>
            <p14:sldId id="291"/>
            <p14:sldId id="275"/>
            <p14:sldId id="257"/>
            <p14:sldId id="259"/>
            <p14:sldId id="258"/>
            <p14:sldId id="260"/>
            <p14:sldId id="292"/>
            <p14:sldId id="261"/>
            <p14:sldId id="262"/>
            <p14:sldId id="265"/>
            <p14:sldId id="263"/>
            <p14:sldId id="264"/>
            <p14:sldId id="266"/>
          </p14:sldIdLst>
        </p14:section>
        <p14:section name="Statements" id="{F1BA9B2E-E014-4D66-B8E1-8DE56CE70E4F}">
          <p14:sldIdLst>
            <p14:sldId id="267"/>
            <p14:sldId id="268"/>
            <p14:sldId id="269"/>
            <p14:sldId id="271"/>
            <p14:sldId id="286"/>
            <p14:sldId id="285"/>
            <p14:sldId id="284"/>
            <p14:sldId id="270"/>
            <p14:sldId id="289"/>
            <p14:sldId id="287"/>
          </p14:sldIdLst>
        </p14:section>
        <p14:section name="Functions" id="{D810C6E0-398A-4A5B-A866-A1E5A3AA94A9}">
          <p14:sldIdLst>
            <p14:sldId id="273"/>
            <p14:sldId id="272"/>
            <p14:sldId id="274"/>
            <p14:sldId id="276"/>
            <p14:sldId id="277"/>
            <p14:sldId id="283"/>
            <p14:sldId id="278"/>
            <p14:sldId id="279"/>
            <p14:sldId id="280"/>
            <p14:sldId id="281"/>
            <p14:sldId id="28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5" autoAdjust="0"/>
    <p:restoredTop sz="94676" autoAdjust="0"/>
  </p:normalViewPr>
  <p:slideViewPr>
    <p:cSldViewPr>
      <p:cViewPr varScale="1">
        <p:scale>
          <a:sx n="126" d="100"/>
          <a:sy n="126" d="100"/>
        </p:scale>
        <p:origin x="-1182"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0" d="100"/>
          <a:sy n="70" d="100"/>
        </p:scale>
        <p:origin x="-2814"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433CEF-ED81-4DFB-951B-E3290E51FD9A}" type="doc">
      <dgm:prSet loTypeId="urn:microsoft.com/office/officeart/2005/8/layout/process1" loCatId="process" qsTypeId="urn:microsoft.com/office/officeart/2005/8/quickstyle/simple2" qsCatId="simple" csTypeId="urn:microsoft.com/office/officeart/2005/8/colors/colorful1" csCatId="colorful" phldr="1"/>
      <dgm:spPr/>
      <dgm:t>
        <a:bodyPr/>
        <a:lstStyle/>
        <a:p>
          <a:endParaRPr lang="en-US"/>
        </a:p>
      </dgm:t>
    </dgm:pt>
    <dgm:pt modelId="{CE573030-2E48-428D-A82F-9CEF78D0C0CF}">
      <dgm:prSet phldrT="[Text]" custT="1"/>
      <dgm:spPr>
        <a:solidFill>
          <a:schemeClr val="accent5">
            <a:lumMod val="75000"/>
          </a:schemeClr>
        </a:solidFill>
      </dgm:spPr>
      <dgm:t>
        <a:bodyPr/>
        <a:lstStyle/>
        <a:p>
          <a:pPr algn="ctr"/>
          <a:endParaRPr lang="en-US" sz="1200" i="1" dirty="0"/>
        </a:p>
      </dgm:t>
    </dgm:pt>
    <dgm:pt modelId="{9C770306-6265-4BC7-A6BB-827520A067CA}" type="parTrans" cxnId="{F4878FF4-1B11-49B1-B499-5159C7557919}">
      <dgm:prSet/>
      <dgm:spPr/>
      <dgm:t>
        <a:bodyPr/>
        <a:lstStyle/>
        <a:p>
          <a:pPr algn="ctr"/>
          <a:endParaRPr lang="en-US"/>
        </a:p>
      </dgm:t>
    </dgm:pt>
    <dgm:pt modelId="{BF424601-94E3-48D2-83CE-BC74FFC9DCFB}" type="sibTrans" cxnId="{F4878FF4-1B11-49B1-B499-5159C7557919}">
      <dgm:prSet/>
      <dgm:spPr>
        <a:solidFill>
          <a:schemeClr val="accent5">
            <a:lumMod val="75000"/>
          </a:schemeClr>
        </a:solidFill>
      </dgm:spPr>
      <dgm:t>
        <a:bodyPr/>
        <a:lstStyle/>
        <a:p>
          <a:pPr algn="ctr"/>
          <a:endParaRPr lang="en-US" dirty="0"/>
        </a:p>
      </dgm:t>
    </dgm:pt>
    <dgm:pt modelId="{B6742C2C-C856-41E7-BA13-E2EB2987F62B}">
      <dgm:prSet phldrT="[Text]" custT="1"/>
      <dgm:spPr>
        <a:solidFill>
          <a:schemeClr val="accent6">
            <a:lumMod val="75000"/>
          </a:schemeClr>
        </a:solidFill>
      </dgm:spPr>
      <dgm:t>
        <a:bodyPr/>
        <a:lstStyle/>
        <a:p>
          <a:pPr algn="ctr"/>
          <a:endParaRPr lang="en-US" sz="1200" i="1" dirty="0"/>
        </a:p>
      </dgm:t>
    </dgm:pt>
    <dgm:pt modelId="{20B3C5A9-2C5C-44E6-AA16-FC2C95D80950}" type="parTrans" cxnId="{CBC8E527-7326-4D65-A845-37FE7BD24657}">
      <dgm:prSet/>
      <dgm:spPr/>
      <dgm:t>
        <a:bodyPr/>
        <a:lstStyle/>
        <a:p>
          <a:pPr algn="ctr"/>
          <a:endParaRPr lang="en-US"/>
        </a:p>
      </dgm:t>
    </dgm:pt>
    <dgm:pt modelId="{F85978BD-2198-4F94-9918-FE620B28CA88}" type="sibTrans" cxnId="{CBC8E527-7326-4D65-A845-37FE7BD24657}">
      <dgm:prSet/>
      <dgm:spPr/>
      <dgm:t>
        <a:bodyPr/>
        <a:lstStyle/>
        <a:p>
          <a:pPr algn="ctr"/>
          <a:endParaRPr lang="en-US"/>
        </a:p>
      </dgm:t>
    </dgm:pt>
    <dgm:pt modelId="{B03FB4AE-34EE-4383-8B0B-BB2D0DFEEA26}">
      <dgm:prSet phldrT="[Text]" custT="1"/>
      <dgm:spPr>
        <a:solidFill>
          <a:schemeClr val="accent4">
            <a:lumMod val="75000"/>
          </a:schemeClr>
        </a:solidFill>
      </dgm:spPr>
      <dgm:t>
        <a:bodyPr/>
        <a:lstStyle/>
        <a:p>
          <a:pPr algn="ctr"/>
          <a:endParaRPr lang="en-US" sz="1200" i="1" dirty="0"/>
        </a:p>
      </dgm:t>
    </dgm:pt>
    <dgm:pt modelId="{C30A0E2B-1DB0-4CCA-92D0-5A0FD3C733F1}" type="sibTrans" cxnId="{62D13861-A773-4133-A51A-9EE6286048B2}">
      <dgm:prSet/>
      <dgm:spPr>
        <a:solidFill>
          <a:schemeClr val="accent4">
            <a:lumMod val="75000"/>
          </a:schemeClr>
        </a:solidFill>
      </dgm:spPr>
      <dgm:t>
        <a:bodyPr/>
        <a:lstStyle/>
        <a:p>
          <a:pPr algn="ctr"/>
          <a:endParaRPr lang="en-US" dirty="0"/>
        </a:p>
      </dgm:t>
    </dgm:pt>
    <dgm:pt modelId="{D4E31FC5-DC67-40E9-86C4-41B10117EBB3}" type="parTrans" cxnId="{62D13861-A773-4133-A51A-9EE6286048B2}">
      <dgm:prSet/>
      <dgm:spPr/>
      <dgm:t>
        <a:bodyPr/>
        <a:lstStyle/>
        <a:p>
          <a:pPr algn="ctr"/>
          <a:endParaRPr lang="en-US"/>
        </a:p>
      </dgm:t>
    </dgm:pt>
    <dgm:pt modelId="{A10B7A57-A38C-4891-9FEF-A1C23CD6C4FA}">
      <dgm:prSet phldrT="[Text]" custT="1"/>
      <dgm:spPr>
        <a:solidFill>
          <a:srgbClr val="C00000"/>
        </a:solidFill>
      </dgm:spPr>
      <dgm:t>
        <a:bodyPr/>
        <a:lstStyle/>
        <a:p>
          <a:pPr algn="ctr"/>
          <a:endParaRPr lang="en-US" sz="1200" i="1" dirty="0"/>
        </a:p>
      </dgm:t>
    </dgm:pt>
    <dgm:pt modelId="{F7B48512-D72E-4345-BB87-16B8248BDE67}" type="sibTrans" cxnId="{414E0274-8111-4FB2-A9FF-A44251564069}">
      <dgm:prSet/>
      <dgm:spPr>
        <a:solidFill>
          <a:srgbClr val="C00000"/>
        </a:solidFill>
      </dgm:spPr>
      <dgm:t>
        <a:bodyPr/>
        <a:lstStyle/>
        <a:p>
          <a:pPr algn="ctr"/>
          <a:endParaRPr lang="en-US" dirty="0"/>
        </a:p>
      </dgm:t>
    </dgm:pt>
    <dgm:pt modelId="{EE7D0CE1-3BF4-4053-A825-1FF49C545153}" type="parTrans" cxnId="{414E0274-8111-4FB2-A9FF-A44251564069}">
      <dgm:prSet/>
      <dgm:spPr/>
      <dgm:t>
        <a:bodyPr/>
        <a:lstStyle/>
        <a:p>
          <a:pPr algn="ctr"/>
          <a:endParaRPr lang="en-US"/>
        </a:p>
      </dgm:t>
    </dgm:pt>
    <dgm:pt modelId="{EE9A77A3-D858-4AEA-B81B-6FD6D72780D7}">
      <dgm:prSet phldrT="[Text]" custT="1"/>
      <dgm:spPr>
        <a:solidFill>
          <a:schemeClr val="tx2">
            <a:lumMod val="50000"/>
          </a:schemeClr>
        </a:solidFill>
      </dgm:spPr>
      <dgm:t>
        <a:bodyPr/>
        <a:lstStyle/>
        <a:p>
          <a:pPr algn="ctr"/>
          <a:endParaRPr lang="en-US" sz="1200" i="1" dirty="0"/>
        </a:p>
      </dgm:t>
    </dgm:pt>
    <dgm:pt modelId="{24D989DC-90FC-4069-A005-8C4931C5D83B}" type="sibTrans" cxnId="{8BECF777-AA9F-434D-B441-B5B7AFA3251C}">
      <dgm:prSet/>
      <dgm:spPr>
        <a:solidFill>
          <a:schemeClr val="tx2">
            <a:lumMod val="50000"/>
          </a:schemeClr>
        </a:solidFill>
      </dgm:spPr>
      <dgm:t>
        <a:bodyPr/>
        <a:lstStyle/>
        <a:p>
          <a:pPr algn="ctr"/>
          <a:endParaRPr lang="en-US" dirty="0"/>
        </a:p>
      </dgm:t>
    </dgm:pt>
    <dgm:pt modelId="{FAF1B4CE-2D8C-4990-9A62-86EED439A93A}" type="parTrans" cxnId="{8BECF777-AA9F-434D-B441-B5B7AFA3251C}">
      <dgm:prSet/>
      <dgm:spPr/>
      <dgm:t>
        <a:bodyPr/>
        <a:lstStyle/>
        <a:p>
          <a:pPr algn="ctr"/>
          <a:endParaRPr lang="en-US"/>
        </a:p>
      </dgm:t>
    </dgm:pt>
    <dgm:pt modelId="{1BEF9239-9857-4141-94D3-93F61A8164FB}" type="pres">
      <dgm:prSet presAssocID="{87433CEF-ED81-4DFB-951B-E3290E51FD9A}" presName="Name0" presStyleCnt="0">
        <dgm:presLayoutVars>
          <dgm:dir/>
          <dgm:resizeHandles val="exact"/>
        </dgm:presLayoutVars>
      </dgm:prSet>
      <dgm:spPr/>
      <dgm:t>
        <a:bodyPr/>
        <a:lstStyle/>
        <a:p>
          <a:endParaRPr lang="en-US"/>
        </a:p>
      </dgm:t>
    </dgm:pt>
    <dgm:pt modelId="{29840697-E0F8-4C38-9111-5B2FE868299E}" type="pres">
      <dgm:prSet presAssocID="{A10B7A57-A38C-4891-9FEF-A1C23CD6C4FA}" presName="node" presStyleLbl="node1" presStyleIdx="0" presStyleCnt="5">
        <dgm:presLayoutVars>
          <dgm:bulletEnabled val="1"/>
        </dgm:presLayoutVars>
      </dgm:prSet>
      <dgm:spPr/>
      <dgm:t>
        <a:bodyPr/>
        <a:lstStyle/>
        <a:p>
          <a:endParaRPr lang="en-US"/>
        </a:p>
      </dgm:t>
    </dgm:pt>
    <dgm:pt modelId="{27D80F04-C8E6-4C87-BEBB-B14FB5EDCECB}" type="pres">
      <dgm:prSet presAssocID="{F7B48512-D72E-4345-BB87-16B8248BDE67}" presName="sibTrans" presStyleLbl="sibTrans2D1" presStyleIdx="0" presStyleCnt="4"/>
      <dgm:spPr/>
      <dgm:t>
        <a:bodyPr/>
        <a:lstStyle/>
        <a:p>
          <a:endParaRPr lang="en-US"/>
        </a:p>
      </dgm:t>
    </dgm:pt>
    <dgm:pt modelId="{B7B83F48-E09F-4F96-A9FC-8267E6AC6E5C}" type="pres">
      <dgm:prSet presAssocID="{F7B48512-D72E-4345-BB87-16B8248BDE67}" presName="connectorText" presStyleLbl="sibTrans2D1" presStyleIdx="0" presStyleCnt="4"/>
      <dgm:spPr/>
      <dgm:t>
        <a:bodyPr/>
        <a:lstStyle/>
        <a:p>
          <a:endParaRPr lang="en-US"/>
        </a:p>
      </dgm:t>
    </dgm:pt>
    <dgm:pt modelId="{F63DB19B-BD72-44D5-878E-4D5479A118E3}" type="pres">
      <dgm:prSet presAssocID="{EE9A77A3-D858-4AEA-B81B-6FD6D72780D7}" presName="node" presStyleLbl="node1" presStyleIdx="1" presStyleCnt="5">
        <dgm:presLayoutVars>
          <dgm:bulletEnabled val="1"/>
        </dgm:presLayoutVars>
      </dgm:prSet>
      <dgm:spPr/>
      <dgm:t>
        <a:bodyPr/>
        <a:lstStyle/>
        <a:p>
          <a:endParaRPr lang="en-US"/>
        </a:p>
      </dgm:t>
    </dgm:pt>
    <dgm:pt modelId="{0E58652B-3189-40CF-8711-A9D2D038A9D9}" type="pres">
      <dgm:prSet presAssocID="{24D989DC-90FC-4069-A005-8C4931C5D83B}" presName="sibTrans" presStyleLbl="sibTrans2D1" presStyleIdx="1" presStyleCnt="4"/>
      <dgm:spPr/>
      <dgm:t>
        <a:bodyPr/>
        <a:lstStyle/>
        <a:p>
          <a:endParaRPr lang="en-US"/>
        </a:p>
      </dgm:t>
    </dgm:pt>
    <dgm:pt modelId="{8A638D5E-D2BD-4595-A5AD-357B5596CA88}" type="pres">
      <dgm:prSet presAssocID="{24D989DC-90FC-4069-A005-8C4931C5D83B}" presName="connectorText" presStyleLbl="sibTrans2D1" presStyleIdx="1" presStyleCnt="4"/>
      <dgm:spPr/>
      <dgm:t>
        <a:bodyPr/>
        <a:lstStyle/>
        <a:p>
          <a:endParaRPr lang="en-US"/>
        </a:p>
      </dgm:t>
    </dgm:pt>
    <dgm:pt modelId="{DCB6567A-AB2D-4DAD-A758-218485B758E9}" type="pres">
      <dgm:prSet presAssocID="{B03FB4AE-34EE-4383-8B0B-BB2D0DFEEA26}" presName="node" presStyleLbl="node1" presStyleIdx="2" presStyleCnt="5">
        <dgm:presLayoutVars>
          <dgm:bulletEnabled val="1"/>
        </dgm:presLayoutVars>
      </dgm:prSet>
      <dgm:spPr/>
      <dgm:t>
        <a:bodyPr/>
        <a:lstStyle/>
        <a:p>
          <a:endParaRPr lang="en-US"/>
        </a:p>
      </dgm:t>
    </dgm:pt>
    <dgm:pt modelId="{B6FF6782-9D42-4CD5-A940-62B6466C0EAC}" type="pres">
      <dgm:prSet presAssocID="{C30A0E2B-1DB0-4CCA-92D0-5A0FD3C733F1}" presName="sibTrans" presStyleLbl="sibTrans2D1" presStyleIdx="2" presStyleCnt="4"/>
      <dgm:spPr/>
      <dgm:t>
        <a:bodyPr/>
        <a:lstStyle/>
        <a:p>
          <a:endParaRPr lang="en-US"/>
        </a:p>
      </dgm:t>
    </dgm:pt>
    <dgm:pt modelId="{B4718F03-A33A-44B1-8955-2A2F5C3D875D}" type="pres">
      <dgm:prSet presAssocID="{C30A0E2B-1DB0-4CCA-92D0-5A0FD3C733F1}" presName="connectorText" presStyleLbl="sibTrans2D1" presStyleIdx="2" presStyleCnt="4"/>
      <dgm:spPr/>
      <dgm:t>
        <a:bodyPr/>
        <a:lstStyle/>
        <a:p>
          <a:endParaRPr lang="en-US"/>
        </a:p>
      </dgm:t>
    </dgm:pt>
    <dgm:pt modelId="{464B4260-25FE-4512-AE11-7BC4B18952CA}" type="pres">
      <dgm:prSet presAssocID="{CE573030-2E48-428D-A82F-9CEF78D0C0CF}" presName="node" presStyleLbl="node1" presStyleIdx="3" presStyleCnt="5">
        <dgm:presLayoutVars>
          <dgm:bulletEnabled val="1"/>
        </dgm:presLayoutVars>
      </dgm:prSet>
      <dgm:spPr/>
      <dgm:t>
        <a:bodyPr/>
        <a:lstStyle/>
        <a:p>
          <a:endParaRPr lang="en-US"/>
        </a:p>
      </dgm:t>
    </dgm:pt>
    <dgm:pt modelId="{D744FA30-B1F1-4CFA-917F-8D540D5513B9}" type="pres">
      <dgm:prSet presAssocID="{BF424601-94E3-48D2-83CE-BC74FFC9DCFB}" presName="sibTrans" presStyleLbl="sibTrans2D1" presStyleIdx="3" presStyleCnt="4"/>
      <dgm:spPr/>
      <dgm:t>
        <a:bodyPr/>
        <a:lstStyle/>
        <a:p>
          <a:endParaRPr lang="en-US"/>
        </a:p>
      </dgm:t>
    </dgm:pt>
    <dgm:pt modelId="{07A1D4CE-B14E-4BC9-BAE4-E5B6505A4558}" type="pres">
      <dgm:prSet presAssocID="{BF424601-94E3-48D2-83CE-BC74FFC9DCFB}" presName="connectorText" presStyleLbl="sibTrans2D1" presStyleIdx="3" presStyleCnt="4"/>
      <dgm:spPr/>
      <dgm:t>
        <a:bodyPr/>
        <a:lstStyle/>
        <a:p>
          <a:endParaRPr lang="en-US"/>
        </a:p>
      </dgm:t>
    </dgm:pt>
    <dgm:pt modelId="{76C74148-7CC6-4823-8E21-B0923A34DE62}" type="pres">
      <dgm:prSet presAssocID="{B6742C2C-C856-41E7-BA13-E2EB2987F62B}" presName="node" presStyleLbl="node1" presStyleIdx="4" presStyleCnt="5">
        <dgm:presLayoutVars>
          <dgm:bulletEnabled val="1"/>
        </dgm:presLayoutVars>
      </dgm:prSet>
      <dgm:spPr/>
      <dgm:t>
        <a:bodyPr/>
        <a:lstStyle/>
        <a:p>
          <a:endParaRPr lang="en-US"/>
        </a:p>
      </dgm:t>
    </dgm:pt>
  </dgm:ptLst>
  <dgm:cxnLst>
    <dgm:cxn modelId="{575E2488-A375-48F1-8797-F11E8D895ABA}" type="presOf" srcId="{EE9A77A3-D858-4AEA-B81B-6FD6D72780D7}" destId="{F63DB19B-BD72-44D5-878E-4D5479A118E3}" srcOrd="0" destOrd="0" presId="urn:microsoft.com/office/officeart/2005/8/layout/process1"/>
    <dgm:cxn modelId="{CBC8E527-7326-4D65-A845-37FE7BD24657}" srcId="{87433CEF-ED81-4DFB-951B-E3290E51FD9A}" destId="{B6742C2C-C856-41E7-BA13-E2EB2987F62B}" srcOrd="4" destOrd="0" parTransId="{20B3C5A9-2C5C-44E6-AA16-FC2C95D80950}" sibTransId="{F85978BD-2198-4F94-9918-FE620B28CA88}"/>
    <dgm:cxn modelId="{86C892B5-5E4B-4E23-9D91-137742AC4A00}" type="presOf" srcId="{F7B48512-D72E-4345-BB87-16B8248BDE67}" destId="{27D80F04-C8E6-4C87-BEBB-B14FB5EDCECB}" srcOrd="0" destOrd="0" presId="urn:microsoft.com/office/officeart/2005/8/layout/process1"/>
    <dgm:cxn modelId="{0F963BCA-F778-4536-91A5-8F3A6BEC0DD2}" type="presOf" srcId="{F7B48512-D72E-4345-BB87-16B8248BDE67}" destId="{B7B83F48-E09F-4F96-A9FC-8267E6AC6E5C}" srcOrd="1" destOrd="0" presId="urn:microsoft.com/office/officeart/2005/8/layout/process1"/>
    <dgm:cxn modelId="{B3775336-E1E3-4E06-91A2-4CC107A45EE5}" type="presOf" srcId="{87433CEF-ED81-4DFB-951B-E3290E51FD9A}" destId="{1BEF9239-9857-4141-94D3-93F61A8164FB}" srcOrd="0" destOrd="0" presId="urn:microsoft.com/office/officeart/2005/8/layout/process1"/>
    <dgm:cxn modelId="{F4878FF4-1B11-49B1-B499-5159C7557919}" srcId="{87433CEF-ED81-4DFB-951B-E3290E51FD9A}" destId="{CE573030-2E48-428D-A82F-9CEF78D0C0CF}" srcOrd="3" destOrd="0" parTransId="{9C770306-6265-4BC7-A6BB-827520A067CA}" sibTransId="{BF424601-94E3-48D2-83CE-BC74FFC9DCFB}"/>
    <dgm:cxn modelId="{EDBDF2AC-47EE-47E3-8235-6D31E9E8721F}" type="presOf" srcId="{BF424601-94E3-48D2-83CE-BC74FFC9DCFB}" destId="{D744FA30-B1F1-4CFA-917F-8D540D5513B9}" srcOrd="0" destOrd="0" presId="urn:microsoft.com/office/officeart/2005/8/layout/process1"/>
    <dgm:cxn modelId="{459F4A4A-7687-4817-9594-A9377A3A4B51}" type="presOf" srcId="{C30A0E2B-1DB0-4CCA-92D0-5A0FD3C733F1}" destId="{B6FF6782-9D42-4CD5-A940-62B6466C0EAC}" srcOrd="0" destOrd="0" presId="urn:microsoft.com/office/officeart/2005/8/layout/process1"/>
    <dgm:cxn modelId="{3D2A39E9-3CB8-4A0F-92F1-0F717D97CCE7}" type="presOf" srcId="{B6742C2C-C856-41E7-BA13-E2EB2987F62B}" destId="{76C74148-7CC6-4823-8E21-B0923A34DE62}" srcOrd="0" destOrd="0" presId="urn:microsoft.com/office/officeart/2005/8/layout/process1"/>
    <dgm:cxn modelId="{8BECF777-AA9F-434D-B441-B5B7AFA3251C}" srcId="{87433CEF-ED81-4DFB-951B-E3290E51FD9A}" destId="{EE9A77A3-D858-4AEA-B81B-6FD6D72780D7}" srcOrd="1" destOrd="0" parTransId="{FAF1B4CE-2D8C-4990-9A62-86EED439A93A}" sibTransId="{24D989DC-90FC-4069-A005-8C4931C5D83B}"/>
    <dgm:cxn modelId="{360F15AD-C3B4-4E4E-AD2E-62D2689AE92E}" type="presOf" srcId="{BF424601-94E3-48D2-83CE-BC74FFC9DCFB}" destId="{07A1D4CE-B14E-4BC9-BAE4-E5B6505A4558}" srcOrd="1" destOrd="0" presId="urn:microsoft.com/office/officeart/2005/8/layout/process1"/>
    <dgm:cxn modelId="{F11FB7FF-0B5F-45BF-ABE2-4EC28827DB3A}" type="presOf" srcId="{B03FB4AE-34EE-4383-8B0B-BB2D0DFEEA26}" destId="{DCB6567A-AB2D-4DAD-A758-218485B758E9}" srcOrd="0" destOrd="0" presId="urn:microsoft.com/office/officeart/2005/8/layout/process1"/>
    <dgm:cxn modelId="{252F5455-558B-47DC-85CC-322A3472A55D}" type="presOf" srcId="{A10B7A57-A38C-4891-9FEF-A1C23CD6C4FA}" destId="{29840697-E0F8-4C38-9111-5B2FE868299E}" srcOrd="0" destOrd="0" presId="urn:microsoft.com/office/officeart/2005/8/layout/process1"/>
    <dgm:cxn modelId="{2BA8B795-085C-4356-9980-210BAD42A6BA}" type="presOf" srcId="{C30A0E2B-1DB0-4CCA-92D0-5A0FD3C733F1}" destId="{B4718F03-A33A-44B1-8955-2A2F5C3D875D}" srcOrd="1" destOrd="0" presId="urn:microsoft.com/office/officeart/2005/8/layout/process1"/>
    <dgm:cxn modelId="{78DA019E-3FE9-4861-8D88-46561D0B62AA}" type="presOf" srcId="{24D989DC-90FC-4069-A005-8C4931C5D83B}" destId="{8A638D5E-D2BD-4595-A5AD-357B5596CA88}" srcOrd="1" destOrd="0" presId="urn:microsoft.com/office/officeart/2005/8/layout/process1"/>
    <dgm:cxn modelId="{414E0274-8111-4FB2-A9FF-A44251564069}" srcId="{87433CEF-ED81-4DFB-951B-E3290E51FD9A}" destId="{A10B7A57-A38C-4891-9FEF-A1C23CD6C4FA}" srcOrd="0" destOrd="0" parTransId="{EE7D0CE1-3BF4-4053-A825-1FF49C545153}" sibTransId="{F7B48512-D72E-4345-BB87-16B8248BDE67}"/>
    <dgm:cxn modelId="{AD8AB747-9B8B-466A-BAA3-36A128BABDFB}" type="presOf" srcId="{24D989DC-90FC-4069-A005-8C4931C5D83B}" destId="{0E58652B-3189-40CF-8711-A9D2D038A9D9}" srcOrd="0" destOrd="0" presId="urn:microsoft.com/office/officeart/2005/8/layout/process1"/>
    <dgm:cxn modelId="{0822F440-D16D-4BC2-8C7D-F03A88D93C3F}" type="presOf" srcId="{CE573030-2E48-428D-A82F-9CEF78D0C0CF}" destId="{464B4260-25FE-4512-AE11-7BC4B18952CA}" srcOrd="0" destOrd="0" presId="urn:microsoft.com/office/officeart/2005/8/layout/process1"/>
    <dgm:cxn modelId="{62D13861-A773-4133-A51A-9EE6286048B2}" srcId="{87433CEF-ED81-4DFB-951B-E3290E51FD9A}" destId="{B03FB4AE-34EE-4383-8B0B-BB2D0DFEEA26}" srcOrd="2" destOrd="0" parTransId="{D4E31FC5-DC67-40E9-86C4-41B10117EBB3}" sibTransId="{C30A0E2B-1DB0-4CCA-92D0-5A0FD3C733F1}"/>
    <dgm:cxn modelId="{409A7BAA-9873-49FE-8224-A802EC206D27}" type="presParOf" srcId="{1BEF9239-9857-4141-94D3-93F61A8164FB}" destId="{29840697-E0F8-4C38-9111-5B2FE868299E}" srcOrd="0" destOrd="0" presId="urn:microsoft.com/office/officeart/2005/8/layout/process1"/>
    <dgm:cxn modelId="{8336FECD-4251-4E9F-9D8F-E676C5CAC0E7}" type="presParOf" srcId="{1BEF9239-9857-4141-94D3-93F61A8164FB}" destId="{27D80F04-C8E6-4C87-BEBB-B14FB5EDCECB}" srcOrd="1" destOrd="0" presId="urn:microsoft.com/office/officeart/2005/8/layout/process1"/>
    <dgm:cxn modelId="{0CE8ADA5-B5D1-4155-905C-302C3F5F4605}" type="presParOf" srcId="{27D80F04-C8E6-4C87-BEBB-B14FB5EDCECB}" destId="{B7B83F48-E09F-4F96-A9FC-8267E6AC6E5C}" srcOrd="0" destOrd="0" presId="urn:microsoft.com/office/officeart/2005/8/layout/process1"/>
    <dgm:cxn modelId="{70E3977D-03CC-4F8A-922E-0E26BD450A0F}" type="presParOf" srcId="{1BEF9239-9857-4141-94D3-93F61A8164FB}" destId="{F63DB19B-BD72-44D5-878E-4D5479A118E3}" srcOrd="2" destOrd="0" presId="urn:microsoft.com/office/officeart/2005/8/layout/process1"/>
    <dgm:cxn modelId="{E40C448F-565E-4C54-A175-557D6EE3C503}" type="presParOf" srcId="{1BEF9239-9857-4141-94D3-93F61A8164FB}" destId="{0E58652B-3189-40CF-8711-A9D2D038A9D9}" srcOrd="3" destOrd="0" presId="urn:microsoft.com/office/officeart/2005/8/layout/process1"/>
    <dgm:cxn modelId="{BB93D6E4-A162-433F-BF58-5490B4518EF8}" type="presParOf" srcId="{0E58652B-3189-40CF-8711-A9D2D038A9D9}" destId="{8A638D5E-D2BD-4595-A5AD-357B5596CA88}" srcOrd="0" destOrd="0" presId="urn:microsoft.com/office/officeart/2005/8/layout/process1"/>
    <dgm:cxn modelId="{3CBEC04F-5422-4B65-AAC6-0ABAC678B0EB}" type="presParOf" srcId="{1BEF9239-9857-4141-94D3-93F61A8164FB}" destId="{DCB6567A-AB2D-4DAD-A758-218485B758E9}" srcOrd="4" destOrd="0" presId="urn:microsoft.com/office/officeart/2005/8/layout/process1"/>
    <dgm:cxn modelId="{1E290FAC-F0BA-42BB-801E-23643057F7B7}" type="presParOf" srcId="{1BEF9239-9857-4141-94D3-93F61A8164FB}" destId="{B6FF6782-9D42-4CD5-A940-62B6466C0EAC}" srcOrd="5" destOrd="0" presId="urn:microsoft.com/office/officeart/2005/8/layout/process1"/>
    <dgm:cxn modelId="{ED81BB0C-5775-4B5B-AFB8-C850E75C3212}" type="presParOf" srcId="{B6FF6782-9D42-4CD5-A940-62B6466C0EAC}" destId="{B4718F03-A33A-44B1-8955-2A2F5C3D875D}" srcOrd="0" destOrd="0" presId="urn:microsoft.com/office/officeart/2005/8/layout/process1"/>
    <dgm:cxn modelId="{2961063F-CECC-4520-B368-26D400E194FD}" type="presParOf" srcId="{1BEF9239-9857-4141-94D3-93F61A8164FB}" destId="{464B4260-25FE-4512-AE11-7BC4B18952CA}" srcOrd="6" destOrd="0" presId="urn:microsoft.com/office/officeart/2005/8/layout/process1"/>
    <dgm:cxn modelId="{55438937-B1CC-41C8-AC34-1500A5575DAC}" type="presParOf" srcId="{1BEF9239-9857-4141-94D3-93F61A8164FB}" destId="{D744FA30-B1F1-4CFA-917F-8D540D5513B9}" srcOrd="7" destOrd="0" presId="urn:microsoft.com/office/officeart/2005/8/layout/process1"/>
    <dgm:cxn modelId="{0B1BF52B-FD01-44E9-BD77-894C60983A25}" type="presParOf" srcId="{D744FA30-B1F1-4CFA-917F-8D540D5513B9}" destId="{07A1D4CE-B14E-4BC9-BAE4-E5B6505A4558}" srcOrd="0" destOrd="0" presId="urn:microsoft.com/office/officeart/2005/8/layout/process1"/>
    <dgm:cxn modelId="{31D068F4-DDC2-4D85-9B6E-EB2A58AEFA09}" type="presParOf" srcId="{1BEF9239-9857-4141-94D3-93F61A8164FB}" destId="{76C74148-7CC6-4823-8E21-B0923A34DE62}" srcOrd="8" destOrd="0" presId="urn:microsoft.com/office/officeart/2005/8/layout/process1"/>
  </dgm:cxnLst>
  <dgm:bg/>
  <dgm:whole/>
  <dgm:extLst>
    <a:ext uri="http://schemas.microsoft.com/office/drawing/2008/diagram">
      <dsp:dataModelExt xmlns:dsp="http://schemas.microsoft.com/office/drawing/2008/diagram" relId="rId1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840697-E0F8-4C38-9111-5B2FE868299E}">
      <dsp:nvSpPr>
        <dsp:cNvPr id="0" name=""/>
        <dsp:cNvSpPr/>
      </dsp:nvSpPr>
      <dsp:spPr>
        <a:xfrm>
          <a:off x="1265" y="377651"/>
          <a:ext cx="392162" cy="235297"/>
        </a:xfrm>
        <a:prstGeom prst="roundRect">
          <a:avLst>
            <a:gd name="adj" fmla="val 10000"/>
          </a:avLst>
        </a:prstGeom>
        <a:solidFill>
          <a:srgbClr val="C00000"/>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endParaRPr lang="en-US" sz="1200" i="1" kern="1200" dirty="0"/>
        </a:p>
      </dsp:txBody>
      <dsp:txXfrm>
        <a:off x="8157" y="384543"/>
        <a:ext cx="378378" cy="221513"/>
      </dsp:txXfrm>
    </dsp:sp>
    <dsp:sp modelId="{27D80F04-C8E6-4C87-BEBB-B14FB5EDCECB}">
      <dsp:nvSpPr>
        <dsp:cNvPr id="0" name=""/>
        <dsp:cNvSpPr/>
      </dsp:nvSpPr>
      <dsp:spPr>
        <a:xfrm>
          <a:off x="432643" y="446671"/>
          <a:ext cx="83138" cy="97256"/>
        </a:xfrm>
        <a:prstGeom prst="rightArrow">
          <a:avLst>
            <a:gd name="adj1" fmla="val 60000"/>
            <a:gd name="adj2" fmla="val 50000"/>
          </a:avLst>
        </a:prstGeom>
        <a:solidFill>
          <a:srgbClr val="C00000"/>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432643" y="466122"/>
        <a:ext cx="58197" cy="58354"/>
      </dsp:txXfrm>
    </dsp:sp>
    <dsp:sp modelId="{F63DB19B-BD72-44D5-878E-4D5479A118E3}">
      <dsp:nvSpPr>
        <dsp:cNvPr id="0" name=""/>
        <dsp:cNvSpPr/>
      </dsp:nvSpPr>
      <dsp:spPr>
        <a:xfrm>
          <a:off x="550291" y="377651"/>
          <a:ext cx="392162" cy="235297"/>
        </a:xfrm>
        <a:prstGeom prst="roundRect">
          <a:avLst>
            <a:gd name="adj" fmla="val 10000"/>
          </a:avLst>
        </a:prstGeom>
        <a:solidFill>
          <a:schemeClr val="tx2">
            <a:lumMod val="5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endParaRPr lang="en-US" sz="1200" i="1" kern="1200" dirty="0"/>
        </a:p>
      </dsp:txBody>
      <dsp:txXfrm>
        <a:off x="557183" y="384543"/>
        <a:ext cx="378378" cy="221513"/>
      </dsp:txXfrm>
    </dsp:sp>
    <dsp:sp modelId="{0E58652B-3189-40CF-8711-A9D2D038A9D9}">
      <dsp:nvSpPr>
        <dsp:cNvPr id="0" name=""/>
        <dsp:cNvSpPr/>
      </dsp:nvSpPr>
      <dsp:spPr>
        <a:xfrm>
          <a:off x="981670" y="446671"/>
          <a:ext cx="83138" cy="97256"/>
        </a:xfrm>
        <a:prstGeom prst="rightArrow">
          <a:avLst>
            <a:gd name="adj1" fmla="val 60000"/>
            <a:gd name="adj2" fmla="val 50000"/>
          </a:avLst>
        </a:prstGeom>
        <a:solidFill>
          <a:schemeClr val="tx2">
            <a:lumMod val="5000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981670" y="466122"/>
        <a:ext cx="58197" cy="58354"/>
      </dsp:txXfrm>
    </dsp:sp>
    <dsp:sp modelId="{DCB6567A-AB2D-4DAD-A758-218485B758E9}">
      <dsp:nvSpPr>
        <dsp:cNvPr id="0" name=""/>
        <dsp:cNvSpPr/>
      </dsp:nvSpPr>
      <dsp:spPr>
        <a:xfrm>
          <a:off x="1099318" y="377651"/>
          <a:ext cx="392162" cy="235297"/>
        </a:xfrm>
        <a:prstGeom prst="roundRect">
          <a:avLst>
            <a:gd name="adj" fmla="val 10000"/>
          </a:avLst>
        </a:prstGeom>
        <a:solidFill>
          <a:schemeClr val="accent4">
            <a:lumMod val="75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endParaRPr lang="en-US" sz="1200" i="1" kern="1200" dirty="0"/>
        </a:p>
      </dsp:txBody>
      <dsp:txXfrm>
        <a:off x="1106210" y="384543"/>
        <a:ext cx="378378" cy="221513"/>
      </dsp:txXfrm>
    </dsp:sp>
    <dsp:sp modelId="{B6FF6782-9D42-4CD5-A940-62B6466C0EAC}">
      <dsp:nvSpPr>
        <dsp:cNvPr id="0" name=""/>
        <dsp:cNvSpPr/>
      </dsp:nvSpPr>
      <dsp:spPr>
        <a:xfrm>
          <a:off x="1530697" y="446671"/>
          <a:ext cx="83138" cy="97256"/>
        </a:xfrm>
        <a:prstGeom prst="rightArrow">
          <a:avLst>
            <a:gd name="adj1" fmla="val 60000"/>
            <a:gd name="adj2" fmla="val 50000"/>
          </a:avLst>
        </a:prstGeom>
        <a:solidFill>
          <a:schemeClr val="accent4">
            <a:lumMod val="7500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1530697" y="466122"/>
        <a:ext cx="58197" cy="58354"/>
      </dsp:txXfrm>
    </dsp:sp>
    <dsp:sp modelId="{464B4260-25FE-4512-AE11-7BC4B18952CA}">
      <dsp:nvSpPr>
        <dsp:cNvPr id="0" name=""/>
        <dsp:cNvSpPr/>
      </dsp:nvSpPr>
      <dsp:spPr>
        <a:xfrm>
          <a:off x="1648345" y="377651"/>
          <a:ext cx="392162" cy="235297"/>
        </a:xfrm>
        <a:prstGeom prst="roundRect">
          <a:avLst>
            <a:gd name="adj" fmla="val 10000"/>
          </a:avLst>
        </a:prstGeom>
        <a:solidFill>
          <a:schemeClr val="accent5">
            <a:lumMod val="75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endParaRPr lang="en-US" sz="1200" i="1" kern="1200" dirty="0"/>
        </a:p>
      </dsp:txBody>
      <dsp:txXfrm>
        <a:off x="1655237" y="384543"/>
        <a:ext cx="378378" cy="221513"/>
      </dsp:txXfrm>
    </dsp:sp>
    <dsp:sp modelId="{D744FA30-B1F1-4CFA-917F-8D540D5513B9}">
      <dsp:nvSpPr>
        <dsp:cNvPr id="0" name=""/>
        <dsp:cNvSpPr/>
      </dsp:nvSpPr>
      <dsp:spPr>
        <a:xfrm>
          <a:off x="2079724" y="446671"/>
          <a:ext cx="83138" cy="97256"/>
        </a:xfrm>
        <a:prstGeom prst="rightArrow">
          <a:avLst>
            <a:gd name="adj1" fmla="val 60000"/>
            <a:gd name="adj2" fmla="val 50000"/>
          </a:avLst>
        </a:prstGeom>
        <a:solidFill>
          <a:schemeClr val="accent5">
            <a:lumMod val="7500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2079724" y="466122"/>
        <a:ext cx="58197" cy="58354"/>
      </dsp:txXfrm>
    </dsp:sp>
    <dsp:sp modelId="{76C74148-7CC6-4823-8E21-B0923A34DE62}">
      <dsp:nvSpPr>
        <dsp:cNvPr id="0" name=""/>
        <dsp:cNvSpPr/>
      </dsp:nvSpPr>
      <dsp:spPr>
        <a:xfrm>
          <a:off x="2197372" y="377651"/>
          <a:ext cx="392162" cy="235297"/>
        </a:xfrm>
        <a:prstGeom prst="roundRect">
          <a:avLst>
            <a:gd name="adj" fmla="val 10000"/>
          </a:avLst>
        </a:prstGeom>
        <a:solidFill>
          <a:schemeClr val="accent6">
            <a:lumMod val="75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endParaRPr lang="en-US" sz="1200" i="1" kern="1200" dirty="0"/>
        </a:p>
      </dsp:txBody>
      <dsp:txXfrm>
        <a:off x="2204264" y="384543"/>
        <a:ext cx="378378" cy="221513"/>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AF1B6978-5E3E-488D-B057-5C6B94B3E265}" type="datetimeFigureOut">
              <a:rPr lang="en-US" smtClean="0"/>
              <a:t>7/8/2012</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142423F3-24E0-4269-B9B4-72E53018CFB6}" type="slidenum">
              <a:rPr lang="en-US" smtClean="0"/>
              <a:t>‹#›</a:t>
            </a:fld>
            <a:endParaRPr lang="en-US"/>
          </a:p>
        </p:txBody>
      </p:sp>
    </p:spTree>
    <p:extLst>
      <p:ext uri="{BB962C8B-B14F-4D97-AF65-F5344CB8AC3E}">
        <p14:creationId xmlns:p14="http://schemas.microsoft.com/office/powerpoint/2010/main" val="33797537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B0E945F7-029C-4DD7-822E-0EA23C540B25}" type="datetimeFigureOut">
              <a:rPr lang="en-US" smtClean="0"/>
              <a:t>7/8/2012</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1E51D97-F361-44BD-98F4-4B58128F5192}" type="slidenum">
              <a:rPr lang="en-US" smtClean="0"/>
              <a:t>‹#›</a:t>
            </a:fld>
            <a:endParaRPr lang="en-US"/>
          </a:p>
        </p:txBody>
      </p:sp>
    </p:spTree>
    <p:extLst>
      <p:ext uri="{BB962C8B-B14F-4D97-AF65-F5344CB8AC3E}">
        <p14:creationId xmlns:p14="http://schemas.microsoft.com/office/powerpoint/2010/main" val="332684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452960C-22AD-4ECA-A06A-10F2C63FD7BE}" type="slidenum">
              <a:rPr lang="en-US" smtClean="0"/>
              <a:t>‹#›</a:t>
            </a:fld>
            <a:endParaRPr lang="en-US" dirty="0"/>
          </a:p>
        </p:txBody>
      </p:sp>
    </p:spTree>
    <p:extLst>
      <p:ext uri="{BB962C8B-B14F-4D97-AF65-F5344CB8AC3E}">
        <p14:creationId xmlns:p14="http://schemas.microsoft.com/office/powerpoint/2010/main" val="230432816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452960C-22AD-4ECA-A06A-10F2C63FD7BE}" type="slidenum">
              <a:rPr lang="en-US" smtClean="0"/>
              <a:t>‹#›</a:t>
            </a:fld>
            <a:endParaRPr lang="en-US" dirty="0"/>
          </a:p>
        </p:txBody>
      </p:sp>
    </p:spTree>
    <p:extLst>
      <p:ext uri="{BB962C8B-B14F-4D97-AF65-F5344CB8AC3E}">
        <p14:creationId xmlns:p14="http://schemas.microsoft.com/office/powerpoint/2010/main" val="295645268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452960C-22AD-4ECA-A06A-10F2C63FD7BE}" type="slidenum">
              <a:rPr lang="en-US" smtClean="0"/>
              <a:t>‹#›</a:t>
            </a:fld>
            <a:endParaRPr lang="en-US" dirty="0"/>
          </a:p>
        </p:txBody>
      </p:sp>
    </p:spTree>
    <p:extLst>
      <p:ext uri="{BB962C8B-B14F-4D97-AF65-F5344CB8AC3E}">
        <p14:creationId xmlns:p14="http://schemas.microsoft.com/office/powerpoint/2010/main" val="302790979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US" dirty="0"/>
          </a:p>
        </p:txBody>
      </p:sp>
      <p:sp>
        <p:nvSpPr>
          <p:cNvPr id="4" name="TextBox 3"/>
          <p:cNvSpPr txBox="1"/>
          <p:nvPr userDrawn="1"/>
        </p:nvSpPr>
        <p:spPr>
          <a:xfrm>
            <a:off x="7620000" y="6400800"/>
            <a:ext cx="1066800" cy="276999"/>
          </a:xfrm>
          <a:prstGeom prst="rect">
            <a:avLst/>
          </a:prstGeom>
          <a:noFill/>
        </p:spPr>
        <p:txBody>
          <a:bodyPr wrap="square" rtlCol="0">
            <a:spAutoFit/>
          </a:bodyPr>
          <a:lstStyle/>
          <a:p>
            <a:fld id="{5FB3BCDA-CC45-4431-9903-20D3ECADADC0}" type="slidenum">
              <a:rPr lang="en-US" sz="1200" smtClean="0"/>
              <a:t>‹#›</a:t>
            </a:fld>
            <a:endParaRPr lang="en-US" sz="1200" dirty="0"/>
          </a:p>
        </p:txBody>
      </p:sp>
    </p:spTree>
    <p:extLst>
      <p:ext uri="{BB962C8B-B14F-4D97-AF65-F5344CB8AC3E}">
        <p14:creationId xmlns:p14="http://schemas.microsoft.com/office/powerpoint/2010/main" val="91768727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452960C-22AD-4ECA-A06A-10F2C63FD7BE}" type="slidenum">
              <a:rPr lang="en-US" smtClean="0"/>
              <a:t>‹#›</a:t>
            </a:fld>
            <a:endParaRPr lang="en-US" dirty="0"/>
          </a:p>
        </p:txBody>
      </p:sp>
    </p:spTree>
    <p:extLst>
      <p:ext uri="{BB962C8B-B14F-4D97-AF65-F5344CB8AC3E}">
        <p14:creationId xmlns:p14="http://schemas.microsoft.com/office/powerpoint/2010/main" val="32523623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452960C-22AD-4ECA-A06A-10F2C63FD7BE}" type="slidenum">
              <a:rPr lang="en-US" smtClean="0"/>
              <a:t>‹#›</a:t>
            </a:fld>
            <a:endParaRPr lang="en-US" dirty="0"/>
          </a:p>
        </p:txBody>
      </p:sp>
    </p:spTree>
    <p:extLst>
      <p:ext uri="{BB962C8B-B14F-4D97-AF65-F5344CB8AC3E}">
        <p14:creationId xmlns:p14="http://schemas.microsoft.com/office/powerpoint/2010/main" val="322351268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3452960C-22AD-4ECA-A06A-10F2C63FD7BE}" type="slidenum">
              <a:rPr lang="en-US" smtClean="0"/>
              <a:t>‹#›</a:t>
            </a:fld>
            <a:endParaRPr lang="en-US" dirty="0"/>
          </a:p>
        </p:txBody>
      </p:sp>
    </p:spTree>
    <p:extLst>
      <p:ext uri="{BB962C8B-B14F-4D97-AF65-F5344CB8AC3E}">
        <p14:creationId xmlns:p14="http://schemas.microsoft.com/office/powerpoint/2010/main" val="95418618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3452960C-22AD-4ECA-A06A-10F2C63FD7BE}" type="slidenum">
              <a:rPr lang="en-US" smtClean="0"/>
              <a:t>‹#›</a:t>
            </a:fld>
            <a:endParaRPr lang="en-US" dirty="0"/>
          </a:p>
        </p:txBody>
      </p:sp>
    </p:spTree>
    <p:extLst>
      <p:ext uri="{BB962C8B-B14F-4D97-AF65-F5344CB8AC3E}">
        <p14:creationId xmlns:p14="http://schemas.microsoft.com/office/powerpoint/2010/main" val="395097046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3452960C-22AD-4ECA-A06A-10F2C63FD7BE}" type="slidenum">
              <a:rPr lang="en-US" smtClean="0"/>
              <a:t>‹#›</a:t>
            </a:fld>
            <a:endParaRPr lang="en-US" dirty="0"/>
          </a:p>
        </p:txBody>
      </p:sp>
    </p:spTree>
    <p:extLst>
      <p:ext uri="{BB962C8B-B14F-4D97-AF65-F5344CB8AC3E}">
        <p14:creationId xmlns:p14="http://schemas.microsoft.com/office/powerpoint/2010/main" val="107048364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452960C-22AD-4ECA-A06A-10F2C63FD7BE}" type="slidenum">
              <a:rPr lang="en-US" smtClean="0"/>
              <a:t>‹#›</a:t>
            </a:fld>
            <a:endParaRPr lang="en-US" dirty="0"/>
          </a:p>
        </p:txBody>
      </p:sp>
    </p:spTree>
    <p:extLst>
      <p:ext uri="{BB962C8B-B14F-4D97-AF65-F5344CB8AC3E}">
        <p14:creationId xmlns:p14="http://schemas.microsoft.com/office/powerpoint/2010/main" val="425589333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452960C-22AD-4ECA-A06A-10F2C63FD7BE}" type="slidenum">
              <a:rPr lang="en-US" smtClean="0"/>
              <a:t>‹#›</a:t>
            </a:fld>
            <a:endParaRPr lang="en-US" dirty="0"/>
          </a:p>
        </p:txBody>
      </p:sp>
    </p:spTree>
    <p:extLst>
      <p:ext uri="{BB962C8B-B14F-4D97-AF65-F5344CB8AC3E}">
        <p14:creationId xmlns:p14="http://schemas.microsoft.com/office/powerpoint/2010/main" val="66864894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diagramData" Target="../diagrams/data1.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microsoft.com/office/2007/relationships/diagramDrawing" Target="../diagrams/drawing1.xml"/><Relationship Id="rId2" Type="http://schemas.openxmlformats.org/officeDocument/2006/relationships/slideLayout" Target="../slideLayouts/slideLayout2.xml"/><Relationship Id="rId16" Type="http://schemas.openxmlformats.org/officeDocument/2006/relationships/diagramColors" Target="../diagrams/colors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diagramQuickStyle" Target="../diagrams/quickStyl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diagramLayout" Target="../diagrams/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Oval 3"/>
          <p:cNvSpPr/>
          <p:nvPr userDrawn="1"/>
        </p:nvSpPr>
        <p:spPr>
          <a:xfrm>
            <a:off x="381000" y="6294331"/>
            <a:ext cx="723900" cy="4714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 name="Content Placeholder 6"/>
          <p:cNvGraphicFramePr>
            <a:graphicFrameLocks/>
          </p:cNvGraphicFramePr>
          <p:nvPr>
            <p:extLst>
              <p:ext uri="{D42A27DB-BD31-4B8C-83A1-F6EECF244321}">
                <p14:modId xmlns:p14="http://schemas.microsoft.com/office/powerpoint/2010/main" val="2941694939"/>
              </p:ext>
            </p:extLst>
          </p:nvPr>
        </p:nvGraphicFramePr>
        <p:xfrm>
          <a:off x="533400" y="6019800"/>
          <a:ext cx="2590800" cy="99060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7" name="Picture 6"/>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8001000" y="6258842"/>
            <a:ext cx="678039" cy="542431"/>
          </a:xfrm>
          <a:prstGeom prst="rect">
            <a:avLst/>
          </a:prstGeom>
        </p:spPr>
      </p:pic>
      <p:sp>
        <p:nvSpPr>
          <p:cNvPr id="11" name="Slide Number Placeholder 5"/>
          <p:cNvSpPr>
            <a:spLocks noGrp="1"/>
          </p:cNvSpPr>
          <p:nvPr>
            <p:ph type="sldNum" sz="quarter" idx="4"/>
          </p:nvPr>
        </p:nvSpPr>
        <p:spPr>
          <a:xfrm>
            <a:off x="6553200" y="6356350"/>
            <a:ext cx="2133600" cy="365125"/>
          </a:xfrm>
          <a:prstGeom prst="rect">
            <a:avLst/>
          </a:prstGeom>
        </p:spPr>
        <p:txBody>
          <a:bodyPr/>
          <a:lstStyle/>
          <a:p>
            <a:fld id="{9999F1A6-9EB1-4C42-9B1A-533E5EC4DDE2}" type="slidenum">
              <a:rPr lang="en-US" smtClean="0"/>
              <a:t>‹#›</a:t>
            </a:fld>
            <a:endParaRPr lang="en-US" dirty="0"/>
          </a:p>
        </p:txBody>
      </p:sp>
    </p:spTree>
    <p:extLst>
      <p:ext uri="{BB962C8B-B14F-4D97-AF65-F5344CB8AC3E}">
        <p14:creationId xmlns:p14="http://schemas.microsoft.com/office/powerpoint/2010/main" val="324873172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CS61A Lecture 2</a:t>
            </a:r>
            <a:br>
              <a:rPr lang="en-US" dirty="0" smtClean="0"/>
            </a:br>
            <a:r>
              <a:rPr lang="en-US" i="1" dirty="0" smtClean="0"/>
              <a:t>Functions and</a:t>
            </a:r>
            <a:br>
              <a:rPr lang="en-US" i="1" dirty="0" smtClean="0"/>
            </a:br>
            <a:r>
              <a:rPr lang="en-US" i="1" dirty="0" smtClean="0"/>
              <a:t>Applicative Model of Computation</a:t>
            </a:r>
            <a:endParaRPr lang="en-US" i="1" dirty="0"/>
          </a:p>
        </p:txBody>
      </p:sp>
      <p:sp>
        <p:nvSpPr>
          <p:cNvPr id="3" name="Subtitle 2"/>
          <p:cNvSpPr>
            <a:spLocks noGrp="1"/>
          </p:cNvSpPr>
          <p:nvPr>
            <p:ph type="subTitle" idx="1"/>
          </p:nvPr>
        </p:nvSpPr>
        <p:spPr/>
        <p:txBody>
          <a:bodyPr/>
          <a:lstStyle/>
          <a:p>
            <a:r>
              <a:rPr lang="en-US" dirty="0" smtClean="0"/>
              <a:t>Tom Magrino and Jon Kotker</a:t>
            </a:r>
            <a:br>
              <a:rPr lang="en-US" dirty="0" smtClean="0"/>
            </a:br>
            <a:r>
              <a:rPr lang="en-US" dirty="0" smtClean="0"/>
              <a:t>UC Berkeley EECS</a:t>
            </a:r>
          </a:p>
          <a:p>
            <a:r>
              <a:rPr lang="en-US" dirty="0" smtClean="0"/>
              <a:t>June 19, 2012</a:t>
            </a:r>
            <a:endParaRPr lang="en-US" dirty="0"/>
          </a:p>
        </p:txBody>
      </p:sp>
    </p:spTree>
    <p:extLst>
      <p:ext uri="{BB962C8B-B14F-4D97-AF65-F5344CB8AC3E}">
        <p14:creationId xmlns:p14="http://schemas.microsoft.com/office/powerpoint/2010/main" val="16949295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Expressions</a:t>
            </a:r>
            <a:endParaRPr lang="en-US" dirty="0"/>
          </a:p>
        </p:txBody>
      </p:sp>
      <p:sp>
        <p:nvSpPr>
          <p:cNvPr id="3" name="Content Placeholder 2"/>
          <p:cNvSpPr>
            <a:spLocks noGrp="1"/>
          </p:cNvSpPr>
          <p:nvPr>
            <p:ph idx="1"/>
          </p:nvPr>
        </p:nvSpPr>
        <p:spPr/>
        <p:txBody>
          <a:bodyPr/>
          <a:lstStyle/>
          <a:p>
            <a:r>
              <a:rPr lang="en-US" b="1" dirty="0" smtClean="0"/>
              <a:t>Primitive Expressions </a:t>
            </a:r>
            <a:r>
              <a:rPr lang="en-US" dirty="0" smtClean="0"/>
              <a:t>– expressions that directly describe their value.</a:t>
            </a:r>
            <a:endParaRPr lang="en-US" dirty="0"/>
          </a:p>
          <a:p>
            <a:endParaRPr lang="en-US" dirty="0" smtClean="0"/>
          </a:p>
          <a:p>
            <a:pPr marL="0" indent="0">
              <a:buNone/>
            </a:pPr>
            <a:r>
              <a:rPr lang="en-US" dirty="0"/>
              <a:t>	</a:t>
            </a:r>
            <a:r>
              <a:rPr lang="en-US" dirty="0" smtClean="0"/>
              <a:t>2		    </a:t>
            </a:r>
            <a:r>
              <a:rPr lang="en-US" dirty="0"/>
              <a:t> </a:t>
            </a:r>
            <a:r>
              <a:rPr lang="en-US" dirty="0" smtClean="0"/>
              <a:t> x</a:t>
            </a:r>
            <a:r>
              <a:rPr lang="en-US" dirty="0"/>
              <a:t>	</a:t>
            </a:r>
            <a:r>
              <a:rPr lang="en-US" dirty="0" smtClean="0"/>
              <a:t>	  “The rain in Spain”</a:t>
            </a:r>
            <a:endParaRPr lang="en-US" dirty="0"/>
          </a:p>
        </p:txBody>
      </p:sp>
      <p:sp>
        <p:nvSpPr>
          <p:cNvPr id="5" name="Up Arrow Callout 4"/>
          <p:cNvSpPr/>
          <p:nvPr/>
        </p:nvSpPr>
        <p:spPr>
          <a:xfrm>
            <a:off x="685800" y="3810000"/>
            <a:ext cx="1752600" cy="990600"/>
          </a:xfrm>
          <a:prstGeom prst="up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Numbers</a:t>
            </a:r>
            <a:endParaRPr lang="en-US" sz="2400" dirty="0"/>
          </a:p>
        </p:txBody>
      </p:sp>
      <p:sp>
        <p:nvSpPr>
          <p:cNvPr id="6" name="Up Arrow Callout 5"/>
          <p:cNvSpPr/>
          <p:nvPr/>
        </p:nvSpPr>
        <p:spPr>
          <a:xfrm>
            <a:off x="2819400" y="3810000"/>
            <a:ext cx="2209800" cy="990600"/>
          </a:xfrm>
          <a:prstGeom prst="up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Identifiers</a:t>
            </a:r>
            <a:endParaRPr lang="en-US" sz="2400" dirty="0"/>
          </a:p>
        </p:txBody>
      </p:sp>
      <p:sp>
        <p:nvSpPr>
          <p:cNvPr id="7" name="Up Arrow Callout 6"/>
          <p:cNvSpPr/>
          <p:nvPr/>
        </p:nvSpPr>
        <p:spPr>
          <a:xfrm>
            <a:off x="5486400" y="3810000"/>
            <a:ext cx="2590800" cy="990600"/>
          </a:xfrm>
          <a:prstGeom prst="up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Strings</a:t>
            </a:r>
            <a:endParaRPr lang="en-US" sz="2400" dirty="0"/>
          </a:p>
        </p:txBody>
      </p:sp>
    </p:spTree>
    <p:extLst>
      <p:ext uri="{BB962C8B-B14F-4D97-AF65-F5344CB8AC3E}">
        <p14:creationId xmlns:p14="http://schemas.microsoft.com/office/powerpoint/2010/main" val="38048501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Expressions</a:t>
            </a:r>
            <a:endParaRPr lang="en-US" dirty="0"/>
          </a:p>
        </p:txBody>
      </p:sp>
      <p:sp>
        <p:nvSpPr>
          <p:cNvPr id="3" name="Content Placeholder 2"/>
          <p:cNvSpPr>
            <a:spLocks noGrp="1"/>
          </p:cNvSpPr>
          <p:nvPr>
            <p:ph idx="1"/>
          </p:nvPr>
        </p:nvSpPr>
        <p:spPr/>
        <p:txBody>
          <a:bodyPr/>
          <a:lstStyle/>
          <a:p>
            <a:r>
              <a:rPr lang="en-US" b="1" dirty="0" smtClean="0"/>
              <a:t>Compound Expressions </a:t>
            </a:r>
            <a:r>
              <a:rPr lang="en-US" dirty="0" smtClean="0"/>
              <a:t>– expressions that are composed of simpler expressions.</a:t>
            </a:r>
            <a:endParaRPr lang="en-US" dirty="0"/>
          </a:p>
          <a:p>
            <a:pPr marL="0" indent="0">
              <a:buNone/>
            </a:pPr>
            <a:r>
              <a:rPr lang="en-US" dirty="0" smtClean="0"/>
              <a:t>	        add(2, 3) 	    	   6 </a:t>
            </a:r>
            <a:r>
              <a:rPr lang="en-US" dirty="0"/>
              <a:t>* (2 + 3)</a:t>
            </a:r>
            <a:endParaRPr lang="en-US" dirty="0" smtClean="0"/>
          </a:p>
          <a:p>
            <a:pPr marL="0" indent="0">
              <a:buNone/>
            </a:pPr>
            <a:r>
              <a:rPr lang="en-US" dirty="0" smtClean="0"/>
              <a:t> 	</a:t>
            </a:r>
            <a:r>
              <a:rPr lang="en-US" dirty="0" err="1" smtClean="0"/>
              <a:t>mul</a:t>
            </a:r>
            <a:r>
              <a:rPr lang="en-US" dirty="0" smtClean="0"/>
              <a:t>(6, add(2, 3))</a:t>
            </a:r>
            <a:endParaRPr lang="en-US" dirty="0"/>
          </a:p>
        </p:txBody>
      </p:sp>
      <p:sp>
        <p:nvSpPr>
          <p:cNvPr id="5" name="Up Arrow Callout 4"/>
          <p:cNvSpPr/>
          <p:nvPr/>
        </p:nvSpPr>
        <p:spPr>
          <a:xfrm>
            <a:off x="1600200" y="3810000"/>
            <a:ext cx="2590800" cy="1600200"/>
          </a:xfrm>
          <a:prstGeom prst="up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Function Calls</a:t>
            </a:r>
          </a:p>
          <a:p>
            <a:pPr algn="ctr"/>
            <a:r>
              <a:rPr lang="en-US" sz="2400" dirty="0" smtClean="0"/>
              <a:t>(Call Expressions)</a:t>
            </a:r>
            <a:endParaRPr lang="en-US" sz="2400" dirty="0"/>
          </a:p>
        </p:txBody>
      </p:sp>
      <p:sp>
        <p:nvSpPr>
          <p:cNvPr id="7" name="Up Arrow Callout 6"/>
          <p:cNvSpPr/>
          <p:nvPr/>
        </p:nvSpPr>
        <p:spPr>
          <a:xfrm>
            <a:off x="4953000" y="3302000"/>
            <a:ext cx="2590800" cy="990600"/>
          </a:xfrm>
          <a:prstGeom prst="up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Infix Expressions</a:t>
            </a:r>
            <a:endParaRPr lang="en-US" sz="2400" dirty="0"/>
          </a:p>
        </p:txBody>
      </p:sp>
      <p:cxnSp>
        <p:nvCxnSpPr>
          <p:cNvPr id="10" name="Curved Connector 9"/>
          <p:cNvCxnSpPr/>
          <p:nvPr/>
        </p:nvCxnSpPr>
        <p:spPr>
          <a:xfrm rot="10800000" flipV="1">
            <a:off x="4267200" y="2971800"/>
            <a:ext cx="1066800" cy="533400"/>
          </a:xfrm>
          <a:prstGeom prst="curvedConnector3">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3847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Expressions</a:t>
            </a:r>
            <a:endParaRPr lang="en-US" dirty="0"/>
          </a:p>
        </p:txBody>
      </p:sp>
      <p:sp>
        <p:nvSpPr>
          <p:cNvPr id="3" name="Content Placeholder 2"/>
          <p:cNvSpPr>
            <a:spLocks noGrp="1"/>
          </p:cNvSpPr>
          <p:nvPr>
            <p:ph idx="1"/>
          </p:nvPr>
        </p:nvSpPr>
        <p:spPr/>
        <p:txBody>
          <a:bodyPr/>
          <a:lstStyle/>
          <a:p>
            <a:r>
              <a:rPr lang="en-US" b="1" dirty="0" smtClean="0"/>
              <a:t>Compound Expressions </a:t>
            </a:r>
            <a:r>
              <a:rPr lang="en-US" dirty="0" smtClean="0"/>
              <a:t>– expressions that are composed of simpler expressions.</a:t>
            </a:r>
          </a:p>
          <a:p>
            <a:pPr marL="0" indent="0">
              <a:buNone/>
            </a:pPr>
            <a:endParaRPr lang="en-US" dirty="0" smtClean="0"/>
          </a:p>
          <a:p>
            <a:pPr marL="0" indent="0">
              <a:buNone/>
            </a:pPr>
            <a:r>
              <a:rPr lang="en-US" dirty="0" smtClean="0"/>
              <a:t>			add	(	2,	3	)</a:t>
            </a:r>
          </a:p>
          <a:p>
            <a:pPr marL="0" indent="0">
              <a:buNone/>
            </a:pPr>
            <a:endParaRPr lang="en-US" dirty="0"/>
          </a:p>
          <a:p>
            <a:pPr marL="0" indent="0">
              <a:buNone/>
            </a:pPr>
            <a:endParaRPr lang="en-US" dirty="0" smtClean="0"/>
          </a:p>
          <a:p>
            <a:pPr marL="0" indent="0">
              <a:buNone/>
            </a:pPr>
            <a:r>
              <a:rPr lang="en-US" dirty="0" smtClean="0"/>
              <a:t>			2	+	3</a:t>
            </a:r>
            <a:endParaRPr lang="en-US" dirty="0"/>
          </a:p>
        </p:txBody>
      </p:sp>
      <p:grpSp>
        <p:nvGrpSpPr>
          <p:cNvPr id="11" name="Group 10"/>
          <p:cNvGrpSpPr/>
          <p:nvPr/>
        </p:nvGrpSpPr>
        <p:grpSpPr>
          <a:xfrm>
            <a:off x="533400" y="3810000"/>
            <a:ext cx="3987800" cy="1320800"/>
            <a:chOff x="533400" y="3810000"/>
            <a:chExt cx="3987800" cy="1320800"/>
          </a:xfrm>
        </p:grpSpPr>
        <p:grpSp>
          <p:nvGrpSpPr>
            <p:cNvPr id="8" name="Group 7"/>
            <p:cNvGrpSpPr/>
            <p:nvPr/>
          </p:nvGrpSpPr>
          <p:grpSpPr>
            <a:xfrm>
              <a:off x="2209800" y="3810000"/>
              <a:ext cx="2311400" cy="1320800"/>
              <a:chOff x="2209800" y="3810000"/>
              <a:chExt cx="2311400" cy="1320800"/>
            </a:xfrm>
          </p:grpSpPr>
          <p:sp>
            <p:nvSpPr>
              <p:cNvPr id="4" name="Bent-Up Arrow 3"/>
              <p:cNvSpPr/>
              <p:nvPr/>
            </p:nvSpPr>
            <p:spPr>
              <a:xfrm>
                <a:off x="2209800" y="3810000"/>
                <a:ext cx="1600200" cy="838200"/>
              </a:xfrm>
              <a:prstGeom prst="bentUp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Bent-Up Arrow 5"/>
              <p:cNvSpPr/>
              <p:nvPr/>
            </p:nvSpPr>
            <p:spPr>
              <a:xfrm flipV="1">
                <a:off x="2209800" y="4343400"/>
                <a:ext cx="2311400" cy="787400"/>
              </a:xfrm>
              <a:prstGeom prst="bentUpArrow">
                <a:avLst>
                  <a:gd name="adj1" fmla="val 39516"/>
                  <a:gd name="adj2" fmla="val 25000"/>
                  <a:gd name="adj3" fmla="val 25000"/>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TextBox 8"/>
            <p:cNvSpPr txBox="1"/>
            <p:nvPr/>
          </p:nvSpPr>
          <p:spPr>
            <a:xfrm>
              <a:off x="533400" y="4229100"/>
              <a:ext cx="1676400" cy="523220"/>
            </a:xfrm>
            <a:prstGeom prst="rect">
              <a:avLst/>
            </a:prstGeom>
            <a:noFill/>
          </p:spPr>
          <p:txBody>
            <a:bodyPr wrap="square" rtlCol="0">
              <a:spAutoFit/>
            </a:bodyPr>
            <a:lstStyle/>
            <a:p>
              <a:pPr algn="ctr"/>
              <a:r>
                <a:rPr lang="en-US" sz="2800" dirty="0" smtClean="0">
                  <a:solidFill>
                    <a:schemeClr val="accent6">
                      <a:lumMod val="75000"/>
                    </a:schemeClr>
                  </a:solidFill>
                </a:rPr>
                <a:t>Operator</a:t>
              </a:r>
              <a:endParaRPr lang="en-US" sz="2800" dirty="0">
                <a:solidFill>
                  <a:schemeClr val="accent6">
                    <a:lumMod val="75000"/>
                  </a:schemeClr>
                </a:solidFill>
              </a:endParaRPr>
            </a:p>
          </p:txBody>
        </p:sp>
      </p:grpSp>
      <p:grpSp>
        <p:nvGrpSpPr>
          <p:cNvPr id="23" name="Group 22"/>
          <p:cNvGrpSpPr/>
          <p:nvPr/>
        </p:nvGrpSpPr>
        <p:grpSpPr>
          <a:xfrm>
            <a:off x="3200400" y="2743200"/>
            <a:ext cx="5943600" cy="3423910"/>
            <a:chOff x="3200400" y="2743200"/>
            <a:chExt cx="5943600" cy="3423910"/>
          </a:xfrm>
        </p:grpSpPr>
        <p:grpSp>
          <p:nvGrpSpPr>
            <p:cNvPr id="19" name="Group 18"/>
            <p:cNvGrpSpPr/>
            <p:nvPr/>
          </p:nvGrpSpPr>
          <p:grpSpPr>
            <a:xfrm>
              <a:off x="3200400" y="5334000"/>
              <a:ext cx="5029200" cy="833110"/>
              <a:chOff x="3200400" y="5334000"/>
              <a:chExt cx="5029200" cy="833110"/>
            </a:xfrm>
          </p:grpSpPr>
          <p:sp>
            <p:nvSpPr>
              <p:cNvPr id="14" name="U-Turn Arrow 13"/>
              <p:cNvSpPr/>
              <p:nvPr/>
            </p:nvSpPr>
            <p:spPr>
              <a:xfrm flipH="1" flipV="1">
                <a:off x="3200400" y="5334000"/>
                <a:ext cx="5029200" cy="833110"/>
              </a:xfrm>
              <a:prstGeom prst="uturn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U-Turn Arrow 14"/>
              <p:cNvSpPr/>
              <p:nvPr/>
            </p:nvSpPr>
            <p:spPr>
              <a:xfrm flipH="1" flipV="1">
                <a:off x="5029200" y="5334000"/>
                <a:ext cx="3200400" cy="833110"/>
              </a:xfrm>
              <a:prstGeom prst="uturn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22" name="Group 21"/>
            <p:cNvGrpSpPr/>
            <p:nvPr/>
          </p:nvGrpSpPr>
          <p:grpSpPr>
            <a:xfrm>
              <a:off x="5029200" y="2743200"/>
              <a:ext cx="3200400" cy="1798310"/>
              <a:chOff x="5029200" y="2743200"/>
              <a:chExt cx="3200400" cy="1798310"/>
            </a:xfrm>
          </p:grpSpPr>
          <p:grpSp>
            <p:nvGrpSpPr>
              <p:cNvPr id="18" name="Group 17"/>
              <p:cNvGrpSpPr/>
              <p:nvPr/>
            </p:nvGrpSpPr>
            <p:grpSpPr>
              <a:xfrm>
                <a:off x="5029200" y="2743200"/>
                <a:ext cx="3200400" cy="833110"/>
                <a:chOff x="5029200" y="2743200"/>
                <a:chExt cx="3200400" cy="833110"/>
              </a:xfrm>
            </p:grpSpPr>
            <p:sp>
              <p:nvSpPr>
                <p:cNvPr id="13" name="U-Turn Arrow 12"/>
                <p:cNvSpPr/>
                <p:nvPr/>
              </p:nvSpPr>
              <p:spPr>
                <a:xfrm flipH="1">
                  <a:off x="5029200" y="2743200"/>
                  <a:ext cx="3200400" cy="833110"/>
                </a:xfrm>
                <a:prstGeom prst="uturn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U-Turn Arrow 15"/>
                <p:cNvSpPr/>
                <p:nvPr/>
              </p:nvSpPr>
              <p:spPr>
                <a:xfrm flipH="1">
                  <a:off x="5943600" y="2743200"/>
                  <a:ext cx="2286000" cy="833110"/>
                </a:xfrm>
                <a:prstGeom prst="uturn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0" name="Rectangle 19"/>
              <p:cNvSpPr/>
              <p:nvPr/>
            </p:nvSpPr>
            <p:spPr>
              <a:xfrm>
                <a:off x="8001000" y="3017510"/>
                <a:ext cx="228600" cy="1524000"/>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TextBox 20"/>
            <p:cNvSpPr txBox="1"/>
            <p:nvPr/>
          </p:nvSpPr>
          <p:spPr>
            <a:xfrm>
              <a:off x="7086600" y="4648200"/>
              <a:ext cx="2057400" cy="523220"/>
            </a:xfrm>
            <a:prstGeom prst="rect">
              <a:avLst/>
            </a:prstGeom>
            <a:noFill/>
          </p:spPr>
          <p:txBody>
            <a:bodyPr wrap="square" rtlCol="0">
              <a:spAutoFit/>
            </a:bodyPr>
            <a:lstStyle/>
            <a:p>
              <a:pPr algn="ctr"/>
              <a:r>
                <a:rPr lang="en-US" sz="2800" dirty="0" smtClean="0">
                  <a:solidFill>
                    <a:schemeClr val="accent6">
                      <a:lumMod val="75000"/>
                    </a:schemeClr>
                  </a:solidFill>
                </a:rPr>
                <a:t>Operands</a:t>
              </a:r>
              <a:endParaRPr lang="en-US" sz="2800" dirty="0">
                <a:solidFill>
                  <a:schemeClr val="accent6">
                    <a:lumMod val="75000"/>
                  </a:schemeClr>
                </a:solidFill>
              </a:endParaRPr>
            </a:p>
          </p:txBody>
        </p:sp>
      </p:grpSp>
    </p:spTree>
    <p:extLst>
      <p:ext uri="{BB962C8B-B14F-4D97-AF65-F5344CB8AC3E}">
        <p14:creationId xmlns:p14="http://schemas.microsoft.com/office/powerpoint/2010/main" val="583375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Evaluating Expressions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If we are evaluating a </a:t>
            </a:r>
            <a:r>
              <a:rPr lang="en-US" b="1" dirty="0" smtClean="0">
                <a:solidFill>
                  <a:schemeClr val="accent6">
                    <a:lumMod val="75000"/>
                  </a:schemeClr>
                </a:solidFill>
              </a:rPr>
              <a:t>primitive expression</a:t>
            </a:r>
            <a:r>
              <a:rPr lang="en-US" dirty="0" smtClean="0"/>
              <a:t>, simply use the value it represents.</a:t>
            </a:r>
          </a:p>
          <a:p>
            <a:pPr marL="0" indent="0">
              <a:buNone/>
            </a:pPr>
            <a:endParaRPr lang="en-US" dirty="0" smtClean="0"/>
          </a:p>
          <a:p>
            <a:pPr marL="0" indent="0">
              <a:buNone/>
            </a:pPr>
            <a:r>
              <a:rPr lang="en-US" dirty="0"/>
              <a:t>	</a:t>
            </a:r>
            <a:r>
              <a:rPr lang="en-US" dirty="0" smtClean="0"/>
              <a:t>3</a:t>
            </a:r>
            <a:r>
              <a:rPr lang="en-US" dirty="0"/>
              <a:t>	</a:t>
            </a:r>
            <a:r>
              <a:rPr lang="en-US" dirty="0" smtClean="0"/>
              <a:t>	</a:t>
            </a:r>
          </a:p>
          <a:p>
            <a:pPr marL="0" indent="0">
              <a:buNone/>
            </a:pPr>
            <a:endParaRPr lang="en-US" dirty="0" smtClean="0"/>
          </a:p>
          <a:p>
            <a:pPr marL="0" indent="0">
              <a:buNone/>
            </a:pPr>
            <a:r>
              <a:rPr lang="en-US" dirty="0" smtClean="0"/>
              <a:t>	x		</a:t>
            </a:r>
            <a:endParaRPr lang="en-US" dirty="0"/>
          </a:p>
          <a:p>
            <a:pPr marL="0" indent="0">
              <a:buNone/>
            </a:pPr>
            <a:endParaRPr lang="en-US" dirty="0" smtClean="0"/>
          </a:p>
        </p:txBody>
      </p:sp>
      <p:grpSp>
        <p:nvGrpSpPr>
          <p:cNvPr id="18" name="Group 17"/>
          <p:cNvGrpSpPr/>
          <p:nvPr/>
        </p:nvGrpSpPr>
        <p:grpSpPr>
          <a:xfrm>
            <a:off x="1752600" y="3289012"/>
            <a:ext cx="1916412" cy="584775"/>
            <a:chOff x="1752600" y="3289012"/>
            <a:chExt cx="1916412" cy="584775"/>
          </a:xfrm>
        </p:grpSpPr>
        <p:cxnSp>
          <p:nvCxnSpPr>
            <p:cNvPr id="9" name="Straight Arrow Connector 8"/>
            <p:cNvCxnSpPr/>
            <p:nvPr/>
          </p:nvCxnSpPr>
          <p:spPr>
            <a:xfrm>
              <a:off x="1752600" y="3581400"/>
              <a:ext cx="1447800" cy="0"/>
            </a:xfrm>
            <a:prstGeom prst="straightConnector1">
              <a:avLst/>
            </a:prstGeom>
            <a:ln w="76200">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275956" y="3289012"/>
              <a:ext cx="393056" cy="584775"/>
            </a:xfrm>
            <a:prstGeom prst="rect">
              <a:avLst/>
            </a:prstGeom>
            <a:noFill/>
          </p:spPr>
          <p:txBody>
            <a:bodyPr wrap="none" rtlCol="0">
              <a:spAutoFit/>
            </a:bodyPr>
            <a:lstStyle/>
            <a:p>
              <a:r>
                <a:rPr lang="en-US" sz="3200" dirty="0" smtClean="0"/>
                <a:t>3</a:t>
              </a:r>
              <a:endParaRPr lang="en-US" sz="3200" dirty="0"/>
            </a:p>
          </p:txBody>
        </p:sp>
      </p:grpSp>
      <p:grpSp>
        <p:nvGrpSpPr>
          <p:cNvPr id="17" name="Group 16"/>
          <p:cNvGrpSpPr/>
          <p:nvPr/>
        </p:nvGrpSpPr>
        <p:grpSpPr>
          <a:xfrm>
            <a:off x="1752600" y="4457412"/>
            <a:ext cx="4952693" cy="584775"/>
            <a:chOff x="1752600" y="4457412"/>
            <a:chExt cx="4952693" cy="584775"/>
          </a:xfrm>
        </p:grpSpPr>
        <p:cxnSp>
          <p:nvCxnSpPr>
            <p:cNvPr id="6" name="Straight Arrow Connector 5"/>
            <p:cNvCxnSpPr/>
            <p:nvPr/>
          </p:nvCxnSpPr>
          <p:spPr>
            <a:xfrm>
              <a:off x="1752600" y="4749800"/>
              <a:ext cx="1447800" cy="0"/>
            </a:xfrm>
            <a:prstGeom prst="straightConnector1">
              <a:avLst/>
            </a:prstGeom>
            <a:ln w="76200">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275956" y="4457412"/>
              <a:ext cx="3429337" cy="584775"/>
            </a:xfrm>
            <a:prstGeom prst="rect">
              <a:avLst/>
            </a:prstGeom>
            <a:noFill/>
          </p:spPr>
          <p:txBody>
            <a:bodyPr wrap="none" rtlCol="0">
              <a:spAutoFit/>
            </a:bodyPr>
            <a:lstStyle/>
            <a:p>
              <a:r>
                <a:rPr lang="en-US" sz="3200" dirty="0" smtClean="0"/>
                <a:t>&lt;whatever x holds&gt;</a:t>
              </a:r>
              <a:endParaRPr lang="en-US" sz="3200" dirty="0"/>
            </a:p>
          </p:txBody>
        </p:sp>
      </p:grpSp>
    </p:spTree>
    <p:extLst>
      <p:ext uri="{BB962C8B-B14F-4D97-AF65-F5344CB8AC3E}">
        <p14:creationId xmlns:p14="http://schemas.microsoft.com/office/powerpoint/2010/main" val="1944302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p:cNvGrpSpPr/>
          <p:nvPr/>
        </p:nvGrpSpPr>
        <p:grpSpPr>
          <a:xfrm>
            <a:off x="2746375" y="3124200"/>
            <a:ext cx="4191000" cy="1111142"/>
            <a:chOff x="2362200" y="3384658"/>
            <a:chExt cx="4191000" cy="1111142"/>
          </a:xfrm>
        </p:grpSpPr>
        <p:sp>
          <p:nvSpPr>
            <p:cNvPr id="5" name="Rectangle 4"/>
            <p:cNvSpPr/>
            <p:nvPr/>
          </p:nvSpPr>
          <p:spPr>
            <a:xfrm>
              <a:off x="2362200" y="3733800"/>
              <a:ext cx="4191000" cy="762000"/>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add	(	2,	3	)</a:t>
              </a:r>
              <a:endParaRPr lang="en-US" sz="2800" dirty="0"/>
            </a:p>
          </p:txBody>
        </p:sp>
        <p:sp>
          <p:nvSpPr>
            <p:cNvPr id="25" name="Rectangle 24"/>
            <p:cNvSpPr/>
            <p:nvPr/>
          </p:nvSpPr>
          <p:spPr>
            <a:xfrm>
              <a:off x="5027612" y="3384658"/>
              <a:ext cx="841375" cy="349142"/>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2800" dirty="0"/>
            </a:p>
          </p:txBody>
        </p:sp>
      </p:grpSp>
      <p:sp>
        <p:nvSpPr>
          <p:cNvPr id="2" name="Title 1"/>
          <p:cNvSpPr>
            <a:spLocks noGrp="1"/>
          </p:cNvSpPr>
          <p:nvPr>
            <p:ph type="title"/>
          </p:nvPr>
        </p:nvSpPr>
        <p:spPr/>
        <p:txBody>
          <a:bodyPr/>
          <a:lstStyle/>
          <a:p>
            <a:r>
              <a:rPr lang="en-US" dirty="0" smtClean="0"/>
              <a:t>Evaluating Expressions</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If we are evaluating a </a:t>
            </a:r>
            <a:r>
              <a:rPr lang="en-US" sz="2800" b="1" dirty="0" smtClean="0">
                <a:solidFill>
                  <a:schemeClr val="accent6">
                    <a:lumMod val="75000"/>
                  </a:schemeClr>
                </a:solidFill>
              </a:rPr>
              <a:t>compound expression</a:t>
            </a:r>
            <a:r>
              <a:rPr lang="en-US" sz="2800" dirty="0" smtClean="0"/>
              <a:t>:</a:t>
            </a:r>
            <a:endParaRPr lang="en-US" sz="2800" dirty="0"/>
          </a:p>
          <a:p>
            <a:pPr marL="914400" lvl="1" indent="-514350">
              <a:buFont typeface="+mj-lt"/>
              <a:buAutoNum type="arabicPeriod"/>
            </a:pPr>
            <a:r>
              <a:rPr lang="en-US" dirty="0"/>
              <a:t>E</a:t>
            </a:r>
            <a:r>
              <a:rPr lang="en-US" dirty="0" smtClean="0"/>
              <a:t>valuate the operator and operands.</a:t>
            </a:r>
          </a:p>
          <a:p>
            <a:pPr marL="914400" lvl="1" indent="-514350">
              <a:buFont typeface="+mj-lt"/>
              <a:buAutoNum type="arabicPeriod"/>
            </a:pPr>
            <a:r>
              <a:rPr lang="en-US" dirty="0" smtClean="0"/>
              <a:t>Apply the operator to the operands.</a:t>
            </a:r>
            <a:endParaRPr lang="en-US" dirty="0"/>
          </a:p>
        </p:txBody>
      </p:sp>
      <p:grpSp>
        <p:nvGrpSpPr>
          <p:cNvPr id="30" name="Group 29"/>
          <p:cNvGrpSpPr/>
          <p:nvPr/>
        </p:nvGrpSpPr>
        <p:grpSpPr>
          <a:xfrm>
            <a:off x="1762125" y="4038600"/>
            <a:ext cx="1746250" cy="1377842"/>
            <a:chOff x="1377950" y="4299058"/>
            <a:chExt cx="1746250" cy="1377842"/>
          </a:xfrm>
        </p:grpSpPr>
        <p:sp>
          <p:nvSpPr>
            <p:cNvPr id="7" name="Rectangle 6"/>
            <p:cNvSpPr/>
            <p:nvPr/>
          </p:nvSpPr>
          <p:spPr>
            <a:xfrm>
              <a:off x="1377950" y="5143500"/>
              <a:ext cx="1212850" cy="533400"/>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add</a:t>
              </a:r>
              <a:endParaRPr lang="en-US" sz="2800" dirty="0"/>
            </a:p>
          </p:txBody>
        </p:sp>
        <p:cxnSp>
          <p:nvCxnSpPr>
            <p:cNvPr id="12" name="Straight Arrow Connector 11"/>
            <p:cNvCxnSpPr>
              <a:endCxn id="7" idx="0"/>
            </p:cNvCxnSpPr>
            <p:nvPr/>
          </p:nvCxnSpPr>
          <p:spPr>
            <a:xfrm flipH="1">
              <a:off x="1984375" y="4299058"/>
              <a:ext cx="873126" cy="844442"/>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590800" y="4305300"/>
              <a:ext cx="533400" cy="0"/>
            </a:xfrm>
            <a:prstGeom prst="line">
              <a:avLst/>
            </a:prstGeom>
            <a:ln w="57150"/>
          </p:spPr>
          <p:style>
            <a:lnRef idx="1">
              <a:schemeClr val="accent1"/>
            </a:lnRef>
            <a:fillRef idx="0">
              <a:schemeClr val="accent1"/>
            </a:fillRef>
            <a:effectRef idx="0">
              <a:schemeClr val="accent1"/>
            </a:effectRef>
            <a:fontRef idx="minor">
              <a:schemeClr val="tx1"/>
            </a:fontRef>
          </p:style>
        </p:cxnSp>
      </p:grpSp>
      <p:grpSp>
        <p:nvGrpSpPr>
          <p:cNvPr id="29" name="Group 28"/>
          <p:cNvGrpSpPr/>
          <p:nvPr/>
        </p:nvGrpSpPr>
        <p:grpSpPr>
          <a:xfrm>
            <a:off x="3740150" y="4006742"/>
            <a:ext cx="1368425" cy="1409700"/>
            <a:chOff x="3355975" y="4267200"/>
            <a:chExt cx="1368425" cy="1409700"/>
          </a:xfrm>
        </p:grpSpPr>
        <p:cxnSp>
          <p:nvCxnSpPr>
            <p:cNvPr id="17" name="Straight Connector 16"/>
            <p:cNvCxnSpPr/>
            <p:nvPr/>
          </p:nvCxnSpPr>
          <p:spPr>
            <a:xfrm>
              <a:off x="4191000" y="4267200"/>
              <a:ext cx="5334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3962400" y="4267200"/>
              <a:ext cx="533400" cy="8763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3355975" y="5143500"/>
              <a:ext cx="1212850" cy="533400"/>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2</a:t>
              </a:r>
              <a:endParaRPr lang="en-US" sz="2800" dirty="0"/>
            </a:p>
          </p:txBody>
        </p:sp>
      </p:grpSp>
      <p:grpSp>
        <p:nvGrpSpPr>
          <p:cNvPr id="28" name="Group 27"/>
          <p:cNvGrpSpPr/>
          <p:nvPr/>
        </p:nvGrpSpPr>
        <p:grpSpPr>
          <a:xfrm>
            <a:off x="5565775" y="4006742"/>
            <a:ext cx="1520825" cy="1409700"/>
            <a:chOff x="5181600" y="4267200"/>
            <a:chExt cx="1520825" cy="1409700"/>
          </a:xfrm>
        </p:grpSpPr>
        <p:cxnSp>
          <p:nvCxnSpPr>
            <p:cNvPr id="18" name="Straight Connector 17"/>
            <p:cNvCxnSpPr/>
            <p:nvPr/>
          </p:nvCxnSpPr>
          <p:spPr>
            <a:xfrm>
              <a:off x="5181600" y="4267200"/>
              <a:ext cx="5334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5486400" y="4267200"/>
              <a:ext cx="609600" cy="8763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5489575" y="5143500"/>
              <a:ext cx="1212850" cy="533400"/>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a:t>3</a:t>
              </a:r>
            </a:p>
          </p:txBody>
        </p:sp>
      </p:grpSp>
      <p:sp>
        <p:nvSpPr>
          <p:cNvPr id="26" name="Rectangle 25"/>
          <p:cNvSpPr/>
          <p:nvPr/>
        </p:nvSpPr>
        <p:spPr>
          <a:xfrm>
            <a:off x="5399087" y="3124200"/>
            <a:ext cx="841375" cy="349142"/>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5</a:t>
            </a:r>
            <a:endParaRPr lang="en-US" sz="2800" dirty="0"/>
          </a:p>
        </p:txBody>
      </p:sp>
    </p:spTree>
    <p:extLst>
      <p:ext uri="{BB962C8B-B14F-4D97-AF65-F5344CB8AC3E}">
        <p14:creationId xmlns:p14="http://schemas.microsoft.com/office/powerpoint/2010/main" val="2025515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Group 41"/>
          <p:cNvGrpSpPr/>
          <p:nvPr/>
        </p:nvGrpSpPr>
        <p:grpSpPr>
          <a:xfrm>
            <a:off x="690561" y="1600200"/>
            <a:ext cx="4905375" cy="1111142"/>
            <a:chOff x="690561" y="1600200"/>
            <a:chExt cx="4905375" cy="1111142"/>
          </a:xfrm>
        </p:grpSpPr>
        <p:sp>
          <p:nvSpPr>
            <p:cNvPr id="21" name="Rectangle 20"/>
            <p:cNvSpPr/>
            <p:nvPr/>
          </p:nvSpPr>
          <p:spPr>
            <a:xfrm>
              <a:off x="690561" y="1949342"/>
              <a:ext cx="4905375" cy="762000"/>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err="1" smtClean="0"/>
                <a:t>mul</a:t>
              </a:r>
              <a:r>
                <a:rPr lang="en-US" sz="2800" dirty="0" smtClean="0"/>
                <a:t>	(	6,	add(2,3)	)</a:t>
              </a:r>
              <a:endParaRPr lang="en-US" sz="2800" dirty="0"/>
            </a:p>
          </p:txBody>
        </p:sp>
        <p:sp>
          <p:nvSpPr>
            <p:cNvPr id="22" name="Rectangle 21"/>
            <p:cNvSpPr/>
            <p:nvPr/>
          </p:nvSpPr>
          <p:spPr>
            <a:xfrm>
              <a:off x="3810305" y="1600200"/>
              <a:ext cx="984791" cy="349142"/>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2800" dirty="0"/>
            </a:p>
          </p:txBody>
        </p:sp>
      </p:grpSp>
      <p:grpSp>
        <p:nvGrpSpPr>
          <p:cNvPr id="39" name="Group 38"/>
          <p:cNvGrpSpPr/>
          <p:nvPr/>
        </p:nvGrpSpPr>
        <p:grpSpPr>
          <a:xfrm>
            <a:off x="3429000" y="2514600"/>
            <a:ext cx="4902198" cy="1895313"/>
            <a:chOff x="3429000" y="2514600"/>
            <a:chExt cx="4902198" cy="1895313"/>
          </a:xfrm>
        </p:grpSpPr>
        <p:grpSp>
          <p:nvGrpSpPr>
            <p:cNvPr id="4" name="Group 3"/>
            <p:cNvGrpSpPr/>
            <p:nvPr/>
          </p:nvGrpSpPr>
          <p:grpSpPr>
            <a:xfrm>
              <a:off x="4140198" y="3298771"/>
              <a:ext cx="4191000" cy="1111142"/>
              <a:chOff x="2362200" y="3384658"/>
              <a:chExt cx="4191000" cy="1111142"/>
            </a:xfrm>
          </p:grpSpPr>
          <p:sp>
            <p:nvSpPr>
              <p:cNvPr id="5" name="Rectangle 4"/>
              <p:cNvSpPr/>
              <p:nvPr/>
            </p:nvSpPr>
            <p:spPr>
              <a:xfrm>
                <a:off x="2362200" y="3733800"/>
                <a:ext cx="4191000" cy="762000"/>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add	(	2,	3	)</a:t>
                </a:r>
                <a:endParaRPr lang="en-US" sz="2800" dirty="0"/>
              </a:p>
            </p:txBody>
          </p:sp>
          <p:sp>
            <p:nvSpPr>
              <p:cNvPr id="6" name="Rectangle 5"/>
              <p:cNvSpPr/>
              <p:nvPr/>
            </p:nvSpPr>
            <p:spPr>
              <a:xfrm>
                <a:off x="5027612" y="3384658"/>
                <a:ext cx="841375" cy="349142"/>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2800" dirty="0"/>
              </a:p>
            </p:txBody>
          </p:sp>
        </p:grpSp>
        <p:cxnSp>
          <p:nvCxnSpPr>
            <p:cNvPr id="31" name="Straight Connector 30"/>
            <p:cNvCxnSpPr/>
            <p:nvPr/>
          </p:nvCxnSpPr>
          <p:spPr>
            <a:xfrm>
              <a:off x="3429000" y="2514600"/>
              <a:ext cx="1473198"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endCxn id="5" idx="0"/>
            </p:cNvCxnSpPr>
            <p:nvPr/>
          </p:nvCxnSpPr>
          <p:spPr>
            <a:xfrm>
              <a:off x="4140198" y="2514600"/>
              <a:ext cx="2095500" cy="1133313"/>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en-US" dirty="0" smtClean="0"/>
              <a:t>Evaluating Expressions</a:t>
            </a:r>
            <a:endParaRPr lang="en-US" dirty="0"/>
          </a:p>
        </p:txBody>
      </p:sp>
      <p:sp>
        <p:nvSpPr>
          <p:cNvPr id="19" name="Rectangle 18"/>
          <p:cNvSpPr/>
          <p:nvPr/>
        </p:nvSpPr>
        <p:spPr>
          <a:xfrm>
            <a:off x="6792910" y="3298771"/>
            <a:ext cx="841375" cy="349142"/>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5</a:t>
            </a:r>
            <a:endParaRPr lang="en-US" sz="2800" dirty="0"/>
          </a:p>
        </p:txBody>
      </p:sp>
      <p:grpSp>
        <p:nvGrpSpPr>
          <p:cNvPr id="20" name="Group 19"/>
          <p:cNvGrpSpPr/>
          <p:nvPr/>
        </p:nvGrpSpPr>
        <p:grpSpPr>
          <a:xfrm>
            <a:off x="2051050" y="2514600"/>
            <a:ext cx="1212850" cy="2034905"/>
            <a:chOff x="2051050" y="2514600"/>
            <a:chExt cx="1212850" cy="2034905"/>
          </a:xfrm>
        </p:grpSpPr>
        <p:sp>
          <p:nvSpPr>
            <p:cNvPr id="26" name="Rectangle 25"/>
            <p:cNvSpPr/>
            <p:nvPr/>
          </p:nvSpPr>
          <p:spPr>
            <a:xfrm>
              <a:off x="2051050" y="4016105"/>
              <a:ext cx="1212850" cy="533400"/>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a:t>6</a:t>
              </a:r>
            </a:p>
          </p:txBody>
        </p:sp>
        <p:cxnSp>
          <p:nvCxnSpPr>
            <p:cNvPr id="29" name="Straight Connector 28"/>
            <p:cNvCxnSpPr/>
            <p:nvPr/>
          </p:nvCxnSpPr>
          <p:spPr>
            <a:xfrm>
              <a:off x="2435225" y="2514600"/>
              <a:ext cx="5334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endCxn id="26" idx="0"/>
            </p:cNvCxnSpPr>
            <p:nvPr/>
          </p:nvCxnSpPr>
          <p:spPr>
            <a:xfrm flipH="1">
              <a:off x="2657475" y="2514600"/>
              <a:ext cx="82550" cy="1501505"/>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grpSp>
      <p:sp>
        <p:nvSpPr>
          <p:cNvPr id="41" name="Rectangle 40"/>
          <p:cNvSpPr/>
          <p:nvPr/>
        </p:nvSpPr>
        <p:spPr>
          <a:xfrm>
            <a:off x="3810304" y="1600200"/>
            <a:ext cx="984791" cy="349142"/>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30</a:t>
            </a:r>
            <a:endParaRPr lang="en-US" sz="2800" dirty="0"/>
          </a:p>
        </p:txBody>
      </p:sp>
      <p:grpSp>
        <p:nvGrpSpPr>
          <p:cNvPr id="11" name="Group 10"/>
          <p:cNvGrpSpPr/>
          <p:nvPr/>
        </p:nvGrpSpPr>
        <p:grpSpPr>
          <a:xfrm>
            <a:off x="5133973" y="4181313"/>
            <a:ext cx="1368425" cy="1409700"/>
            <a:chOff x="3355975" y="4267200"/>
            <a:chExt cx="1368425" cy="1409700"/>
          </a:xfrm>
        </p:grpSpPr>
        <p:cxnSp>
          <p:nvCxnSpPr>
            <p:cNvPr id="12" name="Straight Connector 11"/>
            <p:cNvCxnSpPr/>
            <p:nvPr/>
          </p:nvCxnSpPr>
          <p:spPr>
            <a:xfrm>
              <a:off x="4191000" y="4267200"/>
              <a:ext cx="5334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3962400" y="4267200"/>
              <a:ext cx="533400" cy="8763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3355975" y="5143500"/>
              <a:ext cx="1212850" cy="533400"/>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2</a:t>
              </a:r>
              <a:endParaRPr lang="en-US" sz="2800" dirty="0"/>
            </a:p>
          </p:txBody>
        </p:sp>
      </p:grpSp>
      <p:grpSp>
        <p:nvGrpSpPr>
          <p:cNvPr id="7" name="Group 6"/>
          <p:cNvGrpSpPr/>
          <p:nvPr/>
        </p:nvGrpSpPr>
        <p:grpSpPr>
          <a:xfrm>
            <a:off x="3155948" y="4213171"/>
            <a:ext cx="1746250" cy="1377842"/>
            <a:chOff x="1377950" y="4299058"/>
            <a:chExt cx="1746250" cy="1377842"/>
          </a:xfrm>
        </p:grpSpPr>
        <p:sp>
          <p:nvSpPr>
            <p:cNvPr id="8" name="Rectangle 7"/>
            <p:cNvSpPr/>
            <p:nvPr/>
          </p:nvSpPr>
          <p:spPr>
            <a:xfrm>
              <a:off x="1377950" y="5143500"/>
              <a:ext cx="1212850" cy="533400"/>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add</a:t>
              </a:r>
              <a:endParaRPr lang="en-US" sz="2800" dirty="0"/>
            </a:p>
          </p:txBody>
        </p:sp>
        <p:cxnSp>
          <p:nvCxnSpPr>
            <p:cNvPr id="9" name="Straight Arrow Connector 8"/>
            <p:cNvCxnSpPr>
              <a:endCxn id="8" idx="0"/>
            </p:cNvCxnSpPr>
            <p:nvPr/>
          </p:nvCxnSpPr>
          <p:spPr>
            <a:xfrm flipH="1">
              <a:off x="1984375" y="4299058"/>
              <a:ext cx="873126" cy="844442"/>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590800" y="4305300"/>
              <a:ext cx="533400" cy="0"/>
            </a:xfrm>
            <a:prstGeom prst="line">
              <a:avLst/>
            </a:prstGeom>
            <a:ln w="57150"/>
          </p:spPr>
          <p:style>
            <a:lnRef idx="1">
              <a:schemeClr val="accent1"/>
            </a:lnRef>
            <a:fillRef idx="0">
              <a:schemeClr val="accent1"/>
            </a:fillRef>
            <a:effectRef idx="0">
              <a:schemeClr val="accent1"/>
            </a:effectRef>
            <a:fontRef idx="minor">
              <a:schemeClr val="tx1"/>
            </a:fontRef>
          </p:style>
        </p:cxnSp>
      </p:grpSp>
      <p:grpSp>
        <p:nvGrpSpPr>
          <p:cNvPr id="15" name="Group 14"/>
          <p:cNvGrpSpPr/>
          <p:nvPr/>
        </p:nvGrpSpPr>
        <p:grpSpPr>
          <a:xfrm>
            <a:off x="6959598" y="4181313"/>
            <a:ext cx="1520825" cy="1409700"/>
            <a:chOff x="5181600" y="4267200"/>
            <a:chExt cx="1520825" cy="1409700"/>
          </a:xfrm>
        </p:grpSpPr>
        <p:cxnSp>
          <p:nvCxnSpPr>
            <p:cNvPr id="16" name="Straight Connector 15"/>
            <p:cNvCxnSpPr/>
            <p:nvPr/>
          </p:nvCxnSpPr>
          <p:spPr>
            <a:xfrm>
              <a:off x="5181600" y="4267200"/>
              <a:ext cx="5334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5486400" y="4267200"/>
              <a:ext cx="609600" cy="8763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5489575" y="5143500"/>
              <a:ext cx="1212850" cy="533400"/>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a:t>3</a:t>
              </a:r>
            </a:p>
          </p:txBody>
        </p:sp>
      </p:grpSp>
      <p:grpSp>
        <p:nvGrpSpPr>
          <p:cNvPr id="24" name="Group 23"/>
          <p:cNvGrpSpPr/>
          <p:nvPr/>
        </p:nvGrpSpPr>
        <p:grpSpPr>
          <a:xfrm>
            <a:off x="425450" y="2549471"/>
            <a:ext cx="1212850" cy="2012842"/>
            <a:chOff x="425450" y="2549471"/>
            <a:chExt cx="1212850" cy="2012842"/>
          </a:xfrm>
        </p:grpSpPr>
        <p:sp>
          <p:nvSpPr>
            <p:cNvPr id="34" name="Rectangle 33"/>
            <p:cNvSpPr/>
            <p:nvPr/>
          </p:nvSpPr>
          <p:spPr>
            <a:xfrm>
              <a:off x="425450" y="4028913"/>
              <a:ext cx="1212850" cy="533400"/>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err="1" smtClean="0"/>
                <a:t>mul</a:t>
              </a:r>
              <a:endParaRPr lang="en-US" sz="2800" dirty="0"/>
            </a:p>
          </p:txBody>
        </p:sp>
        <p:cxnSp>
          <p:nvCxnSpPr>
            <p:cNvPr id="35" name="Straight Connector 34"/>
            <p:cNvCxnSpPr/>
            <p:nvPr/>
          </p:nvCxnSpPr>
          <p:spPr>
            <a:xfrm>
              <a:off x="835025" y="2549471"/>
              <a:ext cx="5334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endCxn id="34" idx="0"/>
            </p:cNvCxnSpPr>
            <p:nvPr/>
          </p:nvCxnSpPr>
          <p:spPr>
            <a:xfrm flipH="1">
              <a:off x="1031875" y="2549471"/>
              <a:ext cx="107950" cy="1479442"/>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460644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4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Statements</a:t>
            </a:r>
            <a:endParaRPr lang="en-US" dirty="0"/>
          </a:p>
        </p:txBody>
      </p:sp>
      <p:sp>
        <p:nvSpPr>
          <p:cNvPr id="3" name="Content Placeholder 2"/>
          <p:cNvSpPr>
            <a:spLocks noGrp="1"/>
          </p:cNvSpPr>
          <p:nvPr>
            <p:ph idx="1"/>
          </p:nvPr>
        </p:nvSpPr>
        <p:spPr/>
        <p:txBody>
          <a:bodyPr/>
          <a:lstStyle/>
          <a:p>
            <a:pPr marL="0" indent="0">
              <a:buNone/>
            </a:pPr>
            <a:r>
              <a:rPr lang="en-US" dirty="0" smtClean="0"/>
              <a:t>A </a:t>
            </a:r>
            <a:r>
              <a:rPr lang="en-US" b="1" dirty="0" smtClean="0">
                <a:solidFill>
                  <a:schemeClr val="accent6">
                    <a:lumMod val="75000"/>
                  </a:schemeClr>
                </a:solidFill>
              </a:rPr>
              <a:t>statement</a:t>
            </a:r>
            <a:r>
              <a:rPr lang="en-US" dirty="0" smtClean="0"/>
              <a:t> is executed by the program to perform an </a:t>
            </a:r>
            <a:r>
              <a:rPr lang="en-US" i="1" dirty="0" smtClean="0">
                <a:solidFill>
                  <a:schemeClr val="accent6">
                    <a:lumMod val="75000"/>
                  </a:schemeClr>
                </a:solidFill>
              </a:rPr>
              <a:t>action</a:t>
            </a:r>
            <a:r>
              <a:rPr lang="en-US" dirty="0" smtClean="0"/>
              <a:t>.  It can either be a single line of code (</a:t>
            </a:r>
            <a:r>
              <a:rPr lang="en-US" dirty="0" smtClean="0">
                <a:solidFill>
                  <a:schemeClr val="accent6">
                    <a:lumMod val="75000"/>
                  </a:schemeClr>
                </a:solidFill>
              </a:rPr>
              <a:t>simple</a:t>
            </a:r>
            <a:r>
              <a:rPr lang="en-US" dirty="0" smtClean="0"/>
              <a:t>) or a series of lines (</a:t>
            </a:r>
            <a:r>
              <a:rPr lang="en-US" dirty="0" smtClean="0">
                <a:solidFill>
                  <a:schemeClr val="accent6">
                    <a:lumMod val="75000"/>
                  </a:schemeClr>
                </a:solidFill>
              </a:rPr>
              <a:t>compound</a:t>
            </a:r>
            <a:r>
              <a:rPr lang="en-US" dirty="0" smtClean="0"/>
              <a:t>).</a:t>
            </a:r>
          </a:p>
          <a:p>
            <a:pPr marL="0" indent="0">
              <a:buNone/>
            </a:pPr>
            <a:r>
              <a:rPr lang="en-US" dirty="0" smtClean="0"/>
              <a:t> 	</a:t>
            </a:r>
          </a:p>
          <a:p>
            <a:pPr marL="0" indent="0">
              <a:buNone/>
            </a:pPr>
            <a:r>
              <a:rPr lang="en-US" dirty="0"/>
              <a:t>	</a:t>
            </a:r>
            <a:r>
              <a:rPr lang="en-US" dirty="0" smtClean="0"/>
              <a:t>x = 6  # assignment statement</a:t>
            </a:r>
          </a:p>
          <a:p>
            <a:pPr marL="0" indent="0">
              <a:buNone/>
            </a:pPr>
            <a:endParaRPr lang="en-US" dirty="0"/>
          </a:p>
          <a:p>
            <a:pPr marL="0" indent="0">
              <a:buNone/>
            </a:pPr>
            <a:r>
              <a:rPr lang="en-US" dirty="0" smtClean="0"/>
              <a:t>	print(“5 is 2 + 3”) # expression statement</a:t>
            </a:r>
            <a:endParaRPr lang="en-US" dirty="0"/>
          </a:p>
        </p:txBody>
      </p:sp>
    </p:spTree>
    <p:extLst>
      <p:ext uri="{BB962C8B-B14F-4D97-AF65-F5344CB8AC3E}">
        <p14:creationId xmlns:p14="http://schemas.microsoft.com/office/powerpoint/2010/main" val="27203699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228600" y="2895600"/>
            <a:ext cx="6553200" cy="3046988"/>
            <a:chOff x="228600" y="2895600"/>
            <a:chExt cx="6553200" cy="3046988"/>
          </a:xfrm>
        </p:grpSpPr>
        <p:sp>
          <p:nvSpPr>
            <p:cNvPr id="4" name="TextBox 3"/>
            <p:cNvSpPr txBox="1"/>
            <p:nvPr/>
          </p:nvSpPr>
          <p:spPr>
            <a:xfrm>
              <a:off x="2590800" y="2895600"/>
              <a:ext cx="4191000" cy="3046988"/>
            </a:xfrm>
            <a:prstGeom prst="rect">
              <a:avLst/>
            </a:prstGeom>
            <a:noFill/>
            <a:ln w="38100">
              <a:solidFill>
                <a:schemeClr val="accent1"/>
              </a:solidFill>
              <a:prstDash val="dash"/>
            </a:ln>
          </p:spPr>
          <p:txBody>
            <a:bodyPr wrap="square" rtlCol="0">
              <a:spAutoFit/>
            </a:bodyPr>
            <a:lstStyle/>
            <a:p>
              <a:r>
                <a:rPr lang="en-US" sz="2400" dirty="0" smtClean="0">
                  <a:latin typeface="Consolas" pitchFamily="49" charset="0"/>
                  <a:cs typeface="Consolas" pitchFamily="49" charset="0"/>
                </a:rPr>
                <a:t>&lt;header&gt;:</a:t>
              </a:r>
            </a:p>
            <a:p>
              <a:r>
                <a:rPr lang="en-US" sz="2400" dirty="0" smtClean="0">
                  <a:latin typeface="Consolas" pitchFamily="49" charset="0"/>
                  <a:cs typeface="Consolas" pitchFamily="49" charset="0"/>
                </a:rPr>
                <a:t>    &lt;statement&gt;</a:t>
              </a:r>
            </a:p>
            <a:p>
              <a:r>
                <a:rPr lang="en-US" sz="2400" dirty="0" smtClean="0">
                  <a:latin typeface="Consolas" pitchFamily="49" charset="0"/>
                  <a:cs typeface="Consolas" pitchFamily="49" charset="0"/>
                </a:rPr>
                <a:t>    &lt;statement&gt;</a:t>
              </a:r>
            </a:p>
            <a:p>
              <a:r>
                <a:rPr lang="en-US" sz="2400" dirty="0">
                  <a:latin typeface="Consolas" pitchFamily="49" charset="0"/>
                  <a:cs typeface="Consolas" pitchFamily="49" charset="0"/>
                </a:rPr>
                <a:t> </a:t>
              </a:r>
              <a:r>
                <a:rPr lang="en-US" sz="2400" dirty="0" smtClean="0">
                  <a:latin typeface="Consolas" pitchFamily="49" charset="0"/>
                  <a:cs typeface="Consolas" pitchFamily="49" charset="0"/>
                </a:rPr>
                <a:t>   ...</a:t>
              </a:r>
            </a:p>
            <a:p>
              <a:r>
                <a:rPr lang="en-US" sz="2400" dirty="0" smtClean="0">
                  <a:latin typeface="Consolas" pitchFamily="49" charset="0"/>
                  <a:cs typeface="Consolas" pitchFamily="49" charset="0"/>
                </a:rPr>
                <a:t>&lt;separating header&gt;:</a:t>
              </a:r>
            </a:p>
            <a:p>
              <a:r>
                <a:rPr lang="en-US" sz="2400" dirty="0">
                  <a:latin typeface="Consolas" pitchFamily="49" charset="0"/>
                  <a:cs typeface="Consolas" pitchFamily="49" charset="0"/>
                </a:rPr>
                <a:t> </a:t>
              </a:r>
              <a:r>
                <a:rPr lang="en-US" sz="2400" dirty="0" smtClean="0">
                  <a:latin typeface="Consolas" pitchFamily="49" charset="0"/>
                  <a:cs typeface="Consolas" pitchFamily="49" charset="0"/>
                </a:rPr>
                <a:t>   &lt;statement&gt;</a:t>
              </a:r>
            </a:p>
            <a:p>
              <a:r>
                <a:rPr lang="en-US" sz="2400" dirty="0">
                  <a:latin typeface="Consolas" pitchFamily="49" charset="0"/>
                  <a:cs typeface="Consolas" pitchFamily="49" charset="0"/>
                </a:rPr>
                <a:t> </a:t>
              </a:r>
              <a:r>
                <a:rPr lang="en-US" sz="2400" dirty="0" smtClean="0">
                  <a:latin typeface="Consolas" pitchFamily="49" charset="0"/>
                  <a:cs typeface="Consolas" pitchFamily="49" charset="0"/>
                </a:rPr>
                <a:t>   ...</a:t>
              </a:r>
            </a:p>
            <a:p>
              <a:r>
                <a:rPr lang="en-US" sz="2400" dirty="0" smtClean="0">
                  <a:latin typeface="Consolas" pitchFamily="49" charset="0"/>
                  <a:cs typeface="Consolas" pitchFamily="49" charset="0"/>
                </a:rPr>
                <a:t>...</a:t>
              </a:r>
              <a:endParaRPr lang="en-US" sz="2400" dirty="0">
                <a:latin typeface="Consolas" pitchFamily="49" charset="0"/>
                <a:cs typeface="Consolas" pitchFamily="49" charset="0"/>
              </a:endParaRPr>
            </a:p>
          </p:txBody>
        </p:sp>
        <p:sp>
          <p:nvSpPr>
            <p:cNvPr id="8" name="Left Arrow Callout 7"/>
            <p:cNvSpPr/>
            <p:nvPr/>
          </p:nvSpPr>
          <p:spPr>
            <a:xfrm flipH="1">
              <a:off x="228600" y="2895600"/>
              <a:ext cx="2286000" cy="533400"/>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Statement</a:t>
              </a:r>
              <a:endParaRPr lang="en-US" sz="2400" dirty="0"/>
            </a:p>
          </p:txBody>
        </p:sp>
      </p:grpSp>
      <p:sp>
        <p:nvSpPr>
          <p:cNvPr id="2" name="Title 1"/>
          <p:cNvSpPr>
            <a:spLocks noGrp="1"/>
          </p:cNvSpPr>
          <p:nvPr>
            <p:ph type="title"/>
          </p:nvPr>
        </p:nvSpPr>
        <p:spPr/>
        <p:txBody>
          <a:bodyPr/>
          <a:lstStyle/>
          <a:p>
            <a:r>
              <a:rPr lang="en-US" dirty="0" smtClean="0"/>
              <a:t>Compound Statements</a:t>
            </a:r>
            <a:endParaRPr lang="en-US" dirty="0"/>
          </a:p>
        </p:txBody>
      </p:sp>
      <p:sp>
        <p:nvSpPr>
          <p:cNvPr id="3" name="Content Placeholder 2"/>
          <p:cNvSpPr>
            <a:spLocks noGrp="1"/>
          </p:cNvSpPr>
          <p:nvPr>
            <p:ph idx="1"/>
          </p:nvPr>
        </p:nvSpPr>
        <p:spPr>
          <a:xfrm>
            <a:off x="457200" y="1600201"/>
            <a:ext cx="8229600" cy="1143000"/>
          </a:xfrm>
        </p:spPr>
        <p:txBody>
          <a:bodyPr/>
          <a:lstStyle/>
          <a:p>
            <a:pPr marL="0" indent="0">
              <a:buNone/>
            </a:pPr>
            <a:r>
              <a:rPr lang="en-US" b="1" dirty="0" smtClean="0">
                <a:solidFill>
                  <a:schemeClr val="accent6"/>
                </a:solidFill>
              </a:rPr>
              <a:t>Compound statements</a:t>
            </a:r>
            <a:r>
              <a:rPr lang="en-US" dirty="0" smtClean="0"/>
              <a:t> are statements that are composed of </a:t>
            </a:r>
            <a:r>
              <a:rPr lang="en-US" i="1" dirty="0" smtClean="0"/>
              <a:t>multiple</a:t>
            </a:r>
            <a:r>
              <a:rPr lang="en-US" dirty="0" smtClean="0"/>
              <a:t> statements.</a:t>
            </a:r>
          </a:p>
        </p:txBody>
      </p:sp>
      <p:grpSp>
        <p:nvGrpSpPr>
          <p:cNvPr id="17" name="Group 16"/>
          <p:cNvGrpSpPr/>
          <p:nvPr/>
        </p:nvGrpSpPr>
        <p:grpSpPr>
          <a:xfrm>
            <a:off x="2667000" y="2971800"/>
            <a:ext cx="5867400" cy="1524000"/>
            <a:chOff x="2667000" y="2971800"/>
            <a:chExt cx="5867400" cy="1524000"/>
          </a:xfrm>
        </p:grpSpPr>
        <p:sp>
          <p:nvSpPr>
            <p:cNvPr id="5" name="Rectangle 4"/>
            <p:cNvSpPr/>
            <p:nvPr/>
          </p:nvSpPr>
          <p:spPr>
            <a:xfrm>
              <a:off x="2667000" y="2971800"/>
              <a:ext cx="3124200" cy="1524000"/>
            </a:xfrm>
            <a:prstGeom prst="rect">
              <a:avLst/>
            </a:prstGeom>
            <a:noFill/>
            <a:ln w="38100">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Left Arrow Callout 9"/>
            <p:cNvSpPr/>
            <p:nvPr/>
          </p:nvSpPr>
          <p:spPr>
            <a:xfrm>
              <a:off x="5791200" y="3200400"/>
              <a:ext cx="2743200" cy="533400"/>
            </a:xfrm>
            <a:prstGeom prst="leftArrowCallout">
              <a:avLst>
                <a:gd name="adj1" fmla="val 25000"/>
                <a:gd name="adj2" fmla="val 25000"/>
                <a:gd name="adj3" fmla="val 25000"/>
                <a:gd name="adj4" fmla="val 4170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Clause</a:t>
              </a:r>
              <a:endParaRPr lang="en-US" sz="2400" dirty="0"/>
            </a:p>
          </p:txBody>
        </p:sp>
      </p:grpSp>
      <p:grpSp>
        <p:nvGrpSpPr>
          <p:cNvPr id="15" name="Group 14"/>
          <p:cNvGrpSpPr/>
          <p:nvPr/>
        </p:nvGrpSpPr>
        <p:grpSpPr>
          <a:xfrm>
            <a:off x="241300" y="3352800"/>
            <a:ext cx="4940300" cy="1143000"/>
            <a:chOff x="241300" y="3352800"/>
            <a:chExt cx="4940300" cy="1143000"/>
          </a:xfrm>
        </p:grpSpPr>
        <p:sp>
          <p:nvSpPr>
            <p:cNvPr id="6" name="Rectangle 5"/>
            <p:cNvSpPr/>
            <p:nvPr/>
          </p:nvSpPr>
          <p:spPr>
            <a:xfrm>
              <a:off x="3352800" y="3352800"/>
              <a:ext cx="1828800" cy="1066294"/>
            </a:xfrm>
            <a:prstGeom prst="rect">
              <a:avLst/>
            </a:prstGeom>
            <a:noFill/>
            <a:ln w="38100">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eft Arrow Callout 10"/>
            <p:cNvSpPr/>
            <p:nvPr/>
          </p:nvSpPr>
          <p:spPr>
            <a:xfrm flipH="1">
              <a:off x="241300" y="3962400"/>
              <a:ext cx="3111500" cy="533400"/>
            </a:xfrm>
            <a:prstGeom prst="leftArrowCallout">
              <a:avLst>
                <a:gd name="adj1" fmla="val 25000"/>
                <a:gd name="adj2" fmla="val 25000"/>
                <a:gd name="adj3" fmla="val 25000"/>
                <a:gd name="adj4" fmla="val 4701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Suite</a:t>
              </a:r>
              <a:endParaRPr lang="en-US" sz="2400" dirty="0"/>
            </a:p>
          </p:txBody>
        </p:sp>
      </p:grpSp>
    </p:spTree>
    <p:extLst>
      <p:ext uri="{BB962C8B-B14F-4D97-AF65-F5344CB8AC3E}">
        <p14:creationId xmlns:p14="http://schemas.microsoft.com/office/powerpoint/2010/main" val="11871262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685800" y="3658612"/>
            <a:ext cx="6553200" cy="3046988"/>
            <a:chOff x="228600" y="2895600"/>
            <a:chExt cx="6553200" cy="3046988"/>
          </a:xfrm>
        </p:grpSpPr>
        <p:sp>
          <p:nvSpPr>
            <p:cNvPr id="4" name="TextBox 3"/>
            <p:cNvSpPr txBox="1"/>
            <p:nvPr/>
          </p:nvSpPr>
          <p:spPr>
            <a:xfrm>
              <a:off x="2590800" y="2895600"/>
              <a:ext cx="4191000" cy="3046988"/>
            </a:xfrm>
            <a:prstGeom prst="rect">
              <a:avLst/>
            </a:prstGeom>
            <a:noFill/>
            <a:ln w="38100">
              <a:solidFill>
                <a:schemeClr val="accent1"/>
              </a:solidFill>
              <a:prstDash val="dash"/>
            </a:ln>
          </p:spPr>
          <p:txBody>
            <a:bodyPr wrap="square" rtlCol="0">
              <a:spAutoFit/>
            </a:bodyPr>
            <a:lstStyle/>
            <a:p>
              <a:r>
                <a:rPr lang="en-US" sz="2400" dirty="0" smtClean="0">
                  <a:latin typeface="Consolas" pitchFamily="49" charset="0"/>
                  <a:cs typeface="Consolas" pitchFamily="49" charset="0"/>
                </a:rPr>
                <a:t>&lt;header&gt;:</a:t>
              </a:r>
            </a:p>
            <a:p>
              <a:r>
                <a:rPr lang="en-US" sz="2400" dirty="0" smtClean="0">
                  <a:latin typeface="Consolas" pitchFamily="49" charset="0"/>
                  <a:cs typeface="Consolas" pitchFamily="49" charset="0"/>
                </a:rPr>
                <a:t>    &lt;statement&gt;</a:t>
              </a:r>
            </a:p>
            <a:p>
              <a:r>
                <a:rPr lang="en-US" sz="2400" dirty="0" smtClean="0">
                  <a:latin typeface="Consolas" pitchFamily="49" charset="0"/>
                  <a:cs typeface="Consolas" pitchFamily="49" charset="0"/>
                </a:rPr>
                <a:t>    &lt;statement&gt;</a:t>
              </a:r>
            </a:p>
            <a:p>
              <a:r>
                <a:rPr lang="en-US" sz="2400" dirty="0">
                  <a:latin typeface="Consolas" pitchFamily="49" charset="0"/>
                  <a:cs typeface="Consolas" pitchFamily="49" charset="0"/>
                </a:rPr>
                <a:t> </a:t>
              </a:r>
              <a:r>
                <a:rPr lang="en-US" sz="2400" dirty="0" smtClean="0">
                  <a:latin typeface="Consolas" pitchFamily="49" charset="0"/>
                  <a:cs typeface="Consolas" pitchFamily="49" charset="0"/>
                </a:rPr>
                <a:t>   ...</a:t>
              </a:r>
            </a:p>
            <a:p>
              <a:r>
                <a:rPr lang="en-US" sz="2400" dirty="0" smtClean="0">
                  <a:latin typeface="Consolas" pitchFamily="49" charset="0"/>
                  <a:cs typeface="Consolas" pitchFamily="49" charset="0"/>
                </a:rPr>
                <a:t>&lt;separating header&gt;:</a:t>
              </a:r>
            </a:p>
            <a:p>
              <a:r>
                <a:rPr lang="en-US" sz="2400" dirty="0">
                  <a:latin typeface="Consolas" pitchFamily="49" charset="0"/>
                  <a:cs typeface="Consolas" pitchFamily="49" charset="0"/>
                </a:rPr>
                <a:t> </a:t>
              </a:r>
              <a:r>
                <a:rPr lang="en-US" sz="2400" dirty="0" smtClean="0">
                  <a:latin typeface="Consolas" pitchFamily="49" charset="0"/>
                  <a:cs typeface="Consolas" pitchFamily="49" charset="0"/>
                </a:rPr>
                <a:t>   &lt;statement&gt;</a:t>
              </a:r>
            </a:p>
            <a:p>
              <a:r>
                <a:rPr lang="en-US" sz="2400" dirty="0">
                  <a:latin typeface="Consolas" pitchFamily="49" charset="0"/>
                  <a:cs typeface="Consolas" pitchFamily="49" charset="0"/>
                </a:rPr>
                <a:t> </a:t>
              </a:r>
              <a:r>
                <a:rPr lang="en-US" sz="2400" dirty="0" smtClean="0">
                  <a:latin typeface="Consolas" pitchFamily="49" charset="0"/>
                  <a:cs typeface="Consolas" pitchFamily="49" charset="0"/>
                </a:rPr>
                <a:t>   ...</a:t>
              </a:r>
            </a:p>
            <a:p>
              <a:r>
                <a:rPr lang="en-US" sz="2400" dirty="0" smtClean="0">
                  <a:latin typeface="Consolas" pitchFamily="49" charset="0"/>
                  <a:cs typeface="Consolas" pitchFamily="49" charset="0"/>
                </a:rPr>
                <a:t>...</a:t>
              </a:r>
              <a:endParaRPr lang="en-US" sz="2400" dirty="0">
                <a:latin typeface="Consolas" pitchFamily="49" charset="0"/>
                <a:cs typeface="Consolas" pitchFamily="49" charset="0"/>
              </a:endParaRPr>
            </a:p>
          </p:txBody>
        </p:sp>
        <p:sp>
          <p:nvSpPr>
            <p:cNvPr id="8" name="Left Arrow Callout 7"/>
            <p:cNvSpPr/>
            <p:nvPr/>
          </p:nvSpPr>
          <p:spPr>
            <a:xfrm flipH="1">
              <a:off x="228600" y="2895600"/>
              <a:ext cx="2286000" cy="533400"/>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Statement</a:t>
              </a:r>
              <a:endParaRPr lang="en-US" sz="2400" dirty="0"/>
            </a:p>
          </p:txBody>
        </p:sp>
      </p:grpSp>
      <p:sp>
        <p:nvSpPr>
          <p:cNvPr id="2" name="Title 1"/>
          <p:cNvSpPr>
            <a:spLocks noGrp="1"/>
          </p:cNvSpPr>
          <p:nvPr>
            <p:ph type="title"/>
          </p:nvPr>
        </p:nvSpPr>
        <p:spPr/>
        <p:txBody>
          <a:bodyPr/>
          <a:lstStyle/>
          <a:p>
            <a:r>
              <a:rPr lang="en-US" dirty="0" smtClean="0"/>
              <a:t>Evaluating Compound Statements</a:t>
            </a:r>
            <a:endParaRPr lang="en-US" dirty="0"/>
          </a:p>
        </p:txBody>
      </p:sp>
      <p:sp>
        <p:nvSpPr>
          <p:cNvPr id="3" name="Content Placeholder 2"/>
          <p:cNvSpPr>
            <a:spLocks noGrp="1"/>
          </p:cNvSpPr>
          <p:nvPr>
            <p:ph idx="1"/>
          </p:nvPr>
        </p:nvSpPr>
        <p:spPr>
          <a:xfrm>
            <a:off x="228600" y="1219200"/>
            <a:ext cx="8686800" cy="2362200"/>
          </a:xfrm>
        </p:spPr>
        <p:txBody>
          <a:bodyPr>
            <a:noAutofit/>
          </a:bodyPr>
          <a:lstStyle/>
          <a:p>
            <a:pPr marL="0" indent="0">
              <a:buNone/>
            </a:pPr>
            <a:r>
              <a:rPr lang="en-US" sz="2400" dirty="0" smtClean="0"/>
              <a:t>The first </a:t>
            </a:r>
            <a:r>
              <a:rPr lang="en-US" sz="2400" b="1" dirty="0" smtClean="0">
                <a:solidFill>
                  <a:schemeClr val="accent6">
                    <a:lumMod val="75000"/>
                  </a:schemeClr>
                </a:solidFill>
              </a:rPr>
              <a:t>header</a:t>
            </a:r>
            <a:r>
              <a:rPr lang="en-US" sz="2400" dirty="0" smtClean="0"/>
              <a:t> determines the type of compound statement we have.  The way a compound statement is evaluated depends on the type of compound statement you are using.</a:t>
            </a:r>
          </a:p>
          <a:p>
            <a:pPr marL="0" indent="0">
              <a:buNone/>
            </a:pPr>
            <a:endParaRPr lang="en-US" sz="2400" dirty="0"/>
          </a:p>
          <a:p>
            <a:pPr marL="0" indent="0">
              <a:buNone/>
            </a:pPr>
            <a:r>
              <a:rPr lang="en-US" sz="2400" dirty="0" smtClean="0"/>
              <a:t>A </a:t>
            </a:r>
            <a:r>
              <a:rPr lang="en-US" sz="2400" b="1" dirty="0" smtClean="0">
                <a:solidFill>
                  <a:schemeClr val="accent6">
                    <a:lumMod val="75000"/>
                  </a:schemeClr>
                </a:solidFill>
              </a:rPr>
              <a:t>suite</a:t>
            </a:r>
            <a:r>
              <a:rPr lang="en-US" sz="2400" dirty="0" smtClean="0"/>
              <a:t> is a series of statements, which are evaluated one by one in order.</a:t>
            </a:r>
          </a:p>
        </p:txBody>
      </p:sp>
      <p:grpSp>
        <p:nvGrpSpPr>
          <p:cNvPr id="17" name="Group 16"/>
          <p:cNvGrpSpPr/>
          <p:nvPr/>
        </p:nvGrpSpPr>
        <p:grpSpPr>
          <a:xfrm>
            <a:off x="3124200" y="3734812"/>
            <a:ext cx="5867400" cy="1524000"/>
            <a:chOff x="2667000" y="2971800"/>
            <a:chExt cx="5867400" cy="1524000"/>
          </a:xfrm>
        </p:grpSpPr>
        <p:sp>
          <p:nvSpPr>
            <p:cNvPr id="5" name="Rectangle 4"/>
            <p:cNvSpPr/>
            <p:nvPr/>
          </p:nvSpPr>
          <p:spPr>
            <a:xfrm>
              <a:off x="2667000" y="2971800"/>
              <a:ext cx="3124200" cy="1524000"/>
            </a:xfrm>
            <a:prstGeom prst="rect">
              <a:avLst/>
            </a:prstGeom>
            <a:noFill/>
            <a:ln w="38100">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Left Arrow Callout 9"/>
            <p:cNvSpPr/>
            <p:nvPr/>
          </p:nvSpPr>
          <p:spPr>
            <a:xfrm>
              <a:off x="5791200" y="3200400"/>
              <a:ext cx="2743200" cy="533400"/>
            </a:xfrm>
            <a:prstGeom prst="leftArrowCallout">
              <a:avLst>
                <a:gd name="adj1" fmla="val 25000"/>
                <a:gd name="adj2" fmla="val 25000"/>
                <a:gd name="adj3" fmla="val 25000"/>
                <a:gd name="adj4" fmla="val 4170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Clause</a:t>
              </a:r>
              <a:endParaRPr lang="en-US" sz="2400" dirty="0"/>
            </a:p>
          </p:txBody>
        </p:sp>
      </p:grpSp>
      <p:grpSp>
        <p:nvGrpSpPr>
          <p:cNvPr id="15" name="Group 14"/>
          <p:cNvGrpSpPr/>
          <p:nvPr/>
        </p:nvGrpSpPr>
        <p:grpSpPr>
          <a:xfrm>
            <a:off x="698500" y="4115812"/>
            <a:ext cx="4940300" cy="1143000"/>
            <a:chOff x="241300" y="3352800"/>
            <a:chExt cx="4940300" cy="1143000"/>
          </a:xfrm>
        </p:grpSpPr>
        <p:sp>
          <p:nvSpPr>
            <p:cNvPr id="6" name="Rectangle 5"/>
            <p:cNvSpPr/>
            <p:nvPr/>
          </p:nvSpPr>
          <p:spPr>
            <a:xfrm>
              <a:off x="3352800" y="3352800"/>
              <a:ext cx="1828800" cy="1066294"/>
            </a:xfrm>
            <a:prstGeom prst="rect">
              <a:avLst/>
            </a:prstGeom>
            <a:noFill/>
            <a:ln w="38100">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eft Arrow Callout 10"/>
            <p:cNvSpPr/>
            <p:nvPr/>
          </p:nvSpPr>
          <p:spPr>
            <a:xfrm flipH="1">
              <a:off x="241300" y="3962400"/>
              <a:ext cx="3111500" cy="533400"/>
            </a:xfrm>
            <a:prstGeom prst="leftArrowCallout">
              <a:avLst>
                <a:gd name="adj1" fmla="val 25000"/>
                <a:gd name="adj2" fmla="val 25000"/>
                <a:gd name="adj3" fmla="val 25000"/>
                <a:gd name="adj4" fmla="val 4701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Suite</a:t>
              </a:r>
              <a:endParaRPr lang="en-US" sz="2400" dirty="0"/>
            </a:p>
          </p:txBody>
        </p:sp>
      </p:grpSp>
    </p:spTree>
    <p:extLst>
      <p:ext uri="{BB962C8B-B14F-4D97-AF65-F5344CB8AC3E}">
        <p14:creationId xmlns:p14="http://schemas.microsoft.com/office/powerpoint/2010/main" val="15941265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smtClean="0">
                <a:latin typeface="Consolas" pitchFamily="49" charset="0"/>
                <a:cs typeface="Consolas" pitchFamily="49" charset="0"/>
              </a:rPr>
              <a:t>while</a:t>
            </a:r>
            <a:r>
              <a:rPr lang="en-US" dirty="0" smtClean="0"/>
              <a:t> statement</a:t>
            </a:r>
            <a:endParaRPr lang="en-US" dirty="0"/>
          </a:p>
        </p:txBody>
      </p:sp>
      <p:sp>
        <p:nvSpPr>
          <p:cNvPr id="3" name="Content Placeholder 2"/>
          <p:cNvSpPr>
            <a:spLocks noGrp="1"/>
          </p:cNvSpPr>
          <p:nvPr>
            <p:ph idx="1"/>
          </p:nvPr>
        </p:nvSpPr>
        <p:spPr>
          <a:xfrm>
            <a:off x="1524000" y="1600200"/>
            <a:ext cx="6248400" cy="4525963"/>
          </a:xfrm>
        </p:spPr>
        <p:txBody>
          <a:bodyPr anchor="ctr"/>
          <a:lstStyle/>
          <a:p>
            <a:pPr marL="0" indent="0">
              <a:buNone/>
            </a:pPr>
            <a:r>
              <a:rPr lang="en-US" dirty="0" smtClean="0">
                <a:latin typeface="Consolas" pitchFamily="49" charset="0"/>
                <a:cs typeface="Consolas" pitchFamily="49" charset="0"/>
              </a:rPr>
              <a:t>while &lt;</a:t>
            </a:r>
            <a:r>
              <a:rPr lang="en-US" dirty="0" err="1" smtClean="0">
                <a:latin typeface="Consolas" pitchFamily="49" charset="0"/>
                <a:cs typeface="Consolas" pitchFamily="49" charset="0"/>
              </a:rPr>
              <a:t>boolean</a:t>
            </a:r>
            <a:r>
              <a:rPr lang="en-US" dirty="0" smtClean="0">
                <a:latin typeface="Consolas" pitchFamily="49" charset="0"/>
                <a:cs typeface="Consolas" pitchFamily="49" charset="0"/>
              </a:rPr>
              <a:t> expression&gt;:</a:t>
            </a:r>
          </a:p>
          <a:p>
            <a:pPr marL="0" indent="0">
              <a:buNone/>
            </a:pPr>
            <a:r>
              <a:rPr lang="en-US" dirty="0">
                <a:latin typeface="Consolas" pitchFamily="49" charset="0"/>
                <a:cs typeface="Consolas" pitchFamily="49" charset="0"/>
              </a:rPr>
              <a:t>	</a:t>
            </a:r>
            <a:r>
              <a:rPr lang="en-US" dirty="0" smtClean="0">
                <a:latin typeface="Consolas" pitchFamily="49" charset="0"/>
                <a:cs typeface="Consolas" pitchFamily="49" charset="0"/>
              </a:rPr>
              <a:t>&lt;suite&gt;</a:t>
            </a:r>
            <a:endParaRPr lang="en-US" dirty="0">
              <a:latin typeface="Consolas" pitchFamily="49" charset="0"/>
              <a:cs typeface="Consolas" pitchFamily="49" charset="0"/>
            </a:endParaRPr>
          </a:p>
        </p:txBody>
      </p:sp>
    </p:spTree>
    <p:extLst>
      <p:ext uri="{BB962C8B-B14F-4D97-AF65-F5344CB8AC3E}">
        <p14:creationId xmlns:p14="http://schemas.microsoft.com/office/powerpoint/2010/main" val="33431852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 in the News</a:t>
            </a:r>
            <a:endParaRPr lang="en-US" dirty="0"/>
          </a:p>
        </p:txBody>
      </p:sp>
      <p:sp>
        <p:nvSpPr>
          <p:cNvPr id="3" name="Content Placeholder 2"/>
          <p:cNvSpPr>
            <a:spLocks noGrp="1"/>
          </p:cNvSpPr>
          <p:nvPr>
            <p:ph idx="1"/>
          </p:nvPr>
        </p:nvSpPr>
        <p:spPr/>
        <p:txBody>
          <a:bodyPr/>
          <a:lstStyle/>
          <a:p>
            <a:pPr marL="0" indent="0" algn="ctr">
              <a:buNone/>
            </a:pPr>
            <a:r>
              <a:rPr lang="en-US" dirty="0" smtClean="0"/>
              <a:t>Teaching goes social!</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0" y="2133600"/>
            <a:ext cx="4668958" cy="3753182"/>
          </a:xfrm>
          <a:prstGeom prst="rect">
            <a:avLst/>
          </a:prstGeom>
        </p:spPr>
      </p:pic>
      <p:sp>
        <p:nvSpPr>
          <p:cNvPr id="5" name="TextBox 4"/>
          <p:cNvSpPr txBox="1"/>
          <p:nvPr/>
        </p:nvSpPr>
        <p:spPr>
          <a:xfrm>
            <a:off x="1420079" y="5857813"/>
            <a:ext cx="6400800" cy="246221"/>
          </a:xfrm>
          <a:prstGeom prst="rect">
            <a:avLst/>
          </a:prstGeom>
          <a:noFill/>
        </p:spPr>
        <p:txBody>
          <a:bodyPr wrap="square" rtlCol="0">
            <a:spAutoFit/>
          </a:bodyPr>
          <a:lstStyle/>
          <a:p>
            <a:r>
              <a:rPr lang="en-US" sz="1000" dirty="0"/>
              <a:t>http://www.nytimes.com/2012/06/19/us/teachers-union-to-open-lesson-sharing-web-site.html?_r=1&amp;ref=education</a:t>
            </a:r>
          </a:p>
        </p:txBody>
      </p:sp>
    </p:spTree>
    <p:extLst>
      <p:ext uri="{BB962C8B-B14F-4D97-AF65-F5344CB8AC3E}">
        <p14:creationId xmlns:p14="http://schemas.microsoft.com/office/powerpoint/2010/main" val="26140476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smtClean="0">
                <a:latin typeface="Consolas" pitchFamily="49" charset="0"/>
                <a:cs typeface="Consolas" pitchFamily="49" charset="0"/>
              </a:rPr>
              <a:t>while</a:t>
            </a:r>
            <a:r>
              <a:rPr lang="en-US" dirty="0" smtClean="0"/>
              <a:t> statement</a:t>
            </a:r>
            <a:endParaRPr lang="en-US" dirty="0"/>
          </a:p>
        </p:txBody>
      </p:sp>
      <p:sp>
        <p:nvSpPr>
          <p:cNvPr id="3" name="Content Placeholder 2"/>
          <p:cNvSpPr>
            <a:spLocks noGrp="1"/>
          </p:cNvSpPr>
          <p:nvPr>
            <p:ph idx="1"/>
          </p:nvPr>
        </p:nvSpPr>
        <p:spPr/>
        <p:txBody>
          <a:bodyPr/>
          <a:lstStyle/>
          <a:p>
            <a:pPr marL="0" indent="0">
              <a:buNone/>
            </a:pPr>
            <a:r>
              <a:rPr lang="en-US" dirty="0" smtClean="0"/>
              <a:t>Predict the output of the following:</a:t>
            </a:r>
          </a:p>
          <a:p>
            <a:pPr marL="0" indent="0">
              <a:buNone/>
            </a:pPr>
            <a:r>
              <a:rPr lang="en-US" sz="2800" dirty="0" smtClean="0">
                <a:latin typeface="Consolas" pitchFamily="49" charset="0"/>
                <a:cs typeface="Consolas" pitchFamily="49" charset="0"/>
              </a:rPr>
              <a:t>&gt;&gt;&gt; n = 7</a:t>
            </a:r>
          </a:p>
          <a:p>
            <a:pPr marL="0" indent="0">
              <a:buNone/>
            </a:pPr>
            <a:r>
              <a:rPr lang="en-US" sz="2800" dirty="0" smtClean="0">
                <a:latin typeface="Consolas" pitchFamily="49" charset="0"/>
                <a:cs typeface="Consolas" pitchFamily="49" charset="0"/>
              </a:rPr>
              <a:t>&gt;&gt;&gt; while n &gt; 0:</a:t>
            </a:r>
          </a:p>
          <a:p>
            <a:pPr marL="0" indent="0">
              <a:buNone/>
            </a:pPr>
            <a:r>
              <a:rPr lang="en-US" sz="2800" dirty="0" smtClean="0">
                <a:latin typeface="Consolas" pitchFamily="49" charset="0"/>
                <a:cs typeface="Consolas" pitchFamily="49" charset="0"/>
              </a:rPr>
              <a:t>...     n = n - 1</a:t>
            </a:r>
          </a:p>
          <a:p>
            <a:pPr marL="0" indent="0">
              <a:buNone/>
            </a:pPr>
            <a:r>
              <a:rPr lang="en-US" sz="2800" dirty="0" smtClean="0">
                <a:latin typeface="Consolas" pitchFamily="49" charset="0"/>
                <a:cs typeface="Consolas" pitchFamily="49" charset="0"/>
              </a:rPr>
              <a:t>...     print(n)</a:t>
            </a:r>
          </a:p>
          <a:p>
            <a:pPr marL="0" indent="0">
              <a:buNone/>
            </a:pPr>
            <a:r>
              <a:rPr lang="en-US" sz="2800" dirty="0" smtClean="0">
                <a:latin typeface="Consolas" pitchFamily="49" charset="0"/>
                <a:cs typeface="Consolas" pitchFamily="49" charset="0"/>
              </a:rPr>
              <a:t>...</a:t>
            </a:r>
          </a:p>
        </p:txBody>
      </p:sp>
    </p:spTree>
    <p:extLst>
      <p:ext uri="{BB962C8B-B14F-4D97-AF65-F5344CB8AC3E}">
        <p14:creationId xmlns:p14="http://schemas.microsoft.com/office/powerpoint/2010/main" val="28983781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latin typeface="Consolas" pitchFamily="49" charset="0"/>
                <a:cs typeface="Consolas" pitchFamily="49" charset="0"/>
              </a:rPr>
              <a:t>while</a:t>
            </a:r>
            <a:r>
              <a:rPr lang="en-US" dirty="0">
                <a:cs typeface="Consolas" pitchFamily="49" charset="0"/>
              </a:rPr>
              <a:t> </a:t>
            </a:r>
            <a:r>
              <a:rPr lang="en-US" dirty="0" smtClean="0"/>
              <a:t>statement</a:t>
            </a:r>
            <a:endParaRPr lang="en-US" dirty="0"/>
          </a:p>
        </p:txBody>
      </p:sp>
      <p:sp>
        <p:nvSpPr>
          <p:cNvPr id="3" name="Content Placeholder 2"/>
          <p:cNvSpPr>
            <a:spLocks noGrp="1"/>
          </p:cNvSpPr>
          <p:nvPr>
            <p:ph idx="1"/>
          </p:nvPr>
        </p:nvSpPr>
        <p:spPr/>
        <p:txBody>
          <a:bodyPr/>
          <a:lstStyle/>
          <a:p>
            <a:pPr marL="0" indent="0">
              <a:buNone/>
            </a:pPr>
            <a:r>
              <a:rPr lang="en-US" dirty="0" smtClean="0"/>
              <a:t>Predict the output of the following:</a:t>
            </a:r>
          </a:p>
          <a:p>
            <a:pPr marL="0" indent="0">
              <a:buNone/>
            </a:pPr>
            <a:r>
              <a:rPr lang="en-US" sz="2800" dirty="0" smtClean="0">
                <a:latin typeface="Consolas" pitchFamily="49" charset="0"/>
                <a:cs typeface="Consolas" pitchFamily="49" charset="0"/>
              </a:rPr>
              <a:t>&gt;&gt;&gt; n = 0</a:t>
            </a:r>
          </a:p>
          <a:p>
            <a:pPr marL="0" indent="0">
              <a:buNone/>
            </a:pPr>
            <a:r>
              <a:rPr lang="en-US" sz="2800" dirty="0" smtClean="0">
                <a:latin typeface="Consolas" pitchFamily="49" charset="0"/>
                <a:cs typeface="Consolas" pitchFamily="49" charset="0"/>
              </a:rPr>
              <a:t>&gt;&gt;&gt; while n &lt; 0:</a:t>
            </a:r>
          </a:p>
          <a:p>
            <a:pPr marL="0" indent="0">
              <a:buNone/>
            </a:pPr>
            <a:r>
              <a:rPr lang="en-US" sz="2800" dirty="0" smtClean="0">
                <a:latin typeface="Consolas" pitchFamily="49" charset="0"/>
                <a:cs typeface="Consolas" pitchFamily="49" charset="0"/>
              </a:rPr>
              <a:t>...     n = n + 1</a:t>
            </a:r>
          </a:p>
          <a:p>
            <a:pPr marL="0" indent="0">
              <a:buNone/>
            </a:pPr>
            <a:r>
              <a:rPr lang="en-US" sz="2800" dirty="0" smtClean="0">
                <a:latin typeface="Consolas" pitchFamily="49" charset="0"/>
                <a:cs typeface="Consolas" pitchFamily="49" charset="0"/>
              </a:rPr>
              <a:t>...     print(n)</a:t>
            </a:r>
          </a:p>
          <a:p>
            <a:pPr marL="0" indent="0">
              <a:buNone/>
            </a:pPr>
            <a:r>
              <a:rPr lang="en-US" sz="2800" dirty="0" smtClean="0">
                <a:latin typeface="Consolas" pitchFamily="49" charset="0"/>
                <a:cs typeface="Consolas" pitchFamily="49" charset="0"/>
              </a:rPr>
              <a:t>...</a:t>
            </a:r>
          </a:p>
        </p:txBody>
      </p:sp>
    </p:spTree>
    <p:extLst>
      <p:ext uri="{BB962C8B-B14F-4D97-AF65-F5344CB8AC3E}">
        <p14:creationId xmlns:p14="http://schemas.microsoft.com/office/powerpoint/2010/main" val="27876963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latin typeface="Consolas" pitchFamily="49" charset="0"/>
                <a:cs typeface="Consolas" pitchFamily="49" charset="0"/>
              </a:rPr>
              <a:t>while</a:t>
            </a:r>
            <a:r>
              <a:rPr lang="en-US" dirty="0" smtClean="0"/>
              <a:t> statement</a:t>
            </a:r>
            <a:endParaRPr lang="en-US" dirty="0"/>
          </a:p>
        </p:txBody>
      </p:sp>
      <p:sp>
        <p:nvSpPr>
          <p:cNvPr id="3" name="Content Placeholder 2"/>
          <p:cNvSpPr>
            <a:spLocks noGrp="1"/>
          </p:cNvSpPr>
          <p:nvPr>
            <p:ph idx="1"/>
          </p:nvPr>
        </p:nvSpPr>
        <p:spPr/>
        <p:txBody>
          <a:bodyPr/>
          <a:lstStyle/>
          <a:p>
            <a:pPr marL="0" indent="0">
              <a:buNone/>
            </a:pPr>
            <a:r>
              <a:rPr lang="en-US" dirty="0" smtClean="0"/>
              <a:t>Predict the output of the following:</a:t>
            </a:r>
          </a:p>
          <a:p>
            <a:pPr marL="0" indent="0">
              <a:buNone/>
            </a:pPr>
            <a:r>
              <a:rPr lang="en-US" sz="2800" dirty="0" smtClean="0">
                <a:latin typeface="Consolas" pitchFamily="49" charset="0"/>
                <a:cs typeface="Consolas" pitchFamily="49" charset="0"/>
              </a:rPr>
              <a:t>&gt;&gt;&gt; n = 1</a:t>
            </a:r>
          </a:p>
          <a:p>
            <a:pPr marL="0" indent="0">
              <a:buNone/>
            </a:pPr>
            <a:r>
              <a:rPr lang="en-US" sz="2800" dirty="0" smtClean="0">
                <a:latin typeface="Consolas" pitchFamily="49" charset="0"/>
                <a:cs typeface="Consolas" pitchFamily="49" charset="0"/>
              </a:rPr>
              <a:t>&gt;&gt;&gt; while n &gt; 0:</a:t>
            </a:r>
          </a:p>
          <a:p>
            <a:pPr marL="0" indent="0">
              <a:buNone/>
            </a:pPr>
            <a:r>
              <a:rPr lang="en-US" sz="2800" dirty="0" smtClean="0">
                <a:latin typeface="Consolas" pitchFamily="49" charset="0"/>
                <a:cs typeface="Consolas" pitchFamily="49" charset="0"/>
              </a:rPr>
              <a:t>...     n = n + 1</a:t>
            </a:r>
          </a:p>
          <a:p>
            <a:pPr marL="0" indent="0">
              <a:buNone/>
            </a:pPr>
            <a:r>
              <a:rPr lang="en-US" sz="2800" dirty="0" smtClean="0">
                <a:latin typeface="Consolas" pitchFamily="49" charset="0"/>
                <a:cs typeface="Consolas" pitchFamily="49" charset="0"/>
              </a:rPr>
              <a:t>...     print(n)</a:t>
            </a:r>
          </a:p>
          <a:p>
            <a:pPr marL="0" indent="0">
              <a:buNone/>
            </a:pPr>
            <a:r>
              <a:rPr lang="en-US" sz="2800" dirty="0" smtClean="0">
                <a:latin typeface="Consolas" pitchFamily="49" charset="0"/>
                <a:cs typeface="Consolas" pitchFamily="49" charset="0"/>
              </a:rPr>
              <a:t>...</a:t>
            </a:r>
          </a:p>
        </p:txBody>
      </p:sp>
    </p:spTree>
    <p:extLst>
      <p:ext uri="{BB962C8B-B14F-4D97-AF65-F5344CB8AC3E}">
        <p14:creationId xmlns:p14="http://schemas.microsoft.com/office/powerpoint/2010/main" val="33042535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smtClean="0">
                <a:latin typeface="Consolas" pitchFamily="49" charset="0"/>
                <a:cs typeface="Consolas" pitchFamily="49" charset="0"/>
              </a:rPr>
              <a:t>if</a:t>
            </a:r>
            <a:r>
              <a:rPr lang="en-US" dirty="0" smtClean="0"/>
              <a:t> statement</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latin typeface="Consolas" pitchFamily="49" charset="0"/>
                <a:cs typeface="Consolas" pitchFamily="49" charset="0"/>
              </a:rPr>
              <a:t>if &lt;</a:t>
            </a:r>
            <a:r>
              <a:rPr lang="en-US" dirty="0" err="1" smtClean="0">
                <a:latin typeface="Consolas" pitchFamily="49" charset="0"/>
                <a:cs typeface="Consolas" pitchFamily="49" charset="0"/>
              </a:rPr>
              <a:t>boolean</a:t>
            </a:r>
            <a:r>
              <a:rPr lang="en-US" dirty="0" smtClean="0">
                <a:latin typeface="Consolas" pitchFamily="49" charset="0"/>
                <a:cs typeface="Consolas" pitchFamily="49" charset="0"/>
              </a:rPr>
              <a:t> expression&gt;:</a:t>
            </a:r>
          </a:p>
          <a:p>
            <a:pPr marL="0" indent="0">
              <a:buNone/>
            </a:pPr>
            <a:r>
              <a:rPr lang="en-US" dirty="0" smtClean="0">
                <a:latin typeface="Consolas" pitchFamily="49" charset="0"/>
                <a:cs typeface="Consolas" pitchFamily="49" charset="0"/>
              </a:rPr>
              <a:t>	&lt;suite&gt;</a:t>
            </a:r>
          </a:p>
          <a:p>
            <a:pPr marL="0" indent="0">
              <a:buNone/>
            </a:pPr>
            <a:r>
              <a:rPr lang="en-US" dirty="0" err="1" smtClean="0">
                <a:latin typeface="Consolas" pitchFamily="49" charset="0"/>
                <a:cs typeface="Consolas" pitchFamily="49" charset="0"/>
              </a:rPr>
              <a:t>elif</a:t>
            </a:r>
            <a:r>
              <a:rPr lang="en-US" dirty="0" smtClean="0">
                <a:latin typeface="Consolas" pitchFamily="49" charset="0"/>
                <a:cs typeface="Consolas" pitchFamily="49" charset="0"/>
              </a:rPr>
              <a:t> &lt;</a:t>
            </a:r>
            <a:r>
              <a:rPr lang="en-US" dirty="0" err="1" smtClean="0">
                <a:latin typeface="Consolas" pitchFamily="49" charset="0"/>
                <a:cs typeface="Consolas" pitchFamily="49" charset="0"/>
              </a:rPr>
              <a:t>boolean</a:t>
            </a:r>
            <a:r>
              <a:rPr lang="en-US" dirty="0" smtClean="0">
                <a:latin typeface="Consolas" pitchFamily="49" charset="0"/>
                <a:cs typeface="Consolas" pitchFamily="49" charset="0"/>
              </a:rPr>
              <a:t> expression&gt;:</a:t>
            </a:r>
          </a:p>
          <a:p>
            <a:pPr marL="0" indent="0">
              <a:buNone/>
            </a:pPr>
            <a:r>
              <a:rPr lang="en-US" dirty="0">
                <a:latin typeface="Consolas" pitchFamily="49" charset="0"/>
                <a:cs typeface="Consolas" pitchFamily="49" charset="0"/>
              </a:rPr>
              <a:t>	</a:t>
            </a:r>
            <a:r>
              <a:rPr lang="en-US" dirty="0" smtClean="0">
                <a:latin typeface="Consolas" pitchFamily="49" charset="0"/>
                <a:cs typeface="Consolas" pitchFamily="49" charset="0"/>
              </a:rPr>
              <a:t>&lt;suite&gt;</a:t>
            </a:r>
          </a:p>
          <a:p>
            <a:pPr marL="0" indent="0">
              <a:buNone/>
            </a:pPr>
            <a:r>
              <a:rPr lang="en-US" dirty="0" smtClean="0">
                <a:latin typeface="Consolas" pitchFamily="49" charset="0"/>
                <a:cs typeface="Consolas" pitchFamily="49" charset="0"/>
              </a:rPr>
              <a:t>...</a:t>
            </a:r>
            <a:endParaRPr lang="en-US" dirty="0">
              <a:latin typeface="Consolas" pitchFamily="49" charset="0"/>
              <a:cs typeface="Consolas" pitchFamily="49" charset="0"/>
            </a:endParaRPr>
          </a:p>
          <a:p>
            <a:pPr marL="0" indent="0">
              <a:buNone/>
            </a:pPr>
            <a:r>
              <a:rPr lang="en-US" dirty="0" smtClean="0">
                <a:latin typeface="Consolas" pitchFamily="49" charset="0"/>
                <a:cs typeface="Consolas" pitchFamily="49" charset="0"/>
              </a:rPr>
              <a:t>else:</a:t>
            </a:r>
          </a:p>
          <a:p>
            <a:pPr marL="0" indent="0">
              <a:buNone/>
            </a:pPr>
            <a:r>
              <a:rPr lang="en-US" dirty="0">
                <a:latin typeface="Consolas" pitchFamily="49" charset="0"/>
                <a:cs typeface="Consolas" pitchFamily="49" charset="0"/>
              </a:rPr>
              <a:t>	</a:t>
            </a:r>
            <a:r>
              <a:rPr lang="en-US" dirty="0" smtClean="0">
                <a:latin typeface="Consolas" pitchFamily="49" charset="0"/>
                <a:cs typeface="Consolas" pitchFamily="49" charset="0"/>
              </a:rPr>
              <a:t>&lt;suite&gt;</a:t>
            </a:r>
          </a:p>
        </p:txBody>
      </p:sp>
      <p:grpSp>
        <p:nvGrpSpPr>
          <p:cNvPr id="10" name="Group 9"/>
          <p:cNvGrpSpPr/>
          <p:nvPr/>
        </p:nvGrpSpPr>
        <p:grpSpPr>
          <a:xfrm>
            <a:off x="533400" y="4648200"/>
            <a:ext cx="5486400" cy="1219200"/>
            <a:chOff x="533400" y="4648200"/>
            <a:chExt cx="5486400" cy="1219200"/>
          </a:xfrm>
        </p:grpSpPr>
        <p:sp>
          <p:nvSpPr>
            <p:cNvPr id="6" name="Rectangle 5"/>
            <p:cNvSpPr/>
            <p:nvPr/>
          </p:nvSpPr>
          <p:spPr>
            <a:xfrm>
              <a:off x="533400" y="4648200"/>
              <a:ext cx="3200400" cy="1219200"/>
            </a:xfrm>
            <a:prstGeom prst="rect">
              <a:avLst/>
            </a:prstGeom>
            <a:noFill/>
            <a:ln w="381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Left Arrow Callout 8"/>
            <p:cNvSpPr/>
            <p:nvPr/>
          </p:nvSpPr>
          <p:spPr>
            <a:xfrm>
              <a:off x="3733800" y="4991100"/>
              <a:ext cx="2286000" cy="533400"/>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Optional</a:t>
              </a:r>
              <a:endParaRPr lang="en-US" sz="2400" dirty="0"/>
            </a:p>
          </p:txBody>
        </p:sp>
      </p:grpSp>
      <p:grpSp>
        <p:nvGrpSpPr>
          <p:cNvPr id="14" name="Group 13"/>
          <p:cNvGrpSpPr/>
          <p:nvPr/>
        </p:nvGrpSpPr>
        <p:grpSpPr>
          <a:xfrm>
            <a:off x="533400" y="2819400"/>
            <a:ext cx="8153400" cy="1828800"/>
            <a:chOff x="533400" y="2819400"/>
            <a:chExt cx="8153400" cy="1828800"/>
          </a:xfrm>
        </p:grpSpPr>
        <p:grpSp>
          <p:nvGrpSpPr>
            <p:cNvPr id="13" name="Group 12"/>
            <p:cNvGrpSpPr/>
            <p:nvPr/>
          </p:nvGrpSpPr>
          <p:grpSpPr>
            <a:xfrm>
              <a:off x="533400" y="2819400"/>
              <a:ext cx="8153400" cy="1676400"/>
              <a:chOff x="533400" y="2819400"/>
              <a:chExt cx="8153400" cy="1676400"/>
            </a:xfrm>
          </p:grpSpPr>
          <p:sp>
            <p:nvSpPr>
              <p:cNvPr id="4" name="Rectangle 3"/>
              <p:cNvSpPr/>
              <p:nvPr/>
            </p:nvSpPr>
            <p:spPr>
              <a:xfrm>
                <a:off x="533400" y="2819400"/>
                <a:ext cx="5867400" cy="1676400"/>
              </a:xfrm>
              <a:prstGeom prst="rect">
                <a:avLst/>
              </a:prstGeom>
              <a:noFill/>
              <a:ln w="381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eft Arrow Callout 4"/>
              <p:cNvSpPr/>
              <p:nvPr/>
            </p:nvSpPr>
            <p:spPr>
              <a:xfrm>
                <a:off x="6400800" y="2819400"/>
                <a:ext cx="2286000" cy="533400"/>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Optional</a:t>
                </a:r>
                <a:endParaRPr lang="en-US" sz="2400" dirty="0"/>
              </a:p>
            </p:txBody>
          </p:sp>
        </p:grpSp>
        <p:sp>
          <p:nvSpPr>
            <p:cNvPr id="12" name="Left Arrow Callout 11"/>
            <p:cNvSpPr/>
            <p:nvPr/>
          </p:nvSpPr>
          <p:spPr>
            <a:xfrm>
              <a:off x="6400800" y="3543300"/>
              <a:ext cx="2286000" cy="1104900"/>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Can have multiple </a:t>
              </a:r>
              <a:r>
                <a:rPr lang="en-US" sz="2400" dirty="0" err="1" smtClean="0">
                  <a:latin typeface="Consolas" pitchFamily="49" charset="0"/>
                  <a:cs typeface="Consolas" pitchFamily="49" charset="0"/>
                </a:rPr>
                <a:t>elif</a:t>
              </a:r>
              <a:r>
                <a:rPr lang="en-US" sz="2400" dirty="0" err="1" smtClean="0"/>
                <a:t>s</a:t>
              </a:r>
              <a:endParaRPr lang="en-US" sz="2400" dirty="0"/>
            </a:p>
          </p:txBody>
        </p:sp>
      </p:grpSp>
    </p:spTree>
    <p:extLst>
      <p:ext uri="{BB962C8B-B14F-4D97-AF65-F5344CB8AC3E}">
        <p14:creationId xmlns:p14="http://schemas.microsoft.com/office/powerpoint/2010/main" val="2781229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smtClean="0">
                <a:latin typeface="Consolas" pitchFamily="49" charset="0"/>
                <a:cs typeface="Consolas" pitchFamily="49" charset="0"/>
              </a:rPr>
              <a:t>if</a:t>
            </a:r>
            <a:r>
              <a:rPr lang="en-US" dirty="0" smtClean="0"/>
              <a:t> statement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Predict the output of the following:</a:t>
            </a:r>
          </a:p>
          <a:p>
            <a:pPr marL="0" indent="0">
              <a:buNone/>
            </a:pPr>
            <a:r>
              <a:rPr lang="en-US" sz="2800" dirty="0" smtClean="0">
                <a:latin typeface="Consolas" pitchFamily="49" charset="0"/>
                <a:cs typeface="Consolas" pitchFamily="49" charset="0"/>
              </a:rPr>
              <a:t>&gt;&gt;&gt; n = 7</a:t>
            </a:r>
          </a:p>
          <a:p>
            <a:pPr marL="0" indent="0">
              <a:buNone/>
            </a:pPr>
            <a:r>
              <a:rPr lang="en-US" sz="2800" dirty="0" smtClean="0">
                <a:latin typeface="Consolas" pitchFamily="49" charset="0"/>
                <a:cs typeface="Consolas" pitchFamily="49" charset="0"/>
              </a:rPr>
              <a:t>&gt;&gt;&gt; while n &gt; 0:</a:t>
            </a:r>
          </a:p>
          <a:p>
            <a:pPr marL="0" indent="0">
              <a:buNone/>
            </a:pPr>
            <a:r>
              <a:rPr lang="en-US" sz="2800" dirty="0" smtClean="0">
                <a:latin typeface="Consolas" pitchFamily="49" charset="0"/>
                <a:cs typeface="Consolas" pitchFamily="49" charset="0"/>
              </a:rPr>
              <a:t>...     if n % 2 == 0:</a:t>
            </a:r>
          </a:p>
          <a:p>
            <a:pPr marL="0" indent="0">
              <a:buNone/>
            </a:pPr>
            <a:r>
              <a:rPr lang="en-US" sz="2800" dirty="0" smtClean="0">
                <a:latin typeface="Consolas" pitchFamily="49" charset="0"/>
                <a:cs typeface="Consolas" pitchFamily="49" charset="0"/>
              </a:rPr>
              <a:t>...         n = n + 3</a:t>
            </a:r>
          </a:p>
          <a:p>
            <a:pPr marL="0" indent="0">
              <a:buNone/>
            </a:pPr>
            <a:r>
              <a:rPr lang="en-US" sz="2800" dirty="0" smtClean="0">
                <a:latin typeface="Consolas" pitchFamily="49" charset="0"/>
                <a:cs typeface="Consolas" pitchFamily="49" charset="0"/>
              </a:rPr>
              <a:t>...     else:</a:t>
            </a:r>
          </a:p>
          <a:p>
            <a:pPr marL="0" indent="0">
              <a:buNone/>
            </a:pPr>
            <a:r>
              <a:rPr lang="en-US" sz="2800" dirty="0" smtClean="0">
                <a:latin typeface="Consolas" pitchFamily="49" charset="0"/>
                <a:cs typeface="Consolas" pitchFamily="49" charset="0"/>
              </a:rPr>
              <a:t>...         n = n – 3</a:t>
            </a:r>
          </a:p>
          <a:p>
            <a:pPr marL="0" indent="0">
              <a:buNone/>
            </a:pPr>
            <a:r>
              <a:rPr lang="en-US" sz="2800" dirty="0" smtClean="0">
                <a:latin typeface="Consolas" pitchFamily="49" charset="0"/>
                <a:cs typeface="Consolas" pitchFamily="49" charset="0"/>
              </a:rPr>
              <a:t>...     print(n)</a:t>
            </a:r>
          </a:p>
          <a:p>
            <a:pPr marL="0" indent="0">
              <a:buNone/>
            </a:pPr>
            <a:r>
              <a:rPr lang="en-US" sz="2800" dirty="0" smtClean="0">
                <a:latin typeface="Consolas" pitchFamily="49" charset="0"/>
                <a:cs typeface="Consolas" pitchFamily="49" charset="0"/>
              </a:rPr>
              <a:t>...</a:t>
            </a:r>
          </a:p>
          <a:p>
            <a:pPr marL="0" indent="0">
              <a:buNone/>
            </a:pPr>
            <a:endParaRPr lang="en-US" sz="2800" dirty="0" smtClean="0">
              <a:latin typeface="Consolas" pitchFamily="49" charset="0"/>
              <a:cs typeface="Consolas" pitchFamily="49" charset="0"/>
            </a:endParaRPr>
          </a:p>
          <a:p>
            <a:pPr marL="0" indent="0">
              <a:buNone/>
            </a:pPr>
            <a:endParaRPr lang="en-US" sz="2800" dirty="0" smtClean="0">
              <a:latin typeface="Consolas" pitchFamily="49" charset="0"/>
              <a:cs typeface="Consolas" pitchFamily="49" charset="0"/>
            </a:endParaRPr>
          </a:p>
        </p:txBody>
      </p:sp>
    </p:spTree>
    <p:extLst>
      <p:ext uri="{BB962C8B-B14F-4D97-AF65-F5344CB8AC3E}">
        <p14:creationId xmlns:p14="http://schemas.microsoft.com/office/powerpoint/2010/main" val="38273869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latin typeface="Consolas" pitchFamily="49" charset="0"/>
                <a:cs typeface="Consolas" pitchFamily="49" charset="0"/>
              </a:rPr>
              <a:t>if</a:t>
            </a:r>
            <a:r>
              <a:rPr lang="en-US" dirty="0" smtClean="0"/>
              <a:t> statement</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Predict the output of the following:</a:t>
            </a:r>
          </a:p>
          <a:p>
            <a:pPr marL="0" indent="0">
              <a:buNone/>
            </a:pPr>
            <a:r>
              <a:rPr lang="en-US" sz="2800" dirty="0" smtClean="0">
                <a:latin typeface="Consolas" pitchFamily="49" charset="0"/>
                <a:cs typeface="Consolas" pitchFamily="49" charset="0"/>
              </a:rPr>
              <a:t>&gt;&gt;&gt; n = 1</a:t>
            </a:r>
          </a:p>
          <a:p>
            <a:pPr marL="0" indent="0">
              <a:buNone/>
            </a:pPr>
            <a:r>
              <a:rPr lang="en-US" sz="2800" dirty="0" smtClean="0">
                <a:latin typeface="Consolas" pitchFamily="49" charset="0"/>
                <a:cs typeface="Consolas" pitchFamily="49" charset="0"/>
              </a:rPr>
              <a:t>&gt;&gt;&gt; if n &gt; 0:</a:t>
            </a:r>
          </a:p>
          <a:p>
            <a:pPr marL="0" indent="0">
              <a:buNone/>
            </a:pPr>
            <a:r>
              <a:rPr lang="en-US" sz="2800" dirty="0" smtClean="0">
                <a:latin typeface="Consolas" pitchFamily="49" charset="0"/>
                <a:cs typeface="Consolas" pitchFamily="49" charset="0"/>
              </a:rPr>
              <a:t>...     n = n + 1</a:t>
            </a:r>
          </a:p>
          <a:p>
            <a:pPr marL="0" indent="0">
              <a:buNone/>
            </a:pPr>
            <a:r>
              <a:rPr lang="en-US" sz="2800" dirty="0" smtClean="0">
                <a:latin typeface="Consolas" pitchFamily="49" charset="0"/>
                <a:cs typeface="Consolas" pitchFamily="49" charset="0"/>
              </a:rPr>
              <a:t>...     print(“A”)</a:t>
            </a:r>
          </a:p>
          <a:p>
            <a:pPr marL="0" indent="0">
              <a:buNone/>
            </a:pPr>
            <a:r>
              <a:rPr lang="en-US" sz="2800" dirty="0" smtClean="0">
                <a:latin typeface="Consolas" pitchFamily="49" charset="0"/>
                <a:cs typeface="Consolas" pitchFamily="49" charset="0"/>
              </a:rPr>
              <a:t>... </a:t>
            </a:r>
            <a:r>
              <a:rPr lang="en-US" sz="2800" dirty="0" err="1" smtClean="0">
                <a:latin typeface="Consolas" pitchFamily="49" charset="0"/>
                <a:cs typeface="Consolas" pitchFamily="49" charset="0"/>
              </a:rPr>
              <a:t>elif</a:t>
            </a:r>
            <a:r>
              <a:rPr lang="en-US" sz="2800" dirty="0">
                <a:latin typeface="Consolas" pitchFamily="49" charset="0"/>
                <a:cs typeface="Consolas" pitchFamily="49" charset="0"/>
              </a:rPr>
              <a:t> </a:t>
            </a:r>
            <a:r>
              <a:rPr lang="en-US" sz="2800" dirty="0" smtClean="0">
                <a:latin typeface="Consolas" pitchFamily="49" charset="0"/>
                <a:cs typeface="Consolas" pitchFamily="49" charset="0"/>
              </a:rPr>
              <a:t>n &gt; 1:</a:t>
            </a:r>
          </a:p>
          <a:p>
            <a:pPr marL="0" indent="0">
              <a:buNone/>
            </a:pPr>
            <a:r>
              <a:rPr lang="en-US" sz="2800" dirty="0" smtClean="0">
                <a:latin typeface="Consolas" pitchFamily="49" charset="0"/>
                <a:cs typeface="Consolas" pitchFamily="49" charset="0"/>
              </a:rPr>
              <a:t>...     n = n – 2</a:t>
            </a:r>
          </a:p>
          <a:p>
            <a:pPr marL="0" indent="0">
              <a:buNone/>
            </a:pPr>
            <a:r>
              <a:rPr lang="en-US" sz="2800" dirty="0" smtClean="0">
                <a:latin typeface="Consolas" pitchFamily="49" charset="0"/>
                <a:cs typeface="Consolas" pitchFamily="49" charset="0"/>
              </a:rPr>
              <a:t>...     print(“B”)</a:t>
            </a:r>
          </a:p>
          <a:p>
            <a:pPr marL="0" indent="0">
              <a:buNone/>
            </a:pPr>
            <a:r>
              <a:rPr lang="en-US" sz="2800" dirty="0" smtClean="0">
                <a:latin typeface="Consolas" pitchFamily="49" charset="0"/>
                <a:cs typeface="Consolas" pitchFamily="49" charset="0"/>
              </a:rPr>
              <a:t>... else:</a:t>
            </a:r>
          </a:p>
          <a:p>
            <a:pPr marL="0" indent="0">
              <a:buNone/>
            </a:pPr>
            <a:r>
              <a:rPr lang="en-US" sz="2800" dirty="0" smtClean="0">
                <a:latin typeface="Consolas" pitchFamily="49" charset="0"/>
                <a:cs typeface="Consolas" pitchFamily="49" charset="0"/>
              </a:rPr>
              <a:t>...     print(“C”)</a:t>
            </a:r>
          </a:p>
          <a:p>
            <a:pPr marL="0" indent="0">
              <a:buNone/>
            </a:pPr>
            <a:r>
              <a:rPr lang="en-US" sz="2800" dirty="0" smtClean="0">
                <a:latin typeface="Consolas" pitchFamily="49" charset="0"/>
                <a:cs typeface="Consolas" pitchFamily="49" charset="0"/>
              </a:rPr>
              <a:t>...</a:t>
            </a:r>
          </a:p>
          <a:p>
            <a:pPr marL="0" indent="0">
              <a:buNone/>
            </a:pPr>
            <a:endParaRPr lang="en-US" sz="2800" dirty="0" smtClean="0">
              <a:latin typeface="Consolas" pitchFamily="49" charset="0"/>
              <a:cs typeface="Consolas" pitchFamily="49" charset="0"/>
            </a:endParaRPr>
          </a:p>
        </p:txBody>
      </p:sp>
    </p:spTree>
    <p:extLst>
      <p:ext uri="{BB962C8B-B14F-4D97-AF65-F5344CB8AC3E}">
        <p14:creationId xmlns:p14="http://schemas.microsoft.com/office/powerpoint/2010/main" val="19632918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a:t>
            </a:r>
            <a:endParaRPr lang="en-US" dirty="0"/>
          </a:p>
        </p:txBody>
      </p:sp>
      <p:sp>
        <p:nvSpPr>
          <p:cNvPr id="3" name="Content Placeholder 2"/>
          <p:cNvSpPr>
            <a:spLocks noGrp="1"/>
          </p:cNvSpPr>
          <p:nvPr>
            <p:ph idx="1"/>
          </p:nvPr>
        </p:nvSpPr>
        <p:spPr/>
        <p:txBody>
          <a:bodyPr/>
          <a:lstStyle/>
          <a:p>
            <a:pPr marL="0" indent="0">
              <a:buNone/>
            </a:pPr>
            <a:r>
              <a:rPr lang="en-US" dirty="0" smtClean="0"/>
              <a:t>We’ve already seen a few!</a:t>
            </a:r>
          </a:p>
        </p:txBody>
      </p:sp>
      <p:grpSp>
        <p:nvGrpSpPr>
          <p:cNvPr id="28" name="Group 27"/>
          <p:cNvGrpSpPr/>
          <p:nvPr/>
        </p:nvGrpSpPr>
        <p:grpSpPr>
          <a:xfrm>
            <a:off x="2565400" y="3060700"/>
            <a:ext cx="3784600" cy="1263650"/>
            <a:chOff x="2540000" y="3098800"/>
            <a:chExt cx="3784600" cy="1263650"/>
          </a:xfrm>
        </p:grpSpPr>
        <p:grpSp>
          <p:nvGrpSpPr>
            <p:cNvPr id="29" name="Group 28"/>
            <p:cNvGrpSpPr/>
            <p:nvPr/>
          </p:nvGrpSpPr>
          <p:grpSpPr>
            <a:xfrm>
              <a:off x="2946400" y="3136900"/>
              <a:ext cx="2971800" cy="1143000"/>
              <a:chOff x="3657600" y="2857500"/>
              <a:chExt cx="2971800" cy="1143000"/>
            </a:xfrm>
          </p:grpSpPr>
          <p:grpSp>
            <p:nvGrpSpPr>
              <p:cNvPr id="32" name="Group 31"/>
              <p:cNvGrpSpPr/>
              <p:nvPr/>
            </p:nvGrpSpPr>
            <p:grpSpPr>
              <a:xfrm>
                <a:off x="3657600" y="2857500"/>
                <a:ext cx="2971800" cy="1143000"/>
                <a:chOff x="2057400" y="3124200"/>
                <a:chExt cx="2971800" cy="1143000"/>
              </a:xfrm>
            </p:grpSpPr>
            <p:cxnSp>
              <p:nvCxnSpPr>
                <p:cNvPr id="34" name="Straight Connector 33"/>
                <p:cNvCxnSpPr/>
                <p:nvPr/>
              </p:nvCxnSpPr>
              <p:spPr>
                <a:xfrm>
                  <a:off x="2057400" y="3124200"/>
                  <a:ext cx="24384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590800" y="4267200"/>
                  <a:ext cx="24384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057400" y="3429000"/>
                  <a:ext cx="5334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4495800" y="3124200"/>
                  <a:ext cx="0" cy="8382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4495800" y="3949700"/>
                  <a:ext cx="5334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2590800" y="3429000"/>
                  <a:ext cx="0" cy="83820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33" name="TextBox 32"/>
              <p:cNvSpPr txBox="1"/>
              <p:nvPr/>
            </p:nvSpPr>
            <p:spPr>
              <a:xfrm>
                <a:off x="4800600" y="3162300"/>
                <a:ext cx="838200" cy="584775"/>
              </a:xfrm>
              <a:prstGeom prst="rect">
                <a:avLst/>
              </a:prstGeom>
              <a:noFill/>
            </p:spPr>
            <p:txBody>
              <a:bodyPr wrap="square" rtlCol="0">
                <a:spAutoFit/>
              </a:bodyPr>
              <a:lstStyle/>
              <a:p>
                <a:r>
                  <a:rPr lang="en-US" sz="3200" i="1" dirty="0" smtClean="0"/>
                  <a:t>f(x)</a:t>
                </a:r>
                <a:endParaRPr lang="en-US" sz="3200" i="1" dirty="0"/>
              </a:p>
            </p:txBody>
          </p:sp>
        </p:grpSp>
        <p:sp>
          <p:nvSpPr>
            <p:cNvPr id="30" name="Striped Right Arrow 29"/>
            <p:cNvSpPr/>
            <p:nvPr/>
          </p:nvSpPr>
          <p:spPr>
            <a:xfrm>
              <a:off x="5918200" y="3943350"/>
              <a:ext cx="406400" cy="419100"/>
            </a:xfrm>
            <a:prstGeom prst="stripedRightArrow">
              <a:avLst>
                <a:gd name="adj1" fmla="val 25000"/>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Striped Right Arrow 30"/>
            <p:cNvSpPr/>
            <p:nvPr/>
          </p:nvSpPr>
          <p:spPr>
            <a:xfrm>
              <a:off x="2540000" y="3098800"/>
              <a:ext cx="406400" cy="419100"/>
            </a:xfrm>
            <a:prstGeom prst="stripedRightArrow">
              <a:avLst>
                <a:gd name="adj1" fmla="val 25000"/>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871097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Functions</a:t>
            </a:r>
            <a:endParaRPr lang="en-US" dirty="0"/>
          </a:p>
        </p:txBody>
      </p:sp>
      <p:sp>
        <p:nvSpPr>
          <p:cNvPr id="3" name="Content Placeholder 2"/>
          <p:cNvSpPr>
            <a:spLocks noGrp="1"/>
          </p:cNvSpPr>
          <p:nvPr>
            <p:ph idx="1"/>
          </p:nvPr>
        </p:nvSpPr>
        <p:spPr>
          <a:xfrm>
            <a:off x="457200" y="1600200"/>
            <a:ext cx="8229600" cy="4343399"/>
          </a:xfrm>
        </p:spPr>
        <p:txBody>
          <a:bodyPr/>
          <a:lstStyle/>
          <a:p>
            <a:pPr marL="0" indent="0">
              <a:buNone/>
            </a:pPr>
            <a:r>
              <a:rPr lang="en-US" sz="2800" dirty="0" err="1" smtClean="0">
                <a:latin typeface="Consolas" pitchFamily="49" charset="0"/>
                <a:cs typeface="Consolas" pitchFamily="49" charset="0"/>
              </a:rPr>
              <a:t>def</a:t>
            </a:r>
            <a:r>
              <a:rPr lang="en-US" sz="2800" dirty="0" smtClean="0">
                <a:latin typeface="Consolas" pitchFamily="49" charset="0"/>
                <a:cs typeface="Consolas" pitchFamily="49" charset="0"/>
              </a:rPr>
              <a:t> &lt;function name&gt;(&lt;argument list&gt;):</a:t>
            </a:r>
          </a:p>
          <a:p>
            <a:pPr marL="0" indent="0">
              <a:buNone/>
            </a:pPr>
            <a:r>
              <a:rPr lang="en-US" sz="2800" dirty="0">
                <a:latin typeface="Consolas" pitchFamily="49" charset="0"/>
                <a:cs typeface="Consolas" pitchFamily="49" charset="0"/>
              </a:rPr>
              <a:t>	</a:t>
            </a:r>
            <a:r>
              <a:rPr lang="en-US" sz="2800" dirty="0" smtClean="0">
                <a:latin typeface="Consolas" pitchFamily="49" charset="0"/>
                <a:cs typeface="Consolas" pitchFamily="49" charset="0"/>
              </a:rPr>
              <a:t>&lt;suite&gt;</a:t>
            </a:r>
          </a:p>
          <a:p>
            <a:pPr marL="0" indent="0">
              <a:buNone/>
            </a:pPr>
            <a:endParaRPr lang="en-US" sz="2800" dirty="0">
              <a:latin typeface="Consolas" pitchFamily="49" charset="0"/>
              <a:cs typeface="Consolas" pitchFamily="49" charset="0"/>
            </a:endParaRPr>
          </a:p>
          <a:p>
            <a:pPr marL="0" indent="0">
              <a:buNone/>
            </a:pPr>
            <a:r>
              <a:rPr lang="en-US" dirty="0" smtClean="0">
                <a:cs typeface="Consolas" pitchFamily="49" charset="0"/>
              </a:rPr>
              <a:t>The </a:t>
            </a:r>
            <a:r>
              <a:rPr lang="en-US" b="1" dirty="0" smtClean="0">
                <a:solidFill>
                  <a:schemeClr val="accent6">
                    <a:lumMod val="75000"/>
                  </a:schemeClr>
                </a:solidFill>
                <a:cs typeface="Consolas" pitchFamily="49" charset="0"/>
              </a:rPr>
              <a:t>body</a:t>
            </a:r>
            <a:r>
              <a:rPr lang="en-US" dirty="0" smtClean="0">
                <a:cs typeface="Consolas" pitchFamily="49" charset="0"/>
              </a:rPr>
              <a:t> can include a </a:t>
            </a:r>
            <a:r>
              <a:rPr lang="en-US" i="1" dirty="0" smtClean="0">
                <a:solidFill>
                  <a:schemeClr val="accent6">
                    <a:lumMod val="75000"/>
                  </a:schemeClr>
                </a:solidFill>
                <a:cs typeface="Consolas" pitchFamily="49" charset="0"/>
              </a:rPr>
              <a:t>return statement</a:t>
            </a:r>
            <a:r>
              <a:rPr lang="en-US" dirty="0" smtClean="0">
                <a:cs typeface="Consolas" pitchFamily="49" charset="0"/>
              </a:rPr>
              <a:t>, where a function can return a value and stop.</a:t>
            </a:r>
          </a:p>
          <a:p>
            <a:pPr marL="0" indent="0">
              <a:buNone/>
            </a:pPr>
            <a:endParaRPr lang="en-US" sz="2800" dirty="0">
              <a:latin typeface="Consolas" pitchFamily="49" charset="0"/>
              <a:cs typeface="Consolas" pitchFamily="49" charset="0"/>
            </a:endParaRPr>
          </a:p>
          <a:p>
            <a:pPr marL="0" indent="0">
              <a:buNone/>
            </a:pPr>
            <a:r>
              <a:rPr lang="en-US" sz="2800" dirty="0" err="1" smtClean="0">
                <a:latin typeface="Consolas" pitchFamily="49" charset="0"/>
                <a:cs typeface="Consolas" pitchFamily="49" charset="0"/>
              </a:rPr>
              <a:t>def</a:t>
            </a:r>
            <a:r>
              <a:rPr lang="en-US" sz="2800" dirty="0" smtClean="0">
                <a:latin typeface="Consolas" pitchFamily="49" charset="0"/>
                <a:cs typeface="Consolas" pitchFamily="49" charset="0"/>
              </a:rPr>
              <a:t> </a:t>
            </a:r>
            <a:r>
              <a:rPr lang="en-US" sz="2800" dirty="0" err="1" smtClean="0">
                <a:latin typeface="Consolas" pitchFamily="49" charset="0"/>
                <a:cs typeface="Consolas" pitchFamily="49" charset="0"/>
              </a:rPr>
              <a:t>add_three_nums</a:t>
            </a:r>
            <a:r>
              <a:rPr lang="en-US" sz="2800" dirty="0" smtClean="0">
                <a:latin typeface="Consolas" pitchFamily="49" charset="0"/>
                <a:cs typeface="Consolas" pitchFamily="49" charset="0"/>
              </a:rPr>
              <a:t>(x, y, z):</a:t>
            </a:r>
          </a:p>
          <a:p>
            <a:pPr marL="0" indent="0">
              <a:buNone/>
            </a:pPr>
            <a:r>
              <a:rPr lang="en-US" sz="2800" dirty="0">
                <a:latin typeface="Consolas" pitchFamily="49" charset="0"/>
                <a:cs typeface="Consolas" pitchFamily="49" charset="0"/>
              </a:rPr>
              <a:t>	</a:t>
            </a:r>
            <a:r>
              <a:rPr lang="en-US" sz="2800" dirty="0" smtClean="0">
                <a:latin typeface="Consolas" pitchFamily="49" charset="0"/>
                <a:cs typeface="Consolas" pitchFamily="49" charset="0"/>
              </a:rPr>
              <a:t>return x + y + z</a:t>
            </a:r>
            <a:endParaRPr lang="en-US" sz="2800" dirty="0">
              <a:latin typeface="Consolas" pitchFamily="49" charset="0"/>
              <a:cs typeface="Consolas" pitchFamily="49" charset="0"/>
            </a:endParaRPr>
          </a:p>
        </p:txBody>
      </p:sp>
      <p:sp>
        <p:nvSpPr>
          <p:cNvPr id="6" name="Rectangle 5"/>
          <p:cNvSpPr/>
          <p:nvPr/>
        </p:nvSpPr>
        <p:spPr>
          <a:xfrm>
            <a:off x="1447800" y="2133600"/>
            <a:ext cx="1371600" cy="457200"/>
          </a:xfrm>
          <a:prstGeom prst="rect">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a:endCxn id="6" idx="2"/>
          </p:cNvCxnSpPr>
          <p:nvPr/>
        </p:nvCxnSpPr>
        <p:spPr>
          <a:xfrm flipV="1">
            <a:off x="1752600" y="2590800"/>
            <a:ext cx="381000" cy="685800"/>
          </a:xfrm>
          <a:prstGeom prst="straightConnector1">
            <a:avLst/>
          </a:prstGeom>
          <a:ln w="381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20373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Evaluating User-Defined Functions</a:t>
            </a:r>
            <a:endParaRPr lang="en-US" dirty="0"/>
          </a:p>
        </p:txBody>
      </p:sp>
      <p:sp>
        <p:nvSpPr>
          <p:cNvPr id="3" name="Content Placeholder 2"/>
          <p:cNvSpPr>
            <a:spLocks noGrp="1"/>
          </p:cNvSpPr>
          <p:nvPr>
            <p:ph idx="1"/>
          </p:nvPr>
        </p:nvSpPr>
        <p:spPr>
          <a:xfrm>
            <a:off x="457200" y="1371600"/>
            <a:ext cx="8229600" cy="4525963"/>
          </a:xfrm>
        </p:spPr>
        <p:txBody>
          <a:bodyPr>
            <a:normAutofit/>
          </a:bodyPr>
          <a:lstStyle/>
          <a:p>
            <a:pPr marL="0" indent="0">
              <a:buNone/>
            </a:pPr>
            <a:r>
              <a:rPr lang="en-US" sz="2400" dirty="0" smtClean="0"/>
              <a:t>A function takes a series of </a:t>
            </a:r>
            <a:r>
              <a:rPr lang="en-US" sz="2400" i="1" dirty="0" smtClean="0">
                <a:solidFill>
                  <a:schemeClr val="accent6">
                    <a:lumMod val="75000"/>
                  </a:schemeClr>
                </a:solidFill>
              </a:rPr>
              <a:t>arguments</a:t>
            </a:r>
            <a:r>
              <a:rPr lang="en-US" sz="2400" dirty="0" smtClean="0"/>
              <a:t> and returns some value.  Calling a function evaluates to the value it returns.*  We can approximate this by taking the argument value and substituting it in the body of the function for the argument name.**</a:t>
            </a:r>
          </a:p>
        </p:txBody>
      </p:sp>
      <p:grpSp>
        <p:nvGrpSpPr>
          <p:cNvPr id="40" name="Group 39"/>
          <p:cNvGrpSpPr/>
          <p:nvPr/>
        </p:nvGrpSpPr>
        <p:grpSpPr>
          <a:xfrm>
            <a:off x="1130300" y="3892309"/>
            <a:ext cx="3378200" cy="920750"/>
            <a:chOff x="2540000" y="3098800"/>
            <a:chExt cx="3784600" cy="1263650"/>
          </a:xfrm>
        </p:grpSpPr>
        <p:grpSp>
          <p:nvGrpSpPr>
            <p:cNvPr id="41" name="Group 40"/>
            <p:cNvGrpSpPr/>
            <p:nvPr/>
          </p:nvGrpSpPr>
          <p:grpSpPr>
            <a:xfrm>
              <a:off x="2946400" y="3136900"/>
              <a:ext cx="2971800" cy="1143000"/>
              <a:chOff x="3657600" y="2857500"/>
              <a:chExt cx="2971800" cy="1143000"/>
            </a:xfrm>
          </p:grpSpPr>
          <p:grpSp>
            <p:nvGrpSpPr>
              <p:cNvPr id="44" name="Group 43"/>
              <p:cNvGrpSpPr/>
              <p:nvPr/>
            </p:nvGrpSpPr>
            <p:grpSpPr>
              <a:xfrm>
                <a:off x="3657600" y="2857500"/>
                <a:ext cx="2971800" cy="1143000"/>
                <a:chOff x="2057400" y="3124200"/>
                <a:chExt cx="2971800" cy="1143000"/>
              </a:xfrm>
            </p:grpSpPr>
            <p:cxnSp>
              <p:nvCxnSpPr>
                <p:cNvPr id="46" name="Straight Connector 45"/>
                <p:cNvCxnSpPr/>
                <p:nvPr/>
              </p:nvCxnSpPr>
              <p:spPr>
                <a:xfrm>
                  <a:off x="2057400" y="3124200"/>
                  <a:ext cx="24384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590800" y="4267200"/>
                  <a:ext cx="24384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2057400" y="3429000"/>
                  <a:ext cx="5334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4495800" y="3124200"/>
                  <a:ext cx="0" cy="8382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4495800" y="3949700"/>
                  <a:ext cx="5334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2590800" y="3429000"/>
                  <a:ext cx="0" cy="83820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45" name="TextBox 44"/>
              <p:cNvSpPr txBox="1"/>
              <p:nvPr/>
            </p:nvSpPr>
            <p:spPr>
              <a:xfrm>
                <a:off x="4446336" y="2984212"/>
                <a:ext cx="1451237" cy="718074"/>
              </a:xfrm>
              <a:prstGeom prst="rect">
                <a:avLst/>
              </a:prstGeom>
              <a:noFill/>
            </p:spPr>
            <p:txBody>
              <a:bodyPr wrap="square" rtlCol="0">
                <a:spAutoFit/>
              </a:bodyPr>
              <a:lstStyle/>
              <a:p>
                <a:r>
                  <a:rPr lang="en-US" sz="2800" i="1" dirty="0" smtClean="0"/>
                  <a:t>abs(n):</a:t>
                </a:r>
                <a:endParaRPr lang="en-US" sz="2800" i="1" dirty="0"/>
              </a:p>
            </p:txBody>
          </p:sp>
        </p:grpSp>
        <p:sp>
          <p:nvSpPr>
            <p:cNvPr id="42" name="Striped Right Arrow 41"/>
            <p:cNvSpPr/>
            <p:nvPr/>
          </p:nvSpPr>
          <p:spPr>
            <a:xfrm>
              <a:off x="5918200" y="3943350"/>
              <a:ext cx="406400" cy="419100"/>
            </a:xfrm>
            <a:prstGeom prst="stripedRightArrow">
              <a:avLst>
                <a:gd name="adj1" fmla="val 25000"/>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Striped Right Arrow 42"/>
            <p:cNvSpPr/>
            <p:nvPr/>
          </p:nvSpPr>
          <p:spPr>
            <a:xfrm>
              <a:off x="2540000" y="3098800"/>
              <a:ext cx="406400" cy="419100"/>
            </a:xfrm>
            <a:prstGeom prst="stripedRightArrow">
              <a:avLst>
                <a:gd name="adj1" fmla="val 25000"/>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extBox 5"/>
          <p:cNvSpPr txBox="1"/>
          <p:nvPr/>
        </p:nvSpPr>
        <p:spPr>
          <a:xfrm>
            <a:off x="4953000" y="2954745"/>
            <a:ext cx="3352800" cy="2677656"/>
          </a:xfrm>
          <a:prstGeom prst="rect">
            <a:avLst/>
          </a:prstGeom>
          <a:noFill/>
        </p:spPr>
        <p:txBody>
          <a:bodyPr wrap="square" rtlCol="0">
            <a:spAutoFit/>
          </a:bodyPr>
          <a:lstStyle/>
          <a:p>
            <a:r>
              <a:rPr lang="en-US" sz="2400" dirty="0" err="1" smtClean="0">
                <a:latin typeface="Consolas" pitchFamily="49" charset="0"/>
                <a:cs typeface="Consolas" pitchFamily="49" charset="0"/>
              </a:rPr>
              <a:t>def</a:t>
            </a:r>
            <a:r>
              <a:rPr lang="en-US" sz="2400" dirty="0" smtClean="0">
                <a:latin typeface="Consolas" pitchFamily="49" charset="0"/>
                <a:cs typeface="Consolas" pitchFamily="49" charset="0"/>
              </a:rPr>
              <a:t> abs( n ):</a:t>
            </a:r>
          </a:p>
          <a:p>
            <a:r>
              <a:rPr lang="en-US" sz="2400" dirty="0" smtClean="0">
                <a:latin typeface="Consolas" pitchFamily="49" charset="0"/>
                <a:cs typeface="Consolas" pitchFamily="49" charset="0"/>
              </a:rPr>
              <a:t>    if n  &gt; 0:</a:t>
            </a:r>
          </a:p>
          <a:p>
            <a:r>
              <a:rPr lang="en-US" sz="2400" dirty="0">
                <a:latin typeface="Consolas" pitchFamily="49" charset="0"/>
                <a:cs typeface="Consolas" pitchFamily="49" charset="0"/>
              </a:rPr>
              <a:t> </a:t>
            </a:r>
            <a:r>
              <a:rPr lang="en-US" sz="2400" dirty="0" smtClean="0">
                <a:latin typeface="Consolas" pitchFamily="49" charset="0"/>
                <a:cs typeface="Consolas" pitchFamily="49" charset="0"/>
              </a:rPr>
              <a:t>       return n</a:t>
            </a:r>
          </a:p>
          <a:p>
            <a:r>
              <a:rPr lang="en-US" sz="2400" dirty="0">
                <a:latin typeface="Consolas" pitchFamily="49" charset="0"/>
                <a:cs typeface="Consolas" pitchFamily="49" charset="0"/>
              </a:rPr>
              <a:t> </a:t>
            </a:r>
            <a:r>
              <a:rPr lang="en-US" sz="2400" dirty="0" smtClean="0">
                <a:latin typeface="Consolas" pitchFamily="49" charset="0"/>
                <a:cs typeface="Consolas" pitchFamily="49" charset="0"/>
              </a:rPr>
              <a:t>   </a:t>
            </a:r>
            <a:r>
              <a:rPr lang="en-US" sz="2400" dirty="0" err="1" smtClean="0">
                <a:latin typeface="Consolas" pitchFamily="49" charset="0"/>
                <a:cs typeface="Consolas" pitchFamily="49" charset="0"/>
              </a:rPr>
              <a:t>elif</a:t>
            </a:r>
            <a:r>
              <a:rPr lang="en-US" sz="2400" dirty="0" smtClean="0">
                <a:latin typeface="Consolas" pitchFamily="49" charset="0"/>
                <a:cs typeface="Consolas" pitchFamily="49" charset="0"/>
              </a:rPr>
              <a:t> n == 0:</a:t>
            </a:r>
          </a:p>
          <a:p>
            <a:r>
              <a:rPr lang="en-US" sz="2400" dirty="0">
                <a:latin typeface="Consolas" pitchFamily="49" charset="0"/>
                <a:cs typeface="Consolas" pitchFamily="49" charset="0"/>
              </a:rPr>
              <a:t> </a:t>
            </a:r>
            <a:r>
              <a:rPr lang="en-US" sz="2400" dirty="0" smtClean="0">
                <a:latin typeface="Consolas" pitchFamily="49" charset="0"/>
                <a:cs typeface="Consolas" pitchFamily="49" charset="0"/>
              </a:rPr>
              <a:t>       return 0</a:t>
            </a:r>
          </a:p>
          <a:p>
            <a:r>
              <a:rPr lang="en-US" sz="2400" dirty="0">
                <a:latin typeface="Consolas" pitchFamily="49" charset="0"/>
                <a:cs typeface="Consolas" pitchFamily="49" charset="0"/>
              </a:rPr>
              <a:t> </a:t>
            </a:r>
            <a:r>
              <a:rPr lang="en-US" sz="2400" dirty="0" smtClean="0">
                <a:latin typeface="Consolas" pitchFamily="49" charset="0"/>
                <a:cs typeface="Consolas" pitchFamily="49" charset="0"/>
              </a:rPr>
              <a:t>   else:</a:t>
            </a:r>
          </a:p>
          <a:p>
            <a:r>
              <a:rPr lang="en-US" sz="2400" dirty="0">
                <a:latin typeface="Consolas" pitchFamily="49" charset="0"/>
                <a:cs typeface="Consolas" pitchFamily="49" charset="0"/>
              </a:rPr>
              <a:t> </a:t>
            </a:r>
            <a:r>
              <a:rPr lang="en-US" sz="2400" dirty="0" smtClean="0">
                <a:latin typeface="Consolas" pitchFamily="49" charset="0"/>
                <a:cs typeface="Consolas" pitchFamily="49" charset="0"/>
              </a:rPr>
              <a:t>       return - n</a:t>
            </a:r>
            <a:endParaRPr lang="en-US" sz="2400" dirty="0">
              <a:latin typeface="Consolas" pitchFamily="49" charset="0"/>
              <a:cs typeface="Consolas" pitchFamily="49" charset="0"/>
            </a:endParaRPr>
          </a:p>
        </p:txBody>
      </p:sp>
      <p:grpSp>
        <p:nvGrpSpPr>
          <p:cNvPr id="9" name="Group 8"/>
          <p:cNvGrpSpPr/>
          <p:nvPr/>
        </p:nvGrpSpPr>
        <p:grpSpPr>
          <a:xfrm>
            <a:off x="520700" y="2954745"/>
            <a:ext cx="7785100" cy="2684055"/>
            <a:chOff x="520700" y="2954745"/>
            <a:chExt cx="7785100" cy="2684055"/>
          </a:xfrm>
        </p:grpSpPr>
        <p:sp>
          <p:nvSpPr>
            <p:cNvPr id="4" name="TextBox 3"/>
            <p:cNvSpPr txBox="1"/>
            <p:nvPr/>
          </p:nvSpPr>
          <p:spPr>
            <a:xfrm>
              <a:off x="520700" y="3783386"/>
              <a:ext cx="609600" cy="523220"/>
            </a:xfrm>
            <a:prstGeom prst="rect">
              <a:avLst/>
            </a:prstGeom>
            <a:noFill/>
          </p:spPr>
          <p:txBody>
            <a:bodyPr wrap="square" rtlCol="0">
              <a:spAutoFit/>
            </a:bodyPr>
            <a:lstStyle/>
            <a:p>
              <a:r>
                <a:rPr lang="en-US" sz="2800" dirty="0" smtClean="0">
                  <a:solidFill>
                    <a:schemeClr val="accent6">
                      <a:lumMod val="75000"/>
                    </a:schemeClr>
                  </a:solidFill>
                </a:rPr>
                <a:t>-2</a:t>
              </a:r>
              <a:endParaRPr lang="en-US" sz="2800" dirty="0">
                <a:solidFill>
                  <a:schemeClr val="accent6">
                    <a:lumMod val="75000"/>
                  </a:schemeClr>
                </a:solidFill>
              </a:endParaRPr>
            </a:p>
          </p:txBody>
        </p:sp>
        <p:sp>
          <p:nvSpPr>
            <p:cNvPr id="52" name="TextBox 51"/>
            <p:cNvSpPr txBox="1"/>
            <p:nvPr/>
          </p:nvSpPr>
          <p:spPr>
            <a:xfrm>
              <a:off x="4508500" y="4398762"/>
              <a:ext cx="609600" cy="523220"/>
            </a:xfrm>
            <a:prstGeom prst="rect">
              <a:avLst/>
            </a:prstGeom>
            <a:noFill/>
          </p:spPr>
          <p:txBody>
            <a:bodyPr wrap="square" rtlCol="0">
              <a:spAutoFit/>
            </a:bodyPr>
            <a:lstStyle/>
            <a:p>
              <a:r>
                <a:rPr lang="en-US" sz="2800" dirty="0" smtClean="0">
                  <a:solidFill>
                    <a:schemeClr val="accent6">
                      <a:lumMod val="75000"/>
                    </a:schemeClr>
                  </a:solidFill>
                </a:rPr>
                <a:t>2</a:t>
              </a:r>
              <a:endParaRPr lang="en-US" sz="2800" dirty="0">
                <a:solidFill>
                  <a:schemeClr val="accent6">
                    <a:lumMod val="75000"/>
                  </a:schemeClr>
                </a:solidFill>
              </a:endParaRPr>
            </a:p>
          </p:txBody>
        </p:sp>
        <p:grpSp>
          <p:nvGrpSpPr>
            <p:cNvPr id="8" name="Group 7"/>
            <p:cNvGrpSpPr/>
            <p:nvPr/>
          </p:nvGrpSpPr>
          <p:grpSpPr>
            <a:xfrm>
              <a:off x="6057900" y="2954745"/>
              <a:ext cx="2247900" cy="2684055"/>
              <a:chOff x="6057900" y="2954745"/>
              <a:chExt cx="2247900" cy="2684055"/>
            </a:xfrm>
          </p:grpSpPr>
          <p:sp>
            <p:nvSpPr>
              <p:cNvPr id="7" name="TextBox 6"/>
              <p:cNvSpPr txBox="1"/>
              <p:nvPr/>
            </p:nvSpPr>
            <p:spPr>
              <a:xfrm>
                <a:off x="6362700" y="2954745"/>
                <a:ext cx="533400"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dirty="0" smtClean="0">
                    <a:solidFill>
                      <a:schemeClr val="accent6">
                        <a:lumMod val="75000"/>
                      </a:schemeClr>
                    </a:solidFill>
                    <a:latin typeface="Consolas" pitchFamily="49" charset="0"/>
                    <a:cs typeface="Consolas" pitchFamily="49" charset="0"/>
                  </a:rPr>
                  <a:t>-2</a:t>
                </a:r>
                <a:endParaRPr lang="en-US" sz="2400" dirty="0">
                  <a:solidFill>
                    <a:schemeClr val="accent6">
                      <a:lumMod val="75000"/>
                    </a:schemeClr>
                  </a:solidFill>
                  <a:latin typeface="Consolas" pitchFamily="49" charset="0"/>
                  <a:cs typeface="Consolas" pitchFamily="49" charset="0"/>
                </a:endParaRPr>
              </a:p>
            </p:txBody>
          </p:sp>
          <p:sp>
            <p:nvSpPr>
              <p:cNvPr id="53" name="TextBox 52"/>
              <p:cNvSpPr txBox="1"/>
              <p:nvPr/>
            </p:nvSpPr>
            <p:spPr>
              <a:xfrm>
                <a:off x="7772400" y="5177135"/>
                <a:ext cx="533400"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dirty="0" smtClean="0">
                    <a:solidFill>
                      <a:schemeClr val="accent6">
                        <a:lumMod val="75000"/>
                      </a:schemeClr>
                    </a:solidFill>
                    <a:latin typeface="Consolas" pitchFamily="49" charset="0"/>
                    <a:cs typeface="Consolas" pitchFamily="49" charset="0"/>
                  </a:rPr>
                  <a:t>-2</a:t>
                </a:r>
                <a:endParaRPr lang="en-US" sz="2400" dirty="0">
                  <a:solidFill>
                    <a:schemeClr val="accent6">
                      <a:lumMod val="75000"/>
                    </a:schemeClr>
                  </a:solidFill>
                  <a:latin typeface="Consolas" pitchFamily="49" charset="0"/>
                  <a:cs typeface="Consolas" pitchFamily="49" charset="0"/>
                </a:endParaRPr>
              </a:p>
            </p:txBody>
          </p:sp>
          <p:sp>
            <p:nvSpPr>
              <p:cNvPr id="54" name="TextBox 53"/>
              <p:cNvSpPr txBox="1"/>
              <p:nvPr/>
            </p:nvSpPr>
            <p:spPr>
              <a:xfrm>
                <a:off x="6057900" y="3303086"/>
                <a:ext cx="533400"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dirty="0" smtClean="0">
                    <a:solidFill>
                      <a:schemeClr val="accent6">
                        <a:lumMod val="75000"/>
                      </a:schemeClr>
                    </a:solidFill>
                    <a:latin typeface="Consolas" pitchFamily="49" charset="0"/>
                    <a:cs typeface="Consolas" pitchFamily="49" charset="0"/>
                  </a:rPr>
                  <a:t>-2</a:t>
                </a:r>
                <a:endParaRPr lang="en-US" sz="2400" dirty="0">
                  <a:solidFill>
                    <a:schemeClr val="accent6">
                      <a:lumMod val="75000"/>
                    </a:schemeClr>
                  </a:solidFill>
                  <a:latin typeface="Consolas" pitchFamily="49" charset="0"/>
                  <a:cs typeface="Consolas" pitchFamily="49" charset="0"/>
                </a:endParaRPr>
              </a:p>
            </p:txBody>
          </p:sp>
          <p:sp>
            <p:nvSpPr>
              <p:cNvPr id="55" name="TextBox 54"/>
              <p:cNvSpPr txBox="1"/>
              <p:nvPr/>
            </p:nvSpPr>
            <p:spPr>
              <a:xfrm>
                <a:off x="7391400" y="3661476"/>
                <a:ext cx="533400"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dirty="0" smtClean="0">
                    <a:solidFill>
                      <a:schemeClr val="accent6">
                        <a:lumMod val="75000"/>
                      </a:schemeClr>
                    </a:solidFill>
                    <a:latin typeface="Consolas" pitchFamily="49" charset="0"/>
                    <a:cs typeface="Consolas" pitchFamily="49" charset="0"/>
                  </a:rPr>
                  <a:t>-2</a:t>
                </a:r>
                <a:endParaRPr lang="en-US" sz="2400" dirty="0">
                  <a:solidFill>
                    <a:schemeClr val="accent6">
                      <a:lumMod val="75000"/>
                    </a:schemeClr>
                  </a:solidFill>
                  <a:latin typeface="Consolas" pitchFamily="49" charset="0"/>
                  <a:cs typeface="Consolas" pitchFamily="49" charset="0"/>
                </a:endParaRPr>
              </a:p>
            </p:txBody>
          </p:sp>
          <p:sp>
            <p:nvSpPr>
              <p:cNvPr id="56" name="TextBox 55"/>
              <p:cNvSpPr txBox="1"/>
              <p:nvPr/>
            </p:nvSpPr>
            <p:spPr>
              <a:xfrm>
                <a:off x="6362700" y="4043175"/>
                <a:ext cx="533400"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dirty="0" smtClean="0">
                    <a:solidFill>
                      <a:schemeClr val="accent6">
                        <a:lumMod val="75000"/>
                      </a:schemeClr>
                    </a:solidFill>
                    <a:latin typeface="Consolas" pitchFamily="49" charset="0"/>
                    <a:cs typeface="Consolas" pitchFamily="49" charset="0"/>
                  </a:rPr>
                  <a:t>-2</a:t>
                </a:r>
                <a:endParaRPr lang="en-US" sz="2400" dirty="0">
                  <a:solidFill>
                    <a:schemeClr val="accent6">
                      <a:lumMod val="75000"/>
                    </a:schemeClr>
                  </a:solidFill>
                  <a:latin typeface="Consolas" pitchFamily="49" charset="0"/>
                  <a:cs typeface="Consolas" pitchFamily="49" charset="0"/>
                </a:endParaRPr>
              </a:p>
            </p:txBody>
          </p:sp>
        </p:grpSp>
      </p:grpSp>
      <p:sp>
        <p:nvSpPr>
          <p:cNvPr id="10" name="TextBox 9"/>
          <p:cNvSpPr txBox="1"/>
          <p:nvPr/>
        </p:nvSpPr>
        <p:spPr>
          <a:xfrm>
            <a:off x="419100" y="4921982"/>
            <a:ext cx="5232400" cy="1200329"/>
          </a:xfrm>
          <a:prstGeom prst="rect">
            <a:avLst/>
          </a:prstGeom>
          <a:noFill/>
        </p:spPr>
        <p:txBody>
          <a:bodyPr wrap="square" rtlCol="0">
            <a:spAutoFit/>
          </a:bodyPr>
          <a:lstStyle/>
          <a:p>
            <a:r>
              <a:rPr lang="en-US" dirty="0" smtClean="0"/>
              <a:t>* If you don’t return something, the function returns the None value by default.</a:t>
            </a:r>
          </a:p>
          <a:p>
            <a:r>
              <a:rPr lang="en-US" dirty="0" smtClean="0"/>
              <a:t>** Later in the course we’ll learn a more accurate model to account for state.</a:t>
            </a:r>
            <a:endParaRPr lang="en-US" dirty="0"/>
          </a:p>
        </p:txBody>
      </p:sp>
    </p:spTree>
    <p:extLst>
      <p:ext uri="{BB962C8B-B14F-4D97-AF65-F5344CB8AC3E}">
        <p14:creationId xmlns:p14="http://schemas.microsoft.com/office/powerpoint/2010/main" val="2210074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a:t>
            </a:r>
            <a:endParaRPr lang="en-US" dirty="0"/>
          </a:p>
        </p:txBody>
      </p:sp>
      <p:sp>
        <p:nvSpPr>
          <p:cNvPr id="3" name="Content Placeholder 2"/>
          <p:cNvSpPr>
            <a:spLocks noGrp="1"/>
          </p:cNvSpPr>
          <p:nvPr>
            <p:ph idx="1"/>
          </p:nvPr>
        </p:nvSpPr>
        <p:spPr/>
        <p:txBody>
          <a:bodyPr/>
          <a:lstStyle/>
          <a:p>
            <a:pPr marL="0" indent="0">
              <a:buNone/>
            </a:pPr>
            <a:r>
              <a:rPr lang="en-US" dirty="0"/>
              <a:t>A</a:t>
            </a:r>
            <a:r>
              <a:rPr lang="en-US" dirty="0" smtClean="0"/>
              <a:t>re these functions the same</a:t>
            </a:r>
            <a:r>
              <a:rPr lang="en-US" dirty="0" smtClean="0"/>
              <a:t>?  </a:t>
            </a:r>
            <a:r>
              <a:rPr lang="en-US" b="1" i="1" dirty="0" smtClean="0">
                <a:solidFill>
                  <a:srgbClr val="FF0000"/>
                </a:solidFill>
              </a:rPr>
              <a:t>No!</a:t>
            </a:r>
            <a:endParaRPr lang="en-US" dirty="0" smtClean="0"/>
          </a:p>
          <a:p>
            <a:pPr marL="0" indent="0">
              <a:buNone/>
            </a:pPr>
            <a:r>
              <a:rPr lang="en-US" dirty="0" err="1" smtClean="0">
                <a:latin typeface="Consolas" pitchFamily="49" charset="0"/>
                <a:cs typeface="Consolas" pitchFamily="49" charset="0"/>
              </a:rPr>
              <a:t>def</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add_one</a:t>
            </a:r>
            <a:r>
              <a:rPr lang="en-US" dirty="0" smtClean="0">
                <a:latin typeface="Consolas" pitchFamily="49" charset="0"/>
                <a:cs typeface="Consolas" pitchFamily="49" charset="0"/>
              </a:rPr>
              <a:t>(x):</a:t>
            </a:r>
          </a:p>
          <a:p>
            <a:pPr marL="0" indent="0">
              <a:buNone/>
            </a:pPr>
            <a:r>
              <a:rPr lang="en-US" dirty="0">
                <a:latin typeface="Consolas" pitchFamily="49" charset="0"/>
                <a:cs typeface="Consolas" pitchFamily="49" charset="0"/>
              </a:rPr>
              <a:t>	</a:t>
            </a:r>
            <a:r>
              <a:rPr lang="en-US" dirty="0" smtClean="0">
                <a:latin typeface="Consolas" pitchFamily="49" charset="0"/>
                <a:cs typeface="Consolas" pitchFamily="49" charset="0"/>
              </a:rPr>
              <a:t>return x + 1</a:t>
            </a:r>
          </a:p>
          <a:p>
            <a:pPr marL="0" indent="0">
              <a:buNone/>
            </a:pPr>
            <a:r>
              <a:rPr lang="en-US" dirty="0" err="1" smtClean="0">
                <a:latin typeface="Consolas" pitchFamily="49" charset="0"/>
                <a:cs typeface="Consolas" pitchFamily="49" charset="0"/>
              </a:rPr>
              <a:t>def</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add_one</a:t>
            </a:r>
            <a:r>
              <a:rPr lang="en-US" dirty="0" smtClean="0">
                <a:latin typeface="Consolas" pitchFamily="49" charset="0"/>
                <a:cs typeface="Consolas" pitchFamily="49" charset="0"/>
              </a:rPr>
              <a:t>(x):</a:t>
            </a:r>
          </a:p>
          <a:p>
            <a:pPr marL="0" indent="0">
              <a:buNone/>
            </a:pPr>
            <a:r>
              <a:rPr lang="en-US" dirty="0">
                <a:latin typeface="Consolas" pitchFamily="49" charset="0"/>
                <a:cs typeface="Consolas" pitchFamily="49" charset="0"/>
              </a:rPr>
              <a:t>	</a:t>
            </a:r>
            <a:r>
              <a:rPr lang="en-US" dirty="0" smtClean="0">
                <a:latin typeface="Consolas" pitchFamily="49" charset="0"/>
                <a:cs typeface="Consolas" pitchFamily="49" charset="0"/>
              </a:rPr>
              <a:t>x + 1</a:t>
            </a:r>
          </a:p>
          <a:p>
            <a:pPr marL="0" indent="0">
              <a:buNone/>
            </a:pPr>
            <a:r>
              <a:rPr lang="en-US" dirty="0" err="1" smtClean="0">
                <a:latin typeface="Consolas" pitchFamily="49" charset="0"/>
                <a:cs typeface="Consolas" pitchFamily="49" charset="0"/>
              </a:rPr>
              <a:t>def</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add_one</a:t>
            </a:r>
            <a:r>
              <a:rPr lang="en-US" dirty="0" smtClean="0">
                <a:latin typeface="Consolas" pitchFamily="49" charset="0"/>
                <a:cs typeface="Consolas" pitchFamily="49" charset="0"/>
              </a:rPr>
              <a:t>(x):</a:t>
            </a:r>
          </a:p>
          <a:p>
            <a:pPr marL="0" indent="0">
              <a:buNone/>
            </a:pPr>
            <a:r>
              <a:rPr lang="en-US" dirty="0">
                <a:latin typeface="Consolas" pitchFamily="49" charset="0"/>
                <a:cs typeface="Consolas" pitchFamily="49" charset="0"/>
              </a:rPr>
              <a:t>	</a:t>
            </a:r>
            <a:r>
              <a:rPr lang="en-US" dirty="0" smtClean="0">
                <a:latin typeface="Consolas" pitchFamily="49" charset="0"/>
                <a:cs typeface="Consolas" pitchFamily="49" charset="0"/>
              </a:rPr>
              <a:t>print(x + 1)</a:t>
            </a:r>
            <a:endParaRPr lang="en-US" dirty="0">
              <a:latin typeface="Consolas" pitchFamily="49" charset="0"/>
              <a:cs typeface="Consolas" pitchFamily="49" charset="0"/>
            </a:endParaRPr>
          </a:p>
        </p:txBody>
      </p:sp>
    </p:spTree>
    <p:extLst>
      <p:ext uri="{BB962C8B-B14F-4D97-AF65-F5344CB8AC3E}">
        <p14:creationId xmlns:p14="http://schemas.microsoft.com/office/powerpoint/2010/main" val="19255641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Announcements</a:t>
            </a:r>
            <a:endParaRPr lang="en-US" dirty="0"/>
          </a:p>
        </p:txBody>
      </p:sp>
      <p:sp>
        <p:nvSpPr>
          <p:cNvPr id="3" name="Content Placeholder 2"/>
          <p:cNvSpPr>
            <a:spLocks noGrp="1"/>
          </p:cNvSpPr>
          <p:nvPr>
            <p:ph idx="1"/>
          </p:nvPr>
        </p:nvSpPr>
        <p:spPr/>
        <p:txBody>
          <a:bodyPr/>
          <a:lstStyle/>
          <a:p>
            <a:r>
              <a:rPr lang="en-US" dirty="0" smtClean="0"/>
              <a:t>Project 1 is out, </a:t>
            </a:r>
            <a:r>
              <a:rPr lang="en-US" smtClean="0"/>
              <a:t>due 6/29.</a:t>
            </a:r>
            <a:endParaRPr lang="en-US" dirty="0" smtClean="0"/>
          </a:p>
          <a:p>
            <a:r>
              <a:rPr lang="en-US" dirty="0" smtClean="0"/>
              <a:t>Homework 1 is out, due 6/22.</a:t>
            </a:r>
          </a:p>
          <a:p>
            <a:r>
              <a:rPr lang="en-US" dirty="0" smtClean="0"/>
              <a:t>Lab 1 solutions are up.</a:t>
            </a:r>
          </a:p>
          <a:p>
            <a:pPr lvl="1"/>
            <a:r>
              <a:rPr lang="en-US" dirty="0" smtClean="0"/>
              <a:t>They will always be up the day after the lab.</a:t>
            </a:r>
          </a:p>
          <a:p>
            <a:r>
              <a:rPr lang="en-US" dirty="0" smtClean="0"/>
              <a:t>You should all have lab accounts by now.</a:t>
            </a:r>
          </a:p>
          <a:p>
            <a:pPr lvl="1"/>
            <a:r>
              <a:rPr lang="en-US" dirty="0" smtClean="0"/>
              <a:t>If you don’t, please talk to your TA.</a:t>
            </a:r>
            <a:endParaRPr lang="en-US" dirty="0"/>
          </a:p>
          <a:p>
            <a:r>
              <a:rPr lang="en-US" dirty="0" smtClean="0"/>
              <a:t>CSUA will hold a UNIX help session on</a:t>
            </a:r>
            <a:r>
              <a:rPr lang="en-US" dirty="0"/>
              <a:t> </a:t>
            </a:r>
            <a:r>
              <a:rPr lang="en-US" dirty="0" smtClean="0"/>
              <a:t>Tuesday</a:t>
            </a:r>
            <a:r>
              <a:rPr lang="en-US" dirty="0"/>
              <a:t>, June </a:t>
            </a:r>
            <a:r>
              <a:rPr lang="en-US" dirty="0" smtClean="0"/>
              <a:t>26 at 8pm in 310 Soda.</a:t>
            </a:r>
          </a:p>
        </p:txBody>
      </p:sp>
    </p:spTree>
    <p:extLst>
      <p:ext uri="{BB962C8B-B14F-4D97-AF65-F5344CB8AC3E}">
        <p14:creationId xmlns:p14="http://schemas.microsoft.com/office/powerpoint/2010/main" val="40174705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Non-Pure Functions</a:t>
            </a:r>
            <a:endParaRPr lang="en-US" dirty="0"/>
          </a:p>
        </p:txBody>
      </p:sp>
      <p:sp>
        <p:nvSpPr>
          <p:cNvPr id="3" name="Content Placeholder 2"/>
          <p:cNvSpPr>
            <a:spLocks noGrp="1"/>
          </p:cNvSpPr>
          <p:nvPr>
            <p:ph idx="1"/>
          </p:nvPr>
        </p:nvSpPr>
        <p:spPr>
          <a:xfrm>
            <a:off x="457200" y="1600200"/>
            <a:ext cx="8229600" cy="4572000"/>
          </a:xfrm>
        </p:spPr>
        <p:txBody>
          <a:bodyPr>
            <a:noAutofit/>
          </a:bodyPr>
          <a:lstStyle/>
          <a:p>
            <a:pPr marL="0" indent="0">
              <a:buNone/>
            </a:pPr>
            <a:r>
              <a:rPr lang="en-US" sz="2800" dirty="0" smtClean="0"/>
              <a:t>A function is called </a:t>
            </a:r>
            <a:r>
              <a:rPr lang="en-US" sz="2800" i="1" dirty="0" smtClean="0">
                <a:solidFill>
                  <a:schemeClr val="accent6">
                    <a:lumMod val="75000"/>
                  </a:schemeClr>
                </a:solidFill>
              </a:rPr>
              <a:t>pure</a:t>
            </a:r>
            <a:r>
              <a:rPr lang="en-US" sz="2800" dirty="0" smtClean="0">
                <a:solidFill>
                  <a:schemeClr val="accent6">
                    <a:lumMod val="75000"/>
                  </a:schemeClr>
                </a:solidFill>
              </a:rPr>
              <a:t> </a:t>
            </a:r>
            <a:r>
              <a:rPr lang="en-US" sz="2800" dirty="0" smtClean="0"/>
              <a:t>if it does not have any “side-effects.”  Otherwise, the function is </a:t>
            </a:r>
            <a:r>
              <a:rPr lang="en-US" sz="2800" i="1" dirty="0" smtClean="0">
                <a:solidFill>
                  <a:schemeClr val="accent6">
                    <a:lumMod val="75000"/>
                  </a:schemeClr>
                </a:solidFill>
              </a:rPr>
              <a:t>non-pure</a:t>
            </a:r>
            <a:r>
              <a:rPr lang="en-US" sz="2800" i="1" dirty="0" smtClean="0"/>
              <a:t>.</a:t>
            </a:r>
          </a:p>
          <a:p>
            <a:pPr marL="0" indent="0">
              <a:buNone/>
            </a:pPr>
            <a:endParaRPr lang="en-US" sz="2800" dirty="0"/>
          </a:p>
          <a:p>
            <a:pPr marL="0" indent="0">
              <a:buNone/>
            </a:pPr>
            <a:r>
              <a:rPr lang="en-US" sz="2800" dirty="0" smtClean="0"/>
              <a:t>The one example we’ve seen so far is the print function.  We’ll see this again later and talk about it more when we talk about state.</a:t>
            </a:r>
            <a:endParaRPr lang="en-US" sz="2800" dirty="0"/>
          </a:p>
        </p:txBody>
      </p:sp>
      <p:grpSp>
        <p:nvGrpSpPr>
          <p:cNvPr id="5" name="Group 4"/>
          <p:cNvGrpSpPr/>
          <p:nvPr/>
        </p:nvGrpSpPr>
        <p:grpSpPr>
          <a:xfrm>
            <a:off x="2168463" y="4375362"/>
            <a:ext cx="6284881" cy="1775143"/>
            <a:chOff x="1981200" y="1747367"/>
            <a:chExt cx="6284881" cy="1775143"/>
          </a:xfrm>
        </p:grpSpPr>
        <p:grpSp>
          <p:nvGrpSpPr>
            <p:cNvPr id="6" name="Group 5"/>
            <p:cNvGrpSpPr/>
            <p:nvPr/>
          </p:nvGrpSpPr>
          <p:grpSpPr>
            <a:xfrm>
              <a:off x="2093881" y="1856290"/>
              <a:ext cx="4718860" cy="1666220"/>
              <a:chOff x="152400" y="1828800"/>
              <a:chExt cx="4718860" cy="1666220"/>
            </a:xfrm>
          </p:grpSpPr>
          <p:sp>
            <p:nvSpPr>
              <p:cNvPr id="9" name="TextBox 8"/>
              <p:cNvSpPr txBox="1"/>
              <p:nvPr/>
            </p:nvSpPr>
            <p:spPr>
              <a:xfrm>
                <a:off x="2559860" y="1948889"/>
                <a:ext cx="1295400" cy="523220"/>
              </a:xfrm>
              <a:prstGeom prst="rect">
                <a:avLst/>
              </a:prstGeom>
              <a:noFill/>
            </p:spPr>
            <p:txBody>
              <a:bodyPr wrap="square" rtlCol="0">
                <a:spAutoFit/>
              </a:bodyPr>
              <a:lstStyle/>
              <a:p>
                <a:r>
                  <a:rPr lang="en-US" sz="2800" i="1" dirty="0" smtClean="0"/>
                  <a:t>print</a:t>
                </a:r>
                <a:endParaRPr lang="en-US" sz="2800" i="1" dirty="0"/>
              </a:p>
            </p:txBody>
          </p:sp>
          <p:sp>
            <p:nvSpPr>
              <p:cNvPr id="10" name="Striped Right Arrow 9"/>
              <p:cNvSpPr/>
              <p:nvPr/>
            </p:nvSpPr>
            <p:spPr>
              <a:xfrm>
                <a:off x="4508500" y="2444176"/>
                <a:ext cx="362760" cy="305374"/>
              </a:xfrm>
              <a:prstGeom prst="stripedRightArrow">
                <a:avLst>
                  <a:gd name="adj1" fmla="val 25000"/>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triped Right Arrow 10"/>
              <p:cNvSpPr/>
              <p:nvPr/>
            </p:nvSpPr>
            <p:spPr>
              <a:xfrm>
                <a:off x="1493060" y="1828800"/>
                <a:ext cx="362760" cy="305374"/>
              </a:xfrm>
              <a:prstGeom prst="stripedRightArrow">
                <a:avLst>
                  <a:gd name="adj1" fmla="val 25000"/>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p:cNvGrpSpPr/>
              <p:nvPr/>
            </p:nvGrpSpPr>
            <p:grpSpPr>
              <a:xfrm>
                <a:off x="1855820" y="1856561"/>
                <a:ext cx="2652681" cy="1115239"/>
                <a:chOff x="1855820" y="1856561"/>
                <a:chExt cx="2652681" cy="1115239"/>
              </a:xfrm>
            </p:grpSpPr>
            <p:cxnSp>
              <p:nvCxnSpPr>
                <p:cNvPr id="15" name="Straight Connector 14"/>
                <p:cNvCxnSpPr/>
                <p:nvPr/>
              </p:nvCxnSpPr>
              <p:spPr>
                <a:xfrm>
                  <a:off x="1855820" y="1856561"/>
                  <a:ext cx="2176559"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657600" y="2689400"/>
                  <a:ext cx="850901"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855820" y="2078651"/>
                  <a:ext cx="476122"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032379" y="1856561"/>
                  <a:ext cx="0" cy="61074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4032379" y="2458056"/>
                  <a:ext cx="476122"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331942" y="2078651"/>
                  <a:ext cx="0" cy="61074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331942" y="2689400"/>
                  <a:ext cx="42545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3048000" y="2689400"/>
                  <a:ext cx="609600" cy="282400"/>
                </a:xfrm>
                <a:prstGeom prst="line">
                  <a:avLst/>
                </a:prstGeom>
                <a:ln w="38100"/>
              </p:spPr>
              <p:style>
                <a:lnRef idx="1">
                  <a:schemeClr val="accent1"/>
                </a:lnRef>
                <a:fillRef idx="0">
                  <a:schemeClr val="accent1"/>
                </a:fillRef>
                <a:effectRef idx="0">
                  <a:schemeClr val="accent1"/>
                </a:effectRef>
                <a:fontRef idx="minor">
                  <a:schemeClr val="tx1"/>
                </a:fontRef>
              </p:style>
            </p:cxnSp>
          </p:grpSp>
          <p:cxnSp>
            <p:nvCxnSpPr>
              <p:cNvPr id="13" name="Curved Connector 12"/>
              <p:cNvCxnSpPr>
                <a:stCxn id="9" idx="2"/>
                <a:endCxn id="14" idx="3"/>
              </p:cNvCxnSpPr>
              <p:nvPr/>
            </p:nvCxnSpPr>
            <p:spPr>
              <a:xfrm rot="5400000">
                <a:off x="2503061" y="2528910"/>
                <a:ext cx="761301" cy="647699"/>
              </a:xfrm>
              <a:prstGeom prst="curvedConnector2">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52400" y="2971800"/>
                <a:ext cx="2407461"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r>
                  <a:rPr lang="en-US" sz="2800" i="1" dirty="0" smtClean="0">
                    <a:solidFill>
                      <a:schemeClr val="bg1"/>
                    </a:solidFill>
                  </a:rPr>
                  <a:t>display “Hello”</a:t>
                </a:r>
                <a:endParaRPr lang="en-US" sz="2800" i="1" dirty="0">
                  <a:solidFill>
                    <a:schemeClr val="bg1"/>
                  </a:solidFill>
                </a:endParaRPr>
              </a:p>
            </p:txBody>
          </p:sp>
        </p:grpSp>
        <p:sp>
          <p:nvSpPr>
            <p:cNvPr id="7" name="TextBox 6"/>
            <p:cNvSpPr txBox="1"/>
            <p:nvPr/>
          </p:nvSpPr>
          <p:spPr>
            <a:xfrm>
              <a:off x="1981200" y="1747367"/>
              <a:ext cx="1453341" cy="523220"/>
            </a:xfrm>
            <a:prstGeom prst="rect">
              <a:avLst/>
            </a:prstGeom>
            <a:noFill/>
          </p:spPr>
          <p:txBody>
            <a:bodyPr wrap="square" rtlCol="0">
              <a:spAutoFit/>
            </a:bodyPr>
            <a:lstStyle/>
            <a:p>
              <a:r>
                <a:rPr lang="en-US" sz="2800" dirty="0" smtClean="0"/>
                <a:t>“Hello”</a:t>
              </a:r>
              <a:endParaRPr lang="en-US" sz="2800" dirty="0"/>
            </a:p>
          </p:txBody>
        </p:sp>
        <p:sp>
          <p:nvSpPr>
            <p:cNvPr id="8" name="TextBox 7"/>
            <p:cNvSpPr txBox="1"/>
            <p:nvPr/>
          </p:nvSpPr>
          <p:spPr>
            <a:xfrm>
              <a:off x="6812740" y="2362743"/>
              <a:ext cx="1453341" cy="523220"/>
            </a:xfrm>
            <a:prstGeom prst="rect">
              <a:avLst/>
            </a:prstGeom>
            <a:noFill/>
          </p:spPr>
          <p:txBody>
            <a:bodyPr wrap="square" rtlCol="0">
              <a:spAutoFit/>
            </a:bodyPr>
            <a:lstStyle/>
            <a:p>
              <a:r>
                <a:rPr lang="en-US" sz="2800" dirty="0" smtClean="0"/>
                <a:t>None</a:t>
              </a:r>
              <a:endParaRPr lang="en-US" sz="2800" dirty="0"/>
            </a:p>
          </p:txBody>
        </p:sp>
      </p:grpSp>
      <p:sp>
        <p:nvSpPr>
          <p:cNvPr id="23" name="TextBox 22"/>
          <p:cNvSpPr txBox="1"/>
          <p:nvPr/>
        </p:nvSpPr>
        <p:spPr>
          <a:xfrm>
            <a:off x="2436787" y="5257953"/>
            <a:ext cx="1530221" cy="369332"/>
          </a:xfrm>
          <a:prstGeom prst="rect">
            <a:avLst/>
          </a:prstGeom>
          <a:noFill/>
        </p:spPr>
        <p:txBody>
          <a:bodyPr wrap="square" rtlCol="0">
            <a:spAutoFit/>
          </a:bodyPr>
          <a:lstStyle/>
          <a:p>
            <a:r>
              <a:rPr lang="en-US" dirty="0" smtClean="0"/>
              <a:t>“side effect”</a:t>
            </a:r>
            <a:endParaRPr lang="en-US" dirty="0"/>
          </a:p>
        </p:txBody>
      </p:sp>
    </p:spTree>
    <p:extLst>
      <p:ext uri="{BB962C8B-B14F-4D97-AF65-F5344CB8AC3E}">
        <p14:creationId xmlns:p14="http://schemas.microsoft.com/office/powerpoint/2010/main" val="31886058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Extras</a:t>
            </a:r>
            <a:endParaRPr lang="en-US" dirty="0"/>
          </a:p>
        </p:txBody>
      </p:sp>
      <p:sp>
        <p:nvSpPr>
          <p:cNvPr id="3" name="Content Placeholder 2"/>
          <p:cNvSpPr>
            <a:spLocks noGrp="1"/>
          </p:cNvSpPr>
          <p:nvPr>
            <p:ph idx="1"/>
          </p:nvPr>
        </p:nvSpPr>
        <p:spPr/>
        <p:txBody>
          <a:bodyPr/>
          <a:lstStyle/>
          <a:p>
            <a:pPr marL="0" indent="0">
              <a:buNone/>
            </a:pPr>
            <a:r>
              <a:rPr lang="en-US" dirty="0" smtClean="0"/>
              <a:t>Sometimes we may have too much for one lecture but we would like you to see the material nonetheless.  These slides are for material that we might not have time for but that you are responsible for.</a:t>
            </a:r>
            <a:endParaRPr lang="en-US" dirty="0"/>
          </a:p>
        </p:txBody>
      </p:sp>
    </p:spTree>
    <p:extLst>
      <p:ext uri="{BB962C8B-B14F-4D97-AF65-F5344CB8AC3E}">
        <p14:creationId xmlns:p14="http://schemas.microsoft.com/office/powerpoint/2010/main" val="158232935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Extras – Optional Arguments</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We can have optional arguments for our functions:</a:t>
            </a:r>
          </a:p>
          <a:p>
            <a:pPr marL="0" indent="0">
              <a:buNone/>
            </a:pPr>
            <a:endParaRPr lang="en-US" dirty="0"/>
          </a:p>
          <a:p>
            <a:pPr marL="0" indent="0">
              <a:buNone/>
            </a:pPr>
            <a:r>
              <a:rPr lang="en-US" sz="2800" dirty="0" err="1" smtClean="0">
                <a:latin typeface="Consolas" pitchFamily="49" charset="0"/>
                <a:cs typeface="Consolas" pitchFamily="49" charset="0"/>
              </a:rPr>
              <a:t>def</a:t>
            </a:r>
            <a:r>
              <a:rPr lang="en-US" sz="2800" dirty="0" smtClean="0">
                <a:latin typeface="Consolas" pitchFamily="49" charset="0"/>
                <a:cs typeface="Consolas" pitchFamily="49" charset="0"/>
              </a:rPr>
              <a:t> greet(name=“Human”):</a:t>
            </a:r>
          </a:p>
          <a:p>
            <a:pPr marL="0" indent="0">
              <a:buNone/>
            </a:pPr>
            <a:r>
              <a:rPr lang="en-US" sz="2800" dirty="0">
                <a:latin typeface="Consolas" pitchFamily="49" charset="0"/>
                <a:cs typeface="Consolas" pitchFamily="49" charset="0"/>
              </a:rPr>
              <a:t>	</a:t>
            </a:r>
            <a:r>
              <a:rPr lang="en-US" sz="2800" dirty="0" smtClean="0">
                <a:latin typeface="Consolas" pitchFamily="49" charset="0"/>
                <a:cs typeface="Consolas" pitchFamily="49" charset="0"/>
              </a:rPr>
              <a:t>print(“Greetings”, name)</a:t>
            </a:r>
          </a:p>
          <a:p>
            <a:pPr marL="0" indent="0">
              <a:buNone/>
            </a:pPr>
            <a:endParaRPr lang="en-US" sz="2800" dirty="0">
              <a:latin typeface="Consolas" pitchFamily="49" charset="0"/>
              <a:cs typeface="Consolas" pitchFamily="49" charset="0"/>
            </a:endParaRPr>
          </a:p>
          <a:p>
            <a:pPr marL="0" indent="0">
              <a:buNone/>
            </a:pPr>
            <a:r>
              <a:rPr lang="en-US" sz="2800" dirty="0" smtClean="0">
                <a:latin typeface="Consolas" pitchFamily="49" charset="0"/>
                <a:cs typeface="Consolas" pitchFamily="49" charset="0"/>
              </a:rPr>
              <a:t>&gt;&gt;&gt; greet()</a:t>
            </a:r>
          </a:p>
          <a:p>
            <a:pPr marL="0" indent="0">
              <a:buNone/>
            </a:pPr>
            <a:r>
              <a:rPr lang="en-US" sz="2800" dirty="0" smtClean="0">
                <a:latin typeface="Consolas" pitchFamily="49" charset="0"/>
                <a:cs typeface="Consolas" pitchFamily="49" charset="0"/>
              </a:rPr>
              <a:t>Greetings Human</a:t>
            </a:r>
          </a:p>
          <a:p>
            <a:pPr marL="0" indent="0">
              <a:buNone/>
            </a:pPr>
            <a:r>
              <a:rPr lang="en-US" sz="2800" dirty="0" smtClean="0">
                <a:latin typeface="Consolas" pitchFamily="49" charset="0"/>
                <a:cs typeface="Consolas" pitchFamily="49" charset="0"/>
              </a:rPr>
              <a:t>&gt;&gt;&gt; greet(“Tom”)</a:t>
            </a:r>
          </a:p>
          <a:p>
            <a:pPr marL="0" indent="0">
              <a:buNone/>
            </a:pPr>
            <a:r>
              <a:rPr lang="en-US" sz="2800" dirty="0" smtClean="0">
                <a:latin typeface="Consolas" pitchFamily="49" charset="0"/>
                <a:cs typeface="Consolas" pitchFamily="49" charset="0"/>
              </a:rPr>
              <a:t>Greetings Tom</a:t>
            </a:r>
          </a:p>
        </p:txBody>
      </p:sp>
    </p:spTree>
    <p:extLst>
      <p:ext uri="{BB962C8B-B14F-4D97-AF65-F5344CB8AC3E}">
        <p14:creationId xmlns:p14="http://schemas.microsoft.com/office/powerpoint/2010/main" val="9229625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Extras – Multiple Assignment</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We can actually assign values to multiple variables at once, which is very useful in some cases:</a:t>
            </a:r>
          </a:p>
          <a:p>
            <a:pPr marL="0" indent="0">
              <a:buNone/>
            </a:pPr>
            <a:r>
              <a:rPr lang="en-US" sz="2800" dirty="0" smtClean="0">
                <a:latin typeface="Consolas" pitchFamily="49" charset="0"/>
                <a:cs typeface="Consolas" pitchFamily="49" charset="0"/>
              </a:rPr>
              <a:t>&gt;&gt;&gt; x, y = 6, 7</a:t>
            </a:r>
          </a:p>
          <a:p>
            <a:pPr marL="0" indent="0">
              <a:buNone/>
            </a:pPr>
            <a:r>
              <a:rPr lang="en-US" sz="2800" dirty="0" smtClean="0">
                <a:latin typeface="Consolas" pitchFamily="49" charset="0"/>
                <a:cs typeface="Consolas" pitchFamily="49" charset="0"/>
              </a:rPr>
              <a:t>&gt;&gt;&gt; x</a:t>
            </a:r>
          </a:p>
          <a:p>
            <a:pPr marL="0" indent="0">
              <a:buNone/>
            </a:pPr>
            <a:r>
              <a:rPr lang="en-US" sz="2800" dirty="0" smtClean="0">
                <a:latin typeface="Consolas" pitchFamily="49" charset="0"/>
                <a:cs typeface="Consolas" pitchFamily="49" charset="0"/>
              </a:rPr>
              <a:t>6</a:t>
            </a:r>
          </a:p>
          <a:p>
            <a:pPr marL="0" indent="0">
              <a:buNone/>
            </a:pPr>
            <a:r>
              <a:rPr lang="en-US" sz="2800" dirty="0" smtClean="0">
                <a:latin typeface="Consolas" pitchFamily="49" charset="0"/>
                <a:cs typeface="Consolas" pitchFamily="49" charset="0"/>
              </a:rPr>
              <a:t>&gt;&gt;&gt; y</a:t>
            </a:r>
          </a:p>
          <a:p>
            <a:pPr marL="0" indent="0">
              <a:buNone/>
            </a:pPr>
            <a:r>
              <a:rPr lang="en-US" sz="2800" dirty="0" smtClean="0">
                <a:latin typeface="Consolas" pitchFamily="49" charset="0"/>
                <a:cs typeface="Consolas" pitchFamily="49" charset="0"/>
              </a:rPr>
              <a:t>7</a:t>
            </a:r>
          </a:p>
          <a:p>
            <a:pPr marL="0" indent="0">
              <a:buNone/>
            </a:pPr>
            <a:endParaRPr lang="en-US" sz="2800" dirty="0">
              <a:latin typeface="Consolas" pitchFamily="49" charset="0"/>
              <a:cs typeface="Consolas" pitchFamily="49" charset="0"/>
            </a:endParaRPr>
          </a:p>
          <a:p>
            <a:pPr marL="0" indent="0">
              <a:buNone/>
            </a:pPr>
            <a:r>
              <a:rPr lang="en-US" sz="2800" dirty="0" err="1" smtClean="0">
                <a:latin typeface="Consolas" pitchFamily="49" charset="0"/>
                <a:cs typeface="Consolas" pitchFamily="49" charset="0"/>
              </a:rPr>
              <a:t>def</a:t>
            </a:r>
            <a:r>
              <a:rPr lang="en-US" sz="2800" dirty="0" smtClean="0">
                <a:latin typeface="Consolas" pitchFamily="49" charset="0"/>
                <a:cs typeface="Consolas" pitchFamily="49" charset="0"/>
              </a:rPr>
              <a:t> fib(n):</a:t>
            </a:r>
          </a:p>
          <a:p>
            <a:pPr marL="0" indent="0">
              <a:buNone/>
            </a:pPr>
            <a:r>
              <a:rPr lang="en-US" sz="2800" dirty="0">
                <a:latin typeface="Consolas" pitchFamily="49" charset="0"/>
                <a:cs typeface="Consolas" pitchFamily="49" charset="0"/>
              </a:rPr>
              <a:t>	</a:t>
            </a:r>
            <a:r>
              <a:rPr lang="en-US" sz="2800" dirty="0" smtClean="0">
                <a:latin typeface="Consolas" pitchFamily="49" charset="0"/>
                <a:cs typeface="Consolas" pitchFamily="49" charset="0"/>
              </a:rPr>
              <a:t>“““Compute the nth Fibonacci number, for n &gt;= 2.”””</a:t>
            </a:r>
          </a:p>
          <a:p>
            <a:pPr marL="0" indent="0">
              <a:buNone/>
            </a:pPr>
            <a:r>
              <a:rPr lang="en-US" sz="2800" dirty="0">
                <a:latin typeface="Consolas" pitchFamily="49" charset="0"/>
                <a:cs typeface="Consolas" pitchFamily="49" charset="0"/>
              </a:rPr>
              <a:t>	</a:t>
            </a:r>
            <a:r>
              <a:rPr lang="en-US" sz="2800" dirty="0" err="1" smtClean="0">
                <a:latin typeface="Consolas" pitchFamily="49" charset="0"/>
                <a:cs typeface="Consolas" pitchFamily="49" charset="0"/>
              </a:rPr>
              <a:t>pred</a:t>
            </a:r>
            <a:r>
              <a:rPr lang="en-US" sz="2800" dirty="0" smtClean="0">
                <a:latin typeface="Consolas" pitchFamily="49" charset="0"/>
                <a:cs typeface="Consolas" pitchFamily="49" charset="0"/>
              </a:rPr>
              <a:t>, </a:t>
            </a:r>
            <a:r>
              <a:rPr lang="en-US" sz="2800" dirty="0" err="1" smtClean="0">
                <a:latin typeface="Consolas" pitchFamily="49" charset="0"/>
                <a:cs typeface="Consolas" pitchFamily="49" charset="0"/>
              </a:rPr>
              <a:t>curr</a:t>
            </a:r>
            <a:r>
              <a:rPr lang="en-US" sz="2800" dirty="0" smtClean="0">
                <a:latin typeface="Consolas" pitchFamily="49" charset="0"/>
                <a:cs typeface="Consolas" pitchFamily="49" charset="0"/>
              </a:rPr>
              <a:t> = 0, 1</a:t>
            </a:r>
          </a:p>
          <a:p>
            <a:pPr marL="0" indent="0">
              <a:buNone/>
            </a:pPr>
            <a:r>
              <a:rPr lang="en-US" sz="2800" dirty="0">
                <a:latin typeface="Consolas" pitchFamily="49" charset="0"/>
                <a:cs typeface="Consolas" pitchFamily="49" charset="0"/>
              </a:rPr>
              <a:t>	</a:t>
            </a:r>
            <a:r>
              <a:rPr lang="en-US" sz="2800" dirty="0" smtClean="0">
                <a:latin typeface="Consolas" pitchFamily="49" charset="0"/>
                <a:cs typeface="Consolas" pitchFamily="49" charset="0"/>
              </a:rPr>
              <a:t>k = 2</a:t>
            </a:r>
          </a:p>
          <a:p>
            <a:pPr marL="0" indent="0">
              <a:buNone/>
            </a:pPr>
            <a:r>
              <a:rPr lang="en-US" sz="2800" dirty="0">
                <a:latin typeface="Consolas" pitchFamily="49" charset="0"/>
                <a:cs typeface="Consolas" pitchFamily="49" charset="0"/>
              </a:rPr>
              <a:t>	</a:t>
            </a:r>
            <a:r>
              <a:rPr lang="en-US" sz="2800" dirty="0" smtClean="0">
                <a:latin typeface="Consolas" pitchFamily="49" charset="0"/>
                <a:cs typeface="Consolas" pitchFamily="49" charset="0"/>
              </a:rPr>
              <a:t>while k &lt; n:</a:t>
            </a:r>
          </a:p>
          <a:p>
            <a:pPr marL="0" indent="0">
              <a:buNone/>
            </a:pPr>
            <a:r>
              <a:rPr lang="en-US" sz="2800" dirty="0">
                <a:latin typeface="Consolas" pitchFamily="49" charset="0"/>
                <a:cs typeface="Consolas" pitchFamily="49" charset="0"/>
              </a:rPr>
              <a:t>	</a:t>
            </a:r>
            <a:r>
              <a:rPr lang="en-US" sz="2800" dirty="0" smtClean="0">
                <a:latin typeface="Consolas" pitchFamily="49" charset="0"/>
                <a:cs typeface="Consolas" pitchFamily="49" charset="0"/>
              </a:rPr>
              <a:t>	</a:t>
            </a:r>
            <a:r>
              <a:rPr lang="en-US" sz="2800" dirty="0" err="1" smtClean="0">
                <a:latin typeface="Consolas" pitchFamily="49" charset="0"/>
                <a:cs typeface="Consolas" pitchFamily="49" charset="0"/>
              </a:rPr>
              <a:t>pred</a:t>
            </a:r>
            <a:r>
              <a:rPr lang="en-US" sz="2800" dirty="0" smtClean="0">
                <a:latin typeface="Consolas" pitchFamily="49" charset="0"/>
                <a:cs typeface="Consolas" pitchFamily="49" charset="0"/>
              </a:rPr>
              <a:t>, </a:t>
            </a:r>
            <a:r>
              <a:rPr lang="en-US" sz="2800" dirty="0" err="1" smtClean="0">
                <a:latin typeface="Consolas" pitchFamily="49" charset="0"/>
                <a:cs typeface="Consolas" pitchFamily="49" charset="0"/>
              </a:rPr>
              <a:t>curr</a:t>
            </a:r>
            <a:r>
              <a:rPr lang="en-US" sz="2800" dirty="0" smtClean="0">
                <a:latin typeface="Consolas" pitchFamily="49" charset="0"/>
                <a:cs typeface="Consolas" pitchFamily="49" charset="0"/>
              </a:rPr>
              <a:t> = </a:t>
            </a:r>
            <a:r>
              <a:rPr lang="en-US" sz="2800" dirty="0" err="1" smtClean="0">
                <a:latin typeface="Consolas" pitchFamily="49" charset="0"/>
                <a:cs typeface="Consolas" pitchFamily="49" charset="0"/>
              </a:rPr>
              <a:t>curr</a:t>
            </a:r>
            <a:r>
              <a:rPr lang="en-US" sz="2800" dirty="0" smtClean="0">
                <a:latin typeface="Consolas" pitchFamily="49" charset="0"/>
                <a:cs typeface="Consolas" pitchFamily="49" charset="0"/>
              </a:rPr>
              <a:t>, </a:t>
            </a:r>
            <a:r>
              <a:rPr lang="en-US" sz="2800" dirty="0" err="1" smtClean="0">
                <a:latin typeface="Consolas" pitchFamily="49" charset="0"/>
                <a:cs typeface="Consolas" pitchFamily="49" charset="0"/>
              </a:rPr>
              <a:t>pred</a:t>
            </a:r>
            <a:r>
              <a:rPr lang="en-US" sz="2800" dirty="0" smtClean="0">
                <a:latin typeface="Consolas" pitchFamily="49" charset="0"/>
                <a:cs typeface="Consolas" pitchFamily="49" charset="0"/>
              </a:rPr>
              <a:t> + </a:t>
            </a:r>
            <a:r>
              <a:rPr lang="en-US" sz="2800" dirty="0" err="1" smtClean="0">
                <a:latin typeface="Consolas" pitchFamily="49" charset="0"/>
                <a:cs typeface="Consolas" pitchFamily="49" charset="0"/>
              </a:rPr>
              <a:t>curr</a:t>
            </a:r>
            <a:endParaRPr lang="en-US" sz="2800" dirty="0" smtClean="0">
              <a:latin typeface="Consolas" pitchFamily="49" charset="0"/>
              <a:cs typeface="Consolas" pitchFamily="49" charset="0"/>
            </a:endParaRPr>
          </a:p>
          <a:p>
            <a:pPr marL="0" indent="0">
              <a:buNone/>
            </a:pPr>
            <a:r>
              <a:rPr lang="en-US" sz="2800" dirty="0">
                <a:latin typeface="Consolas" pitchFamily="49" charset="0"/>
                <a:cs typeface="Consolas" pitchFamily="49" charset="0"/>
              </a:rPr>
              <a:t>	</a:t>
            </a:r>
            <a:r>
              <a:rPr lang="en-US" sz="2800" dirty="0" smtClean="0">
                <a:latin typeface="Consolas" pitchFamily="49" charset="0"/>
                <a:cs typeface="Consolas" pitchFamily="49" charset="0"/>
              </a:rPr>
              <a:t>	k = k + 1</a:t>
            </a:r>
          </a:p>
          <a:p>
            <a:pPr marL="0" indent="0">
              <a:buNone/>
            </a:pPr>
            <a:r>
              <a:rPr lang="en-US" sz="2800" dirty="0" smtClean="0">
                <a:latin typeface="Consolas" pitchFamily="49" charset="0"/>
                <a:cs typeface="Consolas" pitchFamily="49" charset="0"/>
              </a:rPr>
              <a:t>	return </a:t>
            </a:r>
            <a:r>
              <a:rPr lang="en-US" sz="2800" dirty="0" err="1" smtClean="0">
                <a:latin typeface="Consolas" pitchFamily="49" charset="0"/>
                <a:cs typeface="Consolas" pitchFamily="49" charset="0"/>
              </a:rPr>
              <a:t>curr</a:t>
            </a:r>
            <a:endParaRPr lang="en-US" sz="2800" dirty="0" smtClean="0">
              <a:latin typeface="Consolas" pitchFamily="49" charset="0"/>
              <a:cs typeface="Consolas" pitchFamily="49" charset="0"/>
            </a:endParaRPr>
          </a:p>
        </p:txBody>
      </p:sp>
    </p:spTree>
    <p:extLst>
      <p:ext uri="{BB962C8B-B14F-4D97-AF65-F5344CB8AC3E}">
        <p14:creationId xmlns:p14="http://schemas.microsoft.com/office/powerpoint/2010/main" val="36163983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Extras – Multiple Return Values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You can actually return multiple values at the same time from a function:</a:t>
            </a:r>
          </a:p>
          <a:p>
            <a:pPr marL="0" indent="0">
              <a:buNone/>
            </a:pPr>
            <a:endParaRPr lang="en-US" dirty="0" smtClean="0"/>
          </a:p>
          <a:p>
            <a:pPr marL="0" indent="0">
              <a:buNone/>
            </a:pPr>
            <a:r>
              <a:rPr lang="en-US" sz="2800" dirty="0" smtClean="0">
                <a:latin typeface="Consolas" pitchFamily="49" charset="0"/>
                <a:cs typeface="Consolas" pitchFamily="49" charset="0"/>
              </a:rPr>
              <a:t>from math import </a:t>
            </a:r>
            <a:r>
              <a:rPr lang="en-US" sz="2800" dirty="0" err="1" smtClean="0">
                <a:latin typeface="Consolas" pitchFamily="49" charset="0"/>
                <a:cs typeface="Consolas" pitchFamily="49" charset="0"/>
              </a:rPr>
              <a:t>sqrt</a:t>
            </a:r>
            <a:endParaRPr lang="en-US" sz="2800" dirty="0" smtClean="0">
              <a:latin typeface="Consolas" pitchFamily="49" charset="0"/>
              <a:cs typeface="Consolas" pitchFamily="49" charset="0"/>
            </a:endParaRPr>
          </a:p>
          <a:p>
            <a:pPr marL="0" indent="0">
              <a:buNone/>
            </a:pPr>
            <a:r>
              <a:rPr lang="en-US" sz="2800" dirty="0" err="1" smtClean="0">
                <a:latin typeface="Consolas" pitchFamily="49" charset="0"/>
                <a:cs typeface="Consolas" pitchFamily="49" charset="0"/>
              </a:rPr>
              <a:t>def</a:t>
            </a:r>
            <a:r>
              <a:rPr lang="en-US" sz="2800" dirty="0" smtClean="0">
                <a:latin typeface="Consolas" pitchFamily="49" charset="0"/>
                <a:cs typeface="Consolas" pitchFamily="49" charset="0"/>
              </a:rPr>
              <a:t> </a:t>
            </a:r>
            <a:r>
              <a:rPr lang="en-US" sz="2800" dirty="0" err="1" smtClean="0">
                <a:latin typeface="Consolas" pitchFamily="49" charset="0"/>
                <a:cs typeface="Consolas" pitchFamily="49" charset="0"/>
              </a:rPr>
              <a:t>square_and_sqrt</a:t>
            </a:r>
            <a:r>
              <a:rPr lang="en-US" sz="2800" dirty="0" smtClean="0">
                <a:latin typeface="Consolas" pitchFamily="49" charset="0"/>
                <a:cs typeface="Consolas" pitchFamily="49" charset="0"/>
              </a:rPr>
              <a:t>(x):</a:t>
            </a:r>
          </a:p>
          <a:p>
            <a:pPr marL="0" indent="0">
              <a:buNone/>
            </a:pPr>
            <a:r>
              <a:rPr lang="en-US" sz="2800" dirty="0">
                <a:latin typeface="Consolas" pitchFamily="49" charset="0"/>
                <a:cs typeface="Consolas" pitchFamily="49" charset="0"/>
              </a:rPr>
              <a:t>	</a:t>
            </a:r>
            <a:r>
              <a:rPr lang="en-US" sz="2800" dirty="0" smtClean="0">
                <a:latin typeface="Consolas" pitchFamily="49" charset="0"/>
                <a:cs typeface="Consolas" pitchFamily="49" charset="0"/>
              </a:rPr>
              <a:t>return x ** 2, </a:t>
            </a:r>
            <a:r>
              <a:rPr lang="en-US" sz="2800" dirty="0" err="1" smtClean="0">
                <a:latin typeface="Consolas" pitchFamily="49" charset="0"/>
                <a:cs typeface="Consolas" pitchFamily="49" charset="0"/>
              </a:rPr>
              <a:t>sqrt</a:t>
            </a:r>
            <a:r>
              <a:rPr lang="en-US" sz="2800" dirty="0" smtClean="0">
                <a:latin typeface="Consolas" pitchFamily="49" charset="0"/>
                <a:cs typeface="Consolas" pitchFamily="49" charset="0"/>
              </a:rPr>
              <a:t>(x)</a:t>
            </a:r>
          </a:p>
          <a:p>
            <a:pPr marL="0" indent="0">
              <a:buNone/>
            </a:pPr>
            <a:r>
              <a:rPr lang="en-US" sz="2800" dirty="0" err="1" smtClean="0">
                <a:latin typeface="Consolas" pitchFamily="49" charset="0"/>
                <a:cs typeface="Consolas" pitchFamily="49" charset="0"/>
              </a:rPr>
              <a:t>two_sqrd</a:t>
            </a:r>
            <a:r>
              <a:rPr lang="en-US" sz="2800" dirty="0" smtClean="0">
                <a:latin typeface="Consolas" pitchFamily="49" charset="0"/>
                <a:cs typeface="Consolas" pitchFamily="49" charset="0"/>
              </a:rPr>
              <a:t>, </a:t>
            </a:r>
            <a:r>
              <a:rPr lang="en-US" sz="2800" dirty="0" err="1" smtClean="0">
                <a:latin typeface="Consolas" pitchFamily="49" charset="0"/>
                <a:cs typeface="Consolas" pitchFamily="49" charset="0"/>
              </a:rPr>
              <a:t>sqrt_two</a:t>
            </a:r>
            <a:r>
              <a:rPr lang="en-US" sz="2800" dirty="0" smtClean="0">
                <a:latin typeface="Consolas" pitchFamily="49" charset="0"/>
                <a:cs typeface="Consolas" pitchFamily="49" charset="0"/>
              </a:rPr>
              <a:t> = </a:t>
            </a:r>
            <a:r>
              <a:rPr lang="en-US" sz="2800" dirty="0" err="1" smtClean="0">
                <a:latin typeface="Consolas" pitchFamily="49" charset="0"/>
                <a:cs typeface="Consolas" pitchFamily="49" charset="0"/>
              </a:rPr>
              <a:t>square_and_sqrt</a:t>
            </a:r>
            <a:r>
              <a:rPr lang="en-US" sz="2800" dirty="0" smtClean="0">
                <a:latin typeface="Consolas" pitchFamily="49" charset="0"/>
                <a:cs typeface="Consolas" pitchFamily="49" charset="0"/>
              </a:rPr>
              <a:t>(2)</a:t>
            </a:r>
          </a:p>
          <a:p>
            <a:pPr marL="0" indent="0">
              <a:buNone/>
            </a:pPr>
            <a:endParaRPr lang="en-US" sz="2800" dirty="0">
              <a:latin typeface="Consolas" pitchFamily="49" charset="0"/>
              <a:cs typeface="Consolas" pitchFamily="49" charset="0"/>
            </a:endParaRPr>
          </a:p>
          <a:p>
            <a:pPr marL="0" indent="0">
              <a:buNone/>
            </a:pPr>
            <a:r>
              <a:rPr lang="en-US" dirty="0" smtClean="0">
                <a:cs typeface="Consolas" pitchFamily="49" charset="0"/>
              </a:rPr>
              <a:t>If you do not put the right number of variables on the left hand side of the assignment, then you can run into an error.  If you put only </a:t>
            </a:r>
            <a:r>
              <a:rPr lang="en-US" b="1" dirty="0" smtClean="0">
                <a:cs typeface="Consolas" pitchFamily="49" charset="0"/>
              </a:rPr>
              <a:t>one</a:t>
            </a:r>
            <a:r>
              <a:rPr lang="en-US" dirty="0" smtClean="0">
                <a:cs typeface="Consolas" pitchFamily="49" charset="0"/>
              </a:rPr>
              <a:t> variable on the left, then you’ll end up with a </a:t>
            </a:r>
            <a:r>
              <a:rPr lang="en-US" b="1" dirty="0" smtClean="0">
                <a:cs typeface="Consolas" pitchFamily="49" charset="0"/>
              </a:rPr>
              <a:t>tuple,</a:t>
            </a:r>
            <a:r>
              <a:rPr lang="en-US" dirty="0" smtClean="0">
                <a:cs typeface="Consolas" pitchFamily="49" charset="0"/>
              </a:rPr>
              <a:t> which we will talk about at the end of next week.</a:t>
            </a:r>
            <a:endParaRPr lang="en-US" dirty="0">
              <a:cs typeface="Consolas" pitchFamily="49" charset="0"/>
            </a:endParaRPr>
          </a:p>
        </p:txBody>
      </p:sp>
    </p:spTree>
    <p:extLst>
      <p:ext uri="{BB962C8B-B14F-4D97-AF65-F5344CB8AC3E}">
        <p14:creationId xmlns:p14="http://schemas.microsoft.com/office/powerpoint/2010/main" val="11697295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Extras – </a:t>
            </a:r>
            <a:r>
              <a:rPr lang="en-US" dirty="0" err="1" smtClean="0"/>
              <a:t>Docstrings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Whenever you program, it’s always a good idea to make a note explaining your functions in case others read your code (or if you read your code again after a long time).  In Python, we do this by putting a “</a:t>
            </a:r>
            <a:r>
              <a:rPr lang="en-US" dirty="0" err="1" smtClean="0"/>
              <a:t>docstring</a:t>
            </a:r>
            <a:r>
              <a:rPr lang="en-US" dirty="0" smtClean="0"/>
              <a:t>” at the beginning of the function body:</a:t>
            </a:r>
          </a:p>
          <a:p>
            <a:pPr marL="0" indent="0">
              <a:buNone/>
            </a:pPr>
            <a:endParaRPr lang="en-US" dirty="0"/>
          </a:p>
          <a:p>
            <a:pPr marL="0" indent="0">
              <a:buNone/>
            </a:pPr>
            <a:r>
              <a:rPr lang="en-US" sz="2800" dirty="0" err="1" smtClean="0">
                <a:latin typeface="Consolas" pitchFamily="49" charset="0"/>
                <a:cs typeface="Consolas" pitchFamily="49" charset="0"/>
              </a:rPr>
              <a:t>def</a:t>
            </a:r>
            <a:r>
              <a:rPr lang="en-US" sz="2800" dirty="0" smtClean="0">
                <a:latin typeface="Consolas" pitchFamily="49" charset="0"/>
                <a:cs typeface="Consolas" pitchFamily="49" charset="0"/>
              </a:rPr>
              <a:t> </a:t>
            </a:r>
            <a:r>
              <a:rPr lang="en-US" sz="2800" dirty="0" err="1" smtClean="0">
                <a:latin typeface="Consolas" pitchFamily="49" charset="0"/>
                <a:cs typeface="Consolas" pitchFamily="49" charset="0"/>
              </a:rPr>
              <a:t>add_one</a:t>
            </a:r>
            <a:r>
              <a:rPr lang="en-US" sz="2800" dirty="0" smtClean="0">
                <a:latin typeface="Consolas" pitchFamily="49" charset="0"/>
                <a:cs typeface="Consolas" pitchFamily="49" charset="0"/>
              </a:rPr>
              <a:t>(x):</a:t>
            </a:r>
          </a:p>
          <a:p>
            <a:pPr marL="0" indent="0">
              <a:buNone/>
            </a:pPr>
            <a:r>
              <a:rPr lang="en-US" sz="2800" dirty="0">
                <a:latin typeface="Consolas" pitchFamily="49" charset="0"/>
                <a:cs typeface="Consolas" pitchFamily="49" charset="0"/>
              </a:rPr>
              <a:t>	</a:t>
            </a:r>
            <a:r>
              <a:rPr lang="en-US" sz="2800" dirty="0" smtClean="0">
                <a:latin typeface="Consolas" pitchFamily="49" charset="0"/>
                <a:cs typeface="Consolas" pitchFamily="49" charset="0"/>
              </a:rPr>
              <a:t>“““Adds one to x.”””</a:t>
            </a:r>
          </a:p>
          <a:p>
            <a:pPr marL="0" indent="0">
              <a:buNone/>
            </a:pPr>
            <a:r>
              <a:rPr lang="en-US" sz="2800" dirty="0">
                <a:latin typeface="Consolas" pitchFamily="49" charset="0"/>
                <a:cs typeface="Consolas" pitchFamily="49" charset="0"/>
              </a:rPr>
              <a:t>	</a:t>
            </a:r>
            <a:r>
              <a:rPr lang="en-US" sz="2800" dirty="0" smtClean="0">
                <a:latin typeface="Consolas" pitchFamily="49" charset="0"/>
                <a:cs typeface="Consolas" pitchFamily="49" charset="0"/>
              </a:rPr>
              <a:t>return x + 1</a:t>
            </a:r>
          </a:p>
          <a:p>
            <a:pPr marL="0" indent="0">
              <a:buNone/>
            </a:pPr>
            <a:endParaRPr lang="en-US" sz="2800" dirty="0">
              <a:latin typeface="Consolas" pitchFamily="49" charset="0"/>
              <a:cs typeface="Consolas" pitchFamily="49" charset="0"/>
            </a:endParaRPr>
          </a:p>
          <a:p>
            <a:pPr marL="0" indent="0">
              <a:buNone/>
            </a:pPr>
            <a:r>
              <a:rPr lang="en-US" dirty="0" smtClean="0">
                <a:cs typeface="Consolas" pitchFamily="49" charset="0"/>
              </a:rPr>
              <a:t>You will see us do this with all code we hand you and encourage you to do the same: it is a good habit for programmers</a:t>
            </a:r>
            <a:r>
              <a:rPr lang="en-US" dirty="0">
                <a:cs typeface="Consolas" pitchFamily="49" charset="0"/>
              </a:rPr>
              <a:t>!</a:t>
            </a:r>
            <a:endParaRPr lang="en-US" sz="3500" dirty="0" smtClean="0">
              <a:cs typeface="Consolas" pitchFamily="49" charset="0"/>
            </a:endParaRPr>
          </a:p>
        </p:txBody>
      </p:sp>
    </p:spTree>
    <p:extLst>
      <p:ext uri="{BB962C8B-B14F-4D97-AF65-F5344CB8AC3E}">
        <p14:creationId xmlns:p14="http://schemas.microsoft.com/office/powerpoint/2010/main" val="81028974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Extras – </a:t>
            </a:r>
            <a:r>
              <a:rPr lang="en-US" dirty="0" err="1" smtClean="0"/>
              <a:t>Doctests</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smtClean="0"/>
              <a:t>In your </a:t>
            </a:r>
            <a:r>
              <a:rPr lang="en-US" dirty="0" err="1" smtClean="0"/>
              <a:t>docstrings</a:t>
            </a:r>
            <a:r>
              <a:rPr lang="en-US" dirty="0" smtClean="0"/>
              <a:t>, you can even put some examples of how your code is supposed to work.  If you do that, you can use the </a:t>
            </a:r>
            <a:r>
              <a:rPr lang="en-US" b="1" dirty="0" err="1" smtClean="0"/>
              <a:t>doctest</a:t>
            </a:r>
            <a:r>
              <a:rPr lang="en-US" dirty="0" smtClean="0"/>
              <a:t> module to test to make sure your code behaves as you said:</a:t>
            </a:r>
          </a:p>
          <a:p>
            <a:pPr marL="0" indent="0">
              <a:buNone/>
            </a:pPr>
            <a:endParaRPr lang="en-US" dirty="0"/>
          </a:p>
          <a:p>
            <a:pPr marL="0" indent="0">
              <a:buNone/>
            </a:pPr>
            <a:r>
              <a:rPr lang="en-US" sz="2800" dirty="0" err="1" smtClean="0">
                <a:latin typeface="Consolas" pitchFamily="49" charset="0"/>
                <a:cs typeface="Consolas" pitchFamily="49" charset="0"/>
              </a:rPr>
              <a:t>def</a:t>
            </a:r>
            <a:r>
              <a:rPr lang="en-US" sz="2800" dirty="0" smtClean="0">
                <a:latin typeface="Consolas" pitchFamily="49" charset="0"/>
                <a:cs typeface="Consolas" pitchFamily="49" charset="0"/>
              </a:rPr>
              <a:t> </a:t>
            </a:r>
            <a:r>
              <a:rPr lang="en-US" sz="2800" dirty="0" err="1" smtClean="0">
                <a:latin typeface="Consolas" pitchFamily="49" charset="0"/>
                <a:cs typeface="Consolas" pitchFamily="49" charset="0"/>
              </a:rPr>
              <a:t>add_one</a:t>
            </a:r>
            <a:r>
              <a:rPr lang="en-US" sz="2800" dirty="0" smtClean="0">
                <a:latin typeface="Consolas" pitchFamily="49" charset="0"/>
                <a:cs typeface="Consolas" pitchFamily="49" charset="0"/>
              </a:rPr>
              <a:t>(x):</a:t>
            </a:r>
          </a:p>
          <a:p>
            <a:pPr marL="0" indent="0">
              <a:buNone/>
            </a:pPr>
            <a:r>
              <a:rPr lang="en-US" sz="2800" dirty="0">
                <a:latin typeface="Consolas" pitchFamily="49" charset="0"/>
                <a:cs typeface="Consolas" pitchFamily="49" charset="0"/>
              </a:rPr>
              <a:t>	</a:t>
            </a:r>
            <a:r>
              <a:rPr lang="en-US" sz="2800" dirty="0" smtClean="0">
                <a:latin typeface="Consolas" pitchFamily="49" charset="0"/>
                <a:cs typeface="Consolas" pitchFamily="49" charset="0"/>
              </a:rPr>
              <a:t>“““Adds one to x.</a:t>
            </a:r>
          </a:p>
          <a:p>
            <a:pPr marL="0" indent="0">
              <a:buNone/>
            </a:pPr>
            <a:endParaRPr lang="en-US" sz="2800" dirty="0">
              <a:latin typeface="Consolas" pitchFamily="49" charset="0"/>
              <a:cs typeface="Consolas" pitchFamily="49" charset="0"/>
            </a:endParaRPr>
          </a:p>
          <a:p>
            <a:pPr marL="0" indent="0">
              <a:buNone/>
            </a:pPr>
            <a:r>
              <a:rPr lang="en-US" sz="2800" dirty="0" smtClean="0">
                <a:latin typeface="Consolas" pitchFamily="49" charset="0"/>
                <a:cs typeface="Consolas" pitchFamily="49" charset="0"/>
              </a:rPr>
              <a:t>	&gt;&gt;&gt; </a:t>
            </a:r>
            <a:r>
              <a:rPr lang="en-US" sz="2800" dirty="0" err="1" smtClean="0">
                <a:latin typeface="Consolas" pitchFamily="49" charset="0"/>
                <a:cs typeface="Consolas" pitchFamily="49" charset="0"/>
              </a:rPr>
              <a:t>add_one</a:t>
            </a:r>
            <a:r>
              <a:rPr lang="en-US" sz="2800" dirty="0" smtClean="0">
                <a:latin typeface="Consolas" pitchFamily="49" charset="0"/>
                <a:cs typeface="Consolas" pitchFamily="49" charset="0"/>
              </a:rPr>
              <a:t>(5)</a:t>
            </a:r>
          </a:p>
          <a:p>
            <a:pPr marL="0" indent="0">
              <a:buNone/>
            </a:pPr>
            <a:r>
              <a:rPr lang="en-US" sz="2800" dirty="0">
                <a:latin typeface="Consolas" pitchFamily="49" charset="0"/>
                <a:cs typeface="Consolas" pitchFamily="49" charset="0"/>
              </a:rPr>
              <a:t>	</a:t>
            </a:r>
            <a:r>
              <a:rPr lang="en-US" sz="2800" dirty="0" smtClean="0">
                <a:latin typeface="Consolas" pitchFamily="49" charset="0"/>
                <a:cs typeface="Consolas" pitchFamily="49" charset="0"/>
              </a:rPr>
              <a:t>6</a:t>
            </a:r>
          </a:p>
          <a:p>
            <a:pPr marL="0" indent="0">
              <a:buNone/>
            </a:pPr>
            <a:r>
              <a:rPr lang="en-US" sz="2800" dirty="0">
                <a:latin typeface="Consolas" pitchFamily="49" charset="0"/>
                <a:cs typeface="Consolas" pitchFamily="49" charset="0"/>
              </a:rPr>
              <a:t>	</a:t>
            </a:r>
            <a:r>
              <a:rPr lang="en-US" sz="2800" dirty="0" smtClean="0">
                <a:latin typeface="Consolas" pitchFamily="49" charset="0"/>
                <a:cs typeface="Consolas" pitchFamily="49" charset="0"/>
              </a:rPr>
              <a:t>”””</a:t>
            </a:r>
          </a:p>
          <a:p>
            <a:pPr marL="0" indent="0">
              <a:buNone/>
            </a:pPr>
            <a:r>
              <a:rPr lang="en-US" sz="2800" dirty="0">
                <a:latin typeface="Consolas" pitchFamily="49" charset="0"/>
                <a:cs typeface="Consolas" pitchFamily="49" charset="0"/>
              </a:rPr>
              <a:t>	</a:t>
            </a:r>
            <a:r>
              <a:rPr lang="en-US" sz="2800" dirty="0" smtClean="0">
                <a:latin typeface="Consolas" pitchFamily="49" charset="0"/>
                <a:cs typeface="Consolas" pitchFamily="49" charset="0"/>
              </a:rPr>
              <a:t>return x + 1</a:t>
            </a:r>
          </a:p>
          <a:p>
            <a:pPr marL="0" indent="0">
              <a:buNone/>
            </a:pPr>
            <a:endParaRPr lang="en-US" sz="2800" dirty="0">
              <a:latin typeface="Consolas" pitchFamily="49" charset="0"/>
              <a:cs typeface="Consolas" pitchFamily="49" charset="0"/>
            </a:endParaRPr>
          </a:p>
          <a:p>
            <a:pPr marL="0" indent="0">
              <a:buNone/>
            </a:pPr>
            <a:r>
              <a:rPr lang="en-US" dirty="0" smtClean="0">
                <a:cs typeface="Consolas" pitchFamily="49" charset="0"/>
              </a:rPr>
              <a:t>If you put this in a file named add_one.py, you can run the following in your terminal:</a:t>
            </a:r>
            <a:br>
              <a:rPr lang="en-US" dirty="0" smtClean="0">
                <a:cs typeface="Consolas" pitchFamily="49" charset="0"/>
              </a:rPr>
            </a:br>
            <a:endParaRPr lang="en-US" dirty="0" smtClean="0">
              <a:cs typeface="Consolas" pitchFamily="49" charset="0"/>
            </a:endParaRPr>
          </a:p>
          <a:p>
            <a:pPr marL="0" indent="0">
              <a:buNone/>
            </a:pPr>
            <a:r>
              <a:rPr lang="en-US" dirty="0">
                <a:cs typeface="Consolas" pitchFamily="49" charset="0"/>
              </a:rPr>
              <a:t>	</a:t>
            </a:r>
            <a:r>
              <a:rPr lang="en-US" dirty="0" smtClean="0">
                <a:cs typeface="Consolas" pitchFamily="49" charset="0"/>
              </a:rPr>
              <a:t>python3 –m </a:t>
            </a:r>
            <a:r>
              <a:rPr lang="en-US" dirty="0" err="1" smtClean="0">
                <a:cs typeface="Consolas" pitchFamily="49" charset="0"/>
              </a:rPr>
              <a:t>doctest</a:t>
            </a:r>
            <a:r>
              <a:rPr lang="en-US" dirty="0">
                <a:cs typeface="Consolas" pitchFamily="49" charset="0"/>
              </a:rPr>
              <a:t> </a:t>
            </a:r>
            <a:r>
              <a:rPr lang="en-US" dirty="0" smtClean="0">
                <a:cs typeface="Consolas" pitchFamily="49" charset="0"/>
              </a:rPr>
              <a:t>add_one.py</a:t>
            </a:r>
          </a:p>
          <a:p>
            <a:pPr marL="0" indent="0">
              <a:buNone/>
            </a:pPr>
            <a:endParaRPr lang="en-US" dirty="0">
              <a:cs typeface="Consolas" pitchFamily="49" charset="0"/>
            </a:endParaRPr>
          </a:p>
          <a:p>
            <a:pPr marL="0" indent="0">
              <a:buNone/>
            </a:pPr>
            <a:r>
              <a:rPr lang="en-US" dirty="0" smtClean="0">
                <a:cs typeface="Consolas" pitchFamily="49" charset="0"/>
              </a:rPr>
              <a:t>And it will run the code and indicate whether any of your examples don’t match what the code actually does in those cases!</a:t>
            </a:r>
            <a:endParaRPr lang="en-US" dirty="0">
              <a:cs typeface="Consolas" pitchFamily="49" charset="0"/>
            </a:endParaRPr>
          </a:p>
        </p:txBody>
      </p:sp>
    </p:spTree>
    <p:extLst>
      <p:ext uri="{BB962C8B-B14F-4D97-AF65-F5344CB8AC3E}">
        <p14:creationId xmlns:p14="http://schemas.microsoft.com/office/powerpoint/2010/main" val="1051270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a:t>
            </a:r>
            <a:endParaRPr lang="en-US" dirty="0"/>
          </a:p>
        </p:txBody>
      </p:sp>
      <p:sp>
        <p:nvSpPr>
          <p:cNvPr id="3" name="Content Placeholder 2"/>
          <p:cNvSpPr>
            <a:spLocks noGrp="1"/>
          </p:cNvSpPr>
          <p:nvPr>
            <p:ph idx="1"/>
          </p:nvPr>
        </p:nvSpPr>
        <p:spPr/>
        <p:txBody>
          <a:bodyPr/>
          <a:lstStyle/>
          <a:p>
            <a:r>
              <a:rPr lang="en-US" dirty="0" smtClean="0"/>
              <a:t>Expressions and Statements</a:t>
            </a:r>
          </a:p>
          <a:p>
            <a:r>
              <a:rPr lang="en-US" dirty="0" smtClean="0"/>
              <a:t>Functions</a:t>
            </a:r>
          </a:p>
          <a:p>
            <a:r>
              <a:rPr lang="en-US" dirty="0" smtClean="0"/>
              <a:t>A </a:t>
            </a:r>
            <a:r>
              <a:rPr lang="en-US" dirty="0"/>
              <a:t>Basic Model of Evaluation</a:t>
            </a:r>
          </a:p>
          <a:p>
            <a:r>
              <a:rPr lang="en-US" dirty="0" smtClean="0"/>
              <a:t>Other Features</a:t>
            </a:r>
          </a:p>
        </p:txBody>
      </p:sp>
    </p:spTree>
    <p:extLst>
      <p:ext uri="{BB962C8B-B14F-4D97-AF65-F5344CB8AC3E}">
        <p14:creationId xmlns:p14="http://schemas.microsoft.com/office/powerpoint/2010/main" val="39505636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Elements of Programming</a:t>
            </a:r>
            <a:endParaRPr lang="en-US" dirty="0"/>
          </a:p>
        </p:txBody>
      </p:sp>
      <p:sp>
        <p:nvSpPr>
          <p:cNvPr id="3" name="Content Placeholder 2"/>
          <p:cNvSpPr>
            <a:spLocks noGrp="1"/>
          </p:cNvSpPr>
          <p:nvPr>
            <p:ph idx="1"/>
          </p:nvPr>
        </p:nvSpPr>
        <p:spPr/>
        <p:txBody>
          <a:bodyPr anchor="ctr"/>
          <a:lstStyle/>
          <a:p>
            <a:r>
              <a:rPr lang="en-US" dirty="0" smtClean="0"/>
              <a:t>Primitive Expressions and Statements</a:t>
            </a:r>
          </a:p>
          <a:p>
            <a:pPr lvl="1"/>
            <a:r>
              <a:rPr lang="en-US" i="1" dirty="0" smtClean="0"/>
              <a:t>Simplest building blocks of language</a:t>
            </a:r>
          </a:p>
          <a:p>
            <a:r>
              <a:rPr lang="en-US" dirty="0" smtClean="0"/>
              <a:t>Means of Combination</a:t>
            </a:r>
          </a:p>
          <a:p>
            <a:pPr lvl="1"/>
            <a:r>
              <a:rPr lang="en-US" i="1" dirty="0" smtClean="0"/>
              <a:t>Compound elements are built from simpler ones</a:t>
            </a:r>
          </a:p>
          <a:p>
            <a:r>
              <a:rPr lang="en-US" dirty="0" smtClean="0"/>
              <a:t>Means of Abstraction</a:t>
            </a:r>
          </a:p>
          <a:p>
            <a:pPr lvl="1"/>
            <a:r>
              <a:rPr lang="en-US" i="1" dirty="0" smtClean="0"/>
              <a:t>Compound elements can be named and manipulated as units</a:t>
            </a:r>
          </a:p>
        </p:txBody>
      </p:sp>
    </p:spTree>
    <p:extLst>
      <p:ext uri="{BB962C8B-B14F-4D97-AF65-F5344CB8AC3E}">
        <p14:creationId xmlns:p14="http://schemas.microsoft.com/office/powerpoint/2010/main" val="36801168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Elements of Programming</a:t>
            </a:r>
            <a:endParaRPr lang="en-US" dirty="0"/>
          </a:p>
        </p:txBody>
      </p:sp>
      <p:sp>
        <p:nvSpPr>
          <p:cNvPr id="3" name="Content Placeholder 2"/>
          <p:cNvSpPr>
            <a:spLocks noGrp="1"/>
          </p:cNvSpPr>
          <p:nvPr>
            <p:ph idx="1"/>
          </p:nvPr>
        </p:nvSpPr>
        <p:spPr>
          <a:solidFill>
            <a:schemeClr val="bg1"/>
          </a:solidFill>
        </p:spPr>
        <p:txBody>
          <a:bodyPr anchor="ctr">
            <a:normAutofit/>
          </a:bodyPr>
          <a:lstStyle/>
          <a:p>
            <a:pPr marL="0" indent="0">
              <a:buNone/>
            </a:pPr>
            <a:r>
              <a:rPr lang="en-US" i="1" dirty="0" smtClean="0"/>
              <a:t>“</a:t>
            </a:r>
            <a:r>
              <a:rPr lang="en-US" i="1" dirty="0" smtClean="0">
                <a:solidFill>
                  <a:schemeClr val="accent6">
                    <a:lumMod val="75000"/>
                  </a:schemeClr>
                </a:solidFill>
              </a:rPr>
              <a:t>Computer science</a:t>
            </a:r>
            <a:r>
              <a:rPr lang="en-US" i="1" dirty="0" smtClean="0"/>
              <a:t> deals with the </a:t>
            </a:r>
            <a:r>
              <a:rPr lang="en-US" i="1" dirty="0" smtClean="0">
                <a:solidFill>
                  <a:schemeClr val="accent6">
                    <a:lumMod val="75000"/>
                  </a:schemeClr>
                </a:solidFill>
              </a:rPr>
              <a:t>theoretical</a:t>
            </a:r>
            <a:r>
              <a:rPr lang="en-US" i="1" dirty="0" smtClean="0"/>
              <a:t> foundations of </a:t>
            </a:r>
            <a:r>
              <a:rPr lang="en-US" i="1" dirty="0" smtClean="0">
                <a:solidFill>
                  <a:schemeClr val="accent6">
                    <a:lumMod val="75000"/>
                  </a:schemeClr>
                </a:solidFill>
              </a:rPr>
              <a:t>information</a:t>
            </a:r>
            <a:r>
              <a:rPr lang="en-US" i="1" dirty="0" smtClean="0"/>
              <a:t> and </a:t>
            </a:r>
            <a:r>
              <a:rPr lang="en-US" i="1" dirty="0" smtClean="0">
                <a:solidFill>
                  <a:schemeClr val="accent6">
                    <a:lumMod val="75000"/>
                  </a:schemeClr>
                </a:solidFill>
              </a:rPr>
              <a:t>computation</a:t>
            </a:r>
            <a:r>
              <a:rPr lang="en-US" i="1" dirty="0" smtClean="0"/>
              <a:t>, together with practical techniques for the </a:t>
            </a:r>
            <a:r>
              <a:rPr lang="en-US" i="1" dirty="0" smtClean="0">
                <a:solidFill>
                  <a:schemeClr val="accent6">
                    <a:lumMod val="75000"/>
                  </a:schemeClr>
                </a:solidFill>
              </a:rPr>
              <a:t>implementation and application</a:t>
            </a:r>
            <a:r>
              <a:rPr lang="en-US" i="1" dirty="0" smtClean="0"/>
              <a:t> of these foundations”</a:t>
            </a:r>
          </a:p>
          <a:p>
            <a:pPr marL="0" indent="0">
              <a:buNone/>
            </a:pPr>
            <a:r>
              <a:rPr lang="en-US" i="1" dirty="0"/>
              <a:t>	</a:t>
            </a:r>
            <a:r>
              <a:rPr lang="en-US" dirty="0" smtClean="0"/>
              <a:t>– Wikipedia</a:t>
            </a:r>
          </a:p>
          <a:p>
            <a:pPr marL="0" indent="0">
              <a:buNone/>
            </a:pPr>
            <a:endParaRPr lang="en-US" dirty="0"/>
          </a:p>
        </p:txBody>
      </p:sp>
      <p:grpSp>
        <p:nvGrpSpPr>
          <p:cNvPr id="6" name="Group 5"/>
          <p:cNvGrpSpPr/>
          <p:nvPr/>
        </p:nvGrpSpPr>
        <p:grpSpPr>
          <a:xfrm>
            <a:off x="3035300" y="2539425"/>
            <a:ext cx="5118100" cy="584775"/>
            <a:chOff x="3035300" y="2539425"/>
            <a:chExt cx="5118100" cy="584775"/>
          </a:xfrm>
        </p:grpSpPr>
        <p:sp>
          <p:nvSpPr>
            <p:cNvPr id="4" name="TextBox 3"/>
            <p:cNvSpPr txBox="1"/>
            <p:nvPr/>
          </p:nvSpPr>
          <p:spPr>
            <a:xfrm>
              <a:off x="3035300" y="2539425"/>
              <a:ext cx="2019300" cy="584775"/>
            </a:xfrm>
            <a:prstGeom prst="rect">
              <a:avLst/>
            </a:prstGeom>
            <a:solidFill>
              <a:schemeClr val="bg1"/>
            </a:solidFill>
          </p:spPr>
          <p:txBody>
            <a:bodyPr wrap="square" rtlCol="0">
              <a:spAutoFit/>
            </a:bodyPr>
            <a:lstStyle/>
            <a:p>
              <a:pPr algn="ctr"/>
              <a:r>
                <a:rPr lang="en-US" sz="3200" b="1" dirty="0" smtClean="0">
                  <a:solidFill>
                    <a:schemeClr val="accent1">
                      <a:lumMod val="75000"/>
                    </a:schemeClr>
                  </a:solidFill>
                </a:rPr>
                <a:t>DATA</a:t>
              </a:r>
              <a:endParaRPr lang="en-US" sz="3200" b="1" dirty="0">
                <a:solidFill>
                  <a:schemeClr val="accent1">
                    <a:lumMod val="75000"/>
                  </a:schemeClr>
                </a:solidFill>
              </a:endParaRPr>
            </a:p>
          </p:txBody>
        </p:sp>
        <p:sp>
          <p:nvSpPr>
            <p:cNvPr id="5" name="TextBox 4"/>
            <p:cNvSpPr txBox="1"/>
            <p:nvPr/>
          </p:nvSpPr>
          <p:spPr>
            <a:xfrm>
              <a:off x="5791200" y="2539425"/>
              <a:ext cx="2362200" cy="584775"/>
            </a:xfrm>
            <a:prstGeom prst="rect">
              <a:avLst/>
            </a:prstGeom>
            <a:solidFill>
              <a:schemeClr val="bg1"/>
            </a:solidFill>
          </p:spPr>
          <p:txBody>
            <a:bodyPr wrap="square" rtlCol="0">
              <a:spAutoFit/>
            </a:bodyPr>
            <a:lstStyle/>
            <a:p>
              <a:pPr algn="ctr"/>
              <a:r>
                <a:rPr lang="en-US" sz="3200" b="1" dirty="0" smtClean="0">
                  <a:solidFill>
                    <a:schemeClr val="accent1">
                      <a:lumMod val="75000"/>
                    </a:schemeClr>
                  </a:solidFill>
                </a:rPr>
                <a:t>FUNCTIONS</a:t>
              </a:r>
              <a:r>
                <a:rPr lang="en-US" sz="3200" b="1" dirty="0" smtClean="0">
                  <a:solidFill>
                    <a:schemeClr val="accent6">
                      <a:lumMod val="75000"/>
                    </a:schemeClr>
                  </a:solidFill>
                </a:rPr>
                <a:t>,</a:t>
              </a:r>
              <a:endParaRPr lang="en-US" sz="3200" b="1" dirty="0">
                <a:solidFill>
                  <a:schemeClr val="accent6">
                    <a:lumMod val="75000"/>
                  </a:schemeClr>
                </a:solidFill>
              </a:endParaRPr>
            </a:p>
          </p:txBody>
        </p:sp>
      </p:grpSp>
    </p:spTree>
    <p:extLst>
      <p:ext uri="{BB962C8B-B14F-4D97-AF65-F5344CB8AC3E}">
        <p14:creationId xmlns:p14="http://schemas.microsoft.com/office/powerpoint/2010/main" val="3518533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and Data</a:t>
            </a:r>
            <a:endParaRPr lang="en-US" dirty="0"/>
          </a:p>
        </p:txBody>
      </p:sp>
      <p:sp>
        <p:nvSpPr>
          <p:cNvPr id="3" name="Content Placeholder 2"/>
          <p:cNvSpPr>
            <a:spLocks noGrp="1"/>
          </p:cNvSpPr>
          <p:nvPr>
            <p:ph idx="1"/>
          </p:nvPr>
        </p:nvSpPr>
        <p:spPr/>
        <p:txBody>
          <a:bodyPr/>
          <a:lstStyle/>
          <a:p>
            <a:r>
              <a:rPr lang="en-US" sz="2800" b="1" dirty="0" smtClean="0"/>
              <a:t>Data: </a:t>
            </a:r>
            <a:r>
              <a:rPr lang="en-US" sz="2800" dirty="0" smtClean="0"/>
              <a:t>Stuff we want to manipulate</a:t>
            </a:r>
          </a:p>
          <a:p>
            <a:endParaRPr lang="en-US" sz="2800" dirty="0" smtClean="0"/>
          </a:p>
          <a:p>
            <a:endParaRPr lang="en-US" sz="2800" dirty="0"/>
          </a:p>
          <a:p>
            <a:pPr marL="0" indent="0">
              <a:buNone/>
            </a:pPr>
            <a:endParaRPr lang="en-US" sz="2800" dirty="0" smtClean="0"/>
          </a:p>
          <a:p>
            <a:r>
              <a:rPr lang="en-US" sz="2800" b="1" dirty="0" smtClean="0"/>
              <a:t>Functions: </a:t>
            </a:r>
            <a:r>
              <a:rPr lang="en-US" sz="2800" dirty="0" smtClean="0"/>
              <a:t>Rules for manipulating data</a:t>
            </a:r>
            <a:endParaRPr lang="en-US" sz="2800" dirty="0"/>
          </a:p>
        </p:txBody>
      </p:sp>
      <p:grpSp>
        <p:nvGrpSpPr>
          <p:cNvPr id="8" name="Group 7"/>
          <p:cNvGrpSpPr/>
          <p:nvPr/>
        </p:nvGrpSpPr>
        <p:grpSpPr>
          <a:xfrm>
            <a:off x="850900" y="2209800"/>
            <a:ext cx="7454900" cy="1426644"/>
            <a:chOff x="850900" y="2209800"/>
            <a:chExt cx="7454900" cy="1426644"/>
          </a:xfrm>
        </p:grpSpPr>
        <p:sp>
          <p:nvSpPr>
            <p:cNvPr id="4" name="TextBox 3"/>
            <p:cNvSpPr txBox="1"/>
            <p:nvPr/>
          </p:nvSpPr>
          <p:spPr>
            <a:xfrm>
              <a:off x="850900" y="2794575"/>
              <a:ext cx="609600" cy="523220"/>
            </a:xfrm>
            <a:prstGeom prst="rect">
              <a:avLst/>
            </a:prstGeom>
            <a:noFill/>
          </p:spPr>
          <p:txBody>
            <a:bodyPr wrap="square" rtlCol="0">
              <a:spAutoFit/>
            </a:bodyPr>
            <a:lstStyle/>
            <a:p>
              <a:r>
                <a:rPr lang="en-US" sz="2800" dirty="0" smtClean="0"/>
                <a:t>33</a:t>
              </a:r>
              <a:endParaRPr lang="en-US" sz="2800" dirty="0"/>
            </a:p>
          </p:txBody>
        </p:sp>
        <p:sp>
          <p:nvSpPr>
            <p:cNvPr id="5" name="TextBox 4"/>
            <p:cNvSpPr txBox="1"/>
            <p:nvPr/>
          </p:nvSpPr>
          <p:spPr>
            <a:xfrm>
              <a:off x="1752600" y="2209800"/>
              <a:ext cx="6553200" cy="523220"/>
            </a:xfrm>
            <a:prstGeom prst="rect">
              <a:avLst/>
            </a:prstGeom>
            <a:noFill/>
          </p:spPr>
          <p:txBody>
            <a:bodyPr wrap="square" rtlCol="0">
              <a:spAutoFit/>
            </a:bodyPr>
            <a:lstStyle/>
            <a:p>
              <a:r>
                <a:rPr lang="en-US" sz="2800" dirty="0" smtClean="0"/>
                <a:t>“The Art of Computer Programming”</a:t>
              </a:r>
              <a:endParaRPr lang="en-US" sz="2800" dirty="0"/>
            </a:p>
          </p:txBody>
        </p:sp>
        <p:sp>
          <p:nvSpPr>
            <p:cNvPr id="6" name="TextBox 5"/>
            <p:cNvSpPr txBox="1"/>
            <p:nvPr/>
          </p:nvSpPr>
          <p:spPr>
            <a:xfrm>
              <a:off x="5562600" y="2971799"/>
              <a:ext cx="2362200" cy="523220"/>
            </a:xfrm>
            <a:prstGeom prst="rect">
              <a:avLst/>
            </a:prstGeom>
            <a:noFill/>
          </p:spPr>
          <p:txBody>
            <a:bodyPr wrap="square" rtlCol="0">
              <a:spAutoFit/>
            </a:bodyPr>
            <a:lstStyle/>
            <a:p>
              <a:r>
                <a:rPr lang="en-US" sz="2800" i="1" dirty="0" smtClean="0"/>
                <a:t>This slide</a:t>
              </a:r>
              <a:endParaRPr lang="en-US" sz="2800" i="1" dirty="0"/>
            </a:p>
          </p:txBody>
        </p:sp>
        <p:sp>
          <p:nvSpPr>
            <p:cNvPr id="7" name="TextBox 6"/>
            <p:cNvSpPr txBox="1"/>
            <p:nvPr/>
          </p:nvSpPr>
          <p:spPr>
            <a:xfrm>
              <a:off x="2438400" y="3113224"/>
              <a:ext cx="2133600" cy="523220"/>
            </a:xfrm>
            <a:prstGeom prst="rect">
              <a:avLst/>
            </a:prstGeom>
            <a:noFill/>
          </p:spPr>
          <p:txBody>
            <a:bodyPr wrap="square" rtlCol="0">
              <a:spAutoFit/>
            </a:bodyPr>
            <a:lstStyle/>
            <a:p>
              <a:r>
                <a:rPr lang="en-US" sz="2800" i="1" dirty="0" smtClean="0"/>
                <a:t>Alan Turing</a:t>
              </a:r>
              <a:endParaRPr lang="en-US" sz="2800" i="1" dirty="0"/>
            </a:p>
          </p:txBody>
        </p:sp>
      </p:grpSp>
      <p:grpSp>
        <p:nvGrpSpPr>
          <p:cNvPr id="14" name="Group 13"/>
          <p:cNvGrpSpPr/>
          <p:nvPr/>
        </p:nvGrpSpPr>
        <p:grpSpPr>
          <a:xfrm>
            <a:off x="469900" y="4267200"/>
            <a:ext cx="8140700" cy="1722060"/>
            <a:chOff x="469900" y="4267200"/>
            <a:chExt cx="8140700" cy="1722060"/>
          </a:xfrm>
        </p:grpSpPr>
        <p:sp>
          <p:nvSpPr>
            <p:cNvPr id="9" name="TextBox 8"/>
            <p:cNvSpPr txBox="1"/>
            <p:nvPr/>
          </p:nvSpPr>
          <p:spPr>
            <a:xfrm>
              <a:off x="1905000" y="4267200"/>
              <a:ext cx="4838700" cy="523220"/>
            </a:xfrm>
            <a:prstGeom prst="rect">
              <a:avLst/>
            </a:prstGeom>
            <a:noFill/>
          </p:spPr>
          <p:txBody>
            <a:bodyPr wrap="square" rtlCol="0">
              <a:spAutoFit/>
            </a:bodyPr>
            <a:lstStyle/>
            <a:p>
              <a:r>
                <a:rPr lang="en-US" sz="2800" i="1" dirty="0" smtClean="0"/>
                <a:t>Count the words in a line of text</a:t>
              </a:r>
              <a:endParaRPr lang="en-US" sz="2800" i="1" dirty="0"/>
            </a:p>
          </p:txBody>
        </p:sp>
        <p:sp>
          <p:nvSpPr>
            <p:cNvPr id="11" name="TextBox 10"/>
            <p:cNvSpPr txBox="1"/>
            <p:nvPr/>
          </p:nvSpPr>
          <p:spPr>
            <a:xfrm>
              <a:off x="469900" y="4942820"/>
              <a:ext cx="4267200" cy="523220"/>
            </a:xfrm>
            <a:prstGeom prst="rect">
              <a:avLst/>
            </a:prstGeom>
            <a:noFill/>
          </p:spPr>
          <p:txBody>
            <a:bodyPr wrap="square" rtlCol="0">
              <a:spAutoFit/>
            </a:bodyPr>
            <a:lstStyle/>
            <a:p>
              <a:r>
                <a:rPr lang="en-US" sz="2800" i="1" dirty="0" smtClean="0"/>
                <a:t>Pronounce someone’s name</a:t>
              </a:r>
              <a:endParaRPr lang="en-US" sz="2800" i="1" dirty="0"/>
            </a:p>
          </p:txBody>
        </p:sp>
        <p:sp>
          <p:nvSpPr>
            <p:cNvPr id="12" name="TextBox 11"/>
            <p:cNvSpPr txBox="1"/>
            <p:nvPr/>
          </p:nvSpPr>
          <p:spPr>
            <a:xfrm>
              <a:off x="5029200" y="4790420"/>
              <a:ext cx="3581400" cy="523220"/>
            </a:xfrm>
            <a:prstGeom prst="rect">
              <a:avLst/>
            </a:prstGeom>
            <a:noFill/>
          </p:spPr>
          <p:txBody>
            <a:bodyPr wrap="square" rtlCol="0">
              <a:spAutoFit/>
            </a:bodyPr>
            <a:lstStyle/>
            <a:p>
              <a:r>
                <a:rPr lang="en-US" sz="2800" i="1" dirty="0" smtClean="0"/>
                <a:t>Display a dancing bear</a:t>
              </a:r>
              <a:endParaRPr lang="en-US" sz="2800" i="1" dirty="0"/>
            </a:p>
          </p:txBody>
        </p:sp>
        <p:sp>
          <p:nvSpPr>
            <p:cNvPr id="13" name="TextBox 12"/>
            <p:cNvSpPr txBox="1"/>
            <p:nvPr/>
          </p:nvSpPr>
          <p:spPr>
            <a:xfrm>
              <a:off x="2781300" y="5466040"/>
              <a:ext cx="3581400" cy="523220"/>
            </a:xfrm>
            <a:prstGeom prst="rect">
              <a:avLst/>
            </a:prstGeom>
            <a:noFill/>
          </p:spPr>
          <p:txBody>
            <a:bodyPr wrap="square" rtlCol="0">
              <a:spAutoFit/>
            </a:bodyPr>
            <a:lstStyle/>
            <a:p>
              <a:r>
                <a:rPr lang="en-US" sz="2800" i="1" dirty="0" smtClean="0"/>
                <a:t>Load the next slide</a:t>
              </a:r>
              <a:endParaRPr lang="en-US" sz="2800" i="1" dirty="0"/>
            </a:p>
          </p:txBody>
        </p:sp>
      </p:grpSp>
    </p:spTree>
    <p:extLst>
      <p:ext uri="{BB962C8B-B14F-4D97-AF65-F5344CB8AC3E}">
        <p14:creationId xmlns:p14="http://schemas.microsoft.com/office/powerpoint/2010/main" val="3612198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Expressions</a:t>
            </a:r>
            <a:endParaRPr lang="en-US" dirty="0"/>
          </a:p>
        </p:txBody>
      </p:sp>
      <p:sp>
        <p:nvSpPr>
          <p:cNvPr id="3" name="Content Placeholder 2"/>
          <p:cNvSpPr>
            <a:spLocks noGrp="1"/>
          </p:cNvSpPr>
          <p:nvPr>
            <p:ph idx="1"/>
          </p:nvPr>
        </p:nvSpPr>
        <p:spPr>
          <a:xfrm>
            <a:off x="457200" y="1600201"/>
            <a:ext cx="8229600" cy="1143000"/>
          </a:xfrm>
        </p:spPr>
        <p:txBody>
          <a:bodyPr/>
          <a:lstStyle/>
          <a:p>
            <a:pPr marL="0" indent="0">
              <a:buNone/>
            </a:pPr>
            <a:r>
              <a:rPr lang="en-US" dirty="0" smtClean="0"/>
              <a:t>An </a:t>
            </a:r>
            <a:r>
              <a:rPr lang="en-US" b="1" dirty="0" smtClean="0">
                <a:solidFill>
                  <a:schemeClr val="accent6">
                    <a:lumMod val="75000"/>
                  </a:schemeClr>
                </a:solidFill>
              </a:rPr>
              <a:t>expression</a:t>
            </a:r>
            <a:r>
              <a:rPr lang="en-US" dirty="0" smtClean="0"/>
              <a:t> describes a </a:t>
            </a:r>
            <a:r>
              <a:rPr lang="en-US" i="1" dirty="0" smtClean="0">
                <a:solidFill>
                  <a:schemeClr val="accent6">
                    <a:lumMod val="75000"/>
                  </a:schemeClr>
                </a:solidFill>
              </a:rPr>
              <a:t>computation</a:t>
            </a:r>
            <a:r>
              <a:rPr lang="en-US" dirty="0" smtClean="0"/>
              <a:t> and evaluates to a </a:t>
            </a:r>
            <a:r>
              <a:rPr lang="en-US" i="1" dirty="0" smtClean="0">
                <a:solidFill>
                  <a:schemeClr val="accent6">
                    <a:lumMod val="75000"/>
                  </a:schemeClr>
                </a:solidFill>
              </a:rPr>
              <a:t>value.</a:t>
            </a:r>
            <a:endParaRPr lang="en-US" i="1" dirty="0">
              <a:solidFill>
                <a:schemeClr val="accent6">
                  <a:lumMod val="75000"/>
                </a:schemeClr>
              </a:solidFill>
            </a:endParaRPr>
          </a:p>
          <a:p>
            <a:endParaRPr lang="en-US" dirty="0"/>
          </a:p>
        </p:txBody>
      </p:sp>
      <p:sp>
        <p:nvSpPr>
          <p:cNvPr id="4" name="TextBox 3"/>
          <p:cNvSpPr txBox="1"/>
          <p:nvPr/>
        </p:nvSpPr>
        <p:spPr>
          <a:xfrm>
            <a:off x="1066800" y="3048000"/>
            <a:ext cx="1295400" cy="523220"/>
          </a:xfrm>
          <a:prstGeom prst="rect">
            <a:avLst/>
          </a:prstGeom>
          <a:noFill/>
        </p:spPr>
        <p:txBody>
          <a:bodyPr wrap="square" rtlCol="0">
            <a:spAutoFit/>
          </a:bodyPr>
          <a:lstStyle/>
          <a:p>
            <a:r>
              <a:rPr lang="en-US" sz="2800" dirty="0" smtClean="0"/>
              <a:t>18 + 69</a:t>
            </a:r>
            <a:endParaRPr lang="en-US" sz="2800" dirty="0"/>
          </a:p>
        </p:txBody>
      </p:sp>
      <p:sp>
        <p:nvSpPr>
          <p:cNvPr id="5" name="TextBox 4"/>
          <p:cNvSpPr txBox="1"/>
          <p:nvPr/>
        </p:nvSpPr>
        <p:spPr>
          <a:xfrm>
            <a:off x="5276850" y="3048000"/>
            <a:ext cx="876300" cy="523220"/>
          </a:xfrm>
          <a:prstGeom prst="rect">
            <a:avLst/>
          </a:prstGeom>
          <a:noFill/>
        </p:spPr>
        <p:txBody>
          <a:bodyPr wrap="square" rtlCol="0">
            <a:spAutoFit/>
          </a:bodyPr>
          <a:lstStyle/>
          <a:p>
            <a:r>
              <a:rPr lang="en-US" sz="2800" i="1" dirty="0" smtClean="0"/>
              <a:t>f(x)</a:t>
            </a:r>
            <a:endParaRPr lang="en-US" sz="2800" i="1" dirty="0"/>
          </a:p>
        </p:txBody>
      </p:sp>
      <p:sp>
        <p:nvSpPr>
          <p:cNvPr id="6" name="TextBox 5"/>
          <p:cNvSpPr txBox="1"/>
          <p:nvPr/>
        </p:nvSpPr>
        <p:spPr>
          <a:xfrm>
            <a:off x="1263650" y="4162900"/>
            <a:ext cx="1066800" cy="523220"/>
          </a:xfrm>
          <a:prstGeom prst="rect">
            <a:avLst/>
          </a:prstGeom>
          <a:noFill/>
        </p:spPr>
        <p:txBody>
          <a:bodyPr wrap="square" rtlCol="0">
            <a:spAutoFit/>
          </a:bodyPr>
          <a:lstStyle/>
          <a:p>
            <a:r>
              <a:rPr lang="en-US" sz="2800" dirty="0" smtClean="0"/>
              <a:t>sin(</a:t>
            </a:r>
            <a:r>
              <a:rPr lang="el-GR" sz="2800" dirty="0" smtClean="0"/>
              <a:t>π</a:t>
            </a:r>
            <a:r>
              <a:rPr lang="en-US" sz="2800" dirty="0" smtClean="0"/>
              <a:t>)</a:t>
            </a:r>
            <a:endParaRPr lang="en-US" sz="2800" dirty="0"/>
          </a:p>
        </p:txBody>
      </p:sp>
      <mc:AlternateContent xmlns:mc="http://schemas.openxmlformats.org/markup-compatibility/2006" xmlns:a14="http://schemas.microsoft.com/office/drawing/2010/main">
        <mc:Choice Requires="a14">
          <p:sp>
            <p:nvSpPr>
              <p:cNvPr id="7" name="TextBox 6"/>
              <p:cNvSpPr txBox="1"/>
              <p:nvPr/>
            </p:nvSpPr>
            <p:spPr>
              <a:xfrm>
                <a:off x="2673350" y="3483120"/>
                <a:ext cx="2000250" cy="57394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ad>
                        <m:radPr>
                          <m:degHide m:val="on"/>
                          <m:ctrlPr>
                            <a:rPr lang="en-US" sz="2800" b="0" i="1" smtClean="0">
                              <a:latin typeface="Cambria Math"/>
                            </a:rPr>
                          </m:ctrlPr>
                        </m:radPr>
                        <m:deg/>
                        <m:e>
                          <m:r>
                            <a:rPr lang="en-US" sz="2800" b="0" i="1" smtClean="0">
                              <a:latin typeface="Cambria Math"/>
                            </a:rPr>
                            <m:t>3493161</m:t>
                          </m:r>
                        </m:e>
                      </m:rad>
                    </m:oMath>
                  </m:oMathPara>
                </a14:m>
                <a:endParaRPr lang="en-US" sz="2800" b="0" dirty="0" smtClean="0"/>
              </a:p>
            </p:txBody>
          </p:sp>
        </mc:Choice>
        <mc:Fallback xmlns="">
          <p:sp>
            <p:nvSpPr>
              <p:cNvPr id="7" name="TextBox 6"/>
              <p:cNvSpPr txBox="1">
                <a:spLocks noRot="1" noChangeAspect="1" noMove="1" noResize="1" noEditPoints="1" noAdjustHandles="1" noChangeArrowheads="1" noChangeShapeType="1" noTextEdit="1"/>
              </p:cNvSpPr>
              <p:nvPr/>
            </p:nvSpPr>
            <p:spPr>
              <a:xfrm>
                <a:off x="2673350" y="3483120"/>
                <a:ext cx="2000250" cy="573940"/>
              </a:xfrm>
              <a:prstGeom prst="rect">
                <a:avLst/>
              </a:prstGeom>
              <a:blipFill rotWithShape="1">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6705600" y="2813620"/>
                <a:ext cx="1295400" cy="134928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nary>
                        <m:naryPr>
                          <m:chr m:val="∑"/>
                          <m:ctrlPr>
                            <a:rPr lang="en-US" sz="2800" b="0" i="1" smtClean="0">
                              <a:latin typeface="Cambria Math"/>
                            </a:rPr>
                          </m:ctrlPr>
                        </m:naryPr>
                        <m:sub>
                          <m:r>
                            <m:rPr>
                              <m:brk m:alnAt="23"/>
                            </m:rPr>
                            <a:rPr lang="en-US" sz="2800" b="0" i="1" smtClean="0">
                              <a:latin typeface="Cambria Math"/>
                            </a:rPr>
                            <m:t>𝑖</m:t>
                          </m:r>
                          <m:r>
                            <a:rPr lang="en-US" sz="2800" b="0" i="1" smtClean="0">
                              <a:latin typeface="Cambria Math"/>
                            </a:rPr>
                            <m:t>=1</m:t>
                          </m:r>
                        </m:sub>
                        <m:sup>
                          <m:r>
                            <a:rPr lang="en-US" sz="2800" b="0" i="1" smtClean="0">
                              <a:latin typeface="Cambria Math"/>
                            </a:rPr>
                            <m:t>100</m:t>
                          </m:r>
                        </m:sup>
                        <m:e>
                          <m:r>
                            <a:rPr lang="en-US" sz="2800" b="0" i="1" smtClean="0">
                              <a:latin typeface="Cambria Math"/>
                            </a:rPr>
                            <m:t>𝑖</m:t>
                          </m:r>
                        </m:e>
                      </m:nary>
                    </m:oMath>
                  </m:oMathPara>
                </a14:m>
                <a:endParaRPr lang="en-US" sz="2800" dirty="0"/>
              </a:p>
            </p:txBody>
          </p:sp>
        </mc:Choice>
        <mc:Fallback xmlns="">
          <p:sp>
            <p:nvSpPr>
              <p:cNvPr id="8" name="TextBox 7"/>
              <p:cNvSpPr txBox="1">
                <a:spLocks noRot="1" noChangeAspect="1" noMove="1" noResize="1" noEditPoints="1" noAdjustHandles="1" noChangeArrowheads="1" noChangeShapeType="1" noTextEdit="1"/>
              </p:cNvSpPr>
              <p:nvPr/>
            </p:nvSpPr>
            <p:spPr>
              <a:xfrm>
                <a:off x="6705600" y="2813620"/>
                <a:ext cx="1295400" cy="1349280"/>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5715000" y="4385411"/>
                <a:ext cx="1447800" cy="106048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d>
                        <m:dPr>
                          <m:ctrlPr>
                            <a:rPr lang="en-US" sz="2800" i="1" smtClean="0">
                              <a:latin typeface="Cambria Math"/>
                            </a:rPr>
                          </m:ctrlPr>
                        </m:dPr>
                        <m:e>
                          <m:f>
                            <m:fPr>
                              <m:type m:val="noBar"/>
                              <m:ctrlPr>
                                <a:rPr lang="en-US" sz="2800" i="1" smtClean="0">
                                  <a:latin typeface="Cambria Math"/>
                                </a:rPr>
                              </m:ctrlPr>
                            </m:fPr>
                            <m:num>
                              <m:r>
                                <a:rPr lang="en-US" sz="2800" b="0" i="1" smtClean="0">
                                  <a:latin typeface="Cambria Math"/>
                                </a:rPr>
                                <m:t>69</m:t>
                              </m:r>
                            </m:num>
                            <m:den>
                              <m:r>
                                <a:rPr lang="en-US" sz="2800" b="0" i="1" smtClean="0">
                                  <a:latin typeface="Cambria Math"/>
                                </a:rPr>
                                <m:t>18</m:t>
                              </m:r>
                            </m:den>
                          </m:f>
                        </m:e>
                      </m:d>
                    </m:oMath>
                  </m:oMathPara>
                </a14:m>
                <a:endParaRPr lang="en-US" sz="2800" dirty="0"/>
              </a:p>
            </p:txBody>
          </p:sp>
        </mc:Choice>
        <mc:Fallback xmlns="">
          <p:sp>
            <p:nvSpPr>
              <p:cNvPr id="9" name="TextBox 8"/>
              <p:cNvSpPr txBox="1">
                <a:spLocks noRot="1" noChangeAspect="1" noMove="1" noResize="1" noEditPoints="1" noAdjustHandles="1" noChangeArrowheads="1" noChangeShapeType="1" noTextEdit="1"/>
              </p:cNvSpPr>
              <p:nvPr/>
            </p:nvSpPr>
            <p:spPr>
              <a:xfrm>
                <a:off x="5715000" y="4385411"/>
                <a:ext cx="1447800" cy="1060483"/>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3968750" y="4427016"/>
                <a:ext cx="1295400"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US" sz="2800" i="1" smtClean="0">
                              <a:latin typeface="Cambria Math"/>
                            </a:rPr>
                          </m:ctrlPr>
                        </m:dPr>
                        <m:e>
                          <m:r>
                            <a:rPr lang="en-US" sz="2800" b="0" i="1" smtClean="0">
                              <a:latin typeface="Cambria Math"/>
                            </a:rPr>
                            <m:t>−1984</m:t>
                          </m:r>
                        </m:e>
                      </m:d>
                    </m:oMath>
                  </m:oMathPara>
                </a14:m>
                <a:endParaRPr lang="en-US" sz="2800" dirty="0"/>
              </a:p>
            </p:txBody>
          </p:sp>
        </mc:Choice>
        <mc:Fallback xmlns="">
          <p:sp>
            <p:nvSpPr>
              <p:cNvPr id="10" name="TextBox 9"/>
              <p:cNvSpPr txBox="1">
                <a:spLocks noRot="1" noChangeAspect="1" noMove="1" noResize="1" noEditPoints="1" noAdjustHandles="1" noChangeArrowheads="1" noChangeShapeType="1" noTextEdit="1"/>
              </p:cNvSpPr>
              <p:nvPr/>
            </p:nvSpPr>
            <p:spPr>
              <a:xfrm>
                <a:off x="3968750" y="4427016"/>
                <a:ext cx="1295400" cy="523220"/>
              </a:xfrm>
              <a:prstGeom prst="rect">
                <a:avLst/>
              </a:prstGeom>
              <a:blipFill rotWithShape="1">
                <a:blip r:embed="rId5"/>
                <a:stretch>
                  <a:fillRect r="-187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711200" y="4915652"/>
                <a:ext cx="3632200" cy="73718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a:rPr>
                        <m:t>𝑓</m:t>
                      </m:r>
                      <m:d>
                        <m:dPr>
                          <m:ctrlPr>
                            <a:rPr lang="en-US" sz="2800" b="0" i="1" smtClean="0">
                              <a:latin typeface="Cambria Math"/>
                            </a:rPr>
                          </m:ctrlPr>
                        </m:dPr>
                        <m:e>
                          <m:r>
                            <a:rPr lang="en-US" sz="2800" b="0" i="1" smtClean="0">
                              <a:latin typeface="Cambria Math"/>
                            </a:rPr>
                            <m:t>𝑓</m:t>
                          </m:r>
                          <m:d>
                            <m:dPr>
                              <m:ctrlPr>
                                <a:rPr lang="en-US" sz="2800" b="0" i="1" smtClean="0">
                                  <a:latin typeface="Cambria Math"/>
                                </a:rPr>
                              </m:ctrlPr>
                            </m:dPr>
                            <m:e>
                              <m:r>
                                <a:rPr lang="en-US" sz="2800" b="0" i="1" smtClean="0">
                                  <a:latin typeface="Cambria Math"/>
                                </a:rPr>
                                <m:t>𝑓</m:t>
                              </m:r>
                              <m:d>
                                <m:dPr>
                                  <m:ctrlPr>
                                    <a:rPr lang="en-US" sz="2800" b="0" i="1" smtClean="0">
                                      <a:latin typeface="Cambria Math"/>
                                    </a:rPr>
                                  </m:ctrlPr>
                                </m:dPr>
                                <m:e>
                                  <m:r>
                                    <a:rPr lang="en-US" sz="2800" b="0" i="1" smtClean="0">
                                      <a:latin typeface="Cambria Math"/>
                                    </a:rPr>
                                    <m:t>𝑥</m:t>
                                  </m:r>
                                </m:e>
                              </m:d>
                            </m:e>
                          </m:d>
                        </m:e>
                      </m:d>
                      <m:r>
                        <a:rPr lang="en-US" sz="2800" b="0" i="1" smtClean="0">
                          <a:latin typeface="Cambria Math"/>
                        </a:rPr>
                        <m:t>+</m:t>
                      </m:r>
                      <m:r>
                        <a:rPr lang="en-US" sz="2800" b="0" i="1" smtClean="0">
                          <a:latin typeface="Cambria Math"/>
                        </a:rPr>
                        <m:t>𝑔</m:t>
                      </m:r>
                      <m:r>
                        <a:rPr lang="en-US" sz="2800" b="0" i="1" smtClean="0">
                          <a:latin typeface="Cambria Math"/>
                        </a:rPr>
                        <m:t>(</m:t>
                      </m:r>
                      <m:r>
                        <a:rPr lang="en-US" sz="2800" b="0" i="1" smtClean="0">
                          <a:latin typeface="Cambria Math"/>
                        </a:rPr>
                        <m:t>𝑥</m:t>
                      </m:r>
                      <m:r>
                        <a:rPr lang="en-US" sz="2800" b="0" i="1" smtClean="0">
                          <a:latin typeface="Cambria Math"/>
                        </a:rPr>
                        <m:t>)</m:t>
                      </m:r>
                    </m:oMath>
                  </m:oMathPara>
                </a14:m>
                <a:endParaRPr lang="en-US" sz="2800" dirty="0"/>
              </a:p>
            </p:txBody>
          </p:sp>
        </mc:Choice>
        <mc:Fallback xmlns="">
          <p:sp>
            <p:nvSpPr>
              <p:cNvPr id="11" name="TextBox 10"/>
              <p:cNvSpPr txBox="1">
                <a:spLocks noRot="1" noChangeAspect="1" noMove="1" noResize="1" noEditPoints="1" noAdjustHandles="1" noChangeArrowheads="1" noChangeShapeType="1" noTextEdit="1"/>
              </p:cNvSpPr>
              <p:nvPr/>
            </p:nvSpPr>
            <p:spPr>
              <a:xfrm>
                <a:off x="711200" y="4915652"/>
                <a:ext cx="3632200" cy="737189"/>
              </a:xfrm>
              <a:prstGeom prst="rect">
                <a:avLst/>
              </a:prstGeom>
              <a:blipFill rotWithShape="1">
                <a:blip r:embed="rId6"/>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760042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Expressions</a:t>
            </a:r>
            <a:endParaRPr lang="en-US" dirty="0"/>
          </a:p>
        </p:txBody>
      </p:sp>
      <p:sp>
        <p:nvSpPr>
          <p:cNvPr id="3" name="Content Placeholder 2"/>
          <p:cNvSpPr>
            <a:spLocks noGrp="1"/>
          </p:cNvSpPr>
          <p:nvPr>
            <p:ph idx="1"/>
          </p:nvPr>
        </p:nvSpPr>
        <p:spPr/>
        <p:txBody>
          <a:bodyPr anchor="ctr"/>
          <a:lstStyle/>
          <a:p>
            <a:pPr marL="0" indent="0" algn="ctr">
              <a:buNone/>
            </a:pPr>
            <a:r>
              <a:rPr lang="en-US" dirty="0" smtClean="0"/>
              <a:t>There are two kinds of expressions: </a:t>
            </a:r>
            <a:r>
              <a:rPr lang="en-US" i="1" dirty="0" smtClean="0">
                <a:solidFill>
                  <a:schemeClr val="accent6">
                    <a:lumMod val="75000"/>
                  </a:schemeClr>
                </a:solidFill>
              </a:rPr>
              <a:t>primitive expressions</a:t>
            </a:r>
            <a:r>
              <a:rPr lang="en-US" dirty="0" smtClean="0"/>
              <a:t> and </a:t>
            </a:r>
            <a:r>
              <a:rPr lang="en-US" i="1" dirty="0" smtClean="0">
                <a:solidFill>
                  <a:schemeClr val="accent6">
                    <a:lumMod val="75000"/>
                  </a:schemeClr>
                </a:solidFill>
              </a:rPr>
              <a:t>compound expressions</a:t>
            </a:r>
            <a:r>
              <a:rPr lang="en-US" dirty="0" smtClean="0"/>
              <a:t>.</a:t>
            </a:r>
            <a:endParaRPr lang="en-US" dirty="0"/>
          </a:p>
        </p:txBody>
      </p:sp>
    </p:spTree>
    <p:extLst>
      <p:ext uri="{BB962C8B-B14F-4D97-AF65-F5344CB8AC3E}">
        <p14:creationId xmlns:p14="http://schemas.microsoft.com/office/powerpoint/2010/main" val="3049101549"/>
      </p:ext>
    </p:extLst>
  </p:cSld>
  <p:clrMapOvr>
    <a:masterClrMapping/>
  </p:clrMapOvr>
  <p:timing>
    <p:tnLst>
      <p:par>
        <p:cTn id="1" dur="indefinite" restart="never" nodeType="tmRoot"/>
      </p:par>
    </p:tnLst>
  </p:timing>
</p:sld>
</file>

<file path=ppt/theme/theme1.xml><?xml version="1.0" encoding="utf-8"?>
<a:theme xmlns:a="http://schemas.openxmlformats.org/drawingml/2006/main" name="CS61A Lecture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CS61A Lecture 1</Template>
  <TotalTime>667</TotalTime>
  <Words>1206</Words>
  <Application>Microsoft Office PowerPoint</Application>
  <PresentationFormat>On-screen Show (4:3)</PresentationFormat>
  <Paragraphs>305</Paragraphs>
  <Slides>36</Slides>
  <Notes>0</Notes>
  <HiddenSlides>1</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CS61A Lecture 1</vt:lpstr>
      <vt:lpstr>CS61A Lecture 2 Functions and Applicative Model of Computation</vt:lpstr>
      <vt:lpstr>CS in the News</vt:lpstr>
      <vt:lpstr>Announcements</vt:lpstr>
      <vt:lpstr>Today</vt:lpstr>
      <vt:lpstr>The Elements of Programming</vt:lpstr>
      <vt:lpstr>The Elements of Programming</vt:lpstr>
      <vt:lpstr>Functions and Data</vt:lpstr>
      <vt:lpstr>Expressions</vt:lpstr>
      <vt:lpstr>Expressions</vt:lpstr>
      <vt:lpstr>Expressions</vt:lpstr>
      <vt:lpstr>Expressions</vt:lpstr>
      <vt:lpstr>Expressions</vt:lpstr>
      <vt:lpstr>Evaluating Expressions</vt:lpstr>
      <vt:lpstr>Evaluating Expressions</vt:lpstr>
      <vt:lpstr>Evaluating Expressions</vt:lpstr>
      <vt:lpstr>Statements</vt:lpstr>
      <vt:lpstr>Compound Statements</vt:lpstr>
      <vt:lpstr>Evaluating Compound Statements</vt:lpstr>
      <vt:lpstr>The while statement</vt:lpstr>
      <vt:lpstr>The while statement</vt:lpstr>
      <vt:lpstr>The while statement</vt:lpstr>
      <vt:lpstr>The while statement</vt:lpstr>
      <vt:lpstr>The if statement</vt:lpstr>
      <vt:lpstr>The if statement</vt:lpstr>
      <vt:lpstr>The if statement</vt:lpstr>
      <vt:lpstr>Functions</vt:lpstr>
      <vt:lpstr>Defining Functions</vt:lpstr>
      <vt:lpstr>Evaluating User-Defined Functions</vt:lpstr>
      <vt:lpstr>Functions</vt:lpstr>
      <vt:lpstr>Non-Pure Functions</vt:lpstr>
      <vt:lpstr>Extras</vt:lpstr>
      <vt:lpstr>Extras – Optional Arguments</vt:lpstr>
      <vt:lpstr>Extras – Multiple Assignment</vt:lpstr>
      <vt:lpstr>Extras – Multiple Return Values</vt:lpstr>
      <vt:lpstr>Extras – Docstrings</vt:lpstr>
      <vt:lpstr>Extras – Doctests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CS61A Lecture 2 Functions and Applicative Model of Computation</dc:title>
  <dc:creator>hkn</dc:creator>
  <cp:lastModifiedBy>Tom</cp:lastModifiedBy>
  <cp:revision>59</cp:revision>
  <cp:lastPrinted>2012-07-08T13:59:30Z</cp:lastPrinted>
  <dcterms:created xsi:type="dcterms:W3CDTF">2012-06-17T06:12:50Z</dcterms:created>
  <dcterms:modified xsi:type="dcterms:W3CDTF">2012-07-08T14:32:56Z</dcterms:modified>
</cp:coreProperties>
</file>