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55" r:id="rId2"/>
    <p:sldMasterId id="2147483657" r:id="rId3"/>
    <p:sldMasterId id="2147483659" r:id="rId4"/>
    <p:sldMasterId id="2147483661" r:id="rId5"/>
    <p:sldMasterId id="2147483663" r:id="rId6"/>
  </p:sldMasterIdLst>
  <p:notesMasterIdLst>
    <p:notesMasterId r:id="rId54"/>
  </p:notesMasterIdLst>
  <p:handoutMasterIdLst>
    <p:handoutMasterId r:id="rId55"/>
  </p:handoutMasterIdLst>
  <p:sldIdLst>
    <p:sldId id="751" r:id="rId7"/>
    <p:sldId id="872" r:id="rId8"/>
    <p:sldId id="847" r:id="rId9"/>
    <p:sldId id="825" r:id="rId10"/>
    <p:sldId id="845" r:id="rId11"/>
    <p:sldId id="846" r:id="rId12"/>
    <p:sldId id="848" r:id="rId13"/>
    <p:sldId id="849" r:id="rId14"/>
    <p:sldId id="813" r:id="rId15"/>
    <p:sldId id="814" r:id="rId16"/>
    <p:sldId id="815" r:id="rId17"/>
    <p:sldId id="816" r:id="rId18"/>
    <p:sldId id="817" r:id="rId19"/>
    <p:sldId id="818" r:id="rId20"/>
    <p:sldId id="851" r:id="rId21"/>
    <p:sldId id="852" r:id="rId22"/>
    <p:sldId id="855" r:id="rId23"/>
    <p:sldId id="856" r:id="rId24"/>
    <p:sldId id="853" r:id="rId25"/>
    <p:sldId id="857" r:id="rId26"/>
    <p:sldId id="858" r:id="rId27"/>
    <p:sldId id="859" r:id="rId28"/>
    <p:sldId id="860" r:id="rId29"/>
    <p:sldId id="819" r:id="rId30"/>
    <p:sldId id="820" r:id="rId31"/>
    <p:sldId id="821" r:id="rId32"/>
    <p:sldId id="822" r:id="rId33"/>
    <p:sldId id="823" r:id="rId34"/>
    <p:sldId id="824" r:id="rId35"/>
    <p:sldId id="861" r:id="rId36"/>
    <p:sldId id="862" r:id="rId37"/>
    <p:sldId id="863" r:id="rId38"/>
    <p:sldId id="864" r:id="rId39"/>
    <p:sldId id="865" r:id="rId40"/>
    <p:sldId id="830" r:id="rId41"/>
    <p:sldId id="832" r:id="rId42"/>
    <p:sldId id="833" r:id="rId43"/>
    <p:sldId id="834" r:id="rId44"/>
    <p:sldId id="835" r:id="rId45"/>
    <p:sldId id="836" r:id="rId46"/>
    <p:sldId id="866" r:id="rId47"/>
    <p:sldId id="867" r:id="rId48"/>
    <p:sldId id="839" r:id="rId49"/>
    <p:sldId id="871" r:id="rId50"/>
    <p:sldId id="841" r:id="rId51"/>
    <p:sldId id="869" r:id="rId52"/>
    <p:sldId id="870" r:id="rId53"/>
  </p:sldIdLst>
  <p:sldSz cx="9144000" cy="6858000" type="letter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19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e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50.e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29940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940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29675"/>
            <a:ext cx="29940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fld id="{A0E9125E-2211-924E-9F16-FA2F8A984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3913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2138"/>
            <a:ext cx="5133975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074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6" tIns="46317" rIns="92636" bIns="46317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fld id="{7EAAC02A-FDB3-FE45-AB9D-8C341FBB6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83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739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3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5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467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4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673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31317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4290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4098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3012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13717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86449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23543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45015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424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148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728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38139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7762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7735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765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0323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93512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49908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84428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4928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1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0968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61793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222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946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285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868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73317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83928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09114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787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1966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CD23-5F58-8644-8FE5-23AA0AA31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72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CDF5A-6DDA-9F4E-96DB-79DB4105A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6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4F70-565D-3342-8522-2AA5DBCAE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89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DCBF3-2B1D-054F-B9FD-7F4924E90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768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A6684-4ED6-D94B-BC1C-4F7AEF6E5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7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7EF5D-7F67-8D45-9B8A-625A4A5E0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1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E7309-F768-0B40-9108-3D6DC4196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4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FE5FC-70D1-F744-B082-C9B9BCAD2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9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3D64-7061-294F-8642-1A9EFEC8F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6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37A3-8277-6642-A307-5DF4AAEDB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3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0C1AF-7A65-414D-891A-8E1095FCD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43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C2DEB1-93EB-8340-8A74-8213BC590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59180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67217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8582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42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42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DD432EA6-A9C0-3C4C-B192-F1BAB0B26B0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Advanced Computer Graphics 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smtClean="0"/>
              <a:t>(Spring 2013)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0"/>
            <a:ext cx="8464550" cy="1752600"/>
          </a:xfrm>
        </p:spPr>
        <p:txBody>
          <a:bodyPr/>
          <a:lstStyle/>
          <a:p>
            <a:r>
              <a:rPr lang="en-US" dirty="0"/>
              <a:t>CS 283, Lecture </a:t>
            </a:r>
            <a:r>
              <a:rPr lang="en-US" dirty="0" smtClean="0"/>
              <a:t>8: </a:t>
            </a:r>
            <a:r>
              <a:rPr lang="en-US" dirty="0"/>
              <a:t>Illumination and Reflection 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385888" y="2932113"/>
            <a:ext cx="6775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0" dirty="0">
                <a:solidFill>
                  <a:srgbClr val="333333"/>
                </a:solidFill>
                <a:latin typeface="Arial" charset="0"/>
              </a:rPr>
              <a:t>http://</a:t>
            </a:r>
            <a:r>
              <a:rPr lang="en-US" b="0" dirty="0" err="1">
                <a:solidFill>
                  <a:srgbClr val="333333"/>
                </a:solidFill>
                <a:latin typeface="Arial" charset="0"/>
              </a:rPr>
              <a:t>inst.eecs.berkeley.edu</a:t>
            </a:r>
            <a:r>
              <a:rPr lang="en-US" b="0" dirty="0">
                <a:solidFill>
                  <a:srgbClr val="333333"/>
                </a:solidFill>
                <a:latin typeface="Arial" charset="0"/>
              </a:rPr>
              <a:t>/~cs283</a:t>
            </a:r>
            <a:r>
              <a:rPr lang="en-US" b="0" dirty="0" smtClean="0">
                <a:solidFill>
                  <a:srgbClr val="333333"/>
                </a:solidFill>
                <a:latin typeface="Arial" charset="0"/>
              </a:rPr>
              <a:t>/sp13</a:t>
            </a:r>
            <a:endParaRPr lang="en-US" b="0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45517" name="Text Box 13"/>
          <p:cNvSpPr txBox="1">
            <a:spLocks noChangeArrowheads="1"/>
          </p:cNvSpPr>
          <p:nvPr/>
        </p:nvSpPr>
        <p:spPr bwMode="auto">
          <a:xfrm>
            <a:off x="5349875" y="6489700"/>
            <a:ext cx="379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333333"/>
                </a:solidFill>
                <a:latin typeface="Arial" charset="0"/>
              </a:rPr>
              <a:t>Many slides courtesy Pat Hanrahan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61" name="Equation" r:id="rId4" imgW="2184120" imgH="241200" progId="Equation.DSMT4">
                  <p:embed/>
                </p:oleObj>
              </mc:Choice>
              <mc:Fallback>
                <p:oleObj name="Equation" r:id="rId4" imgW="218412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62" name="Equation" r:id="rId6" imgW="1993680" imgH="228600" progId="Equation.DSMT4">
                  <p:embed/>
                </p:oleObj>
              </mc:Choice>
              <mc:Fallback>
                <p:oleObj name="Equation" r:id="rId6" imgW="19936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63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64" name="Equation" r:id="rId10" imgW="583920" imgH="215640" progId="Equation.DSMT4">
                  <p:embed/>
                </p:oleObj>
              </mc:Choice>
              <mc:Fallback>
                <p:oleObj name="Equation" r:id="rId10" imgW="58392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>
                <a:cs typeface="Times New Roman" charset="0"/>
              </a:rPr>
              <a:t>Consequences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Other radiometric quants derived from radiance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118475" cy="5105400"/>
          </a:xfrm>
        </p:spPr>
        <p:txBody>
          <a:bodyPr/>
          <a:lstStyle/>
          <a:p>
            <a:r>
              <a:rPr lang="en-US"/>
              <a:t>Irradiance E is radiant power per unit area</a:t>
            </a:r>
          </a:p>
          <a:p>
            <a:r>
              <a:rPr lang="en-US"/>
              <a:t>Integrate incoming radiance over hemisphere</a:t>
            </a:r>
          </a:p>
          <a:p>
            <a:pPr lvl="1"/>
            <a:r>
              <a:rPr lang="en-US"/>
              <a:t>Projected solid angle (cos </a:t>
            </a:r>
            <a:r>
              <a:rPr lang="en-US">
                <a:ea typeface="ＭＳ Ｐゴシック" charset="0"/>
                <a:cs typeface="Times New Roman" charset="0"/>
              </a:rPr>
              <a:t>θ dω)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Units: W/</a:t>
            </a:r>
            <a:r>
              <a:rPr lang="en-US"/>
              <a:t>m</a:t>
            </a:r>
            <a:r>
              <a:rPr lang="en-US" baseline="30000"/>
              <a:t>2</a:t>
            </a:r>
          </a:p>
          <a:p>
            <a:r>
              <a:rPr lang="en-US"/>
              <a:t>Radiant Exitance (radiosity) </a:t>
            </a:r>
          </a:p>
          <a:p>
            <a:pPr lvl="1"/>
            <a:r>
              <a:rPr lang="en-US"/>
              <a:t>Power per unit area leaving                                     surface (like irradiance)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172" name="Picture 4" descr="slide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Incident Radiance</a:t>
            </a:r>
          </a:p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527175"/>
            <a:ext cx="8910637" cy="5029200"/>
          </a:xfrm>
        </p:spPr>
        <p:txBody>
          <a:bodyPr/>
          <a:lstStyle/>
          <a:p>
            <a:r>
              <a:rPr lang="en-US" dirty="0"/>
              <a:t>Moving from geometry to rendering and appearance</a:t>
            </a:r>
          </a:p>
          <a:p>
            <a:r>
              <a:rPr lang="en-US" dirty="0"/>
              <a:t>Major part of course: 10 lectures</a:t>
            </a:r>
          </a:p>
          <a:p>
            <a:pPr lvl="1"/>
            <a:r>
              <a:rPr lang="en-US" dirty="0"/>
              <a:t>Includes discussion of current research topics</a:t>
            </a:r>
          </a:p>
          <a:p>
            <a:pPr lvl="1"/>
            <a:r>
              <a:rPr lang="en-US" dirty="0"/>
              <a:t>Assignments 2 and 3</a:t>
            </a:r>
          </a:p>
          <a:p>
            <a:r>
              <a:rPr lang="en-US" dirty="0"/>
              <a:t>First couple of lectures recap of 184 for those in it</a:t>
            </a:r>
          </a:p>
          <a:p>
            <a:pPr lvl="1"/>
            <a:r>
              <a:rPr lang="en-US" dirty="0"/>
              <a:t>Formal illumination, reflection, global illumination</a:t>
            </a:r>
          </a:p>
          <a:p>
            <a:pPr lvl="1"/>
            <a:r>
              <a:rPr lang="en-US" dirty="0"/>
              <a:t>But quickly move to new and advanced material</a:t>
            </a:r>
          </a:p>
          <a:p>
            <a:endParaRPr lang="en-US" dirty="0"/>
          </a:p>
          <a:p>
            <a:r>
              <a:rPr lang="en-US" dirty="0"/>
              <a:t>Remember Mesh Assignment </a:t>
            </a:r>
            <a:r>
              <a:rPr lang="en-US" dirty="0" smtClean="0"/>
              <a:t>due Feb 22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measurement of electromagnetic energy</a:t>
            </a:r>
          </a:p>
          <a:p>
            <a:pPr lvl="1"/>
            <a:endParaRPr lang="en-US"/>
          </a:p>
          <a:p>
            <a:r>
              <a:rPr lang="en-US" i="1"/>
              <a:t>Measure spatial (and angular) properties of light</a:t>
            </a:r>
            <a:r>
              <a:rPr lang="en-US"/>
              <a:t> </a:t>
            </a:r>
          </a:p>
          <a:p>
            <a:pPr lvl="1"/>
            <a:r>
              <a:rPr lang="en-US" sz="2800"/>
              <a:t>Radiance, Irradiance</a:t>
            </a:r>
          </a:p>
          <a:p>
            <a:pPr lvl="1"/>
            <a:r>
              <a:rPr lang="en-US" sz="2800" i="1"/>
              <a:t>Reflection functions: Bi-Directional Reflectance Distribution Function or BRDF</a:t>
            </a:r>
          </a:p>
          <a:p>
            <a:pPr lvl="1"/>
            <a:r>
              <a:rPr lang="en-US" sz="2800" i="1"/>
              <a:t>Reflection Equation</a:t>
            </a:r>
          </a:p>
          <a:p>
            <a:pPr lvl="1"/>
            <a:r>
              <a:rPr lang="en-US" sz="2800"/>
              <a:t>Simple BRDF models</a:t>
            </a:r>
            <a:endParaRPr lang="en-US"/>
          </a:p>
          <a:p>
            <a:r>
              <a:rPr lang="en-US"/>
              <a:t>Environment Maps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14" name="Equation" r:id="rId3" imgW="1714320" imgH="419040" progId="Equation.DSMT4">
                  <p:embed/>
                </p:oleObj>
              </mc:Choice>
              <mc:Fallback>
                <p:oleObj name="Equation" r:id="rId3" imgW="171432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15" name="Equation" r:id="rId5" imgW="2082600" imgH="203040" progId="Equation.DSMT4">
                  <p:embed/>
                </p:oleObj>
              </mc:Choice>
              <mc:Fallback>
                <p:oleObj name="Equation" r:id="rId5" imgW="20826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333333"/>
                </a:solidFill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333333"/>
                </a:solidFill>
              </a:rPr>
              <a:t>Anisotropic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Reflection Equation</a:t>
            </a:r>
          </a:p>
        </p:txBody>
      </p:sp>
      <p:graphicFrame>
        <p:nvGraphicFramePr>
          <p:cNvPr id="1429507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46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95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47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9509" name="Line 5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29510" name="Group 6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429511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512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9513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514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515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9516" name="Group 12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29517" name="Line 13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518" name="Line 14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519" name="Line 15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9520" name="Line 16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9521" name="Line 17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9522" name="Line 18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29523" name="Object 19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0828449"/>
              </p:ext>
            </p:extLst>
          </p:nvPr>
        </p:nvGraphicFramePr>
        <p:xfrm>
          <a:off x="2452688" y="4619625"/>
          <a:ext cx="50958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48" name="Equation" r:id="rId7" imgW="2006600" imgH="241300" progId="Equation.DSMT4">
                  <p:embed/>
                </p:oleObj>
              </mc:Choice>
              <mc:Fallback>
                <p:oleObj name="Equation" r:id="rId7" imgW="20066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619625"/>
                        <a:ext cx="50958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9524" name="Text Box 20"/>
          <p:cNvSpPr txBox="1">
            <a:spLocks noChangeArrowheads="1"/>
          </p:cNvSpPr>
          <p:nvPr/>
        </p:nvSpPr>
        <p:spPr bwMode="auto">
          <a:xfrm>
            <a:off x="1463675" y="5210175"/>
            <a:ext cx="2163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Reflected Radiance</a:t>
            </a:r>
          </a:p>
          <a:p>
            <a:pPr algn="l" eaLnBrk="1" hangingPunct="1"/>
            <a:r>
              <a:rPr lang="en-US" sz="2000" b="0"/>
              <a:t>(Output Image)</a:t>
            </a:r>
          </a:p>
        </p:txBody>
      </p:sp>
      <p:sp>
        <p:nvSpPr>
          <p:cNvPr id="1429525" name="Text Box 21"/>
          <p:cNvSpPr txBox="1">
            <a:spLocks noChangeArrowheads="1"/>
          </p:cNvSpPr>
          <p:nvPr/>
        </p:nvSpPr>
        <p:spPr bwMode="auto">
          <a:xfrm>
            <a:off x="3832225" y="5195888"/>
            <a:ext cx="1682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Incident </a:t>
            </a:r>
          </a:p>
          <a:p>
            <a:pPr algn="l" eaLnBrk="1" hangingPunct="1"/>
            <a:r>
              <a:rPr lang="en-US" sz="2000" b="0"/>
              <a:t>radiance (from</a:t>
            </a:r>
          </a:p>
          <a:p>
            <a:pPr algn="l" eaLnBrk="1" hangingPunct="1"/>
            <a:r>
              <a:rPr lang="en-US" sz="2000" b="0"/>
              <a:t>light source)</a:t>
            </a:r>
          </a:p>
        </p:txBody>
      </p:sp>
      <p:sp>
        <p:nvSpPr>
          <p:cNvPr id="1429526" name="Text Box 22"/>
          <p:cNvSpPr txBox="1">
            <a:spLocks noChangeArrowheads="1"/>
          </p:cNvSpPr>
          <p:nvPr/>
        </p:nvSpPr>
        <p:spPr bwMode="auto">
          <a:xfrm>
            <a:off x="5407025" y="5207000"/>
            <a:ext cx="84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429527" name="Text Box 23"/>
          <p:cNvSpPr txBox="1">
            <a:spLocks noChangeArrowheads="1"/>
          </p:cNvSpPr>
          <p:nvPr/>
        </p:nvSpPr>
        <p:spPr bwMode="auto">
          <a:xfrm>
            <a:off x="6524625" y="5203825"/>
            <a:ext cx="1627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24" grpId="0"/>
      <p:bldP spid="1429525" grpId="0"/>
      <p:bldP spid="1429526" grpId="0"/>
      <p:bldP spid="14295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Reflection Equation</a:t>
            </a:r>
          </a:p>
        </p:txBody>
      </p:sp>
      <p:graphicFrame>
        <p:nvGraphicFramePr>
          <p:cNvPr id="1430531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585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053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586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0533" name="Line 5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0534" name="Group 6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430535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36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37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38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39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540" name="Group 12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30541" name="Line 13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42" name="Line 14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43" name="Line 15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0544" name="Line 16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0545" name="Line 17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0546" name="Line 18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0547" name="Text Box 19"/>
          <p:cNvSpPr txBox="1">
            <a:spLocks noChangeArrowheads="1"/>
          </p:cNvSpPr>
          <p:nvPr/>
        </p:nvSpPr>
        <p:spPr bwMode="auto">
          <a:xfrm>
            <a:off x="4098925" y="4332288"/>
            <a:ext cx="2830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FFFF66"/>
                </a:solidFill>
              </a:rPr>
              <a:t>Sum over all light sources</a:t>
            </a:r>
          </a:p>
        </p:txBody>
      </p:sp>
      <p:grpSp>
        <p:nvGrpSpPr>
          <p:cNvPr id="1430548" name="Group 20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430549" name="Line 21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50" name="Oval 22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51" name="Line 23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52" name="Line 24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53" name="Line 25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554" name="Group 26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30555" name="Line 2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56" name="Oval 2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57" name="Line 2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58" name="Line 3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59" name="Line 3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0560" name="Line 32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0561" name="Line 33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30562" name="Object 34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9584705"/>
              </p:ext>
            </p:extLst>
          </p:nvPr>
        </p:nvGraphicFramePr>
        <p:xfrm>
          <a:off x="2143125" y="4554538"/>
          <a:ext cx="53959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587" name="Equation" r:id="rId7" imgW="2247900" imgH="355600" progId="Equation.DSMT4">
                  <p:embed/>
                </p:oleObj>
              </mc:Choice>
              <mc:Fallback>
                <p:oleObj name="Equation" r:id="rId7" imgW="2247900" imgH="355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554538"/>
                        <a:ext cx="53959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0563" name="Text Box 35"/>
          <p:cNvSpPr txBox="1">
            <a:spLocks noChangeArrowheads="1"/>
          </p:cNvSpPr>
          <p:nvPr/>
        </p:nvSpPr>
        <p:spPr bwMode="auto">
          <a:xfrm>
            <a:off x="1463675" y="5210175"/>
            <a:ext cx="2163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Reflected Radiance</a:t>
            </a:r>
          </a:p>
          <a:p>
            <a:pPr algn="l" eaLnBrk="1" hangingPunct="1"/>
            <a:r>
              <a:rPr lang="en-US" sz="2000" b="0"/>
              <a:t>(Output Image)</a:t>
            </a:r>
          </a:p>
        </p:txBody>
      </p:sp>
      <p:sp>
        <p:nvSpPr>
          <p:cNvPr id="1430564" name="Text Box 36"/>
          <p:cNvSpPr txBox="1">
            <a:spLocks noChangeArrowheads="1"/>
          </p:cNvSpPr>
          <p:nvPr/>
        </p:nvSpPr>
        <p:spPr bwMode="auto">
          <a:xfrm>
            <a:off x="3832225" y="5195888"/>
            <a:ext cx="1682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Incident </a:t>
            </a:r>
          </a:p>
          <a:p>
            <a:pPr algn="l" eaLnBrk="1" hangingPunct="1"/>
            <a:r>
              <a:rPr lang="en-US" sz="2000" b="0"/>
              <a:t>radiance (from</a:t>
            </a:r>
          </a:p>
          <a:p>
            <a:pPr algn="l" eaLnBrk="1" hangingPunct="1"/>
            <a:r>
              <a:rPr lang="en-US" sz="2000" b="0"/>
              <a:t>light source)</a:t>
            </a:r>
          </a:p>
        </p:txBody>
      </p:sp>
      <p:sp>
        <p:nvSpPr>
          <p:cNvPr id="1430565" name="Text Box 37"/>
          <p:cNvSpPr txBox="1">
            <a:spLocks noChangeArrowheads="1"/>
          </p:cNvSpPr>
          <p:nvPr/>
        </p:nvSpPr>
        <p:spPr bwMode="auto">
          <a:xfrm>
            <a:off x="5407025" y="5207000"/>
            <a:ext cx="84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430566" name="Text Box 38"/>
          <p:cNvSpPr txBox="1">
            <a:spLocks noChangeArrowheads="1"/>
          </p:cNvSpPr>
          <p:nvPr/>
        </p:nvSpPr>
        <p:spPr bwMode="auto">
          <a:xfrm>
            <a:off x="6524625" y="5203825"/>
            <a:ext cx="1627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Reflection Equation</a:t>
            </a:r>
          </a:p>
        </p:txBody>
      </p:sp>
      <p:graphicFrame>
        <p:nvGraphicFramePr>
          <p:cNvPr id="143155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619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155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620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1557" name="Line 5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1558" name="Group 6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431559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60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1561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62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63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1564" name="Group 12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31565" name="Line 13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66" name="Line 14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67" name="Line 15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1568" name="Line 16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1569" name="Line 17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1570" name="Line 18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1571" name="Text Box 19"/>
          <p:cNvSpPr txBox="1">
            <a:spLocks noChangeArrowheads="1"/>
          </p:cNvSpPr>
          <p:nvPr/>
        </p:nvSpPr>
        <p:spPr bwMode="auto">
          <a:xfrm>
            <a:off x="4327525" y="4357688"/>
            <a:ext cx="283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FFFF66"/>
                </a:solidFill>
              </a:rPr>
              <a:t>Replace sum with integral</a:t>
            </a:r>
          </a:p>
        </p:txBody>
      </p:sp>
      <p:grpSp>
        <p:nvGrpSpPr>
          <p:cNvPr id="1431572" name="Group 20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431573" name="Line 21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74" name="Oval 22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1575" name="Line 23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76" name="Line 24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77" name="Line 25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1578" name="Group 26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31579" name="Line 2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80" name="Oval 2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1581" name="Line 2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82" name="Line 3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583" name="Line 3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1584" name="Line 32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1585" name="Line 33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1586" name="Line 34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1587" name="Line 35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1588" name="Oval 36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1589" name="Object 37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621"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1590" name="Object 38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4368879"/>
              </p:ext>
            </p:extLst>
          </p:nvPr>
        </p:nvGraphicFramePr>
        <p:xfrm>
          <a:off x="2346325" y="4556125"/>
          <a:ext cx="53959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622" name="Equation" r:id="rId9" imgW="2425700" imgH="381000" progId="Equation.DSMT4">
                  <p:embed/>
                </p:oleObj>
              </mc:Choice>
              <mc:Fallback>
                <p:oleObj name="Equation" r:id="rId9" imgW="2425700" imgH="3810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4556125"/>
                        <a:ext cx="53959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1591" name="Text Box 39"/>
          <p:cNvSpPr txBox="1">
            <a:spLocks noChangeArrowheads="1"/>
          </p:cNvSpPr>
          <p:nvPr/>
        </p:nvSpPr>
        <p:spPr bwMode="auto">
          <a:xfrm>
            <a:off x="1463675" y="5210175"/>
            <a:ext cx="2163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Reflected Radiance</a:t>
            </a:r>
          </a:p>
          <a:p>
            <a:pPr algn="l" eaLnBrk="1" hangingPunct="1"/>
            <a:r>
              <a:rPr lang="en-US" sz="2000" b="0"/>
              <a:t>(Output Image)</a:t>
            </a:r>
          </a:p>
        </p:txBody>
      </p:sp>
      <p:sp>
        <p:nvSpPr>
          <p:cNvPr id="1431592" name="Text Box 40"/>
          <p:cNvSpPr txBox="1">
            <a:spLocks noChangeArrowheads="1"/>
          </p:cNvSpPr>
          <p:nvPr/>
        </p:nvSpPr>
        <p:spPr bwMode="auto">
          <a:xfrm>
            <a:off x="3832225" y="5195888"/>
            <a:ext cx="1682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Incident </a:t>
            </a:r>
          </a:p>
          <a:p>
            <a:pPr algn="l" eaLnBrk="1" hangingPunct="1"/>
            <a:r>
              <a:rPr lang="en-US" sz="2000" b="0"/>
              <a:t>radiance (from</a:t>
            </a:r>
          </a:p>
          <a:p>
            <a:pPr algn="l" eaLnBrk="1" hangingPunct="1"/>
            <a:r>
              <a:rPr lang="en-US" sz="2000" b="0"/>
              <a:t>light source)</a:t>
            </a:r>
          </a:p>
        </p:txBody>
      </p:sp>
      <p:sp>
        <p:nvSpPr>
          <p:cNvPr id="1431593" name="Text Box 41"/>
          <p:cNvSpPr txBox="1">
            <a:spLocks noChangeArrowheads="1"/>
          </p:cNvSpPr>
          <p:nvPr/>
        </p:nvSpPr>
        <p:spPr bwMode="auto">
          <a:xfrm>
            <a:off x="5407025" y="5207000"/>
            <a:ext cx="84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431594" name="Text Box 42"/>
          <p:cNvSpPr txBox="1">
            <a:spLocks noChangeArrowheads="1"/>
          </p:cNvSpPr>
          <p:nvPr/>
        </p:nvSpPr>
        <p:spPr bwMode="auto">
          <a:xfrm>
            <a:off x="6524625" y="5203825"/>
            <a:ext cx="1627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measurement of electromagnetic energy</a:t>
            </a:r>
          </a:p>
          <a:p>
            <a:pPr lvl="1"/>
            <a:endParaRPr lang="en-US"/>
          </a:p>
          <a:p>
            <a:r>
              <a:rPr lang="en-US" i="1"/>
              <a:t>Measure spatial (and angular) properties of light</a:t>
            </a:r>
            <a:r>
              <a:rPr lang="en-US"/>
              <a:t> </a:t>
            </a:r>
          </a:p>
          <a:p>
            <a:pPr lvl="1"/>
            <a:r>
              <a:rPr lang="en-US" sz="2800"/>
              <a:t>Radiance, Irradiance</a:t>
            </a:r>
          </a:p>
          <a:p>
            <a:pPr lvl="1"/>
            <a:r>
              <a:rPr lang="en-US" sz="2800"/>
              <a:t>Reflection functions: Bi-Directional Reflectance Distribution Function or BRDF</a:t>
            </a:r>
          </a:p>
          <a:p>
            <a:pPr lvl="1"/>
            <a:r>
              <a:rPr lang="en-US" sz="2800"/>
              <a:t>Reflection Equation</a:t>
            </a:r>
          </a:p>
          <a:p>
            <a:pPr lvl="1"/>
            <a:r>
              <a:rPr lang="en-US" sz="2800" i="1"/>
              <a:t>Simple BRDF models</a:t>
            </a:r>
            <a:endParaRPr lang="en-US"/>
          </a:p>
          <a:p>
            <a:r>
              <a:rPr lang="en-US"/>
              <a:t>Environment Maps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333333"/>
                </a:solidFill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333333"/>
                </a:solidFill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333333"/>
                </a:solidFill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333333"/>
                </a:solidFill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measurement of electromagnetic energy</a:t>
            </a:r>
          </a:p>
          <a:p>
            <a:pPr lvl="1"/>
            <a:endParaRPr lang="en-US"/>
          </a:p>
          <a:p>
            <a:r>
              <a:rPr lang="en-US" i="1"/>
              <a:t>Measure spatial (and angular) properties of light </a:t>
            </a:r>
          </a:p>
          <a:p>
            <a:pPr lvl="1"/>
            <a:r>
              <a:rPr lang="en-US" sz="2800" i="1"/>
              <a:t>Radiance, Irradiance</a:t>
            </a:r>
          </a:p>
          <a:p>
            <a:pPr lvl="1"/>
            <a:r>
              <a:rPr lang="en-US" sz="2800"/>
              <a:t>Reflection functions: Bi-Directional Reflectance Distribution Function or BRDF</a:t>
            </a:r>
          </a:p>
          <a:p>
            <a:pPr lvl="1"/>
            <a:r>
              <a:rPr lang="en-US" sz="2800"/>
              <a:t>Reflection Equation</a:t>
            </a:r>
          </a:p>
          <a:p>
            <a:pPr lvl="1"/>
            <a:r>
              <a:rPr lang="en-US" sz="2800"/>
              <a:t>Simple BRDF models</a:t>
            </a:r>
          </a:p>
          <a:p>
            <a:r>
              <a:rPr lang="en-US"/>
              <a:t>Environment Maps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Analytical BRDF: TS example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famous analytically derived BRDF is the Torrance-Sparrow model.</a:t>
            </a:r>
          </a:p>
          <a:p>
            <a:r>
              <a:rPr lang="en-US"/>
              <a:t>T-S is used to model specular surface, like the Phong model.</a:t>
            </a:r>
          </a:p>
          <a:p>
            <a:pPr lvl="1"/>
            <a:r>
              <a:rPr lang="en-US"/>
              <a:t>more accurate than Phong</a:t>
            </a:r>
          </a:p>
          <a:p>
            <a:pPr lvl="1"/>
            <a:r>
              <a:rPr lang="en-US"/>
              <a:t>has more parameters that can be set to match different materials</a:t>
            </a:r>
          </a:p>
          <a:p>
            <a:pPr lvl="1"/>
            <a:r>
              <a:rPr lang="en-US"/>
              <a:t>derived based on assumptions of underlying geometry. (instead of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because it works well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Torrance-Sparrow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Assume the surface is made up grooves at the microscopic level.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+mj-lt"/>
              </a:rPr>
              <a:t>Assume the faces of these grooves (called </a:t>
            </a:r>
            <a:r>
              <a:rPr lang="en-US" sz="2400" dirty="0" err="1">
                <a:latin typeface="+mj-lt"/>
              </a:rPr>
              <a:t>microfacets</a:t>
            </a:r>
            <a:r>
              <a:rPr lang="en-US" sz="2400" dirty="0">
                <a:latin typeface="+mj-lt"/>
              </a:rPr>
              <a:t>) are perfect reflectors.</a:t>
            </a:r>
          </a:p>
          <a:p>
            <a:r>
              <a:rPr lang="en-US" sz="2400" dirty="0">
                <a:latin typeface="+mj-lt"/>
              </a:rPr>
              <a:t>Take into account 3 phenomena</a:t>
            </a:r>
          </a:p>
        </p:txBody>
      </p:sp>
      <p:sp>
        <p:nvSpPr>
          <p:cNvPr id="1465348" name="Freeform 4"/>
          <p:cNvSpPr>
            <a:spLocks/>
          </p:cNvSpPr>
          <p:nvPr/>
        </p:nvSpPr>
        <p:spPr bwMode="auto">
          <a:xfrm>
            <a:off x="1452563" y="2457450"/>
            <a:ext cx="6061075" cy="796925"/>
          </a:xfrm>
          <a:custGeom>
            <a:avLst/>
            <a:gdLst>
              <a:gd name="T0" fmla="*/ 0 w 3818"/>
              <a:gd name="T1" fmla="*/ 56 h 502"/>
              <a:gd name="T2" fmla="*/ 557 w 3818"/>
              <a:gd name="T3" fmla="*/ 502 h 502"/>
              <a:gd name="T4" fmla="*/ 892 w 3818"/>
              <a:gd name="T5" fmla="*/ 56 h 502"/>
              <a:gd name="T6" fmla="*/ 1031 w 3818"/>
              <a:gd name="T7" fmla="*/ 474 h 502"/>
              <a:gd name="T8" fmla="*/ 1365 w 3818"/>
              <a:gd name="T9" fmla="*/ 56 h 502"/>
              <a:gd name="T10" fmla="*/ 1811 w 3818"/>
              <a:gd name="T11" fmla="*/ 446 h 502"/>
              <a:gd name="T12" fmla="*/ 2034 w 3818"/>
              <a:gd name="T13" fmla="*/ 56 h 502"/>
              <a:gd name="T14" fmla="*/ 2118 w 3818"/>
              <a:gd name="T15" fmla="*/ 446 h 502"/>
              <a:gd name="T16" fmla="*/ 2536 w 3818"/>
              <a:gd name="T17" fmla="*/ 28 h 502"/>
              <a:gd name="T18" fmla="*/ 2787 w 3818"/>
              <a:gd name="T19" fmla="*/ 418 h 502"/>
              <a:gd name="T20" fmla="*/ 3205 w 3818"/>
              <a:gd name="T21" fmla="*/ 0 h 502"/>
              <a:gd name="T22" fmla="*/ 3512 w 3818"/>
              <a:gd name="T23" fmla="*/ 418 h 502"/>
              <a:gd name="T24" fmla="*/ 3818 w 3818"/>
              <a:gd name="T25" fmla="*/ 5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8" h="502">
                <a:moveTo>
                  <a:pt x="0" y="56"/>
                </a:moveTo>
                <a:lnTo>
                  <a:pt x="557" y="502"/>
                </a:lnTo>
                <a:lnTo>
                  <a:pt x="892" y="56"/>
                </a:lnTo>
                <a:lnTo>
                  <a:pt x="1031" y="474"/>
                </a:lnTo>
                <a:lnTo>
                  <a:pt x="1365" y="56"/>
                </a:lnTo>
                <a:lnTo>
                  <a:pt x="1811" y="446"/>
                </a:lnTo>
                <a:lnTo>
                  <a:pt x="2034" y="56"/>
                </a:lnTo>
                <a:lnTo>
                  <a:pt x="2118" y="446"/>
                </a:lnTo>
                <a:lnTo>
                  <a:pt x="2536" y="28"/>
                </a:lnTo>
                <a:lnTo>
                  <a:pt x="2787" y="418"/>
                </a:lnTo>
                <a:lnTo>
                  <a:pt x="3205" y="0"/>
                </a:lnTo>
                <a:lnTo>
                  <a:pt x="3512" y="418"/>
                </a:lnTo>
                <a:lnTo>
                  <a:pt x="3818" y="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33829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 flipV="1">
            <a:off x="39163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3078163" y="50561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46021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 flipV="1">
            <a:off x="51355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 flipH="1" flipV="1">
            <a:off x="4373563" y="5132388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58213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V="1">
            <a:off x="63547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>
            <a:off x="5821363" y="4522788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5973763" y="53609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V="1">
            <a:off x="5973763" y="4446588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60" name="Text Box 16"/>
          <p:cNvSpPr txBox="1">
            <a:spLocks noChangeArrowheads="1"/>
          </p:cNvSpPr>
          <p:nvPr/>
        </p:nvSpPr>
        <p:spPr bwMode="auto">
          <a:xfrm>
            <a:off x="2849563" y="5970588"/>
            <a:ext cx="1707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+mj-lt"/>
                <a:cs typeface="Times New Roman" charset="0"/>
              </a:rPr>
              <a:t>Shadowing</a:t>
            </a: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4586288" y="5989943"/>
            <a:ext cx="1330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+mj-lt"/>
                <a:cs typeface="Times New Roman" charset="0"/>
              </a:rPr>
              <a:t>Masking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5957888" y="5989943"/>
            <a:ext cx="2049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 err="1">
                <a:latin typeface="+mj-lt"/>
                <a:cs typeface="Times New Roman" charset="0"/>
              </a:rPr>
              <a:t>Interreflection</a:t>
            </a:r>
            <a:endParaRPr lang="en-US" sz="2400" b="0" dirty="0">
              <a:latin typeface="+mj-lt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Torrance-Sparrow Result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66455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83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0"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b="0"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b="0"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0"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 b="0"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0"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 b="0"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0"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0">
                <a:cs typeface="Times New Roman" charset="0"/>
              </a:rPr>
              <a:t>How much of the macroscopic surface is visible to the viewer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measurement of electromagnetic energy</a:t>
            </a:r>
          </a:p>
          <a:p>
            <a:pPr lvl="1"/>
            <a:endParaRPr lang="en-US"/>
          </a:p>
          <a:p>
            <a:r>
              <a:rPr lang="en-US"/>
              <a:t>Measure spatial (and angular) properties of light </a:t>
            </a:r>
          </a:p>
          <a:p>
            <a:pPr lvl="1"/>
            <a:r>
              <a:rPr lang="en-US" sz="2800"/>
              <a:t>Radiance, Irradiance</a:t>
            </a:r>
          </a:p>
          <a:p>
            <a:pPr lvl="1"/>
            <a:r>
              <a:rPr lang="en-US" sz="2800"/>
              <a:t>Reflection functions: Bi-Directional Reflectance Distribution Function or BRDF</a:t>
            </a:r>
          </a:p>
          <a:p>
            <a:pPr lvl="1"/>
            <a:r>
              <a:rPr lang="en-US" sz="2800"/>
              <a:t>Reflection Equation</a:t>
            </a:r>
          </a:p>
          <a:p>
            <a:pPr lvl="1"/>
            <a:r>
              <a:rPr lang="en-US" sz="2800"/>
              <a:t>Simple BRDF models</a:t>
            </a:r>
            <a:endParaRPr lang="en-US"/>
          </a:p>
          <a:p>
            <a:r>
              <a:rPr lang="en-US" i="1"/>
              <a:t>Environment Maps</a:t>
            </a:r>
          </a:p>
          <a:p>
            <a:endParaRPr lang="en-US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525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59125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186238" y="6146800"/>
            <a:ext cx="483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333333"/>
                </a:solidFill>
                <a:cs typeface="Times New Roman" charset="0"/>
              </a:rPr>
              <a:t>Blinn and Newell 1976, Miller and Hoffman, 1984</a:t>
            </a:r>
          </a:p>
          <a:p>
            <a:pPr algn="l"/>
            <a:r>
              <a:rPr lang="en-US" sz="1800" b="0">
                <a:solidFill>
                  <a:srgbClr val="333333"/>
                </a:solidFill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071813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Reflection Equation</a:t>
            </a:r>
          </a:p>
        </p:txBody>
      </p:sp>
      <p:graphicFrame>
        <p:nvGraphicFramePr>
          <p:cNvPr id="1469443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07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94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08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9445" name="Line 5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9446" name="Group 6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469447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48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9449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50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51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9452" name="Group 12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69453" name="Line 13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54" name="Line 14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55" name="Line 15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9456" name="Line 16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9457" name="Line 17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9458" name="Line 18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9459" name="Text Box 19"/>
          <p:cNvSpPr txBox="1">
            <a:spLocks noChangeArrowheads="1"/>
          </p:cNvSpPr>
          <p:nvPr/>
        </p:nvSpPr>
        <p:spPr bwMode="auto">
          <a:xfrm>
            <a:off x="4327525" y="4357688"/>
            <a:ext cx="283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FFFF66"/>
                </a:solidFill>
              </a:rPr>
              <a:t>Replace sum with integral</a:t>
            </a:r>
          </a:p>
        </p:txBody>
      </p:sp>
      <p:grpSp>
        <p:nvGrpSpPr>
          <p:cNvPr id="1469460" name="Group 20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469461" name="Line 21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62" name="Oval 22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9463" name="Line 23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64" name="Line 24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65" name="Line 25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9466" name="Group 26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69467" name="Line 2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68" name="Oval 2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9469" name="Line 2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70" name="Line 3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71" name="Line 3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9472" name="Line 32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9473" name="Line 33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9474" name="Line 34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9475" name="Line 35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9476" name="Oval 36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9477" name="Object 37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09"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9478" name="Object 38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31388807"/>
              </p:ext>
            </p:extLst>
          </p:nvPr>
        </p:nvGraphicFramePr>
        <p:xfrm>
          <a:off x="2346325" y="4556125"/>
          <a:ext cx="53959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10" name="Equation" r:id="rId9" imgW="2425700" imgH="381000" progId="Equation.DSMT4">
                  <p:embed/>
                </p:oleObj>
              </mc:Choice>
              <mc:Fallback>
                <p:oleObj name="Equation" r:id="rId9" imgW="2425700" imgH="3810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4556125"/>
                        <a:ext cx="53959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9479" name="Text Box 39"/>
          <p:cNvSpPr txBox="1">
            <a:spLocks noChangeArrowheads="1"/>
          </p:cNvSpPr>
          <p:nvPr/>
        </p:nvSpPr>
        <p:spPr bwMode="auto">
          <a:xfrm>
            <a:off x="1463675" y="5210175"/>
            <a:ext cx="2163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Reflected Radiance</a:t>
            </a:r>
          </a:p>
          <a:p>
            <a:pPr algn="l" eaLnBrk="1" hangingPunct="1"/>
            <a:r>
              <a:rPr lang="en-US" sz="2000" b="0"/>
              <a:t>(Output Image)</a:t>
            </a:r>
          </a:p>
        </p:txBody>
      </p:sp>
      <p:sp>
        <p:nvSpPr>
          <p:cNvPr id="1469480" name="Text Box 40"/>
          <p:cNvSpPr txBox="1">
            <a:spLocks noChangeArrowheads="1"/>
          </p:cNvSpPr>
          <p:nvPr/>
        </p:nvSpPr>
        <p:spPr bwMode="auto">
          <a:xfrm>
            <a:off x="3832225" y="5195888"/>
            <a:ext cx="2065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i="1"/>
              <a:t>Environment</a:t>
            </a:r>
          </a:p>
          <a:p>
            <a:pPr algn="l" eaLnBrk="1" hangingPunct="1"/>
            <a:r>
              <a:rPr lang="en-US" sz="2000" i="1"/>
              <a:t>Map (continuous)</a:t>
            </a:r>
          </a:p>
        </p:txBody>
      </p:sp>
      <p:sp>
        <p:nvSpPr>
          <p:cNvPr id="1469481" name="Text Box 41"/>
          <p:cNvSpPr txBox="1">
            <a:spLocks noChangeArrowheads="1"/>
          </p:cNvSpPr>
          <p:nvPr/>
        </p:nvSpPr>
        <p:spPr bwMode="auto">
          <a:xfrm>
            <a:off x="5407025" y="5207000"/>
            <a:ext cx="84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469482" name="Text Box 42"/>
          <p:cNvSpPr txBox="1">
            <a:spLocks noChangeArrowheads="1"/>
          </p:cNvSpPr>
          <p:nvPr/>
        </p:nvSpPr>
        <p:spPr bwMode="auto">
          <a:xfrm>
            <a:off x="6524625" y="5203825"/>
            <a:ext cx="1627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45" y="1739900"/>
            <a:ext cx="8937755" cy="4724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 maps widely used as lighting representation</a:t>
            </a:r>
          </a:p>
          <a:p>
            <a:r>
              <a:rPr lang="en-US" sz="2400" dirty="0">
                <a:latin typeface="+mj-lt"/>
              </a:rPr>
              <a:t>Many modern methods deal with offline and real-time rendering with environment maps</a:t>
            </a:r>
          </a:p>
          <a:p>
            <a:r>
              <a:rPr lang="en-US" sz="2400" dirty="0">
                <a:latin typeface="+mj-lt"/>
              </a:rPr>
              <a:t>Image-based complex lighting + complex BRDFs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ＭＳ Ｐゴシック"/>
        <a:cs typeface="Arial"/>
      </a:majorFont>
      <a:minorFont>
        <a:latin typeface="Times New Roman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28865</TotalTime>
  <Words>905</Words>
  <Application>Microsoft Macintosh PowerPoint</Application>
  <PresentationFormat>Letter Paper (8.5x11 in)</PresentationFormat>
  <Paragraphs>192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Times New Roman</vt:lpstr>
      <vt:lpstr>Arial</vt:lpstr>
      <vt:lpstr>Wingdings</vt:lpstr>
      <vt:lpstr>Symbol</vt:lpstr>
      <vt:lpstr>System</vt:lpstr>
      <vt:lpstr>MT Extra</vt:lpstr>
      <vt:lpstr>Default Design</vt:lpstr>
      <vt:lpstr>3_Default Design</vt:lpstr>
      <vt:lpstr>2_Default Design</vt:lpstr>
      <vt:lpstr>4_Default Design</vt:lpstr>
      <vt:lpstr>5_Default Design</vt:lpstr>
      <vt:lpstr>1_Default Design</vt:lpstr>
      <vt:lpstr>MathType 4.0 Equation</vt:lpstr>
      <vt:lpstr>MathType 6.0 Equation</vt:lpstr>
      <vt:lpstr>Advanced Computer Graphics   (Spring 2013)</vt:lpstr>
      <vt:lpstr>Overview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Radiometry</vt:lpstr>
      <vt:lpstr>Brdf Viewer plots </vt:lpstr>
      <vt:lpstr>PowerPoint Presentation</vt:lpstr>
      <vt:lpstr>PowerPoint Presentation</vt:lpstr>
      <vt:lpstr>PowerPoint Presentation</vt:lpstr>
      <vt:lpstr>PowerPoint Presentation</vt:lpstr>
      <vt:lpstr>Analytical BRDF: TS example</vt:lpstr>
      <vt:lpstr>Torrance-Sparrow</vt:lpstr>
      <vt:lpstr>Torrance-Sparrow Result</vt:lpstr>
      <vt:lpstr>Other BRDF models</vt:lpstr>
      <vt:lpstr>Radiometry</vt:lpstr>
      <vt:lpstr>Environment Maps</vt:lpstr>
      <vt:lpstr>Reflection Equation</vt:lpstr>
      <vt:lpstr>Environment Maps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780</cp:revision>
  <cp:lastPrinted>1999-08-03T15:46:38Z</cp:lastPrinted>
  <dcterms:created xsi:type="dcterms:W3CDTF">1999-02-11T00:43:51Z</dcterms:created>
  <dcterms:modified xsi:type="dcterms:W3CDTF">2013-01-31T23:15:35Z</dcterms:modified>
</cp:coreProperties>
</file>