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.xml" ContentType="application/vnd.openxmlformats-officedocument.presentationml.notesSlide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embeddings/oleObject73.bin" ContentType="application/vnd.openxmlformats-officedocument.oleObject"/>
  <Override PartName="/ppt/embeddings/oleObject74.bin" ContentType="application/vnd.openxmlformats-officedocument.oleObject"/>
  <Override PartName="/ppt/embeddings/oleObject75.bin" ContentType="application/vnd.openxmlformats-officedocument.oleObject"/>
  <Override PartName="/ppt/embeddings/oleObject76.bin" ContentType="application/vnd.openxmlformats-officedocument.oleObject"/>
  <Override PartName="/ppt/embeddings/oleObject77.bin" ContentType="application/vnd.openxmlformats-officedocument.oleObject"/>
  <Override PartName="/ppt/embeddings/oleObject78.bin" ContentType="application/vnd.openxmlformats-officedocument.oleObject"/>
  <Override PartName="/ppt/embeddings/oleObject79.bin" ContentType="application/vnd.openxmlformats-officedocument.oleObject"/>
  <Override PartName="/ppt/embeddings/oleObject80.bin" ContentType="application/vnd.openxmlformats-officedocument.oleObject"/>
  <Override PartName="/ppt/embeddings/oleObject81.bin" ContentType="application/vnd.openxmlformats-officedocument.oleObject"/>
  <Override PartName="/ppt/embeddings/oleObject82.bin" ContentType="application/vnd.openxmlformats-officedocument.oleObject"/>
  <Override PartName="/ppt/embeddings/oleObject83.bin" ContentType="application/vnd.openxmlformats-officedocument.oleObject"/>
  <Override PartName="/ppt/embeddings/oleObject84.bin" ContentType="application/vnd.openxmlformats-officedocument.oleObject"/>
  <Override PartName="/ppt/embeddings/oleObject85.bin" ContentType="application/vnd.openxmlformats-officedocument.oleObject"/>
  <Override PartName="/ppt/embeddings/oleObject86.bin" ContentType="application/vnd.openxmlformats-officedocument.oleObject"/>
  <Override PartName="/ppt/embeddings/oleObject87.bin" ContentType="application/vnd.openxmlformats-officedocument.oleObject"/>
  <Override PartName="/ppt/embeddings/oleObject88.bin" ContentType="application/vnd.openxmlformats-officedocument.oleObject"/>
  <Override PartName="/ppt/embeddings/oleObject89.bin" ContentType="application/vnd.openxmlformats-officedocument.oleObject"/>
  <Override PartName="/ppt/embeddings/oleObject90.bin" ContentType="application/vnd.openxmlformats-officedocument.oleObject"/>
  <Override PartName="/ppt/embeddings/oleObject91.bin" ContentType="application/vnd.openxmlformats-officedocument.oleObject"/>
  <Override PartName="/ppt/embeddings/oleObject92.bin" ContentType="application/vnd.openxmlformats-officedocument.oleObject"/>
  <Override PartName="/ppt/embeddings/oleObject93.bin" ContentType="application/vnd.openxmlformats-officedocument.oleObject"/>
  <Override PartName="/ppt/embeddings/oleObject94.bin" ContentType="application/vnd.openxmlformats-officedocument.oleObject"/>
  <Override PartName="/ppt/embeddings/oleObject95.bin" ContentType="application/vnd.openxmlformats-officedocument.oleObject"/>
  <Override PartName="/ppt/embeddings/oleObject96.bin" ContentType="application/vnd.openxmlformats-officedocument.oleObject"/>
  <Override PartName="/ppt/embeddings/oleObject97.bin" ContentType="application/vnd.openxmlformats-officedocument.oleObject"/>
  <Override PartName="/ppt/embeddings/oleObject98.bin" ContentType="application/vnd.openxmlformats-officedocument.oleObject"/>
  <Override PartName="/ppt/embeddings/oleObject99.bin" ContentType="application/vnd.openxmlformats-officedocument.oleObject"/>
  <Override PartName="/ppt/embeddings/oleObject100.bin" ContentType="application/vnd.openxmlformats-officedocument.oleObject"/>
  <Override PartName="/ppt/embeddings/oleObject101.bin" ContentType="application/vnd.openxmlformats-officedocument.oleObject"/>
  <Override PartName="/ppt/embeddings/oleObject102.bin" ContentType="application/vnd.openxmlformats-officedocument.oleObject"/>
  <Override PartName="/ppt/embeddings/oleObject103.bin" ContentType="application/vnd.openxmlformats-officedocument.oleObject"/>
  <Override PartName="/ppt/embeddings/oleObject104.bin" ContentType="application/vnd.openxmlformats-officedocument.oleObject"/>
  <Override PartName="/ppt/embeddings/oleObject105.bin" ContentType="application/vnd.openxmlformats-officedocument.oleObject"/>
  <Override PartName="/ppt/embeddings/oleObject106.bin" ContentType="application/vnd.openxmlformats-officedocument.oleObject"/>
  <Override PartName="/ppt/embeddings/oleObject107.bin" ContentType="application/vnd.openxmlformats-officedocument.oleObject"/>
  <Override PartName="/ppt/embeddings/oleObject108.bin" ContentType="application/vnd.openxmlformats-officedocument.oleObject"/>
  <Override PartName="/ppt/embeddings/oleObject109.bin" ContentType="application/vnd.openxmlformats-officedocument.oleObject"/>
  <Override PartName="/ppt/embeddings/oleObject110.bin" ContentType="application/vnd.openxmlformats-officedocument.oleObject"/>
  <Override PartName="/ppt/embeddings/oleObject111.bin" ContentType="application/vnd.openxmlformats-officedocument.oleObject"/>
  <Override PartName="/ppt/embeddings/oleObject112.bin" ContentType="application/vnd.openxmlformats-officedocument.oleObject"/>
  <Override PartName="/ppt/embeddings/oleObject113.bin" ContentType="application/vnd.openxmlformats-officedocument.oleObject"/>
  <Override PartName="/ppt/embeddings/oleObject114.bin" ContentType="application/vnd.openxmlformats-officedocument.oleObject"/>
  <Override PartName="/ppt/embeddings/oleObject115.bin" ContentType="application/vnd.openxmlformats-officedocument.oleObject"/>
  <Override PartName="/ppt/embeddings/oleObject116.bin" ContentType="application/vnd.openxmlformats-officedocument.oleObject"/>
  <Override PartName="/ppt/embeddings/oleObject117.bin" ContentType="application/vnd.openxmlformats-officedocument.oleObject"/>
  <Override PartName="/ppt/embeddings/oleObject118.bin" ContentType="application/vnd.openxmlformats-officedocument.oleObject"/>
  <Override PartName="/ppt/embeddings/oleObject119.bin" ContentType="application/vnd.openxmlformats-officedocument.oleObject"/>
  <Override PartName="/ppt/embeddings/oleObject120.bin" ContentType="application/vnd.openxmlformats-officedocument.oleObject"/>
  <Override PartName="/ppt/embeddings/oleObject121.bin" ContentType="application/vnd.openxmlformats-officedocument.oleObject"/>
  <Override PartName="/ppt/embeddings/oleObject122.bin" ContentType="application/vnd.openxmlformats-officedocument.oleObject"/>
  <Override PartName="/ppt/embeddings/oleObject123.bin" ContentType="application/vnd.openxmlformats-officedocument.oleObject"/>
  <Override PartName="/ppt/embeddings/oleObject124.bin" ContentType="application/vnd.openxmlformats-officedocument.oleObject"/>
  <Override PartName="/ppt/tags/tag1.xml" ContentType="application/vnd.openxmlformats-officedocument.presentationml.tags+xml"/>
  <Override PartName="/ppt/embeddings/oleObject125.bin" ContentType="application/vnd.openxmlformats-officedocument.oleObject"/>
  <Override PartName="/ppt/embeddings/oleObject126.bin" ContentType="application/vnd.openxmlformats-officedocument.oleObject"/>
  <Override PartName="/ppt/embeddings/oleObject127.bin" ContentType="application/vnd.openxmlformats-officedocument.oleObject"/>
  <Override PartName="/ppt/embeddings/oleObject128.bin" ContentType="application/vnd.openxmlformats-officedocument.oleObject"/>
  <Override PartName="/ppt/embeddings/oleObject129.bin" ContentType="application/vnd.openxmlformats-officedocument.oleObject"/>
  <Override PartName="/ppt/embeddings/oleObject130.bin" ContentType="application/vnd.openxmlformats-officedocument.oleObject"/>
  <Override PartName="/ppt/embeddings/oleObject131.bin" ContentType="application/vnd.openxmlformats-officedocument.oleObject"/>
  <Override PartName="/ppt/embeddings/oleObject132.bin" ContentType="application/vnd.openxmlformats-officedocument.oleObject"/>
  <Override PartName="/ppt/embeddings/oleObject133.bin" ContentType="application/vnd.openxmlformats-officedocument.oleObject"/>
  <Override PartName="/ppt/embeddings/oleObject134.bin" ContentType="application/vnd.openxmlformats-officedocument.oleObject"/>
  <Override PartName="/ppt/embeddings/oleObject135.bin" ContentType="application/vnd.openxmlformats-officedocument.oleObject"/>
  <Override PartName="/ppt/tags/tag2.xml" ContentType="application/vnd.openxmlformats-officedocument.presentationml.tags+xml"/>
  <Override PartName="/ppt/embeddings/oleObject136.bin" ContentType="application/vnd.openxmlformats-officedocument.oleObject"/>
  <Override PartName="/ppt/embeddings/oleObject137.bin" ContentType="application/vnd.openxmlformats-officedocument.oleObject"/>
  <Override PartName="/ppt/embeddings/oleObject13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  <p:sldMasterId id="2147483656" r:id="rId2"/>
    <p:sldMasterId id="2147483658" r:id="rId3"/>
    <p:sldMasterId id="2147483659" r:id="rId4"/>
  </p:sldMasterIdLst>
  <p:notesMasterIdLst>
    <p:notesMasterId r:id="rId60"/>
  </p:notesMasterIdLst>
  <p:handoutMasterIdLst>
    <p:handoutMasterId r:id="rId61"/>
  </p:handoutMasterIdLst>
  <p:sldIdLst>
    <p:sldId id="751" r:id="rId5"/>
    <p:sldId id="771" r:id="rId6"/>
    <p:sldId id="773" r:id="rId7"/>
    <p:sldId id="780" r:id="rId8"/>
    <p:sldId id="781" r:id="rId9"/>
    <p:sldId id="774" r:id="rId10"/>
    <p:sldId id="775" r:id="rId11"/>
    <p:sldId id="776" r:id="rId12"/>
    <p:sldId id="777" r:id="rId13"/>
    <p:sldId id="778" r:id="rId14"/>
    <p:sldId id="779" r:id="rId15"/>
    <p:sldId id="782" r:id="rId16"/>
    <p:sldId id="783" r:id="rId17"/>
    <p:sldId id="784" r:id="rId18"/>
    <p:sldId id="785" r:id="rId19"/>
    <p:sldId id="786" r:id="rId20"/>
    <p:sldId id="787" r:id="rId21"/>
    <p:sldId id="788" r:id="rId22"/>
    <p:sldId id="789" r:id="rId23"/>
    <p:sldId id="790" r:id="rId24"/>
    <p:sldId id="791" r:id="rId25"/>
    <p:sldId id="792" r:id="rId26"/>
    <p:sldId id="793" r:id="rId27"/>
    <p:sldId id="794" r:id="rId28"/>
    <p:sldId id="795" r:id="rId29"/>
    <p:sldId id="796" r:id="rId30"/>
    <p:sldId id="797" r:id="rId31"/>
    <p:sldId id="798" r:id="rId32"/>
    <p:sldId id="799" r:id="rId33"/>
    <p:sldId id="800" r:id="rId34"/>
    <p:sldId id="801" r:id="rId35"/>
    <p:sldId id="752" r:id="rId36"/>
    <p:sldId id="753" r:id="rId37"/>
    <p:sldId id="754" r:id="rId38"/>
    <p:sldId id="755" r:id="rId39"/>
    <p:sldId id="756" r:id="rId40"/>
    <p:sldId id="757" r:id="rId41"/>
    <p:sldId id="758" r:id="rId42"/>
    <p:sldId id="759" r:id="rId43"/>
    <p:sldId id="760" r:id="rId44"/>
    <p:sldId id="761" r:id="rId45"/>
    <p:sldId id="762" r:id="rId46"/>
    <p:sldId id="763" r:id="rId47"/>
    <p:sldId id="764" r:id="rId48"/>
    <p:sldId id="765" r:id="rId49"/>
    <p:sldId id="766" r:id="rId50"/>
    <p:sldId id="767" r:id="rId51"/>
    <p:sldId id="768" r:id="rId52"/>
    <p:sldId id="769" r:id="rId53"/>
    <p:sldId id="770" r:id="rId54"/>
    <p:sldId id="802" r:id="rId55"/>
    <p:sldId id="804" r:id="rId56"/>
    <p:sldId id="805" r:id="rId57"/>
    <p:sldId id="806" r:id="rId58"/>
    <p:sldId id="807" r:id="rId59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FFFF00"/>
    <a:srgbClr val="646432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594" autoAdjust="0"/>
    <p:restoredTop sz="94705" autoAdjust="0"/>
  </p:normalViewPr>
  <p:slideViewPr>
    <p:cSldViewPr snapToGrid="0">
      <p:cViewPr>
        <p:scale>
          <a:sx n="92" d="100"/>
          <a:sy n="92" d="100"/>
        </p:scale>
        <p:origin x="-5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24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3.xml"/><Relationship Id="rId2" Type="http://schemas.openxmlformats.org/officeDocument/2006/relationships/slide" Target="slides/slide51.xml"/><Relationship Id="rId3" Type="http://schemas.openxmlformats.org/officeDocument/2006/relationships/slide" Target="slides/slide5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Relationship Id="rId2" Type="http://schemas.openxmlformats.org/officeDocument/2006/relationships/image" Target="../media/image83.wmf"/><Relationship Id="rId3" Type="http://schemas.openxmlformats.org/officeDocument/2006/relationships/image" Target="../media/image84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image" Target="../media/image83.wmf"/><Relationship Id="rId2" Type="http://schemas.openxmlformats.org/officeDocument/2006/relationships/image" Target="../media/image8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emf"/><Relationship Id="rId1" Type="http://schemas.openxmlformats.org/officeDocument/2006/relationships/image" Target="../media/image83.wmf"/><Relationship Id="rId2" Type="http://schemas.openxmlformats.org/officeDocument/2006/relationships/image" Target="../media/image88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1" Type="http://schemas.openxmlformats.org/officeDocument/2006/relationships/image" Target="../media/image83.wmf"/><Relationship Id="rId2" Type="http://schemas.openxmlformats.org/officeDocument/2006/relationships/image" Target="../media/image91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emf"/><Relationship Id="rId1" Type="http://schemas.openxmlformats.org/officeDocument/2006/relationships/image" Target="../media/image83.wmf"/><Relationship Id="rId2" Type="http://schemas.openxmlformats.org/officeDocument/2006/relationships/image" Target="../media/image94.emf"/></Relationships>
</file>

<file path=ppt/drawings/_rels/vmlDrawing15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09.emf"/><Relationship Id="rId12" Type="http://schemas.openxmlformats.org/officeDocument/2006/relationships/image" Target="../media/image110.emf"/><Relationship Id="rId13" Type="http://schemas.openxmlformats.org/officeDocument/2006/relationships/image" Target="../media/image111.emf"/><Relationship Id="rId1" Type="http://schemas.openxmlformats.org/officeDocument/2006/relationships/image" Target="../media/image99.emf"/><Relationship Id="rId2" Type="http://schemas.openxmlformats.org/officeDocument/2006/relationships/image" Target="../media/image100.emf"/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5" Type="http://schemas.openxmlformats.org/officeDocument/2006/relationships/image" Target="../media/image103.emf"/><Relationship Id="rId6" Type="http://schemas.openxmlformats.org/officeDocument/2006/relationships/image" Target="../media/image104.emf"/><Relationship Id="rId7" Type="http://schemas.openxmlformats.org/officeDocument/2006/relationships/image" Target="../media/image105.emf"/><Relationship Id="rId8" Type="http://schemas.openxmlformats.org/officeDocument/2006/relationships/image" Target="../media/image106.emf"/><Relationship Id="rId9" Type="http://schemas.openxmlformats.org/officeDocument/2006/relationships/image" Target="../media/image107.emf"/><Relationship Id="rId10" Type="http://schemas.openxmlformats.org/officeDocument/2006/relationships/image" Target="../media/image108.emf"/></Relationships>
</file>

<file path=ppt/drawings/_rels/vmlDrawing16.v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emf"/><Relationship Id="rId12" Type="http://schemas.openxmlformats.org/officeDocument/2006/relationships/image" Target="../media/image123.emf"/><Relationship Id="rId1" Type="http://schemas.openxmlformats.org/officeDocument/2006/relationships/image" Target="../media/image112.emf"/><Relationship Id="rId2" Type="http://schemas.openxmlformats.org/officeDocument/2006/relationships/image" Target="../media/image113.emf"/><Relationship Id="rId3" Type="http://schemas.openxmlformats.org/officeDocument/2006/relationships/image" Target="../media/image114.emf"/><Relationship Id="rId4" Type="http://schemas.openxmlformats.org/officeDocument/2006/relationships/image" Target="../media/image115.emf"/><Relationship Id="rId5" Type="http://schemas.openxmlformats.org/officeDocument/2006/relationships/image" Target="../media/image116.emf"/><Relationship Id="rId6" Type="http://schemas.openxmlformats.org/officeDocument/2006/relationships/image" Target="../media/image117.emf"/><Relationship Id="rId7" Type="http://schemas.openxmlformats.org/officeDocument/2006/relationships/image" Target="../media/image118.emf"/><Relationship Id="rId8" Type="http://schemas.openxmlformats.org/officeDocument/2006/relationships/image" Target="../media/image119.emf"/><Relationship Id="rId9" Type="http://schemas.openxmlformats.org/officeDocument/2006/relationships/image" Target="../media/image120.emf"/><Relationship Id="rId10" Type="http://schemas.openxmlformats.org/officeDocument/2006/relationships/image" Target="../media/image121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4" Type="http://schemas.openxmlformats.org/officeDocument/2006/relationships/image" Target="../media/image136.emf"/><Relationship Id="rId5" Type="http://schemas.openxmlformats.org/officeDocument/2006/relationships/image" Target="../media/image137.emf"/><Relationship Id="rId6" Type="http://schemas.openxmlformats.org/officeDocument/2006/relationships/image" Target="../media/image138.emf"/><Relationship Id="rId7" Type="http://schemas.openxmlformats.org/officeDocument/2006/relationships/image" Target="../media/image139.emf"/><Relationship Id="rId8" Type="http://schemas.openxmlformats.org/officeDocument/2006/relationships/image" Target="../media/image140.emf"/><Relationship Id="rId1" Type="http://schemas.openxmlformats.org/officeDocument/2006/relationships/image" Target="../media/image133.emf"/><Relationship Id="rId2" Type="http://schemas.openxmlformats.org/officeDocument/2006/relationships/image" Target="../media/image13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4" Type="http://schemas.openxmlformats.org/officeDocument/2006/relationships/image" Target="../media/image159.wmf"/><Relationship Id="rId5" Type="http://schemas.openxmlformats.org/officeDocument/2006/relationships/image" Target="../media/image160.wmf"/><Relationship Id="rId6" Type="http://schemas.openxmlformats.org/officeDocument/2006/relationships/image" Target="../media/image161.emf"/><Relationship Id="rId1" Type="http://schemas.openxmlformats.org/officeDocument/2006/relationships/image" Target="../media/image156.wmf"/><Relationship Id="rId2" Type="http://schemas.openxmlformats.org/officeDocument/2006/relationships/image" Target="../media/image157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wmf"/><Relationship Id="rId4" Type="http://schemas.openxmlformats.org/officeDocument/2006/relationships/image" Target="../media/image168.wmf"/><Relationship Id="rId5" Type="http://schemas.openxmlformats.org/officeDocument/2006/relationships/image" Target="../media/image169.wmf"/><Relationship Id="rId6" Type="http://schemas.openxmlformats.org/officeDocument/2006/relationships/image" Target="../media/image170.wmf"/><Relationship Id="rId7" Type="http://schemas.openxmlformats.org/officeDocument/2006/relationships/image" Target="../media/image171.wmf"/><Relationship Id="rId8" Type="http://schemas.openxmlformats.org/officeDocument/2006/relationships/image" Target="../media/image172.wmf"/><Relationship Id="rId9" Type="http://schemas.openxmlformats.org/officeDocument/2006/relationships/image" Target="../media/image173.wmf"/><Relationship Id="rId10" Type="http://schemas.openxmlformats.org/officeDocument/2006/relationships/image" Target="../media/image174.emf"/><Relationship Id="rId11" Type="http://schemas.openxmlformats.org/officeDocument/2006/relationships/image" Target="../media/image175.emf"/><Relationship Id="rId1" Type="http://schemas.openxmlformats.org/officeDocument/2006/relationships/image" Target="../media/image165.emf"/><Relationship Id="rId2" Type="http://schemas.openxmlformats.org/officeDocument/2006/relationships/image" Target="../media/image16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1" Type="http://schemas.openxmlformats.org/officeDocument/2006/relationships/image" Target="../media/image6.wmf"/><Relationship Id="rId2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7.emf"/><Relationship Id="rId2" Type="http://schemas.openxmlformats.org/officeDocument/2006/relationships/image" Target="../media/image188.emf"/><Relationship Id="rId3" Type="http://schemas.openxmlformats.org/officeDocument/2006/relationships/image" Target="../media/image18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6.wmf"/><Relationship Id="rId1" Type="http://schemas.openxmlformats.org/officeDocument/2006/relationships/image" Target="../media/image15.wmf"/><Relationship Id="rId2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9.wmf"/><Relationship Id="rId1" Type="http://schemas.openxmlformats.org/officeDocument/2006/relationships/image" Target="../media/image18.wmf"/><Relationship Id="rId2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7" Type="http://schemas.openxmlformats.org/officeDocument/2006/relationships/image" Target="../media/image44.emf"/><Relationship Id="rId1" Type="http://schemas.openxmlformats.org/officeDocument/2006/relationships/image" Target="../media/image38.emf"/><Relationship Id="rId2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6" Type="http://schemas.openxmlformats.org/officeDocument/2006/relationships/image" Target="../media/image50.emf"/><Relationship Id="rId7" Type="http://schemas.openxmlformats.org/officeDocument/2006/relationships/image" Target="../media/image51.emf"/><Relationship Id="rId8" Type="http://schemas.openxmlformats.org/officeDocument/2006/relationships/image" Target="../media/image52.emf"/><Relationship Id="rId9" Type="http://schemas.openxmlformats.org/officeDocument/2006/relationships/image" Target="../media/image53.emf"/><Relationship Id="rId10" Type="http://schemas.openxmlformats.org/officeDocument/2006/relationships/image" Target="../media/image54.emf"/><Relationship Id="rId1" Type="http://schemas.openxmlformats.org/officeDocument/2006/relationships/image" Target="../media/image45.emf"/><Relationship Id="rId2" Type="http://schemas.openxmlformats.org/officeDocument/2006/relationships/image" Target="../media/image46.emf"/></Relationships>
</file>

<file path=ppt/drawings/_rels/vmlDrawing8.v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emf"/><Relationship Id="rId12" Type="http://schemas.openxmlformats.org/officeDocument/2006/relationships/image" Target="../media/image66.emf"/><Relationship Id="rId13" Type="http://schemas.openxmlformats.org/officeDocument/2006/relationships/image" Target="../media/image67.emf"/><Relationship Id="rId14" Type="http://schemas.openxmlformats.org/officeDocument/2006/relationships/image" Target="../media/image68.emf"/><Relationship Id="rId15" Type="http://schemas.openxmlformats.org/officeDocument/2006/relationships/image" Target="../media/image69.emf"/><Relationship Id="rId16" Type="http://schemas.openxmlformats.org/officeDocument/2006/relationships/image" Target="../media/image70.emf"/><Relationship Id="rId1" Type="http://schemas.openxmlformats.org/officeDocument/2006/relationships/image" Target="../media/image55.emf"/><Relationship Id="rId2" Type="http://schemas.openxmlformats.org/officeDocument/2006/relationships/image" Target="../media/image56.emf"/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9" Type="http://schemas.openxmlformats.org/officeDocument/2006/relationships/image" Target="../media/image63.emf"/><Relationship Id="rId10" Type="http://schemas.openxmlformats.org/officeDocument/2006/relationships/image" Target="../media/image6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6.emf"/><Relationship Id="rId7" Type="http://schemas.openxmlformats.org/officeDocument/2006/relationships/image" Target="../media/image77.emf"/><Relationship Id="rId8" Type="http://schemas.openxmlformats.org/officeDocument/2006/relationships/image" Target="../media/image78.emf"/><Relationship Id="rId9" Type="http://schemas.openxmlformats.org/officeDocument/2006/relationships/image" Target="../media/image79.emf"/><Relationship Id="rId10" Type="http://schemas.openxmlformats.org/officeDocument/2006/relationships/image" Target="../media/image80.emf"/><Relationship Id="rId11" Type="http://schemas.openxmlformats.org/officeDocument/2006/relationships/image" Target="../media/image81.emf"/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fld id="{09D8FD2A-A316-8549-8359-31F0364F8C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8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/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/>
            </a:lvl1pPr>
          </a:lstStyle>
          <a:p>
            <a:fld id="{A854222C-38ED-694B-B771-39CD240654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127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806644-A4C2-6649-9A74-CD887E82E41E}" type="slidenum">
              <a:rPr lang="en-US"/>
              <a:pPr/>
              <a:t>9</a:t>
            </a:fld>
            <a:endParaRPr lang="en-US"/>
          </a:p>
        </p:txBody>
      </p:sp>
      <p:sp>
        <p:nvSpPr>
          <p:cNvPr id="13967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</p:spPr>
        <p:txBody>
          <a:bodyPr/>
          <a:lstStyle/>
          <a:p>
            <a:r>
              <a:rPr lang="en-US" altLang="zh-CN">
                <a:ea typeface="宋体" charset="0"/>
                <a:cs typeface="宋体" charset="0"/>
              </a:rPr>
              <a:t>Now we know the shape of the spectral support of the 2D continuous light field is like a wedge.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16C009-6DA7-0C4A-A8D3-37CF67081883}" type="slidenum">
              <a:rPr lang="en-US"/>
              <a:pPr/>
              <a:t>20</a:t>
            </a:fld>
            <a:endParaRPr lang="en-US"/>
          </a:p>
        </p:txBody>
      </p:sp>
      <p:sp>
        <p:nvSpPr>
          <p:cNvPr id="5017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1454C153-AD47-7242-91CA-3A9B7B6BBA1F}" type="slidenum">
              <a:rPr lang="en-US" sz="1300">
                <a:latin typeface="Arial" charset="0"/>
                <a:cs typeface="Arial" charset="0"/>
              </a:rPr>
              <a:pPr algn="r" eaLnBrk="1" hangingPunct="1"/>
              <a:t>20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2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2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985A2-FED0-B442-9717-097A8C4E8174}" type="slidenum">
              <a:rPr lang="en-US"/>
              <a:pPr/>
              <a:t>21</a:t>
            </a:fld>
            <a:endParaRPr lang="en-US"/>
          </a:p>
        </p:txBody>
      </p:sp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C151D7F1-94B9-E04E-8331-927ABF0448D5}" type="slidenum">
              <a:rPr lang="en-US" sz="1300">
                <a:latin typeface="Arial" charset="0"/>
                <a:cs typeface="Arial" charset="0"/>
              </a:rPr>
              <a:pPr algn="r" eaLnBrk="1" hangingPunct="1"/>
              <a:t>21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2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6E0773-BE1B-C246-8632-9EA9FB4D70DB}" type="slidenum">
              <a:rPr lang="en-US"/>
              <a:pPr/>
              <a:t>22</a:t>
            </a:fld>
            <a:endParaRPr lang="en-US"/>
          </a:p>
        </p:txBody>
      </p:sp>
      <p:sp>
        <p:nvSpPr>
          <p:cNvPr id="5222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69BF8D37-F443-0A46-BF88-67D05D0EC04B}" type="slidenum">
              <a:rPr lang="en-US" sz="1300">
                <a:latin typeface="Arial" charset="0"/>
                <a:cs typeface="Arial" charset="0"/>
              </a:rPr>
              <a:pPr algn="r" eaLnBrk="1" hangingPunct="1"/>
              <a:t>22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2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6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370E8-DB9E-2E43-A5F4-C4A164F6FBC1}" type="slidenum">
              <a:rPr lang="en-US"/>
              <a:pPr/>
              <a:t>23</a:t>
            </a:fld>
            <a:endParaRPr lang="en-US"/>
          </a:p>
        </p:txBody>
      </p:sp>
      <p:sp>
        <p:nvSpPr>
          <p:cNvPr id="5325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031B1EE2-BF0E-7445-9106-B7DA1986C335}" type="slidenum">
              <a:rPr lang="en-US" sz="1300">
                <a:latin typeface="Arial" charset="0"/>
                <a:cs typeface="Arial" charset="0"/>
              </a:rPr>
              <a:pPr algn="r" eaLnBrk="1" hangingPunct="1"/>
              <a:t>23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2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0A37EA-39E8-3248-B007-750DD864E8C6}" type="slidenum">
              <a:rPr lang="en-US"/>
              <a:pPr/>
              <a:t>24</a:t>
            </a:fld>
            <a:endParaRPr lang="en-US"/>
          </a:p>
        </p:txBody>
      </p:sp>
      <p:sp>
        <p:nvSpPr>
          <p:cNvPr id="5427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9F9E2F3B-652F-FF4C-BFF5-0F82A6AF092C}" type="slidenum">
              <a:rPr lang="en-US" sz="1300">
                <a:latin typeface="Arial" charset="0"/>
                <a:cs typeface="Arial" charset="0"/>
              </a:rPr>
              <a:pPr algn="r" eaLnBrk="1" hangingPunct="1"/>
              <a:t>24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3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790F6D-5EAC-1242-8F25-E095C752C132}" type="slidenum">
              <a:rPr lang="en-US"/>
              <a:pPr/>
              <a:t>25</a:t>
            </a:fld>
            <a:endParaRPr lang="en-US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8BCC0674-D82B-0B49-BC05-48CEDF041B13}" type="slidenum">
              <a:rPr lang="en-US" sz="1300">
                <a:latin typeface="Arial" charset="0"/>
                <a:cs typeface="Arial" charset="0"/>
              </a:rPr>
              <a:pPr algn="r" eaLnBrk="1" hangingPunct="1"/>
              <a:t>25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3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5362F-BA41-E04D-B00C-6F37DB835151}" type="slidenum">
              <a:rPr lang="en-US"/>
              <a:pPr/>
              <a:t>26</a:t>
            </a:fld>
            <a:endParaRPr lang="en-US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AB4B3DAA-2F0E-E648-8664-A84CB3527584}" type="slidenum">
              <a:rPr lang="en-US" sz="1300">
                <a:latin typeface="Arial" charset="0"/>
                <a:cs typeface="Arial" charset="0"/>
              </a:rPr>
              <a:pPr algn="r" eaLnBrk="1" hangingPunct="1"/>
              <a:t>26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3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4069B-0114-0E4B-A578-FF20A1404547}" type="slidenum">
              <a:rPr lang="en-US"/>
              <a:pPr/>
              <a:t>27</a:t>
            </a:fld>
            <a:endParaRPr lang="en-US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4CA1A16-13F8-DF4B-B330-7D5F6D4C757B}" type="slidenum">
              <a:rPr lang="en-US" sz="1300">
                <a:latin typeface="Arial" charset="0"/>
                <a:cs typeface="Arial" charset="0"/>
              </a:rPr>
              <a:pPr algn="r" eaLnBrk="1" hangingPunct="1"/>
              <a:t>27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3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0E101-32AC-7D4B-A4C0-8B1F7A62A6E7}" type="slidenum">
              <a:rPr lang="en-US"/>
              <a:pPr/>
              <a:t>28</a:t>
            </a:fld>
            <a:endParaRPr lang="en-US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ACFB71E7-66EF-024D-962B-6A284B3A1E72}" type="slidenum">
              <a:rPr lang="en-US" sz="1300">
                <a:latin typeface="Arial" charset="0"/>
                <a:cs typeface="Arial" charset="0"/>
              </a:rPr>
              <a:pPr algn="r" eaLnBrk="1" hangingPunct="1"/>
              <a:t>28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3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8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035136-B202-7E45-BBD1-5E28AE74B032}" type="slidenum">
              <a:rPr lang="en-US"/>
              <a:pPr/>
              <a:t>29</a:t>
            </a:fld>
            <a:endParaRPr lang="en-US"/>
          </a:p>
        </p:txBody>
      </p:sp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9FD8BE2A-BB00-5E4A-8E14-1914620F0B8E}" type="slidenum">
              <a:rPr lang="en-US" sz="1300">
                <a:latin typeface="Arial" charset="0"/>
                <a:cs typeface="Arial" charset="0"/>
              </a:rPr>
              <a:pPr algn="r" eaLnBrk="1" hangingPunct="1"/>
              <a:t>29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4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0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755211-5B53-2F40-989E-0683239AE710}" type="slidenum">
              <a:rPr lang="en-US"/>
              <a:pPr/>
              <a:t>12</a:t>
            </a:fld>
            <a:endParaRPr lang="en-US"/>
          </a:p>
        </p:txBody>
      </p:sp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924DD905-CEC2-9247-B383-E1DF4ED45A5B}" type="slidenum">
              <a:rPr lang="en-US" sz="1300">
                <a:latin typeface="Arial" charset="0"/>
                <a:cs typeface="Arial" charset="0"/>
              </a:rPr>
              <a:pPr algn="r" eaLnBrk="1" hangingPunct="1"/>
              <a:t>12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0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996377-02E9-9943-A0BC-A18CC0E3C7E1}" type="slidenum">
              <a:rPr lang="en-US"/>
              <a:pPr/>
              <a:t>30</a:t>
            </a:fld>
            <a:endParaRPr lang="en-US"/>
          </a:p>
        </p:txBody>
      </p:sp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CDAA6BB-BFAC-D348-A796-76203274F57B}" type="slidenum">
              <a:rPr lang="en-US" sz="1300">
                <a:latin typeface="Arial" charset="0"/>
                <a:cs typeface="Arial" charset="0"/>
              </a:rPr>
              <a:pPr algn="r" eaLnBrk="1" hangingPunct="1"/>
              <a:t>30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4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2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E4AA35-058A-1149-84BE-F0A31DE450E0}" type="slidenum">
              <a:rPr lang="en-US"/>
              <a:pPr/>
              <a:t>31</a:t>
            </a:fld>
            <a:endParaRPr lang="en-US"/>
          </a:p>
        </p:txBody>
      </p:sp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4D810EB9-0CB6-FD4D-B8EF-FA1025A7ED2C}" type="slidenum">
              <a:rPr lang="en-US" sz="1300">
                <a:latin typeface="Arial" charset="0"/>
                <a:cs typeface="Arial" charset="0"/>
              </a:rPr>
              <a:pPr algn="r" eaLnBrk="1" hangingPunct="1"/>
              <a:t>31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4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4B63EB-E379-E645-A857-1A0331439A02}" type="slidenum">
              <a:rPr lang="en-US"/>
              <a:pPr/>
              <a:t>13</a:t>
            </a:fld>
            <a:endParaRPr lang="en-US"/>
          </a:p>
        </p:txBody>
      </p:sp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A2140BDC-7FBC-5B4A-A4AB-C9AA39A2A9C0}" type="slidenum">
              <a:rPr lang="en-US" sz="1300">
                <a:latin typeface="Arial" charset="0"/>
                <a:cs typeface="Arial" charset="0"/>
              </a:rPr>
              <a:pPr algn="r" eaLnBrk="1" hangingPunct="1"/>
              <a:t>13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0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8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92A41E-3E55-394C-A87D-5013A24ABA31}" type="slidenum">
              <a:rPr lang="en-US"/>
              <a:pPr/>
              <a:t>14</a:t>
            </a:fld>
            <a:endParaRPr lang="en-US"/>
          </a:p>
        </p:txBody>
      </p:sp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54C74F2D-7E92-9F40-BA49-C707C71A7360}" type="slidenum">
              <a:rPr lang="en-US" sz="1300">
                <a:latin typeface="Arial" charset="0"/>
                <a:cs typeface="Arial" charset="0"/>
              </a:rPr>
              <a:pPr algn="r" eaLnBrk="1" hangingPunct="1"/>
              <a:t>14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1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0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75E0E1-2E65-F64D-87C6-1DD7363352DE}" type="slidenum">
              <a:rPr lang="en-US"/>
              <a:pPr/>
              <a:t>15</a:t>
            </a:fld>
            <a:endParaRPr lang="en-U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4634D0B-3A2D-6944-BA02-C6C4099EB588}" type="slidenum">
              <a:rPr lang="en-US" sz="1300">
                <a:latin typeface="Arial" charset="0"/>
                <a:cs typeface="Arial" charset="0"/>
              </a:rPr>
              <a:pPr algn="r" eaLnBrk="1" hangingPunct="1"/>
              <a:t>15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1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r>
              <a:rPr lang="en-US"/>
              <a:t>And if we animate this…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98A5C-7505-134C-BA35-5595A6AF6365}" type="slidenum">
              <a:rPr lang="en-US"/>
              <a:pPr/>
              <a:t>16</a:t>
            </a:fld>
            <a:endParaRPr lang="en-U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763ADA31-411A-DC48-AC33-DDD2E5DCDF54}" type="slidenum">
              <a:rPr lang="en-US" sz="1300">
                <a:latin typeface="Arial" charset="0"/>
                <a:cs typeface="Arial" charset="0"/>
              </a:rPr>
              <a:pPr algn="r" eaLnBrk="1" hangingPunct="1"/>
              <a:t>16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1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r>
              <a:rPr lang="en-US"/>
              <a:t>And if we animate this…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F465C5-D3FB-9D4A-B92F-F213D1FB5213}" type="slidenum">
              <a:rPr lang="en-US"/>
              <a:pPr/>
              <a:t>17</a:t>
            </a:fld>
            <a:endParaRPr lang="en-US"/>
          </a:p>
        </p:txBody>
      </p:sp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2C4E6DE6-E509-D443-99CB-383AEAFB6781}" type="slidenum">
              <a:rPr lang="en-US" sz="1300">
                <a:latin typeface="Arial" charset="0"/>
                <a:cs typeface="Arial" charset="0"/>
              </a:rPr>
              <a:pPr algn="r" eaLnBrk="1" hangingPunct="1"/>
              <a:t>17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1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CFCC4E-490B-CB40-B387-E439AEA7946D}" type="slidenum">
              <a:rPr lang="en-US"/>
              <a:pPr/>
              <a:t>18</a:t>
            </a:fld>
            <a:endParaRPr lang="en-US"/>
          </a:p>
        </p:txBody>
      </p:sp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0E5C677F-B25E-DE4D-800E-6F873D450129}" type="slidenum">
              <a:rPr lang="en-US" sz="1300">
                <a:latin typeface="Arial" charset="0"/>
                <a:cs typeface="Arial" charset="0"/>
              </a:rPr>
              <a:pPr algn="r" eaLnBrk="1" hangingPunct="1"/>
              <a:t>18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1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75C22A-0D2D-DC47-A619-9689D9209B7F}" type="slidenum">
              <a:rPr lang="en-US"/>
              <a:pPr/>
              <a:t>19</a:t>
            </a:fld>
            <a:endParaRPr lang="en-US"/>
          </a:p>
        </p:txBody>
      </p:sp>
      <p:sp>
        <p:nvSpPr>
          <p:cNvPr id="4915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85813" indent="-303213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08088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92275" indent="-242888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4875" indent="-241300" algn="l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fld id="{3D4C601D-E59C-E642-A2B6-A018D8E421A1}" type="slidenum">
              <a:rPr lang="en-US" sz="1300">
                <a:latin typeface="Arial" charset="0"/>
                <a:cs typeface="Arial" charset="0"/>
              </a:rPr>
              <a:pPr algn="r" eaLnBrk="1" hangingPunct="1"/>
              <a:t>19</a:t>
            </a:fld>
            <a:endParaRPr lang="en-US" sz="1300">
              <a:latin typeface="Arial" charset="0"/>
              <a:cs typeface="Arial" charset="0"/>
            </a:endParaRPr>
          </a:p>
        </p:txBody>
      </p:sp>
      <p:sp>
        <p:nvSpPr>
          <p:cNvPr id="142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0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</p:spPr>
        <p:txBody>
          <a:bodyPr lIns="96661" tIns="48331" rIns="96661" bIns="48331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28063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75957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38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23228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7797476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78507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35907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91107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932954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0193380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320112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9384837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39106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69219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104093-3049-8347-8705-C359F43B41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8691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291F4-68CD-624E-98DC-B14DA229E45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6026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12860-81BF-B245-B053-F3DCE89328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32998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A1861-D96D-BD42-B9ED-6668C9F0D84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50284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5BF787-B2AD-8541-9F4B-C56D6259BC9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187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23AE58-474B-324B-AB5F-29EFBEFDED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6511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985C42-85DA-D54B-A792-742487A003B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862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633423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0F9D1-D754-C849-B25A-BF1CA00826B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6876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4CE3C-5A89-6B49-A04B-F43C59838C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49788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E3157-76D0-7246-8B20-BA95C82A6D1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4241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76200"/>
            <a:ext cx="207645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607695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D6CF6B-0F61-544E-9C51-3472EC9AC0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10837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7859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9686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850782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798638"/>
            <a:ext cx="4130675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7875" y="1798638"/>
            <a:ext cx="4132263" cy="48307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206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4450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2259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04152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267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30848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315217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136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6700" y="396875"/>
            <a:ext cx="2103438" cy="6232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96875"/>
            <a:ext cx="6159500" cy="6232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89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18301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0593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63980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06358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32146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38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81380" name="Rectangle 4"/>
          <p:cNvSpPr>
            <a:spLocks noChangeArrowheads="1"/>
          </p:cNvSpPr>
          <p:nvPr/>
        </p:nvSpPr>
        <p:spPr bwMode="auto">
          <a:xfrm>
            <a:off x="227013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81381" name="Rectangle 5"/>
          <p:cNvSpPr>
            <a:spLocks noChangeArrowheads="1"/>
          </p:cNvSpPr>
          <p:nvPr/>
        </p:nvSpPr>
        <p:spPr bwMode="auto">
          <a:xfrm>
            <a:off x="227013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7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76200"/>
            <a:ext cx="76200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39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 单击此处编辑母版文本样式</a:t>
            </a:r>
          </a:p>
          <a:p>
            <a:pPr lvl="1"/>
            <a:r>
              <a:rPr lang="zh-CN" altLang="en-US"/>
              <a:t> 第二级</a:t>
            </a:r>
          </a:p>
          <a:p>
            <a:pPr lvl="2"/>
            <a:r>
              <a:rPr lang="zh-CN" altLang="en-US"/>
              <a:t> 第三级</a:t>
            </a:r>
          </a:p>
          <a:p>
            <a:pPr lvl="3"/>
            <a:r>
              <a:rPr lang="zh-CN" altLang="en-US"/>
              <a:t> 第四级</a:t>
            </a:r>
          </a:p>
          <a:p>
            <a:pPr lvl="4"/>
            <a:r>
              <a:rPr lang="zh-CN" altLang="en-US"/>
              <a:t> 第五级</a:t>
            </a:r>
          </a:p>
        </p:txBody>
      </p:sp>
      <p:sp>
        <p:nvSpPr>
          <p:cNvPr id="1391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1" sz="1400">
                <a:ea typeface="+mn-ea"/>
                <a:cs typeface="+mn-cs"/>
              </a:defRPr>
            </a:lvl1pPr>
          </a:lstStyle>
          <a:p>
            <a:endParaRPr lang="en-US" altLang="zh-CN"/>
          </a:p>
        </p:txBody>
      </p:sp>
      <p:sp>
        <p:nvSpPr>
          <p:cNvPr id="1391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400">
                <a:ea typeface="+mn-ea"/>
                <a:cs typeface="+mn-cs"/>
              </a:defRPr>
            </a:lvl1pPr>
          </a:lstStyle>
          <a:p>
            <a:endParaRPr lang="en-US" altLang="zh-CN"/>
          </a:p>
        </p:txBody>
      </p:sp>
      <p:sp>
        <p:nvSpPr>
          <p:cNvPr id="1391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400">
                <a:ea typeface="+mn-ea"/>
                <a:cs typeface="+mn-cs"/>
              </a:defRPr>
            </a:lvl1pPr>
          </a:lstStyle>
          <a:p>
            <a:fld id="{4D5D57A9-8723-7445-92A5-C455AB8EA02D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1391623" name="Rectangle 7" descr="popo1e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1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kumimoji="1" lang="zh-CN" altLang="en-US">
              <a:solidFill>
                <a:schemeClr val="bg1"/>
              </a:solidFill>
              <a:ea typeface="楷体_GB2312" charset="0"/>
              <a:cs typeface="楷体_GB2312" charset="0"/>
            </a:endParaRPr>
          </a:p>
        </p:txBody>
      </p:sp>
      <p:sp>
        <p:nvSpPr>
          <p:cNvPr id="1391624" name="Text Box 8"/>
          <p:cNvSpPr txBox="1">
            <a:spLocks noChangeArrowheads="1"/>
          </p:cNvSpPr>
          <p:nvPr/>
        </p:nvSpPr>
        <p:spPr bwMode="auto">
          <a:xfrm>
            <a:off x="-11113" y="6629400"/>
            <a:ext cx="20589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kumimoji="1" lang="en-US" altLang="zh-CN" sz="1200" b="1">
                <a:solidFill>
                  <a:srgbClr val="000099"/>
                </a:solidFill>
                <a:ea typeface="楷体_GB2312" charset="0"/>
                <a:cs typeface="楷体_GB2312" charset="0"/>
              </a:rPr>
              <a:t>Siggraph’2000, July 27, 2000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2pPr>
      <a:lvl3pPr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3pPr>
      <a:lvl4pPr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4pPr>
      <a:lvl5pPr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5pPr>
      <a:lvl6pPr marL="457200"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6pPr>
      <a:lvl7pPr marL="914400"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7pPr>
      <a:lvl8pPr marL="1371600"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8pPr>
      <a:lvl9pPr marL="1828800" algn="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Times New Roman" charset="0"/>
          <a:ea typeface="楷体_GB2312" charset="0"/>
          <a:cs typeface="楷体_GB2312" charset="0"/>
        </a:defRPr>
      </a:lvl9pPr>
    </p:titleStyle>
    <p:bodyStyle>
      <a:lvl1pPr marL="342900" indent="-342900" algn="l" rtl="0" fontAlgn="ctr">
        <a:spcBef>
          <a:spcPct val="20000"/>
        </a:spcBef>
        <a:spcAft>
          <a:spcPct val="0"/>
        </a:spcAft>
        <a:buSzPct val="80000"/>
        <a:buBlip>
          <a:blip r:embed="rId14"/>
        </a:buBlip>
        <a:defRPr kumimoji="1"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ctr">
        <a:spcBef>
          <a:spcPct val="20000"/>
        </a:spcBef>
        <a:spcAft>
          <a:spcPct val="0"/>
        </a:spcAft>
        <a:buClr>
          <a:srgbClr val="FF0000"/>
        </a:buClr>
        <a:buSzPct val="70000"/>
        <a:buFont typeface="Wingdings" charset="0"/>
        <a:buChar char="ü"/>
        <a:defRPr kumimoji="1" sz="28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Font typeface="Wingdings" charset="0"/>
        <a:buChar char="§"/>
        <a:defRPr kumimoji="1" sz="24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6pPr>
      <a:lvl7pPr marL="29718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8pPr>
      <a:lvl9pPr marL="3886200" indent="-228600" algn="l" rtl="0" fontAlgn="ctr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0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832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96875"/>
            <a:ext cx="8402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03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798638"/>
            <a:ext cx="84153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xmlns:p14="http://schemas.microsoft.com/office/powerpoint/2010/main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31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600">
          <a:solidFill>
            <a:schemeClr val="tx2"/>
          </a:solidFill>
          <a:latin typeface="+mn-lt"/>
          <a:ea typeface="+mn-ea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Char char="•"/>
        <a:defRPr sz="2100">
          <a:solidFill>
            <a:schemeClr val="tx2"/>
          </a:solidFill>
          <a:latin typeface="+mn-lt"/>
          <a:ea typeface="+mn-ea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–"/>
        <a:defRPr sz="2000">
          <a:solidFill>
            <a:schemeClr val="tx2"/>
          </a:solidFill>
          <a:latin typeface="+mn-lt"/>
          <a:ea typeface="+mn-ea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chemeClr val="accent2"/>
        </a:buClr>
        <a:buSzPct val="110000"/>
        <a:buFont typeface="Arial" charset="0"/>
        <a:buChar char="›"/>
        <a:defRPr sz="2000"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5.bin"/><Relationship Id="rId12" Type="http://schemas.openxmlformats.org/officeDocument/2006/relationships/image" Target="../media/image42.emf"/><Relationship Id="rId13" Type="http://schemas.openxmlformats.org/officeDocument/2006/relationships/oleObject" Target="../embeddings/oleObject26.bin"/><Relationship Id="rId14" Type="http://schemas.openxmlformats.org/officeDocument/2006/relationships/image" Target="../media/image43.emf"/><Relationship Id="rId15" Type="http://schemas.openxmlformats.org/officeDocument/2006/relationships/oleObject" Target="../embeddings/oleObject27.bin"/><Relationship Id="rId16" Type="http://schemas.openxmlformats.org/officeDocument/2006/relationships/image" Target="../media/image44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1.bin"/><Relationship Id="rId4" Type="http://schemas.openxmlformats.org/officeDocument/2006/relationships/image" Target="../media/image38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39.emf"/><Relationship Id="rId7" Type="http://schemas.openxmlformats.org/officeDocument/2006/relationships/oleObject" Target="../embeddings/oleObject23.bin"/><Relationship Id="rId8" Type="http://schemas.openxmlformats.org/officeDocument/2006/relationships/image" Target="../media/image40.emf"/><Relationship Id="rId9" Type="http://schemas.openxmlformats.org/officeDocument/2006/relationships/oleObject" Target="../embeddings/oleObject24.bin"/><Relationship Id="rId10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1.bin"/><Relationship Id="rId20" Type="http://schemas.openxmlformats.org/officeDocument/2006/relationships/image" Target="../media/image53.emf"/><Relationship Id="rId21" Type="http://schemas.openxmlformats.org/officeDocument/2006/relationships/oleObject" Target="../embeddings/oleObject37.bin"/><Relationship Id="rId22" Type="http://schemas.openxmlformats.org/officeDocument/2006/relationships/image" Target="../media/image54.emf"/><Relationship Id="rId10" Type="http://schemas.openxmlformats.org/officeDocument/2006/relationships/image" Target="../media/image48.emf"/><Relationship Id="rId11" Type="http://schemas.openxmlformats.org/officeDocument/2006/relationships/oleObject" Target="../embeddings/oleObject32.bin"/><Relationship Id="rId12" Type="http://schemas.openxmlformats.org/officeDocument/2006/relationships/image" Target="../media/image49.emf"/><Relationship Id="rId13" Type="http://schemas.openxmlformats.org/officeDocument/2006/relationships/oleObject" Target="../embeddings/oleObject33.bin"/><Relationship Id="rId14" Type="http://schemas.openxmlformats.org/officeDocument/2006/relationships/image" Target="../media/image50.emf"/><Relationship Id="rId15" Type="http://schemas.openxmlformats.org/officeDocument/2006/relationships/oleObject" Target="../embeddings/oleObject34.bin"/><Relationship Id="rId16" Type="http://schemas.openxmlformats.org/officeDocument/2006/relationships/image" Target="../media/image51.emf"/><Relationship Id="rId17" Type="http://schemas.openxmlformats.org/officeDocument/2006/relationships/oleObject" Target="../embeddings/oleObject35.bin"/><Relationship Id="rId18" Type="http://schemas.openxmlformats.org/officeDocument/2006/relationships/image" Target="../media/image52.emf"/><Relationship Id="rId19" Type="http://schemas.openxmlformats.org/officeDocument/2006/relationships/oleObject" Target="../embeddings/oleObject36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28.bin"/><Relationship Id="rId4" Type="http://schemas.openxmlformats.org/officeDocument/2006/relationships/image" Target="../media/image45.emf"/><Relationship Id="rId5" Type="http://schemas.openxmlformats.org/officeDocument/2006/relationships/oleObject" Target="../embeddings/oleObject29.bin"/><Relationship Id="rId6" Type="http://schemas.openxmlformats.org/officeDocument/2006/relationships/image" Target="../media/image46.emf"/><Relationship Id="rId7" Type="http://schemas.openxmlformats.org/officeDocument/2006/relationships/oleObject" Target="../embeddings/oleObject30.bin"/><Relationship Id="rId8" Type="http://schemas.openxmlformats.org/officeDocument/2006/relationships/image" Target="../media/image47.emf"/></Relationships>
</file>

<file path=ppt/slides/_rels/slide36.xml.rels><?xml version="1.0" encoding="UTF-8" standalone="yes"?>
<Relationships xmlns="http://schemas.openxmlformats.org/package/2006/relationships"><Relationship Id="rId20" Type="http://schemas.openxmlformats.org/officeDocument/2006/relationships/image" Target="../media/image63.emf"/><Relationship Id="rId21" Type="http://schemas.openxmlformats.org/officeDocument/2006/relationships/oleObject" Target="../embeddings/oleObject47.bin"/><Relationship Id="rId22" Type="http://schemas.openxmlformats.org/officeDocument/2006/relationships/image" Target="../media/image64.emf"/><Relationship Id="rId23" Type="http://schemas.openxmlformats.org/officeDocument/2006/relationships/oleObject" Target="../embeddings/oleObject48.bin"/><Relationship Id="rId24" Type="http://schemas.openxmlformats.org/officeDocument/2006/relationships/image" Target="../media/image65.emf"/><Relationship Id="rId25" Type="http://schemas.openxmlformats.org/officeDocument/2006/relationships/oleObject" Target="../embeddings/oleObject49.bin"/><Relationship Id="rId26" Type="http://schemas.openxmlformats.org/officeDocument/2006/relationships/image" Target="../media/image66.emf"/><Relationship Id="rId27" Type="http://schemas.openxmlformats.org/officeDocument/2006/relationships/oleObject" Target="../embeddings/oleObject50.bin"/><Relationship Id="rId28" Type="http://schemas.openxmlformats.org/officeDocument/2006/relationships/image" Target="../media/image67.emf"/><Relationship Id="rId29" Type="http://schemas.openxmlformats.org/officeDocument/2006/relationships/oleObject" Target="../embeddings/oleObject51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38.bin"/><Relationship Id="rId4" Type="http://schemas.openxmlformats.org/officeDocument/2006/relationships/image" Target="../media/image55.emf"/><Relationship Id="rId5" Type="http://schemas.openxmlformats.org/officeDocument/2006/relationships/oleObject" Target="../embeddings/oleObject39.bin"/><Relationship Id="rId30" Type="http://schemas.openxmlformats.org/officeDocument/2006/relationships/image" Target="../media/image68.emf"/><Relationship Id="rId31" Type="http://schemas.openxmlformats.org/officeDocument/2006/relationships/oleObject" Target="../embeddings/oleObject52.bin"/><Relationship Id="rId32" Type="http://schemas.openxmlformats.org/officeDocument/2006/relationships/image" Target="../media/image69.emf"/><Relationship Id="rId9" Type="http://schemas.openxmlformats.org/officeDocument/2006/relationships/oleObject" Target="../embeddings/oleObject41.bin"/><Relationship Id="rId6" Type="http://schemas.openxmlformats.org/officeDocument/2006/relationships/image" Target="../media/image56.emf"/><Relationship Id="rId7" Type="http://schemas.openxmlformats.org/officeDocument/2006/relationships/oleObject" Target="../embeddings/oleObject40.bin"/><Relationship Id="rId8" Type="http://schemas.openxmlformats.org/officeDocument/2006/relationships/image" Target="../media/image57.emf"/><Relationship Id="rId33" Type="http://schemas.openxmlformats.org/officeDocument/2006/relationships/oleObject" Target="../embeddings/oleObject53.bin"/><Relationship Id="rId34" Type="http://schemas.openxmlformats.org/officeDocument/2006/relationships/image" Target="../media/image70.emf"/><Relationship Id="rId10" Type="http://schemas.openxmlformats.org/officeDocument/2006/relationships/image" Target="../media/image58.emf"/><Relationship Id="rId11" Type="http://schemas.openxmlformats.org/officeDocument/2006/relationships/oleObject" Target="../embeddings/oleObject42.bin"/><Relationship Id="rId12" Type="http://schemas.openxmlformats.org/officeDocument/2006/relationships/image" Target="../media/image59.emf"/><Relationship Id="rId13" Type="http://schemas.openxmlformats.org/officeDocument/2006/relationships/oleObject" Target="../embeddings/oleObject43.bin"/><Relationship Id="rId14" Type="http://schemas.openxmlformats.org/officeDocument/2006/relationships/image" Target="../media/image60.emf"/><Relationship Id="rId15" Type="http://schemas.openxmlformats.org/officeDocument/2006/relationships/oleObject" Target="../embeddings/oleObject44.bin"/><Relationship Id="rId16" Type="http://schemas.openxmlformats.org/officeDocument/2006/relationships/image" Target="../media/image61.emf"/><Relationship Id="rId17" Type="http://schemas.openxmlformats.org/officeDocument/2006/relationships/oleObject" Target="../embeddings/oleObject45.bin"/><Relationship Id="rId18" Type="http://schemas.openxmlformats.org/officeDocument/2006/relationships/image" Target="../media/image62.emf"/><Relationship Id="rId19" Type="http://schemas.openxmlformats.org/officeDocument/2006/relationships/oleObject" Target="../embeddings/oleObject46.bin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7.bin"/><Relationship Id="rId20" Type="http://schemas.openxmlformats.org/officeDocument/2006/relationships/image" Target="../media/image79.emf"/><Relationship Id="rId21" Type="http://schemas.openxmlformats.org/officeDocument/2006/relationships/oleObject" Target="../embeddings/oleObject63.bin"/><Relationship Id="rId22" Type="http://schemas.openxmlformats.org/officeDocument/2006/relationships/image" Target="../media/image80.emf"/><Relationship Id="rId23" Type="http://schemas.openxmlformats.org/officeDocument/2006/relationships/oleObject" Target="../embeddings/oleObject64.bin"/><Relationship Id="rId24" Type="http://schemas.openxmlformats.org/officeDocument/2006/relationships/image" Target="../media/image81.emf"/><Relationship Id="rId10" Type="http://schemas.openxmlformats.org/officeDocument/2006/relationships/image" Target="../media/image74.emf"/><Relationship Id="rId11" Type="http://schemas.openxmlformats.org/officeDocument/2006/relationships/oleObject" Target="../embeddings/oleObject58.bin"/><Relationship Id="rId12" Type="http://schemas.openxmlformats.org/officeDocument/2006/relationships/image" Target="../media/image75.emf"/><Relationship Id="rId13" Type="http://schemas.openxmlformats.org/officeDocument/2006/relationships/oleObject" Target="../embeddings/oleObject59.bin"/><Relationship Id="rId14" Type="http://schemas.openxmlformats.org/officeDocument/2006/relationships/image" Target="../media/image76.emf"/><Relationship Id="rId15" Type="http://schemas.openxmlformats.org/officeDocument/2006/relationships/oleObject" Target="../embeddings/oleObject60.bin"/><Relationship Id="rId16" Type="http://schemas.openxmlformats.org/officeDocument/2006/relationships/image" Target="../media/image77.emf"/><Relationship Id="rId17" Type="http://schemas.openxmlformats.org/officeDocument/2006/relationships/oleObject" Target="../embeddings/oleObject61.bin"/><Relationship Id="rId18" Type="http://schemas.openxmlformats.org/officeDocument/2006/relationships/image" Target="../media/image78.emf"/><Relationship Id="rId19" Type="http://schemas.openxmlformats.org/officeDocument/2006/relationships/oleObject" Target="../embeddings/oleObject62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54.bin"/><Relationship Id="rId4" Type="http://schemas.openxmlformats.org/officeDocument/2006/relationships/image" Target="../media/image71.emf"/><Relationship Id="rId5" Type="http://schemas.openxmlformats.org/officeDocument/2006/relationships/oleObject" Target="../embeddings/oleObject55.bin"/><Relationship Id="rId6" Type="http://schemas.openxmlformats.org/officeDocument/2006/relationships/image" Target="../media/image72.emf"/><Relationship Id="rId7" Type="http://schemas.openxmlformats.org/officeDocument/2006/relationships/oleObject" Target="../embeddings/oleObject56.bin"/><Relationship Id="rId8" Type="http://schemas.openxmlformats.org/officeDocument/2006/relationships/image" Target="../media/image7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4" Type="http://schemas.openxmlformats.org/officeDocument/2006/relationships/image" Target="../media/image82.emf"/><Relationship Id="rId5" Type="http://schemas.openxmlformats.org/officeDocument/2006/relationships/oleObject" Target="../embeddings/oleObject66.bin"/><Relationship Id="rId6" Type="http://schemas.openxmlformats.org/officeDocument/2006/relationships/image" Target="../media/image83.wmf"/><Relationship Id="rId7" Type="http://schemas.openxmlformats.org/officeDocument/2006/relationships/oleObject" Target="../embeddings/oleObject67.bin"/><Relationship Id="rId8" Type="http://schemas.openxmlformats.org/officeDocument/2006/relationships/image" Target="../media/image84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4" Type="http://schemas.openxmlformats.org/officeDocument/2006/relationships/image" Target="../media/image83.wmf"/><Relationship Id="rId5" Type="http://schemas.openxmlformats.org/officeDocument/2006/relationships/oleObject" Target="../embeddings/oleObject69.bin"/><Relationship Id="rId6" Type="http://schemas.openxmlformats.org/officeDocument/2006/relationships/image" Target="../media/image85.emf"/><Relationship Id="rId7" Type="http://schemas.openxmlformats.org/officeDocument/2006/relationships/oleObject" Target="../embeddings/oleObject70.bin"/><Relationship Id="rId8" Type="http://schemas.openxmlformats.org/officeDocument/2006/relationships/image" Target="../media/image86.emf"/><Relationship Id="rId9" Type="http://schemas.openxmlformats.org/officeDocument/2006/relationships/oleObject" Target="../embeddings/oleObject71.bin"/><Relationship Id="rId10" Type="http://schemas.openxmlformats.org/officeDocument/2006/relationships/image" Target="../media/image87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4" Type="http://schemas.openxmlformats.org/officeDocument/2006/relationships/image" Target="../media/image83.wmf"/><Relationship Id="rId5" Type="http://schemas.openxmlformats.org/officeDocument/2006/relationships/oleObject" Target="../embeddings/oleObject73.bin"/><Relationship Id="rId6" Type="http://schemas.openxmlformats.org/officeDocument/2006/relationships/image" Target="../media/image88.emf"/><Relationship Id="rId7" Type="http://schemas.openxmlformats.org/officeDocument/2006/relationships/oleObject" Target="../embeddings/oleObject74.bin"/><Relationship Id="rId8" Type="http://schemas.openxmlformats.org/officeDocument/2006/relationships/image" Target="../media/image89.emf"/><Relationship Id="rId9" Type="http://schemas.openxmlformats.org/officeDocument/2006/relationships/oleObject" Target="../embeddings/oleObject75.bin"/><Relationship Id="rId10" Type="http://schemas.openxmlformats.org/officeDocument/2006/relationships/image" Target="../media/image90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4" Type="http://schemas.openxmlformats.org/officeDocument/2006/relationships/image" Target="../media/image83.wmf"/><Relationship Id="rId5" Type="http://schemas.openxmlformats.org/officeDocument/2006/relationships/oleObject" Target="../embeddings/oleObject77.bin"/><Relationship Id="rId6" Type="http://schemas.openxmlformats.org/officeDocument/2006/relationships/image" Target="../media/image91.emf"/><Relationship Id="rId7" Type="http://schemas.openxmlformats.org/officeDocument/2006/relationships/oleObject" Target="../embeddings/oleObject78.bin"/><Relationship Id="rId8" Type="http://schemas.openxmlformats.org/officeDocument/2006/relationships/image" Target="../media/image92.emf"/><Relationship Id="rId9" Type="http://schemas.openxmlformats.org/officeDocument/2006/relationships/oleObject" Target="../embeddings/oleObject79.bin"/><Relationship Id="rId10" Type="http://schemas.openxmlformats.org/officeDocument/2006/relationships/image" Target="../media/image93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4.bin"/><Relationship Id="rId12" Type="http://schemas.openxmlformats.org/officeDocument/2006/relationships/image" Target="../media/image97.emf"/><Relationship Id="rId13" Type="http://schemas.openxmlformats.org/officeDocument/2006/relationships/oleObject" Target="../embeddings/oleObject85.bin"/><Relationship Id="rId14" Type="http://schemas.openxmlformats.org/officeDocument/2006/relationships/image" Target="../media/image98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80.bin"/><Relationship Id="rId4" Type="http://schemas.openxmlformats.org/officeDocument/2006/relationships/image" Target="../media/image83.wmf"/><Relationship Id="rId5" Type="http://schemas.openxmlformats.org/officeDocument/2006/relationships/oleObject" Target="../embeddings/oleObject81.bin"/><Relationship Id="rId6" Type="http://schemas.openxmlformats.org/officeDocument/2006/relationships/image" Target="../media/image94.emf"/><Relationship Id="rId7" Type="http://schemas.openxmlformats.org/officeDocument/2006/relationships/oleObject" Target="../embeddings/oleObject82.bin"/><Relationship Id="rId8" Type="http://schemas.openxmlformats.org/officeDocument/2006/relationships/image" Target="../media/image95.emf"/><Relationship Id="rId9" Type="http://schemas.openxmlformats.org/officeDocument/2006/relationships/oleObject" Target="../embeddings/oleObject83.bin"/><Relationship Id="rId10" Type="http://schemas.openxmlformats.org/officeDocument/2006/relationships/image" Target="../media/image96.emf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9.bin"/><Relationship Id="rId20" Type="http://schemas.openxmlformats.org/officeDocument/2006/relationships/image" Target="../media/image107.emf"/><Relationship Id="rId21" Type="http://schemas.openxmlformats.org/officeDocument/2006/relationships/oleObject" Target="../embeddings/oleObject95.bin"/><Relationship Id="rId22" Type="http://schemas.openxmlformats.org/officeDocument/2006/relationships/image" Target="../media/image108.emf"/><Relationship Id="rId23" Type="http://schemas.openxmlformats.org/officeDocument/2006/relationships/oleObject" Target="../embeddings/oleObject96.bin"/><Relationship Id="rId24" Type="http://schemas.openxmlformats.org/officeDocument/2006/relationships/image" Target="../media/image109.emf"/><Relationship Id="rId25" Type="http://schemas.openxmlformats.org/officeDocument/2006/relationships/oleObject" Target="../embeddings/oleObject97.bin"/><Relationship Id="rId26" Type="http://schemas.openxmlformats.org/officeDocument/2006/relationships/image" Target="../media/image110.emf"/><Relationship Id="rId27" Type="http://schemas.openxmlformats.org/officeDocument/2006/relationships/oleObject" Target="../embeddings/oleObject98.bin"/><Relationship Id="rId28" Type="http://schemas.openxmlformats.org/officeDocument/2006/relationships/image" Target="../media/image111.emf"/><Relationship Id="rId10" Type="http://schemas.openxmlformats.org/officeDocument/2006/relationships/image" Target="../media/image102.emf"/><Relationship Id="rId11" Type="http://schemas.openxmlformats.org/officeDocument/2006/relationships/oleObject" Target="../embeddings/oleObject90.bin"/><Relationship Id="rId12" Type="http://schemas.openxmlformats.org/officeDocument/2006/relationships/image" Target="../media/image103.emf"/><Relationship Id="rId13" Type="http://schemas.openxmlformats.org/officeDocument/2006/relationships/oleObject" Target="../embeddings/oleObject91.bin"/><Relationship Id="rId14" Type="http://schemas.openxmlformats.org/officeDocument/2006/relationships/image" Target="../media/image104.emf"/><Relationship Id="rId15" Type="http://schemas.openxmlformats.org/officeDocument/2006/relationships/oleObject" Target="../embeddings/oleObject92.bin"/><Relationship Id="rId16" Type="http://schemas.openxmlformats.org/officeDocument/2006/relationships/image" Target="../media/image105.emf"/><Relationship Id="rId17" Type="http://schemas.openxmlformats.org/officeDocument/2006/relationships/oleObject" Target="../embeddings/oleObject93.bin"/><Relationship Id="rId18" Type="http://schemas.openxmlformats.org/officeDocument/2006/relationships/image" Target="../media/image106.emf"/><Relationship Id="rId19" Type="http://schemas.openxmlformats.org/officeDocument/2006/relationships/oleObject" Target="../embeddings/oleObject94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86.bin"/><Relationship Id="rId4" Type="http://schemas.openxmlformats.org/officeDocument/2006/relationships/image" Target="../media/image99.emf"/><Relationship Id="rId5" Type="http://schemas.openxmlformats.org/officeDocument/2006/relationships/oleObject" Target="../embeddings/oleObject87.bin"/><Relationship Id="rId6" Type="http://schemas.openxmlformats.org/officeDocument/2006/relationships/image" Target="../media/image100.emf"/><Relationship Id="rId7" Type="http://schemas.openxmlformats.org/officeDocument/2006/relationships/oleObject" Target="../embeddings/oleObject88.bin"/><Relationship Id="rId8" Type="http://schemas.openxmlformats.org/officeDocument/2006/relationships/image" Target="../media/image101.emf"/></Relationships>
</file>

<file path=ppt/slides/_rels/slide44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103.bin"/><Relationship Id="rId21" Type="http://schemas.openxmlformats.org/officeDocument/2006/relationships/image" Target="../media/image116.emf"/><Relationship Id="rId22" Type="http://schemas.openxmlformats.org/officeDocument/2006/relationships/oleObject" Target="../embeddings/oleObject104.bin"/><Relationship Id="rId23" Type="http://schemas.openxmlformats.org/officeDocument/2006/relationships/image" Target="../media/image117.emf"/><Relationship Id="rId24" Type="http://schemas.openxmlformats.org/officeDocument/2006/relationships/oleObject" Target="../embeddings/oleObject105.bin"/><Relationship Id="rId25" Type="http://schemas.openxmlformats.org/officeDocument/2006/relationships/image" Target="../media/image118.emf"/><Relationship Id="rId26" Type="http://schemas.openxmlformats.org/officeDocument/2006/relationships/oleObject" Target="../embeddings/oleObject106.bin"/><Relationship Id="rId27" Type="http://schemas.openxmlformats.org/officeDocument/2006/relationships/image" Target="../media/image119.emf"/><Relationship Id="rId28" Type="http://schemas.openxmlformats.org/officeDocument/2006/relationships/oleObject" Target="../embeddings/oleObject107.bin"/><Relationship Id="rId29" Type="http://schemas.openxmlformats.org/officeDocument/2006/relationships/image" Target="../media/image120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126.jpeg"/><Relationship Id="rId30" Type="http://schemas.openxmlformats.org/officeDocument/2006/relationships/oleObject" Target="../embeddings/oleObject108.bin"/><Relationship Id="rId31" Type="http://schemas.openxmlformats.org/officeDocument/2006/relationships/image" Target="../media/image121.emf"/><Relationship Id="rId32" Type="http://schemas.openxmlformats.org/officeDocument/2006/relationships/oleObject" Target="../embeddings/oleObject109.bin"/><Relationship Id="rId9" Type="http://schemas.openxmlformats.org/officeDocument/2006/relationships/image" Target="../media/image130.jpeg"/><Relationship Id="rId6" Type="http://schemas.openxmlformats.org/officeDocument/2006/relationships/image" Target="../media/image127.jpeg"/><Relationship Id="rId7" Type="http://schemas.openxmlformats.org/officeDocument/2006/relationships/image" Target="../media/image128.jpeg"/><Relationship Id="rId8" Type="http://schemas.openxmlformats.org/officeDocument/2006/relationships/image" Target="../media/image129.jpeg"/><Relationship Id="rId33" Type="http://schemas.openxmlformats.org/officeDocument/2006/relationships/image" Target="../media/image122.emf"/><Relationship Id="rId34" Type="http://schemas.openxmlformats.org/officeDocument/2006/relationships/oleObject" Target="../embeddings/oleObject110.bin"/><Relationship Id="rId35" Type="http://schemas.openxmlformats.org/officeDocument/2006/relationships/image" Target="../media/image123.emf"/><Relationship Id="rId10" Type="http://schemas.openxmlformats.org/officeDocument/2006/relationships/image" Target="../media/image131.jpeg"/><Relationship Id="rId11" Type="http://schemas.openxmlformats.org/officeDocument/2006/relationships/image" Target="../media/image132.jpeg"/><Relationship Id="rId12" Type="http://schemas.openxmlformats.org/officeDocument/2006/relationships/oleObject" Target="../embeddings/oleObject99.bin"/><Relationship Id="rId13" Type="http://schemas.openxmlformats.org/officeDocument/2006/relationships/image" Target="../media/image112.emf"/><Relationship Id="rId14" Type="http://schemas.openxmlformats.org/officeDocument/2006/relationships/oleObject" Target="../embeddings/oleObject100.bin"/><Relationship Id="rId15" Type="http://schemas.openxmlformats.org/officeDocument/2006/relationships/image" Target="../media/image113.emf"/><Relationship Id="rId16" Type="http://schemas.openxmlformats.org/officeDocument/2006/relationships/oleObject" Target="../embeddings/oleObject101.bin"/><Relationship Id="rId17" Type="http://schemas.openxmlformats.org/officeDocument/2006/relationships/image" Target="../media/image114.emf"/><Relationship Id="rId18" Type="http://schemas.openxmlformats.org/officeDocument/2006/relationships/oleObject" Target="../embeddings/oleObject102.bin"/><Relationship Id="rId19" Type="http://schemas.openxmlformats.org/officeDocument/2006/relationships/image" Target="../media/image115.emf"/></Relationships>
</file>

<file path=ppt/slides/_rels/slide4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5.bin"/><Relationship Id="rId12" Type="http://schemas.openxmlformats.org/officeDocument/2006/relationships/image" Target="../media/image137.emf"/><Relationship Id="rId13" Type="http://schemas.openxmlformats.org/officeDocument/2006/relationships/oleObject" Target="../embeddings/oleObject116.bin"/><Relationship Id="rId14" Type="http://schemas.openxmlformats.org/officeDocument/2006/relationships/image" Target="../media/image138.emf"/><Relationship Id="rId15" Type="http://schemas.openxmlformats.org/officeDocument/2006/relationships/oleObject" Target="../embeddings/oleObject117.bin"/><Relationship Id="rId16" Type="http://schemas.openxmlformats.org/officeDocument/2006/relationships/image" Target="../media/image139.emf"/><Relationship Id="rId17" Type="http://schemas.openxmlformats.org/officeDocument/2006/relationships/oleObject" Target="../embeddings/oleObject118.bin"/><Relationship Id="rId18" Type="http://schemas.openxmlformats.org/officeDocument/2006/relationships/image" Target="../media/image140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Relationship Id="rId3" Type="http://schemas.openxmlformats.org/officeDocument/2006/relationships/oleObject" Target="../embeddings/oleObject111.bin"/><Relationship Id="rId4" Type="http://schemas.openxmlformats.org/officeDocument/2006/relationships/image" Target="../media/image133.emf"/><Relationship Id="rId5" Type="http://schemas.openxmlformats.org/officeDocument/2006/relationships/oleObject" Target="../embeddings/oleObject112.bin"/><Relationship Id="rId6" Type="http://schemas.openxmlformats.org/officeDocument/2006/relationships/image" Target="../media/image134.emf"/><Relationship Id="rId7" Type="http://schemas.openxmlformats.org/officeDocument/2006/relationships/oleObject" Target="../embeddings/oleObject113.bin"/><Relationship Id="rId8" Type="http://schemas.openxmlformats.org/officeDocument/2006/relationships/image" Target="../media/image135.emf"/><Relationship Id="rId9" Type="http://schemas.openxmlformats.org/officeDocument/2006/relationships/oleObject" Target="../embeddings/oleObject114.bin"/><Relationship Id="rId10" Type="http://schemas.openxmlformats.org/officeDocument/2006/relationships/image" Target="../media/image13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5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jpeg"/><Relationship Id="rId5" Type="http://schemas.openxmlformats.org/officeDocument/2006/relationships/image" Target="../media/image149.jpeg"/><Relationship Id="rId6" Type="http://schemas.openxmlformats.org/officeDocument/2006/relationships/image" Target="../media/image150.jpeg"/><Relationship Id="rId7" Type="http://schemas.openxmlformats.org/officeDocument/2006/relationships/image" Target="../media/image151.jpeg"/><Relationship Id="rId8" Type="http://schemas.openxmlformats.org/officeDocument/2006/relationships/image" Target="../media/image152.jpeg"/><Relationship Id="rId9" Type="http://schemas.openxmlformats.org/officeDocument/2006/relationships/image" Target="../media/image153.jpeg"/><Relationship Id="rId10" Type="http://schemas.openxmlformats.org/officeDocument/2006/relationships/image" Target="../media/image154.jpeg"/><Relationship Id="rId11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8.wmf"/><Relationship Id="rId12" Type="http://schemas.openxmlformats.org/officeDocument/2006/relationships/oleObject" Target="../embeddings/oleObject122.bin"/><Relationship Id="rId13" Type="http://schemas.openxmlformats.org/officeDocument/2006/relationships/image" Target="../media/image159.wmf"/><Relationship Id="rId14" Type="http://schemas.openxmlformats.org/officeDocument/2006/relationships/oleObject" Target="../embeddings/oleObject123.bin"/><Relationship Id="rId15" Type="http://schemas.openxmlformats.org/officeDocument/2006/relationships/image" Target="../media/image160.wmf"/><Relationship Id="rId16" Type="http://schemas.openxmlformats.org/officeDocument/2006/relationships/oleObject" Target="../embeddings/oleObject124.bin"/><Relationship Id="rId17" Type="http://schemas.openxmlformats.org/officeDocument/2006/relationships/image" Target="../media/image161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jpeg"/><Relationship Id="rId6" Type="http://schemas.openxmlformats.org/officeDocument/2006/relationships/oleObject" Target="../embeddings/oleObject119.bin"/><Relationship Id="rId7" Type="http://schemas.openxmlformats.org/officeDocument/2006/relationships/image" Target="../media/image156.wmf"/><Relationship Id="rId8" Type="http://schemas.openxmlformats.org/officeDocument/2006/relationships/oleObject" Target="../embeddings/oleObject120.bin"/><Relationship Id="rId9" Type="http://schemas.openxmlformats.org/officeDocument/2006/relationships/image" Target="../media/image157.wmf"/><Relationship Id="rId10" Type="http://schemas.openxmlformats.org/officeDocument/2006/relationships/oleObject" Target="../embeddings/oleObject121.bin"/></Relationships>
</file>

<file path=ppt/slides/_rels/slide5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68.wmf"/><Relationship Id="rId21" Type="http://schemas.openxmlformats.org/officeDocument/2006/relationships/oleObject" Target="../embeddings/oleObject129.bin"/><Relationship Id="rId22" Type="http://schemas.openxmlformats.org/officeDocument/2006/relationships/image" Target="../media/image169.wmf"/><Relationship Id="rId23" Type="http://schemas.openxmlformats.org/officeDocument/2006/relationships/oleObject" Target="../embeddings/oleObject130.bin"/><Relationship Id="rId24" Type="http://schemas.openxmlformats.org/officeDocument/2006/relationships/image" Target="../media/image170.wmf"/><Relationship Id="rId25" Type="http://schemas.openxmlformats.org/officeDocument/2006/relationships/oleObject" Target="../embeddings/oleObject131.bin"/><Relationship Id="rId26" Type="http://schemas.openxmlformats.org/officeDocument/2006/relationships/image" Target="../media/image171.wmf"/><Relationship Id="rId27" Type="http://schemas.openxmlformats.org/officeDocument/2006/relationships/oleObject" Target="../embeddings/oleObject132.bin"/><Relationship Id="rId28" Type="http://schemas.openxmlformats.org/officeDocument/2006/relationships/image" Target="../media/image172.wmf"/><Relationship Id="rId29" Type="http://schemas.openxmlformats.org/officeDocument/2006/relationships/oleObject" Target="../embeddings/oleObject133.bin"/><Relationship Id="rId1" Type="http://schemas.openxmlformats.org/officeDocument/2006/relationships/vmlDrawing" Target="../drawings/vmlDrawing19.vml"/><Relationship Id="rId2" Type="http://schemas.openxmlformats.org/officeDocument/2006/relationships/tags" Target="../tags/tag1.xml"/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6.png"/><Relationship Id="rId5" Type="http://schemas.openxmlformats.org/officeDocument/2006/relationships/image" Target="../media/image177.png"/><Relationship Id="rId30" Type="http://schemas.openxmlformats.org/officeDocument/2006/relationships/image" Target="../media/image173.wmf"/><Relationship Id="rId31" Type="http://schemas.openxmlformats.org/officeDocument/2006/relationships/oleObject" Target="../embeddings/oleObject134.bin"/><Relationship Id="rId32" Type="http://schemas.openxmlformats.org/officeDocument/2006/relationships/image" Target="../media/image174.emf"/><Relationship Id="rId9" Type="http://schemas.openxmlformats.org/officeDocument/2006/relationships/image" Target="../media/image181.png"/><Relationship Id="rId6" Type="http://schemas.openxmlformats.org/officeDocument/2006/relationships/image" Target="../media/image178.png"/><Relationship Id="rId7" Type="http://schemas.openxmlformats.org/officeDocument/2006/relationships/image" Target="../media/image179.png"/><Relationship Id="rId8" Type="http://schemas.openxmlformats.org/officeDocument/2006/relationships/image" Target="../media/image180.png"/><Relationship Id="rId33" Type="http://schemas.openxmlformats.org/officeDocument/2006/relationships/oleObject" Target="../embeddings/oleObject135.bin"/><Relationship Id="rId34" Type="http://schemas.openxmlformats.org/officeDocument/2006/relationships/image" Target="../media/image175.emf"/><Relationship Id="rId35" Type="http://schemas.openxmlformats.org/officeDocument/2006/relationships/image" Target="../media/image185.jpeg"/><Relationship Id="rId36" Type="http://schemas.openxmlformats.org/officeDocument/2006/relationships/image" Target="../media/image186.jpeg"/><Relationship Id="rId10" Type="http://schemas.openxmlformats.org/officeDocument/2006/relationships/image" Target="../media/image182.png"/><Relationship Id="rId11" Type="http://schemas.openxmlformats.org/officeDocument/2006/relationships/image" Target="../media/image183.png"/><Relationship Id="rId12" Type="http://schemas.openxmlformats.org/officeDocument/2006/relationships/image" Target="../media/image184.png"/><Relationship Id="rId13" Type="http://schemas.openxmlformats.org/officeDocument/2006/relationships/oleObject" Target="../embeddings/oleObject125.bin"/><Relationship Id="rId14" Type="http://schemas.openxmlformats.org/officeDocument/2006/relationships/image" Target="../media/image165.emf"/><Relationship Id="rId15" Type="http://schemas.openxmlformats.org/officeDocument/2006/relationships/oleObject" Target="../embeddings/oleObject126.bin"/><Relationship Id="rId16" Type="http://schemas.openxmlformats.org/officeDocument/2006/relationships/image" Target="../media/image166.wmf"/><Relationship Id="rId17" Type="http://schemas.openxmlformats.org/officeDocument/2006/relationships/oleObject" Target="../embeddings/oleObject127.bin"/><Relationship Id="rId18" Type="http://schemas.openxmlformats.org/officeDocument/2006/relationships/image" Target="../media/image167.wmf"/><Relationship Id="rId19" Type="http://schemas.openxmlformats.org/officeDocument/2006/relationships/oleObject" Target="../embeddings/oleObject128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136.bin"/><Relationship Id="rId5" Type="http://schemas.openxmlformats.org/officeDocument/2006/relationships/image" Target="../media/image187.emf"/><Relationship Id="rId6" Type="http://schemas.openxmlformats.org/officeDocument/2006/relationships/oleObject" Target="../embeddings/oleObject137.bin"/><Relationship Id="rId7" Type="http://schemas.openxmlformats.org/officeDocument/2006/relationships/image" Target="../media/image188.emf"/><Relationship Id="rId8" Type="http://schemas.openxmlformats.org/officeDocument/2006/relationships/oleObject" Target="../embeddings/oleObject138.bin"/><Relationship Id="rId9" Type="http://schemas.openxmlformats.org/officeDocument/2006/relationships/image" Target="../media/image189.emf"/><Relationship Id="rId1" Type="http://schemas.openxmlformats.org/officeDocument/2006/relationships/vmlDrawing" Target="../drawings/vmlDrawing20.vml"/><Relationship Id="rId2" Type="http://schemas.openxmlformats.org/officeDocument/2006/relationships/tags" Target="../tags/tag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9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w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7.w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8.wmf"/><Relationship Id="rId10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w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10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14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6.w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12.w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13.wmf"/><Relationship Id="rId10" Type="http://schemas.openxmlformats.org/officeDocument/2006/relationships/oleObject" Target="../embeddings/oleObject9.bin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wmf"/><Relationship Id="rId12" Type="http://schemas.openxmlformats.org/officeDocument/2006/relationships/oleObject" Target="../embeddings/oleObject15.bin"/><Relationship Id="rId13" Type="http://schemas.openxmlformats.org/officeDocument/2006/relationships/image" Target="../media/image1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4.xml"/><Relationship Id="rId3" Type="http://schemas.openxmlformats.org/officeDocument/2006/relationships/image" Target="../media/image17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15.wmf"/><Relationship Id="rId6" Type="http://schemas.openxmlformats.org/officeDocument/2006/relationships/oleObject" Target="../embeddings/oleObject12.bin"/><Relationship Id="rId7" Type="http://schemas.openxmlformats.org/officeDocument/2006/relationships/image" Target="../media/image6.wmf"/><Relationship Id="rId8" Type="http://schemas.openxmlformats.org/officeDocument/2006/relationships/oleObject" Target="../embeddings/oleObject13.bin"/><Relationship Id="rId9" Type="http://schemas.openxmlformats.org/officeDocument/2006/relationships/image" Target="../media/image9.wmf"/><Relationship Id="rId10" Type="http://schemas.openxmlformats.org/officeDocument/2006/relationships/oleObject" Target="../embeddings/oleObject14.bin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10.wmf"/><Relationship Id="rId13" Type="http://schemas.openxmlformats.org/officeDocument/2006/relationships/oleObject" Target="../embeddings/oleObject20.bin"/><Relationship Id="rId14" Type="http://schemas.openxmlformats.org/officeDocument/2006/relationships/image" Target="../media/image1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4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0.png"/><Relationship Id="rId5" Type="http://schemas.openxmlformats.org/officeDocument/2006/relationships/oleObject" Target="../embeddings/oleObject16.bin"/><Relationship Id="rId6" Type="http://schemas.openxmlformats.org/officeDocument/2006/relationships/image" Target="../media/image18.w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6.w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/>
              <a:t>Advanced Computer Graphics </a:t>
            </a:r>
            <a:br>
              <a:rPr lang="en-US" sz="3200" dirty="0"/>
            </a:br>
            <a:r>
              <a:rPr lang="en-US" sz="3200" dirty="0" smtClean="0"/>
              <a:t>(Spring 2013)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4950" y="2392363"/>
            <a:ext cx="8686800" cy="2930525"/>
          </a:xfrm>
        </p:spPr>
        <p:txBody>
          <a:bodyPr/>
          <a:lstStyle/>
          <a:p>
            <a:r>
              <a:rPr lang="en-US" dirty="0"/>
              <a:t>CS 283, Lecture </a:t>
            </a:r>
            <a:r>
              <a:rPr lang="en-US" dirty="0" smtClean="0"/>
              <a:t>16:  </a:t>
            </a:r>
            <a:r>
              <a:rPr lang="en-US" dirty="0"/>
              <a:t>Frequency Analysis and Signal Processing for Rendering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79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831975" y="4040188"/>
            <a:ext cx="58335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>
                <a:latin typeface="Arial" charset="0"/>
              </a:rPr>
              <a:t>http://</a:t>
            </a:r>
            <a:r>
              <a:rPr lang="en-US" dirty="0" err="1">
                <a:latin typeface="Arial" charset="0"/>
              </a:rPr>
              <a:t>inst.eecs.berkeley.edu</a:t>
            </a:r>
            <a:r>
              <a:rPr lang="en-US" dirty="0">
                <a:latin typeface="Arial" charset="0"/>
              </a:rPr>
              <a:t>/~cs283</a:t>
            </a:r>
            <a:r>
              <a:rPr lang="en-US" dirty="0" smtClean="0">
                <a:latin typeface="Arial" charset="0"/>
              </a:rPr>
              <a:t>/sp13</a:t>
            </a:r>
            <a:endParaRPr lang="en-US" dirty="0">
              <a:latin typeface="Arial" charset="0"/>
            </a:endParaRPr>
          </a:p>
        </p:txBody>
      </p:sp>
      <p:pic>
        <p:nvPicPr>
          <p:cNvPr id="1045530" name="Picture 26" descr="foley-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4787900"/>
            <a:ext cx="2286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31" name="Picture 27" descr="kajiya-chess-sig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4795838"/>
            <a:ext cx="1752600" cy="146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32" name="Picture 28" descr="meier-painterly-sig96-nobor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4760913"/>
            <a:ext cx="2514600" cy="1474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Light Field Reconstruction</a:t>
            </a:r>
          </a:p>
        </p:txBody>
      </p:sp>
      <p:sp>
        <p:nvSpPr>
          <p:cNvPr id="1397763" name="Rectangle 3"/>
          <p:cNvSpPr>
            <a:spLocks noChangeArrowheads="1"/>
          </p:cNvSpPr>
          <p:nvPr/>
        </p:nvSpPr>
        <p:spPr bwMode="auto">
          <a:xfrm>
            <a:off x="990600" y="1981200"/>
            <a:ext cx="7315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Minimum Sampling Curve</a:t>
            </a:r>
          </a:p>
        </p:txBody>
      </p:sp>
      <p:sp>
        <p:nvSpPr>
          <p:cNvPr id="1398787" name="Text Box 3"/>
          <p:cNvSpPr txBox="1">
            <a:spLocks noChangeArrowheads="1"/>
          </p:cNvSpPr>
          <p:nvPr/>
        </p:nvSpPr>
        <p:spPr bwMode="auto">
          <a:xfrm>
            <a:off x="5486400" y="1981200"/>
            <a:ext cx="2895600" cy="1373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rgbClr val="FFFF00"/>
                </a:solidFill>
                <a:ea typeface="楷体_GB2312" charset="0"/>
                <a:cs typeface="楷体_GB2312" charset="0"/>
              </a:rPr>
              <a:t>Joint Image </a:t>
            </a:r>
            <a:br>
              <a:rPr kumimoji="1" lang="en-US" altLang="zh-CN" sz="2800" b="1">
                <a:solidFill>
                  <a:srgbClr val="FFFF00"/>
                </a:solidFill>
                <a:ea typeface="楷体_GB2312" charset="0"/>
                <a:cs typeface="楷体_GB2312" charset="0"/>
              </a:rPr>
            </a:br>
            <a:r>
              <a:rPr kumimoji="1" lang="en-US" altLang="zh-CN" sz="2800" b="1">
                <a:solidFill>
                  <a:srgbClr val="FFFF00"/>
                </a:solidFill>
                <a:ea typeface="楷体_GB2312" charset="0"/>
                <a:cs typeface="楷体_GB2312" charset="0"/>
              </a:rPr>
              <a:t>and</a:t>
            </a:r>
            <a:br>
              <a:rPr kumimoji="1" lang="en-US" altLang="zh-CN" sz="2800" b="1">
                <a:solidFill>
                  <a:srgbClr val="FFFF00"/>
                </a:solidFill>
                <a:ea typeface="楷体_GB2312" charset="0"/>
                <a:cs typeface="楷体_GB2312" charset="0"/>
              </a:rPr>
            </a:br>
            <a:r>
              <a:rPr kumimoji="1" lang="en-US" altLang="zh-CN" sz="2800" b="1">
                <a:solidFill>
                  <a:srgbClr val="FFFF00"/>
                </a:solidFill>
                <a:ea typeface="楷体_GB2312" charset="0"/>
                <a:cs typeface="楷体_GB2312" charset="0"/>
              </a:rPr>
              <a:t> Geometry Space</a:t>
            </a:r>
          </a:p>
        </p:txBody>
      </p:sp>
      <p:grpSp>
        <p:nvGrpSpPr>
          <p:cNvPr id="1398788" name="Group 4"/>
          <p:cNvGrpSpPr>
            <a:grpSpLocks/>
          </p:cNvGrpSpPr>
          <p:nvPr/>
        </p:nvGrpSpPr>
        <p:grpSpPr bwMode="auto">
          <a:xfrm>
            <a:off x="1828800" y="3733800"/>
            <a:ext cx="4343400" cy="862013"/>
            <a:chOff x="1152" y="2352"/>
            <a:chExt cx="2736" cy="543"/>
          </a:xfrm>
        </p:grpSpPr>
        <p:sp>
          <p:nvSpPr>
            <p:cNvPr id="1398789" name="Arc 5"/>
            <p:cNvSpPr>
              <a:spLocks/>
            </p:cNvSpPr>
            <p:nvPr/>
          </p:nvSpPr>
          <p:spPr bwMode="auto">
            <a:xfrm flipH="1">
              <a:off x="1152" y="2544"/>
              <a:ext cx="1376" cy="351"/>
            </a:xfrm>
            <a:custGeom>
              <a:avLst/>
              <a:gdLst>
                <a:gd name="G0" fmla="+- 0 0 0"/>
                <a:gd name="G1" fmla="+- 19749 0 0"/>
                <a:gd name="G2" fmla="+- 21600 0 0"/>
                <a:gd name="T0" fmla="*/ 8749 w 21159"/>
                <a:gd name="T1" fmla="*/ 0 h 19749"/>
                <a:gd name="T2" fmla="*/ 21159 w 21159"/>
                <a:gd name="T3" fmla="*/ 15409 h 19749"/>
                <a:gd name="T4" fmla="*/ 0 w 21159"/>
                <a:gd name="T5" fmla="*/ 19749 h 19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59" h="19749" fill="none" extrusionOk="0">
                  <a:moveTo>
                    <a:pt x="8748" y="0"/>
                  </a:moveTo>
                  <a:cubicBezTo>
                    <a:pt x="15133" y="2828"/>
                    <a:pt x="19756" y="8568"/>
                    <a:pt x="21159" y="15408"/>
                  </a:cubicBezTo>
                </a:path>
                <a:path w="21159" h="19749" stroke="0" extrusionOk="0">
                  <a:moveTo>
                    <a:pt x="8748" y="0"/>
                  </a:moveTo>
                  <a:cubicBezTo>
                    <a:pt x="15133" y="2828"/>
                    <a:pt x="19756" y="8568"/>
                    <a:pt x="21159" y="15408"/>
                  </a:cubicBezTo>
                  <a:lnTo>
                    <a:pt x="0" y="19749"/>
                  </a:lnTo>
                  <a:close/>
                </a:path>
              </a:pathLst>
            </a:custGeom>
            <a:noFill/>
            <a:ln w="19050" cap="sq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kumimoji="1" lang="zh-CN" altLang="en-US">
                <a:solidFill>
                  <a:schemeClr val="bg1"/>
                </a:solidFill>
                <a:ea typeface="楷体_GB2312" charset="0"/>
                <a:cs typeface="楷体_GB2312" charset="0"/>
              </a:endParaRPr>
            </a:p>
          </p:txBody>
        </p:sp>
        <p:sp>
          <p:nvSpPr>
            <p:cNvPr id="1398790" name="Text Box 6"/>
            <p:cNvSpPr txBox="1">
              <a:spLocks noChangeArrowheads="1"/>
            </p:cNvSpPr>
            <p:nvPr/>
          </p:nvSpPr>
          <p:spPr bwMode="auto">
            <a:xfrm>
              <a:off x="1920" y="2352"/>
              <a:ext cx="1968" cy="518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b="1">
                  <a:solidFill>
                    <a:srgbClr val="FFFFCC"/>
                  </a:solidFill>
                  <a:ea typeface="楷体_GB2312" charset="0"/>
                  <a:cs typeface="楷体_GB2312" charset="0"/>
                </a:rPr>
                <a:t>Minimum Sampling Curve</a:t>
              </a:r>
            </a:p>
          </p:txBody>
        </p:sp>
      </p:grpSp>
      <p:grpSp>
        <p:nvGrpSpPr>
          <p:cNvPr id="1398791" name="Group 7"/>
          <p:cNvGrpSpPr>
            <a:grpSpLocks/>
          </p:cNvGrpSpPr>
          <p:nvPr/>
        </p:nvGrpSpPr>
        <p:grpSpPr bwMode="auto">
          <a:xfrm>
            <a:off x="498475" y="2073275"/>
            <a:ext cx="4495800" cy="4587875"/>
            <a:chOff x="314" y="1306"/>
            <a:chExt cx="2832" cy="2890"/>
          </a:xfrm>
        </p:grpSpPr>
        <p:sp>
          <p:nvSpPr>
            <p:cNvPr id="1398792" name="Text Box 8"/>
            <p:cNvSpPr txBox="1">
              <a:spLocks noChangeArrowheads="1"/>
            </p:cNvSpPr>
            <p:nvPr/>
          </p:nvSpPr>
          <p:spPr bwMode="auto">
            <a:xfrm>
              <a:off x="842" y="3946"/>
              <a:ext cx="192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000">
                  <a:solidFill>
                    <a:schemeClr val="bg1"/>
                  </a:solidFill>
                  <a:ea typeface="楷体_GB2312" charset="0"/>
                  <a:cs typeface="楷体_GB2312" charset="0"/>
                </a:rPr>
                <a:t>Number of Depth Layers</a:t>
              </a:r>
            </a:p>
          </p:txBody>
        </p:sp>
        <p:sp>
          <p:nvSpPr>
            <p:cNvPr id="1398793" name="Text Box 9"/>
            <p:cNvSpPr txBox="1">
              <a:spLocks noChangeArrowheads="1"/>
            </p:cNvSpPr>
            <p:nvPr/>
          </p:nvSpPr>
          <p:spPr bwMode="auto">
            <a:xfrm>
              <a:off x="842" y="3754"/>
              <a:ext cx="1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1</a:t>
              </a:r>
            </a:p>
          </p:txBody>
        </p:sp>
        <p:sp>
          <p:nvSpPr>
            <p:cNvPr id="1398794" name="Text Box 10"/>
            <p:cNvSpPr txBox="1">
              <a:spLocks noChangeArrowheads="1"/>
            </p:cNvSpPr>
            <p:nvPr/>
          </p:nvSpPr>
          <p:spPr bwMode="auto">
            <a:xfrm>
              <a:off x="967" y="3753"/>
              <a:ext cx="2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2</a:t>
              </a:r>
            </a:p>
          </p:txBody>
        </p:sp>
        <p:sp>
          <p:nvSpPr>
            <p:cNvPr id="1398795" name="Text Box 11"/>
            <p:cNvSpPr txBox="1">
              <a:spLocks noChangeArrowheads="1"/>
            </p:cNvSpPr>
            <p:nvPr/>
          </p:nvSpPr>
          <p:spPr bwMode="auto">
            <a:xfrm>
              <a:off x="1129" y="3748"/>
              <a:ext cx="22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3</a:t>
              </a:r>
            </a:p>
          </p:txBody>
        </p:sp>
        <p:sp>
          <p:nvSpPr>
            <p:cNvPr id="1398796" name="Text Box 12"/>
            <p:cNvSpPr txBox="1">
              <a:spLocks noChangeArrowheads="1"/>
            </p:cNvSpPr>
            <p:nvPr/>
          </p:nvSpPr>
          <p:spPr bwMode="auto">
            <a:xfrm>
              <a:off x="1538" y="3748"/>
              <a:ext cx="2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6</a:t>
              </a:r>
            </a:p>
          </p:txBody>
        </p:sp>
        <p:sp>
          <p:nvSpPr>
            <p:cNvPr id="1398797" name="Text Box 13"/>
            <p:cNvSpPr txBox="1">
              <a:spLocks noChangeArrowheads="1"/>
            </p:cNvSpPr>
            <p:nvPr/>
          </p:nvSpPr>
          <p:spPr bwMode="auto">
            <a:xfrm>
              <a:off x="2330" y="3754"/>
              <a:ext cx="31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ea typeface="楷体_GB2312" charset="0"/>
                  <a:cs typeface="楷体_GB2312" charset="0"/>
                </a:rPr>
                <a:t>12</a:t>
              </a:r>
            </a:p>
          </p:txBody>
        </p:sp>
        <p:sp>
          <p:nvSpPr>
            <p:cNvPr id="1398798" name="Text Box 14"/>
            <p:cNvSpPr txBox="1">
              <a:spLocks noChangeArrowheads="1"/>
            </p:cNvSpPr>
            <p:nvPr/>
          </p:nvSpPr>
          <p:spPr bwMode="auto">
            <a:xfrm>
              <a:off x="2570" y="3706"/>
              <a:ext cx="57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ea typeface="楷体_GB2312" charset="0"/>
                  <a:cs typeface="楷体_GB2312" charset="0"/>
                </a:rPr>
                <a:t>Accurate Depth</a:t>
              </a:r>
            </a:p>
          </p:txBody>
        </p:sp>
        <p:sp>
          <p:nvSpPr>
            <p:cNvPr id="1398799" name="Text Box 15"/>
            <p:cNvSpPr txBox="1">
              <a:spLocks noChangeArrowheads="1"/>
            </p:cNvSpPr>
            <p:nvPr/>
          </p:nvSpPr>
          <p:spPr bwMode="auto">
            <a:xfrm>
              <a:off x="314" y="1306"/>
              <a:ext cx="153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000">
                  <a:solidFill>
                    <a:schemeClr val="bg1"/>
                  </a:solidFill>
                  <a:ea typeface="楷体_GB2312" charset="0"/>
                  <a:cs typeface="楷体_GB2312" charset="0"/>
                </a:rPr>
                <a:t>Number of Images</a:t>
              </a:r>
            </a:p>
          </p:txBody>
        </p:sp>
        <p:grpSp>
          <p:nvGrpSpPr>
            <p:cNvPr id="1398800" name="Group 16"/>
            <p:cNvGrpSpPr>
              <a:grpSpLocks/>
            </p:cNvGrpSpPr>
            <p:nvPr/>
          </p:nvGrpSpPr>
          <p:grpSpPr bwMode="auto">
            <a:xfrm>
              <a:off x="794" y="3658"/>
              <a:ext cx="2173" cy="62"/>
              <a:chOff x="480" y="3648"/>
              <a:chExt cx="2173" cy="62"/>
            </a:xfrm>
          </p:grpSpPr>
          <p:sp>
            <p:nvSpPr>
              <p:cNvPr id="1398801" name="Line 17"/>
              <p:cNvSpPr>
                <a:spLocks noChangeShapeType="1"/>
              </p:cNvSpPr>
              <p:nvPr/>
            </p:nvSpPr>
            <p:spPr bwMode="auto">
              <a:xfrm>
                <a:off x="480" y="3678"/>
                <a:ext cx="2173" cy="2"/>
              </a:xfrm>
              <a:prstGeom prst="line">
                <a:avLst/>
              </a:prstGeom>
              <a:noFill/>
              <a:ln w="19050" cap="sq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2" name="Line 18"/>
              <p:cNvSpPr>
                <a:spLocks noChangeShapeType="1"/>
              </p:cNvSpPr>
              <p:nvPr/>
            </p:nvSpPr>
            <p:spPr bwMode="auto">
              <a:xfrm>
                <a:off x="2160" y="3648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3" name="Line 19"/>
              <p:cNvSpPr>
                <a:spLocks noChangeShapeType="1"/>
              </p:cNvSpPr>
              <p:nvPr/>
            </p:nvSpPr>
            <p:spPr bwMode="auto">
              <a:xfrm>
                <a:off x="1344" y="3648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4" name="Line 20"/>
              <p:cNvSpPr>
                <a:spLocks noChangeShapeType="1"/>
              </p:cNvSpPr>
              <p:nvPr/>
            </p:nvSpPr>
            <p:spPr bwMode="auto">
              <a:xfrm>
                <a:off x="924" y="3651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5" name="Line 21"/>
              <p:cNvSpPr>
                <a:spLocks noChangeShapeType="1"/>
              </p:cNvSpPr>
              <p:nvPr/>
            </p:nvSpPr>
            <p:spPr bwMode="auto">
              <a:xfrm>
                <a:off x="768" y="3648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6" name="Line 22"/>
              <p:cNvSpPr>
                <a:spLocks noChangeShapeType="1"/>
              </p:cNvSpPr>
              <p:nvPr/>
            </p:nvSpPr>
            <p:spPr bwMode="auto">
              <a:xfrm>
                <a:off x="618" y="3648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98807" name="Group 23"/>
            <p:cNvGrpSpPr>
              <a:grpSpLocks/>
            </p:cNvGrpSpPr>
            <p:nvPr/>
          </p:nvGrpSpPr>
          <p:grpSpPr bwMode="auto">
            <a:xfrm>
              <a:off x="754" y="1522"/>
              <a:ext cx="59" cy="2160"/>
              <a:chOff x="480" y="1518"/>
              <a:chExt cx="59" cy="2160"/>
            </a:xfrm>
          </p:grpSpPr>
          <p:sp>
            <p:nvSpPr>
              <p:cNvPr id="1398808" name="Line 24"/>
              <p:cNvSpPr>
                <a:spLocks noChangeShapeType="1"/>
              </p:cNvSpPr>
              <p:nvPr/>
            </p:nvSpPr>
            <p:spPr bwMode="auto">
              <a:xfrm flipV="1">
                <a:off x="513" y="1518"/>
                <a:ext cx="0" cy="2160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09" name="Line 25"/>
              <p:cNvSpPr>
                <a:spLocks noChangeShapeType="1"/>
              </p:cNvSpPr>
              <p:nvPr/>
            </p:nvSpPr>
            <p:spPr bwMode="auto">
              <a:xfrm rot="-5400000">
                <a:off x="510" y="1746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10" name="Line 26"/>
              <p:cNvSpPr>
                <a:spLocks noChangeShapeType="1"/>
              </p:cNvSpPr>
              <p:nvPr/>
            </p:nvSpPr>
            <p:spPr bwMode="auto">
              <a:xfrm rot="-5400000">
                <a:off x="510" y="3522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11" name="Line 27"/>
              <p:cNvSpPr>
                <a:spLocks noChangeShapeType="1"/>
              </p:cNvSpPr>
              <p:nvPr/>
            </p:nvSpPr>
            <p:spPr bwMode="auto">
              <a:xfrm rot="-5400000">
                <a:off x="510" y="2610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12" name="Line 28"/>
              <p:cNvSpPr>
                <a:spLocks noChangeShapeType="1"/>
              </p:cNvSpPr>
              <p:nvPr/>
            </p:nvSpPr>
            <p:spPr bwMode="auto">
              <a:xfrm rot="-5400000">
                <a:off x="510" y="3090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8813" name="Line 29"/>
              <p:cNvSpPr>
                <a:spLocks noChangeShapeType="1"/>
              </p:cNvSpPr>
              <p:nvPr/>
            </p:nvSpPr>
            <p:spPr bwMode="auto">
              <a:xfrm rot="-5400000">
                <a:off x="510" y="3378"/>
                <a:ext cx="0" cy="59"/>
              </a:xfrm>
              <a:prstGeom prst="line">
                <a:avLst/>
              </a:prstGeom>
              <a:noFill/>
              <a:ln w="28575" cap="sq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98814" name="Text Box 30"/>
            <p:cNvSpPr txBox="1">
              <a:spLocks noChangeArrowheads="1"/>
            </p:cNvSpPr>
            <p:nvPr/>
          </p:nvSpPr>
          <p:spPr bwMode="auto">
            <a:xfrm>
              <a:off x="458" y="3466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2x2</a:t>
              </a:r>
            </a:p>
          </p:txBody>
        </p:sp>
        <p:sp>
          <p:nvSpPr>
            <p:cNvPr id="1398815" name="Text Box 31"/>
            <p:cNvSpPr txBox="1">
              <a:spLocks noChangeArrowheads="1"/>
            </p:cNvSpPr>
            <p:nvPr/>
          </p:nvSpPr>
          <p:spPr bwMode="auto">
            <a:xfrm>
              <a:off x="458" y="3034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8x8</a:t>
              </a:r>
            </a:p>
          </p:txBody>
        </p:sp>
        <p:sp>
          <p:nvSpPr>
            <p:cNvPr id="1398816" name="Text Box 32"/>
            <p:cNvSpPr txBox="1">
              <a:spLocks noChangeArrowheads="1"/>
            </p:cNvSpPr>
            <p:nvPr/>
          </p:nvSpPr>
          <p:spPr bwMode="auto">
            <a:xfrm>
              <a:off x="458" y="3322"/>
              <a:ext cx="33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4x4</a:t>
              </a:r>
            </a:p>
          </p:txBody>
        </p:sp>
        <p:sp>
          <p:nvSpPr>
            <p:cNvPr id="1398817" name="Text Box 33"/>
            <p:cNvSpPr txBox="1">
              <a:spLocks noChangeArrowheads="1"/>
            </p:cNvSpPr>
            <p:nvPr/>
          </p:nvSpPr>
          <p:spPr bwMode="auto">
            <a:xfrm>
              <a:off x="354" y="2554"/>
              <a:ext cx="4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16x16</a:t>
              </a:r>
            </a:p>
          </p:txBody>
        </p:sp>
        <p:sp>
          <p:nvSpPr>
            <p:cNvPr id="1398818" name="Text Box 34"/>
            <p:cNvSpPr txBox="1">
              <a:spLocks noChangeArrowheads="1"/>
            </p:cNvSpPr>
            <p:nvPr/>
          </p:nvSpPr>
          <p:spPr bwMode="auto">
            <a:xfrm>
              <a:off x="371" y="1676"/>
              <a:ext cx="43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400" b="1">
                  <a:solidFill>
                    <a:schemeClr val="bg1"/>
                  </a:solidFill>
                  <a:latin typeface="Arial" charset="0"/>
                  <a:ea typeface="楷体_GB2312" charset="0"/>
                  <a:cs typeface="楷体_GB2312" charset="0"/>
                </a:rPr>
                <a:t>32x32</a:t>
              </a:r>
            </a:p>
          </p:txBody>
        </p:sp>
      </p:grpSp>
      <p:sp>
        <p:nvSpPr>
          <p:cNvPr id="1398819" name="Freeform 35"/>
          <p:cNvSpPr>
            <a:spLocks/>
          </p:cNvSpPr>
          <p:nvPr/>
        </p:nvSpPr>
        <p:spPr bwMode="auto">
          <a:xfrm>
            <a:off x="1371600" y="2590800"/>
            <a:ext cx="3063875" cy="3109913"/>
          </a:xfrm>
          <a:custGeom>
            <a:avLst/>
            <a:gdLst>
              <a:gd name="T0" fmla="*/ 1930 w 1930"/>
              <a:gd name="T1" fmla="*/ 1959 h 1959"/>
              <a:gd name="T2" fmla="*/ 831 w 1930"/>
              <a:gd name="T3" fmla="*/ 1784 h 1959"/>
              <a:gd name="T4" fmla="*/ 210 w 1930"/>
              <a:gd name="T5" fmla="*/ 1271 h 1959"/>
              <a:gd name="T6" fmla="*/ 32 w 1930"/>
              <a:gd name="T7" fmla="*/ 482 h 1959"/>
              <a:gd name="T8" fmla="*/ 20 w 1930"/>
              <a:gd name="T9" fmla="*/ 0 h 1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30" h="1959">
                <a:moveTo>
                  <a:pt x="1930" y="1959"/>
                </a:moveTo>
                <a:cubicBezTo>
                  <a:pt x="1748" y="1930"/>
                  <a:pt x="1118" y="1899"/>
                  <a:pt x="831" y="1784"/>
                </a:cubicBezTo>
                <a:cubicBezTo>
                  <a:pt x="544" y="1669"/>
                  <a:pt x="343" y="1488"/>
                  <a:pt x="210" y="1271"/>
                </a:cubicBezTo>
                <a:cubicBezTo>
                  <a:pt x="77" y="1054"/>
                  <a:pt x="64" y="694"/>
                  <a:pt x="32" y="482"/>
                </a:cubicBezTo>
                <a:cubicBezTo>
                  <a:pt x="0" y="270"/>
                  <a:pt x="22" y="100"/>
                  <a:pt x="20" y="0"/>
                </a:cubicBezTo>
              </a:path>
            </a:pathLst>
          </a:custGeom>
          <a:noFill/>
          <a:ln w="28575" cap="sq" cmpd="sng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98820" name="Group 36"/>
          <p:cNvGrpSpPr>
            <a:grpSpLocks/>
          </p:cNvGrpSpPr>
          <p:nvPr/>
        </p:nvGrpSpPr>
        <p:grpSpPr bwMode="auto">
          <a:xfrm>
            <a:off x="1365250" y="2790825"/>
            <a:ext cx="2600325" cy="2908300"/>
            <a:chOff x="860" y="1758"/>
            <a:chExt cx="1638" cy="1832"/>
          </a:xfrm>
        </p:grpSpPr>
        <p:sp>
          <p:nvSpPr>
            <p:cNvPr id="1398821" name="Oval 37"/>
            <p:cNvSpPr>
              <a:spLocks noChangeArrowheads="1"/>
            </p:cNvSpPr>
            <p:nvPr/>
          </p:nvSpPr>
          <p:spPr bwMode="auto">
            <a:xfrm>
              <a:off x="860" y="1758"/>
              <a:ext cx="51" cy="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8822" name="Oval 38"/>
            <p:cNvSpPr>
              <a:spLocks noChangeArrowheads="1"/>
            </p:cNvSpPr>
            <p:nvPr/>
          </p:nvSpPr>
          <p:spPr bwMode="auto">
            <a:xfrm>
              <a:off x="1031" y="2850"/>
              <a:ext cx="51" cy="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8823" name="Oval 39"/>
            <p:cNvSpPr>
              <a:spLocks noChangeArrowheads="1"/>
            </p:cNvSpPr>
            <p:nvPr/>
          </p:nvSpPr>
          <p:spPr bwMode="auto">
            <a:xfrm>
              <a:off x="1213" y="3094"/>
              <a:ext cx="51" cy="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8824" name="Oval 40"/>
            <p:cNvSpPr>
              <a:spLocks noChangeArrowheads="1"/>
            </p:cNvSpPr>
            <p:nvPr/>
          </p:nvSpPr>
          <p:spPr bwMode="auto">
            <a:xfrm>
              <a:off x="1640" y="3378"/>
              <a:ext cx="51" cy="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8825" name="Oval 41"/>
            <p:cNvSpPr>
              <a:spLocks noChangeArrowheads="1"/>
            </p:cNvSpPr>
            <p:nvPr/>
          </p:nvSpPr>
          <p:spPr bwMode="auto">
            <a:xfrm>
              <a:off x="2447" y="3538"/>
              <a:ext cx="51" cy="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8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8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9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9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398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9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8787" grpId="0" autoUpdateAnimBg="0"/>
      <p:bldP spid="13988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81000" y="280988"/>
            <a:ext cx="7010400" cy="2703512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j-lt"/>
                <a:ea typeface="+mj-ea"/>
                <a:cs typeface="+mj-cs"/>
              </a:rPr>
              <a:t>Frequency Analysis and Sheared Reconstruction for Rendering Motion Blur</a:t>
            </a:r>
          </a:p>
        </p:txBody>
      </p:sp>
      <p:sp>
        <p:nvSpPr>
          <p:cNvPr id="140493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12750" y="3125788"/>
            <a:ext cx="2863850" cy="254793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000"/>
              <a:t>Kevin Egan</a:t>
            </a:r>
          </a:p>
          <a:p>
            <a:pPr marL="0" indent="0">
              <a:buFontTx/>
              <a:buNone/>
            </a:pPr>
            <a:r>
              <a:rPr lang="en-US" sz="2000"/>
              <a:t>Yu-Ting Tseng</a:t>
            </a:r>
          </a:p>
          <a:p>
            <a:pPr marL="0" indent="0">
              <a:buFontTx/>
              <a:buNone/>
            </a:pPr>
            <a:r>
              <a:rPr lang="en-US" sz="2000"/>
              <a:t>Nicolas Holzschuch</a:t>
            </a:r>
          </a:p>
          <a:p>
            <a:pPr marL="0" indent="0">
              <a:buFontTx/>
              <a:buNone/>
            </a:pPr>
            <a:r>
              <a:rPr lang="en-US" sz="2000"/>
              <a:t>Fr</a:t>
            </a:r>
            <a:r>
              <a:rPr lang="en-US" sz="2000">
                <a:cs typeface="Arial" charset="0"/>
              </a:rPr>
              <a:t>é</a:t>
            </a:r>
            <a:r>
              <a:rPr lang="en-US" sz="2000"/>
              <a:t>do Durand</a:t>
            </a:r>
          </a:p>
          <a:p>
            <a:pPr marL="0" indent="0">
              <a:buFontTx/>
              <a:buNone/>
            </a:pPr>
            <a:r>
              <a:rPr lang="en-US" sz="2000"/>
              <a:t>Ravi Ramamoorthi</a:t>
            </a:r>
          </a:p>
        </p:txBody>
      </p:sp>
      <p:sp>
        <p:nvSpPr>
          <p:cNvPr id="1404932" name="Rectangle 4"/>
          <p:cNvSpPr>
            <a:spLocks noChangeArrowheads="1"/>
          </p:cNvSpPr>
          <p:nvPr/>
        </p:nvSpPr>
        <p:spPr bwMode="auto">
          <a:xfrm>
            <a:off x="3048000" y="3124200"/>
            <a:ext cx="39624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000">
                <a:solidFill>
                  <a:schemeClr val="tx2"/>
                </a:solidFill>
                <a:latin typeface="Arial" charset="0"/>
                <a:cs typeface="Arial" charset="0"/>
              </a:rPr>
              <a:t>Columbia University</a:t>
            </a:r>
          </a:p>
          <a:p>
            <a:pPr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000">
                <a:solidFill>
                  <a:schemeClr val="tx2"/>
                </a:solidFill>
                <a:latin typeface="Arial" charset="0"/>
                <a:cs typeface="Arial" charset="0"/>
              </a:rPr>
              <a:t>Columbia University</a:t>
            </a:r>
          </a:p>
          <a:p>
            <a:pPr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000">
                <a:solidFill>
                  <a:schemeClr val="tx2"/>
                </a:solidFill>
                <a:latin typeface="Arial" charset="0"/>
                <a:cs typeface="Arial" charset="0"/>
              </a:rPr>
              <a:t>INRIA -- LJK</a:t>
            </a:r>
          </a:p>
          <a:p>
            <a:pPr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000">
                <a:solidFill>
                  <a:schemeClr val="tx2"/>
                </a:solidFill>
                <a:latin typeface="Arial" charset="0"/>
                <a:cs typeface="Arial" charset="0"/>
              </a:rPr>
              <a:t>MIT CSAIL</a:t>
            </a:r>
          </a:p>
          <a:p>
            <a:pPr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</a:pPr>
            <a:r>
              <a:rPr lang="en-US" sz="2000">
                <a:solidFill>
                  <a:schemeClr val="tx2"/>
                </a:solidFill>
                <a:latin typeface="Arial" charset="0"/>
                <a:cs typeface="Arial" charset="0"/>
              </a:rPr>
              <a:t>University of California, Berkeley</a:t>
            </a:r>
          </a:p>
        </p:txBody>
      </p:sp>
      <p:pic>
        <p:nvPicPr>
          <p:cNvPr id="1404933" name="Picture 4" descr="sig2009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791200"/>
            <a:ext cx="39243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4934" name="Picture 5" descr="ballerina_ours8_fi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2860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Observation</a:t>
            </a:r>
          </a:p>
        </p:txBody>
      </p:sp>
      <p:sp>
        <p:nvSpPr>
          <p:cNvPr id="14069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642350" cy="2292350"/>
          </a:xfrm>
        </p:spPr>
        <p:txBody>
          <a:bodyPr/>
          <a:lstStyle/>
          <a:p>
            <a:r>
              <a:rPr lang="en-US" sz="3200"/>
              <a:t>Motion blur is expensive</a:t>
            </a:r>
          </a:p>
          <a:p>
            <a:r>
              <a:rPr lang="en-US" sz="3200"/>
              <a:t>Motion blur </a:t>
            </a:r>
            <a:r>
              <a:rPr lang="en-US" sz="3200" i="1"/>
              <a:t>removes</a:t>
            </a:r>
            <a:r>
              <a:rPr lang="en-US" sz="3200"/>
              <a:t> spatial complexity</a:t>
            </a:r>
            <a:endParaRPr lang="en-US" sz="2700"/>
          </a:p>
          <a:p>
            <a:endParaRPr lang="en-US" sz="3200"/>
          </a:p>
        </p:txBody>
      </p:sp>
      <p:pic>
        <p:nvPicPr>
          <p:cNvPr id="1406980" name="Picture 2" descr="D:\mb09talk\car_wid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766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6981" name="Picture 3" descr="D:\mb09talk\car_wide_blu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766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Basic Example</a:t>
            </a:r>
          </a:p>
        </p:txBody>
      </p:sp>
      <p:sp>
        <p:nvSpPr>
          <p:cNvPr id="14090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4868863"/>
          </a:xfrm>
        </p:spPr>
        <p:txBody>
          <a:bodyPr/>
          <a:lstStyle/>
          <a:p>
            <a:r>
              <a:rPr lang="en-US" sz="3200"/>
              <a:t>Object not moving</a:t>
            </a:r>
          </a:p>
        </p:txBody>
      </p:sp>
      <p:pic>
        <p:nvPicPr>
          <p:cNvPr id="1409028" name="Picture 6" descr="quadzoom_wide_hi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9029" name="Picture 9" descr="quadzoomA_x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9030" name="Rectangle 12"/>
          <p:cNvSpPr>
            <a:spLocks noChangeArrowheads="1"/>
          </p:cNvSpPr>
          <p:nvPr/>
        </p:nvSpPr>
        <p:spPr bwMode="auto">
          <a:xfrm>
            <a:off x="609600" y="4419600"/>
            <a:ext cx="3733800" cy="152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09031" name="TextBox 13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09032" name="TextBox 14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09033" name="TextBox 16"/>
          <p:cNvSpPr txBox="1">
            <a:spLocks noChangeArrowheads="1"/>
          </p:cNvSpPr>
          <p:nvPr/>
        </p:nvSpPr>
        <p:spPr bwMode="auto">
          <a:xfrm>
            <a:off x="5105400" y="6211888"/>
            <a:ext cx="2362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SPACE</a:t>
            </a:r>
          </a:p>
        </p:txBody>
      </p:sp>
      <p:sp>
        <p:nvSpPr>
          <p:cNvPr id="1409034" name="TextBox 17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09035" name="TextBox 18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409036" name="TextBox 18"/>
          <p:cNvSpPr txBox="1">
            <a:spLocks noChangeArrowheads="1"/>
          </p:cNvSpPr>
          <p:nvPr/>
        </p:nvSpPr>
        <p:spPr bwMode="auto">
          <a:xfrm>
            <a:off x="6248400" y="381000"/>
            <a:ext cx="2667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Space-time graph</a:t>
            </a:r>
          </a:p>
        </p:txBody>
      </p:sp>
      <p:cxnSp>
        <p:nvCxnSpPr>
          <p:cNvPr id="1409037" name="Straight Arrow Connector 30"/>
          <p:cNvCxnSpPr>
            <a:cxnSpLocks noChangeShapeType="1"/>
          </p:cNvCxnSpPr>
          <p:nvPr/>
        </p:nvCxnSpPr>
        <p:spPr bwMode="auto">
          <a:xfrm rot="5400000">
            <a:off x="7086600" y="1905000"/>
            <a:ext cx="12192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09038" name="TextBox 15"/>
          <p:cNvSpPr txBox="1">
            <a:spLocks noChangeArrowheads="1"/>
          </p:cNvSpPr>
          <p:nvPr/>
        </p:nvSpPr>
        <p:spPr bwMode="auto">
          <a:xfrm rot="-5400000">
            <a:off x="3704432" y="4677568"/>
            <a:ext cx="19240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TIME</a:t>
            </a:r>
          </a:p>
        </p:txBody>
      </p:sp>
      <p:cxnSp>
        <p:nvCxnSpPr>
          <p:cNvPr id="1409039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4077494" y="3694906"/>
            <a:ext cx="11430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09040" name="Straight Arrow Connector 30"/>
          <p:cNvCxnSpPr>
            <a:cxnSpLocks noChangeShapeType="1"/>
          </p:cNvCxnSpPr>
          <p:nvPr/>
        </p:nvCxnSpPr>
        <p:spPr bwMode="auto">
          <a:xfrm>
            <a:off x="7162800" y="6553200"/>
            <a:ext cx="1219200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Basic Example</a:t>
            </a:r>
          </a:p>
        </p:txBody>
      </p:sp>
      <p:sp>
        <p:nvSpPr>
          <p:cNvPr id="1411075" name="TextBox 14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1076" name="TextBox 15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11077" name="TextBox 16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11078" name="TextBox 17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1079" name="TextBox 20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4153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Low velocity,  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+mn-ea"/>
              </a:rPr>
              <a:t>t</a:t>
            </a:r>
            <a:r>
              <a:rPr lang="en-US" sz="3200" b="1" dirty="0"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lang="en-US" sz="3200" b="1" dirty="0" err="1" smtClean="0">
                <a:latin typeface="Arial" charset="0"/>
                <a:ea typeface="+mn-ea"/>
                <a:cs typeface="Arial" charset="0"/>
                <a:sym typeface="Symbol" pitchFamily="18" charset="2"/>
              </a:rPr>
              <a:t>ε</a:t>
            </a:r>
            <a:r>
              <a:rPr lang="en-US" sz="3200" b="1" dirty="0" smtClean="0"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lang="en-US" sz="3200" b="1" dirty="0">
                <a:latin typeface="Arial" charset="0"/>
                <a:ea typeface="+mn-ea"/>
                <a:cs typeface="Arial" charset="0"/>
                <a:sym typeface="Symbol" pitchFamily="18" charset="2"/>
              </a:rPr>
              <a:t>[ 0.0, 1.0 ]</a:t>
            </a: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 </a:t>
            </a:r>
          </a:p>
        </p:txBody>
      </p:sp>
      <p:pic>
        <p:nvPicPr>
          <p:cNvPr id="1411081" name="Picture 11" descr="quadzoomB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1082" name="TextBox 19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pic>
        <p:nvPicPr>
          <p:cNvPr id="1411083" name="Picture 14" descr="quadzoom_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quadzoom_f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0"/>
            <a:ext cx="1620838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1085" name="Rectangle 12"/>
          <p:cNvSpPr>
            <a:spLocks noChangeArrowheads="1"/>
          </p:cNvSpPr>
          <p:nvPr/>
        </p:nvSpPr>
        <p:spPr bwMode="auto">
          <a:xfrm>
            <a:off x="533400" y="4419600"/>
            <a:ext cx="3810000" cy="152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800600" y="6096000"/>
            <a:ext cx="3733800" cy="152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6.66667E-6 -1.7341E-6 L -6.66667E-6 -0.46613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1.90751E-6 L 0.06667 1.90751E-6 " pathEditMode="relative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22" name="Picture 14" descr="quadzoom_b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quadzoom_f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3657600"/>
            <a:ext cx="1620838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24" name="Rectangle 16"/>
          <p:cNvSpPr>
            <a:spLocks noChangeArrowheads="1"/>
          </p:cNvSpPr>
          <p:nvPr/>
        </p:nvSpPr>
        <p:spPr bwMode="auto">
          <a:xfrm>
            <a:off x="4114800" y="3429000"/>
            <a:ext cx="3810000" cy="1981200"/>
          </a:xfrm>
          <a:prstGeom prst="rect">
            <a:avLst/>
          </a:prstGeom>
          <a:solidFill>
            <a:srgbClr val="4832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13125" name="Rectangle 14"/>
          <p:cNvSpPr>
            <a:spLocks noChangeArrowheads="1"/>
          </p:cNvSpPr>
          <p:nvPr/>
        </p:nvSpPr>
        <p:spPr bwMode="auto">
          <a:xfrm>
            <a:off x="-228600" y="3200400"/>
            <a:ext cx="914400" cy="2362200"/>
          </a:xfrm>
          <a:prstGeom prst="rect">
            <a:avLst/>
          </a:prstGeom>
          <a:solidFill>
            <a:srgbClr val="4832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Basic Example</a:t>
            </a:r>
          </a:p>
        </p:txBody>
      </p:sp>
      <p:sp>
        <p:nvSpPr>
          <p:cNvPr id="1413127" name="TextBox 14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3128" name="TextBox 15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13129" name="TextBox 16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13130" name="TextBox 17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3131" name="TextBox 20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4153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High velocity,  </a:t>
            </a:r>
            <a:r>
              <a:rPr lang="en-US" sz="3200" b="1" kern="0" dirty="0">
                <a:solidFill>
                  <a:schemeClr val="tx2"/>
                </a:solidFill>
                <a:latin typeface="+mn-lt"/>
                <a:ea typeface="+mn-ea"/>
              </a:rPr>
              <a:t>t</a:t>
            </a:r>
            <a:r>
              <a:rPr lang="en-US" sz="3200" b="1" dirty="0"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lang="en-US" sz="3200" b="1" dirty="0" err="1" smtClean="0">
                <a:latin typeface="Arial" charset="0"/>
                <a:ea typeface="+mn-ea"/>
                <a:cs typeface="Arial" charset="0"/>
                <a:sym typeface="Symbol" pitchFamily="18" charset="2"/>
              </a:rPr>
              <a:t>ε</a:t>
            </a:r>
            <a:r>
              <a:rPr lang="en-US" sz="3200" b="1" dirty="0" smtClean="0">
                <a:latin typeface="Arial" charset="0"/>
                <a:ea typeface="+mn-ea"/>
                <a:cs typeface="Arial" charset="0"/>
                <a:sym typeface="Symbol" pitchFamily="18" charset="2"/>
              </a:rPr>
              <a:t> </a:t>
            </a:r>
            <a:r>
              <a:rPr lang="en-US" sz="3200" b="1" dirty="0">
                <a:latin typeface="Arial" charset="0"/>
                <a:ea typeface="+mn-ea"/>
                <a:cs typeface="Arial" charset="0"/>
                <a:sym typeface="Symbol" pitchFamily="18" charset="2"/>
              </a:rPr>
              <a:t>[ 0.0, 1.0 ]</a:t>
            </a: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 </a:t>
            </a:r>
          </a:p>
        </p:txBody>
      </p:sp>
      <p:sp>
        <p:nvSpPr>
          <p:cNvPr id="1413133" name="TextBox 19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13134" name="Rectangle 12"/>
          <p:cNvSpPr>
            <a:spLocks noChangeArrowheads="1"/>
          </p:cNvSpPr>
          <p:nvPr/>
        </p:nvSpPr>
        <p:spPr bwMode="auto">
          <a:xfrm>
            <a:off x="533400" y="4419600"/>
            <a:ext cx="3810000" cy="152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pic>
        <p:nvPicPr>
          <p:cNvPr id="1413135" name="Picture 12" descr="quadzoomD_xt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4800600" y="6096000"/>
            <a:ext cx="3733800" cy="1524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6.66667E-6 -1.7341E-6 L -6.66667E-6 -0.46613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5607E-6 L 0.64167 -1.15607E-6 " pathEditMode="relative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Shear in Space-Time</a:t>
            </a:r>
          </a:p>
        </p:txBody>
      </p:sp>
      <p:sp>
        <p:nvSpPr>
          <p:cNvPr id="1415171" name="TextBox 14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5172" name="TextBox 15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15173" name="TextBox 16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15174" name="TextBox 17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5175" name="TextBox 20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415338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Object moving with low velocity</a:t>
            </a:r>
          </a:p>
        </p:txBody>
      </p:sp>
      <p:pic>
        <p:nvPicPr>
          <p:cNvPr id="1415177" name="Picture 11" descr="quadzoomB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5178" name="TextBox 19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15179" name="Right Arrow 24"/>
          <p:cNvSpPr>
            <a:spLocks noChangeArrowheads="1"/>
          </p:cNvSpPr>
          <p:nvPr/>
        </p:nvSpPr>
        <p:spPr bwMode="auto">
          <a:xfrm>
            <a:off x="8001000" y="2971800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15180" name="Right Arrow 24"/>
          <p:cNvSpPr>
            <a:spLocks noChangeArrowheads="1"/>
          </p:cNvSpPr>
          <p:nvPr/>
        </p:nvSpPr>
        <p:spPr bwMode="auto">
          <a:xfrm flipH="1">
            <a:off x="4572000" y="5638800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pic>
        <p:nvPicPr>
          <p:cNvPr id="1415181" name="Picture 14" descr="quadzoom_b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5182" name="Picture 15" descr="quadzoom_f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810000"/>
            <a:ext cx="1620838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5183" name="Right Arrow 24"/>
          <p:cNvSpPr>
            <a:spLocks noChangeArrowheads="1"/>
          </p:cNvSpPr>
          <p:nvPr/>
        </p:nvSpPr>
        <p:spPr bwMode="auto">
          <a:xfrm>
            <a:off x="2133600" y="3124200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15184" name="TextBox 18"/>
          <p:cNvSpPr txBox="1">
            <a:spLocks noChangeArrowheads="1"/>
          </p:cNvSpPr>
          <p:nvPr/>
        </p:nvSpPr>
        <p:spPr bwMode="auto">
          <a:xfrm>
            <a:off x="6781800" y="762000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shear</a:t>
            </a:r>
          </a:p>
        </p:txBody>
      </p:sp>
      <p:cxnSp>
        <p:nvCxnSpPr>
          <p:cNvPr id="1415185" name="Straight Arrow Connector 30"/>
          <p:cNvCxnSpPr>
            <a:cxnSpLocks noChangeShapeType="1"/>
          </p:cNvCxnSpPr>
          <p:nvPr/>
        </p:nvCxnSpPr>
        <p:spPr bwMode="auto">
          <a:xfrm rot="5400000">
            <a:off x="7086600" y="1905000"/>
            <a:ext cx="12192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Shear in Space-Time</a:t>
            </a:r>
          </a:p>
        </p:txBody>
      </p:sp>
      <p:pic>
        <p:nvPicPr>
          <p:cNvPr id="1417219" name="Picture 7" descr="quadzoom_wide_hi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7220" name="TextBox 8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7221" name="TextBox 9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17222" name="TextBox 10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17223" name="TextBox 11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415338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Object moving with high velocity</a:t>
            </a:r>
          </a:p>
        </p:txBody>
      </p:sp>
      <p:sp>
        <p:nvSpPr>
          <p:cNvPr id="1417225" name="TextBox 14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17226" name="TextBox 15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417227" name="Right Arrow 16"/>
          <p:cNvSpPr>
            <a:spLocks noChangeArrowheads="1"/>
          </p:cNvSpPr>
          <p:nvPr/>
        </p:nvSpPr>
        <p:spPr bwMode="auto">
          <a:xfrm>
            <a:off x="1981200" y="3048000"/>
            <a:ext cx="1066800" cy="609600"/>
          </a:xfrm>
          <a:prstGeom prst="rightArrow">
            <a:avLst>
              <a:gd name="adj1" fmla="val 37500"/>
              <a:gd name="adj2" fmla="val 4999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pic>
        <p:nvPicPr>
          <p:cNvPr id="1417228" name="Picture 12" descr="quadzoomD_x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7229" name="Right Arrow 24"/>
          <p:cNvSpPr>
            <a:spLocks noChangeArrowheads="1"/>
          </p:cNvSpPr>
          <p:nvPr/>
        </p:nvSpPr>
        <p:spPr bwMode="auto">
          <a:xfrm>
            <a:off x="7543800" y="2895600"/>
            <a:ext cx="13716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17230" name="Right Arrow 24"/>
          <p:cNvSpPr>
            <a:spLocks noChangeArrowheads="1"/>
          </p:cNvSpPr>
          <p:nvPr/>
        </p:nvSpPr>
        <p:spPr bwMode="auto">
          <a:xfrm flipH="1">
            <a:off x="4419600" y="5486400"/>
            <a:ext cx="1524000" cy="76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Shear in Space-Time</a:t>
            </a:r>
          </a:p>
        </p:txBody>
      </p:sp>
      <p:sp>
        <p:nvSpPr>
          <p:cNvPr id="1419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4868863"/>
          </a:xfrm>
        </p:spPr>
        <p:txBody>
          <a:bodyPr/>
          <a:lstStyle/>
          <a:p>
            <a:r>
              <a:rPr lang="en-US" sz="3200"/>
              <a:t>Object moving away from camera</a:t>
            </a:r>
          </a:p>
        </p:txBody>
      </p:sp>
      <p:pic>
        <p:nvPicPr>
          <p:cNvPr id="1419268" name="Picture 7" descr="quadzoom_wide_hi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9269" name="TextBox 8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9270" name="TextBox 9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19271" name="TextBox 10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19272" name="TextBox 11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19273" name="TextBox 12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19274" name="TextBox 13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sp>
        <p:nvSpPr>
          <p:cNvPr id="1419275" name="Freeform 16"/>
          <p:cNvSpPr>
            <a:spLocks/>
          </p:cNvSpPr>
          <p:nvPr/>
        </p:nvSpPr>
        <p:spPr bwMode="auto">
          <a:xfrm rot="-1136671">
            <a:off x="2357438" y="3136900"/>
            <a:ext cx="565150" cy="525463"/>
          </a:xfrm>
          <a:custGeom>
            <a:avLst/>
            <a:gdLst>
              <a:gd name="T0" fmla="*/ 0 w 1066800"/>
              <a:gd name="T1" fmla="*/ 7096 h 609600"/>
              <a:gd name="T2" fmla="*/ 29 w 1066800"/>
              <a:gd name="T3" fmla="*/ 17739 h 609600"/>
              <a:gd name="T4" fmla="*/ 29 w 1066800"/>
              <a:gd name="T5" fmla="*/ 0 h 609600"/>
              <a:gd name="T6" fmla="*/ 41 w 1066800"/>
              <a:gd name="T7" fmla="*/ 28382 h 609600"/>
              <a:gd name="T8" fmla="*/ 29 w 1066800"/>
              <a:gd name="T9" fmla="*/ 56764 h 609600"/>
              <a:gd name="T10" fmla="*/ 29 w 1066800"/>
              <a:gd name="T11" fmla="*/ 39025 h 609600"/>
              <a:gd name="T12" fmla="*/ 0 w 1066800"/>
              <a:gd name="T13" fmla="*/ 49668 h 609600"/>
              <a:gd name="T14" fmla="*/ 0 w 1066800"/>
              <a:gd name="T15" fmla="*/ 7096 h 609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6800"/>
              <a:gd name="T25" fmla="*/ 0 h 609600"/>
              <a:gd name="T26" fmla="*/ 1066800 w 1066800"/>
              <a:gd name="T27" fmla="*/ 609600 h 609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6800" h="609600">
                <a:moveTo>
                  <a:pt x="0" y="76200"/>
                </a:moveTo>
                <a:lnTo>
                  <a:pt x="762000" y="190500"/>
                </a:lnTo>
                <a:lnTo>
                  <a:pt x="762000" y="0"/>
                </a:lnTo>
                <a:lnTo>
                  <a:pt x="1066800" y="304800"/>
                </a:lnTo>
                <a:lnTo>
                  <a:pt x="762000" y="609600"/>
                </a:lnTo>
                <a:lnTo>
                  <a:pt x="762000" y="419100"/>
                </a:lnTo>
                <a:lnTo>
                  <a:pt x="0" y="533400"/>
                </a:lnTo>
                <a:lnTo>
                  <a:pt x="0" y="762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19276" name="Picture 12" descr="quadzoomE_xt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</a:p>
        </p:txBody>
      </p:sp>
      <p:sp>
        <p:nvSpPr>
          <p:cNvPr id="137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/>
              <a:t>Signal-processing provides new understanding</a:t>
            </a:r>
          </a:p>
          <a:p>
            <a:r>
              <a:rPr lang="en-US" dirty="0"/>
              <a:t>Methods based on (Spherical) Fourier analysis</a:t>
            </a:r>
          </a:p>
          <a:p>
            <a:r>
              <a:rPr lang="en-US" dirty="0"/>
              <a:t>Allows understanding of sampling rates (in IBR)</a:t>
            </a:r>
          </a:p>
          <a:p>
            <a:r>
              <a:rPr lang="en-US" dirty="0"/>
              <a:t>Frequency-domain algorithms like </a:t>
            </a:r>
            <a:r>
              <a:rPr lang="en-US" dirty="0" smtClean="0"/>
              <a:t>convolution</a:t>
            </a:r>
          </a:p>
          <a:p>
            <a:r>
              <a:rPr lang="en-US" dirty="0" smtClean="0"/>
              <a:t>Newer wedge Fourier spectra </a:t>
            </a:r>
            <a:r>
              <a:rPr lang="en-US" dirty="0" err="1" smtClean="0"/>
              <a:t>multidim</a:t>
            </a:r>
            <a:r>
              <a:rPr lang="en-US" dirty="0" smtClean="0"/>
              <a:t>. rendering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This lecture high-level, mostly conceptual ideas.</a:t>
            </a:r>
          </a:p>
          <a:p>
            <a:pPr lvl="1"/>
            <a:r>
              <a:rPr lang="en-US" sz="2800" dirty="0"/>
              <a:t>Follow original papers for details, applications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1314" name="Picture 12" descr="quadzoom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Basic Example</a:t>
            </a:r>
          </a:p>
        </p:txBody>
      </p:sp>
      <p:sp>
        <p:nvSpPr>
          <p:cNvPr id="14213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4868863"/>
          </a:xfrm>
        </p:spPr>
        <p:txBody>
          <a:bodyPr/>
          <a:lstStyle/>
          <a:p>
            <a:r>
              <a:rPr lang="en-US" sz="3200"/>
              <a:t>Applying shutter blurs across time</a:t>
            </a:r>
          </a:p>
        </p:txBody>
      </p:sp>
      <p:sp>
        <p:nvSpPr>
          <p:cNvPr id="1421317" name="TextBox 8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21318" name="TextBox 9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421319" name="TextBox 10"/>
          <p:cNvSpPr txBox="1">
            <a:spLocks noChangeArrowheads="1"/>
          </p:cNvSpPr>
          <p:nvPr/>
        </p:nvSpPr>
        <p:spPr bwMode="auto">
          <a:xfrm>
            <a:off x="4419600" y="46482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1320" name="TextBox 11"/>
          <p:cNvSpPr txBox="1">
            <a:spLocks noChangeArrowheads="1"/>
          </p:cNvSpPr>
          <p:nvPr/>
        </p:nvSpPr>
        <p:spPr bwMode="auto">
          <a:xfrm>
            <a:off x="6400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21321" name="TextBox 12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y)</a:t>
            </a:r>
          </a:p>
        </p:txBody>
      </p:sp>
      <p:sp>
        <p:nvSpPr>
          <p:cNvPr id="1421322" name="TextBox 13"/>
          <p:cNvSpPr txBox="1">
            <a:spLocks noChangeArrowheads="1"/>
          </p:cNvSpPr>
          <p:nvPr/>
        </p:nvSpPr>
        <p:spPr bwMode="auto">
          <a:xfrm>
            <a:off x="5867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pic>
        <p:nvPicPr>
          <p:cNvPr id="1421323" name="Picture 13" descr="quadzoomE_xt2_blu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1324" name="Freeform 16"/>
          <p:cNvSpPr>
            <a:spLocks/>
          </p:cNvSpPr>
          <p:nvPr/>
        </p:nvSpPr>
        <p:spPr bwMode="auto">
          <a:xfrm rot="-1136671">
            <a:off x="2357438" y="3136900"/>
            <a:ext cx="565150" cy="525463"/>
          </a:xfrm>
          <a:custGeom>
            <a:avLst/>
            <a:gdLst>
              <a:gd name="T0" fmla="*/ 0 w 1066800"/>
              <a:gd name="T1" fmla="*/ 7096 h 609600"/>
              <a:gd name="T2" fmla="*/ 29 w 1066800"/>
              <a:gd name="T3" fmla="*/ 17739 h 609600"/>
              <a:gd name="T4" fmla="*/ 29 w 1066800"/>
              <a:gd name="T5" fmla="*/ 0 h 609600"/>
              <a:gd name="T6" fmla="*/ 41 w 1066800"/>
              <a:gd name="T7" fmla="*/ 28382 h 609600"/>
              <a:gd name="T8" fmla="*/ 29 w 1066800"/>
              <a:gd name="T9" fmla="*/ 56764 h 609600"/>
              <a:gd name="T10" fmla="*/ 29 w 1066800"/>
              <a:gd name="T11" fmla="*/ 39025 h 609600"/>
              <a:gd name="T12" fmla="*/ 0 w 1066800"/>
              <a:gd name="T13" fmla="*/ 49668 h 609600"/>
              <a:gd name="T14" fmla="*/ 0 w 1066800"/>
              <a:gd name="T15" fmla="*/ 7096 h 609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66800"/>
              <a:gd name="T25" fmla="*/ 0 h 609600"/>
              <a:gd name="T26" fmla="*/ 1066800 w 1066800"/>
              <a:gd name="T27" fmla="*/ 609600 h 609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66800" h="609600">
                <a:moveTo>
                  <a:pt x="0" y="76200"/>
                </a:moveTo>
                <a:lnTo>
                  <a:pt x="762000" y="190500"/>
                </a:lnTo>
                <a:lnTo>
                  <a:pt x="762000" y="0"/>
                </a:lnTo>
                <a:lnTo>
                  <a:pt x="1066800" y="304800"/>
                </a:lnTo>
                <a:lnTo>
                  <a:pt x="762000" y="609600"/>
                </a:lnTo>
                <a:lnTo>
                  <a:pt x="762000" y="419100"/>
                </a:lnTo>
                <a:lnTo>
                  <a:pt x="0" y="533400"/>
                </a:lnTo>
                <a:lnTo>
                  <a:pt x="0" y="7620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r>
              <a:rPr lang="en-US" b="0"/>
              <a:t>Basic Example – Fourier Domain</a:t>
            </a:r>
          </a:p>
        </p:txBody>
      </p:sp>
      <p:sp>
        <p:nvSpPr>
          <p:cNvPr id="1423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4868863"/>
          </a:xfrm>
        </p:spPr>
        <p:txBody>
          <a:bodyPr/>
          <a:lstStyle/>
          <a:p>
            <a:r>
              <a:rPr lang="en-US" sz="3200"/>
              <a:t>Fourier spectrum, zero velocity </a:t>
            </a:r>
          </a:p>
        </p:txBody>
      </p:sp>
      <p:pic>
        <p:nvPicPr>
          <p:cNvPr id="1423364" name="Picture 9" descr="quadzoomA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65" name="TextBox 15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3366" name="TextBox 16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23367" name="TextBox 18"/>
          <p:cNvSpPr txBox="1">
            <a:spLocks noChangeArrowheads="1"/>
          </p:cNvSpPr>
          <p:nvPr/>
        </p:nvSpPr>
        <p:spPr bwMode="auto">
          <a:xfrm>
            <a:off x="16764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cxnSp>
        <p:nvCxnSpPr>
          <p:cNvPr id="1423368" name="Straight Connector 20"/>
          <p:cNvCxnSpPr>
            <a:cxnSpLocks noChangeShapeType="1"/>
          </p:cNvCxnSpPr>
          <p:nvPr/>
        </p:nvCxnSpPr>
        <p:spPr bwMode="auto">
          <a:xfrm rot="5400000">
            <a:off x="5067300" y="45339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3369" name="Straight Connector 22"/>
          <p:cNvCxnSpPr>
            <a:cxnSpLocks noChangeShapeType="1"/>
          </p:cNvCxnSpPr>
          <p:nvPr/>
        </p:nvCxnSpPr>
        <p:spPr bwMode="auto">
          <a:xfrm>
            <a:off x="5029200" y="4572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370" name="TextBox 25"/>
          <p:cNvSpPr txBox="1">
            <a:spLocks noChangeArrowheads="1"/>
          </p:cNvSpPr>
          <p:nvPr/>
        </p:nvSpPr>
        <p:spPr bwMode="auto">
          <a:xfrm>
            <a:off x="5486400" y="22098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  <a:r>
              <a:rPr lang="en-US" sz="3600">
                <a:latin typeface="Arial" charset="0"/>
                <a:cs typeface="Arial" charset="0"/>
              </a:rPr>
              <a:t>, 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  <a:r>
              <a:rPr lang="en-US" sz="3600">
                <a:latin typeface="Arial" charset="0"/>
                <a:cs typeface="Arial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5943600" y="4572000"/>
            <a:ext cx="1219200" cy="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278" name="TextBox 28"/>
          <p:cNvSpPr txBox="1">
            <a:spLocks noChangeArrowheads="1"/>
          </p:cNvSpPr>
          <p:nvPr/>
        </p:nvSpPr>
        <p:spPr bwMode="auto">
          <a:xfrm>
            <a:off x="7010400" y="2819400"/>
            <a:ext cx="228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texture bandwidth</a:t>
            </a:r>
          </a:p>
        </p:txBody>
      </p:sp>
      <p:cxnSp>
        <p:nvCxnSpPr>
          <p:cNvPr id="11279" name="Straight Arrow Connector 30"/>
          <p:cNvCxnSpPr>
            <a:cxnSpLocks noChangeShapeType="1"/>
          </p:cNvCxnSpPr>
          <p:nvPr/>
        </p:nvCxnSpPr>
        <p:spPr bwMode="auto">
          <a:xfrm rot="5400000">
            <a:off x="7200900" y="3771900"/>
            <a:ext cx="3810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/>
          <p:cNvCxnSpPr>
            <a:cxnSpLocks noChangeShapeType="1"/>
          </p:cNvCxnSpPr>
          <p:nvPr/>
        </p:nvCxnSpPr>
        <p:spPr bwMode="auto">
          <a:xfrm rot="5400000">
            <a:off x="47625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>
            <a:cxnSpLocks noChangeShapeType="1"/>
          </p:cNvCxnSpPr>
          <p:nvPr/>
        </p:nvCxnSpPr>
        <p:spPr bwMode="auto">
          <a:xfrm rot="5400000">
            <a:off x="59817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376" name="TextBox 23"/>
          <p:cNvSpPr txBox="1">
            <a:spLocks noChangeArrowheads="1"/>
          </p:cNvSpPr>
          <p:nvPr/>
        </p:nvSpPr>
        <p:spPr bwMode="auto">
          <a:xfrm>
            <a:off x="62484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3377" name="TextBox 24"/>
          <p:cNvSpPr txBox="1">
            <a:spLocks noChangeArrowheads="1"/>
          </p:cNvSpPr>
          <p:nvPr/>
        </p:nvSpPr>
        <p:spPr bwMode="auto">
          <a:xfrm>
            <a:off x="8077200" y="43434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>
            <a:off x="4800600" y="3810000"/>
            <a:ext cx="3429000" cy="1524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r>
              <a:rPr lang="en-US" b="0"/>
              <a:t>Basic Example – Fourier Domain</a:t>
            </a:r>
          </a:p>
        </p:txBody>
      </p:sp>
      <p:sp>
        <p:nvSpPr>
          <p:cNvPr id="142541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920750"/>
          </a:xfrm>
        </p:spPr>
        <p:txBody>
          <a:bodyPr/>
          <a:lstStyle/>
          <a:p>
            <a:r>
              <a:rPr lang="en-US" sz="3200"/>
              <a:t>Low velocity, small shear in both domains</a:t>
            </a:r>
          </a:p>
        </p:txBody>
      </p:sp>
      <p:sp>
        <p:nvSpPr>
          <p:cNvPr id="1425413" name="TextBox 18"/>
          <p:cNvSpPr txBox="1">
            <a:spLocks noChangeArrowheads="1"/>
          </p:cNvSpPr>
          <p:nvPr/>
        </p:nvSpPr>
        <p:spPr bwMode="auto">
          <a:xfrm>
            <a:off x="17526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cxnSp>
        <p:nvCxnSpPr>
          <p:cNvPr id="1425414" name="Straight Connector 20"/>
          <p:cNvCxnSpPr>
            <a:cxnSpLocks noChangeShapeType="1"/>
          </p:cNvCxnSpPr>
          <p:nvPr/>
        </p:nvCxnSpPr>
        <p:spPr bwMode="auto">
          <a:xfrm rot="5400000">
            <a:off x="5067300" y="45339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5415" name="Straight Connector 22"/>
          <p:cNvCxnSpPr>
            <a:cxnSpLocks noChangeShapeType="1"/>
          </p:cNvCxnSpPr>
          <p:nvPr/>
        </p:nvCxnSpPr>
        <p:spPr bwMode="auto">
          <a:xfrm>
            <a:off x="5029200" y="4572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5416" name="TextBox 25"/>
          <p:cNvSpPr txBox="1">
            <a:spLocks noChangeArrowheads="1"/>
          </p:cNvSpPr>
          <p:nvPr/>
        </p:nvSpPr>
        <p:spPr bwMode="auto">
          <a:xfrm>
            <a:off x="5486400" y="22098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  <a:r>
              <a:rPr lang="en-US" sz="3600">
                <a:latin typeface="Arial" charset="0"/>
                <a:cs typeface="Arial" charset="0"/>
              </a:rPr>
              <a:t>, 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  <a:r>
              <a:rPr lang="en-US" sz="3600">
                <a:latin typeface="Arial" charset="0"/>
                <a:cs typeface="Arial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5943600" y="4343400"/>
            <a:ext cx="1219200" cy="53340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25418" name="Picture 28" descr="quadzoomB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115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5419" name="TextBox 31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5420" name="TextBox 32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cxnSp>
        <p:nvCxnSpPr>
          <p:cNvPr id="1425421" name="Straight Connector 18"/>
          <p:cNvCxnSpPr>
            <a:cxnSpLocks noChangeShapeType="1"/>
          </p:cNvCxnSpPr>
          <p:nvPr/>
        </p:nvCxnSpPr>
        <p:spPr bwMode="auto">
          <a:xfrm rot="5400000">
            <a:off x="47625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5422" name="Straight Connector 19"/>
          <p:cNvCxnSpPr>
            <a:cxnSpLocks noChangeShapeType="1"/>
          </p:cNvCxnSpPr>
          <p:nvPr/>
        </p:nvCxnSpPr>
        <p:spPr bwMode="auto">
          <a:xfrm rot="5400000">
            <a:off x="59817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315200" y="3200400"/>
            <a:ext cx="152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slope = -speed</a:t>
            </a:r>
          </a:p>
        </p:txBody>
      </p:sp>
      <p:cxnSp>
        <p:nvCxnSpPr>
          <p:cNvPr id="30" name="Straight Arrow Connector 30"/>
          <p:cNvCxnSpPr>
            <a:cxnSpLocks noChangeShapeType="1"/>
          </p:cNvCxnSpPr>
          <p:nvPr/>
        </p:nvCxnSpPr>
        <p:spPr bwMode="auto">
          <a:xfrm rot="5400000">
            <a:off x="7277100" y="4457700"/>
            <a:ext cx="609600" cy="2286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5425" name="TextBox 23"/>
          <p:cNvSpPr txBox="1">
            <a:spLocks noChangeArrowheads="1"/>
          </p:cNvSpPr>
          <p:nvPr/>
        </p:nvSpPr>
        <p:spPr bwMode="auto">
          <a:xfrm>
            <a:off x="62484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5426" name="TextBox 24"/>
          <p:cNvSpPr txBox="1">
            <a:spLocks noChangeArrowheads="1"/>
          </p:cNvSpPr>
          <p:nvPr/>
        </p:nvSpPr>
        <p:spPr bwMode="auto">
          <a:xfrm>
            <a:off x="8077200" y="43434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9" name="Right Arrow 24"/>
          <p:cNvSpPr>
            <a:spLocks noChangeArrowheads="1"/>
          </p:cNvSpPr>
          <p:nvPr/>
        </p:nvSpPr>
        <p:spPr bwMode="auto">
          <a:xfrm>
            <a:off x="3810000" y="2971800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0" name="Right Arrow 24"/>
          <p:cNvSpPr>
            <a:spLocks noChangeArrowheads="1"/>
          </p:cNvSpPr>
          <p:nvPr/>
        </p:nvSpPr>
        <p:spPr bwMode="auto">
          <a:xfrm flipH="1">
            <a:off x="381000" y="5638800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1" name="Right Arrow 24"/>
          <p:cNvSpPr>
            <a:spLocks noChangeArrowheads="1"/>
          </p:cNvSpPr>
          <p:nvPr/>
        </p:nvSpPr>
        <p:spPr bwMode="auto">
          <a:xfrm rot="-5400000">
            <a:off x="5227637" y="3230563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2" name="Right Arrow 24"/>
          <p:cNvSpPr>
            <a:spLocks noChangeArrowheads="1"/>
          </p:cNvSpPr>
          <p:nvPr/>
        </p:nvSpPr>
        <p:spPr bwMode="auto">
          <a:xfrm rot="16200000" flipH="1">
            <a:off x="7208837" y="5440363"/>
            <a:ext cx="746125" cy="533400"/>
          </a:xfrm>
          <a:prstGeom prst="rightArrow">
            <a:avLst>
              <a:gd name="adj1" fmla="val 50000"/>
              <a:gd name="adj2" fmla="val 4995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r>
              <a:rPr lang="en-US" b="0"/>
              <a:t>Basic Example – Fourier Domain</a:t>
            </a:r>
          </a:p>
        </p:txBody>
      </p:sp>
      <p:sp>
        <p:nvSpPr>
          <p:cNvPr id="1427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4868863"/>
          </a:xfrm>
        </p:spPr>
        <p:txBody>
          <a:bodyPr/>
          <a:lstStyle/>
          <a:p>
            <a:r>
              <a:rPr lang="en-US" sz="3200"/>
              <a:t>Large shear</a:t>
            </a:r>
          </a:p>
        </p:txBody>
      </p:sp>
      <p:sp>
        <p:nvSpPr>
          <p:cNvPr id="1427460" name="TextBox 18"/>
          <p:cNvSpPr txBox="1">
            <a:spLocks noChangeArrowheads="1"/>
          </p:cNvSpPr>
          <p:nvPr/>
        </p:nvSpPr>
        <p:spPr bwMode="auto">
          <a:xfrm>
            <a:off x="17526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cxnSp>
        <p:nvCxnSpPr>
          <p:cNvPr id="1427461" name="Straight Connector 20"/>
          <p:cNvCxnSpPr>
            <a:cxnSpLocks noChangeShapeType="1"/>
          </p:cNvCxnSpPr>
          <p:nvPr/>
        </p:nvCxnSpPr>
        <p:spPr bwMode="auto">
          <a:xfrm rot="5400000">
            <a:off x="5067300" y="45339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7462" name="Straight Connector 22"/>
          <p:cNvCxnSpPr>
            <a:cxnSpLocks noChangeShapeType="1"/>
          </p:cNvCxnSpPr>
          <p:nvPr/>
        </p:nvCxnSpPr>
        <p:spPr bwMode="auto">
          <a:xfrm>
            <a:off x="5029200" y="4572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7463" name="TextBox 25"/>
          <p:cNvSpPr txBox="1">
            <a:spLocks noChangeArrowheads="1"/>
          </p:cNvSpPr>
          <p:nvPr/>
        </p:nvSpPr>
        <p:spPr bwMode="auto">
          <a:xfrm>
            <a:off x="5486400" y="22098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  <a:r>
              <a:rPr lang="en-US" sz="3600">
                <a:latin typeface="Arial" charset="0"/>
                <a:cs typeface="Arial" charset="0"/>
              </a:rPr>
              <a:t>, 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  <a:r>
              <a:rPr lang="en-US" sz="3600">
                <a:latin typeface="Arial" charset="0"/>
                <a:cs typeface="Arial" charset="0"/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 rot="16200000" flipH="1">
            <a:off x="5334000" y="3962400"/>
            <a:ext cx="2438400" cy="1219200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27465" name="TextBox 19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7466" name="TextBox 21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pic>
        <p:nvPicPr>
          <p:cNvPr id="1427467" name="Picture 20" descr="quadzoomD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27468" name="Straight Connector 24"/>
          <p:cNvCxnSpPr>
            <a:cxnSpLocks noChangeShapeType="1"/>
          </p:cNvCxnSpPr>
          <p:nvPr/>
        </p:nvCxnSpPr>
        <p:spPr bwMode="auto">
          <a:xfrm rot="5400000">
            <a:off x="47625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7469" name="Straight Connector 25"/>
          <p:cNvCxnSpPr>
            <a:cxnSpLocks noChangeShapeType="1"/>
          </p:cNvCxnSpPr>
          <p:nvPr/>
        </p:nvCxnSpPr>
        <p:spPr bwMode="auto">
          <a:xfrm rot="5400000">
            <a:off x="59817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7470" name="TextBox 23"/>
          <p:cNvSpPr txBox="1">
            <a:spLocks noChangeArrowheads="1"/>
          </p:cNvSpPr>
          <p:nvPr/>
        </p:nvSpPr>
        <p:spPr bwMode="auto">
          <a:xfrm>
            <a:off x="62484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7471" name="TextBox 24"/>
          <p:cNvSpPr txBox="1">
            <a:spLocks noChangeArrowheads="1"/>
          </p:cNvSpPr>
          <p:nvPr/>
        </p:nvSpPr>
        <p:spPr bwMode="auto">
          <a:xfrm>
            <a:off x="8077200" y="43434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r>
              <a:rPr lang="en-US" b="0"/>
              <a:t>Basic Example – Fourier Domain</a:t>
            </a:r>
          </a:p>
        </p:txBody>
      </p:sp>
      <p:sp>
        <p:nvSpPr>
          <p:cNvPr id="1429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49250" y="1365250"/>
            <a:ext cx="8415338" cy="1073150"/>
          </a:xfrm>
        </p:spPr>
        <p:txBody>
          <a:bodyPr/>
          <a:lstStyle/>
          <a:p>
            <a:r>
              <a:rPr lang="en-US" sz="3200"/>
              <a:t>Non-linear motion, wedge shaped spectra</a:t>
            </a:r>
          </a:p>
        </p:txBody>
      </p:sp>
      <p:sp>
        <p:nvSpPr>
          <p:cNvPr id="1429508" name="TextBox 18"/>
          <p:cNvSpPr txBox="1">
            <a:spLocks noChangeArrowheads="1"/>
          </p:cNvSpPr>
          <p:nvPr/>
        </p:nvSpPr>
        <p:spPr bwMode="auto">
          <a:xfrm>
            <a:off x="1752600" y="22098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f(x, t)</a:t>
            </a:r>
          </a:p>
        </p:txBody>
      </p:sp>
      <p:cxnSp>
        <p:nvCxnSpPr>
          <p:cNvPr id="1429509" name="Straight Connector 20"/>
          <p:cNvCxnSpPr>
            <a:cxnSpLocks noChangeShapeType="1"/>
          </p:cNvCxnSpPr>
          <p:nvPr/>
        </p:nvCxnSpPr>
        <p:spPr bwMode="auto">
          <a:xfrm rot="5400000">
            <a:off x="5067300" y="45339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9510" name="Straight Connector 22"/>
          <p:cNvCxnSpPr>
            <a:cxnSpLocks noChangeShapeType="1"/>
          </p:cNvCxnSpPr>
          <p:nvPr/>
        </p:nvCxnSpPr>
        <p:spPr bwMode="auto">
          <a:xfrm>
            <a:off x="5029200" y="4572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29511" name="TextBox 23"/>
          <p:cNvSpPr txBox="1">
            <a:spLocks noChangeArrowheads="1"/>
          </p:cNvSpPr>
          <p:nvPr/>
        </p:nvSpPr>
        <p:spPr bwMode="auto">
          <a:xfrm>
            <a:off x="62484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9512" name="TextBox 24"/>
          <p:cNvSpPr txBox="1">
            <a:spLocks noChangeArrowheads="1"/>
          </p:cNvSpPr>
          <p:nvPr/>
        </p:nvSpPr>
        <p:spPr bwMode="auto">
          <a:xfrm>
            <a:off x="8077200" y="43434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29513" name="TextBox 25"/>
          <p:cNvSpPr txBox="1">
            <a:spLocks noChangeArrowheads="1"/>
          </p:cNvSpPr>
          <p:nvPr/>
        </p:nvSpPr>
        <p:spPr bwMode="auto">
          <a:xfrm>
            <a:off x="5486400" y="2209800"/>
            <a:ext cx="2209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F(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  <a:r>
              <a:rPr lang="en-US" sz="3600">
                <a:latin typeface="Arial" charset="0"/>
                <a:cs typeface="Arial" charset="0"/>
              </a:rPr>
              <a:t>, </a:t>
            </a:r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  <a:r>
              <a:rPr lang="en-US" sz="360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429514" name="TextBox 19"/>
          <p:cNvSpPr txBox="1">
            <a:spLocks noChangeArrowheads="1"/>
          </p:cNvSpPr>
          <p:nvPr/>
        </p:nvSpPr>
        <p:spPr bwMode="auto">
          <a:xfrm>
            <a:off x="152400" y="48006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29515" name="TextBox 21"/>
          <p:cNvSpPr txBox="1">
            <a:spLocks noChangeArrowheads="1"/>
          </p:cNvSpPr>
          <p:nvPr/>
        </p:nvSpPr>
        <p:spPr bwMode="auto">
          <a:xfrm>
            <a:off x="21336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pic>
        <p:nvPicPr>
          <p:cNvPr id="1429516" name="Picture 14" descr="quadzoomE_x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/>
          <p:nvPr/>
        </p:nvSpPr>
        <p:spPr bwMode="auto">
          <a:xfrm rot="16200000">
            <a:off x="5182394" y="4037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pic>
        <p:nvPicPr>
          <p:cNvPr id="20" name="Picture 19" descr="quadzoomE_xt2_blu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8956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943600" y="3124200"/>
            <a:ext cx="457200" cy="990600"/>
          </a:xfrm>
          <a:prstGeom prst="rect">
            <a:avLst/>
          </a:prstGeom>
          <a:solidFill>
            <a:srgbClr val="4832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6705600" y="5029200"/>
            <a:ext cx="457200" cy="990600"/>
          </a:xfrm>
          <a:prstGeom prst="rect">
            <a:avLst/>
          </a:prstGeom>
          <a:solidFill>
            <a:srgbClr val="4832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cxnSp>
        <p:nvCxnSpPr>
          <p:cNvPr id="1429521" name="Straight Connector 17"/>
          <p:cNvCxnSpPr>
            <a:cxnSpLocks noChangeShapeType="1"/>
          </p:cNvCxnSpPr>
          <p:nvPr/>
        </p:nvCxnSpPr>
        <p:spPr bwMode="auto">
          <a:xfrm rot="5400000">
            <a:off x="47625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29522" name="Straight Connector 18"/>
          <p:cNvCxnSpPr>
            <a:cxnSpLocks noChangeShapeType="1"/>
          </p:cNvCxnSpPr>
          <p:nvPr/>
        </p:nvCxnSpPr>
        <p:spPr bwMode="auto">
          <a:xfrm rot="5400000">
            <a:off x="5981700" y="46101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TextBox 28"/>
          <p:cNvSpPr txBox="1">
            <a:spLocks noChangeArrowheads="1"/>
          </p:cNvSpPr>
          <p:nvPr/>
        </p:nvSpPr>
        <p:spPr bwMode="auto">
          <a:xfrm>
            <a:off x="4191000" y="5473700"/>
            <a:ext cx="2286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shutter bandlimits in time</a:t>
            </a:r>
          </a:p>
        </p:txBody>
      </p:sp>
      <p:cxnSp>
        <p:nvCxnSpPr>
          <p:cNvPr id="29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5257800" y="5105400"/>
            <a:ext cx="3048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rot="10800000">
            <a:off x="5334000" y="4114800"/>
            <a:ext cx="22860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 rot="10800000">
            <a:off x="5334000" y="5029200"/>
            <a:ext cx="2286000" cy="0"/>
          </a:xfrm>
          <a:prstGeom prst="line">
            <a:avLst/>
          </a:prstGeom>
          <a:noFill/>
          <a:ln w="508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rot="16200000" flipH="1">
            <a:off x="4914900" y="3390900"/>
            <a:ext cx="3429000" cy="25908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Arrow Connector 30"/>
          <p:cNvCxnSpPr>
            <a:cxnSpLocks noChangeShapeType="1"/>
          </p:cNvCxnSpPr>
          <p:nvPr/>
        </p:nvCxnSpPr>
        <p:spPr bwMode="auto">
          <a:xfrm flipV="1">
            <a:off x="6324600" y="5791200"/>
            <a:ext cx="6096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Straight Connector 56"/>
          <p:cNvCxnSpPr>
            <a:cxnSpLocks noChangeShapeType="1"/>
          </p:cNvCxnSpPr>
          <p:nvPr/>
        </p:nvCxnSpPr>
        <p:spPr bwMode="auto">
          <a:xfrm rot="16200000" flipH="1">
            <a:off x="4914900" y="4076700"/>
            <a:ext cx="3352800" cy="1143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391400" y="4953000"/>
            <a:ext cx="152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 -min speed</a:t>
            </a:r>
          </a:p>
        </p:txBody>
      </p:sp>
      <p:cxnSp>
        <p:nvCxnSpPr>
          <p:cNvPr id="33" name="Straight Arrow Connector 30"/>
          <p:cNvCxnSpPr>
            <a:cxnSpLocks noChangeShapeType="1"/>
          </p:cNvCxnSpPr>
          <p:nvPr/>
        </p:nvCxnSpPr>
        <p:spPr bwMode="auto">
          <a:xfrm rot="5400000">
            <a:off x="7810500" y="5829300"/>
            <a:ext cx="457200" cy="3810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038600" y="5943600"/>
            <a:ext cx="266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 -max speed</a:t>
            </a:r>
          </a:p>
        </p:txBody>
      </p:sp>
      <p:sp>
        <p:nvSpPr>
          <p:cNvPr id="21" name="TextBox 28"/>
          <p:cNvSpPr txBox="1">
            <a:spLocks noChangeArrowheads="1"/>
          </p:cNvSpPr>
          <p:nvPr/>
        </p:nvSpPr>
        <p:spPr bwMode="auto">
          <a:xfrm>
            <a:off x="914400" y="5334000"/>
            <a:ext cx="3276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shutter applies blur across time</a:t>
            </a:r>
          </a:p>
        </p:txBody>
      </p:sp>
      <p:cxnSp>
        <p:nvCxnSpPr>
          <p:cNvPr id="22" name="Straight Arrow Connector 30"/>
          <p:cNvCxnSpPr>
            <a:cxnSpLocks noChangeShapeType="1"/>
          </p:cNvCxnSpPr>
          <p:nvPr/>
        </p:nvCxnSpPr>
        <p:spPr bwMode="auto">
          <a:xfrm rot="16200000" flipV="1">
            <a:off x="2933700" y="4991100"/>
            <a:ext cx="5334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17"/>
          <p:cNvCxnSpPr>
            <a:cxnSpLocks noChangeShapeType="1"/>
          </p:cNvCxnSpPr>
          <p:nvPr/>
        </p:nvCxnSpPr>
        <p:spPr bwMode="auto">
          <a:xfrm rot="5400000">
            <a:off x="5067300" y="4610100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18"/>
          <p:cNvCxnSpPr>
            <a:cxnSpLocks noChangeShapeType="1"/>
          </p:cNvCxnSpPr>
          <p:nvPr/>
        </p:nvCxnSpPr>
        <p:spPr bwMode="auto">
          <a:xfrm rot="5400000">
            <a:off x="5676900" y="4610100"/>
            <a:ext cx="2362200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28"/>
          <p:cNvSpPr txBox="1">
            <a:spLocks noChangeArrowheads="1"/>
          </p:cNvSpPr>
          <p:nvPr/>
        </p:nvSpPr>
        <p:spPr bwMode="auto">
          <a:xfrm>
            <a:off x="3962400" y="5473700"/>
            <a:ext cx="2895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indirectly bandlimits in </a:t>
            </a:r>
            <a:r>
              <a:rPr lang="en-US" sz="2800">
                <a:solidFill>
                  <a:srgbClr val="FF0000"/>
                </a:solidFill>
                <a:latin typeface="Arial" charset="0"/>
                <a:cs typeface="Arial" charset="0"/>
              </a:rPr>
              <a:t>space</a:t>
            </a:r>
          </a:p>
        </p:txBody>
      </p:sp>
      <p:cxnSp>
        <p:nvCxnSpPr>
          <p:cNvPr id="40" name="Straight Arrow Connector 30"/>
          <p:cNvCxnSpPr>
            <a:cxnSpLocks noChangeShapeType="1"/>
          </p:cNvCxnSpPr>
          <p:nvPr/>
        </p:nvCxnSpPr>
        <p:spPr bwMode="auto">
          <a:xfrm rot="5400000" flipH="1" flipV="1">
            <a:off x="5791200" y="5257800"/>
            <a:ext cx="3048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/>
      <p:bldP spid="28" grpId="1"/>
      <p:bldP spid="31" grpId="0"/>
      <p:bldP spid="31" grpId="1"/>
      <p:bldP spid="37" grpId="0"/>
      <p:bldP spid="37" grpId="1"/>
      <p:bldP spid="21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Sampling in Fourier Domain</a:t>
            </a:r>
          </a:p>
        </p:txBody>
      </p:sp>
      <p:cxnSp>
        <p:nvCxnSpPr>
          <p:cNvPr id="1431555" name="Straight Connector 20"/>
          <p:cNvCxnSpPr>
            <a:cxnSpLocks noChangeShapeType="1"/>
          </p:cNvCxnSpPr>
          <p:nvPr/>
        </p:nvCxnSpPr>
        <p:spPr bwMode="auto">
          <a:xfrm rot="5400000">
            <a:off x="5067300" y="49149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1556" name="Straight Connector 22"/>
          <p:cNvCxnSpPr>
            <a:cxnSpLocks noChangeShapeType="1"/>
          </p:cNvCxnSpPr>
          <p:nvPr/>
        </p:nvCxnSpPr>
        <p:spPr bwMode="auto">
          <a:xfrm>
            <a:off x="5029200" y="49530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1557" name="TextBox 23"/>
          <p:cNvSpPr txBox="1">
            <a:spLocks noChangeArrowheads="1"/>
          </p:cNvSpPr>
          <p:nvPr/>
        </p:nvSpPr>
        <p:spPr bwMode="auto">
          <a:xfrm>
            <a:off x="64008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31558" name="TextBox 24"/>
          <p:cNvSpPr txBox="1">
            <a:spLocks noChangeArrowheads="1"/>
          </p:cNvSpPr>
          <p:nvPr/>
        </p:nvSpPr>
        <p:spPr bwMode="auto">
          <a:xfrm>
            <a:off x="8077200" y="47244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38" name="Freeform 37"/>
          <p:cNvSpPr/>
          <p:nvPr/>
        </p:nvSpPr>
        <p:spPr bwMode="auto">
          <a:xfrm rot="16200000">
            <a:off x="5182394" y="4418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42" name="Freeform 41"/>
          <p:cNvSpPr/>
          <p:nvPr/>
        </p:nvSpPr>
        <p:spPr bwMode="auto">
          <a:xfrm rot="16200000">
            <a:off x="4039394" y="4418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43" name="Freeform 42"/>
          <p:cNvSpPr/>
          <p:nvPr/>
        </p:nvSpPr>
        <p:spPr bwMode="auto">
          <a:xfrm rot="16200000">
            <a:off x="6325394" y="4418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cxnSp>
        <p:nvCxnSpPr>
          <p:cNvPr id="1431562" name="Straight Connector 20"/>
          <p:cNvCxnSpPr>
            <a:cxnSpLocks noChangeShapeType="1"/>
          </p:cNvCxnSpPr>
          <p:nvPr/>
        </p:nvCxnSpPr>
        <p:spPr bwMode="auto">
          <a:xfrm rot="5400000">
            <a:off x="0" y="5562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1563" name="Straight Connector 22"/>
          <p:cNvCxnSpPr>
            <a:cxnSpLocks noChangeShapeType="1"/>
          </p:cNvCxnSpPr>
          <p:nvPr/>
        </p:nvCxnSpPr>
        <p:spPr bwMode="auto">
          <a:xfrm>
            <a:off x="685800" y="62484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1564" name="TextBox 19"/>
          <p:cNvSpPr txBox="1">
            <a:spLocks noChangeArrowheads="1"/>
          </p:cNvSpPr>
          <p:nvPr/>
        </p:nvSpPr>
        <p:spPr bwMode="auto">
          <a:xfrm>
            <a:off x="152400" y="5105400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31565" name="TextBox 21"/>
          <p:cNvSpPr txBox="1">
            <a:spLocks noChangeArrowheads="1"/>
          </p:cNvSpPr>
          <p:nvPr/>
        </p:nvSpPr>
        <p:spPr bwMode="auto">
          <a:xfrm>
            <a:off x="1066800" y="6211888"/>
            <a:ext cx="609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52" name="Oval 51"/>
          <p:cNvSpPr/>
          <p:nvPr/>
        </p:nvSpPr>
        <p:spPr bwMode="auto">
          <a:xfrm>
            <a:off x="990600" y="3505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990600" y="4267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990600" y="5029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990600" y="5791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1752600" y="3505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1752600" y="4267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59" name="Oval 58"/>
          <p:cNvSpPr/>
          <p:nvPr/>
        </p:nvSpPr>
        <p:spPr bwMode="auto">
          <a:xfrm>
            <a:off x="1752600" y="5029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1752600" y="5791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2514600" y="3505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2514600" y="4267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2514600" y="5029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2514600" y="5791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276600" y="3505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6" name="Oval 65"/>
          <p:cNvSpPr/>
          <p:nvPr/>
        </p:nvSpPr>
        <p:spPr bwMode="auto">
          <a:xfrm>
            <a:off x="3276600" y="4267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7" name="Oval 66"/>
          <p:cNvSpPr/>
          <p:nvPr/>
        </p:nvSpPr>
        <p:spPr bwMode="auto">
          <a:xfrm>
            <a:off x="3276600" y="5029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3276600" y="5791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4038600" y="3505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4038600" y="4267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4038600" y="5029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2" name="Oval 71"/>
          <p:cNvSpPr/>
          <p:nvPr/>
        </p:nvSpPr>
        <p:spPr bwMode="auto">
          <a:xfrm>
            <a:off x="4038600" y="5791200"/>
            <a:ext cx="228600" cy="228600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r>
              <a:rPr lang="en-US" sz="1800" baseline="-25000" dirty="0">
                <a:latin typeface="Arial" charset="0"/>
                <a:ea typeface="+mn-ea"/>
              </a:rPr>
              <a:t>+</a:t>
            </a:r>
          </a:p>
        </p:txBody>
      </p:sp>
      <p:sp>
        <p:nvSpPr>
          <p:cNvPr id="73" name="Freeform 72"/>
          <p:cNvSpPr/>
          <p:nvPr/>
        </p:nvSpPr>
        <p:spPr bwMode="auto">
          <a:xfrm rot="16200000">
            <a:off x="2896394" y="4418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4" name="Freeform 73"/>
          <p:cNvSpPr/>
          <p:nvPr/>
        </p:nvSpPr>
        <p:spPr bwMode="auto">
          <a:xfrm rot="16200000">
            <a:off x="7468394" y="44188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794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Sampling produces </a:t>
            </a:r>
            <a:r>
              <a:rPr lang="en-US" sz="3200" kern="0" dirty="0">
                <a:solidFill>
                  <a:srgbClr val="FF0000"/>
                </a:solidFill>
                <a:latin typeface="+mn-lt"/>
                <a:ea typeface="+mn-ea"/>
              </a:rPr>
              <a:t>replicas</a:t>
            </a: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 in Fourier domain</a:t>
            </a:r>
          </a:p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Sparse sampling produces dense replicas</a:t>
            </a:r>
          </a:p>
        </p:txBody>
      </p:sp>
      <p:sp>
        <p:nvSpPr>
          <p:cNvPr id="1431589" name="TextBox 21"/>
          <p:cNvSpPr txBox="1">
            <a:spLocks noChangeArrowheads="1"/>
          </p:cNvSpPr>
          <p:nvPr/>
        </p:nvSpPr>
        <p:spPr bwMode="auto">
          <a:xfrm>
            <a:off x="4800600" y="28194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Fourier Domain</a:t>
            </a:r>
          </a:p>
        </p:txBody>
      </p:sp>
      <p:sp>
        <p:nvSpPr>
          <p:cNvPr id="1431590" name="TextBox 21"/>
          <p:cNvSpPr txBox="1">
            <a:spLocks noChangeArrowheads="1"/>
          </p:cNvSpPr>
          <p:nvPr/>
        </p:nvSpPr>
        <p:spPr bwMode="auto">
          <a:xfrm>
            <a:off x="1143000" y="28194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Primal Domain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 0 " pathEditMode="relative" ptsTypes="AA">
                                      <p:cBhvr>
                                        <p:cTn id="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 0 " pathEditMode="relative" ptsTypes="AA">
                                      <p:cBhvr>
                                        <p:cTn id="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 0 " pathEditMode="relative" ptsTypes="AA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 0 " pathEditMode="relative" ptsTypes="AA">
                                      <p:cBhvr>
                                        <p:cTn id="1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1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1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833 0 " pathEditMode="relative" ptsTypes="AA">
                                      <p:cBhvr>
                                        <p:cTn id="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33 0 " pathEditMode="relative" ptsTypes="AA">
                                      <p:cBhvr>
                                        <p:cTn id="2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33 0 " pathEditMode="relative" ptsTypes="AA">
                                      <p:cBhvr>
                                        <p:cTn id="24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33 0 " pathEditMode="relative" ptsTypes="AA">
                                      <p:cBhvr>
                                        <p:cTn id="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833 0 " pathEditMode="relative" ptsTypes="AA">
                                      <p:cBhvr>
                                        <p:cTn id="2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0 " pathEditMode="relative" ptsTypes="AA">
                                      <p:cBhvr>
                                        <p:cTn id="3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0 " pathEditMode="relative" ptsTypes="AA">
                                      <p:cBhvr>
                                        <p:cTn id="3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0 " pathEditMode="relative" ptsTypes="AA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667 0 " pathEditMode="relative" ptsTypes="AA">
                                      <p:cBhvr>
                                        <p:cTn id="3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075 3.33333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5 0 " pathEditMode="relative" ptsTypes="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 0 " pathEditMode="relative" ptsTypes="AA">
                                      <p:cBhvr>
                                        <p:cTn id="72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 0 " pathEditMode="relative" ptsTypes="AA">
                                      <p:cBhvr>
                                        <p:cTn id="7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8" grpId="0" animBg="1"/>
      <p:bldP spid="59" grpId="0" animBg="1"/>
      <p:bldP spid="60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 bwMode="auto">
          <a:xfrm rot="16200000">
            <a:off x="2058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43" name="Freeform 42"/>
          <p:cNvSpPr/>
          <p:nvPr/>
        </p:nvSpPr>
        <p:spPr bwMode="auto">
          <a:xfrm rot="16200000">
            <a:off x="4344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Standard Reconstruction Filtering</a:t>
            </a:r>
          </a:p>
        </p:txBody>
      </p:sp>
      <p:sp>
        <p:nvSpPr>
          <p:cNvPr id="38" name="Freeform 37"/>
          <p:cNvSpPr/>
          <p:nvPr/>
        </p:nvSpPr>
        <p:spPr bwMode="auto">
          <a:xfrm rot="16200000">
            <a:off x="3201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3" name="Freeform 72"/>
          <p:cNvSpPr/>
          <p:nvPr/>
        </p:nvSpPr>
        <p:spPr bwMode="auto">
          <a:xfrm rot="16200000">
            <a:off x="915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4" name="Freeform 73"/>
          <p:cNvSpPr/>
          <p:nvPr/>
        </p:nvSpPr>
        <p:spPr bwMode="auto">
          <a:xfrm rot="16200000">
            <a:off x="5487194" y="4150519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794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Standard filter, dense sampling (slow)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295400" y="2627313"/>
            <a:ext cx="2819400" cy="38100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029200" y="3048000"/>
            <a:ext cx="2667000" cy="38100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114800" y="5141913"/>
            <a:ext cx="914400" cy="10668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3612" name="TextBox 23"/>
          <p:cNvSpPr txBox="1">
            <a:spLocks noChangeArrowheads="1"/>
          </p:cNvSpPr>
          <p:nvPr/>
        </p:nvSpPr>
        <p:spPr bwMode="auto">
          <a:xfrm>
            <a:off x="4267200" y="60960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4114800" y="2855913"/>
            <a:ext cx="990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cxnSp>
        <p:nvCxnSpPr>
          <p:cNvPr id="1433614" name="Straight Connector 20"/>
          <p:cNvCxnSpPr>
            <a:cxnSpLocks noChangeShapeType="1"/>
          </p:cNvCxnSpPr>
          <p:nvPr/>
        </p:nvCxnSpPr>
        <p:spPr bwMode="auto">
          <a:xfrm rot="5400000">
            <a:off x="3086100" y="46101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Box 21"/>
          <p:cNvSpPr txBox="1">
            <a:spLocks noChangeArrowheads="1"/>
          </p:cNvSpPr>
          <p:nvPr/>
        </p:nvSpPr>
        <p:spPr bwMode="auto">
          <a:xfrm>
            <a:off x="2057400" y="56388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no aliasing</a:t>
            </a:r>
          </a:p>
        </p:txBody>
      </p:sp>
      <p:sp>
        <p:nvSpPr>
          <p:cNvPr id="39" name="Parallelogram 38"/>
          <p:cNvSpPr>
            <a:spLocks noChangeArrowheads="1"/>
          </p:cNvSpPr>
          <p:nvPr/>
        </p:nvSpPr>
        <p:spPr bwMode="auto">
          <a:xfrm rot="16200000" flipV="1">
            <a:off x="4076700" y="4229100"/>
            <a:ext cx="990600" cy="914400"/>
          </a:xfrm>
          <a:prstGeom prst="parallelogram">
            <a:avLst>
              <a:gd name="adj" fmla="val 0"/>
            </a:avLst>
          </a:prstGeom>
          <a:solidFill>
            <a:schemeClr val="accent1">
              <a:alpha val="34901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3617" name="TextBox 24"/>
          <p:cNvSpPr txBox="1">
            <a:spLocks noChangeArrowheads="1"/>
          </p:cNvSpPr>
          <p:nvPr/>
        </p:nvSpPr>
        <p:spPr bwMode="auto">
          <a:xfrm>
            <a:off x="6096000" y="44196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cxnSp>
        <p:nvCxnSpPr>
          <p:cNvPr id="1433618" name="Straight Connector 22"/>
          <p:cNvCxnSpPr>
            <a:cxnSpLocks noChangeShapeType="1"/>
          </p:cNvCxnSpPr>
          <p:nvPr/>
        </p:nvCxnSpPr>
        <p:spPr bwMode="auto">
          <a:xfrm>
            <a:off x="3048000" y="4648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 rot="5400000" flipH="1" flipV="1">
            <a:off x="3771900" y="5143500"/>
            <a:ext cx="6858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3620" name="TextBox 21"/>
          <p:cNvSpPr txBox="1">
            <a:spLocks noChangeArrowheads="1"/>
          </p:cNvSpPr>
          <p:nvPr/>
        </p:nvSpPr>
        <p:spPr bwMode="auto">
          <a:xfrm>
            <a:off x="1981200" y="25146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Fourier Domain</a:t>
            </a:r>
          </a:p>
        </p:txBody>
      </p: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5715000" y="22098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replicas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>
            <a:off x="6591300" y="3162300"/>
            <a:ext cx="685800" cy="152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 rot="10800000" flipV="1">
            <a:off x="5562600" y="2819400"/>
            <a:ext cx="1066800" cy="7620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9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76"/>
          <p:cNvSpPr/>
          <p:nvPr/>
        </p:nvSpPr>
        <p:spPr bwMode="auto">
          <a:xfrm rot="16200000">
            <a:off x="27439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8" name="Freeform 77"/>
          <p:cNvSpPr/>
          <p:nvPr/>
        </p:nvSpPr>
        <p:spPr bwMode="auto">
          <a:xfrm rot="16200000">
            <a:off x="36583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Standard Reconstruction Filter</a:t>
            </a:r>
          </a:p>
        </p:txBody>
      </p:sp>
      <p:sp>
        <p:nvSpPr>
          <p:cNvPr id="38" name="Freeform 37"/>
          <p:cNvSpPr/>
          <p:nvPr/>
        </p:nvSpPr>
        <p:spPr bwMode="auto">
          <a:xfrm rot="16200000">
            <a:off x="3201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3" name="Freeform 72"/>
          <p:cNvSpPr/>
          <p:nvPr/>
        </p:nvSpPr>
        <p:spPr bwMode="auto">
          <a:xfrm rot="16200000">
            <a:off x="22867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4" name="Freeform 73"/>
          <p:cNvSpPr/>
          <p:nvPr/>
        </p:nvSpPr>
        <p:spPr bwMode="auto">
          <a:xfrm rot="16200000">
            <a:off x="41155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rgbClr val="FF0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794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Standard filter, sparse sampling (fast)</a:t>
            </a: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895600" y="2627313"/>
            <a:ext cx="1219200" cy="38100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029200" y="3048000"/>
            <a:ext cx="1143000" cy="38100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4114800" y="5141913"/>
            <a:ext cx="914400" cy="10668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5660" name="TextBox 23"/>
          <p:cNvSpPr txBox="1">
            <a:spLocks noChangeArrowheads="1"/>
          </p:cNvSpPr>
          <p:nvPr/>
        </p:nvSpPr>
        <p:spPr bwMode="auto">
          <a:xfrm>
            <a:off x="4267200" y="60960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4114800" y="2855913"/>
            <a:ext cx="9144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5662" name="TextBox 21"/>
          <p:cNvSpPr txBox="1">
            <a:spLocks noChangeArrowheads="1"/>
          </p:cNvSpPr>
          <p:nvPr/>
        </p:nvSpPr>
        <p:spPr bwMode="auto">
          <a:xfrm>
            <a:off x="2819400" y="25908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Fourier Domain</a:t>
            </a:r>
          </a:p>
        </p:txBody>
      </p:sp>
      <p:cxnSp>
        <p:nvCxnSpPr>
          <p:cNvPr id="1435663" name="Straight Connector 20"/>
          <p:cNvCxnSpPr>
            <a:cxnSpLocks noChangeShapeType="1"/>
          </p:cNvCxnSpPr>
          <p:nvPr/>
        </p:nvCxnSpPr>
        <p:spPr bwMode="auto">
          <a:xfrm rot="5400000">
            <a:off x="3086100" y="46101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TextBox 21"/>
          <p:cNvSpPr txBox="1">
            <a:spLocks noChangeArrowheads="1"/>
          </p:cNvSpPr>
          <p:nvPr/>
        </p:nvSpPr>
        <p:spPr bwMode="auto">
          <a:xfrm>
            <a:off x="2286000" y="56388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aliasing</a:t>
            </a:r>
          </a:p>
        </p:txBody>
      </p:sp>
      <p:sp>
        <p:nvSpPr>
          <p:cNvPr id="39" name="Parallelogram 38"/>
          <p:cNvSpPr>
            <a:spLocks noChangeArrowheads="1"/>
          </p:cNvSpPr>
          <p:nvPr/>
        </p:nvSpPr>
        <p:spPr bwMode="auto">
          <a:xfrm rot="16200000" flipV="1">
            <a:off x="4076700" y="4229100"/>
            <a:ext cx="990600" cy="914400"/>
          </a:xfrm>
          <a:prstGeom prst="parallelogram">
            <a:avLst>
              <a:gd name="adj" fmla="val 0"/>
            </a:avLst>
          </a:prstGeom>
          <a:solidFill>
            <a:schemeClr val="accent1">
              <a:alpha val="34901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5666" name="TextBox 24"/>
          <p:cNvSpPr txBox="1">
            <a:spLocks noChangeArrowheads="1"/>
          </p:cNvSpPr>
          <p:nvPr/>
        </p:nvSpPr>
        <p:spPr bwMode="auto">
          <a:xfrm>
            <a:off x="6096000" y="44196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cxnSp>
        <p:nvCxnSpPr>
          <p:cNvPr id="1435667" name="Straight Connector 22"/>
          <p:cNvCxnSpPr>
            <a:cxnSpLocks noChangeShapeType="1"/>
          </p:cNvCxnSpPr>
          <p:nvPr/>
        </p:nvCxnSpPr>
        <p:spPr bwMode="auto">
          <a:xfrm>
            <a:off x="3048000" y="4648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Arrow Connector 47"/>
          <p:cNvCxnSpPr>
            <a:cxnSpLocks noChangeShapeType="1"/>
          </p:cNvCxnSpPr>
          <p:nvPr/>
        </p:nvCxnSpPr>
        <p:spPr bwMode="auto">
          <a:xfrm rot="5400000" flipH="1" flipV="1">
            <a:off x="3771900" y="5143500"/>
            <a:ext cx="685800" cy="457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Sheared Reconstruction Filter</a:t>
            </a:r>
          </a:p>
        </p:txBody>
      </p:sp>
      <p:sp>
        <p:nvSpPr>
          <p:cNvPr id="38" name="Freeform 37"/>
          <p:cNvSpPr/>
          <p:nvPr/>
        </p:nvSpPr>
        <p:spPr bwMode="auto">
          <a:xfrm rot="16200000">
            <a:off x="32011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42" name="Freeform 41"/>
          <p:cNvSpPr/>
          <p:nvPr/>
        </p:nvSpPr>
        <p:spPr bwMode="auto">
          <a:xfrm rot="16200000">
            <a:off x="27439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43" name="Freeform 42"/>
          <p:cNvSpPr/>
          <p:nvPr/>
        </p:nvSpPr>
        <p:spPr bwMode="auto">
          <a:xfrm rot="16200000">
            <a:off x="36583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3" name="Freeform 72"/>
          <p:cNvSpPr/>
          <p:nvPr/>
        </p:nvSpPr>
        <p:spPr bwMode="auto">
          <a:xfrm rot="16200000">
            <a:off x="22867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4" name="Freeform 73"/>
          <p:cNvSpPr/>
          <p:nvPr/>
        </p:nvSpPr>
        <p:spPr bwMode="auto">
          <a:xfrm rot="16200000">
            <a:off x="4115594" y="4114006"/>
            <a:ext cx="2743200" cy="106838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0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0 w 36667"/>
              <a:gd name="connsiteY6" fmla="*/ 0 h 10000"/>
              <a:gd name="connsiteX0" fmla="*/ 23333 w 36667"/>
              <a:gd name="connsiteY0" fmla="*/ 0 h 10000"/>
              <a:gd name="connsiteX1" fmla="*/ 36667 w 36667"/>
              <a:gd name="connsiteY1" fmla="*/ 0 h 10000"/>
              <a:gd name="connsiteX2" fmla="*/ 5000 w 36667"/>
              <a:gd name="connsiteY2" fmla="*/ 5000 h 10000"/>
              <a:gd name="connsiteX3" fmla="*/ 10000 w 36667"/>
              <a:gd name="connsiteY3" fmla="*/ 10000 h 10000"/>
              <a:gd name="connsiteX4" fmla="*/ 0 w 36667"/>
              <a:gd name="connsiteY4" fmla="*/ 10000 h 10000"/>
              <a:gd name="connsiteX5" fmla="*/ 5000 w 36667"/>
              <a:gd name="connsiteY5" fmla="*/ 5000 h 10000"/>
              <a:gd name="connsiteX6" fmla="*/ 23333 w 36667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36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1667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5000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0"/>
              <a:gd name="connsiteX1" fmla="*/ 63334 w 63334"/>
              <a:gd name="connsiteY1" fmla="*/ 0 h 10000"/>
              <a:gd name="connsiteX2" fmla="*/ 31667 w 63334"/>
              <a:gd name="connsiteY2" fmla="*/ 5000 h 10000"/>
              <a:gd name="connsiteX3" fmla="*/ 13334 w 63334"/>
              <a:gd name="connsiteY3" fmla="*/ 10000 h 10000"/>
              <a:gd name="connsiteX4" fmla="*/ 0 w 63334"/>
              <a:gd name="connsiteY4" fmla="*/ 10000 h 10000"/>
              <a:gd name="connsiteX5" fmla="*/ 31667 w 63334"/>
              <a:gd name="connsiteY5" fmla="*/ 5000 h 10000"/>
              <a:gd name="connsiteX6" fmla="*/ 50000 w 63334"/>
              <a:gd name="connsiteY6" fmla="*/ 0 h 10000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50000 w 63334"/>
              <a:gd name="connsiteY0" fmla="*/ 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50000 w 63334"/>
              <a:gd name="connsiteY6" fmla="*/ 0 h 10008"/>
              <a:gd name="connsiteX0" fmla="*/ 48334 w 63334"/>
              <a:gd name="connsiteY0" fmla="*/ 1000 h 10008"/>
              <a:gd name="connsiteX1" fmla="*/ 63334 w 63334"/>
              <a:gd name="connsiteY1" fmla="*/ 0 h 10008"/>
              <a:gd name="connsiteX2" fmla="*/ 31667 w 63334"/>
              <a:gd name="connsiteY2" fmla="*/ 5000 h 10008"/>
              <a:gd name="connsiteX3" fmla="*/ 13334 w 63334"/>
              <a:gd name="connsiteY3" fmla="*/ 10000 h 10008"/>
              <a:gd name="connsiteX4" fmla="*/ 0 w 63334"/>
              <a:gd name="connsiteY4" fmla="*/ 10000 h 10008"/>
              <a:gd name="connsiteX5" fmla="*/ 31667 w 63334"/>
              <a:gd name="connsiteY5" fmla="*/ 5000 h 10008"/>
              <a:gd name="connsiteX6" fmla="*/ 48334 w 63334"/>
              <a:gd name="connsiteY6" fmla="*/ 1000 h 10008"/>
              <a:gd name="connsiteX0" fmla="*/ 48334 w 61667"/>
              <a:gd name="connsiteY0" fmla="*/ 0 h 9008"/>
              <a:gd name="connsiteX1" fmla="*/ 61667 w 61667"/>
              <a:gd name="connsiteY1" fmla="*/ 0 h 9008"/>
              <a:gd name="connsiteX2" fmla="*/ 31667 w 61667"/>
              <a:gd name="connsiteY2" fmla="*/ 4000 h 9008"/>
              <a:gd name="connsiteX3" fmla="*/ 13334 w 61667"/>
              <a:gd name="connsiteY3" fmla="*/ 9000 h 9008"/>
              <a:gd name="connsiteX4" fmla="*/ 0 w 61667"/>
              <a:gd name="connsiteY4" fmla="*/ 9000 h 9008"/>
              <a:gd name="connsiteX5" fmla="*/ 31667 w 61667"/>
              <a:gd name="connsiteY5" fmla="*/ 4000 h 9008"/>
              <a:gd name="connsiteX6" fmla="*/ 48334 w 61667"/>
              <a:gd name="connsiteY6" fmla="*/ 0 h 9008"/>
              <a:gd name="connsiteX0" fmla="*/ 7568 w 9730"/>
              <a:gd name="connsiteY0" fmla="*/ 0 h 10000"/>
              <a:gd name="connsiteX1" fmla="*/ 9730 w 9730"/>
              <a:gd name="connsiteY1" fmla="*/ 0 h 10000"/>
              <a:gd name="connsiteX2" fmla="*/ 4865 w 9730"/>
              <a:gd name="connsiteY2" fmla="*/ 4440 h 10000"/>
              <a:gd name="connsiteX3" fmla="*/ 1892 w 9730"/>
              <a:gd name="connsiteY3" fmla="*/ 9991 h 10000"/>
              <a:gd name="connsiteX4" fmla="*/ 0 w 9730"/>
              <a:gd name="connsiteY4" fmla="*/ 8881 h 10000"/>
              <a:gd name="connsiteX5" fmla="*/ 4865 w 9730"/>
              <a:gd name="connsiteY5" fmla="*/ 4440 h 10000"/>
              <a:gd name="connsiteX6" fmla="*/ 7568 w 9730"/>
              <a:gd name="connsiteY6" fmla="*/ 0 h 10000"/>
              <a:gd name="connsiteX0" fmla="*/ 7778 w 10000"/>
              <a:gd name="connsiteY0" fmla="*/ 0 h 8890"/>
              <a:gd name="connsiteX1" fmla="*/ 10000 w 10000"/>
              <a:gd name="connsiteY1" fmla="*/ 0 h 8890"/>
              <a:gd name="connsiteX2" fmla="*/ 5000 w 10000"/>
              <a:gd name="connsiteY2" fmla="*/ 4440 h 8890"/>
              <a:gd name="connsiteX3" fmla="*/ 1945 w 10000"/>
              <a:gd name="connsiteY3" fmla="*/ 8881 h 8890"/>
              <a:gd name="connsiteX4" fmla="*/ 0 w 10000"/>
              <a:gd name="connsiteY4" fmla="*/ 8881 h 8890"/>
              <a:gd name="connsiteX5" fmla="*/ 5000 w 10000"/>
              <a:gd name="connsiteY5" fmla="*/ 4440 h 8890"/>
              <a:gd name="connsiteX6" fmla="*/ 7778 w 10000"/>
              <a:gd name="connsiteY6" fmla="*/ 0 h 8890"/>
              <a:gd name="connsiteX0" fmla="*/ 7778 w 10000"/>
              <a:gd name="connsiteY0" fmla="*/ 0 h 9990"/>
              <a:gd name="connsiteX1" fmla="*/ 10000 w 10000"/>
              <a:gd name="connsiteY1" fmla="*/ 0 h 9990"/>
              <a:gd name="connsiteX2" fmla="*/ 5000 w 10000"/>
              <a:gd name="connsiteY2" fmla="*/ 4994 h 9990"/>
              <a:gd name="connsiteX3" fmla="*/ 1945 w 10000"/>
              <a:gd name="connsiteY3" fmla="*/ 9366 h 9990"/>
              <a:gd name="connsiteX4" fmla="*/ 0 w 10000"/>
              <a:gd name="connsiteY4" fmla="*/ 9990 h 9990"/>
              <a:gd name="connsiteX5" fmla="*/ 5000 w 10000"/>
              <a:gd name="connsiteY5" fmla="*/ 4994 h 9990"/>
              <a:gd name="connsiteX6" fmla="*/ 7778 w 10000"/>
              <a:gd name="connsiteY6" fmla="*/ 0 h 9990"/>
              <a:gd name="connsiteX0" fmla="*/ 7778 w 10000"/>
              <a:gd name="connsiteY0" fmla="*/ 0 h 9385"/>
              <a:gd name="connsiteX1" fmla="*/ 10000 w 10000"/>
              <a:gd name="connsiteY1" fmla="*/ 0 h 9385"/>
              <a:gd name="connsiteX2" fmla="*/ 5000 w 10000"/>
              <a:gd name="connsiteY2" fmla="*/ 4999 h 9385"/>
              <a:gd name="connsiteX3" fmla="*/ 1945 w 10000"/>
              <a:gd name="connsiteY3" fmla="*/ 9375 h 9385"/>
              <a:gd name="connsiteX4" fmla="*/ 0 w 10000"/>
              <a:gd name="connsiteY4" fmla="*/ 9375 h 9385"/>
              <a:gd name="connsiteX5" fmla="*/ 5000 w 10000"/>
              <a:gd name="connsiteY5" fmla="*/ 4999 h 9385"/>
              <a:gd name="connsiteX6" fmla="*/ 7778 w 10000"/>
              <a:gd name="connsiteY6" fmla="*/ 0 h 9385"/>
              <a:gd name="connsiteX0" fmla="*/ 7778 w 10000"/>
              <a:gd name="connsiteY0" fmla="*/ 666 h 10000"/>
              <a:gd name="connsiteX1" fmla="*/ 10000 w 10000"/>
              <a:gd name="connsiteY1" fmla="*/ 0 h 10000"/>
              <a:gd name="connsiteX2" fmla="*/ 5000 w 10000"/>
              <a:gd name="connsiteY2" fmla="*/ 5327 h 10000"/>
              <a:gd name="connsiteX3" fmla="*/ 1945 w 10000"/>
              <a:gd name="connsiteY3" fmla="*/ 9989 h 10000"/>
              <a:gd name="connsiteX4" fmla="*/ 0 w 10000"/>
              <a:gd name="connsiteY4" fmla="*/ 9989 h 10000"/>
              <a:gd name="connsiteX5" fmla="*/ 5000 w 10000"/>
              <a:gd name="connsiteY5" fmla="*/ 5327 h 10000"/>
              <a:gd name="connsiteX6" fmla="*/ 7778 w 10000"/>
              <a:gd name="connsiteY6" fmla="*/ 666 h 10000"/>
              <a:gd name="connsiteX0" fmla="*/ 7778 w 10000"/>
              <a:gd name="connsiteY0" fmla="*/ 0 h 9334"/>
              <a:gd name="connsiteX1" fmla="*/ 10000 w 10000"/>
              <a:gd name="connsiteY1" fmla="*/ 0 h 9334"/>
              <a:gd name="connsiteX2" fmla="*/ 5000 w 10000"/>
              <a:gd name="connsiteY2" fmla="*/ 4661 h 9334"/>
              <a:gd name="connsiteX3" fmla="*/ 1945 w 10000"/>
              <a:gd name="connsiteY3" fmla="*/ 9323 h 9334"/>
              <a:gd name="connsiteX4" fmla="*/ 0 w 10000"/>
              <a:gd name="connsiteY4" fmla="*/ 9323 h 9334"/>
              <a:gd name="connsiteX5" fmla="*/ 5000 w 10000"/>
              <a:gd name="connsiteY5" fmla="*/ 4661 h 9334"/>
              <a:gd name="connsiteX6" fmla="*/ 7778 w 10000"/>
              <a:gd name="connsiteY6" fmla="*/ 0 h 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00" h="9334">
                <a:moveTo>
                  <a:pt x="7778" y="0"/>
                </a:moveTo>
                <a:lnTo>
                  <a:pt x="10000" y="0"/>
                </a:lnTo>
                <a:cubicBezTo>
                  <a:pt x="9815" y="222"/>
                  <a:pt x="6342" y="3107"/>
                  <a:pt x="5000" y="4661"/>
                </a:cubicBezTo>
                <a:cubicBezTo>
                  <a:pt x="3658" y="6215"/>
                  <a:pt x="2024" y="9334"/>
                  <a:pt x="1945" y="9323"/>
                </a:cubicBezTo>
                <a:lnTo>
                  <a:pt x="0" y="9323"/>
                </a:lnTo>
                <a:cubicBezTo>
                  <a:pt x="53" y="8872"/>
                  <a:pt x="3704" y="6215"/>
                  <a:pt x="5000" y="4661"/>
                </a:cubicBezTo>
                <a:cubicBezTo>
                  <a:pt x="6296" y="3107"/>
                  <a:pt x="7778" y="222"/>
                  <a:pt x="777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762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eaLnBrk="1" hangingPunct="1">
              <a:defRPr/>
            </a:pPr>
            <a:endParaRPr lang="en-US" sz="1800">
              <a:latin typeface="Arial" charset="0"/>
              <a:ea typeface="+mn-ea"/>
            </a:endParaRP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794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Our sheared filter, sparse sampling (fast)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600200" y="2514600"/>
            <a:ext cx="457200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581400" y="5105400"/>
            <a:ext cx="2514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2895600" y="2819400"/>
            <a:ext cx="3276600" cy="1371600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8" name="Parallelogram 27"/>
          <p:cNvSpPr>
            <a:spLocks noChangeArrowheads="1"/>
          </p:cNvSpPr>
          <p:nvPr/>
        </p:nvSpPr>
        <p:spPr bwMode="auto">
          <a:xfrm flipV="1">
            <a:off x="2971800" y="4191000"/>
            <a:ext cx="1676400" cy="914400"/>
          </a:xfrm>
          <a:prstGeom prst="parallelogram">
            <a:avLst>
              <a:gd name="adj" fmla="val 58217"/>
            </a:avLst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29" name="Parallelogram 28"/>
          <p:cNvSpPr>
            <a:spLocks noChangeArrowheads="1"/>
          </p:cNvSpPr>
          <p:nvPr/>
        </p:nvSpPr>
        <p:spPr bwMode="auto">
          <a:xfrm flipV="1">
            <a:off x="4572000" y="4191000"/>
            <a:ext cx="1828800" cy="914400"/>
          </a:xfrm>
          <a:prstGeom prst="parallelogram">
            <a:avLst>
              <a:gd name="adj" fmla="val 58213"/>
            </a:avLst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1437710" name="TextBox 23"/>
          <p:cNvSpPr txBox="1">
            <a:spLocks noChangeArrowheads="1"/>
          </p:cNvSpPr>
          <p:nvPr/>
        </p:nvSpPr>
        <p:spPr bwMode="auto">
          <a:xfrm>
            <a:off x="4267200" y="60960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39" name="Parallelogram 38"/>
          <p:cNvSpPr>
            <a:spLocks noChangeArrowheads="1"/>
          </p:cNvSpPr>
          <p:nvPr/>
        </p:nvSpPr>
        <p:spPr bwMode="auto">
          <a:xfrm flipV="1">
            <a:off x="4191000" y="4227513"/>
            <a:ext cx="838200" cy="914400"/>
          </a:xfrm>
          <a:prstGeom prst="parallelogram">
            <a:avLst>
              <a:gd name="adj" fmla="val 58213"/>
            </a:avLst>
          </a:prstGeom>
          <a:solidFill>
            <a:schemeClr val="accent1">
              <a:alpha val="34901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cxnSp>
        <p:nvCxnSpPr>
          <p:cNvPr id="1437712" name="Straight Connector 20"/>
          <p:cNvCxnSpPr>
            <a:cxnSpLocks noChangeShapeType="1"/>
          </p:cNvCxnSpPr>
          <p:nvPr/>
        </p:nvCxnSpPr>
        <p:spPr bwMode="auto">
          <a:xfrm rot="5400000">
            <a:off x="3086100" y="46101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7713" name="Straight Connector 22"/>
          <p:cNvCxnSpPr>
            <a:cxnSpLocks noChangeShapeType="1"/>
          </p:cNvCxnSpPr>
          <p:nvPr/>
        </p:nvCxnSpPr>
        <p:spPr bwMode="auto">
          <a:xfrm>
            <a:off x="3048000" y="4648200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7714" name="TextBox 24"/>
          <p:cNvSpPr txBox="1">
            <a:spLocks noChangeArrowheads="1"/>
          </p:cNvSpPr>
          <p:nvPr/>
        </p:nvSpPr>
        <p:spPr bwMode="auto">
          <a:xfrm>
            <a:off x="6096000" y="44196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46" name="TextBox 21"/>
          <p:cNvSpPr txBox="1">
            <a:spLocks noChangeArrowheads="1"/>
          </p:cNvSpPr>
          <p:nvPr/>
        </p:nvSpPr>
        <p:spPr bwMode="auto">
          <a:xfrm>
            <a:off x="1219200" y="5751513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No aliasing!</a:t>
            </a:r>
          </a:p>
        </p:txBody>
      </p:sp>
      <p:sp>
        <p:nvSpPr>
          <p:cNvPr id="1437716" name="TextBox 21"/>
          <p:cNvSpPr txBox="1">
            <a:spLocks noChangeArrowheads="1"/>
          </p:cNvSpPr>
          <p:nvPr/>
        </p:nvSpPr>
        <p:spPr bwMode="auto">
          <a:xfrm>
            <a:off x="2819400" y="2590800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Fourier Domain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9" grpId="0" animBg="1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Sheared Reconstruction Filter</a:t>
            </a:r>
          </a:p>
        </p:txBody>
      </p:sp>
      <p:sp>
        <p:nvSpPr>
          <p:cNvPr id="75" name="Rectangle 3"/>
          <p:cNvSpPr txBox="1">
            <a:spLocks noChangeArrowheads="1"/>
          </p:cNvSpPr>
          <p:nvPr/>
        </p:nvSpPr>
        <p:spPr bwMode="auto">
          <a:xfrm>
            <a:off x="349250" y="1365250"/>
            <a:ext cx="87947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ct val="110000"/>
              <a:buFontTx/>
              <a:buChar char="•"/>
              <a:defRPr/>
            </a:pP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Compact shape in Fourier </a:t>
            </a:r>
            <a:r>
              <a:rPr lang="en-US" sz="3200" kern="0" dirty="0">
                <a:solidFill>
                  <a:schemeClr val="tx2"/>
                </a:solidFill>
                <a:latin typeface="+mn-lt"/>
                <a:ea typeface="+mn-ea"/>
              </a:rPr>
              <a:t>= wide in primal</a:t>
            </a:r>
            <a:endParaRPr lang="en-US" sz="3200" kern="0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cxnSp>
        <p:nvCxnSpPr>
          <p:cNvPr id="1439748" name="Straight Connector 20"/>
          <p:cNvCxnSpPr>
            <a:cxnSpLocks noChangeShapeType="1"/>
          </p:cNvCxnSpPr>
          <p:nvPr/>
        </p:nvCxnSpPr>
        <p:spPr bwMode="auto">
          <a:xfrm rot="5400000">
            <a:off x="342900" y="4725988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9749" name="Straight Connector 22"/>
          <p:cNvCxnSpPr>
            <a:cxnSpLocks noChangeShapeType="1"/>
          </p:cNvCxnSpPr>
          <p:nvPr/>
        </p:nvCxnSpPr>
        <p:spPr bwMode="auto">
          <a:xfrm>
            <a:off x="304800" y="4764088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9750" name="TextBox 23"/>
          <p:cNvSpPr txBox="1">
            <a:spLocks noChangeArrowheads="1"/>
          </p:cNvSpPr>
          <p:nvPr/>
        </p:nvSpPr>
        <p:spPr bwMode="auto">
          <a:xfrm>
            <a:off x="16002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t</a:t>
            </a:r>
            <a:endParaRPr lang="en-US" sz="3600" baseline="-25000">
              <a:latin typeface="Arial" charset="0"/>
              <a:cs typeface="Arial" charset="0"/>
            </a:endParaRPr>
          </a:p>
        </p:txBody>
      </p:sp>
      <p:sp>
        <p:nvSpPr>
          <p:cNvPr id="1439751" name="TextBox 24"/>
          <p:cNvSpPr txBox="1">
            <a:spLocks noChangeArrowheads="1"/>
          </p:cNvSpPr>
          <p:nvPr/>
        </p:nvSpPr>
        <p:spPr bwMode="auto">
          <a:xfrm>
            <a:off x="3352800" y="4535488"/>
            <a:ext cx="83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>
                <a:latin typeface="Arial" charset="0"/>
                <a:cs typeface="Arial" charset="0"/>
              </a:rPr>
              <a:t>x</a:t>
            </a:r>
            <a:endParaRPr lang="en-US" sz="3600" baseline="-25000">
              <a:latin typeface="Arial" charset="0"/>
              <a:cs typeface="Arial" charset="0"/>
            </a:endParaRPr>
          </a:p>
        </p:txBody>
      </p:sp>
      <p:sp>
        <p:nvSpPr>
          <p:cNvPr id="1439752" name="TextBox 21"/>
          <p:cNvSpPr txBox="1">
            <a:spLocks noChangeArrowheads="1"/>
          </p:cNvSpPr>
          <p:nvPr/>
        </p:nvSpPr>
        <p:spPr bwMode="auto">
          <a:xfrm>
            <a:off x="228600" y="2706688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Primal Domain</a:t>
            </a:r>
          </a:p>
        </p:txBody>
      </p:sp>
      <p:sp>
        <p:nvSpPr>
          <p:cNvPr id="21" name="Parallelogram 20"/>
          <p:cNvSpPr>
            <a:spLocks noChangeArrowheads="1"/>
          </p:cNvSpPr>
          <p:nvPr/>
        </p:nvSpPr>
        <p:spPr bwMode="auto">
          <a:xfrm rot="5400000" flipV="1">
            <a:off x="533400" y="3316288"/>
            <a:ext cx="2743200" cy="2895600"/>
          </a:xfrm>
          <a:prstGeom prst="parallelogram">
            <a:avLst>
              <a:gd name="adj" fmla="val 58213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  <p:cxnSp>
        <p:nvCxnSpPr>
          <p:cNvPr id="1439754" name="Straight Connector 20"/>
          <p:cNvCxnSpPr>
            <a:cxnSpLocks noChangeShapeType="1"/>
          </p:cNvCxnSpPr>
          <p:nvPr/>
        </p:nvCxnSpPr>
        <p:spPr bwMode="auto">
          <a:xfrm rot="5400000">
            <a:off x="4991100" y="4725988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9755" name="Straight Connector 22"/>
          <p:cNvCxnSpPr>
            <a:cxnSpLocks noChangeShapeType="1"/>
          </p:cNvCxnSpPr>
          <p:nvPr/>
        </p:nvCxnSpPr>
        <p:spPr bwMode="auto">
          <a:xfrm>
            <a:off x="4953000" y="4764088"/>
            <a:ext cx="3048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9756" name="TextBox 23"/>
          <p:cNvSpPr txBox="1">
            <a:spLocks noChangeArrowheads="1"/>
          </p:cNvSpPr>
          <p:nvPr/>
        </p:nvSpPr>
        <p:spPr bwMode="auto">
          <a:xfrm>
            <a:off x="6324600" y="60198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439757" name="TextBox 24"/>
          <p:cNvSpPr txBox="1">
            <a:spLocks noChangeArrowheads="1"/>
          </p:cNvSpPr>
          <p:nvPr/>
        </p:nvSpPr>
        <p:spPr bwMode="auto">
          <a:xfrm>
            <a:off x="8001000" y="4535488"/>
            <a:ext cx="83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l-GR" sz="3600">
                <a:latin typeface="Arial" charset="0"/>
                <a:cs typeface="Arial" charset="0"/>
              </a:rPr>
              <a:t>Ω</a:t>
            </a:r>
            <a:r>
              <a:rPr lang="en-US" sz="3600" baseline="-250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439758" name="TextBox 21"/>
          <p:cNvSpPr txBox="1">
            <a:spLocks noChangeArrowheads="1"/>
          </p:cNvSpPr>
          <p:nvPr/>
        </p:nvSpPr>
        <p:spPr bwMode="auto">
          <a:xfrm>
            <a:off x="4876800" y="2706688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>
                <a:latin typeface="Arial" charset="0"/>
                <a:cs typeface="Arial" charset="0"/>
              </a:rPr>
              <a:t>Fourier Domain</a:t>
            </a:r>
          </a:p>
        </p:txBody>
      </p:sp>
      <p:sp>
        <p:nvSpPr>
          <p:cNvPr id="1439759" name="Parallelogram 14"/>
          <p:cNvSpPr>
            <a:spLocks noChangeArrowheads="1"/>
          </p:cNvSpPr>
          <p:nvPr/>
        </p:nvSpPr>
        <p:spPr bwMode="auto">
          <a:xfrm flipV="1">
            <a:off x="6019800" y="4343400"/>
            <a:ext cx="838200" cy="914400"/>
          </a:xfrm>
          <a:prstGeom prst="parallelogram">
            <a:avLst>
              <a:gd name="adj" fmla="val 58213"/>
            </a:avLst>
          </a:prstGeom>
          <a:solidFill>
            <a:schemeClr val="accent1">
              <a:alpha val="50195"/>
            </a:schemeClr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r" eaLnBrk="1" hangingPunct="1"/>
            <a:endParaRPr lang="en-US" sz="18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Plenoptic Sampling</a:t>
            </a:r>
          </a:p>
        </p:txBody>
      </p:sp>
      <p:sp>
        <p:nvSpPr>
          <p:cNvPr id="138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686800" cy="50292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Plenoptic</a:t>
            </a:r>
            <a:r>
              <a:rPr lang="en-US" dirty="0">
                <a:latin typeface="+mj-lt"/>
              </a:rPr>
              <a:t> Sampling.  </a:t>
            </a:r>
            <a:r>
              <a:rPr lang="en-US" i="1" dirty="0">
                <a:latin typeface="+mj-lt"/>
              </a:rPr>
              <a:t>Chai, Tong, Chan, Shum 00</a:t>
            </a:r>
          </a:p>
          <a:p>
            <a:r>
              <a:rPr lang="en-US" dirty="0">
                <a:latin typeface="+mj-lt"/>
              </a:rPr>
              <a:t>Signal-processing on light field</a:t>
            </a:r>
          </a:p>
          <a:p>
            <a:r>
              <a:rPr lang="en-US" dirty="0">
                <a:latin typeface="+mj-lt"/>
              </a:rPr>
              <a:t>Minimal sampling rate for </a:t>
            </a:r>
            <a:r>
              <a:rPr lang="en-US" dirty="0" err="1">
                <a:latin typeface="+mj-lt"/>
              </a:rPr>
              <a:t>antialiased</a:t>
            </a:r>
            <a:r>
              <a:rPr lang="en-US" dirty="0">
                <a:latin typeface="+mj-lt"/>
              </a:rPr>
              <a:t> rendering</a:t>
            </a:r>
          </a:p>
          <a:p>
            <a:r>
              <a:rPr lang="en-US" dirty="0">
                <a:latin typeface="+mj-lt"/>
              </a:rPr>
              <a:t>Relates to depth range, Fourier analysis</a:t>
            </a:r>
          </a:p>
          <a:p>
            <a:r>
              <a:rPr lang="en-US" dirty="0" smtClean="0">
                <a:latin typeface="+mj-lt"/>
              </a:rPr>
              <a:t>Fourier </a:t>
            </a:r>
            <a:r>
              <a:rPr lang="en-US" dirty="0">
                <a:latin typeface="+mj-lt"/>
              </a:rPr>
              <a:t>spectra derived for 2D light fields for simplicity.  Same ideas extend to 4D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Car Scene</a:t>
            </a:r>
          </a:p>
        </p:txBody>
      </p:sp>
      <p:pic>
        <p:nvPicPr>
          <p:cNvPr id="1441795" name="Picture 5" descr="car_ours4_f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1796" name="TextBox 21"/>
          <p:cNvSpPr txBox="1">
            <a:spLocks noChangeArrowheads="1"/>
          </p:cNvSpPr>
          <p:nvPr/>
        </p:nvSpPr>
        <p:spPr bwMode="auto">
          <a:xfrm>
            <a:off x="4800600" y="1524000"/>
            <a:ext cx="3810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Stratified Sampling</a:t>
            </a:r>
          </a:p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4 samples per pixel</a:t>
            </a:r>
          </a:p>
        </p:txBody>
      </p:sp>
      <p:sp>
        <p:nvSpPr>
          <p:cNvPr id="1441797" name="TextBox 21"/>
          <p:cNvSpPr txBox="1">
            <a:spLocks noChangeArrowheads="1"/>
          </p:cNvSpPr>
          <p:nvPr/>
        </p:nvSpPr>
        <p:spPr bwMode="auto">
          <a:xfrm>
            <a:off x="533400" y="1524000"/>
            <a:ext cx="3810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Our Method,</a:t>
            </a:r>
          </a:p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4 samples per pixel</a:t>
            </a:r>
          </a:p>
        </p:txBody>
      </p:sp>
      <p:pic>
        <p:nvPicPr>
          <p:cNvPr id="1441798" name="Picture 2" descr="D:\mb09talk\car_bf4_f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219075"/>
            <a:ext cx="8402637" cy="1219200"/>
          </a:xfrm>
        </p:spPr>
        <p:txBody>
          <a:bodyPr/>
          <a:lstStyle/>
          <a:p>
            <a:pPr>
              <a:defRPr/>
            </a:pPr>
            <a:r>
              <a:rPr lang="en-US" b="0" dirty="0">
                <a:latin typeface="+mj-lt"/>
                <a:ea typeface="+mj-ea"/>
                <a:cs typeface="+mj-cs"/>
              </a:rPr>
              <a:t>Teapot Scene</a:t>
            </a:r>
          </a:p>
        </p:txBody>
      </p:sp>
      <p:pic>
        <p:nvPicPr>
          <p:cNvPr id="1443843" name="Picture 6" descr="D:\mb09talk\teapot_ours8_fig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44" name="TextBox 21"/>
          <p:cNvSpPr txBox="1">
            <a:spLocks noChangeArrowheads="1"/>
          </p:cNvSpPr>
          <p:nvPr/>
        </p:nvSpPr>
        <p:spPr bwMode="auto">
          <a:xfrm>
            <a:off x="4495800" y="1219200"/>
            <a:ext cx="312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Our Method</a:t>
            </a:r>
          </a:p>
          <a:p>
            <a:pPr algn="ctr" eaLnBrk="1" hangingPunct="1"/>
            <a:r>
              <a:rPr lang="en-US" sz="2800">
                <a:latin typeface="Arial" charset="0"/>
                <a:cs typeface="Arial" charset="0"/>
              </a:rPr>
              <a:t>8 samples / pix</a:t>
            </a:r>
          </a:p>
        </p:txBody>
      </p:sp>
      <p:cxnSp>
        <p:nvCxnSpPr>
          <p:cNvPr id="1443845" name="Straight Arrow Connector 8"/>
          <p:cNvCxnSpPr>
            <a:cxnSpLocks noChangeShapeType="1"/>
          </p:cNvCxnSpPr>
          <p:nvPr/>
        </p:nvCxnSpPr>
        <p:spPr bwMode="auto">
          <a:xfrm>
            <a:off x="3429000" y="4343400"/>
            <a:ext cx="1219200" cy="76200"/>
          </a:xfrm>
          <a:prstGeom prst="straightConnector1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43846" name="TextBox 21"/>
          <p:cNvSpPr txBox="1">
            <a:spLocks noChangeArrowheads="1"/>
          </p:cNvSpPr>
          <p:nvPr/>
        </p:nvSpPr>
        <p:spPr bwMode="auto">
          <a:xfrm>
            <a:off x="0" y="3810000"/>
            <a:ext cx="3886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motion blurred reflection</a:t>
            </a:r>
          </a:p>
        </p:txBody>
      </p:sp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as Convolution</a:t>
            </a:r>
          </a:p>
        </p:txBody>
      </p:sp>
      <p:sp>
        <p:nvSpPr>
          <p:cNvPr id="135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516938" cy="5029200"/>
          </a:xfrm>
        </p:spPr>
        <p:txBody>
          <a:bodyPr/>
          <a:lstStyle/>
          <a:p>
            <a:r>
              <a:rPr lang="en-US"/>
              <a:t>My PhD thesis (A signal-processing framework for forward and inverse rendering Stanford 2002)</a:t>
            </a:r>
          </a:p>
          <a:p>
            <a:r>
              <a:rPr lang="en-US"/>
              <a:t>Rewrite reflection equation on curved surfaces as a convolution with frequency-space product form</a:t>
            </a:r>
          </a:p>
          <a:p>
            <a:r>
              <a:rPr lang="en-US"/>
              <a:t>Theoretical underpinning for much work on relighting (next lecture), limits of inverse problems</a:t>
            </a:r>
          </a:p>
          <a:p>
            <a:r>
              <a:rPr lang="en-US"/>
              <a:t>Low-dimensional lighting models for Lambertian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135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/>
              <a:t>Known geometry</a:t>
            </a:r>
          </a:p>
          <a:p>
            <a:r>
              <a:rPr lang="en-US"/>
              <a:t>Convex curved surfaces: no shadows, interreflection</a:t>
            </a:r>
          </a:p>
          <a:p>
            <a:r>
              <a:rPr lang="en-US"/>
              <a:t>Distant illumination</a:t>
            </a:r>
          </a:p>
          <a:p>
            <a:r>
              <a:rPr lang="en-US"/>
              <a:t>Homogeneous isotropic materials</a:t>
            </a:r>
          </a:p>
          <a:p>
            <a:endParaRPr lang="en-US"/>
          </a:p>
          <a:p>
            <a:pPr>
              <a:buFont typeface="Wingdings" charset="0"/>
              <a:buNone/>
            </a:pPr>
            <a:r>
              <a:rPr lang="en-US"/>
              <a:t>Later precomputed methods: relax many assumptions</a:t>
            </a:r>
          </a:p>
          <a:p>
            <a:endParaRPr lang="en-US"/>
          </a:p>
          <a:p>
            <a:pPr>
              <a:buFont typeface="Wingdings" charset="0"/>
              <a:buNone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</a:t>
            </a:r>
          </a:p>
        </p:txBody>
      </p:sp>
      <p:grpSp>
        <p:nvGrpSpPr>
          <p:cNvPr id="1355779" name="Group 3"/>
          <p:cNvGrpSpPr>
            <a:grpSpLocks/>
          </p:cNvGrpSpPr>
          <p:nvPr/>
        </p:nvGrpSpPr>
        <p:grpSpPr bwMode="auto">
          <a:xfrm>
            <a:off x="3951288" y="4429126"/>
            <a:ext cx="4032251" cy="849312"/>
            <a:chOff x="1868" y="2368"/>
            <a:chExt cx="2540" cy="535"/>
          </a:xfrm>
        </p:grpSpPr>
        <p:graphicFrame>
          <p:nvGraphicFramePr>
            <p:cNvPr id="135578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6138644"/>
                </p:ext>
              </p:extLst>
            </p:nvPr>
          </p:nvGraphicFramePr>
          <p:xfrm>
            <a:off x="1868" y="2368"/>
            <a:ext cx="573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5931" name="Equation" r:id="rId3" imgW="393700" imgH="368300" progId="Equation.DSMT4">
                    <p:embed/>
                  </p:oleObj>
                </mc:Choice>
                <mc:Fallback>
                  <p:oleObj name="Equation" r:id="rId3" imgW="393700" imgH="3683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8" y="2368"/>
                          <a:ext cx="573" cy="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578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8963754"/>
                </p:ext>
              </p:extLst>
            </p:nvPr>
          </p:nvGraphicFramePr>
          <p:xfrm>
            <a:off x="4016" y="2436"/>
            <a:ext cx="392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5932" name="Equation" r:id="rId5" imgW="241300" imgH="241300" progId="Equation.DSMT4">
                    <p:embed/>
                  </p:oleObj>
                </mc:Choice>
                <mc:Fallback>
                  <p:oleObj name="Equation" r:id="rId5" imgW="241300" imgH="2413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6" y="2436"/>
                          <a:ext cx="392" cy="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5782" name="Group 6"/>
          <p:cNvGrpSpPr>
            <a:grpSpLocks/>
          </p:cNvGrpSpPr>
          <p:nvPr/>
        </p:nvGrpSpPr>
        <p:grpSpPr bwMode="auto">
          <a:xfrm>
            <a:off x="2795588" y="1635125"/>
            <a:ext cx="3208337" cy="2173288"/>
            <a:chOff x="1761" y="1030"/>
            <a:chExt cx="2021" cy="1369"/>
          </a:xfrm>
        </p:grpSpPr>
        <p:sp>
          <p:nvSpPr>
            <p:cNvPr id="1355783" name="Line 7"/>
            <p:cNvSpPr>
              <a:spLocks noChangeShapeType="1"/>
            </p:cNvSpPr>
            <p:nvPr/>
          </p:nvSpPr>
          <p:spPr bwMode="auto">
            <a:xfrm>
              <a:off x="1761" y="2394"/>
              <a:ext cx="2021" cy="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784" name="Line 8"/>
            <p:cNvSpPr>
              <a:spLocks noChangeShapeType="1"/>
            </p:cNvSpPr>
            <p:nvPr/>
          </p:nvSpPr>
          <p:spPr bwMode="auto">
            <a:xfrm flipV="1">
              <a:off x="2828" y="1030"/>
              <a:ext cx="0" cy="136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5785" name="Group 9"/>
          <p:cNvGrpSpPr>
            <a:grpSpLocks/>
          </p:cNvGrpSpPr>
          <p:nvPr/>
        </p:nvGrpSpPr>
        <p:grpSpPr bwMode="auto">
          <a:xfrm>
            <a:off x="2460625" y="1482725"/>
            <a:ext cx="3622675" cy="4084638"/>
            <a:chOff x="1550" y="934"/>
            <a:chExt cx="2282" cy="2573"/>
          </a:xfrm>
        </p:grpSpPr>
        <p:grpSp>
          <p:nvGrpSpPr>
            <p:cNvPr id="1355786" name="Group 10"/>
            <p:cNvGrpSpPr>
              <a:grpSpLocks/>
            </p:cNvGrpSpPr>
            <p:nvPr/>
          </p:nvGrpSpPr>
          <p:grpSpPr bwMode="auto">
            <a:xfrm>
              <a:off x="2987" y="2855"/>
              <a:ext cx="845" cy="652"/>
              <a:chOff x="2366" y="2433"/>
              <a:chExt cx="845" cy="652"/>
            </a:xfrm>
          </p:grpSpPr>
          <p:graphicFrame>
            <p:nvGraphicFramePr>
              <p:cNvPr id="1355787" name="Object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5008136"/>
                  </p:ext>
                </p:extLst>
              </p:nvPr>
            </p:nvGraphicFramePr>
            <p:xfrm>
              <a:off x="2598" y="2433"/>
              <a:ext cx="613" cy="4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55933" name="Equation" r:id="rId7" imgW="368300" imgH="241300" progId="Equation.DSMT4">
                      <p:embed/>
                    </p:oleObj>
                  </mc:Choice>
                  <mc:Fallback>
                    <p:oleObj name="Equation" r:id="rId7" imgW="368300" imgH="241300" progId="Equation.DSMT4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598" y="2433"/>
                            <a:ext cx="613" cy="4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55788" name="Text Box 12"/>
              <p:cNvSpPr txBox="1">
                <a:spLocks noChangeArrowheads="1"/>
              </p:cNvSpPr>
              <p:nvPr/>
            </p:nvSpPr>
            <p:spPr bwMode="auto">
              <a:xfrm>
                <a:off x="2366" y="2797"/>
                <a:ext cx="82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Lighting</a:t>
                </a:r>
              </a:p>
            </p:txBody>
          </p:sp>
        </p:grpSp>
        <p:sp>
          <p:nvSpPr>
            <p:cNvPr id="1355789" name="Text Box 13"/>
            <p:cNvSpPr txBox="1">
              <a:spLocks noChangeArrowheads="1"/>
            </p:cNvSpPr>
            <p:nvPr/>
          </p:nvSpPr>
          <p:spPr bwMode="auto">
            <a:xfrm>
              <a:off x="1550" y="934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graphicFrame>
          <p:nvGraphicFramePr>
            <p:cNvPr id="1355790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36810624"/>
                </p:ext>
              </p:extLst>
            </p:nvPr>
          </p:nvGraphicFramePr>
          <p:xfrm>
            <a:off x="2540" y="1617"/>
            <a:ext cx="229" cy="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5934" name="Equation" r:id="rId9" imgW="152400" imgH="241300" progId="Equation.DSMT4">
                    <p:embed/>
                  </p:oleObj>
                </mc:Choice>
                <mc:Fallback>
                  <p:oleObj name="Equation" r:id="rId9" imgW="152400" imgH="24130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0" y="1617"/>
                          <a:ext cx="229" cy="4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5791" name="Line 15"/>
            <p:cNvSpPr>
              <a:spLocks noChangeShapeType="1"/>
            </p:cNvSpPr>
            <p:nvPr/>
          </p:nvSpPr>
          <p:spPr bwMode="auto">
            <a:xfrm>
              <a:off x="1758" y="1090"/>
              <a:ext cx="1074" cy="131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55792" name="Group 16"/>
          <p:cNvGrpSpPr>
            <a:grpSpLocks/>
          </p:cNvGrpSpPr>
          <p:nvPr/>
        </p:nvGrpSpPr>
        <p:grpSpPr bwMode="auto">
          <a:xfrm>
            <a:off x="1076325" y="1400175"/>
            <a:ext cx="6316663" cy="4192588"/>
            <a:chOff x="678" y="882"/>
            <a:chExt cx="3979" cy="2641"/>
          </a:xfrm>
        </p:grpSpPr>
        <p:grpSp>
          <p:nvGrpSpPr>
            <p:cNvPr id="1355793" name="Group 17"/>
            <p:cNvGrpSpPr>
              <a:grpSpLocks/>
            </p:cNvGrpSpPr>
            <p:nvPr/>
          </p:nvGrpSpPr>
          <p:grpSpPr bwMode="auto">
            <a:xfrm>
              <a:off x="678" y="2862"/>
              <a:ext cx="3979" cy="661"/>
              <a:chOff x="57" y="2440"/>
              <a:chExt cx="3979" cy="661"/>
            </a:xfrm>
          </p:grpSpPr>
          <p:graphicFrame>
            <p:nvGraphicFramePr>
              <p:cNvPr id="1355794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9693656"/>
                  </p:ext>
                </p:extLst>
              </p:nvPr>
            </p:nvGraphicFramePr>
            <p:xfrm>
              <a:off x="1109" y="2440"/>
              <a:ext cx="826" cy="3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55935" name="Equation" r:id="rId11" imgW="520700" imgH="241300" progId="Equation.DSMT4">
                      <p:embed/>
                    </p:oleObj>
                  </mc:Choice>
                  <mc:Fallback>
                    <p:oleObj name="Equation" r:id="rId11" imgW="520700" imgH="241300" progId="Equation.DSMT4">
                      <p:embed/>
                      <p:pic>
                        <p:nvPicPr>
                          <p:cNvPr id="0" name="Object 1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09" y="2440"/>
                            <a:ext cx="826" cy="3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55795" name="Text Box 19"/>
              <p:cNvSpPr txBox="1">
                <a:spLocks noChangeArrowheads="1"/>
              </p:cNvSpPr>
              <p:nvPr/>
            </p:nvSpPr>
            <p:spPr bwMode="auto">
              <a:xfrm>
                <a:off x="57" y="2805"/>
                <a:ext cx="184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Reflected Light Field</a:t>
                </a:r>
              </a:p>
            </p:txBody>
          </p:sp>
          <p:graphicFrame>
            <p:nvGraphicFramePr>
              <p:cNvPr id="1355796" name="Object 2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44191007"/>
                  </p:ext>
                </p:extLst>
              </p:nvPr>
            </p:nvGraphicFramePr>
            <p:xfrm>
              <a:off x="3184" y="2451"/>
              <a:ext cx="852" cy="3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55936" name="Equation" r:id="rId13" imgW="558800" imgH="241300" progId="Equation.DSMT4">
                      <p:embed/>
                    </p:oleObj>
                  </mc:Choice>
                  <mc:Fallback>
                    <p:oleObj name="Equation" r:id="rId13" imgW="558800" imgH="241300" progId="Equation.DSMT4">
                      <p:embed/>
                      <p:pic>
                        <p:nvPicPr>
                          <p:cNvPr id="0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84" y="2451"/>
                            <a:ext cx="852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55797" name="Text Box 21"/>
              <p:cNvSpPr txBox="1">
                <a:spLocks noChangeArrowheads="1"/>
              </p:cNvSpPr>
              <p:nvPr/>
            </p:nvSpPr>
            <p:spPr bwMode="auto">
              <a:xfrm>
                <a:off x="3348" y="2813"/>
                <a:ext cx="63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BRDF</a:t>
                </a:r>
              </a:p>
            </p:txBody>
          </p:sp>
        </p:grpSp>
        <p:sp>
          <p:nvSpPr>
            <p:cNvPr id="1355798" name="Line 22"/>
            <p:cNvSpPr>
              <a:spLocks noChangeShapeType="1"/>
            </p:cNvSpPr>
            <p:nvPr/>
          </p:nvSpPr>
          <p:spPr bwMode="auto">
            <a:xfrm flipV="1">
              <a:off x="2834" y="1071"/>
              <a:ext cx="778" cy="130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799" name="Text Box 23"/>
            <p:cNvSpPr txBox="1">
              <a:spLocks noChangeArrowheads="1"/>
            </p:cNvSpPr>
            <p:nvPr/>
          </p:nvSpPr>
          <p:spPr bwMode="auto">
            <a:xfrm>
              <a:off x="3594" y="88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  <p:graphicFrame>
          <p:nvGraphicFramePr>
            <p:cNvPr id="1355800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0815062"/>
                </p:ext>
              </p:extLst>
            </p:nvPr>
          </p:nvGraphicFramePr>
          <p:xfrm>
            <a:off x="2848" y="1526"/>
            <a:ext cx="271" cy="4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5937" name="Equation" r:id="rId15" imgW="165100" imgH="241300" progId="Equation.DSMT4">
                    <p:embed/>
                  </p:oleObj>
                </mc:Choice>
                <mc:Fallback>
                  <p:oleObj name="Equation" r:id="rId15" imgW="165100" imgH="241300" progId="Equation.DSMT4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8" y="1526"/>
                          <a:ext cx="271" cy="4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5801" name="Group 25"/>
          <p:cNvGrpSpPr>
            <a:grpSpLocks/>
          </p:cNvGrpSpPr>
          <p:nvPr/>
        </p:nvGrpSpPr>
        <p:grpSpPr bwMode="auto">
          <a:xfrm>
            <a:off x="3736975" y="2533650"/>
            <a:ext cx="2019300" cy="1289050"/>
            <a:chOff x="2354" y="1596"/>
            <a:chExt cx="1272" cy="812"/>
          </a:xfrm>
        </p:grpSpPr>
        <p:sp>
          <p:nvSpPr>
            <p:cNvPr id="1355802" name="Freeform 26"/>
            <p:cNvSpPr>
              <a:spLocks/>
            </p:cNvSpPr>
            <p:nvPr/>
          </p:nvSpPr>
          <p:spPr bwMode="auto">
            <a:xfrm>
              <a:off x="2354" y="1596"/>
              <a:ext cx="1219" cy="808"/>
            </a:xfrm>
            <a:custGeom>
              <a:avLst/>
              <a:gdLst>
                <a:gd name="T0" fmla="*/ 0 w 1110"/>
                <a:gd name="T1" fmla="*/ 677 h 677"/>
                <a:gd name="T2" fmla="*/ 86 w 1110"/>
                <a:gd name="T3" fmla="*/ 455 h 677"/>
                <a:gd name="T4" fmla="*/ 394 w 1110"/>
                <a:gd name="T5" fmla="*/ 314 h 677"/>
                <a:gd name="T6" fmla="*/ 653 w 1110"/>
                <a:gd name="T7" fmla="*/ 300 h 677"/>
                <a:gd name="T8" fmla="*/ 1075 w 1110"/>
                <a:gd name="T9" fmla="*/ 24 h 677"/>
                <a:gd name="T10" fmla="*/ 862 w 1110"/>
                <a:gd name="T11" fmla="*/ 445 h 677"/>
                <a:gd name="T12" fmla="*/ 898 w 1110"/>
                <a:gd name="T13" fmla="*/ 672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0" h="677">
                  <a:moveTo>
                    <a:pt x="0" y="677"/>
                  </a:moveTo>
                  <a:cubicBezTo>
                    <a:pt x="10" y="596"/>
                    <a:pt x="20" y="515"/>
                    <a:pt x="86" y="455"/>
                  </a:cubicBezTo>
                  <a:cubicBezTo>
                    <a:pt x="152" y="395"/>
                    <a:pt x="300" y="340"/>
                    <a:pt x="394" y="314"/>
                  </a:cubicBezTo>
                  <a:cubicBezTo>
                    <a:pt x="488" y="288"/>
                    <a:pt x="540" y="348"/>
                    <a:pt x="653" y="300"/>
                  </a:cubicBezTo>
                  <a:cubicBezTo>
                    <a:pt x="766" y="252"/>
                    <a:pt x="1040" y="0"/>
                    <a:pt x="1075" y="24"/>
                  </a:cubicBezTo>
                  <a:cubicBezTo>
                    <a:pt x="1110" y="48"/>
                    <a:pt x="891" y="337"/>
                    <a:pt x="862" y="445"/>
                  </a:cubicBezTo>
                  <a:cubicBezTo>
                    <a:pt x="833" y="553"/>
                    <a:pt x="891" y="636"/>
                    <a:pt x="898" y="672"/>
                  </a:cubicBez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3" name="Line 27"/>
            <p:cNvSpPr>
              <a:spLocks noChangeShapeType="1"/>
            </p:cNvSpPr>
            <p:nvPr/>
          </p:nvSpPr>
          <p:spPr bwMode="auto">
            <a:xfrm flipH="1" flipV="1">
              <a:off x="2395" y="2245"/>
              <a:ext cx="422" cy="15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4" name="Line 28"/>
            <p:cNvSpPr>
              <a:spLocks noChangeShapeType="1"/>
            </p:cNvSpPr>
            <p:nvPr/>
          </p:nvSpPr>
          <p:spPr bwMode="auto">
            <a:xfrm flipH="1" flipV="1">
              <a:off x="2708" y="1990"/>
              <a:ext cx="118" cy="40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5" name="Line 29"/>
            <p:cNvSpPr>
              <a:spLocks noChangeShapeType="1"/>
            </p:cNvSpPr>
            <p:nvPr/>
          </p:nvSpPr>
          <p:spPr bwMode="auto">
            <a:xfrm flipV="1">
              <a:off x="2826" y="1977"/>
              <a:ext cx="117" cy="42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6" name="Line 30"/>
            <p:cNvSpPr>
              <a:spLocks noChangeShapeType="1"/>
            </p:cNvSpPr>
            <p:nvPr/>
          </p:nvSpPr>
          <p:spPr bwMode="auto">
            <a:xfrm flipV="1">
              <a:off x="2821" y="1859"/>
              <a:ext cx="390" cy="54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7" name="Line 31"/>
            <p:cNvSpPr>
              <a:spLocks noChangeShapeType="1"/>
            </p:cNvSpPr>
            <p:nvPr/>
          </p:nvSpPr>
          <p:spPr bwMode="auto">
            <a:xfrm flipV="1">
              <a:off x="2821" y="1614"/>
              <a:ext cx="709" cy="774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8" name="Line 32"/>
            <p:cNvSpPr>
              <a:spLocks noChangeShapeType="1"/>
            </p:cNvSpPr>
            <p:nvPr/>
          </p:nvSpPr>
          <p:spPr bwMode="auto">
            <a:xfrm flipV="1">
              <a:off x="2821" y="1967"/>
              <a:ext cx="535" cy="43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09" name="Line 33"/>
            <p:cNvSpPr>
              <a:spLocks noChangeShapeType="1"/>
            </p:cNvSpPr>
            <p:nvPr/>
          </p:nvSpPr>
          <p:spPr bwMode="auto">
            <a:xfrm flipV="1">
              <a:off x="2821" y="2216"/>
              <a:ext cx="467" cy="17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10" name="Line 34"/>
            <p:cNvSpPr>
              <a:spLocks noChangeShapeType="1"/>
            </p:cNvSpPr>
            <p:nvPr/>
          </p:nvSpPr>
          <p:spPr bwMode="auto">
            <a:xfrm flipH="1" flipV="1">
              <a:off x="2504" y="2100"/>
              <a:ext cx="298" cy="29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5811" name="Text Box 35"/>
            <p:cNvSpPr txBox="1">
              <a:spLocks noChangeArrowheads="1"/>
            </p:cNvSpPr>
            <p:nvPr/>
          </p:nvSpPr>
          <p:spPr bwMode="auto">
            <a:xfrm>
              <a:off x="3405" y="1701"/>
              <a:ext cx="22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solidFill>
                    <a:srgbClr val="FFFFFF"/>
                  </a:solidFill>
                  <a:sym typeface="Symbol" charset="0"/>
                </a:rPr>
                <a:t>ρ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5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5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as Convolution (2D)</a:t>
            </a:r>
          </a:p>
        </p:txBody>
      </p:sp>
      <p:grpSp>
        <p:nvGrpSpPr>
          <p:cNvPr id="1356803" name="Group 3"/>
          <p:cNvGrpSpPr>
            <a:grpSpLocks/>
          </p:cNvGrpSpPr>
          <p:nvPr/>
        </p:nvGrpSpPr>
        <p:grpSpPr bwMode="auto">
          <a:xfrm>
            <a:off x="2965450" y="3759201"/>
            <a:ext cx="4032249" cy="849312"/>
            <a:chOff x="1868" y="2368"/>
            <a:chExt cx="2540" cy="535"/>
          </a:xfrm>
        </p:grpSpPr>
        <p:graphicFrame>
          <p:nvGraphicFramePr>
            <p:cNvPr id="1356804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74173008"/>
                </p:ext>
              </p:extLst>
            </p:nvPr>
          </p:nvGraphicFramePr>
          <p:xfrm>
            <a:off x="1868" y="2368"/>
            <a:ext cx="572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008" name="Equation" r:id="rId3" imgW="393700" imgH="368300" progId="Equation.DSMT4">
                    <p:embed/>
                  </p:oleObj>
                </mc:Choice>
                <mc:Fallback>
                  <p:oleObj name="Equation" r:id="rId3" imgW="393700" imgH="3683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8" y="2368"/>
                          <a:ext cx="572" cy="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680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8563257"/>
                </p:ext>
              </p:extLst>
            </p:nvPr>
          </p:nvGraphicFramePr>
          <p:xfrm>
            <a:off x="4016" y="2436"/>
            <a:ext cx="392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009" name="Equation" r:id="rId5" imgW="241300" imgH="241300" progId="Equation.DSMT4">
                    <p:embed/>
                  </p:oleObj>
                </mc:Choice>
                <mc:Fallback>
                  <p:oleObj name="Equation" r:id="rId5" imgW="241300" imgH="2413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6" y="2436"/>
                          <a:ext cx="392" cy="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6806" name="Group 6"/>
          <p:cNvGrpSpPr>
            <a:grpSpLocks/>
          </p:cNvGrpSpPr>
          <p:nvPr/>
        </p:nvGrpSpPr>
        <p:grpSpPr bwMode="auto">
          <a:xfrm>
            <a:off x="3756025" y="3862388"/>
            <a:ext cx="1341438" cy="1035050"/>
            <a:chOff x="2366" y="2433"/>
            <a:chExt cx="845" cy="652"/>
          </a:xfrm>
        </p:grpSpPr>
        <p:graphicFrame>
          <p:nvGraphicFramePr>
            <p:cNvPr id="1356807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987325"/>
                </p:ext>
              </p:extLst>
            </p:nvPr>
          </p:nvGraphicFramePr>
          <p:xfrm>
            <a:off x="2598" y="2433"/>
            <a:ext cx="613" cy="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010" name="Equation" r:id="rId7" imgW="368300" imgH="241300" progId="Equation.DSMT4">
                    <p:embed/>
                  </p:oleObj>
                </mc:Choice>
                <mc:Fallback>
                  <p:oleObj name="Equation" r:id="rId7" imgW="368300" imgH="2413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8" y="2433"/>
                          <a:ext cx="613" cy="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6808" name="Text Box 8"/>
            <p:cNvSpPr txBox="1">
              <a:spLocks noChangeArrowheads="1"/>
            </p:cNvSpPr>
            <p:nvPr/>
          </p:nvSpPr>
          <p:spPr bwMode="auto">
            <a:xfrm>
              <a:off x="2366" y="2797"/>
              <a:ext cx="8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Lighting</a:t>
              </a:r>
            </a:p>
          </p:txBody>
        </p:sp>
      </p:grpSp>
      <p:grpSp>
        <p:nvGrpSpPr>
          <p:cNvPr id="1356809" name="Group 9"/>
          <p:cNvGrpSpPr>
            <a:grpSpLocks/>
          </p:cNvGrpSpPr>
          <p:nvPr/>
        </p:nvGrpSpPr>
        <p:grpSpPr bwMode="auto">
          <a:xfrm>
            <a:off x="90488" y="3873500"/>
            <a:ext cx="6316662" cy="1049338"/>
            <a:chOff x="57" y="2440"/>
            <a:chExt cx="3979" cy="661"/>
          </a:xfrm>
        </p:grpSpPr>
        <p:graphicFrame>
          <p:nvGraphicFramePr>
            <p:cNvPr id="1356810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3687698"/>
                </p:ext>
              </p:extLst>
            </p:nvPr>
          </p:nvGraphicFramePr>
          <p:xfrm>
            <a:off x="1109" y="2440"/>
            <a:ext cx="826" cy="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011" name="Equation" r:id="rId9" imgW="520700" imgH="241300" progId="Equation.DSMT4">
                    <p:embed/>
                  </p:oleObj>
                </mc:Choice>
                <mc:Fallback>
                  <p:oleObj name="Equation" r:id="rId9" imgW="520700" imgH="2413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9" y="2440"/>
                          <a:ext cx="826" cy="3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6811" name="Text Box 11"/>
            <p:cNvSpPr txBox="1">
              <a:spLocks noChangeArrowheads="1"/>
            </p:cNvSpPr>
            <p:nvPr/>
          </p:nvSpPr>
          <p:spPr bwMode="auto">
            <a:xfrm>
              <a:off x="57" y="2805"/>
              <a:ext cx="18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Reflected Light Field</a:t>
              </a:r>
            </a:p>
          </p:txBody>
        </p:sp>
        <p:graphicFrame>
          <p:nvGraphicFramePr>
            <p:cNvPr id="1356812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80224650"/>
                </p:ext>
              </p:extLst>
            </p:nvPr>
          </p:nvGraphicFramePr>
          <p:xfrm>
            <a:off x="3184" y="2452"/>
            <a:ext cx="852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012" name="Equation" r:id="rId11" imgW="558800" imgH="241300" progId="Equation.DSMT4">
                    <p:embed/>
                  </p:oleObj>
                </mc:Choice>
                <mc:Fallback>
                  <p:oleObj name="Equation" r:id="rId11" imgW="558800" imgH="2413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4" y="2452"/>
                          <a:ext cx="852" cy="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6813" name="Text Box 13"/>
            <p:cNvSpPr txBox="1">
              <a:spLocks noChangeArrowheads="1"/>
            </p:cNvSpPr>
            <p:nvPr/>
          </p:nvSpPr>
          <p:spPr bwMode="auto">
            <a:xfrm>
              <a:off x="3348" y="2813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BRDF</a:t>
              </a:r>
            </a:p>
          </p:txBody>
        </p:sp>
      </p:grpSp>
      <p:sp>
        <p:nvSpPr>
          <p:cNvPr id="1356814" name="Arc 14"/>
          <p:cNvSpPr>
            <a:spLocks/>
          </p:cNvSpPr>
          <p:nvPr/>
        </p:nvSpPr>
        <p:spPr bwMode="auto">
          <a:xfrm>
            <a:off x="1338263" y="2522538"/>
            <a:ext cx="1946275" cy="9747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0 w 43200"/>
              <a:gd name="T1" fmla="*/ 22538 h 22538"/>
              <a:gd name="T2" fmla="*/ 43200 w 43200"/>
              <a:gd name="T3" fmla="*/ 21600 h 22538"/>
              <a:gd name="T4" fmla="*/ 21600 w 43200"/>
              <a:gd name="T5" fmla="*/ 21600 h 22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00" h="22538" fill="none" extrusionOk="0">
                <a:moveTo>
                  <a:pt x="20" y="22537"/>
                </a:moveTo>
                <a:cubicBezTo>
                  <a:pt x="6" y="22225"/>
                  <a:pt x="0" y="2191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</a:path>
              <a:path w="43200" h="22538" stroke="0" extrusionOk="0">
                <a:moveTo>
                  <a:pt x="20" y="22537"/>
                </a:moveTo>
                <a:cubicBezTo>
                  <a:pt x="6" y="22225"/>
                  <a:pt x="0" y="21912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199" y="9670"/>
                  <a:pt x="43199" y="21599"/>
                </a:cubicBezTo>
                <a:lnTo>
                  <a:pt x="21600" y="21600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56815" name="Line 15"/>
          <p:cNvSpPr>
            <a:spLocks noChangeShapeType="1"/>
          </p:cNvSpPr>
          <p:nvPr/>
        </p:nvSpPr>
        <p:spPr bwMode="auto">
          <a:xfrm>
            <a:off x="1878013" y="2509838"/>
            <a:ext cx="881062" cy="31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16" name="Text Box 16"/>
          <p:cNvSpPr txBox="1">
            <a:spLocks noChangeArrowheads="1"/>
          </p:cNvSpPr>
          <p:nvPr/>
        </p:nvSpPr>
        <p:spPr bwMode="auto">
          <a:xfrm>
            <a:off x="1417638" y="1412875"/>
            <a:ext cx="4016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L</a:t>
            </a:r>
          </a:p>
        </p:txBody>
      </p:sp>
      <p:graphicFrame>
        <p:nvGraphicFramePr>
          <p:cNvPr id="135681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25904"/>
              </p:ext>
            </p:extLst>
          </p:nvPr>
        </p:nvGraphicFramePr>
        <p:xfrm>
          <a:off x="1965325" y="1590675"/>
          <a:ext cx="43815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013" name="Equation" r:id="rId13" imgW="152400" imgH="241300" progId="Equation.DSMT4">
                  <p:embed/>
                </p:oleObj>
              </mc:Choice>
              <mc:Fallback>
                <p:oleObj name="Equation" r:id="rId13" imgW="152400" imgH="2413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325" y="1590675"/>
                        <a:ext cx="43815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6818" name="Line 18"/>
          <p:cNvSpPr>
            <a:spLocks noChangeShapeType="1"/>
          </p:cNvSpPr>
          <p:nvPr/>
        </p:nvSpPr>
        <p:spPr bwMode="auto">
          <a:xfrm flipV="1">
            <a:off x="2317750" y="1593850"/>
            <a:ext cx="0" cy="9144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19" name="Line 19"/>
          <p:cNvSpPr>
            <a:spLocks noChangeShapeType="1"/>
          </p:cNvSpPr>
          <p:nvPr/>
        </p:nvSpPr>
        <p:spPr bwMode="auto">
          <a:xfrm>
            <a:off x="1741488" y="1655763"/>
            <a:ext cx="563562" cy="865187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6820" name="Line 20"/>
          <p:cNvSpPr>
            <a:spLocks noChangeShapeType="1"/>
          </p:cNvSpPr>
          <p:nvPr/>
        </p:nvSpPr>
        <p:spPr bwMode="auto">
          <a:xfrm flipV="1">
            <a:off x="2322513" y="1978025"/>
            <a:ext cx="1039812" cy="522288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35682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721450"/>
              </p:ext>
            </p:extLst>
          </p:nvPr>
        </p:nvGraphicFramePr>
        <p:xfrm>
          <a:off x="2397125" y="1657350"/>
          <a:ext cx="474663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7014" name="Equation" r:id="rId15" imgW="165100" imgH="241300" progId="Equation.DSMT4">
                  <p:embed/>
                </p:oleObj>
              </mc:Choice>
              <mc:Fallback>
                <p:oleObj name="Equation" r:id="rId15" imgW="165100" imgH="2413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1657350"/>
                        <a:ext cx="474663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6822" name="Text Box 22"/>
          <p:cNvSpPr txBox="1">
            <a:spLocks noChangeArrowheads="1"/>
          </p:cNvSpPr>
          <p:nvPr/>
        </p:nvSpPr>
        <p:spPr bwMode="auto">
          <a:xfrm>
            <a:off x="3316288" y="1692275"/>
            <a:ext cx="4206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B</a:t>
            </a:r>
          </a:p>
        </p:txBody>
      </p:sp>
      <p:grpSp>
        <p:nvGrpSpPr>
          <p:cNvPr id="1356823" name="Group 23"/>
          <p:cNvGrpSpPr>
            <a:grpSpLocks/>
          </p:cNvGrpSpPr>
          <p:nvPr/>
        </p:nvGrpSpPr>
        <p:grpSpPr bwMode="auto">
          <a:xfrm>
            <a:off x="5322888" y="1398588"/>
            <a:ext cx="3067050" cy="2046287"/>
            <a:chOff x="3353" y="881"/>
            <a:chExt cx="1932" cy="1289"/>
          </a:xfrm>
        </p:grpSpPr>
        <p:sp>
          <p:nvSpPr>
            <p:cNvPr id="1356824" name="Arc 24"/>
            <p:cNvSpPr>
              <a:spLocks/>
            </p:cNvSpPr>
            <p:nvPr/>
          </p:nvSpPr>
          <p:spPr bwMode="auto">
            <a:xfrm>
              <a:off x="3353" y="1556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6825" name="Line 25"/>
            <p:cNvSpPr>
              <a:spLocks noChangeShapeType="1"/>
            </p:cNvSpPr>
            <p:nvPr/>
          </p:nvSpPr>
          <p:spPr bwMode="auto">
            <a:xfrm flipV="1">
              <a:off x="3972" y="1543"/>
              <a:ext cx="0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826" name="Line 26"/>
            <p:cNvSpPr>
              <a:spLocks noChangeShapeType="1"/>
            </p:cNvSpPr>
            <p:nvPr/>
          </p:nvSpPr>
          <p:spPr bwMode="auto">
            <a:xfrm rot="2943277" flipV="1">
              <a:off x="4205" y="1646"/>
              <a:ext cx="1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6827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3200848"/>
                </p:ext>
              </p:extLst>
            </p:nvPr>
          </p:nvGraphicFramePr>
          <p:xfrm>
            <a:off x="3978" y="1817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015" name="Equation" r:id="rId17" imgW="152400" imgH="139700" progId="Equation.DSMT4">
                    <p:embed/>
                  </p:oleObj>
                </mc:Choice>
                <mc:Fallback>
                  <p:oleObj name="Equation" r:id="rId17" imgW="152400" imgH="139700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817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6828" name="Line 28"/>
            <p:cNvSpPr>
              <a:spLocks noChangeShapeType="1"/>
            </p:cNvSpPr>
            <p:nvPr/>
          </p:nvSpPr>
          <p:spPr bwMode="auto">
            <a:xfrm>
              <a:off x="3631" y="1036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829" name="Line 29"/>
            <p:cNvSpPr>
              <a:spLocks noChangeShapeType="1"/>
            </p:cNvSpPr>
            <p:nvPr/>
          </p:nvSpPr>
          <p:spPr bwMode="auto">
            <a:xfrm>
              <a:off x="4100" y="121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830" name="Line 30"/>
            <p:cNvSpPr>
              <a:spLocks noChangeShapeType="1"/>
            </p:cNvSpPr>
            <p:nvPr/>
          </p:nvSpPr>
          <p:spPr bwMode="auto">
            <a:xfrm flipV="1">
              <a:off x="4442" y="1367"/>
              <a:ext cx="395" cy="39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6831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41448913"/>
                </p:ext>
              </p:extLst>
            </p:nvPr>
          </p:nvGraphicFramePr>
          <p:xfrm>
            <a:off x="4341" y="1232"/>
            <a:ext cx="276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016" name="Equation" r:id="rId19" imgW="152400" imgH="241300" progId="Equation.DSMT4">
                    <p:embed/>
                  </p:oleObj>
                </mc:Choice>
                <mc:Fallback>
                  <p:oleObj name="Equation" r:id="rId19" imgW="152400" imgH="241300" progId="Equation.DSMT4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41" y="1232"/>
                          <a:ext cx="276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6832" name="Text Box 32"/>
            <p:cNvSpPr txBox="1">
              <a:spLocks noChangeArrowheads="1"/>
            </p:cNvSpPr>
            <p:nvPr/>
          </p:nvSpPr>
          <p:spPr bwMode="auto">
            <a:xfrm>
              <a:off x="5020" y="172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356833" name="Text Box 33"/>
            <p:cNvSpPr txBox="1">
              <a:spLocks noChangeArrowheads="1"/>
            </p:cNvSpPr>
            <p:nvPr/>
          </p:nvSpPr>
          <p:spPr bwMode="auto">
            <a:xfrm>
              <a:off x="3431" y="881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sp>
          <p:nvSpPr>
            <p:cNvPr id="1356834" name="Line 34"/>
            <p:cNvSpPr>
              <a:spLocks noChangeShapeType="1"/>
            </p:cNvSpPr>
            <p:nvPr/>
          </p:nvSpPr>
          <p:spPr bwMode="auto">
            <a:xfrm rot="2894057" flipH="1">
              <a:off x="4158" y="1750"/>
              <a:ext cx="575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835" name="Line 35"/>
            <p:cNvSpPr>
              <a:spLocks noChangeShapeType="1"/>
            </p:cNvSpPr>
            <p:nvPr/>
          </p:nvSpPr>
          <p:spPr bwMode="auto">
            <a:xfrm>
              <a:off x="4453" y="1757"/>
              <a:ext cx="593" cy="19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6836" name="Text Box 36"/>
            <p:cNvSpPr txBox="1">
              <a:spLocks noChangeArrowheads="1"/>
            </p:cNvSpPr>
            <p:nvPr/>
          </p:nvSpPr>
          <p:spPr bwMode="auto">
            <a:xfrm>
              <a:off x="3897" y="1002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graphicFrame>
          <p:nvGraphicFramePr>
            <p:cNvPr id="1356837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03937210"/>
                </p:ext>
              </p:extLst>
            </p:nvPr>
          </p:nvGraphicFramePr>
          <p:xfrm>
            <a:off x="4618" y="1466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7017" name="Equation" r:id="rId21" imgW="165100" imgH="241300" progId="Equation.DSMT4">
                    <p:embed/>
                  </p:oleObj>
                </mc:Choice>
                <mc:Fallback>
                  <p:oleObj name="Equation" r:id="rId21" imgW="165100" imgH="241300" progId="Equation.DSMT4">
                    <p:embed/>
                    <p:pic>
                      <p:nvPicPr>
                        <p:cNvPr id="0" name="Object 3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8" y="1466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as Convolution (2D)</a:t>
            </a:r>
          </a:p>
        </p:txBody>
      </p:sp>
      <p:grpSp>
        <p:nvGrpSpPr>
          <p:cNvPr id="1357827" name="Group 3"/>
          <p:cNvGrpSpPr>
            <a:grpSpLocks/>
          </p:cNvGrpSpPr>
          <p:nvPr/>
        </p:nvGrpSpPr>
        <p:grpSpPr bwMode="auto">
          <a:xfrm>
            <a:off x="2965450" y="3759201"/>
            <a:ext cx="4032249" cy="849312"/>
            <a:chOff x="1868" y="2368"/>
            <a:chExt cx="2540" cy="535"/>
          </a:xfrm>
        </p:grpSpPr>
        <p:graphicFrame>
          <p:nvGraphicFramePr>
            <p:cNvPr id="1357828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6624995"/>
                </p:ext>
              </p:extLst>
            </p:nvPr>
          </p:nvGraphicFramePr>
          <p:xfrm>
            <a:off x="1868" y="2368"/>
            <a:ext cx="572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44" name="Equation" r:id="rId3" imgW="393700" imgH="368300" progId="Equation.DSMT4">
                    <p:embed/>
                  </p:oleObj>
                </mc:Choice>
                <mc:Fallback>
                  <p:oleObj name="Equation" r:id="rId3" imgW="393700" imgH="3683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68" y="2368"/>
                          <a:ext cx="572" cy="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782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7254062"/>
                </p:ext>
              </p:extLst>
            </p:nvPr>
          </p:nvGraphicFramePr>
          <p:xfrm>
            <a:off x="4016" y="2436"/>
            <a:ext cx="392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45" name="Equation" r:id="rId5" imgW="241300" imgH="241300" progId="Equation.DSMT4">
                    <p:embed/>
                  </p:oleObj>
                </mc:Choice>
                <mc:Fallback>
                  <p:oleObj name="Equation" r:id="rId5" imgW="241300" imgH="2413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6" y="2436"/>
                          <a:ext cx="392" cy="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7830" name="Group 6"/>
          <p:cNvGrpSpPr>
            <a:grpSpLocks/>
          </p:cNvGrpSpPr>
          <p:nvPr/>
        </p:nvGrpSpPr>
        <p:grpSpPr bwMode="auto">
          <a:xfrm>
            <a:off x="3756025" y="3862388"/>
            <a:ext cx="1341438" cy="1035050"/>
            <a:chOff x="2366" y="2433"/>
            <a:chExt cx="845" cy="652"/>
          </a:xfrm>
        </p:grpSpPr>
        <p:graphicFrame>
          <p:nvGraphicFramePr>
            <p:cNvPr id="1357831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768117"/>
                </p:ext>
              </p:extLst>
            </p:nvPr>
          </p:nvGraphicFramePr>
          <p:xfrm>
            <a:off x="2598" y="2433"/>
            <a:ext cx="613" cy="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46" name="Equation" r:id="rId7" imgW="368300" imgH="241300" progId="Equation.DSMT4">
                    <p:embed/>
                  </p:oleObj>
                </mc:Choice>
                <mc:Fallback>
                  <p:oleObj name="Equation" r:id="rId7" imgW="368300" imgH="2413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98" y="2433"/>
                          <a:ext cx="613" cy="4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32" name="Text Box 8"/>
            <p:cNvSpPr txBox="1">
              <a:spLocks noChangeArrowheads="1"/>
            </p:cNvSpPr>
            <p:nvPr/>
          </p:nvSpPr>
          <p:spPr bwMode="auto">
            <a:xfrm>
              <a:off x="2366" y="2797"/>
              <a:ext cx="8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Lighting</a:t>
              </a:r>
            </a:p>
          </p:txBody>
        </p:sp>
      </p:grpSp>
      <p:grpSp>
        <p:nvGrpSpPr>
          <p:cNvPr id="1357833" name="Group 9"/>
          <p:cNvGrpSpPr>
            <a:grpSpLocks/>
          </p:cNvGrpSpPr>
          <p:nvPr/>
        </p:nvGrpSpPr>
        <p:grpSpPr bwMode="auto">
          <a:xfrm>
            <a:off x="90488" y="3873500"/>
            <a:ext cx="6316662" cy="1049338"/>
            <a:chOff x="57" y="2440"/>
            <a:chExt cx="3979" cy="661"/>
          </a:xfrm>
        </p:grpSpPr>
        <p:graphicFrame>
          <p:nvGraphicFramePr>
            <p:cNvPr id="1357834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9327766"/>
                </p:ext>
              </p:extLst>
            </p:nvPr>
          </p:nvGraphicFramePr>
          <p:xfrm>
            <a:off x="1109" y="2440"/>
            <a:ext cx="826" cy="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47" name="Equation" r:id="rId9" imgW="520700" imgH="241300" progId="Equation.DSMT4">
                    <p:embed/>
                  </p:oleObj>
                </mc:Choice>
                <mc:Fallback>
                  <p:oleObj name="Equation" r:id="rId9" imgW="520700" imgH="241300" progId="Equation.DSMT4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9" y="2440"/>
                          <a:ext cx="826" cy="3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35" name="Text Box 11"/>
            <p:cNvSpPr txBox="1">
              <a:spLocks noChangeArrowheads="1"/>
            </p:cNvSpPr>
            <p:nvPr/>
          </p:nvSpPr>
          <p:spPr bwMode="auto">
            <a:xfrm>
              <a:off x="57" y="2805"/>
              <a:ext cx="184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Reflected Light Field</a:t>
              </a:r>
            </a:p>
          </p:txBody>
        </p:sp>
        <p:graphicFrame>
          <p:nvGraphicFramePr>
            <p:cNvPr id="135783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7490184"/>
                </p:ext>
              </p:extLst>
            </p:nvPr>
          </p:nvGraphicFramePr>
          <p:xfrm>
            <a:off x="3184" y="2452"/>
            <a:ext cx="852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48" name="Equation" r:id="rId11" imgW="558800" imgH="241300" progId="Equation.DSMT4">
                    <p:embed/>
                  </p:oleObj>
                </mc:Choice>
                <mc:Fallback>
                  <p:oleObj name="Equation" r:id="rId11" imgW="558800" imgH="2413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4" y="2452"/>
                          <a:ext cx="852" cy="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37" name="Text Box 13"/>
            <p:cNvSpPr txBox="1">
              <a:spLocks noChangeArrowheads="1"/>
            </p:cNvSpPr>
            <p:nvPr/>
          </p:nvSpPr>
          <p:spPr bwMode="auto">
            <a:xfrm>
              <a:off x="3348" y="2813"/>
              <a:ext cx="63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BRDF</a:t>
              </a:r>
            </a:p>
          </p:txBody>
        </p:sp>
      </p:grpSp>
      <p:graphicFrame>
        <p:nvGraphicFramePr>
          <p:cNvPr id="135783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9395835"/>
              </p:ext>
            </p:extLst>
          </p:nvPr>
        </p:nvGraphicFramePr>
        <p:xfrm>
          <a:off x="3590925" y="4865688"/>
          <a:ext cx="1611313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8149" name="Equation" r:id="rId13" imgW="609600" imgH="241300" progId="Equation.DSMT4">
                  <p:embed/>
                </p:oleObj>
              </mc:Choice>
              <mc:Fallback>
                <p:oleObj name="Equation" r:id="rId13" imgW="6096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0925" y="4865688"/>
                        <a:ext cx="1611313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57839" name="Group 15"/>
          <p:cNvGrpSpPr>
            <a:grpSpLocks/>
          </p:cNvGrpSpPr>
          <p:nvPr/>
        </p:nvGrpSpPr>
        <p:grpSpPr bwMode="auto">
          <a:xfrm>
            <a:off x="1371600" y="4764087"/>
            <a:ext cx="5599113" cy="849313"/>
            <a:chOff x="864" y="3001"/>
            <a:chExt cx="3527" cy="535"/>
          </a:xfrm>
        </p:grpSpPr>
        <p:graphicFrame>
          <p:nvGraphicFramePr>
            <p:cNvPr id="1357840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4234927"/>
                </p:ext>
              </p:extLst>
            </p:nvPr>
          </p:nvGraphicFramePr>
          <p:xfrm>
            <a:off x="3182" y="3068"/>
            <a:ext cx="852" cy="3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50" name="Equation" r:id="rId15" imgW="558800" imgH="241300" progId="Equation.DSMT4">
                    <p:embed/>
                  </p:oleObj>
                </mc:Choice>
                <mc:Fallback>
                  <p:oleObj name="Equation" r:id="rId15" imgW="558800" imgH="24130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82" y="3068"/>
                          <a:ext cx="852" cy="3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7841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99685294"/>
                </p:ext>
              </p:extLst>
            </p:nvPr>
          </p:nvGraphicFramePr>
          <p:xfrm>
            <a:off x="3999" y="3052"/>
            <a:ext cx="392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51" name="Equation" r:id="rId17" imgW="241300" imgH="241300" progId="Equation.DSMT4">
                    <p:embed/>
                  </p:oleObj>
                </mc:Choice>
                <mc:Fallback>
                  <p:oleObj name="Equation" r:id="rId17" imgW="241300" imgH="241300" progId="Equation.DSMT4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99" y="3052"/>
                          <a:ext cx="392" cy="3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7842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3914115"/>
                </p:ext>
              </p:extLst>
            </p:nvPr>
          </p:nvGraphicFramePr>
          <p:xfrm>
            <a:off x="1886" y="3001"/>
            <a:ext cx="573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52" name="Equation" r:id="rId19" imgW="393700" imgH="368300" progId="Equation.DSMT4">
                    <p:embed/>
                  </p:oleObj>
                </mc:Choice>
                <mc:Fallback>
                  <p:oleObj name="Equation" r:id="rId19" imgW="393700" imgH="368300" progId="Equation.DSMT4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6" y="3001"/>
                          <a:ext cx="573" cy="5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7843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01567754"/>
                </p:ext>
              </p:extLst>
            </p:nvPr>
          </p:nvGraphicFramePr>
          <p:xfrm>
            <a:off x="864" y="3086"/>
            <a:ext cx="1068" cy="3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53" name="Equation" r:id="rId21" imgW="673100" imgH="241300" progId="Equation.DSMT4">
                    <p:embed/>
                  </p:oleObj>
                </mc:Choice>
                <mc:Fallback>
                  <p:oleObj name="Equation" r:id="rId21" imgW="673100" imgH="241300" progId="Equation.DSMT4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3086"/>
                          <a:ext cx="1068" cy="3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57844" name="Group 20"/>
          <p:cNvGrpSpPr>
            <a:grpSpLocks/>
          </p:cNvGrpSpPr>
          <p:nvPr/>
        </p:nvGrpSpPr>
        <p:grpSpPr bwMode="auto">
          <a:xfrm>
            <a:off x="1338263" y="1412875"/>
            <a:ext cx="2398712" cy="2084388"/>
            <a:chOff x="843" y="890"/>
            <a:chExt cx="1511" cy="1313"/>
          </a:xfrm>
        </p:grpSpPr>
        <p:sp>
          <p:nvSpPr>
            <p:cNvPr id="1357845" name="Arc 21"/>
            <p:cNvSpPr>
              <a:spLocks/>
            </p:cNvSpPr>
            <p:nvPr/>
          </p:nvSpPr>
          <p:spPr bwMode="auto">
            <a:xfrm>
              <a:off x="843" y="1589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7846" name="Line 22"/>
            <p:cNvSpPr>
              <a:spLocks noChangeShapeType="1"/>
            </p:cNvSpPr>
            <p:nvPr/>
          </p:nvSpPr>
          <p:spPr bwMode="auto">
            <a:xfrm>
              <a:off x="1183" y="1581"/>
              <a:ext cx="555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47" name="Text Box 23"/>
            <p:cNvSpPr txBox="1">
              <a:spLocks noChangeArrowheads="1"/>
            </p:cNvSpPr>
            <p:nvPr/>
          </p:nvSpPr>
          <p:spPr bwMode="auto">
            <a:xfrm>
              <a:off x="893" y="890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graphicFrame>
          <p:nvGraphicFramePr>
            <p:cNvPr id="1357848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4242830"/>
                </p:ext>
              </p:extLst>
            </p:nvPr>
          </p:nvGraphicFramePr>
          <p:xfrm>
            <a:off x="1238" y="1002"/>
            <a:ext cx="276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54" name="Equation" r:id="rId23" imgW="152400" imgH="241300" progId="Equation.DSMT4">
                    <p:embed/>
                  </p:oleObj>
                </mc:Choice>
                <mc:Fallback>
                  <p:oleObj name="Equation" r:id="rId23" imgW="152400" imgH="241300" progId="Equation.DSMT4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002"/>
                          <a:ext cx="276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49" name="Line 25"/>
            <p:cNvSpPr>
              <a:spLocks noChangeShapeType="1"/>
            </p:cNvSpPr>
            <p:nvPr/>
          </p:nvSpPr>
          <p:spPr bwMode="auto">
            <a:xfrm flipV="1">
              <a:off x="1460" y="1004"/>
              <a:ext cx="0" cy="57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50" name="Line 26"/>
            <p:cNvSpPr>
              <a:spLocks noChangeShapeType="1"/>
            </p:cNvSpPr>
            <p:nvPr/>
          </p:nvSpPr>
          <p:spPr bwMode="auto">
            <a:xfrm>
              <a:off x="1097" y="104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51" name="Line 27"/>
            <p:cNvSpPr>
              <a:spLocks noChangeShapeType="1"/>
            </p:cNvSpPr>
            <p:nvPr/>
          </p:nvSpPr>
          <p:spPr bwMode="auto">
            <a:xfrm flipV="1">
              <a:off x="1463" y="1246"/>
              <a:ext cx="655" cy="32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7852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6494687"/>
                </p:ext>
              </p:extLst>
            </p:nvPr>
          </p:nvGraphicFramePr>
          <p:xfrm>
            <a:off x="1510" y="1044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55" name="Equation" r:id="rId25" imgW="165100" imgH="241300" progId="Equation.DSMT4">
                    <p:embed/>
                  </p:oleObj>
                </mc:Choice>
                <mc:Fallback>
                  <p:oleObj name="Equation" r:id="rId25" imgW="165100" imgH="241300" progId="Equation.DSMT4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0" y="1044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53" name="Text Box 29"/>
            <p:cNvSpPr txBox="1">
              <a:spLocks noChangeArrowheads="1"/>
            </p:cNvSpPr>
            <p:nvPr/>
          </p:nvSpPr>
          <p:spPr bwMode="auto">
            <a:xfrm>
              <a:off x="2089" y="1066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</p:grpSp>
      <p:grpSp>
        <p:nvGrpSpPr>
          <p:cNvPr id="1357854" name="Group 30"/>
          <p:cNvGrpSpPr>
            <a:grpSpLocks/>
          </p:cNvGrpSpPr>
          <p:nvPr/>
        </p:nvGrpSpPr>
        <p:grpSpPr bwMode="auto">
          <a:xfrm>
            <a:off x="5322888" y="1354138"/>
            <a:ext cx="3067050" cy="2090737"/>
            <a:chOff x="3353" y="853"/>
            <a:chExt cx="1932" cy="1317"/>
          </a:xfrm>
        </p:grpSpPr>
        <p:sp>
          <p:nvSpPr>
            <p:cNvPr id="1357855" name="Arc 31"/>
            <p:cNvSpPr>
              <a:spLocks/>
            </p:cNvSpPr>
            <p:nvPr/>
          </p:nvSpPr>
          <p:spPr bwMode="auto">
            <a:xfrm>
              <a:off x="3353" y="1556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7856" name="Line 32"/>
            <p:cNvSpPr>
              <a:spLocks noChangeShapeType="1"/>
            </p:cNvSpPr>
            <p:nvPr/>
          </p:nvSpPr>
          <p:spPr bwMode="auto">
            <a:xfrm flipV="1">
              <a:off x="3972" y="1543"/>
              <a:ext cx="0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57" name="Line 33"/>
            <p:cNvSpPr>
              <a:spLocks noChangeShapeType="1"/>
            </p:cNvSpPr>
            <p:nvPr/>
          </p:nvSpPr>
          <p:spPr bwMode="auto">
            <a:xfrm rot="2943277" flipV="1">
              <a:off x="4205" y="1646"/>
              <a:ext cx="1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7858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56504479"/>
                </p:ext>
              </p:extLst>
            </p:nvPr>
          </p:nvGraphicFramePr>
          <p:xfrm>
            <a:off x="3978" y="1817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56" name="Equation" r:id="rId27" imgW="152400" imgH="139700" progId="Equation.DSMT4">
                    <p:embed/>
                  </p:oleObj>
                </mc:Choice>
                <mc:Fallback>
                  <p:oleObj name="Equation" r:id="rId27" imgW="152400" imgH="139700" progId="Equation.DSMT4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817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59" name="Line 35"/>
            <p:cNvSpPr>
              <a:spLocks noChangeShapeType="1"/>
            </p:cNvSpPr>
            <p:nvPr/>
          </p:nvSpPr>
          <p:spPr bwMode="auto">
            <a:xfrm>
              <a:off x="3631" y="1036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60" name="Text Box 36"/>
            <p:cNvSpPr txBox="1">
              <a:spLocks noChangeArrowheads="1"/>
            </p:cNvSpPr>
            <p:nvPr/>
          </p:nvSpPr>
          <p:spPr bwMode="auto">
            <a:xfrm>
              <a:off x="3431" y="881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sp>
          <p:nvSpPr>
            <p:cNvPr id="1357861" name="Line 37"/>
            <p:cNvSpPr>
              <a:spLocks noChangeShapeType="1"/>
            </p:cNvSpPr>
            <p:nvPr/>
          </p:nvSpPr>
          <p:spPr bwMode="auto">
            <a:xfrm flipV="1">
              <a:off x="3978" y="1029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62" name="Line 38"/>
            <p:cNvSpPr>
              <a:spLocks noChangeShapeType="1"/>
            </p:cNvSpPr>
            <p:nvPr/>
          </p:nvSpPr>
          <p:spPr bwMode="auto">
            <a:xfrm flipV="1">
              <a:off x="4442" y="1210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7863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9131013"/>
                </p:ext>
              </p:extLst>
            </p:nvPr>
          </p:nvGraphicFramePr>
          <p:xfrm>
            <a:off x="4459" y="1381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57" name="Equation" r:id="rId29" imgW="152400" imgH="139700" progId="Equation.DSMT4">
                    <p:embed/>
                  </p:oleObj>
                </mc:Choice>
                <mc:Fallback>
                  <p:oleObj name="Equation" r:id="rId29" imgW="152400" imgH="139700" progId="Equation.DSMT4">
                    <p:embed/>
                    <p:pic>
                      <p:nvPicPr>
                        <p:cNvPr id="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9" y="1381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7864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4356996"/>
                </p:ext>
              </p:extLst>
            </p:nvPr>
          </p:nvGraphicFramePr>
          <p:xfrm>
            <a:off x="4025" y="853"/>
            <a:ext cx="665" cy="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58" name="Equation" r:id="rId31" imgW="406400" imgH="241300" progId="Equation.DSMT4">
                    <p:embed/>
                  </p:oleObj>
                </mc:Choice>
                <mc:Fallback>
                  <p:oleObj name="Equation" r:id="rId31" imgW="406400" imgH="241300" progId="Equation.DSMT4">
                    <p:embed/>
                    <p:pic>
                      <p:nvPicPr>
                        <p:cNvPr id="0" name="Object 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5" y="853"/>
                          <a:ext cx="665" cy="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65" name="Line 41"/>
            <p:cNvSpPr>
              <a:spLocks noChangeShapeType="1"/>
            </p:cNvSpPr>
            <p:nvPr/>
          </p:nvSpPr>
          <p:spPr bwMode="auto">
            <a:xfrm flipV="1">
              <a:off x="4347" y="1096"/>
              <a:ext cx="0" cy="26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66" name="Line 42"/>
            <p:cNvSpPr>
              <a:spLocks noChangeShapeType="1"/>
            </p:cNvSpPr>
            <p:nvPr/>
          </p:nvSpPr>
          <p:spPr bwMode="auto">
            <a:xfrm rot="2894057" flipH="1">
              <a:off x="4158" y="1750"/>
              <a:ext cx="575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67" name="Line 43"/>
            <p:cNvSpPr>
              <a:spLocks noChangeShapeType="1"/>
            </p:cNvSpPr>
            <p:nvPr/>
          </p:nvSpPr>
          <p:spPr bwMode="auto">
            <a:xfrm>
              <a:off x="4100" y="121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7868" name="Text Box 44"/>
            <p:cNvSpPr txBox="1">
              <a:spLocks noChangeArrowheads="1"/>
            </p:cNvSpPr>
            <p:nvPr/>
          </p:nvSpPr>
          <p:spPr bwMode="auto">
            <a:xfrm>
              <a:off x="5020" y="172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357869" name="Line 45"/>
            <p:cNvSpPr>
              <a:spLocks noChangeShapeType="1"/>
            </p:cNvSpPr>
            <p:nvPr/>
          </p:nvSpPr>
          <p:spPr bwMode="auto">
            <a:xfrm>
              <a:off x="4453" y="1757"/>
              <a:ext cx="593" cy="19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7870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4658629"/>
                </p:ext>
              </p:extLst>
            </p:nvPr>
          </p:nvGraphicFramePr>
          <p:xfrm>
            <a:off x="4618" y="1466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8159" name="Equation" r:id="rId33" imgW="165100" imgH="241300" progId="Equation.DSMT4">
                    <p:embed/>
                  </p:oleObj>
                </mc:Choice>
                <mc:Fallback>
                  <p:oleObj name="Equation" r:id="rId33" imgW="165100" imgH="241300" progId="Equation.DSMT4">
                    <p:embed/>
                    <p:pic>
                      <p:nvPicPr>
                        <p:cNvPr id="0" name="Object 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8" y="1466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7871" name="Line 47"/>
            <p:cNvSpPr>
              <a:spLocks noChangeShapeType="1"/>
            </p:cNvSpPr>
            <p:nvPr/>
          </p:nvSpPr>
          <p:spPr bwMode="auto">
            <a:xfrm flipV="1">
              <a:off x="4442" y="1367"/>
              <a:ext cx="395" cy="39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as Convolution (2D)</a:t>
            </a:r>
          </a:p>
        </p:txBody>
      </p:sp>
      <p:graphicFrame>
        <p:nvGraphicFramePr>
          <p:cNvPr id="13588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8638026"/>
              </p:ext>
            </p:extLst>
          </p:nvPr>
        </p:nvGraphicFramePr>
        <p:xfrm>
          <a:off x="3400425" y="3608388"/>
          <a:ext cx="1611313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071" name="Equation" r:id="rId3" imgW="609600" imgH="241300" progId="Equation.DSMT4">
                  <p:embed/>
                </p:oleObj>
              </mc:Choice>
              <mc:Fallback>
                <p:oleObj name="Equation" r:id="rId3" imgW="6096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425" y="3608388"/>
                        <a:ext cx="1611313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88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4676174"/>
              </p:ext>
            </p:extLst>
          </p:nvPr>
        </p:nvGraphicFramePr>
        <p:xfrm>
          <a:off x="4835525" y="3613150"/>
          <a:ext cx="13525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072" name="Equation" r:id="rId5" imgW="558800" imgH="241300" progId="Equation.DSMT4">
                  <p:embed/>
                </p:oleObj>
              </mc:Choice>
              <mc:Fallback>
                <p:oleObj name="Equation" r:id="rId5" imgW="558800" imgH="2413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3613150"/>
                        <a:ext cx="135255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88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128887"/>
              </p:ext>
            </p:extLst>
          </p:nvPr>
        </p:nvGraphicFramePr>
        <p:xfrm>
          <a:off x="6132513" y="3587750"/>
          <a:ext cx="6223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073" name="Equation" r:id="rId7" imgW="241300" imgH="241300" progId="Equation.DSMT4">
                  <p:embed/>
                </p:oleObj>
              </mc:Choice>
              <mc:Fallback>
                <p:oleObj name="Equation" r:id="rId7" imgW="241300" imgH="2413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513" y="3587750"/>
                        <a:ext cx="6223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885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811771"/>
              </p:ext>
            </p:extLst>
          </p:nvPr>
        </p:nvGraphicFramePr>
        <p:xfrm>
          <a:off x="2778125" y="3506788"/>
          <a:ext cx="9080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074" name="Equation" r:id="rId9" imgW="393700" imgH="368300" progId="Equation.DSMT4">
                  <p:embed/>
                </p:oleObj>
              </mc:Choice>
              <mc:Fallback>
                <p:oleObj name="Equation" r:id="rId9" imgW="393700" imgH="3683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25" y="3506788"/>
                        <a:ext cx="90805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88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685610"/>
              </p:ext>
            </p:extLst>
          </p:nvPr>
        </p:nvGraphicFramePr>
        <p:xfrm>
          <a:off x="1155700" y="3641725"/>
          <a:ext cx="169545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075" name="Equation" r:id="rId11" imgW="673100" imgH="241300" progId="Equation.DSMT4">
                  <p:embed/>
                </p:oleObj>
              </mc:Choice>
              <mc:Fallback>
                <p:oleObj name="Equation" r:id="rId11" imgW="673100" imgH="2413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3641725"/>
                        <a:ext cx="1695450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58856" name="Group 8"/>
          <p:cNvGrpSpPr>
            <a:grpSpLocks/>
          </p:cNvGrpSpPr>
          <p:nvPr/>
        </p:nvGrpSpPr>
        <p:grpSpPr bwMode="auto">
          <a:xfrm>
            <a:off x="1338263" y="1412875"/>
            <a:ext cx="2398712" cy="2084388"/>
            <a:chOff x="843" y="890"/>
            <a:chExt cx="1511" cy="1313"/>
          </a:xfrm>
        </p:grpSpPr>
        <p:sp>
          <p:nvSpPr>
            <p:cNvPr id="1358857" name="Arc 9"/>
            <p:cNvSpPr>
              <a:spLocks/>
            </p:cNvSpPr>
            <p:nvPr/>
          </p:nvSpPr>
          <p:spPr bwMode="auto">
            <a:xfrm>
              <a:off x="843" y="1589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8858" name="Line 10"/>
            <p:cNvSpPr>
              <a:spLocks noChangeShapeType="1"/>
            </p:cNvSpPr>
            <p:nvPr/>
          </p:nvSpPr>
          <p:spPr bwMode="auto">
            <a:xfrm>
              <a:off x="1183" y="1581"/>
              <a:ext cx="555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59" name="Text Box 11"/>
            <p:cNvSpPr txBox="1">
              <a:spLocks noChangeArrowheads="1"/>
            </p:cNvSpPr>
            <p:nvPr/>
          </p:nvSpPr>
          <p:spPr bwMode="auto">
            <a:xfrm>
              <a:off x="893" y="890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graphicFrame>
          <p:nvGraphicFramePr>
            <p:cNvPr id="1358860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9679355"/>
                </p:ext>
              </p:extLst>
            </p:nvPr>
          </p:nvGraphicFramePr>
          <p:xfrm>
            <a:off x="1238" y="1002"/>
            <a:ext cx="276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076" name="Equation" r:id="rId13" imgW="152400" imgH="241300" progId="Equation.DSMT4">
                    <p:embed/>
                  </p:oleObj>
                </mc:Choice>
                <mc:Fallback>
                  <p:oleObj name="Equation" r:id="rId13" imgW="152400" imgH="2413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002"/>
                          <a:ext cx="276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8861" name="Line 13"/>
            <p:cNvSpPr>
              <a:spLocks noChangeShapeType="1"/>
            </p:cNvSpPr>
            <p:nvPr/>
          </p:nvSpPr>
          <p:spPr bwMode="auto">
            <a:xfrm flipV="1">
              <a:off x="1460" y="1004"/>
              <a:ext cx="0" cy="57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62" name="Line 14"/>
            <p:cNvSpPr>
              <a:spLocks noChangeShapeType="1"/>
            </p:cNvSpPr>
            <p:nvPr/>
          </p:nvSpPr>
          <p:spPr bwMode="auto">
            <a:xfrm>
              <a:off x="1097" y="104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63" name="Line 15"/>
            <p:cNvSpPr>
              <a:spLocks noChangeShapeType="1"/>
            </p:cNvSpPr>
            <p:nvPr/>
          </p:nvSpPr>
          <p:spPr bwMode="auto">
            <a:xfrm flipV="1">
              <a:off x="1463" y="1246"/>
              <a:ext cx="655" cy="32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8864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7973182"/>
                </p:ext>
              </p:extLst>
            </p:nvPr>
          </p:nvGraphicFramePr>
          <p:xfrm>
            <a:off x="1510" y="1044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077" name="Equation" r:id="rId15" imgW="165100" imgH="241300" progId="Equation.DSMT4">
                    <p:embed/>
                  </p:oleObj>
                </mc:Choice>
                <mc:Fallback>
                  <p:oleObj name="Equation" r:id="rId15" imgW="165100" imgH="24130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0" y="1044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8865" name="Text Box 17"/>
            <p:cNvSpPr txBox="1">
              <a:spLocks noChangeArrowheads="1"/>
            </p:cNvSpPr>
            <p:nvPr/>
          </p:nvSpPr>
          <p:spPr bwMode="auto">
            <a:xfrm>
              <a:off x="2089" y="1066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</p:grpSp>
      <p:grpSp>
        <p:nvGrpSpPr>
          <p:cNvPr id="1358866" name="Group 18"/>
          <p:cNvGrpSpPr>
            <a:grpSpLocks/>
          </p:cNvGrpSpPr>
          <p:nvPr/>
        </p:nvGrpSpPr>
        <p:grpSpPr bwMode="auto">
          <a:xfrm>
            <a:off x="5322888" y="1354138"/>
            <a:ext cx="3067050" cy="2090737"/>
            <a:chOff x="3353" y="853"/>
            <a:chExt cx="1932" cy="1317"/>
          </a:xfrm>
        </p:grpSpPr>
        <p:sp>
          <p:nvSpPr>
            <p:cNvPr id="1358867" name="Arc 19"/>
            <p:cNvSpPr>
              <a:spLocks/>
            </p:cNvSpPr>
            <p:nvPr/>
          </p:nvSpPr>
          <p:spPr bwMode="auto">
            <a:xfrm>
              <a:off x="3353" y="1556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8868" name="Line 20"/>
            <p:cNvSpPr>
              <a:spLocks noChangeShapeType="1"/>
            </p:cNvSpPr>
            <p:nvPr/>
          </p:nvSpPr>
          <p:spPr bwMode="auto">
            <a:xfrm flipV="1">
              <a:off x="3972" y="1543"/>
              <a:ext cx="0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69" name="Line 21"/>
            <p:cNvSpPr>
              <a:spLocks noChangeShapeType="1"/>
            </p:cNvSpPr>
            <p:nvPr/>
          </p:nvSpPr>
          <p:spPr bwMode="auto">
            <a:xfrm rot="2943277" flipV="1">
              <a:off x="4205" y="1646"/>
              <a:ext cx="1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8870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9281187"/>
                </p:ext>
              </p:extLst>
            </p:nvPr>
          </p:nvGraphicFramePr>
          <p:xfrm>
            <a:off x="3978" y="1817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078" name="Equation" r:id="rId17" imgW="152400" imgH="139700" progId="Equation.DSMT4">
                    <p:embed/>
                  </p:oleObj>
                </mc:Choice>
                <mc:Fallback>
                  <p:oleObj name="Equation" r:id="rId17" imgW="152400" imgH="139700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817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8871" name="Line 23"/>
            <p:cNvSpPr>
              <a:spLocks noChangeShapeType="1"/>
            </p:cNvSpPr>
            <p:nvPr/>
          </p:nvSpPr>
          <p:spPr bwMode="auto">
            <a:xfrm>
              <a:off x="3631" y="1036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72" name="Text Box 24"/>
            <p:cNvSpPr txBox="1">
              <a:spLocks noChangeArrowheads="1"/>
            </p:cNvSpPr>
            <p:nvPr/>
          </p:nvSpPr>
          <p:spPr bwMode="auto">
            <a:xfrm>
              <a:off x="3431" y="881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sp>
          <p:nvSpPr>
            <p:cNvPr id="1358873" name="Line 25"/>
            <p:cNvSpPr>
              <a:spLocks noChangeShapeType="1"/>
            </p:cNvSpPr>
            <p:nvPr/>
          </p:nvSpPr>
          <p:spPr bwMode="auto">
            <a:xfrm flipV="1">
              <a:off x="3978" y="1029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74" name="Line 26"/>
            <p:cNvSpPr>
              <a:spLocks noChangeShapeType="1"/>
            </p:cNvSpPr>
            <p:nvPr/>
          </p:nvSpPr>
          <p:spPr bwMode="auto">
            <a:xfrm flipV="1">
              <a:off x="4442" y="1210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8875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4760516"/>
                </p:ext>
              </p:extLst>
            </p:nvPr>
          </p:nvGraphicFramePr>
          <p:xfrm>
            <a:off x="4459" y="1381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079" name="Equation" r:id="rId19" imgW="152400" imgH="139700" progId="Equation.DSMT4">
                    <p:embed/>
                  </p:oleObj>
                </mc:Choice>
                <mc:Fallback>
                  <p:oleObj name="Equation" r:id="rId19" imgW="152400" imgH="139700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9" y="1381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58876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58517309"/>
                </p:ext>
              </p:extLst>
            </p:nvPr>
          </p:nvGraphicFramePr>
          <p:xfrm>
            <a:off x="4025" y="853"/>
            <a:ext cx="665" cy="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080" name="Equation" r:id="rId21" imgW="406400" imgH="241300" progId="Equation.DSMT4">
                    <p:embed/>
                  </p:oleObj>
                </mc:Choice>
                <mc:Fallback>
                  <p:oleObj name="Equation" r:id="rId21" imgW="406400" imgH="241300" progId="Equation.DSMT4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5" y="853"/>
                          <a:ext cx="665" cy="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8877" name="Line 29"/>
            <p:cNvSpPr>
              <a:spLocks noChangeShapeType="1"/>
            </p:cNvSpPr>
            <p:nvPr/>
          </p:nvSpPr>
          <p:spPr bwMode="auto">
            <a:xfrm flipV="1">
              <a:off x="4347" y="1096"/>
              <a:ext cx="0" cy="26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78" name="Line 30"/>
            <p:cNvSpPr>
              <a:spLocks noChangeShapeType="1"/>
            </p:cNvSpPr>
            <p:nvPr/>
          </p:nvSpPr>
          <p:spPr bwMode="auto">
            <a:xfrm rot="2894057" flipH="1">
              <a:off x="4158" y="1750"/>
              <a:ext cx="575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79" name="Line 31"/>
            <p:cNvSpPr>
              <a:spLocks noChangeShapeType="1"/>
            </p:cNvSpPr>
            <p:nvPr/>
          </p:nvSpPr>
          <p:spPr bwMode="auto">
            <a:xfrm>
              <a:off x="4100" y="121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8880" name="Text Box 32"/>
            <p:cNvSpPr txBox="1">
              <a:spLocks noChangeArrowheads="1"/>
            </p:cNvSpPr>
            <p:nvPr/>
          </p:nvSpPr>
          <p:spPr bwMode="auto">
            <a:xfrm>
              <a:off x="5020" y="172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358881" name="Line 33"/>
            <p:cNvSpPr>
              <a:spLocks noChangeShapeType="1"/>
            </p:cNvSpPr>
            <p:nvPr/>
          </p:nvSpPr>
          <p:spPr bwMode="auto">
            <a:xfrm>
              <a:off x="4453" y="1757"/>
              <a:ext cx="593" cy="19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58882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53598157"/>
                </p:ext>
              </p:extLst>
            </p:nvPr>
          </p:nvGraphicFramePr>
          <p:xfrm>
            <a:off x="4618" y="1466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9081" name="Equation" r:id="rId23" imgW="165100" imgH="241300" progId="Equation.DSMT4">
                    <p:embed/>
                  </p:oleObj>
                </mc:Choice>
                <mc:Fallback>
                  <p:oleObj name="Equation" r:id="rId23" imgW="165100" imgH="241300" progId="Equation.DSMT4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8" y="1466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58883" name="Line 35"/>
            <p:cNvSpPr>
              <a:spLocks noChangeShapeType="1"/>
            </p:cNvSpPr>
            <p:nvPr/>
          </p:nvSpPr>
          <p:spPr bwMode="auto">
            <a:xfrm flipV="1">
              <a:off x="4442" y="1367"/>
              <a:ext cx="395" cy="39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1359875" name="Freeform 3"/>
          <p:cNvSpPr>
            <a:spLocks/>
          </p:cNvSpPr>
          <p:nvPr/>
        </p:nvSpPr>
        <p:spPr bwMode="auto">
          <a:xfrm>
            <a:off x="539750" y="1746250"/>
            <a:ext cx="2859088" cy="912813"/>
          </a:xfrm>
          <a:custGeom>
            <a:avLst/>
            <a:gdLst>
              <a:gd name="T0" fmla="*/ 0 w 1801"/>
              <a:gd name="T1" fmla="*/ 279 h 575"/>
              <a:gd name="T2" fmla="*/ 50 w 1801"/>
              <a:gd name="T3" fmla="*/ 229 h 575"/>
              <a:gd name="T4" fmla="*/ 73 w 1801"/>
              <a:gd name="T5" fmla="*/ 279 h 575"/>
              <a:gd name="T6" fmla="*/ 100 w 1801"/>
              <a:gd name="T7" fmla="*/ 225 h 575"/>
              <a:gd name="T8" fmla="*/ 154 w 1801"/>
              <a:gd name="T9" fmla="*/ 293 h 575"/>
              <a:gd name="T10" fmla="*/ 209 w 1801"/>
              <a:gd name="T11" fmla="*/ 225 h 575"/>
              <a:gd name="T12" fmla="*/ 250 w 1801"/>
              <a:gd name="T13" fmla="*/ 325 h 575"/>
              <a:gd name="T14" fmla="*/ 286 w 1801"/>
              <a:gd name="T15" fmla="*/ 288 h 575"/>
              <a:gd name="T16" fmla="*/ 331 w 1801"/>
              <a:gd name="T17" fmla="*/ 561 h 575"/>
              <a:gd name="T18" fmla="*/ 377 w 1801"/>
              <a:gd name="T19" fmla="*/ 370 h 575"/>
              <a:gd name="T20" fmla="*/ 413 w 1801"/>
              <a:gd name="T21" fmla="*/ 506 h 575"/>
              <a:gd name="T22" fmla="*/ 436 w 1801"/>
              <a:gd name="T23" fmla="*/ 461 h 575"/>
              <a:gd name="T24" fmla="*/ 472 w 1801"/>
              <a:gd name="T25" fmla="*/ 506 h 575"/>
              <a:gd name="T26" fmla="*/ 535 w 1801"/>
              <a:gd name="T27" fmla="*/ 48 h 575"/>
              <a:gd name="T28" fmla="*/ 585 w 1801"/>
              <a:gd name="T29" fmla="*/ 220 h 575"/>
              <a:gd name="T30" fmla="*/ 626 w 1801"/>
              <a:gd name="T31" fmla="*/ 80 h 575"/>
              <a:gd name="T32" fmla="*/ 676 w 1801"/>
              <a:gd name="T33" fmla="*/ 157 h 575"/>
              <a:gd name="T34" fmla="*/ 708 w 1801"/>
              <a:gd name="T35" fmla="*/ 130 h 575"/>
              <a:gd name="T36" fmla="*/ 753 w 1801"/>
              <a:gd name="T37" fmla="*/ 157 h 575"/>
              <a:gd name="T38" fmla="*/ 798 w 1801"/>
              <a:gd name="T39" fmla="*/ 48 h 575"/>
              <a:gd name="T40" fmla="*/ 821 w 1801"/>
              <a:gd name="T41" fmla="*/ 307 h 575"/>
              <a:gd name="T42" fmla="*/ 857 w 1801"/>
              <a:gd name="T43" fmla="*/ 293 h 575"/>
              <a:gd name="T44" fmla="*/ 898 w 1801"/>
              <a:gd name="T45" fmla="*/ 311 h 575"/>
              <a:gd name="T46" fmla="*/ 975 w 1801"/>
              <a:gd name="T47" fmla="*/ 89 h 575"/>
              <a:gd name="T48" fmla="*/ 1025 w 1801"/>
              <a:gd name="T49" fmla="*/ 316 h 575"/>
              <a:gd name="T50" fmla="*/ 1111 w 1801"/>
              <a:gd name="T51" fmla="*/ 198 h 575"/>
              <a:gd name="T52" fmla="*/ 1184 w 1801"/>
              <a:gd name="T53" fmla="*/ 189 h 575"/>
              <a:gd name="T54" fmla="*/ 1220 w 1801"/>
              <a:gd name="T55" fmla="*/ 80 h 575"/>
              <a:gd name="T56" fmla="*/ 1252 w 1801"/>
              <a:gd name="T57" fmla="*/ 225 h 575"/>
              <a:gd name="T58" fmla="*/ 1288 w 1801"/>
              <a:gd name="T59" fmla="*/ 198 h 575"/>
              <a:gd name="T60" fmla="*/ 1365 w 1801"/>
              <a:gd name="T61" fmla="*/ 225 h 575"/>
              <a:gd name="T62" fmla="*/ 1411 w 1801"/>
              <a:gd name="T63" fmla="*/ 461 h 575"/>
              <a:gd name="T64" fmla="*/ 1474 w 1801"/>
              <a:gd name="T65" fmla="*/ 356 h 575"/>
              <a:gd name="T66" fmla="*/ 1497 w 1801"/>
              <a:gd name="T67" fmla="*/ 465 h 575"/>
              <a:gd name="T68" fmla="*/ 1560 w 1801"/>
              <a:gd name="T69" fmla="*/ 384 h 575"/>
              <a:gd name="T70" fmla="*/ 1601 w 1801"/>
              <a:gd name="T71" fmla="*/ 438 h 575"/>
              <a:gd name="T72" fmla="*/ 1642 w 1801"/>
              <a:gd name="T73" fmla="*/ 415 h 575"/>
              <a:gd name="T74" fmla="*/ 1674 w 1801"/>
              <a:gd name="T75" fmla="*/ 434 h 575"/>
              <a:gd name="T76" fmla="*/ 1710 w 1801"/>
              <a:gd name="T77" fmla="*/ 397 h 575"/>
              <a:gd name="T78" fmla="*/ 1733 w 1801"/>
              <a:gd name="T79" fmla="*/ 438 h 575"/>
              <a:gd name="T80" fmla="*/ 1801 w 1801"/>
              <a:gd name="T81" fmla="*/ 456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01" h="575">
                <a:moveTo>
                  <a:pt x="0" y="279"/>
                </a:moveTo>
                <a:cubicBezTo>
                  <a:pt x="19" y="254"/>
                  <a:pt x="38" y="229"/>
                  <a:pt x="50" y="229"/>
                </a:cubicBezTo>
                <a:cubicBezTo>
                  <a:pt x="62" y="229"/>
                  <a:pt x="65" y="280"/>
                  <a:pt x="73" y="279"/>
                </a:cubicBezTo>
                <a:cubicBezTo>
                  <a:pt x="81" y="278"/>
                  <a:pt x="87" y="223"/>
                  <a:pt x="100" y="225"/>
                </a:cubicBezTo>
                <a:cubicBezTo>
                  <a:pt x="113" y="227"/>
                  <a:pt x="136" y="293"/>
                  <a:pt x="154" y="293"/>
                </a:cubicBezTo>
                <a:cubicBezTo>
                  <a:pt x="172" y="293"/>
                  <a:pt x="193" y="220"/>
                  <a:pt x="209" y="225"/>
                </a:cubicBezTo>
                <a:cubicBezTo>
                  <a:pt x="225" y="230"/>
                  <a:pt x="237" y="314"/>
                  <a:pt x="250" y="325"/>
                </a:cubicBezTo>
                <a:cubicBezTo>
                  <a:pt x="263" y="336"/>
                  <a:pt x="273" y="249"/>
                  <a:pt x="286" y="288"/>
                </a:cubicBezTo>
                <a:cubicBezTo>
                  <a:pt x="299" y="327"/>
                  <a:pt x="316" y="547"/>
                  <a:pt x="331" y="561"/>
                </a:cubicBezTo>
                <a:cubicBezTo>
                  <a:pt x="346" y="575"/>
                  <a:pt x="363" y="379"/>
                  <a:pt x="377" y="370"/>
                </a:cubicBezTo>
                <a:cubicBezTo>
                  <a:pt x="391" y="361"/>
                  <a:pt x="403" y="491"/>
                  <a:pt x="413" y="506"/>
                </a:cubicBezTo>
                <a:cubicBezTo>
                  <a:pt x="423" y="521"/>
                  <a:pt x="426" y="461"/>
                  <a:pt x="436" y="461"/>
                </a:cubicBezTo>
                <a:cubicBezTo>
                  <a:pt x="446" y="461"/>
                  <a:pt x="456" y="575"/>
                  <a:pt x="472" y="506"/>
                </a:cubicBezTo>
                <a:cubicBezTo>
                  <a:pt x="488" y="437"/>
                  <a:pt x="516" y="96"/>
                  <a:pt x="535" y="48"/>
                </a:cubicBezTo>
                <a:cubicBezTo>
                  <a:pt x="554" y="0"/>
                  <a:pt x="570" y="215"/>
                  <a:pt x="585" y="220"/>
                </a:cubicBezTo>
                <a:cubicBezTo>
                  <a:pt x="600" y="225"/>
                  <a:pt x="611" y="90"/>
                  <a:pt x="626" y="80"/>
                </a:cubicBezTo>
                <a:cubicBezTo>
                  <a:pt x="641" y="70"/>
                  <a:pt x="662" y="149"/>
                  <a:pt x="676" y="157"/>
                </a:cubicBezTo>
                <a:cubicBezTo>
                  <a:pt x="690" y="165"/>
                  <a:pt x="695" y="130"/>
                  <a:pt x="708" y="130"/>
                </a:cubicBezTo>
                <a:cubicBezTo>
                  <a:pt x="721" y="130"/>
                  <a:pt x="738" y="171"/>
                  <a:pt x="753" y="157"/>
                </a:cubicBezTo>
                <a:cubicBezTo>
                  <a:pt x="768" y="143"/>
                  <a:pt x="787" y="23"/>
                  <a:pt x="798" y="48"/>
                </a:cubicBezTo>
                <a:cubicBezTo>
                  <a:pt x="809" y="73"/>
                  <a:pt x="811" y="266"/>
                  <a:pt x="821" y="307"/>
                </a:cubicBezTo>
                <a:cubicBezTo>
                  <a:pt x="831" y="348"/>
                  <a:pt x="844" y="292"/>
                  <a:pt x="857" y="293"/>
                </a:cubicBezTo>
                <a:cubicBezTo>
                  <a:pt x="870" y="294"/>
                  <a:pt x="878" y="345"/>
                  <a:pt x="898" y="311"/>
                </a:cubicBezTo>
                <a:cubicBezTo>
                  <a:pt x="918" y="277"/>
                  <a:pt x="954" y="88"/>
                  <a:pt x="975" y="89"/>
                </a:cubicBezTo>
                <a:cubicBezTo>
                  <a:pt x="996" y="90"/>
                  <a:pt x="1002" y="298"/>
                  <a:pt x="1025" y="316"/>
                </a:cubicBezTo>
                <a:cubicBezTo>
                  <a:pt x="1048" y="334"/>
                  <a:pt x="1084" y="219"/>
                  <a:pt x="1111" y="198"/>
                </a:cubicBezTo>
                <a:cubicBezTo>
                  <a:pt x="1138" y="177"/>
                  <a:pt x="1166" y="209"/>
                  <a:pt x="1184" y="189"/>
                </a:cubicBezTo>
                <a:cubicBezTo>
                  <a:pt x="1202" y="169"/>
                  <a:pt x="1209" y="74"/>
                  <a:pt x="1220" y="80"/>
                </a:cubicBezTo>
                <a:cubicBezTo>
                  <a:pt x="1231" y="86"/>
                  <a:pt x="1241" y="205"/>
                  <a:pt x="1252" y="225"/>
                </a:cubicBezTo>
                <a:cubicBezTo>
                  <a:pt x="1263" y="245"/>
                  <a:pt x="1269" y="198"/>
                  <a:pt x="1288" y="198"/>
                </a:cubicBezTo>
                <a:cubicBezTo>
                  <a:pt x="1307" y="198"/>
                  <a:pt x="1344" y="181"/>
                  <a:pt x="1365" y="225"/>
                </a:cubicBezTo>
                <a:cubicBezTo>
                  <a:pt x="1386" y="269"/>
                  <a:pt x="1393" y="439"/>
                  <a:pt x="1411" y="461"/>
                </a:cubicBezTo>
                <a:cubicBezTo>
                  <a:pt x="1429" y="483"/>
                  <a:pt x="1460" y="355"/>
                  <a:pt x="1474" y="356"/>
                </a:cubicBezTo>
                <a:cubicBezTo>
                  <a:pt x="1488" y="357"/>
                  <a:pt x="1483" y="460"/>
                  <a:pt x="1497" y="465"/>
                </a:cubicBezTo>
                <a:cubicBezTo>
                  <a:pt x="1511" y="470"/>
                  <a:pt x="1543" y="388"/>
                  <a:pt x="1560" y="384"/>
                </a:cubicBezTo>
                <a:cubicBezTo>
                  <a:pt x="1577" y="380"/>
                  <a:pt x="1587" y="433"/>
                  <a:pt x="1601" y="438"/>
                </a:cubicBezTo>
                <a:cubicBezTo>
                  <a:pt x="1615" y="443"/>
                  <a:pt x="1630" y="416"/>
                  <a:pt x="1642" y="415"/>
                </a:cubicBezTo>
                <a:cubicBezTo>
                  <a:pt x="1654" y="414"/>
                  <a:pt x="1663" y="437"/>
                  <a:pt x="1674" y="434"/>
                </a:cubicBezTo>
                <a:cubicBezTo>
                  <a:pt x="1685" y="431"/>
                  <a:pt x="1700" y="396"/>
                  <a:pt x="1710" y="397"/>
                </a:cubicBezTo>
                <a:cubicBezTo>
                  <a:pt x="1720" y="398"/>
                  <a:pt x="1718" y="428"/>
                  <a:pt x="1733" y="438"/>
                </a:cubicBezTo>
                <a:cubicBezTo>
                  <a:pt x="1748" y="448"/>
                  <a:pt x="1791" y="453"/>
                  <a:pt x="1801" y="456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59876" name="Group 4"/>
          <p:cNvGrpSpPr>
            <a:grpSpLocks/>
          </p:cNvGrpSpPr>
          <p:nvPr/>
        </p:nvGrpSpPr>
        <p:grpSpPr bwMode="auto">
          <a:xfrm>
            <a:off x="1466850" y="2438400"/>
            <a:ext cx="801688" cy="457200"/>
            <a:chOff x="924" y="1536"/>
            <a:chExt cx="505" cy="288"/>
          </a:xfrm>
        </p:grpSpPr>
        <p:sp>
          <p:nvSpPr>
            <p:cNvPr id="1359877" name="Text Box 5"/>
            <p:cNvSpPr txBox="1">
              <a:spLocks noChangeArrowheads="1"/>
            </p:cNvSpPr>
            <p:nvPr/>
          </p:nvSpPr>
          <p:spPr bwMode="auto">
            <a:xfrm>
              <a:off x="924" y="1536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FF"/>
                  </a:solidFill>
                </a:rPr>
                <a:t>x</a:t>
              </a:r>
            </a:p>
          </p:txBody>
        </p:sp>
        <p:sp>
          <p:nvSpPr>
            <p:cNvPr id="1359878" name="Line 6"/>
            <p:cNvSpPr>
              <a:spLocks noChangeShapeType="1"/>
            </p:cNvSpPr>
            <p:nvPr/>
          </p:nvSpPr>
          <p:spPr bwMode="auto">
            <a:xfrm>
              <a:off x="1134" y="1705"/>
              <a:ext cx="295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5987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137539"/>
              </p:ext>
            </p:extLst>
          </p:nvPr>
        </p:nvGraphicFramePr>
        <p:xfrm>
          <a:off x="3489325" y="1905000"/>
          <a:ext cx="415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939" name="Equation" r:id="rId3" imgW="165100" imgH="165100" progId="Equation.DSMT4">
                  <p:embed/>
                </p:oleObj>
              </mc:Choice>
              <mc:Fallback>
                <p:oleObj name="Equation" r:id="rId3" imgW="165100" imgH="1651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1905000"/>
                        <a:ext cx="4159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9880" name="Text Box 8"/>
          <p:cNvSpPr txBox="1">
            <a:spLocks noChangeArrowheads="1"/>
          </p:cNvSpPr>
          <p:nvPr/>
        </p:nvSpPr>
        <p:spPr bwMode="auto">
          <a:xfrm>
            <a:off x="1127125" y="3057525"/>
            <a:ext cx="149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Signal f(x)</a:t>
            </a:r>
          </a:p>
        </p:txBody>
      </p:sp>
      <p:sp>
        <p:nvSpPr>
          <p:cNvPr id="1359881" name="Text Box 9"/>
          <p:cNvSpPr txBox="1">
            <a:spLocks noChangeArrowheads="1"/>
          </p:cNvSpPr>
          <p:nvPr/>
        </p:nvSpPr>
        <p:spPr bwMode="auto">
          <a:xfrm>
            <a:off x="3962400" y="3068638"/>
            <a:ext cx="142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Filter g(x)</a:t>
            </a:r>
          </a:p>
        </p:txBody>
      </p:sp>
      <p:graphicFrame>
        <p:nvGraphicFramePr>
          <p:cNvPr id="1359882" name="Object 10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940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5988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364071"/>
              </p:ext>
            </p:extLst>
          </p:nvPr>
        </p:nvGraphicFramePr>
        <p:xfrm>
          <a:off x="5397500" y="1992313"/>
          <a:ext cx="3524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9941" name="Equation" r:id="rId7" imgW="139700" imgH="114300" progId="Equation.DSMT4">
                  <p:embed/>
                </p:oleObj>
              </mc:Choice>
              <mc:Fallback>
                <p:oleObj name="Equation" r:id="rId7" imgW="139700" imgH="114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92313"/>
                        <a:ext cx="3524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9884" name="Text Box 12"/>
          <p:cNvSpPr txBox="1">
            <a:spLocks noChangeArrowheads="1"/>
          </p:cNvSpPr>
          <p:nvPr/>
        </p:nvSpPr>
        <p:spPr bwMode="auto">
          <a:xfrm>
            <a:off x="6619875" y="305435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Output h(u)</a:t>
            </a:r>
          </a:p>
        </p:txBody>
      </p:sp>
      <p:sp>
        <p:nvSpPr>
          <p:cNvPr id="1359885" name="Text Box 13"/>
          <p:cNvSpPr txBox="1">
            <a:spLocks noChangeArrowheads="1"/>
          </p:cNvSpPr>
          <p:nvPr/>
        </p:nvSpPr>
        <p:spPr bwMode="auto">
          <a:xfrm>
            <a:off x="7032625" y="24352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359886" name="Line 14"/>
          <p:cNvSpPr>
            <a:spLocks noChangeShapeType="1"/>
          </p:cNvSpPr>
          <p:nvPr/>
        </p:nvSpPr>
        <p:spPr bwMode="auto">
          <a:xfrm>
            <a:off x="7366000" y="2703513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9887" name="Freeform 15"/>
          <p:cNvSpPr>
            <a:spLocks/>
          </p:cNvSpPr>
          <p:nvPr/>
        </p:nvSpPr>
        <p:spPr bwMode="auto">
          <a:xfrm>
            <a:off x="3954463" y="1812925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1360899" name="Freeform 3"/>
          <p:cNvSpPr>
            <a:spLocks/>
          </p:cNvSpPr>
          <p:nvPr/>
        </p:nvSpPr>
        <p:spPr bwMode="auto">
          <a:xfrm>
            <a:off x="539750" y="1746250"/>
            <a:ext cx="2859088" cy="912813"/>
          </a:xfrm>
          <a:custGeom>
            <a:avLst/>
            <a:gdLst>
              <a:gd name="T0" fmla="*/ 0 w 1801"/>
              <a:gd name="T1" fmla="*/ 279 h 575"/>
              <a:gd name="T2" fmla="*/ 50 w 1801"/>
              <a:gd name="T3" fmla="*/ 229 h 575"/>
              <a:gd name="T4" fmla="*/ 73 w 1801"/>
              <a:gd name="T5" fmla="*/ 279 h 575"/>
              <a:gd name="T6" fmla="*/ 100 w 1801"/>
              <a:gd name="T7" fmla="*/ 225 h 575"/>
              <a:gd name="T8" fmla="*/ 154 w 1801"/>
              <a:gd name="T9" fmla="*/ 293 h 575"/>
              <a:gd name="T10" fmla="*/ 209 w 1801"/>
              <a:gd name="T11" fmla="*/ 225 h 575"/>
              <a:gd name="T12" fmla="*/ 250 w 1801"/>
              <a:gd name="T13" fmla="*/ 325 h 575"/>
              <a:gd name="T14" fmla="*/ 286 w 1801"/>
              <a:gd name="T15" fmla="*/ 288 h 575"/>
              <a:gd name="T16" fmla="*/ 331 w 1801"/>
              <a:gd name="T17" fmla="*/ 561 h 575"/>
              <a:gd name="T18" fmla="*/ 377 w 1801"/>
              <a:gd name="T19" fmla="*/ 370 h 575"/>
              <a:gd name="T20" fmla="*/ 413 w 1801"/>
              <a:gd name="T21" fmla="*/ 506 h 575"/>
              <a:gd name="T22" fmla="*/ 436 w 1801"/>
              <a:gd name="T23" fmla="*/ 461 h 575"/>
              <a:gd name="T24" fmla="*/ 472 w 1801"/>
              <a:gd name="T25" fmla="*/ 506 h 575"/>
              <a:gd name="T26" fmla="*/ 535 w 1801"/>
              <a:gd name="T27" fmla="*/ 48 h 575"/>
              <a:gd name="T28" fmla="*/ 585 w 1801"/>
              <a:gd name="T29" fmla="*/ 220 h 575"/>
              <a:gd name="T30" fmla="*/ 626 w 1801"/>
              <a:gd name="T31" fmla="*/ 80 h 575"/>
              <a:gd name="T32" fmla="*/ 676 w 1801"/>
              <a:gd name="T33" fmla="*/ 157 h 575"/>
              <a:gd name="T34" fmla="*/ 708 w 1801"/>
              <a:gd name="T35" fmla="*/ 130 h 575"/>
              <a:gd name="T36" fmla="*/ 753 w 1801"/>
              <a:gd name="T37" fmla="*/ 157 h 575"/>
              <a:gd name="T38" fmla="*/ 798 w 1801"/>
              <a:gd name="T39" fmla="*/ 48 h 575"/>
              <a:gd name="T40" fmla="*/ 821 w 1801"/>
              <a:gd name="T41" fmla="*/ 307 h 575"/>
              <a:gd name="T42" fmla="*/ 857 w 1801"/>
              <a:gd name="T43" fmla="*/ 293 h 575"/>
              <a:gd name="T44" fmla="*/ 898 w 1801"/>
              <a:gd name="T45" fmla="*/ 311 h 575"/>
              <a:gd name="T46" fmla="*/ 975 w 1801"/>
              <a:gd name="T47" fmla="*/ 89 h 575"/>
              <a:gd name="T48" fmla="*/ 1025 w 1801"/>
              <a:gd name="T49" fmla="*/ 316 h 575"/>
              <a:gd name="T50" fmla="*/ 1111 w 1801"/>
              <a:gd name="T51" fmla="*/ 198 h 575"/>
              <a:gd name="T52" fmla="*/ 1184 w 1801"/>
              <a:gd name="T53" fmla="*/ 189 h 575"/>
              <a:gd name="T54" fmla="*/ 1220 w 1801"/>
              <a:gd name="T55" fmla="*/ 80 h 575"/>
              <a:gd name="T56" fmla="*/ 1252 w 1801"/>
              <a:gd name="T57" fmla="*/ 225 h 575"/>
              <a:gd name="T58" fmla="*/ 1288 w 1801"/>
              <a:gd name="T59" fmla="*/ 198 h 575"/>
              <a:gd name="T60" fmla="*/ 1365 w 1801"/>
              <a:gd name="T61" fmla="*/ 225 h 575"/>
              <a:gd name="T62" fmla="*/ 1411 w 1801"/>
              <a:gd name="T63" fmla="*/ 461 h 575"/>
              <a:gd name="T64" fmla="*/ 1474 w 1801"/>
              <a:gd name="T65" fmla="*/ 356 h 575"/>
              <a:gd name="T66" fmla="*/ 1497 w 1801"/>
              <a:gd name="T67" fmla="*/ 465 h 575"/>
              <a:gd name="T68" fmla="*/ 1560 w 1801"/>
              <a:gd name="T69" fmla="*/ 384 h 575"/>
              <a:gd name="T70" fmla="*/ 1601 w 1801"/>
              <a:gd name="T71" fmla="*/ 438 h 575"/>
              <a:gd name="T72" fmla="*/ 1642 w 1801"/>
              <a:gd name="T73" fmla="*/ 415 h 575"/>
              <a:gd name="T74" fmla="*/ 1674 w 1801"/>
              <a:gd name="T75" fmla="*/ 434 h 575"/>
              <a:gd name="T76" fmla="*/ 1710 w 1801"/>
              <a:gd name="T77" fmla="*/ 397 h 575"/>
              <a:gd name="T78" fmla="*/ 1733 w 1801"/>
              <a:gd name="T79" fmla="*/ 438 h 575"/>
              <a:gd name="T80" fmla="*/ 1801 w 1801"/>
              <a:gd name="T81" fmla="*/ 456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01" h="575">
                <a:moveTo>
                  <a:pt x="0" y="279"/>
                </a:moveTo>
                <a:cubicBezTo>
                  <a:pt x="19" y="254"/>
                  <a:pt x="38" y="229"/>
                  <a:pt x="50" y="229"/>
                </a:cubicBezTo>
                <a:cubicBezTo>
                  <a:pt x="62" y="229"/>
                  <a:pt x="65" y="280"/>
                  <a:pt x="73" y="279"/>
                </a:cubicBezTo>
                <a:cubicBezTo>
                  <a:pt x="81" y="278"/>
                  <a:pt x="87" y="223"/>
                  <a:pt x="100" y="225"/>
                </a:cubicBezTo>
                <a:cubicBezTo>
                  <a:pt x="113" y="227"/>
                  <a:pt x="136" y="293"/>
                  <a:pt x="154" y="293"/>
                </a:cubicBezTo>
                <a:cubicBezTo>
                  <a:pt x="172" y="293"/>
                  <a:pt x="193" y="220"/>
                  <a:pt x="209" y="225"/>
                </a:cubicBezTo>
                <a:cubicBezTo>
                  <a:pt x="225" y="230"/>
                  <a:pt x="237" y="314"/>
                  <a:pt x="250" y="325"/>
                </a:cubicBezTo>
                <a:cubicBezTo>
                  <a:pt x="263" y="336"/>
                  <a:pt x="273" y="249"/>
                  <a:pt x="286" y="288"/>
                </a:cubicBezTo>
                <a:cubicBezTo>
                  <a:pt x="299" y="327"/>
                  <a:pt x="316" y="547"/>
                  <a:pt x="331" y="561"/>
                </a:cubicBezTo>
                <a:cubicBezTo>
                  <a:pt x="346" y="575"/>
                  <a:pt x="363" y="379"/>
                  <a:pt x="377" y="370"/>
                </a:cubicBezTo>
                <a:cubicBezTo>
                  <a:pt x="391" y="361"/>
                  <a:pt x="403" y="491"/>
                  <a:pt x="413" y="506"/>
                </a:cubicBezTo>
                <a:cubicBezTo>
                  <a:pt x="423" y="521"/>
                  <a:pt x="426" y="461"/>
                  <a:pt x="436" y="461"/>
                </a:cubicBezTo>
                <a:cubicBezTo>
                  <a:pt x="446" y="461"/>
                  <a:pt x="456" y="575"/>
                  <a:pt x="472" y="506"/>
                </a:cubicBezTo>
                <a:cubicBezTo>
                  <a:pt x="488" y="437"/>
                  <a:pt x="516" y="96"/>
                  <a:pt x="535" y="48"/>
                </a:cubicBezTo>
                <a:cubicBezTo>
                  <a:pt x="554" y="0"/>
                  <a:pt x="570" y="215"/>
                  <a:pt x="585" y="220"/>
                </a:cubicBezTo>
                <a:cubicBezTo>
                  <a:pt x="600" y="225"/>
                  <a:pt x="611" y="90"/>
                  <a:pt x="626" y="80"/>
                </a:cubicBezTo>
                <a:cubicBezTo>
                  <a:pt x="641" y="70"/>
                  <a:pt x="662" y="149"/>
                  <a:pt x="676" y="157"/>
                </a:cubicBezTo>
                <a:cubicBezTo>
                  <a:pt x="690" y="165"/>
                  <a:pt x="695" y="130"/>
                  <a:pt x="708" y="130"/>
                </a:cubicBezTo>
                <a:cubicBezTo>
                  <a:pt x="721" y="130"/>
                  <a:pt x="738" y="171"/>
                  <a:pt x="753" y="157"/>
                </a:cubicBezTo>
                <a:cubicBezTo>
                  <a:pt x="768" y="143"/>
                  <a:pt x="787" y="23"/>
                  <a:pt x="798" y="48"/>
                </a:cubicBezTo>
                <a:cubicBezTo>
                  <a:pt x="809" y="73"/>
                  <a:pt x="811" y="266"/>
                  <a:pt x="821" y="307"/>
                </a:cubicBezTo>
                <a:cubicBezTo>
                  <a:pt x="831" y="348"/>
                  <a:pt x="844" y="292"/>
                  <a:pt x="857" y="293"/>
                </a:cubicBezTo>
                <a:cubicBezTo>
                  <a:pt x="870" y="294"/>
                  <a:pt x="878" y="345"/>
                  <a:pt x="898" y="311"/>
                </a:cubicBezTo>
                <a:cubicBezTo>
                  <a:pt x="918" y="277"/>
                  <a:pt x="954" y="88"/>
                  <a:pt x="975" y="89"/>
                </a:cubicBezTo>
                <a:cubicBezTo>
                  <a:pt x="996" y="90"/>
                  <a:pt x="1002" y="298"/>
                  <a:pt x="1025" y="316"/>
                </a:cubicBezTo>
                <a:cubicBezTo>
                  <a:pt x="1048" y="334"/>
                  <a:pt x="1084" y="219"/>
                  <a:pt x="1111" y="198"/>
                </a:cubicBezTo>
                <a:cubicBezTo>
                  <a:pt x="1138" y="177"/>
                  <a:pt x="1166" y="209"/>
                  <a:pt x="1184" y="189"/>
                </a:cubicBezTo>
                <a:cubicBezTo>
                  <a:pt x="1202" y="169"/>
                  <a:pt x="1209" y="74"/>
                  <a:pt x="1220" y="80"/>
                </a:cubicBezTo>
                <a:cubicBezTo>
                  <a:pt x="1231" y="86"/>
                  <a:pt x="1241" y="205"/>
                  <a:pt x="1252" y="225"/>
                </a:cubicBezTo>
                <a:cubicBezTo>
                  <a:pt x="1263" y="245"/>
                  <a:pt x="1269" y="198"/>
                  <a:pt x="1288" y="198"/>
                </a:cubicBezTo>
                <a:cubicBezTo>
                  <a:pt x="1307" y="198"/>
                  <a:pt x="1344" y="181"/>
                  <a:pt x="1365" y="225"/>
                </a:cubicBezTo>
                <a:cubicBezTo>
                  <a:pt x="1386" y="269"/>
                  <a:pt x="1393" y="439"/>
                  <a:pt x="1411" y="461"/>
                </a:cubicBezTo>
                <a:cubicBezTo>
                  <a:pt x="1429" y="483"/>
                  <a:pt x="1460" y="355"/>
                  <a:pt x="1474" y="356"/>
                </a:cubicBezTo>
                <a:cubicBezTo>
                  <a:pt x="1488" y="357"/>
                  <a:pt x="1483" y="460"/>
                  <a:pt x="1497" y="465"/>
                </a:cubicBezTo>
                <a:cubicBezTo>
                  <a:pt x="1511" y="470"/>
                  <a:pt x="1543" y="388"/>
                  <a:pt x="1560" y="384"/>
                </a:cubicBezTo>
                <a:cubicBezTo>
                  <a:pt x="1577" y="380"/>
                  <a:pt x="1587" y="433"/>
                  <a:pt x="1601" y="438"/>
                </a:cubicBezTo>
                <a:cubicBezTo>
                  <a:pt x="1615" y="443"/>
                  <a:pt x="1630" y="416"/>
                  <a:pt x="1642" y="415"/>
                </a:cubicBezTo>
                <a:cubicBezTo>
                  <a:pt x="1654" y="414"/>
                  <a:pt x="1663" y="437"/>
                  <a:pt x="1674" y="434"/>
                </a:cubicBezTo>
                <a:cubicBezTo>
                  <a:pt x="1685" y="431"/>
                  <a:pt x="1700" y="396"/>
                  <a:pt x="1710" y="397"/>
                </a:cubicBezTo>
                <a:cubicBezTo>
                  <a:pt x="1720" y="398"/>
                  <a:pt x="1718" y="428"/>
                  <a:pt x="1733" y="438"/>
                </a:cubicBezTo>
                <a:cubicBezTo>
                  <a:pt x="1748" y="448"/>
                  <a:pt x="1791" y="453"/>
                  <a:pt x="1801" y="456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00" name="Text Box 4"/>
          <p:cNvSpPr txBox="1">
            <a:spLocks noChangeArrowheads="1"/>
          </p:cNvSpPr>
          <p:nvPr/>
        </p:nvSpPr>
        <p:spPr bwMode="auto">
          <a:xfrm>
            <a:off x="1466850" y="2438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360901" name="Line 5"/>
          <p:cNvSpPr>
            <a:spLocks noChangeShapeType="1"/>
          </p:cNvSpPr>
          <p:nvPr/>
        </p:nvSpPr>
        <p:spPr bwMode="auto">
          <a:xfrm>
            <a:off x="1800225" y="2706688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02" name="Text Box 6"/>
          <p:cNvSpPr txBox="1">
            <a:spLocks noChangeArrowheads="1"/>
          </p:cNvSpPr>
          <p:nvPr/>
        </p:nvSpPr>
        <p:spPr bwMode="auto">
          <a:xfrm>
            <a:off x="1127125" y="3057525"/>
            <a:ext cx="149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Signal f(x)</a:t>
            </a:r>
          </a:p>
        </p:txBody>
      </p:sp>
      <p:sp>
        <p:nvSpPr>
          <p:cNvPr id="1360903" name="Text Box 7"/>
          <p:cNvSpPr txBox="1">
            <a:spLocks noChangeArrowheads="1"/>
          </p:cNvSpPr>
          <p:nvPr/>
        </p:nvSpPr>
        <p:spPr bwMode="auto">
          <a:xfrm>
            <a:off x="3962400" y="3068638"/>
            <a:ext cx="142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Filter g(x)</a:t>
            </a:r>
          </a:p>
        </p:txBody>
      </p:sp>
      <p:graphicFrame>
        <p:nvGraphicFramePr>
          <p:cNvPr id="1360904" name="Object 8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83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090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8775717"/>
              </p:ext>
            </p:extLst>
          </p:nvPr>
        </p:nvGraphicFramePr>
        <p:xfrm>
          <a:off x="5397500" y="1992313"/>
          <a:ext cx="3524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84" name="Equation" r:id="rId5" imgW="139700" imgH="114300" progId="Equation.DSMT4">
                  <p:embed/>
                </p:oleObj>
              </mc:Choice>
              <mc:Fallback>
                <p:oleObj name="Equation" r:id="rId5" imgW="139700" imgH="114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92313"/>
                        <a:ext cx="3524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0906" name="Text Box 10"/>
          <p:cNvSpPr txBox="1">
            <a:spLocks noChangeArrowheads="1"/>
          </p:cNvSpPr>
          <p:nvPr/>
        </p:nvSpPr>
        <p:spPr bwMode="auto">
          <a:xfrm>
            <a:off x="6619875" y="305435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Output h(u)</a:t>
            </a:r>
          </a:p>
        </p:txBody>
      </p:sp>
      <p:sp>
        <p:nvSpPr>
          <p:cNvPr id="1360907" name="Text Box 11"/>
          <p:cNvSpPr txBox="1">
            <a:spLocks noChangeArrowheads="1"/>
          </p:cNvSpPr>
          <p:nvPr/>
        </p:nvSpPr>
        <p:spPr bwMode="auto">
          <a:xfrm>
            <a:off x="7032625" y="24352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360908" name="Line 12"/>
          <p:cNvSpPr>
            <a:spLocks noChangeShapeType="1"/>
          </p:cNvSpPr>
          <p:nvPr/>
        </p:nvSpPr>
        <p:spPr bwMode="auto">
          <a:xfrm>
            <a:off x="7366000" y="2703513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09" name="Oval 13"/>
          <p:cNvSpPr>
            <a:spLocks noChangeArrowheads="1"/>
          </p:cNvSpPr>
          <p:nvPr/>
        </p:nvSpPr>
        <p:spPr bwMode="auto">
          <a:xfrm>
            <a:off x="6213475" y="2024063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6091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839378"/>
              </p:ext>
            </p:extLst>
          </p:nvPr>
        </p:nvGraphicFramePr>
        <p:xfrm>
          <a:off x="2378075" y="4097338"/>
          <a:ext cx="4329113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85" name="Equation" r:id="rId7" imgW="1612900" imgH="292100" progId="Equation.DSMT4">
                  <p:embed/>
                </p:oleObj>
              </mc:Choice>
              <mc:Fallback>
                <p:oleObj name="Equation" r:id="rId7" imgW="1612900" imgH="2921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8075" y="4097338"/>
                        <a:ext cx="4329113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09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248329"/>
              </p:ext>
            </p:extLst>
          </p:nvPr>
        </p:nvGraphicFramePr>
        <p:xfrm>
          <a:off x="3489325" y="1905000"/>
          <a:ext cx="415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986" name="Equation" r:id="rId9" imgW="165100" imgH="165100" progId="Equation.DSMT4">
                  <p:embed/>
                </p:oleObj>
              </mc:Choice>
              <mc:Fallback>
                <p:oleObj name="Equation" r:id="rId9" imgW="165100" imgH="1651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1905000"/>
                        <a:ext cx="4159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0912" name="Freeform 16"/>
          <p:cNvSpPr>
            <a:spLocks/>
          </p:cNvSpPr>
          <p:nvPr/>
        </p:nvSpPr>
        <p:spPr bwMode="auto">
          <a:xfrm>
            <a:off x="3954463" y="1812925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13" name="Freeform 17"/>
          <p:cNvSpPr>
            <a:spLocks/>
          </p:cNvSpPr>
          <p:nvPr/>
        </p:nvSpPr>
        <p:spPr bwMode="auto">
          <a:xfrm>
            <a:off x="327025" y="1779588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0914" name="Text Box 18"/>
          <p:cNvSpPr txBox="1">
            <a:spLocks noChangeArrowheads="1"/>
          </p:cNvSpPr>
          <p:nvPr/>
        </p:nvSpPr>
        <p:spPr bwMode="auto">
          <a:xfrm>
            <a:off x="839788" y="13001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u</a:t>
            </a:r>
            <a:r>
              <a:rPr lang="en-US" baseline="-25000"/>
              <a:t>1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9810" name="Group 2"/>
          <p:cNvGrpSpPr>
            <a:grpSpLocks/>
          </p:cNvGrpSpPr>
          <p:nvPr/>
        </p:nvGrpSpPr>
        <p:grpSpPr bwMode="auto">
          <a:xfrm>
            <a:off x="1741488" y="4573588"/>
            <a:ext cx="2655887" cy="911225"/>
            <a:chOff x="2660" y="8500"/>
            <a:chExt cx="1740" cy="720"/>
          </a:xfrm>
        </p:grpSpPr>
        <p:sp>
          <p:nvSpPr>
            <p:cNvPr id="1399811" name="Line 3"/>
            <p:cNvSpPr>
              <a:spLocks noChangeShapeType="1"/>
            </p:cNvSpPr>
            <p:nvPr/>
          </p:nvSpPr>
          <p:spPr bwMode="auto">
            <a:xfrm>
              <a:off x="2660" y="8510"/>
              <a:ext cx="880" cy="71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812" name="Line 4"/>
            <p:cNvSpPr>
              <a:spLocks noChangeShapeType="1"/>
            </p:cNvSpPr>
            <p:nvPr/>
          </p:nvSpPr>
          <p:spPr bwMode="auto">
            <a:xfrm flipV="1">
              <a:off x="3530" y="8500"/>
              <a:ext cx="870" cy="72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813" name="Line 5"/>
            <p:cNvSpPr>
              <a:spLocks noChangeShapeType="1"/>
            </p:cNvSpPr>
            <p:nvPr/>
          </p:nvSpPr>
          <p:spPr bwMode="auto">
            <a:xfrm flipV="1">
              <a:off x="2660" y="8500"/>
              <a:ext cx="1730" cy="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9814" name="Group 6"/>
          <p:cNvGrpSpPr>
            <a:grpSpLocks/>
          </p:cNvGrpSpPr>
          <p:nvPr/>
        </p:nvGrpSpPr>
        <p:grpSpPr bwMode="auto">
          <a:xfrm>
            <a:off x="4545013" y="4579938"/>
            <a:ext cx="2655887" cy="892175"/>
            <a:chOff x="2660" y="8500"/>
            <a:chExt cx="1740" cy="720"/>
          </a:xfrm>
        </p:grpSpPr>
        <p:sp>
          <p:nvSpPr>
            <p:cNvPr id="1399815" name="Line 7"/>
            <p:cNvSpPr>
              <a:spLocks noChangeShapeType="1"/>
            </p:cNvSpPr>
            <p:nvPr/>
          </p:nvSpPr>
          <p:spPr bwMode="auto">
            <a:xfrm>
              <a:off x="2660" y="8510"/>
              <a:ext cx="880" cy="71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816" name="Line 8"/>
            <p:cNvSpPr>
              <a:spLocks noChangeShapeType="1"/>
            </p:cNvSpPr>
            <p:nvPr/>
          </p:nvSpPr>
          <p:spPr bwMode="auto">
            <a:xfrm flipV="1">
              <a:off x="3530" y="8500"/>
              <a:ext cx="870" cy="72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9817" name="Line 9"/>
            <p:cNvSpPr>
              <a:spLocks noChangeShapeType="1"/>
            </p:cNvSpPr>
            <p:nvPr/>
          </p:nvSpPr>
          <p:spPr bwMode="auto">
            <a:xfrm flipV="1">
              <a:off x="2660" y="8500"/>
              <a:ext cx="1730" cy="0"/>
            </a:xfrm>
            <a:prstGeom prst="line">
              <a:avLst/>
            </a:prstGeom>
            <a:noFill/>
            <a:ln w="28575">
              <a:solidFill>
                <a:srgbClr val="FF99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981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A Geometrical Intuition</a:t>
            </a:r>
          </a:p>
        </p:txBody>
      </p:sp>
      <p:sp>
        <p:nvSpPr>
          <p:cNvPr id="1399819" name="Line 11"/>
          <p:cNvSpPr>
            <a:spLocks noChangeShapeType="1"/>
          </p:cNvSpPr>
          <p:nvPr/>
        </p:nvSpPr>
        <p:spPr bwMode="auto">
          <a:xfrm>
            <a:off x="1295400" y="5486400"/>
            <a:ext cx="6019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0" name="Line 12"/>
          <p:cNvSpPr>
            <a:spLocks noChangeShapeType="1"/>
          </p:cNvSpPr>
          <p:nvPr/>
        </p:nvSpPr>
        <p:spPr bwMode="auto">
          <a:xfrm flipV="1">
            <a:off x="1663700" y="1981200"/>
            <a:ext cx="0" cy="43338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1" name="Text Box 13"/>
          <p:cNvSpPr txBox="1">
            <a:spLocks noChangeArrowheads="1"/>
          </p:cNvSpPr>
          <p:nvPr/>
        </p:nvSpPr>
        <p:spPr bwMode="auto">
          <a:xfrm>
            <a:off x="762000" y="2971800"/>
            <a:ext cx="86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zh-CN" sz="2800" b="1" i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lang="en-US" altLang="zh-CN" sz="2800" b="1" i="1" baseline="-25000">
                <a:solidFill>
                  <a:schemeClr val="bg1"/>
                </a:solidFill>
                <a:ea typeface="宋体" charset="0"/>
                <a:cs typeface="宋体" charset="0"/>
              </a:rPr>
              <a:t>min</a:t>
            </a:r>
            <a:endParaRPr lang="en-US" altLang="zh-CN" sz="2800" b="1" i="1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1399822" name="Line 14"/>
          <p:cNvSpPr>
            <a:spLocks noChangeShapeType="1"/>
          </p:cNvSpPr>
          <p:nvPr/>
        </p:nvSpPr>
        <p:spPr bwMode="auto">
          <a:xfrm>
            <a:off x="1676400" y="2362200"/>
            <a:ext cx="546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3" name="Line 15"/>
          <p:cNvSpPr>
            <a:spLocks noChangeShapeType="1"/>
          </p:cNvSpPr>
          <p:nvPr/>
        </p:nvSpPr>
        <p:spPr bwMode="auto">
          <a:xfrm flipV="1">
            <a:off x="1676400" y="3198813"/>
            <a:ext cx="5465763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4" name="Text Box 16"/>
          <p:cNvSpPr txBox="1">
            <a:spLocks noChangeArrowheads="1"/>
          </p:cNvSpPr>
          <p:nvPr/>
        </p:nvSpPr>
        <p:spPr bwMode="auto">
          <a:xfrm>
            <a:off x="762000" y="2133600"/>
            <a:ext cx="8382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zh-CN" sz="2800" b="1" i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lang="en-US" altLang="zh-CN" sz="2800" b="1" i="1" baseline="-25000">
                <a:solidFill>
                  <a:schemeClr val="bg1"/>
                </a:solidFill>
                <a:ea typeface="宋体" charset="0"/>
                <a:cs typeface="宋体" charset="0"/>
              </a:rPr>
              <a:t>opt</a:t>
            </a:r>
            <a:endParaRPr lang="en-US" altLang="zh-CN" sz="2800" b="1" i="1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1399825" name="Line 17"/>
          <p:cNvSpPr>
            <a:spLocks noChangeShapeType="1"/>
          </p:cNvSpPr>
          <p:nvPr/>
        </p:nvSpPr>
        <p:spPr bwMode="auto">
          <a:xfrm flipV="1">
            <a:off x="3051175" y="2368550"/>
            <a:ext cx="1403350" cy="31226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6" name="Line 18"/>
          <p:cNvSpPr>
            <a:spLocks noChangeShapeType="1"/>
          </p:cNvSpPr>
          <p:nvPr/>
        </p:nvSpPr>
        <p:spPr bwMode="auto">
          <a:xfrm flipH="1" flipV="1">
            <a:off x="3438525" y="2373313"/>
            <a:ext cx="2455863" cy="3078162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9827" name="Text Box 19"/>
          <p:cNvSpPr txBox="1">
            <a:spLocks noChangeArrowheads="1"/>
          </p:cNvSpPr>
          <p:nvPr/>
        </p:nvSpPr>
        <p:spPr bwMode="auto">
          <a:xfrm>
            <a:off x="2286000" y="5486400"/>
            <a:ext cx="15478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zh-CN" sz="2000" b="1" i="1">
                <a:solidFill>
                  <a:schemeClr val="bg1"/>
                </a:solidFill>
                <a:ea typeface="宋体" charset="0"/>
                <a:cs typeface="宋体" charset="0"/>
              </a:rPr>
              <a:t>Camera i</a:t>
            </a:r>
          </a:p>
        </p:txBody>
      </p:sp>
      <p:sp>
        <p:nvSpPr>
          <p:cNvPr id="1399828" name="Text Box 20"/>
          <p:cNvSpPr txBox="1">
            <a:spLocks noChangeArrowheads="1"/>
          </p:cNvSpPr>
          <p:nvPr/>
        </p:nvSpPr>
        <p:spPr bwMode="auto">
          <a:xfrm>
            <a:off x="5410200" y="5486400"/>
            <a:ext cx="167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zh-CN" sz="2000" b="1" i="1">
                <a:solidFill>
                  <a:schemeClr val="bg1"/>
                </a:solidFill>
                <a:ea typeface="宋体" charset="0"/>
                <a:cs typeface="宋体" charset="0"/>
              </a:rPr>
              <a:t>Camera i+1</a:t>
            </a:r>
          </a:p>
        </p:txBody>
      </p:sp>
      <p:sp>
        <p:nvSpPr>
          <p:cNvPr id="1399829" name="Oval 21"/>
          <p:cNvSpPr>
            <a:spLocks noChangeAspect="1" noChangeArrowheads="1"/>
          </p:cNvSpPr>
          <p:nvPr/>
        </p:nvSpPr>
        <p:spPr bwMode="auto">
          <a:xfrm>
            <a:off x="4030663" y="3135313"/>
            <a:ext cx="125412" cy="125412"/>
          </a:xfrm>
          <a:prstGeom prst="ellipse">
            <a:avLst/>
          </a:prstGeom>
          <a:solidFill>
            <a:srgbClr val="FFFF66"/>
          </a:solidFill>
          <a:ln w="12700" cap="sq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9830" name="Oval 22"/>
          <p:cNvSpPr>
            <a:spLocks noChangeAspect="1" noChangeArrowheads="1"/>
          </p:cNvSpPr>
          <p:nvPr/>
        </p:nvSpPr>
        <p:spPr bwMode="auto">
          <a:xfrm>
            <a:off x="4030663" y="3135313"/>
            <a:ext cx="125412" cy="125412"/>
          </a:xfrm>
          <a:prstGeom prst="ellipse">
            <a:avLst/>
          </a:prstGeom>
          <a:solidFill>
            <a:srgbClr val="FFFF66"/>
          </a:solidFill>
          <a:ln w="12700" cap="sq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9831" name="Oval 23"/>
          <p:cNvSpPr>
            <a:spLocks noChangeAspect="1" noChangeArrowheads="1"/>
          </p:cNvSpPr>
          <p:nvPr/>
        </p:nvSpPr>
        <p:spPr bwMode="auto">
          <a:xfrm>
            <a:off x="4403725" y="2281238"/>
            <a:ext cx="125413" cy="125412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9832" name="Oval 24"/>
          <p:cNvSpPr>
            <a:spLocks noChangeAspect="1" noChangeArrowheads="1"/>
          </p:cNvSpPr>
          <p:nvPr/>
        </p:nvSpPr>
        <p:spPr bwMode="auto">
          <a:xfrm>
            <a:off x="4403725" y="2281238"/>
            <a:ext cx="125413" cy="125412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9833" name="Oval 25"/>
          <p:cNvSpPr>
            <a:spLocks noChangeAspect="1" noChangeArrowheads="1"/>
          </p:cNvSpPr>
          <p:nvPr/>
        </p:nvSpPr>
        <p:spPr bwMode="auto">
          <a:xfrm>
            <a:off x="3373438" y="2286000"/>
            <a:ext cx="125412" cy="125413"/>
          </a:xfrm>
          <a:prstGeom prst="ellipse">
            <a:avLst/>
          </a:prstGeom>
          <a:solidFill>
            <a:srgbClr val="00FFFF"/>
          </a:solidFill>
          <a:ln w="12700" cap="sq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9834" name="Oval 26"/>
          <p:cNvSpPr>
            <a:spLocks noChangeAspect="1" noChangeArrowheads="1"/>
          </p:cNvSpPr>
          <p:nvPr/>
        </p:nvSpPr>
        <p:spPr bwMode="auto">
          <a:xfrm>
            <a:off x="3373438" y="2286000"/>
            <a:ext cx="125412" cy="125413"/>
          </a:xfrm>
          <a:prstGeom prst="ellipse">
            <a:avLst/>
          </a:prstGeom>
          <a:solidFill>
            <a:srgbClr val="00FFFF"/>
          </a:solidFill>
          <a:ln w="12700" cap="sq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99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99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399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9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3998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399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399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99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998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39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9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399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9825" grpId="0" animBg="1"/>
      <p:bldP spid="1399826" grpId="0" animBg="1"/>
      <p:bldP spid="1399829" grpId="0" animBg="1"/>
      <p:bldP spid="1399830" grpId="0" animBg="1"/>
      <p:bldP spid="1399831" grpId="0" animBg="1"/>
      <p:bldP spid="1399832" grpId="0" animBg="1"/>
      <p:bldP spid="1399833" grpId="0" animBg="1"/>
      <p:bldP spid="13998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1361923" name="Freeform 3"/>
          <p:cNvSpPr>
            <a:spLocks/>
          </p:cNvSpPr>
          <p:nvPr/>
        </p:nvSpPr>
        <p:spPr bwMode="auto">
          <a:xfrm>
            <a:off x="539750" y="1746250"/>
            <a:ext cx="2859088" cy="912813"/>
          </a:xfrm>
          <a:custGeom>
            <a:avLst/>
            <a:gdLst>
              <a:gd name="T0" fmla="*/ 0 w 1801"/>
              <a:gd name="T1" fmla="*/ 279 h 575"/>
              <a:gd name="T2" fmla="*/ 50 w 1801"/>
              <a:gd name="T3" fmla="*/ 229 h 575"/>
              <a:gd name="T4" fmla="*/ 73 w 1801"/>
              <a:gd name="T5" fmla="*/ 279 h 575"/>
              <a:gd name="T6" fmla="*/ 100 w 1801"/>
              <a:gd name="T7" fmla="*/ 225 h 575"/>
              <a:gd name="T8" fmla="*/ 154 w 1801"/>
              <a:gd name="T9" fmla="*/ 293 h 575"/>
              <a:gd name="T10" fmla="*/ 209 w 1801"/>
              <a:gd name="T11" fmla="*/ 225 h 575"/>
              <a:gd name="T12" fmla="*/ 250 w 1801"/>
              <a:gd name="T13" fmla="*/ 325 h 575"/>
              <a:gd name="T14" fmla="*/ 286 w 1801"/>
              <a:gd name="T15" fmla="*/ 288 h 575"/>
              <a:gd name="T16" fmla="*/ 331 w 1801"/>
              <a:gd name="T17" fmla="*/ 561 h 575"/>
              <a:gd name="T18" fmla="*/ 377 w 1801"/>
              <a:gd name="T19" fmla="*/ 370 h 575"/>
              <a:gd name="T20" fmla="*/ 413 w 1801"/>
              <a:gd name="T21" fmla="*/ 506 h 575"/>
              <a:gd name="T22" fmla="*/ 436 w 1801"/>
              <a:gd name="T23" fmla="*/ 461 h 575"/>
              <a:gd name="T24" fmla="*/ 472 w 1801"/>
              <a:gd name="T25" fmla="*/ 506 h 575"/>
              <a:gd name="T26" fmla="*/ 535 w 1801"/>
              <a:gd name="T27" fmla="*/ 48 h 575"/>
              <a:gd name="T28" fmla="*/ 585 w 1801"/>
              <a:gd name="T29" fmla="*/ 220 h 575"/>
              <a:gd name="T30" fmla="*/ 626 w 1801"/>
              <a:gd name="T31" fmla="*/ 80 h 575"/>
              <a:gd name="T32" fmla="*/ 676 w 1801"/>
              <a:gd name="T33" fmla="*/ 157 h 575"/>
              <a:gd name="T34" fmla="*/ 708 w 1801"/>
              <a:gd name="T35" fmla="*/ 130 h 575"/>
              <a:gd name="T36" fmla="*/ 753 w 1801"/>
              <a:gd name="T37" fmla="*/ 157 h 575"/>
              <a:gd name="T38" fmla="*/ 798 w 1801"/>
              <a:gd name="T39" fmla="*/ 48 h 575"/>
              <a:gd name="T40" fmla="*/ 821 w 1801"/>
              <a:gd name="T41" fmla="*/ 307 h 575"/>
              <a:gd name="T42" fmla="*/ 857 w 1801"/>
              <a:gd name="T43" fmla="*/ 293 h 575"/>
              <a:gd name="T44" fmla="*/ 898 w 1801"/>
              <a:gd name="T45" fmla="*/ 311 h 575"/>
              <a:gd name="T46" fmla="*/ 975 w 1801"/>
              <a:gd name="T47" fmla="*/ 89 h 575"/>
              <a:gd name="T48" fmla="*/ 1025 w 1801"/>
              <a:gd name="T49" fmla="*/ 316 h 575"/>
              <a:gd name="T50" fmla="*/ 1111 w 1801"/>
              <a:gd name="T51" fmla="*/ 198 h 575"/>
              <a:gd name="T52" fmla="*/ 1184 w 1801"/>
              <a:gd name="T53" fmla="*/ 189 h 575"/>
              <a:gd name="T54" fmla="*/ 1220 w 1801"/>
              <a:gd name="T55" fmla="*/ 80 h 575"/>
              <a:gd name="T56" fmla="*/ 1252 w 1801"/>
              <a:gd name="T57" fmla="*/ 225 h 575"/>
              <a:gd name="T58" fmla="*/ 1288 w 1801"/>
              <a:gd name="T59" fmla="*/ 198 h 575"/>
              <a:gd name="T60" fmla="*/ 1365 w 1801"/>
              <a:gd name="T61" fmla="*/ 225 h 575"/>
              <a:gd name="T62" fmla="*/ 1411 w 1801"/>
              <a:gd name="T63" fmla="*/ 461 h 575"/>
              <a:gd name="T64" fmla="*/ 1474 w 1801"/>
              <a:gd name="T65" fmla="*/ 356 h 575"/>
              <a:gd name="T66" fmla="*/ 1497 w 1801"/>
              <a:gd name="T67" fmla="*/ 465 h 575"/>
              <a:gd name="T68" fmla="*/ 1560 w 1801"/>
              <a:gd name="T69" fmla="*/ 384 h 575"/>
              <a:gd name="T70" fmla="*/ 1601 w 1801"/>
              <a:gd name="T71" fmla="*/ 438 h 575"/>
              <a:gd name="T72" fmla="*/ 1642 w 1801"/>
              <a:gd name="T73" fmla="*/ 415 h 575"/>
              <a:gd name="T74" fmla="*/ 1674 w 1801"/>
              <a:gd name="T75" fmla="*/ 434 h 575"/>
              <a:gd name="T76" fmla="*/ 1710 w 1801"/>
              <a:gd name="T77" fmla="*/ 397 h 575"/>
              <a:gd name="T78" fmla="*/ 1733 w 1801"/>
              <a:gd name="T79" fmla="*/ 438 h 575"/>
              <a:gd name="T80" fmla="*/ 1801 w 1801"/>
              <a:gd name="T81" fmla="*/ 456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01" h="575">
                <a:moveTo>
                  <a:pt x="0" y="279"/>
                </a:moveTo>
                <a:cubicBezTo>
                  <a:pt x="19" y="254"/>
                  <a:pt x="38" y="229"/>
                  <a:pt x="50" y="229"/>
                </a:cubicBezTo>
                <a:cubicBezTo>
                  <a:pt x="62" y="229"/>
                  <a:pt x="65" y="280"/>
                  <a:pt x="73" y="279"/>
                </a:cubicBezTo>
                <a:cubicBezTo>
                  <a:pt x="81" y="278"/>
                  <a:pt x="87" y="223"/>
                  <a:pt x="100" y="225"/>
                </a:cubicBezTo>
                <a:cubicBezTo>
                  <a:pt x="113" y="227"/>
                  <a:pt x="136" y="293"/>
                  <a:pt x="154" y="293"/>
                </a:cubicBezTo>
                <a:cubicBezTo>
                  <a:pt x="172" y="293"/>
                  <a:pt x="193" y="220"/>
                  <a:pt x="209" y="225"/>
                </a:cubicBezTo>
                <a:cubicBezTo>
                  <a:pt x="225" y="230"/>
                  <a:pt x="237" y="314"/>
                  <a:pt x="250" y="325"/>
                </a:cubicBezTo>
                <a:cubicBezTo>
                  <a:pt x="263" y="336"/>
                  <a:pt x="273" y="249"/>
                  <a:pt x="286" y="288"/>
                </a:cubicBezTo>
                <a:cubicBezTo>
                  <a:pt x="299" y="327"/>
                  <a:pt x="316" y="547"/>
                  <a:pt x="331" y="561"/>
                </a:cubicBezTo>
                <a:cubicBezTo>
                  <a:pt x="346" y="575"/>
                  <a:pt x="363" y="379"/>
                  <a:pt x="377" y="370"/>
                </a:cubicBezTo>
                <a:cubicBezTo>
                  <a:pt x="391" y="361"/>
                  <a:pt x="403" y="491"/>
                  <a:pt x="413" y="506"/>
                </a:cubicBezTo>
                <a:cubicBezTo>
                  <a:pt x="423" y="521"/>
                  <a:pt x="426" y="461"/>
                  <a:pt x="436" y="461"/>
                </a:cubicBezTo>
                <a:cubicBezTo>
                  <a:pt x="446" y="461"/>
                  <a:pt x="456" y="575"/>
                  <a:pt x="472" y="506"/>
                </a:cubicBezTo>
                <a:cubicBezTo>
                  <a:pt x="488" y="437"/>
                  <a:pt x="516" y="96"/>
                  <a:pt x="535" y="48"/>
                </a:cubicBezTo>
                <a:cubicBezTo>
                  <a:pt x="554" y="0"/>
                  <a:pt x="570" y="215"/>
                  <a:pt x="585" y="220"/>
                </a:cubicBezTo>
                <a:cubicBezTo>
                  <a:pt x="600" y="225"/>
                  <a:pt x="611" y="90"/>
                  <a:pt x="626" y="80"/>
                </a:cubicBezTo>
                <a:cubicBezTo>
                  <a:pt x="641" y="70"/>
                  <a:pt x="662" y="149"/>
                  <a:pt x="676" y="157"/>
                </a:cubicBezTo>
                <a:cubicBezTo>
                  <a:pt x="690" y="165"/>
                  <a:pt x="695" y="130"/>
                  <a:pt x="708" y="130"/>
                </a:cubicBezTo>
                <a:cubicBezTo>
                  <a:pt x="721" y="130"/>
                  <a:pt x="738" y="171"/>
                  <a:pt x="753" y="157"/>
                </a:cubicBezTo>
                <a:cubicBezTo>
                  <a:pt x="768" y="143"/>
                  <a:pt x="787" y="23"/>
                  <a:pt x="798" y="48"/>
                </a:cubicBezTo>
                <a:cubicBezTo>
                  <a:pt x="809" y="73"/>
                  <a:pt x="811" y="266"/>
                  <a:pt x="821" y="307"/>
                </a:cubicBezTo>
                <a:cubicBezTo>
                  <a:pt x="831" y="348"/>
                  <a:pt x="844" y="292"/>
                  <a:pt x="857" y="293"/>
                </a:cubicBezTo>
                <a:cubicBezTo>
                  <a:pt x="870" y="294"/>
                  <a:pt x="878" y="345"/>
                  <a:pt x="898" y="311"/>
                </a:cubicBezTo>
                <a:cubicBezTo>
                  <a:pt x="918" y="277"/>
                  <a:pt x="954" y="88"/>
                  <a:pt x="975" y="89"/>
                </a:cubicBezTo>
                <a:cubicBezTo>
                  <a:pt x="996" y="90"/>
                  <a:pt x="1002" y="298"/>
                  <a:pt x="1025" y="316"/>
                </a:cubicBezTo>
                <a:cubicBezTo>
                  <a:pt x="1048" y="334"/>
                  <a:pt x="1084" y="219"/>
                  <a:pt x="1111" y="198"/>
                </a:cubicBezTo>
                <a:cubicBezTo>
                  <a:pt x="1138" y="177"/>
                  <a:pt x="1166" y="209"/>
                  <a:pt x="1184" y="189"/>
                </a:cubicBezTo>
                <a:cubicBezTo>
                  <a:pt x="1202" y="169"/>
                  <a:pt x="1209" y="74"/>
                  <a:pt x="1220" y="80"/>
                </a:cubicBezTo>
                <a:cubicBezTo>
                  <a:pt x="1231" y="86"/>
                  <a:pt x="1241" y="205"/>
                  <a:pt x="1252" y="225"/>
                </a:cubicBezTo>
                <a:cubicBezTo>
                  <a:pt x="1263" y="245"/>
                  <a:pt x="1269" y="198"/>
                  <a:pt x="1288" y="198"/>
                </a:cubicBezTo>
                <a:cubicBezTo>
                  <a:pt x="1307" y="198"/>
                  <a:pt x="1344" y="181"/>
                  <a:pt x="1365" y="225"/>
                </a:cubicBezTo>
                <a:cubicBezTo>
                  <a:pt x="1386" y="269"/>
                  <a:pt x="1393" y="439"/>
                  <a:pt x="1411" y="461"/>
                </a:cubicBezTo>
                <a:cubicBezTo>
                  <a:pt x="1429" y="483"/>
                  <a:pt x="1460" y="355"/>
                  <a:pt x="1474" y="356"/>
                </a:cubicBezTo>
                <a:cubicBezTo>
                  <a:pt x="1488" y="357"/>
                  <a:pt x="1483" y="460"/>
                  <a:pt x="1497" y="465"/>
                </a:cubicBezTo>
                <a:cubicBezTo>
                  <a:pt x="1511" y="470"/>
                  <a:pt x="1543" y="388"/>
                  <a:pt x="1560" y="384"/>
                </a:cubicBezTo>
                <a:cubicBezTo>
                  <a:pt x="1577" y="380"/>
                  <a:pt x="1587" y="433"/>
                  <a:pt x="1601" y="438"/>
                </a:cubicBezTo>
                <a:cubicBezTo>
                  <a:pt x="1615" y="443"/>
                  <a:pt x="1630" y="416"/>
                  <a:pt x="1642" y="415"/>
                </a:cubicBezTo>
                <a:cubicBezTo>
                  <a:pt x="1654" y="414"/>
                  <a:pt x="1663" y="437"/>
                  <a:pt x="1674" y="434"/>
                </a:cubicBezTo>
                <a:cubicBezTo>
                  <a:pt x="1685" y="431"/>
                  <a:pt x="1700" y="396"/>
                  <a:pt x="1710" y="397"/>
                </a:cubicBezTo>
                <a:cubicBezTo>
                  <a:pt x="1720" y="398"/>
                  <a:pt x="1718" y="428"/>
                  <a:pt x="1733" y="438"/>
                </a:cubicBezTo>
                <a:cubicBezTo>
                  <a:pt x="1748" y="448"/>
                  <a:pt x="1791" y="453"/>
                  <a:pt x="1801" y="456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24" name="Text Box 4"/>
          <p:cNvSpPr txBox="1">
            <a:spLocks noChangeArrowheads="1"/>
          </p:cNvSpPr>
          <p:nvPr/>
        </p:nvSpPr>
        <p:spPr bwMode="auto">
          <a:xfrm>
            <a:off x="1466850" y="2438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361925" name="Line 5"/>
          <p:cNvSpPr>
            <a:spLocks noChangeShapeType="1"/>
          </p:cNvSpPr>
          <p:nvPr/>
        </p:nvSpPr>
        <p:spPr bwMode="auto">
          <a:xfrm>
            <a:off x="1800225" y="2706688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26" name="Text Box 6"/>
          <p:cNvSpPr txBox="1">
            <a:spLocks noChangeArrowheads="1"/>
          </p:cNvSpPr>
          <p:nvPr/>
        </p:nvSpPr>
        <p:spPr bwMode="auto">
          <a:xfrm>
            <a:off x="1127125" y="3057525"/>
            <a:ext cx="149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Signal f(x)</a:t>
            </a:r>
          </a:p>
        </p:txBody>
      </p:sp>
      <p:sp>
        <p:nvSpPr>
          <p:cNvPr id="1361927" name="Text Box 7"/>
          <p:cNvSpPr txBox="1">
            <a:spLocks noChangeArrowheads="1"/>
          </p:cNvSpPr>
          <p:nvPr/>
        </p:nvSpPr>
        <p:spPr bwMode="auto">
          <a:xfrm>
            <a:off x="3962400" y="3068638"/>
            <a:ext cx="142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Filter g(x)</a:t>
            </a:r>
          </a:p>
        </p:txBody>
      </p:sp>
      <p:graphicFrame>
        <p:nvGraphicFramePr>
          <p:cNvPr id="1361928" name="Object 8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08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116869"/>
              </p:ext>
            </p:extLst>
          </p:nvPr>
        </p:nvGraphicFramePr>
        <p:xfrm>
          <a:off x="5397500" y="1992313"/>
          <a:ext cx="3524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09" name="Equation" r:id="rId5" imgW="139700" imgH="114300" progId="Equation.DSMT4">
                  <p:embed/>
                </p:oleObj>
              </mc:Choice>
              <mc:Fallback>
                <p:oleObj name="Equation" r:id="rId5" imgW="139700" imgH="114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92313"/>
                        <a:ext cx="3524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1930" name="Text Box 10"/>
          <p:cNvSpPr txBox="1">
            <a:spLocks noChangeArrowheads="1"/>
          </p:cNvSpPr>
          <p:nvPr/>
        </p:nvSpPr>
        <p:spPr bwMode="auto">
          <a:xfrm>
            <a:off x="6619875" y="305435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Output h(u)</a:t>
            </a:r>
          </a:p>
        </p:txBody>
      </p:sp>
      <p:sp>
        <p:nvSpPr>
          <p:cNvPr id="1361931" name="Text Box 11"/>
          <p:cNvSpPr txBox="1">
            <a:spLocks noChangeArrowheads="1"/>
          </p:cNvSpPr>
          <p:nvPr/>
        </p:nvSpPr>
        <p:spPr bwMode="auto">
          <a:xfrm>
            <a:off x="7032625" y="24352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361932" name="Line 12"/>
          <p:cNvSpPr>
            <a:spLocks noChangeShapeType="1"/>
          </p:cNvSpPr>
          <p:nvPr/>
        </p:nvSpPr>
        <p:spPr bwMode="auto">
          <a:xfrm>
            <a:off x="7366000" y="2703513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33" name="Oval 13"/>
          <p:cNvSpPr>
            <a:spLocks noChangeArrowheads="1"/>
          </p:cNvSpPr>
          <p:nvPr/>
        </p:nvSpPr>
        <p:spPr bwMode="auto">
          <a:xfrm>
            <a:off x="6213475" y="2024063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1934" name="Text Box 14"/>
          <p:cNvSpPr txBox="1">
            <a:spLocks noChangeArrowheads="1"/>
          </p:cNvSpPr>
          <p:nvPr/>
        </p:nvSpPr>
        <p:spPr bwMode="auto">
          <a:xfrm>
            <a:off x="1420813" y="13001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u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1361935" name="Oval 15"/>
          <p:cNvSpPr>
            <a:spLocks noChangeArrowheads="1"/>
          </p:cNvSpPr>
          <p:nvPr/>
        </p:nvSpPr>
        <p:spPr bwMode="auto">
          <a:xfrm>
            <a:off x="7019925" y="1722438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61936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196614"/>
              </p:ext>
            </p:extLst>
          </p:nvPr>
        </p:nvGraphicFramePr>
        <p:xfrm>
          <a:off x="2343150" y="4097338"/>
          <a:ext cx="4397375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10" name="Equation" r:id="rId7" imgW="1638300" imgH="292100" progId="Equation.DSMT4">
                  <p:embed/>
                </p:oleObj>
              </mc:Choice>
              <mc:Fallback>
                <p:oleObj name="Equation" r:id="rId7" imgW="1638300" imgH="2921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150" y="4097338"/>
                        <a:ext cx="4397375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1937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96375"/>
              </p:ext>
            </p:extLst>
          </p:nvPr>
        </p:nvGraphicFramePr>
        <p:xfrm>
          <a:off x="3489325" y="1905000"/>
          <a:ext cx="415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011" name="Equation" r:id="rId9" imgW="165100" imgH="165100" progId="Equation.DSMT4">
                  <p:embed/>
                </p:oleObj>
              </mc:Choice>
              <mc:Fallback>
                <p:oleObj name="Equation" r:id="rId9" imgW="165100" imgH="1651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1905000"/>
                        <a:ext cx="4159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1938" name="Freeform 18"/>
          <p:cNvSpPr>
            <a:spLocks/>
          </p:cNvSpPr>
          <p:nvPr/>
        </p:nvSpPr>
        <p:spPr bwMode="auto">
          <a:xfrm>
            <a:off x="3954463" y="1812925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39" name="Freeform 19"/>
          <p:cNvSpPr>
            <a:spLocks/>
          </p:cNvSpPr>
          <p:nvPr/>
        </p:nvSpPr>
        <p:spPr bwMode="auto">
          <a:xfrm>
            <a:off x="942975" y="1752600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1362947" name="Freeform 3"/>
          <p:cNvSpPr>
            <a:spLocks/>
          </p:cNvSpPr>
          <p:nvPr/>
        </p:nvSpPr>
        <p:spPr bwMode="auto">
          <a:xfrm>
            <a:off x="539750" y="1746250"/>
            <a:ext cx="2859088" cy="912813"/>
          </a:xfrm>
          <a:custGeom>
            <a:avLst/>
            <a:gdLst>
              <a:gd name="T0" fmla="*/ 0 w 1801"/>
              <a:gd name="T1" fmla="*/ 279 h 575"/>
              <a:gd name="T2" fmla="*/ 50 w 1801"/>
              <a:gd name="T3" fmla="*/ 229 h 575"/>
              <a:gd name="T4" fmla="*/ 73 w 1801"/>
              <a:gd name="T5" fmla="*/ 279 h 575"/>
              <a:gd name="T6" fmla="*/ 100 w 1801"/>
              <a:gd name="T7" fmla="*/ 225 h 575"/>
              <a:gd name="T8" fmla="*/ 154 w 1801"/>
              <a:gd name="T9" fmla="*/ 293 h 575"/>
              <a:gd name="T10" fmla="*/ 209 w 1801"/>
              <a:gd name="T11" fmla="*/ 225 h 575"/>
              <a:gd name="T12" fmla="*/ 250 w 1801"/>
              <a:gd name="T13" fmla="*/ 325 h 575"/>
              <a:gd name="T14" fmla="*/ 286 w 1801"/>
              <a:gd name="T15" fmla="*/ 288 h 575"/>
              <a:gd name="T16" fmla="*/ 331 w 1801"/>
              <a:gd name="T17" fmla="*/ 561 h 575"/>
              <a:gd name="T18" fmla="*/ 377 w 1801"/>
              <a:gd name="T19" fmla="*/ 370 h 575"/>
              <a:gd name="T20" fmla="*/ 413 w 1801"/>
              <a:gd name="T21" fmla="*/ 506 h 575"/>
              <a:gd name="T22" fmla="*/ 436 w 1801"/>
              <a:gd name="T23" fmla="*/ 461 h 575"/>
              <a:gd name="T24" fmla="*/ 472 w 1801"/>
              <a:gd name="T25" fmla="*/ 506 h 575"/>
              <a:gd name="T26" fmla="*/ 535 w 1801"/>
              <a:gd name="T27" fmla="*/ 48 h 575"/>
              <a:gd name="T28" fmla="*/ 585 w 1801"/>
              <a:gd name="T29" fmla="*/ 220 h 575"/>
              <a:gd name="T30" fmla="*/ 626 w 1801"/>
              <a:gd name="T31" fmla="*/ 80 h 575"/>
              <a:gd name="T32" fmla="*/ 676 w 1801"/>
              <a:gd name="T33" fmla="*/ 157 h 575"/>
              <a:gd name="T34" fmla="*/ 708 w 1801"/>
              <a:gd name="T35" fmla="*/ 130 h 575"/>
              <a:gd name="T36" fmla="*/ 753 w 1801"/>
              <a:gd name="T37" fmla="*/ 157 h 575"/>
              <a:gd name="T38" fmla="*/ 798 w 1801"/>
              <a:gd name="T39" fmla="*/ 48 h 575"/>
              <a:gd name="T40" fmla="*/ 821 w 1801"/>
              <a:gd name="T41" fmla="*/ 307 h 575"/>
              <a:gd name="T42" fmla="*/ 857 w 1801"/>
              <a:gd name="T43" fmla="*/ 293 h 575"/>
              <a:gd name="T44" fmla="*/ 898 w 1801"/>
              <a:gd name="T45" fmla="*/ 311 h 575"/>
              <a:gd name="T46" fmla="*/ 975 w 1801"/>
              <a:gd name="T47" fmla="*/ 89 h 575"/>
              <a:gd name="T48" fmla="*/ 1025 w 1801"/>
              <a:gd name="T49" fmla="*/ 316 h 575"/>
              <a:gd name="T50" fmla="*/ 1111 w 1801"/>
              <a:gd name="T51" fmla="*/ 198 h 575"/>
              <a:gd name="T52" fmla="*/ 1184 w 1801"/>
              <a:gd name="T53" fmla="*/ 189 h 575"/>
              <a:gd name="T54" fmla="*/ 1220 w 1801"/>
              <a:gd name="T55" fmla="*/ 80 h 575"/>
              <a:gd name="T56" fmla="*/ 1252 w 1801"/>
              <a:gd name="T57" fmla="*/ 225 h 575"/>
              <a:gd name="T58" fmla="*/ 1288 w 1801"/>
              <a:gd name="T59" fmla="*/ 198 h 575"/>
              <a:gd name="T60" fmla="*/ 1365 w 1801"/>
              <a:gd name="T61" fmla="*/ 225 h 575"/>
              <a:gd name="T62" fmla="*/ 1411 w 1801"/>
              <a:gd name="T63" fmla="*/ 461 h 575"/>
              <a:gd name="T64" fmla="*/ 1474 w 1801"/>
              <a:gd name="T65" fmla="*/ 356 h 575"/>
              <a:gd name="T66" fmla="*/ 1497 w 1801"/>
              <a:gd name="T67" fmla="*/ 465 h 575"/>
              <a:gd name="T68" fmla="*/ 1560 w 1801"/>
              <a:gd name="T69" fmla="*/ 384 h 575"/>
              <a:gd name="T70" fmla="*/ 1601 w 1801"/>
              <a:gd name="T71" fmla="*/ 438 h 575"/>
              <a:gd name="T72" fmla="*/ 1642 w 1801"/>
              <a:gd name="T73" fmla="*/ 415 h 575"/>
              <a:gd name="T74" fmla="*/ 1674 w 1801"/>
              <a:gd name="T75" fmla="*/ 434 h 575"/>
              <a:gd name="T76" fmla="*/ 1710 w 1801"/>
              <a:gd name="T77" fmla="*/ 397 h 575"/>
              <a:gd name="T78" fmla="*/ 1733 w 1801"/>
              <a:gd name="T79" fmla="*/ 438 h 575"/>
              <a:gd name="T80" fmla="*/ 1801 w 1801"/>
              <a:gd name="T81" fmla="*/ 456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01" h="575">
                <a:moveTo>
                  <a:pt x="0" y="279"/>
                </a:moveTo>
                <a:cubicBezTo>
                  <a:pt x="19" y="254"/>
                  <a:pt x="38" y="229"/>
                  <a:pt x="50" y="229"/>
                </a:cubicBezTo>
                <a:cubicBezTo>
                  <a:pt x="62" y="229"/>
                  <a:pt x="65" y="280"/>
                  <a:pt x="73" y="279"/>
                </a:cubicBezTo>
                <a:cubicBezTo>
                  <a:pt x="81" y="278"/>
                  <a:pt x="87" y="223"/>
                  <a:pt x="100" y="225"/>
                </a:cubicBezTo>
                <a:cubicBezTo>
                  <a:pt x="113" y="227"/>
                  <a:pt x="136" y="293"/>
                  <a:pt x="154" y="293"/>
                </a:cubicBezTo>
                <a:cubicBezTo>
                  <a:pt x="172" y="293"/>
                  <a:pt x="193" y="220"/>
                  <a:pt x="209" y="225"/>
                </a:cubicBezTo>
                <a:cubicBezTo>
                  <a:pt x="225" y="230"/>
                  <a:pt x="237" y="314"/>
                  <a:pt x="250" y="325"/>
                </a:cubicBezTo>
                <a:cubicBezTo>
                  <a:pt x="263" y="336"/>
                  <a:pt x="273" y="249"/>
                  <a:pt x="286" y="288"/>
                </a:cubicBezTo>
                <a:cubicBezTo>
                  <a:pt x="299" y="327"/>
                  <a:pt x="316" y="547"/>
                  <a:pt x="331" y="561"/>
                </a:cubicBezTo>
                <a:cubicBezTo>
                  <a:pt x="346" y="575"/>
                  <a:pt x="363" y="379"/>
                  <a:pt x="377" y="370"/>
                </a:cubicBezTo>
                <a:cubicBezTo>
                  <a:pt x="391" y="361"/>
                  <a:pt x="403" y="491"/>
                  <a:pt x="413" y="506"/>
                </a:cubicBezTo>
                <a:cubicBezTo>
                  <a:pt x="423" y="521"/>
                  <a:pt x="426" y="461"/>
                  <a:pt x="436" y="461"/>
                </a:cubicBezTo>
                <a:cubicBezTo>
                  <a:pt x="446" y="461"/>
                  <a:pt x="456" y="575"/>
                  <a:pt x="472" y="506"/>
                </a:cubicBezTo>
                <a:cubicBezTo>
                  <a:pt x="488" y="437"/>
                  <a:pt x="516" y="96"/>
                  <a:pt x="535" y="48"/>
                </a:cubicBezTo>
                <a:cubicBezTo>
                  <a:pt x="554" y="0"/>
                  <a:pt x="570" y="215"/>
                  <a:pt x="585" y="220"/>
                </a:cubicBezTo>
                <a:cubicBezTo>
                  <a:pt x="600" y="225"/>
                  <a:pt x="611" y="90"/>
                  <a:pt x="626" y="80"/>
                </a:cubicBezTo>
                <a:cubicBezTo>
                  <a:pt x="641" y="70"/>
                  <a:pt x="662" y="149"/>
                  <a:pt x="676" y="157"/>
                </a:cubicBezTo>
                <a:cubicBezTo>
                  <a:pt x="690" y="165"/>
                  <a:pt x="695" y="130"/>
                  <a:pt x="708" y="130"/>
                </a:cubicBezTo>
                <a:cubicBezTo>
                  <a:pt x="721" y="130"/>
                  <a:pt x="738" y="171"/>
                  <a:pt x="753" y="157"/>
                </a:cubicBezTo>
                <a:cubicBezTo>
                  <a:pt x="768" y="143"/>
                  <a:pt x="787" y="23"/>
                  <a:pt x="798" y="48"/>
                </a:cubicBezTo>
                <a:cubicBezTo>
                  <a:pt x="809" y="73"/>
                  <a:pt x="811" y="266"/>
                  <a:pt x="821" y="307"/>
                </a:cubicBezTo>
                <a:cubicBezTo>
                  <a:pt x="831" y="348"/>
                  <a:pt x="844" y="292"/>
                  <a:pt x="857" y="293"/>
                </a:cubicBezTo>
                <a:cubicBezTo>
                  <a:pt x="870" y="294"/>
                  <a:pt x="878" y="345"/>
                  <a:pt x="898" y="311"/>
                </a:cubicBezTo>
                <a:cubicBezTo>
                  <a:pt x="918" y="277"/>
                  <a:pt x="954" y="88"/>
                  <a:pt x="975" y="89"/>
                </a:cubicBezTo>
                <a:cubicBezTo>
                  <a:pt x="996" y="90"/>
                  <a:pt x="1002" y="298"/>
                  <a:pt x="1025" y="316"/>
                </a:cubicBezTo>
                <a:cubicBezTo>
                  <a:pt x="1048" y="334"/>
                  <a:pt x="1084" y="219"/>
                  <a:pt x="1111" y="198"/>
                </a:cubicBezTo>
                <a:cubicBezTo>
                  <a:pt x="1138" y="177"/>
                  <a:pt x="1166" y="209"/>
                  <a:pt x="1184" y="189"/>
                </a:cubicBezTo>
                <a:cubicBezTo>
                  <a:pt x="1202" y="169"/>
                  <a:pt x="1209" y="74"/>
                  <a:pt x="1220" y="80"/>
                </a:cubicBezTo>
                <a:cubicBezTo>
                  <a:pt x="1231" y="86"/>
                  <a:pt x="1241" y="205"/>
                  <a:pt x="1252" y="225"/>
                </a:cubicBezTo>
                <a:cubicBezTo>
                  <a:pt x="1263" y="245"/>
                  <a:pt x="1269" y="198"/>
                  <a:pt x="1288" y="198"/>
                </a:cubicBezTo>
                <a:cubicBezTo>
                  <a:pt x="1307" y="198"/>
                  <a:pt x="1344" y="181"/>
                  <a:pt x="1365" y="225"/>
                </a:cubicBezTo>
                <a:cubicBezTo>
                  <a:pt x="1386" y="269"/>
                  <a:pt x="1393" y="439"/>
                  <a:pt x="1411" y="461"/>
                </a:cubicBezTo>
                <a:cubicBezTo>
                  <a:pt x="1429" y="483"/>
                  <a:pt x="1460" y="355"/>
                  <a:pt x="1474" y="356"/>
                </a:cubicBezTo>
                <a:cubicBezTo>
                  <a:pt x="1488" y="357"/>
                  <a:pt x="1483" y="460"/>
                  <a:pt x="1497" y="465"/>
                </a:cubicBezTo>
                <a:cubicBezTo>
                  <a:pt x="1511" y="470"/>
                  <a:pt x="1543" y="388"/>
                  <a:pt x="1560" y="384"/>
                </a:cubicBezTo>
                <a:cubicBezTo>
                  <a:pt x="1577" y="380"/>
                  <a:pt x="1587" y="433"/>
                  <a:pt x="1601" y="438"/>
                </a:cubicBezTo>
                <a:cubicBezTo>
                  <a:pt x="1615" y="443"/>
                  <a:pt x="1630" y="416"/>
                  <a:pt x="1642" y="415"/>
                </a:cubicBezTo>
                <a:cubicBezTo>
                  <a:pt x="1654" y="414"/>
                  <a:pt x="1663" y="437"/>
                  <a:pt x="1674" y="434"/>
                </a:cubicBezTo>
                <a:cubicBezTo>
                  <a:pt x="1685" y="431"/>
                  <a:pt x="1700" y="396"/>
                  <a:pt x="1710" y="397"/>
                </a:cubicBezTo>
                <a:cubicBezTo>
                  <a:pt x="1720" y="398"/>
                  <a:pt x="1718" y="428"/>
                  <a:pt x="1733" y="438"/>
                </a:cubicBezTo>
                <a:cubicBezTo>
                  <a:pt x="1748" y="448"/>
                  <a:pt x="1791" y="453"/>
                  <a:pt x="1801" y="456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948" name="Text Box 4"/>
          <p:cNvSpPr txBox="1">
            <a:spLocks noChangeArrowheads="1"/>
          </p:cNvSpPr>
          <p:nvPr/>
        </p:nvSpPr>
        <p:spPr bwMode="auto">
          <a:xfrm>
            <a:off x="1466850" y="2438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362949" name="Line 5"/>
          <p:cNvSpPr>
            <a:spLocks noChangeShapeType="1"/>
          </p:cNvSpPr>
          <p:nvPr/>
        </p:nvSpPr>
        <p:spPr bwMode="auto">
          <a:xfrm>
            <a:off x="1800225" y="2706688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950" name="Text Box 6"/>
          <p:cNvSpPr txBox="1">
            <a:spLocks noChangeArrowheads="1"/>
          </p:cNvSpPr>
          <p:nvPr/>
        </p:nvSpPr>
        <p:spPr bwMode="auto">
          <a:xfrm>
            <a:off x="1127125" y="3057525"/>
            <a:ext cx="149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Signal f(x)</a:t>
            </a:r>
          </a:p>
        </p:txBody>
      </p:sp>
      <p:sp>
        <p:nvSpPr>
          <p:cNvPr id="1362951" name="Text Box 7"/>
          <p:cNvSpPr txBox="1">
            <a:spLocks noChangeArrowheads="1"/>
          </p:cNvSpPr>
          <p:nvPr/>
        </p:nvSpPr>
        <p:spPr bwMode="auto">
          <a:xfrm>
            <a:off x="3962400" y="3068638"/>
            <a:ext cx="142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Filter g(x)</a:t>
            </a:r>
          </a:p>
        </p:txBody>
      </p:sp>
      <p:graphicFrame>
        <p:nvGraphicFramePr>
          <p:cNvPr id="1362952" name="Object 8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33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95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382005"/>
              </p:ext>
            </p:extLst>
          </p:nvPr>
        </p:nvGraphicFramePr>
        <p:xfrm>
          <a:off x="5397500" y="1992313"/>
          <a:ext cx="3524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34" name="Equation" r:id="rId5" imgW="139700" imgH="114300" progId="Equation.DSMT4">
                  <p:embed/>
                </p:oleObj>
              </mc:Choice>
              <mc:Fallback>
                <p:oleObj name="Equation" r:id="rId5" imgW="139700" imgH="114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92313"/>
                        <a:ext cx="3524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954" name="Text Box 10"/>
          <p:cNvSpPr txBox="1">
            <a:spLocks noChangeArrowheads="1"/>
          </p:cNvSpPr>
          <p:nvPr/>
        </p:nvSpPr>
        <p:spPr bwMode="auto">
          <a:xfrm>
            <a:off x="6619875" y="305435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Output h(u)</a:t>
            </a:r>
          </a:p>
        </p:txBody>
      </p:sp>
      <p:sp>
        <p:nvSpPr>
          <p:cNvPr id="1362955" name="Text Box 11"/>
          <p:cNvSpPr txBox="1">
            <a:spLocks noChangeArrowheads="1"/>
          </p:cNvSpPr>
          <p:nvPr/>
        </p:nvSpPr>
        <p:spPr bwMode="auto">
          <a:xfrm>
            <a:off x="7032625" y="24352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362956" name="Line 12"/>
          <p:cNvSpPr>
            <a:spLocks noChangeShapeType="1"/>
          </p:cNvSpPr>
          <p:nvPr/>
        </p:nvSpPr>
        <p:spPr bwMode="auto">
          <a:xfrm>
            <a:off x="7366000" y="2703513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957" name="Oval 13"/>
          <p:cNvSpPr>
            <a:spLocks noChangeArrowheads="1"/>
          </p:cNvSpPr>
          <p:nvPr/>
        </p:nvSpPr>
        <p:spPr bwMode="auto">
          <a:xfrm>
            <a:off x="6213475" y="2024063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958" name="Text Box 14"/>
          <p:cNvSpPr txBox="1">
            <a:spLocks noChangeArrowheads="1"/>
          </p:cNvSpPr>
          <p:nvPr/>
        </p:nvSpPr>
        <p:spPr bwMode="auto">
          <a:xfrm>
            <a:off x="2746375" y="1311275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u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1362959" name="Oval 15"/>
          <p:cNvSpPr>
            <a:spLocks noChangeArrowheads="1"/>
          </p:cNvSpPr>
          <p:nvPr/>
        </p:nvSpPr>
        <p:spPr bwMode="auto">
          <a:xfrm>
            <a:off x="7019925" y="1722438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960" name="Oval 16"/>
          <p:cNvSpPr>
            <a:spLocks noChangeArrowheads="1"/>
          </p:cNvSpPr>
          <p:nvPr/>
        </p:nvSpPr>
        <p:spPr bwMode="auto">
          <a:xfrm>
            <a:off x="8280400" y="2384425"/>
            <a:ext cx="158750" cy="1508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6296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285187"/>
              </p:ext>
            </p:extLst>
          </p:nvPr>
        </p:nvGraphicFramePr>
        <p:xfrm>
          <a:off x="2360613" y="4097338"/>
          <a:ext cx="4364037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35" name="Equation" r:id="rId7" imgW="1625600" imgH="292100" progId="Equation.DSMT4">
                  <p:embed/>
                </p:oleObj>
              </mc:Choice>
              <mc:Fallback>
                <p:oleObj name="Equation" r:id="rId7" imgW="1625600" imgH="2921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0613" y="4097338"/>
                        <a:ext cx="4364037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296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050597"/>
              </p:ext>
            </p:extLst>
          </p:nvPr>
        </p:nvGraphicFramePr>
        <p:xfrm>
          <a:off x="3489325" y="1905000"/>
          <a:ext cx="415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036" name="Equation" r:id="rId9" imgW="165100" imgH="165100" progId="Equation.DSMT4">
                  <p:embed/>
                </p:oleObj>
              </mc:Choice>
              <mc:Fallback>
                <p:oleObj name="Equation" r:id="rId9" imgW="165100" imgH="1651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1905000"/>
                        <a:ext cx="4159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2963" name="Freeform 19"/>
          <p:cNvSpPr>
            <a:spLocks/>
          </p:cNvSpPr>
          <p:nvPr/>
        </p:nvSpPr>
        <p:spPr bwMode="auto">
          <a:xfrm>
            <a:off x="3954463" y="1812925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964" name="Freeform 20"/>
          <p:cNvSpPr>
            <a:spLocks/>
          </p:cNvSpPr>
          <p:nvPr/>
        </p:nvSpPr>
        <p:spPr bwMode="auto">
          <a:xfrm>
            <a:off x="2228850" y="1792288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</a:t>
            </a:r>
          </a:p>
        </p:txBody>
      </p:sp>
      <p:sp>
        <p:nvSpPr>
          <p:cNvPr id="1363971" name="Freeform 3"/>
          <p:cNvSpPr>
            <a:spLocks/>
          </p:cNvSpPr>
          <p:nvPr/>
        </p:nvSpPr>
        <p:spPr bwMode="auto">
          <a:xfrm>
            <a:off x="539750" y="1746250"/>
            <a:ext cx="2859088" cy="912813"/>
          </a:xfrm>
          <a:custGeom>
            <a:avLst/>
            <a:gdLst>
              <a:gd name="T0" fmla="*/ 0 w 1801"/>
              <a:gd name="T1" fmla="*/ 279 h 575"/>
              <a:gd name="T2" fmla="*/ 50 w 1801"/>
              <a:gd name="T3" fmla="*/ 229 h 575"/>
              <a:gd name="T4" fmla="*/ 73 w 1801"/>
              <a:gd name="T5" fmla="*/ 279 h 575"/>
              <a:gd name="T6" fmla="*/ 100 w 1801"/>
              <a:gd name="T7" fmla="*/ 225 h 575"/>
              <a:gd name="T8" fmla="*/ 154 w 1801"/>
              <a:gd name="T9" fmla="*/ 293 h 575"/>
              <a:gd name="T10" fmla="*/ 209 w 1801"/>
              <a:gd name="T11" fmla="*/ 225 h 575"/>
              <a:gd name="T12" fmla="*/ 250 w 1801"/>
              <a:gd name="T13" fmla="*/ 325 h 575"/>
              <a:gd name="T14" fmla="*/ 286 w 1801"/>
              <a:gd name="T15" fmla="*/ 288 h 575"/>
              <a:gd name="T16" fmla="*/ 331 w 1801"/>
              <a:gd name="T17" fmla="*/ 561 h 575"/>
              <a:gd name="T18" fmla="*/ 377 w 1801"/>
              <a:gd name="T19" fmla="*/ 370 h 575"/>
              <a:gd name="T20" fmla="*/ 413 w 1801"/>
              <a:gd name="T21" fmla="*/ 506 h 575"/>
              <a:gd name="T22" fmla="*/ 436 w 1801"/>
              <a:gd name="T23" fmla="*/ 461 h 575"/>
              <a:gd name="T24" fmla="*/ 472 w 1801"/>
              <a:gd name="T25" fmla="*/ 506 h 575"/>
              <a:gd name="T26" fmla="*/ 535 w 1801"/>
              <a:gd name="T27" fmla="*/ 48 h 575"/>
              <a:gd name="T28" fmla="*/ 585 w 1801"/>
              <a:gd name="T29" fmla="*/ 220 h 575"/>
              <a:gd name="T30" fmla="*/ 626 w 1801"/>
              <a:gd name="T31" fmla="*/ 80 h 575"/>
              <a:gd name="T32" fmla="*/ 676 w 1801"/>
              <a:gd name="T33" fmla="*/ 157 h 575"/>
              <a:gd name="T34" fmla="*/ 708 w 1801"/>
              <a:gd name="T35" fmla="*/ 130 h 575"/>
              <a:gd name="T36" fmla="*/ 753 w 1801"/>
              <a:gd name="T37" fmla="*/ 157 h 575"/>
              <a:gd name="T38" fmla="*/ 798 w 1801"/>
              <a:gd name="T39" fmla="*/ 48 h 575"/>
              <a:gd name="T40" fmla="*/ 821 w 1801"/>
              <a:gd name="T41" fmla="*/ 307 h 575"/>
              <a:gd name="T42" fmla="*/ 857 w 1801"/>
              <a:gd name="T43" fmla="*/ 293 h 575"/>
              <a:gd name="T44" fmla="*/ 898 w 1801"/>
              <a:gd name="T45" fmla="*/ 311 h 575"/>
              <a:gd name="T46" fmla="*/ 975 w 1801"/>
              <a:gd name="T47" fmla="*/ 89 h 575"/>
              <a:gd name="T48" fmla="*/ 1025 w 1801"/>
              <a:gd name="T49" fmla="*/ 316 h 575"/>
              <a:gd name="T50" fmla="*/ 1111 w 1801"/>
              <a:gd name="T51" fmla="*/ 198 h 575"/>
              <a:gd name="T52" fmla="*/ 1184 w 1801"/>
              <a:gd name="T53" fmla="*/ 189 h 575"/>
              <a:gd name="T54" fmla="*/ 1220 w 1801"/>
              <a:gd name="T55" fmla="*/ 80 h 575"/>
              <a:gd name="T56" fmla="*/ 1252 w 1801"/>
              <a:gd name="T57" fmla="*/ 225 h 575"/>
              <a:gd name="T58" fmla="*/ 1288 w 1801"/>
              <a:gd name="T59" fmla="*/ 198 h 575"/>
              <a:gd name="T60" fmla="*/ 1365 w 1801"/>
              <a:gd name="T61" fmla="*/ 225 h 575"/>
              <a:gd name="T62" fmla="*/ 1411 w 1801"/>
              <a:gd name="T63" fmla="*/ 461 h 575"/>
              <a:gd name="T64" fmla="*/ 1474 w 1801"/>
              <a:gd name="T65" fmla="*/ 356 h 575"/>
              <a:gd name="T66" fmla="*/ 1497 w 1801"/>
              <a:gd name="T67" fmla="*/ 465 h 575"/>
              <a:gd name="T68" fmla="*/ 1560 w 1801"/>
              <a:gd name="T69" fmla="*/ 384 h 575"/>
              <a:gd name="T70" fmla="*/ 1601 w 1801"/>
              <a:gd name="T71" fmla="*/ 438 h 575"/>
              <a:gd name="T72" fmla="*/ 1642 w 1801"/>
              <a:gd name="T73" fmla="*/ 415 h 575"/>
              <a:gd name="T74" fmla="*/ 1674 w 1801"/>
              <a:gd name="T75" fmla="*/ 434 h 575"/>
              <a:gd name="T76" fmla="*/ 1710 w 1801"/>
              <a:gd name="T77" fmla="*/ 397 h 575"/>
              <a:gd name="T78" fmla="*/ 1733 w 1801"/>
              <a:gd name="T79" fmla="*/ 438 h 575"/>
              <a:gd name="T80" fmla="*/ 1801 w 1801"/>
              <a:gd name="T81" fmla="*/ 456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01" h="575">
                <a:moveTo>
                  <a:pt x="0" y="279"/>
                </a:moveTo>
                <a:cubicBezTo>
                  <a:pt x="19" y="254"/>
                  <a:pt x="38" y="229"/>
                  <a:pt x="50" y="229"/>
                </a:cubicBezTo>
                <a:cubicBezTo>
                  <a:pt x="62" y="229"/>
                  <a:pt x="65" y="280"/>
                  <a:pt x="73" y="279"/>
                </a:cubicBezTo>
                <a:cubicBezTo>
                  <a:pt x="81" y="278"/>
                  <a:pt x="87" y="223"/>
                  <a:pt x="100" y="225"/>
                </a:cubicBezTo>
                <a:cubicBezTo>
                  <a:pt x="113" y="227"/>
                  <a:pt x="136" y="293"/>
                  <a:pt x="154" y="293"/>
                </a:cubicBezTo>
                <a:cubicBezTo>
                  <a:pt x="172" y="293"/>
                  <a:pt x="193" y="220"/>
                  <a:pt x="209" y="225"/>
                </a:cubicBezTo>
                <a:cubicBezTo>
                  <a:pt x="225" y="230"/>
                  <a:pt x="237" y="314"/>
                  <a:pt x="250" y="325"/>
                </a:cubicBezTo>
                <a:cubicBezTo>
                  <a:pt x="263" y="336"/>
                  <a:pt x="273" y="249"/>
                  <a:pt x="286" y="288"/>
                </a:cubicBezTo>
                <a:cubicBezTo>
                  <a:pt x="299" y="327"/>
                  <a:pt x="316" y="547"/>
                  <a:pt x="331" y="561"/>
                </a:cubicBezTo>
                <a:cubicBezTo>
                  <a:pt x="346" y="575"/>
                  <a:pt x="363" y="379"/>
                  <a:pt x="377" y="370"/>
                </a:cubicBezTo>
                <a:cubicBezTo>
                  <a:pt x="391" y="361"/>
                  <a:pt x="403" y="491"/>
                  <a:pt x="413" y="506"/>
                </a:cubicBezTo>
                <a:cubicBezTo>
                  <a:pt x="423" y="521"/>
                  <a:pt x="426" y="461"/>
                  <a:pt x="436" y="461"/>
                </a:cubicBezTo>
                <a:cubicBezTo>
                  <a:pt x="446" y="461"/>
                  <a:pt x="456" y="575"/>
                  <a:pt x="472" y="506"/>
                </a:cubicBezTo>
                <a:cubicBezTo>
                  <a:pt x="488" y="437"/>
                  <a:pt x="516" y="96"/>
                  <a:pt x="535" y="48"/>
                </a:cubicBezTo>
                <a:cubicBezTo>
                  <a:pt x="554" y="0"/>
                  <a:pt x="570" y="215"/>
                  <a:pt x="585" y="220"/>
                </a:cubicBezTo>
                <a:cubicBezTo>
                  <a:pt x="600" y="225"/>
                  <a:pt x="611" y="90"/>
                  <a:pt x="626" y="80"/>
                </a:cubicBezTo>
                <a:cubicBezTo>
                  <a:pt x="641" y="70"/>
                  <a:pt x="662" y="149"/>
                  <a:pt x="676" y="157"/>
                </a:cubicBezTo>
                <a:cubicBezTo>
                  <a:pt x="690" y="165"/>
                  <a:pt x="695" y="130"/>
                  <a:pt x="708" y="130"/>
                </a:cubicBezTo>
                <a:cubicBezTo>
                  <a:pt x="721" y="130"/>
                  <a:pt x="738" y="171"/>
                  <a:pt x="753" y="157"/>
                </a:cubicBezTo>
                <a:cubicBezTo>
                  <a:pt x="768" y="143"/>
                  <a:pt x="787" y="23"/>
                  <a:pt x="798" y="48"/>
                </a:cubicBezTo>
                <a:cubicBezTo>
                  <a:pt x="809" y="73"/>
                  <a:pt x="811" y="266"/>
                  <a:pt x="821" y="307"/>
                </a:cubicBezTo>
                <a:cubicBezTo>
                  <a:pt x="831" y="348"/>
                  <a:pt x="844" y="292"/>
                  <a:pt x="857" y="293"/>
                </a:cubicBezTo>
                <a:cubicBezTo>
                  <a:pt x="870" y="294"/>
                  <a:pt x="878" y="345"/>
                  <a:pt x="898" y="311"/>
                </a:cubicBezTo>
                <a:cubicBezTo>
                  <a:pt x="918" y="277"/>
                  <a:pt x="954" y="88"/>
                  <a:pt x="975" y="89"/>
                </a:cubicBezTo>
                <a:cubicBezTo>
                  <a:pt x="996" y="90"/>
                  <a:pt x="1002" y="298"/>
                  <a:pt x="1025" y="316"/>
                </a:cubicBezTo>
                <a:cubicBezTo>
                  <a:pt x="1048" y="334"/>
                  <a:pt x="1084" y="219"/>
                  <a:pt x="1111" y="198"/>
                </a:cubicBezTo>
                <a:cubicBezTo>
                  <a:pt x="1138" y="177"/>
                  <a:pt x="1166" y="209"/>
                  <a:pt x="1184" y="189"/>
                </a:cubicBezTo>
                <a:cubicBezTo>
                  <a:pt x="1202" y="169"/>
                  <a:pt x="1209" y="74"/>
                  <a:pt x="1220" y="80"/>
                </a:cubicBezTo>
                <a:cubicBezTo>
                  <a:pt x="1231" y="86"/>
                  <a:pt x="1241" y="205"/>
                  <a:pt x="1252" y="225"/>
                </a:cubicBezTo>
                <a:cubicBezTo>
                  <a:pt x="1263" y="245"/>
                  <a:pt x="1269" y="198"/>
                  <a:pt x="1288" y="198"/>
                </a:cubicBezTo>
                <a:cubicBezTo>
                  <a:pt x="1307" y="198"/>
                  <a:pt x="1344" y="181"/>
                  <a:pt x="1365" y="225"/>
                </a:cubicBezTo>
                <a:cubicBezTo>
                  <a:pt x="1386" y="269"/>
                  <a:pt x="1393" y="439"/>
                  <a:pt x="1411" y="461"/>
                </a:cubicBezTo>
                <a:cubicBezTo>
                  <a:pt x="1429" y="483"/>
                  <a:pt x="1460" y="355"/>
                  <a:pt x="1474" y="356"/>
                </a:cubicBezTo>
                <a:cubicBezTo>
                  <a:pt x="1488" y="357"/>
                  <a:pt x="1483" y="460"/>
                  <a:pt x="1497" y="465"/>
                </a:cubicBezTo>
                <a:cubicBezTo>
                  <a:pt x="1511" y="470"/>
                  <a:pt x="1543" y="388"/>
                  <a:pt x="1560" y="384"/>
                </a:cubicBezTo>
                <a:cubicBezTo>
                  <a:pt x="1577" y="380"/>
                  <a:pt x="1587" y="433"/>
                  <a:pt x="1601" y="438"/>
                </a:cubicBezTo>
                <a:cubicBezTo>
                  <a:pt x="1615" y="443"/>
                  <a:pt x="1630" y="416"/>
                  <a:pt x="1642" y="415"/>
                </a:cubicBezTo>
                <a:cubicBezTo>
                  <a:pt x="1654" y="414"/>
                  <a:pt x="1663" y="437"/>
                  <a:pt x="1674" y="434"/>
                </a:cubicBezTo>
                <a:cubicBezTo>
                  <a:pt x="1685" y="431"/>
                  <a:pt x="1700" y="396"/>
                  <a:pt x="1710" y="397"/>
                </a:cubicBezTo>
                <a:cubicBezTo>
                  <a:pt x="1720" y="398"/>
                  <a:pt x="1718" y="428"/>
                  <a:pt x="1733" y="438"/>
                </a:cubicBezTo>
                <a:cubicBezTo>
                  <a:pt x="1748" y="448"/>
                  <a:pt x="1791" y="453"/>
                  <a:pt x="1801" y="456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3972" name="Text Box 4"/>
          <p:cNvSpPr txBox="1">
            <a:spLocks noChangeArrowheads="1"/>
          </p:cNvSpPr>
          <p:nvPr/>
        </p:nvSpPr>
        <p:spPr bwMode="auto">
          <a:xfrm>
            <a:off x="1466850" y="2438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363973" name="Line 5"/>
          <p:cNvSpPr>
            <a:spLocks noChangeShapeType="1"/>
          </p:cNvSpPr>
          <p:nvPr/>
        </p:nvSpPr>
        <p:spPr bwMode="auto">
          <a:xfrm>
            <a:off x="1800225" y="2706688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3974" name="Text Box 6"/>
          <p:cNvSpPr txBox="1">
            <a:spLocks noChangeArrowheads="1"/>
          </p:cNvSpPr>
          <p:nvPr/>
        </p:nvSpPr>
        <p:spPr bwMode="auto">
          <a:xfrm>
            <a:off x="1127125" y="3057525"/>
            <a:ext cx="1495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Signal f(x)</a:t>
            </a:r>
          </a:p>
        </p:txBody>
      </p:sp>
      <p:sp>
        <p:nvSpPr>
          <p:cNvPr id="1363975" name="Text Box 7"/>
          <p:cNvSpPr txBox="1">
            <a:spLocks noChangeArrowheads="1"/>
          </p:cNvSpPr>
          <p:nvPr/>
        </p:nvSpPr>
        <p:spPr bwMode="auto">
          <a:xfrm>
            <a:off x="3962400" y="3068638"/>
            <a:ext cx="1427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Filter g(x)</a:t>
            </a:r>
          </a:p>
        </p:txBody>
      </p:sp>
      <p:graphicFrame>
        <p:nvGraphicFramePr>
          <p:cNvPr id="1363976" name="Object 8"/>
          <p:cNvGraphicFramePr>
            <a:graphicFrameLocks noChangeAspect="1"/>
          </p:cNvGraphicFramePr>
          <p:nvPr/>
        </p:nvGraphicFramePr>
        <p:xfrm>
          <a:off x="0" y="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096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8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39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07930"/>
              </p:ext>
            </p:extLst>
          </p:nvPr>
        </p:nvGraphicFramePr>
        <p:xfrm>
          <a:off x="5397500" y="1992313"/>
          <a:ext cx="352425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097" name="Equation" r:id="rId5" imgW="139700" imgH="114300" progId="Equation.DSMT4">
                  <p:embed/>
                </p:oleObj>
              </mc:Choice>
              <mc:Fallback>
                <p:oleObj name="Equation" r:id="rId5" imgW="139700" imgH="114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92313"/>
                        <a:ext cx="352425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3978" name="Freeform 10"/>
          <p:cNvSpPr>
            <a:spLocks/>
          </p:cNvSpPr>
          <p:nvPr/>
        </p:nvSpPr>
        <p:spPr bwMode="auto">
          <a:xfrm>
            <a:off x="6019800" y="1739900"/>
            <a:ext cx="2814638" cy="877888"/>
          </a:xfrm>
          <a:custGeom>
            <a:avLst/>
            <a:gdLst>
              <a:gd name="T0" fmla="*/ 0 w 1773"/>
              <a:gd name="T1" fmla="*/ 252 h 553"/>
              <a:gd name="T2" fmla="*/ 213 w 1773"/>
              <a:gd name="T3" fmla="*/ 239 h 553"/>
              <a:gd name="T4" fmla="*/ 322 w 1773"/>
              <a:gd name="T5" fmla="*/ 488 h 553"/>
              <a:gd name="T6" fmla="*/ 485 w 1773"/>
              <a:gd name="T7" fmla="*/ 484 h 553"/>
              <a:gd name="T8" fmla="*/ 548 w 1773"/>
              <a:gd name="T9" fmla="*/ 71 h 553"/>
              <a:gd name="T10" fmla="*/ 789 w 1773"/>
              <a:gd name="T11" fmla="*/ 57 h 553"/>
              <a:gd name="T12" fmla="*/ 870 w 1773"/>
              <a:gd name="T13" fmla="*/ 298 h 553"/>
              <a:gd name="T14" fmla="*/ 966 w 1773"/>
              <a:gd name="T15" fmla="*/ 148 h 553"/>
              <a:gd name="T16" fmla="*/ 1065 w 1773"/>
              <a:gd name="T17" fmla="*/ 270 h 553"/>
              <a:gd name="T18" fmla="*/ 1220 w 1773"/>
              <a:gd name="T19" fmla="*/ 116 h 553"/>
              <a:gd name="T20" fmla="*/ 1419 w 1773"/>
              <a:gd name="T21" fmla="*/ 447 h 553"/>
              <a:gd name="T22" fmla="*/ 1773 w 1773"/>
              <a:gd name="T23" fmla="*/ 379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773" h="553">
                <a:moveTo>
                  <a:pt x="0" y="252"/>
                </a:moveTo>
                <a:cubicBezTo>
                  <a:pt x="79" y="226"/>
                  <a:pt x="159" y="200"/>
                  <a:pt x="213" y="239"/>
                </a:cubicBezTo>
                <a:cubicBezTo>
                  <a:pt x="267" y="278"/>
                  <a:pt x="277" y="447"/>
                  <a:pt x="322" y="488"/>
                </a:cubicBezTo>
                <a:cubicBezTo>
                  <a:pt x="367" y="529"/>
                  <a:pt x="447" y="553"/>
                  <a:pt x="485" y="484"/>
                </a:cubicBezTo>
                <a:cubicBezTo>
                  <a:pt x="523" y="415"/>
                  <a:pt x="497" y="142"/>
                  <a:pt x="548" y="71"/>
                </a:cubicBezTo>
                <a:cubicBezTo>
                  <a:pt x="599" y="0"/>
                  <a:pt x="735" y="19"/>
                  <a:pt x="789" y="57"/>
                </a:cubicBezTo>
                <a:cubicBezTo>
                  <a:pt x="843" y="95"/>
                  <a:pt x="841" y="283"/>
                  <a:pt x="870" y="298"/>
                </a:cubicBezTo>
                <a:cubicBezTo>
                  <a:pt x="899" y="313"/>
                  <a:pt x="934" y="153"/>
                  <a:pt x="966" y="148"/>
                </a:cubicBezTo>
                <a:cubicBezTo>
                  <a:pt x="998" y="143"/>
                  <a:pt x="1023" y="275"/>
                  <a:pt x="1065" y="270"/>
                </a:cubicBezTo>
                <a:cubicBezTo>
                  <a:pt x="1107" y="265"/>
                  <a:pt x="1161" y="87"/>
                  <a:pt x="1220" y="116"/>
                </a:cubicBezTo>
                <a:cubicBezTo>
                  <a:pt x="1279" y="145"/>
                  <a:pt x="1327" y="403"/>
                  <a:pt x="1419" y="447"/>
                </a:cubicBezTo>
                <a:cubicBezTo>
                  <a:pt x="1511" y="491"/>
                  <a:pt x="1718" y="394"/>
                  <a:pt x="1773" y="379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3979" name="Text Box 11"/>
          <p:cNvSpPr txBox="1">
            <a:spLocks noChangeArrowheads="1"/>
          </p:cNvSpPr>
          <p:nvPr/>
        </p:nvSpPr>
        <p:spPr bwMode="auto">
          <a:xfrm>
            <a:off x="6619875" y="305435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Output h(u)</a:t>
            </a:r>
          </a:p>
        </p:txBody>
      </p:sp>
      <p:sp>
        <p:nvSpPr>
          <p:cNvPr id="1363980" name="Text Box 12"/>
          <p:cNvSpPr txBox="1">
            <a:spLocks noChangeArrowheads="1"/>
          </p:cNvSpPr>
          <p:nvPr/>
        </p:nvSpPr>
        <p:spPr bwMode="auto">
          <a:xfrm>
            <a:off x="7032625" y="243522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u</a:t>
            </a:r>
          </a:p>
        </p:txBody>
      </p:sp>
      <p:sp>
        <p:nvSpPr>
          <p:cNvPr id="1363981" name="Line 13"/>
          <p:cNvSpPr>
            <a:spLocks noChangeShapeType="1"/>
          </p:cNvSpPr>
          <p:nvPr/>
        </p:nvSpPr>
        <p:spPr bwMode="auto">
          <a:xfrm>
            <a:off x="7366000" y="2703513"/>
            <a:ext cx="468313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3982" name="Oval 14"/>
          <p:cNvSpPr>
            <a:spLocks noChangeArrowheads="1"/>
          </p:cNvSpPr>
          <p:nvPr/>
        </p:nvSpPr>
        <p:spPr bwMode="auto">
          <a:xfrm>
            <a:off x="6213475" y="2024063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3983" name="Oval 15"/>
          <p:cNvSpPr>
            <a:spLocks noChangeArrowheads="1"/>
          </p:cNvSpPr>
          <p:nvPr/>
        </p:nvSpPr>
        <p:spPr bwMode="auto">
          <a:xfrm>
            <a:off x="7019925" y="1722438"/>
            <a:ext cx="158750" cy="15081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3984" name="Oval 16"/>
          <p:cNvSpPr>
            <a:spLocks noChangeArrowheads="1"/>
          </p:cNvSpPr>
          <p:nvPr/>
        </p:nvSpPr>
        <p:spPr bwMode="auto">
          <a:xfrm>
            <a:off x="8280400" y="2384425"/>
            <a:ext cx="158750" cy="150813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6398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236221"/>
              </p:ext>
            </p:extLst>
          </p:nvPr>
        </p:nvGraphicFramePr>
        <p:xfrm>
          <a:off x="2478088" y="4097338"/>
          <a:ext cx="4125912" cy="78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098" name="Equation" r:id="rId7" imgW="1536700" imgH="292100" progId="Equation.DSMT4">
                  <p:embed/>
                </p:oleObj>
              </mc:Choice>
              <mc:Fallback>
                <p:oleObj name="Equation" r:id="rId7" imgW="1536700" imgH="2921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8088" y="4097338"/>
                        <a:ext cx="4125912" cy="782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398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826415"/>
              </p:ext>
            </p:extLst>
          </p:nvPr>
        </p:nvGraphicFramePr>
        <p:xfrm>
          <a:off x="3489325" y="1905000"/>
          <a:ext cx="415925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4099" name="Equation" r:id="rId9" imgW="165100" imgH="165100" progId="Equation.DSMT4">
                  <p:embed/>
                </p:oleObj>
              </mc:Choice>
              <mc:Fallback>
                <p:oleObj name="Equation" r:id="rId9" imgW="165100" imgH="1651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9325" y="1905000"/>
                        <a:ext cx="415925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3987" name="Freeform 19"/>
          <p:cNvSpPr>
            <a:spLocks/>
          </p:cNvSpPr>
          <p:nvPr/>
        </p:nvSpPr>
        <p:spPr bwMode="auto">
          <a:xfrm>
            <a:off x="3954463" y="1812925"/>
            <a:ext cx="1444625" cy="733425"/>
          </a:xfrm>
          <a:custGeom>
            <a:avLst/>
            <a:gdLst>
              <a:gd name="T0" fmla="*/ 0 w 825"/>
              <a:gd name="T1" fmla="*/ 508 h 564"/>
              <a:gd name="T2" fmla="*/ 156 w 825"/>
              <a:gd name="T3" fmla="*/ 515 h 564"/>
              <a:gd name="T4" fmla="*/ 288 w 825"/>
              <a:gd name="T5" fmla="*/ 212 h 564"/>
              <a:gd name="T6" fmla="*/ 343 w 825"/>
              <a:gd name="T7" fmla="*/ 48 h 564"/>
              <a:gd name="T8" fmla="*/ 460 w 825"/>
              <a:gd name="T9" fmla="*/ 48 h 564"/>
              <a:gd name="T10" fmla="*/ 584 w 825"/>
              <a:gd name="T11" fmla="*/ 336 h 564"/>
              <a:gd name="T12" fmla="*/ 670 w 825"/>
              <a:gd name="T13" fmla="*/ 531 h 564"/>
              <a:gd name="T14" fmla="*/ 825 w 825"/>
              <a:gd name="T15" fmla="*/ 50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25" h="564">
                <a:moveTo>
                  <a:pt x="0" y="508"/>
                </a:moveTo>
                <a:cubicBezTo>
                  <a:pt x="54" y="536"/>
                  <a:pt x="108" y="564"/>
                  <a:pt x="156" y="515"/>
                </a:cubicBezTo>
                <a:cubicBezTo>
                  <a:pt x="204" y="466"/>
                  <a:pt x="257" y="290"/>
                  <a:pt x="288" y="212"/>
                </a:cubicBezTo>
                <a:cubicBezTo>
                  <a:pt x="319" y="134"/>
                  <a:pt x="314" y="75"/>
                  <a:pt x="343" y="48"/>
                </a:cubicBezTo>
                <a:cubicBezTo>
                  <a:pt x="372" y="21"/>
                  <a:pt x="420" y="0"/>
                  <a:pt x="460" y="48"/>
                </a:cubicBezTo>
                <a:cubicBezTo>
                  <a:pt x="500" y="96"/>
                  <a:pt x="549" y="255"/>
                  <a:pt x="584" y="336"/>
                </a:cubicBezTo>
                <a:cubicBezTo>
                  <a:pt x="619" y="417"/>
                  <a:pt x="630" y="504"/>
                  <a:pt x="670" y="531"/>
                </a:cubicBezTo>
                <a:cubicBezTo>
                  <a:pt x="710" y="558"/>
                  <a:pt x="767" y="529"/>
                  <a:pt x="825" y="500"/>
                </a:cubicBezTo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63988" name="Group 20"/>
          <p:cNvGrpSpPr>
            <a:grpSpLocks/>
          </p:cNvGrpSpPr>
          <p:nvPr/>
        </p:nvGrpSpPr>
        <p:grpSpPr bwMode="auto">
          <a:xfrm>
            <a:off x="2728913" y="4899026"/>
            <a:ext cx="3663950" cy="1652588"/>
            <a:chOff x="1719" y="3086"/>
            <a:chExt cx="2308" cy="1041"/>
          </a:xfrm>
        </p:grpSpPr>
        <p:graphicFrame>
          <p:nvGraphicFramePr>
            <p:cNvPr id="1363989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97044079"/>
                </p:ext>
              </p:extLst>
            </p:nvPr>
          </p:nvGraphicFramePr>
          <p:xfrm>
            <a:off x="1793" y="3086"/>
            <a:ext cx="2234" cy="3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4100" name="Equation" r:id="rId11" imgW="1320800" imgH="203200" progId="Equation.DSMT4">
                    <p:embed/>
                  </p:oleObj>
                </mc:Choice>
                <mc:Fallback>
                  <p:oleObj name="Equation" r:id="rId11" imgW="1320800" imgH="203200" progId="Equation.DSMT4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3" y="3086"/>
                          <a:ext cx="2234" cy="3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363990" name="Group 22"/>
            <p:cNvGrpSpPr>
              <a:grpSpLocks/>
            </p:cNvGrpSpPr>
            <p:nvPr/>
          </p:nvGrpSpPr>
          <p:grpSpPr bwMode="auto">
            <a:xfrm>
              <a:off x="1719" y="3383"/>
              <a:ext cx="1887" cy="744"/>
              <a:chOff x="1719" y="3383"/>
              <a:chExt cx="1887" cy="744"/>
            </a:xfrm>
          </p:grpSpPr>
          <p:sp>
            <p:nvSpPr>
              <p:cNvPr id="1363991" name="Text Box 23"/>
              <p:cNvSpPr txBox="1">
                <a:spLocks noChangeArrowheads="1"/>
              </p:cNvSpPr>
              <p:nvPr/>
            </p:nvSpPr>
            <p:spPr bwMode="auto">
              <a:xfrm>
                <a:off x="2163" y="3422"/>
                <a:ext cx="144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1"/>
                  <a:t>Fourier analysis</a:t>
                </a:r>
              </a:p>
            </p:txBody>
          </p:sp>
          <p:sp>
            <p:nvSpPr>
              <p:cNvPr id="1363992" name="Line 24"/>
              <p:cNvSpPr>
                <a:spLocks noChangeShapeType="1"/>
              </p:cNvSpPr>
              <p:nvPr/>
            </p:nvSpPr>
            <p:spPr bwMode="auto">
              <a:xfrm>
                <a:off x="2151" y="3383"/>
                <a:ext cx="0" cy="40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1363993" name="Object 2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30209852"/>
                  </p:ext>
                </p:extLst>
              </p:nvPr>
            </p:nvGraphicFramePr>
            <p:xfrm>
              <a:off x="1719" y="3719"/>
              <a:ext cx="1116" cy="4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364101" name="Equation" r:id="rId13" imgW="660400" imgH="241300" progId="Equation.DSMT4">
                      <p:embed/>
                    </p:oleObj>
                  </mc:Choice>
                  <mc:Fallback>
                    <p:oleObj name="Equation" r:id="rId13" imgW="660400" imgH="241300" progId="Equation.DSMT4">
                      <p:embed/>
                      <p:pic>
                        <p:nvPicPr>
                          <p:cNvPr id="0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19" y="3719"/>
                            <a:ext cx="1116" cy="4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Reflection as Convolution (2D)</a:t>
            </a:r>
          </a:p>
        </p:txBody>
      </p:sp>
      <p:graphicFrame>
        <p:nvGraphicFramePr>
          <p:cNvPr id="13649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443751"/>
              </p:ext>
            </p:extLst>
          </p:nvPr>
        </p:nvGraphicFramePr>
        <p:xfrm>
          <a:off x="1998663" y="4438650"/>
          <a:ext cx="21431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258" name="Equation" r:id="rId3" imgW="660400" imgH="190500" progId="Equation.DSMT4">
                  <p:embed/>
                </p:oleObj>
              </mc:Choice>
              <mc:Fallback>
                <p:oleObj name="Equation" r:id="rId3" imgW="660400" imgH="190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8663" y="4438650"/>
                        <a:ext cx="2143125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64996" name="Group 4"/>
          <p:cNvGrpSpPr>
            <a:grpSpLocks/>
          </p:cNvGrpSpPr>
          <p:nvPr/>
        </p:nvGrpSpPr>
        <p:grpSpPr bwMode="auto">
          <a:xfrm>
            <a:off x="5597525" y="4260850"/>
            <a:ext cx="2844800" cy="1557338"/>
            <a:chOff x="3574" y="2932"/>
            <a:chExt cx="1792" cy="981"/>
          </a:xfrm>
        </p:grpSpPr>
        <p:sp>
          <p:nvSpPr>
            <p:cNvPr id="1364997" name="Text Box 5"/>
            <p:cNvSpPr txBox="1">
              <a:spLocks noChangeArrowheads="1"/>
            </p:cNvSpPr>
            <p:nvPr/>
          </p:nvSpPr>
          <p:spPr bwMode="auto">
            <a:xfrm>
              <a:off x="3574" y="3625"/>
              <a:ext cx="17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Frequency: product</a:t>
              </a:r>
            </a:p>
          </p:txBody>
        </p:sp>
        <p:sp>
          <p:nvSpPr>
            <p:cNvPr id="1364998" name="Text Box 6"/>
            <p:cNvSpPr txBox="1">
              <a:spLocks noChangeArrowheads="1"/>
            </p:cNvSpPr>
            <p:nvPr/>
          </p:nvSpPr>
          <p:spPr bwMode="auto">
            <a:xfrm>
              <a:off x="3867" y="2932"/>
              <a:ext cx="149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Spatial: integral</a:t>
              </a:r>
              <a:r>
                <a:rPr lang="en-US" sz="2800"/>
                <a:t> </a:t>
              </a:r>
            </a:p>
          </p:txBody>
        </p:sp>
        <p:sp>
          <p:nvSpPr>
            <p:cNvPr id="1364999" name="Line 7"/>
            <p:cNvSpPr>
              <a:spLocks noChangeShapeType="1"/>
            </p:cNvSpPr>
            <p:nvPr/>
          </p:nvSpPr>
          <p:spPr bwMode="auto">
            <a:xfrm>
              <a:off x="4551" y="3255"/>
              <a:ext cx="0" cy="40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36500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520499"/>
              </p:ext>
            </p:extLst>
          </p:nvPr>
        </p:nvGraphicFramePr>
        <p:xfrm>
          <a:off x="3400425" y="3608388"/>
          <a:ext cx="1611313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259" name="Equation" r:id="rId5" imgW="609600" imgH="241300" progId="Equation.DSMT4">
                  <p:embed/>
                </p:oleObj>
              </mc:Choice>
              <mc:Fallback>
                <p:oleObj name="Equation" r:id="rId5" imgW="609600" imgH="2413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0425" y="3608388"/>
                        <a:ext cx="1611313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500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511238"/>
              </p:ext>
            </p:extLst>
          </p:nvPr>
        </p:nvGraphicFramePr>
        <p:xfrm>
          <a:off x="4835525" y="3613150"/>
          <a:ext cx="135255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260" name="Equation" r:id="rId7" imgW="558800" imgH="241300" progId="Equation.DSMT4">
                  <p:embed/>
                </p:oleObj>
              </mc:Choice>
              <mc:Fallback>
                <p:oleObj name="Equation" r:id="rId7" imgW="558800" imgH="241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5525" y="3613150"/>
                        <a:ext cx="135255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500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292351"/>
              </p:ext>
            </p:extLst>
          </p:nvPr>
        </p:nvGraphicFramePr>
        <p:xfrm>
          <a:off x="6132513" y="3587750"/>
          <a:ext cx="6223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261" name="Equation" r:id="rId9" imgW="241300" imgH="241300" progId="Equation.DSMT4">
                  <p:embed/>
                </p:oleObj>
              </mc:Choice>
              <mc:Fallback>
                <p:oleObj name="Equation" r:id="rId9" imgW="241300" imgH="2413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513" y="3587750"/>
                        <a:ext cx="6223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500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349571"/>
              </p:ext>
            </p:extLst>
          </p:nvPr>
        </p:nvGraphicFramePr>
        <p:xfrm>
          <a:off x="2778125" y="3506788"/>
          <a:ext cx="90805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262" name="Equation" r:id="rId11" imgW="393700" imgH="368300" progId="Equation.DSMT4">
                  <p:embed/>
                </p:oleObj>
              </mc:Choice>
              <mc:Fallback>
                <p:oleObj name="Equation" r:id="rId11" imgW="393700" imgH="368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8125" y="3506788"/>
                        <a:ext cx="90805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500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112942"/>
              </p:ext>
            </p:extLst>
          </p:nvPr>
        </p:nvGraphicFramePr>
        <p:xfrm>
          <a:off x="1155700" y="3641725"/>
          <a:ext cx="1695450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263" name="Equation" r:id="rId13" imgW="673100" imgH="241300" progId="Equation.DSMT4">
                  <p:embed/>
                </p:oleObj>
              </mc:Choice>
              <mc:Fallback>
                <p:oleObj name="Equation" r:id="rId13" imgW="673100" imgH="2413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3641725"/>
                        <a:ext cx="1695450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500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831651"/>
              </p:ext>
            </p:extLst>
          </p:nvPr>
        </p:nvGraphicFramePr>
        <p:xfrm>
          <a:off x="1577975" y="5294313"/>
          <a:ext cx="3133725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5264" name="Equation" r:id="rId15" imgW="927100" imgH="266700" progId="Equation.DSMT4">
                  <p:embed/>
                </p:oleObj>
              </mc:Choice>
              <mc:Fallback>
                <p:oleObj name="Equation" r:id="rId15" imgW="927100" imgH="2667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5294313"/>
                        <a:ext cx="3133725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5006" name="Text Box 14"/>
          <p:cNvSpPr txBox="1">
            <a:spLocks noChangeArrowheads="1"/>
          </p:cNvSpPr>
          <p:nvPr/>
        </p:nvSpPr>
        <p:spPr bwMode="auto">
          <a:xfrm>
            <a:off x="2671763" y="4949825"/>
            <a:ext cx="2290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Fourier analysis</a:t>
            </a:r>
          </a:p>
        </p:txBody>
      </p:sp>
      <p:sp>
        <p:nvSpPr>
          <p:cNvPr id="1365007" name="Line 15"/>
          <p:cNvSpPr>
            <a:spLocks noChangeShapeType="1"/>
          </p:cNvSpPr>
          <p:nvPr/>
        </p:nvSpPr>
        <p:spPr bwMode="auto">
          <a:xfrm>
            <a:off x="2652713" y="4887913"/>
            <a:ext cx="0" cy="6397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5008" name="Text Box 16"/>
          <p:cNvSpPr txBox="1">
            <a:spLocks noChangeArrowheads="1"/>
          </p:cNvSpPr>
          <p:nvPr/>
        </p:nvSpPr>
        <p:spPr bwMode="auto">
          <a:xfrm>
            <a:off x="100013" y="6229350"/>
            <a:ext cx="90439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1400"/>
              <a:t>R. Ramamoorthi and P. Hanrahan </a:t>
            </a:r>
            <a:r>
              <a:rPr lang="ja-JP" altLang="en-US" sz="1400">
                <a:latin typeface="Arial"/>
              </a:rPr>
              <a:t>“</a:t>
            </a:r>
            <a:r>
              <a:rPr lang="en-US" sz="1400"/>
              <a:t>Analysis of Planar Light  Fields from Homogeneous  Convex Curved Surfaces  under Distant Illumination</a:t>
            </a:r>
            <a:r>
              <a:rPr lang="ja-JP" altLang="en-US" sz="1400">
                <a:latin typeface="Arial"/>
              </a:rPr>
              <a:t>”</a:t>
            </a:r>
            <a:r>
              <a:rPr lang="en-US" sz="1400"/>
              <a:t> SPIE Photonics West 2001: Human Vision and Electronic Imaging VI pp 195-208</a:t>
            </a:r>
          </a:p>
        </p:txBody>
      </p:sp>
      <p:grpSp>
        <p:nvGrpSpPr>
          <p:cNvPr id="1365009" name="Group 17"/>
          <p:cNvGrpSpPr>
            <a:grpSpLocks/>
          </p:cNvGrpSpPr>
          <p:nvPr/>
        </p:nvGrpSpPr>
        <p:grpSpPr bwMode="auto">
          <a:xfrm>
            <a:off x="5322888" y="1354138"/>
            <a:ext cx="3067050" cy="2090737"/>
            <a:chOff x="3353" y="853"/>
            <a:chExt cx="1932" cy="1317"/>
          </a:xfrm>
        </p:grpSpPr>
        <p:sp>
          <p:nvSpPr>
            <p:cNvPr id="1365010" name="Arc 18"/>
            <p:cNvSpPr>
              <a:spLocks/>
            </p:cNvSpPr>
            <p:nvPr/>
          </p:nvSpPr>
          <p:spPr bwMode="auto">
            <a:xfrm>
              <a:off x="3353" y="1556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5011" name="Line 19"/>
            <p:cNvSpPr>
              <a:spLocks noChangeShapeType="1"/>
            </p:cNvSpPr>
            <p:nvPr/>
          </p:nvSpPr>
          <p:spPr bwMode="auto">
            <a:xfrm flipV="1">
              <a:off x="3972" y="1543"/>
              <a:ext cx="0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12" name="Line 20"/>
            <p:cNvSpPr>
              <a:spLocks noChangeShapeType="1"/>
            </p:cNvSpPr>
            <p:nvPr/>
          </p:nvSpPr>
          <p:spPr bwMode="auto">
            <a:xfrm rot="2943277" flipV="1">
              <a:off x="4205" y="1646"/>
              <a:ext cx="1" cy="6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65013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15186526"/>
                </p:ext>
              </p:extLst>
            </p:nvPr>
          </p:nvGraphicFramePr>
          <p:xfrm>
            <a:off x="3978" y="1817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265" name="Equation" r:id="rId17" imgW="152400" imgH="139700" progId="Equation.DSMT4">
                    <p:embed/>
                  </p:oleObj>
                </mc:Choice>
                <mc:Fallback>
                  <p:oleObj name="Equation" r:id="rId17" imgW="152400" imgH="139700" progId="Equation.DSMT4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817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5014" name="Line 22"/>
            <p:cNvSpPr>
              <a:spLocks noChangeShapeType="1"/>
            </p:cNvSpPr>
            <p:nvPr/>
          </p:nvSpPr>
          <p:spPr bwMode="auto">
            <a:xfrm>
              <a:off x="3631" y="1036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15" name="Text Box 23"/>
            <p:cNvSpPr txBox="1">
              <a:spLocks noChangeArrowheads="1"/>
            </p:cNvSpPr>
            <p:nvPr/>
          </p:nvSpPr>
          <p:spPr bwMode="auto">
            <a:xfrm>
              <a:off x="3431" y="881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sp>
          <p:nvSpPr>
            <p:cNvPr id="1365016" name="Line 24"/>
            <p:cNvSpPr>
              <a:spLocks noChangeShapeType="1"/>
            </p:cNvSpPr>
            <p:nvPr/>
          </p:nvSpPr>
          <p:spPr bwMode="auto">
            <a:xfrm flipV="1">
              <a:off x="3978" y="1029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17" name="Line 25"/>
            <p:cNvSpPr>
              <a:spLocks noChangeShapeType="1"/>
            </p:cNvSpPr>
            <p:nvPr/>
          </p:nvSpPr>
          <p:spPr bwMode="auto">
            <a:xfrm flipV="1">
              <a:off x="4442" y="1210"/>
              <a:ext cx="1" cy="51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65018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7783616"/>
                </p:ext>
              </p:extLst>
            </p:nvPr>
          </p:nvGraphicFramePr>
          <p:xfrm>
            <a:off x="4459" y="1381"/>
            <a:ext cx="225" cy="2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266" name="Equation" r:id="rId19" imgW="152400" imgH="139700" progId="Equation.DSMT4">
                    <p:embed/>
                  </p:oleObj>
                </mc:Choice>
                <mc:Fallback>
                  <p:oleObj name="Equation" r:id="rId19" imgW="152400" imgH="139700" progId="Equation.DSMT4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59" y="1381"/>
                          <a:ext cx="225" cy="2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65019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75293513"/>
                </p:ext>
              </p:extLst>
            </p:nvPr>
          </p:nvGraphicFramePr>
          <p:xfrm>
            <a:off x="4025" y="853"/>
            <a:ext cx="665" cy="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267" name="Equation" r:id="rId21" imgW="406400" imgH="241300" progId="Equation.DSMT4">
                    <p:embed/>
                  </p:oleObj>
                </mc:Choice>
                <mc:Fallback>
                  <p:oleObj name="Equation" r:id="rId21" imgW="406400" imgH="241300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5" y="853"/>
                          <a:ext cx="665" cy="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5020" name="Line 28"/>
            <p:cNvSpPr>
              <a:spLocks noChangeShapeType="1"/>
            </p:cNvSpPr>
            <p:nvPr/>
          </p:nvSpPr>
          <p:spPr bwMode="auto">
            <a:xfrm flipV="1">
              <a:off x="4347" y="1096"/>
              <a:ext cx="0" cy="26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21" name="Line 29"/>
            <p:cNvSpPr>
              <a:spLocks noChangeShapeType="1"/>
            </p:cNvSpPr>
            <p:nvPr/>
          </p:nvSpPr>
          <p:spPr bwMode="auto">
            <a:xfrm rot="2894057" flipH="1">
              <a:off x="4158" y="1750"/>
              <a:ext cx="575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22" name="Line 30"/>
            <p:cNvSpPr>
              <a:spLocks noChangeShapeType="1"/>
            </p:cNvSpPr>
            <p:nvPr/>
          </p:nvSpPr>
          <p:spPr bwMode="auto">
            <a:xfrm>
              <a:off x="4100" y="121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23" name="Text Box 31"/>
            <p:cNvSpPr txBox="1">
              <a:spLocks noChangeArrowheads="1"/>
            </p:cNvSpPr>
            <p:nvPr/>
          </p:nvSpPr>
          <p:spPr bwMode="auto">
            <a:xfrm>
              <a:off x="5020" y="1722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  <p:sp>
          <p:nvSpPr>
            <p:cNvPr id="1365024" name="Line 32"/>
            <p:cNvSpPr>
              <a:spLocks noChangeShapeType="1"/>
            </p:cNvSpPr>
            <p:nvPr/>
          </p:nvSpPr>
          <p:spPr bwMode="auto">
            <a:xfrm>
              <a:off x="4453" y="1757"/>
              <a:ext cx="593" cy="192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65025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0447069"/>
                </p:ext>
              </p:extLst>
            </p:nvPr>
          </p:nvGraphicFramePr>
          <p:xfrm>
            <a:off x="4618" y="1466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268" name="Equation" r:id="rId23" imgW="165100" imgH="241300" progId="Equation.DSMT4">
                    <p:embed/>
                  </p:oleObj>
                </mc:Choice>
                <mc:Fallback>
                  <p:oleObj name="Equation" r:id="rId23" imgW="165100" imgH="241300" progId="Equation.DSMT4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18" y="1466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5026" name="Line 34"/>
            <p:cNvSpPr>
              <a:spLocks noChangeShapeType="1"/>
            </p:cNvSpPr>
            <p:nvPr/>
          </p:nvSpPr>
          <p:spPr bwMode="auto">
            <a:xfrm flipV="1">
              <a:off x="4442" y="1367"/>
              <a:ext cx="395" cy="39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65027" name="Group 35"/>
          <p:cNvGrpSpPr>
            <a:grpSpLocks/>
          </p:cNvGrpSpPr>
          <p:nvPr/>
        </p:nvGrpSpPr>
        <p:grpSpPr bwMode="auto">
          <a:xfrm>
            <a:off x="1338263" y="1412875"/>
            <a:ext cx="2398712" cy="2084388"/>
            <a:chOff x="843" y="890"/>
            <a:chExt cx="1511" cy="1313"/>
          </a:xfrm>
        </p:grpSpPr>
        <p:sp>
          <p:nvSpPr>
            <p:cNvPr id="1365028" name="Arc 36"/>
            <p:cNvSpPr>
              <a:spLocks/>
            </p:cNvSpPr>
            <p:nvPr/>
          </p:nvSpPr>
          <p:spPr bwMode="auto">
            <a:xfrm>
              <a:off x="843" y="1589"/>
              <a:ext cx="1226" cy="61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2538"/>
                <a:gd name="T2" fmla="*/ 43200 w 43200"/>
                <a:gd name="T3" fmla="*/ 21600 h 22538"/>
                <a:gd name="T4" fmla="*/ 21600 w 43200"/>
                <a:gd name="T5" fmla="*/ 21600 h 22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2538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</a:path>
                <a:path w="43200" h="22538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199" y="9670"/>
                    <a:pt x="43199" y="21599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5029" name="Line 37"/>
            <p:cNvSpPr>
              <a:spLocks noChangeShapeType="1"/>
            </p:cNvSpPr>
            <p:nvPr/>
          </p:nvSpPr>
          <p:spPr bwMode="auto">
            <a:xfrm>
              <a:off x="1183" y="1581"/>
              <a:ext cx="555" cy="2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30" name="Text Box 38"/>
            <p:cNvSpPr txBox="1">
              <a:spLocks noChangeArrowheads="1"/>
            </p:cNvSpPr>
            <p:nvPr/>
          </p:nvSpPr>
          <p:spPr bwMode="auto">
            <a:xfrm>
              <a:off x="893" y="890"/>
              <a:ext cx="25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L</a:t>
              </a:r>
            </a:p>
          </p:txBody>
        </p:sp>
        <p:graphicFrame>
          <p:nvGraphicFramePr>
            <p:cNvPr id="1365031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9490879"/>
                </p:ext>
              </p:extLst>
            </p:nvPr>
          </p:nvGraphicFramePr>
          <p:xfrm>
            <a:off x="1238" y="1002"/>
            <a:ext cx="276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269" name="Equation" r:id="rId25" imgW="152400" imgH="241300" progId="Equation.DSMT4">
                    <p:embed/>
                  </p:oleObj>
                </mc:Choice>
                <mc:Fallback>
                  <p:oleObj name="Equation" r:id="rId25" imgW="152400" imgH="241300" progId="Equation.DSMT4">
                    <p:embed/>
                    <p:pic>
                      <p:nvPicPr>
                        <p:cNvPr id="0" name="Object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" y="1002"/>
                          <a:ext cx="276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5032" name="Line 40"/>
            <p:cNvSpPr>
              <a:spLocks noChangeShapeType="1"/>
            </p:cNvSpPr>
            <p:nvPr/>
          </p:nvSpPr>
          <p:spPr bwMode="auto">
            <a:xfrm flipV="1">
              <a:off x="1460" y="1004"/>
              <a:ext cx="0" cy="57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33" name="Line 41"/>
            <p:cNvSpPr>
              <a:spLocks noChangeShapeType="1"/>
            </p:cNvSpPr>
            <p:nvPr/>
          </p:nvSpPr>
          <p:spPr bwMode="auto">
            <a:xfrm>
              <a:off x="1097" y="1043"/>
              <a:ext cx="355" cy="545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65034" name="Line 42"/>
            <p:cNvSpPr>
              <a:spLocks noChangeShapeType="1"/>
            </p:cNvSpPr>
            <p:nvPr/>
          </p:nvSpPr>
          <p:spPr bwMode="auto">
            <a:xfrm flipV="1">
              <a:off x="1463" y="1246"/>
              <a:ext cx="655" cy="329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65035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9851487"/>
                </p:ext>
              </p:extLst>
            </p:nvPr>
          </p:nvGraphicFramePr>
          <p:xfrm>
            <a:off x="1510" y="1044"/>
            <a:ext cx="299" cy="4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5270" name="Equation" r:id="rId27" imgW="165100" imgH="241300" progId="Equation.DSMT4">
                    <p:embed/>
                  </p:oleObj>
                </mc:Choice>
                <mc:Fallback>
                  <p:oleObj name="Equation" r:id="rId27" imgW="165100" imgH="241300" progId="Equation.DSMT4">
                    <p:embed/>
                    <p:pic>
                      <p:nvPicPr>
                        <p:cNvPr id="0" name="Object 4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10" y="1044"/>
                          <a:ext cx="299" cy="4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5036" name="Text Box 44"/>
            <p:cNvSpPr txBox="1">
              <a:spLocks noChangeArrowheads="1"/>
            </p:cNvSpPr>
            <p:nvPr/>
          </p:nvSpPr>
          <p:spPr bwMode="auto">
            <a:xfrm>
              <a:off x="2089" y="1066"/>
              <a:ext cx="26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FFFFFF"/>
                  </a:solidFill>
                </a:rPr>
                <a:t>B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Spherical Harmonics</a:t>
            </a:r>
          </a:p>
        </p:txBody>
      </p:sp>
      <p:pic>
        <p:nvPicPr>
          <p:cNvPr id="1366019" name="Picture 3" descr="Y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338" y="4770438"/>
            <a:ext cx="1462087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0" name="Picture 4" descr="Y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770438"/>
            <a:ext cx="1462088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1" name="Picture 5" descr="Y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4770438"/>
            <a:ext cx="1462087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2" name="Picture 6" descr="Y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4770438"/>
            <a:ext cx="1462087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3" name="Picture 7" descr="Y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4770438"/>
            <a:ext cx="1462088" cy="146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4" name="Picture 8" descr="Y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070225"/>
            <a:ext cx="1462088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5" name="Picture 9" descr="Y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3070225"/>
            <a:ext cx="1462087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6" name="Picture 10" descr="Y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488" y="3070225"/>
            <a:ext cx="1462087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6027" name="Picture 11" descr="Y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1406525"/>
            <a:ext cx="1462087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6028" name="Text Box 12"/>
          <p:cNvSpPr txBox="1">
            <a:spLocks noChangeArrowheads="1"/>
          </p:cNvSpPr>
          <p:nvPr/>
        </p:nvSpPr>
        <p:spPr bwMode="auto">
          <a:xfrm>
            <a:off x="2973388" y="62277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-1</a:t>
            </a:r>
          </a:p>
        </p:txBody>
      </p:sp>
      <p:sp>
        <p:nvSpPr>
          <p:cNvPr id="1366029" name="Text Box 13"/>
          <p:cNvSpPr txBox="1">
            <a:spLocks noChangeArrowheads="1"/>
          </p:cNvSpPr>
          <p:nvPr/>
        </p:nvSpPr>
        <p:spPr bwMode="auto">
          <a:xfrm>
            <a:off x="1574800" y="62277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-2</a:t>
            </a:r>
          </a:p>
        </p:txBody>
      </p:sp>
      <p:sp>
        <p:nvSpPr>
          <p:cNvPr id="1366030" name="Text Box 14"/>
          <p:cNvSpPr txBox="1">
            <a:spLocks noChangeArrowheads="1"/>
          </p:cNvSpPr>
          <p:nvPr/>
        </p:nvSpPr>
        <p:spPr bwMode="auto">
          <a:xfrm>
            <a:off x="4538663" y="62277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0</a:t>
            </a:r>
          </a:p>
        </p:txBody>
      </p:sp>
      <p:sp>
        <p:nvSpPr>
          <p:cNvPr id="1366031" name="Text Box 15"/>
          <p:cNvSpPr txBox="1">
            <a:spLocks noChangeArrowheads="1"/>
          </p:cNvSpPr>
          <p:nvPr/>
        </p:nvSpPr>
        <p:spPr bwMode="auto">
          <a:xfrm>
            <a:off x="6021388" y="62277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1</a:t>
            </a:r>
          </a:p>
        </p:txBody>
      </p:sp>
      <p:sp>
        <p:nvSpPr>
          <p:cNvPr id="1366032" name="Text Box 16"/>
          <p:cNvSpPr txBox="1">
            <a:spLocks noChangeArrowheads="1"/>
          </p:cNvSpPr>
          <p:nvPr/>
        </p:nvSpPr>
        <p:spPr bwMode="auto">
          <a:xfrm>
            <a:off x="7481888" y="62277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2</a:t>
            </a:r>
          </a:p>
        </p:txBody>
      </p:sp>
      <p:sp>
        <p:nvSpPr>
          <p:cNvPr id="1366033" name="Text Box 17"/>
          <p:cNvSpPr txBox="1">
            <a:spLocks noChangeArrowheads="1"/>
          </p:cNvSpPr>
          <p:nvPr/>
        </p:nvSpPr>
        <p:spPr bwMode="auto">
          <a:xfrm>
            <a:off x="431800" y="186848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0</a:t>
            </a:r>
          </a:p>
        </p:txBody>
      </p:sp>
      <p:sp>
        <p:nvSpPr>
          <p:cNvPr id="1366034" name="Text Box 18"/>
          <p:cNvSpPr txBox="1">
            <a:spLocks noChangeArrowheads="1"/>
          </p:cNvSpPr>
          <p:nvPr/>
        </p:nvSpPr>
        <p:spPr bwMode="auto">
          <a:xfrm>
            <a:off x="431800" y="351948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1</a:t>
            </a:r>
          </a:p>
        </p:txBody>
      </p:sp>
      <p:sp>
        <p:nvSpPr>
          <p:cNvPr id="1366035" name="Text Box 19"/>
          <p:cNvSpPr txBox="1">
            <a:spLocks noChangeArrowheads="1"/>
          </p:cNvSpPr>
          <p:nvPr/>
        </p:nvSpPr>
        <p:spPr bwMode="auto">
          <a:xfrm>
            <a:off x="431800" y="5094288"/>
            <a:ext cx="3365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/>
              <a:t>2</a:t>
            </a:r>
          </a:p>
          <a:p>
            <a:pPr algn="l">
              <a:spcBef>
                <a:spcPct val="50000"/>
              </a:spcBef>
            </a:pPr>
            <a:r>
              <a:rPr lang="en-US" sz="1800" b="1"/>
              <a:t>.</a:t>
            </a:r>
          </a:p>
          <a:p>
            <a:pPr algn="l">
              <a:spcBef>
                <a:spcPct val="50000"/>
              </a:spcBef>
            </a:pPr>
            <a:r>
              <a:rPr lang="en-US" sz="1800" b="1"/>
              <a:t>.</a:t>
            </a:r>
          </a:p>
          <a:p>
            <a:pPr algn="l">
              <a:spcBef>
                <a:spcPct val="50000"/>
              </a:spcBef>
            </a:pPr>
            <a:r>
              <a:rPr lang="en-US" sz="1800" b="1"/>
              <a:t>.</a:t>
            </a:r>
          </a:p>
        </p:txBody>
      </p:sp>
      <p:graphicFrame>
        <p:nvGraphicFramePr>
          <p:cNvPr id="1366036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498504"/>
              </p:ext>
            </p:extLst>
          </p:nvPr>
        </p:nvGraphicFramePr>
        <p:xfrm>
          <a:off x="5949950" y="1398588"/>
          <a:ext cx="2835275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54" name="Equation" r:id="rId12" imgW="546100" imgH="241300" progId="Equation.DSMT4">
                  <p:embed/>
                </p:oleObj>
              </mc:Choice>
              <mc:Fallback>
                <p:oleObj name="Equation" r:id="rId12" imgW="546100" imgH="2413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9950" y="1398588"/>
                        <a:ext cx="2835275" cy="1249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3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316884"/>
              </p:ext>
            </p:extLst>
          </p:nvPr>
        </p:nvGraphicFramePr>
        <p:xfrm>
          <a:off x="5970588" y="3929063"/>
          <a:ext cx="3841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55" name="Equation" r:id="rId14" imgW="127000" imgH="127000" progId="Equation.DSMT4">
                  <p:embed/>
                </p:oleObj>
              </mc:Choice>
              <mc:Fallback>
                <p:oleObj name="Equation" r:id="rId14" imgW="127000" imgH="1270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588" y="3929063"/>
                        <a:ext cx="3841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3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92543"/>
              </p:ext>
            </p:extLst>
          </p:nvPr>
        </p:nvGraphicFramePr>
        <p:xfrm>
          <a:off x="3024188" y="3956050"/>
          <a:ext cx="411162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56" name="Equation" r:id="rId16" imgW="139700" imgH="165100" progId="Equation.DSMT4">
                  <p:embed/>
                </p:oleObj>
              </mc:Choice>
              <mc:Fallback>
                <p:oleObj name="Equation" r:id="rId16" imgW="139700" imgH="1651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4188" y="3956050"/>
                        <a:ext cx="411162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39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8639232"/>
              </p:ext>
            </p:extLst>
          </p:nvPr>
        </p:nvGraphicFramePr>
        <p:xfrm>
          <a:off x="4514850" y="3935413"/>
          <a:ext cx="346075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57" name="Equation" r:id="rId18" imgW="114300" imgH="127000" progId="Equation.DSMT4">
                  <p:embed/>
                </p:oleObj>
              </mc:Choice>
              <mc:Fallback>
                <p:oleObj name="Equation" r:id="rId18" imgW="114300" imgH="1270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935413"/>
                        <a:ext cx="346075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041309"/>
              </p:ext>
            </p:extLst>
          </p:nvPr>
        </p:nvGraphicFramePr>
        <p:xfrm>
          <a:off x="1501775" y="5680075"/>
          <a:ext cx="566738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58" name="Equation" r:id="rId20" imgW="190500" imgH="165100" progId="Equation.DSMT4">
                  <p:embed/>
                </p:oleObj>
              </mc:Choice>
              <mc:Fallback>
                <p:oleObj name="Equation" r:id="rId20" imgW="190500" imgH="1651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775" y="5680075"/>
                        <a:ext cx="566738" cy="49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3820402"/>
              </p:ext>
            </p:extLst>
          </p:nvPr>
        </p:nvGraphicFramePr>
        <p:xfrm>
          <a:off x="2921000" y="5643563"/>
          <a:ext cx="566738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59" name="Equation" r:id="rId22" imgW="190500" imgH="165100" progId="Equation.DSMT4">
                  <p:embed/>
                </p:oleObj>
              </mc:Choice>
              <mc:Fallback>
                <p:oleObj name="Equation" r:id="rId22" imgW="190500" imgH="1651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1000" y="5643563"/>
                        <a:ext cx="566738" cy="49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2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047200"/>
              </p:ext>
            </p:extLst>
          </p:nvPr>
        </p:nvGraphicFramePr>
        <p:xfrm>
          <a:off x="4067175" y="5481638"/>
          <a:ext cx="1298575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60" name="Equation" r:id="rId24" imgW="431800" imgH="203200" progId="Equation.DSMT4">
                  <p:embed/>
                </p:oleObj>
              </mc:Choice>
              <mc:Fallback>
                <p:oleObj name="Equation" r:id="rId24" imgW="431800" imgH="20320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5481638"/>
                        <a:ext cx="1298575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3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247069"/>
              </p:ext>
            </p:extLst>
          </p:nvPr>
        </p:nvGraphicFramePr>
        <p:xfrm>
          <a:off x="5935663" y="5695950"/>
          <a:ext cx="530225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61" name="Equation" r:id="rId26" imgW="177800" imgH="127000" progId="Equation.DSMT4">
                  <p:embed/>
                </p:oleObj>
              </mc:Choice>
              <mc:Fallback>
                <p:oleObj name="Equation" r:id="rId26" imgW="177800" imgH="12700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5695950"/>
                        <a:ext cx="530225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4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479059"/>
              </p:ext>
            </p:extLst>
          </p:nvPr>
        </p:nvGraphicFramePr>
        <p:xfrm>
          <a:off x="6978650" y="5480050"/>
          <a:ext cx="14097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62" name="Equation" r:id="rId28" imgW="469900" imgH="241300" progId="Equation.DSMT4">
                  <p:embed/>
                </p:oleObj>
              </mc:Choice>
              <mc:Fallback>
                <p:oleObj name="Equation" r:id="rId28" imgW="469900" imgH="2413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8650" y="5480050"/>
                        <a:ext cx="1409700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6045" name="Line 29"/>
          <p:cNvSpPr>
            <a:spLocks noChangeShapeType="1"/>
          </p:cNvSpPr>
          <p:nvPr/>
        </p:nvSpPr>
        <p:spPr bwMode="auto">
          <a:xfrm>
            <a:off x="1233488" y="1643063"/>
            <a:ext cx="0" cy="11128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6046" name="Line 30"/>
          <p:cNvSpPr>
            <a:spLocks noChangeShapeType="1"/>
          </p:cNvSpPr>
          <p:nvPr/>
        </p:nvSpPr>
        <p:spPr bwMode="auto">
          <a:xfrm>
            <a:off x="1233488" y="1643063"/>
            <a:ext cx="1050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366047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987606"/>
              </p:ext>
            </p:extLst>
          </p:nvPr>
        </p:nvGraphicFramePr>
        <p:xfrm>
          <a:off x="1244600" y="2652713"/>
          <a:ext cx="29845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63" name="Equation" r:id="rId30" imgW="101600" imgH="165100" progId="Equation.DSMT4">
                  <p:embed/>
                </p:oleObj>
              </mc:Choice>
              <mc:Fallback>
                <p:oleObj name="Equation" r:id="rId30" imgW="101600" imgH="16510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4600" y="2652713"/>
                        <a:ext cx="298450" cy="487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8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002403"/>
              </p:ext>
            </p:extLst>
          </p:nvPr>
        </p:nvGraphicFramePr>
        <p:xfrm>
          <a:off x="2332038" y="1466850"/>
          <a:ext cx="465137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64" name="Equation" r:id="rId32" imgW="152400" imgH="127000" progId="Equation.DSMT4">
                  <p:embed/>
                </p:oleObj>
              </mc:Choice>
              <mc:Fallback>
                <p:oleObj name="Equation" r:id="rId32" imgW="152400" imgH="127000" progId="Equation.DSMT4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2038" y="1466850"/>
                        <a:ext cx="465137" cy="38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604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72776"/>
              </p:ext>
            </p:extLst>
          </p:nvPr>
        </p:nvGraphicFramePr>
        <p:xfrm>
          <a:off x="4552950" y="2243138"/>
          <a:ext cx="271463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6265" name="Equation" r:id="rId34" imgW="101600" imgH="152400" progId="Equation.DSMT4">
                  <p:embed/>
                </p:oleObj>
              </mc:Choice>
              <mc:Fallback>
                <p:oleObj name="Equation" r:id="rId34" imgW="101600" imgH="152400" progId="Equation.DSMT4">
                  <p:embed/>
                  <p:pic>
                    <p:nvPicPr>
                      <p:cNvPr id="0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950" y="2243138"/>
                        <a:ext cx="271463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042" name="Rectangle 2"/>
          <p:cNvSpPr>
            <a:spLocks noChangeArrowheads="1"/>
          </p:cNvSpPr>
          <p:nvPr/>
        </p:nvSpPr>
        <p:spPr bwMode="auto">
          <a:xfrm>
            <a:off x="4049713" y="2074863"/>
            <a:ext cx="1019175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7043" name="Rectangle 3"/>
          <p:cNvSpPr>
            <a:spLocks noChangeArrowheads="1"/>
          </p:cNvSpPr>
          <p:nvPr/>
        </p:nvSpPr>
        <p:spPr bwMode="auto">
          <a:xfrm>
            <a:off x="3894138" y="4630738"/>
            <a:ext cx="1697037" cy="4667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Spherical Harmonic Analysis</a:t>
            </a:r>
          </a:p>
        </p:txBody>
      </p:sp>
      <p:graphicFrame>
        <p:nvGraphicFramePr>
          <p:cNvPr id="136704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49935"/>
              </p:ext>
            </p:extLst>
          </p:nvPr>
        </p:nvGraphicFramePr>
        <p:xfrm>
          <a:off x="1227138" y="2946400"/>
          <a:ext cx="3243262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193" name="Equation" r:id="rId3" imgW="927100" imgH="266700" progId="Equation.DSMT4">
                  <p:embed/>
                </p:oleObj>
              </mc:Choice>
              <mc:Fallback>
                <p:oleObj name="Equation" r:id="rId3" imgW="927100" imgH="26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7138" y="2946400"/>
                        <a:ext cx="3243262" cy="928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7046" name="Text Box 6"/>
          <p:cNvSpPr txBox="1">
            <a:spLocks noChangeArrowheads="1"/>
          </p:cNvSpPr>
          <p:nvPr/>
        </p:nvSpPr>
        <p:spPr bwMode="auto">
          <a:xfrm>
            <a:off x="508000" y="1358900"/>
            <a:ext cx="815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/>
              <a:t>2D:</a:t>
            </a:r>
          </a:p>
        </p:txBody>
      </p:sp>
      <p:graphicFrame>
        <p:nvGraphicFramePr>
          <p:cNvPr id="136704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702400"/>
              </p:ext>
            </p:extLst>
          </p:nvPr>
        </p:nvGraphicFramePr>
        <p:xfrm>
          <a:off x="28575" y="4343400"/>
          <a:ext cx="9078913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194" name="Equation" r:id="rId5" imgW="3657600" imgH="393700" progId="Equation.DSMT4">
                  <p:embed/>
                </p:oleObj>
              </mc:Choice>
              <mc:Fallback>
                <p:oleObj name="Equation" r:id="rId5" imgW="3657600" imgH="3937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4343400"/>
                        <a:ext cx="9078913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7048" name="Rectangle 8"/>
          <p:cNvSpPr>
            <a:spLocks noChangeArrowheads="1"/>
          </p:cNvSpPr>
          <p:nvPr/>
        </p:nvSpPr>
        <p:spPr bwMode="auto">
          <a:xfrm>
            <a:off x="511175" y="3956050"/>
            <a:ext cx="8159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/>
              <a:t>3D:</a:t>
            </a:r>
          </a:p>
        </p:txBody>
      </p:sp>
      <p:graphicFrame>
        <p:nvGraphicFramePr>
          <p:cNvPr id="136704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554181"/>
              </p:ext>
            </p:extLst>
          </p:nvPr>
        </p:nvGraphicFramePr>
        <p:xfrm>
          <a:off x="3538538" y="1935163"/>
          <a:ext cx="1800225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195" name="Equation" r:id="rId7" imgW="609600" imgH="241300" progId="Equation.DSMT4">
                  <p:embed/>
                </p:oleObj>
              </mc:Choice>
              <mc:Fallback>
                <p:oleObj name="Equation" r:id="rId7" imgW="609600" imgH="241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538" y="1935163"/>
                        <a:ext cx="1800225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705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431111"/>
              </p:ext>
            </p:extLst>
          </p:nvPr>
        </p:nvGraphicFramePr>
        <p:xfrm>
          <a:off x="5730875" y="1917700"/>
          <a:ext cx="182403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196" name="Equation" r:id="rId9" imgW="558800" imgH="241300" progId="Equation.DSMT4">
                  <p:embed/>
                </p:oleObj>
              </mc:Choice>
              <mc:Fallback>
                <p:oleObj name="Equation" r:id="rId9" imgW="558800" imgH="2413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1917700"/>
                        <a:ext cx="1824038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705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914856"/>
              </p:ext>
            </p:extLst>
          </p:nvPr>
        </p:nvGraphicFramePr>
        <p:xfrm>
          <a:off x="7805738" y="1911350"/>
          <a:ext cx="833437" cy="76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197" name="Equation" r:id="rId11" imgW="241300" imgH="241300" progId="Equation.DSMT4">
                  <p:embed/>
                </p:oleObj>
              </mc:Choice>
              <mc:Fallback>
                <p:oleObj name="Equation" r:id="rId11" imgW="241300" imgH="2413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5738" y="1911350"/>
                        <a:ext cx="833437" cy="769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705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689825"/>
              </p:ext>
            </p:extLst>
          </p:nvPr>
        </p:nvGraphicFramePr>
        <p:xfrm>
          <a:off x="2525713" y="1757363"/>
          <a:ext cx="1254125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198" name="Equation" r:id="rId13" imgW="393700" imgH="368300" progId="Equation.DSMT4">
                  <p:embed/>
                </p:oleObj>
              </mc:Choice>
              <mc:Fallback>
                <p:oleObj name="Equation" r:id="rId13" imgW="393700" imgH="3683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5713" y="1757363"/>
                        <a:ext cx="1254125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6705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439265"/>
              </p:ext>
            </p:extLst>
          </p:nvPr>
        </p:nvGraphicFramePr>
        <p:xfrm>
          <a:off x="273050" y="1944688"/>
          <a:ext cx="23368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7199" name="Equation" r:id="rId15" imgW="673100" imgH="241300" progId="Equation.DSMT4">
                  <p:embed/>
                </p:oleObj>
              </mc:Choice>
              <mc:Fallback>
                <p:oleObj name="Equation" r:id="rId15" imgW="673100" imgH="2413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1944688"/>
                        <a:ext cx="23368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67054" name="Group 14"/>
          <p:cNvGrpSpPr>
            <a:grpSpLocks/>
          </p:cNvGrpSpPr>
          <p:nvPr/>
        </p:nvGrpSpPr>
        <p:grpSpPr bwMode="auto">
          <a:xfrm>
            <a:off x="820738" y="5246689"/>
            <a:ext cx="4219575" cy="1368426"/>
            <a:chOff x="517" y="3305"/>
            <a:chExt cx="2658" cy="862"/>
          </a:xfrm>
        </p:grpSpPr>
        <p:graphicFrame>
          <p:nvGraphicFramePr>
            <p:cNvPr id="1367055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4130365"/>
                </p:ext>
              </p:extLst>
            </p:nvPr>
          </p:nvGraphicFramePr>
          <p:xfrm>
            <a:off x="517" y="3305"/>
            <a:ext cx="2658" cy="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7200" name="Equation" r:id="rId17" imgW="1143000" imgH="266700" progId="Equation.DSMT4">
                    <p:embed/>
                  </p:oleObj>
                </mc:Choice>
                <mc:Fallback>
                  <p:oleObj name="Equation" r:id="rId17" imgW="1143000" imgH="266700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7" y="3305"/>
                          <a:ext cx="2658" cy="6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7056" name="Text Box 16"/>
            <p:cNvSpPr txBox="1">
              <a:spLocks noChangeArrowheads="1"/>
            </p:cNvSpPr>
            <p:nvPr/>
          </p:nvSpPr>
          <p:spPr bwMode="auto">
            <a:xfrm>
              <a:off x="2818" y="3975"/>
              <a:ext cx="11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en-US" sz="1400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Insights: Signal Processing</a:t>
            </a:r>
          </a:p>
        </p:txBody>
      </p:sp>
      <p:sp>
        <p:nvSpPr>
          <p:cNvPr id="136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3675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3200"/>
              <a:t>Signal processing framework for reflection</a:t>
            </a:r>
          </a:p>
          <a:p>
            <a:pPr lvl="1"/>
            <a:r>
              <a:rPr lang="en-US" sz="2800"/>
              <a:t>Light is the signal</a:t>
            </a:r>
          </a:p>
          <a:p>
            <a:pPr lvl="1"/>
            <a:r>
              <a:rPr lang="en-US" sz="2800"/>
              <a:t>BRDF is the filter</a:t>
            </a:r>
          </a:p>
          <a:p>
            <a:pPr lvl="1"/>
            <a:r>
              <a:rPr lang="en-US" sz="2800"/>
              <a:t>Reflection on a curved surface is convolution</a:t>
            </a:r>
          </a:p>
          <a:p>
            <a:pPr>
              <a:buFont typeface="Wingdings" charset="0"/>
              <a:buNone/>
            </a:pPr>
            <a:endParaRPr lang="en-US" sz="320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Insights: Signal Processing</a:t>
            </a:r>
          </a:p>
        </p:txBody>
      </p:sp>
      <p:sp>
        <p:nvSpPr>
          <p:cNvPr id="136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3675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3200"/>
              <a:t>Signal processing framework for reflection</a:t>
            </a:r>
          </a:p>
          <a:p>
            <a:pPr lvl="1"/>
            <a:r>
              <a:rPr lang="en-US" sz="2800"/>
              <a:t>Light is the signal</a:t>
            </a:r>
          </a:p>
          <a:p>
            <a:pPr lvl="1"/>
            <a:r>
              <a:rPr lang="en-US" sz="2800"/>
              <a:t>BRDF is the filter</a:t>
            </a:r>
          </a:p>
          <a:p>
            <a:pPr lvl="1"/>
            <a:r>
              <a:rPr lang="en-US" sz="2800"/>
              <a:t>Reflection on a curved surface is convolution</a:t>
            </a:r>
          </a:p>
          <a:p>
            <a:pPr lvl="1"/>
            <a:endParaRPr lang="en-US" sz="2800"/>
          </a:p>
          <a:p>
            <a:pPr lvl="1">
              <a:buFont typeface="Wingdings" charset="0"/>
              <a:buNone/>
            </a:pPr>
            <a:endParaRPr lang="en-US" sz="2800"/>
          </a:p>
          <a:p>
            <a:pPr lvl="1">
              <a:buFont typeface="Wingdings" charset="0"/>
              <a:buNone/>
            </a:pPr>
            <a:endParaRPr lang="en-US" sz="2800"/>
          </a:p>
          <a:p>
            <a:pPr lvl="1">
              <a:buFont typeface="Wingdings" charset="0"/>
              <a:buNone/>
            </a:pPr>
            <a:endParaRPr lang="en-US" sz="2800"/>
          </a:p>
          <a:p>
            <a:pPr>
              <a:buFont typeface="Wingdings" charset="0"/>
              <a:buNone/>
            </a:pPr>
            <a:endParaRPr lang="en-US" sz="3200"/>
          </a:p>
        </p:txBody>
      </p:sp>
      <p:sp>
        <p:nvSpPr>
          <p:cNvPr id="1369092" name="Text Box 4"/>
          <p:cNvSpPr txBox="1">
            <a:spLocks noChangeArrowheads="1"/>
          </p:cNvSpPr>
          <p:nvPr/>
        </p:nvSpPr>
        <p:spPr bwMode="auto">
          <a:xfrm>
            <a:off x="482600" y="3405188"/>
            <a:ext cx="64658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Filter is Delta function  : Output = Signal</a:t>
            </a:r>
          </a:p>
        </p:txBody>
      </p:sp>
      <p:grpSp>
        <p:nvGrpSpPr>
          <p:cNvPr id="1369093" name="Group 5"/>
          <p:cNvGrpSpPr>
            <a:grpSpLocks/>
          </p:cNvGrpSpPr>
          <p:nvPr/>
        </p:nvGrpSpPr>
        <p:grpSpPr bwMode="auto">
          <a:xfrm>
            <a:off x="733425" y="3956050"/>
            <a:ext cx="7607300" cy="2647950"/>
            <a:chOff x="462" y="2548"/>
            <a:chExt cx="4792" cy="1668"/>
          </a:xfrm>
        </p:grpSpPr>
        <p:pic>
          <p:nvPicPr>
            <p:cNvPr id="1369094" name="Picture 6" descr="mirrorspher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" y="2854"/>
              <a:ext cx="1360" cy="136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369095" name="Text Box 7"/>
            <p:cNvSpPr txBox="1">
              <a:spLocks noChangeArrowheads="1"/>
            </p:cNvSpPr>
            <p:nvPr/>
          </p:nvSpPr>
          <p:spPr bwMode="auto">
            <a:xfrm>
              <a:off x="462" y="2548"/>
              <a:ext cx="4792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latin typeface="Arial" charset="0"/>
                </a:rPr>
                <a:t>Mirror BRDF :  Image = Lighting</a:t>
              </a:r>
            </a:p>
            <a:p>
              <a:r>
                <a:rPr lang="en-US" sz="2800">
                  <a:latin typeface="Arial" charset="0"/>
                </a:rPr>
                <a:t>                                      [Miller and Hoffman 84]</a:t>
              </a:r>
            </a:p>
          </p:txBody>
        </p:sp>
        <p:sp>
          <p:nvSpPr>
            <p:cNvPr id="1369096" name="Text Box 8"/>
            <p:cNvSpPr txBox="1">
              <a:spLocks noChangeArrowheads="1"/>
            </p:cNvSpPr>
            <p:nvPr/>
          </p:nvSpPr>
          <p:spPr bwMode="auto">
            <a:xfrm>
              <a:off x="2573" y="3928"/>
              <a:ext cx="26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latin typeface="Arial" charset="0"/>
                </a:rPr>
                <a:t>Image courtesy Paul Debevec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Insights: Signal Processing</a:t>
            </a:r>
          </a:p>
        </p:txBody>
      </p:sp>
      <p:sp>
        <p:nvSpPr>
          <p:cNvPr id="137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63675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3200"/>
              <a:t>Signal processing framework for reflection</a:t>
            </a:r>
          </a:p>
          <a:p>
            <a:pPr lvl="1"/>
            <a:r>
              <a:rPr lang="en-US" sz="2800"/>
              <a:t>Light is the signal</a:t>
            </a:r>
          </a:p>
          <a:p>
            <a:pPr lvl="1"/>
            <a:r>
              <a:rPr lang="en-US" sz="2800"/>
              <a:t>BRDF is the filter</a:t>
            </a:r>
          </a:p>
          <a:p>
            <a:pPr lvl="1"/>
            <a:r>
              <a:rPr lang="en-US" sz="2800"/>
              <a:t>Reflection on a curved surface is convolution</a:t>
            </a:r>
          </a:p>
          <a:p>
            <a:pPr>
              <a:buFont typeface="Wingdings" charset="0"/>
              <a:buNone/>
            </a:pPr>
            <a:endParaRPr lang="en-US" sz="3200"/>
          </a:p>
        </p:txBody>
      </p:sp>
      <p:sp>
        <p:nvSpPr>
          <p:cNvPr id="1370116" name="Text Box 4"/>
          <p:cNvSpPr txBox="1">
            <a:spLocks noChangeArrowheads="1"/>
          </p:cNvSpPr>
          <p:nvPr/>
        </p:nvSpPr>
        <p:spPr bwMode="auto">
          <a:xfrm>
            <a:off x="273050" y="3400425"/>
            <a:ext cx="6564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latin typeface="Arial" charset="0"/>
              </a:rPr>
              <a:t>Signal is Delta function   : Output = Filter</a:t>
            </a:r>
          </a:p>
        </p:txBody>
      </p:sp>
      <p:grpSp>
        <p:nvGrpSpPr>
          <p:cNvPr id="1370117" name="Group 5"/>
          <p:cNvGrpSpPr>
            <a:grpSpLocks/>
          </p:cNvGrpSpPr>
          <p:nvPr/>
        </p:nvGrpSpPr>
        <p:grpSpPr bwMode="auto">
          <a:xfrm>
            <a:off x="339725" y="3957638"/>
            <a:ext cx="7604125" cy="2663825"/>
            <a:chOff x="214" y="2493"/>
            <a:chExt cx="4790" cy="1678"/>
          </a:xfrm>
        </p:grpSpPr>
        <p:sp>
          <p:nvSpPr>
            <p:cNvPr id="1370118" name="Text Box 6"/>
            <p:cNvSpPr txBox="1">
              <a:spLocks noChangeArrowheads="1"/>
            </p:cNvSpPr>
            <p:nvPr/>
          </p:nvSpPr>
          <p:spPr bwMode="auto">
            <a:xfrm>
              <a:off x="214" y="2493"/>
              <a:ext cx="4703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81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latin typeface="Arial" charset="0"/>
                </a:rPr>
                <a:t>Point Light Source : Images = BRDF</a:t>
              </a:r>
            </a:p>
            <a:p>
              <a:r>
                <a:rPr lang="en-US" sz="2800">
                  <a:latin typeface="Arial" charset="0"/>
                </a:rPr>
                <a:t>                                         [Marschner et al. 00]</a:t>
              </a:r>
            </a:p>
          </p:txBody>
        </p:sp>
        <p:grpSp>
          <p:nvGrpSpPr>
            <p:cNvPr id="1370119" name="Group 7"/>
            <p:cNvGrpSpPr>
              <a:grpSpLocks noChangeAspect="1"/>
            </p:cNvGrpSpPr>
            <p:nvPr/>
          </p:nvGrpSpPr>
          <p:grpSpPr bwMode="auto">
            <a:xfrm>
              <a:off x="347" y="3075"/>
              <a:ext cx="4657" cy="1096"/>
              <a:chOff x="432" y="2612"/>
              <a:chExt cx="4896" cy="1152"/>
            </a:xfrm>
          </p:grpSpPr>
          <p:pic>
            <p:nvPicPr>
              <p:cNvPr id="1370120" name="Picture 8" descr="white_1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612"/>
                <a:ext cx="1152" cy="1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370121" name="Picture 9" descr="white_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80" y="2612"/>
                <a:ext cx="1152" cy="1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370122" name="Picture 10" descr="white_4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2612"/>
                <a:ext cx="1152" cy="1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370123" name="Picture 11" descr="white_5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2612"/>
                <a:ext cx="1152" cy="1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1138" name="Group 2"/>
          <p:cNvGrpSpPr>
            <a:grpSpLocks/>
          </p:cNvGrpSpPr>
          <p:nvPr/>
        </p:nvGrpSpPr>
        <p:grpSpPr bwMode="auto">
          <a:xfrm>
            <a:off x="4583113" y="3251200"/>
            <a:ext cx="4256087" cy="3444875"/>
            <a:chOff x="2887" y="2048"/>
            <a:chExt cx="2681" cy="2170"/>
          </a:xfrm>
        </p:grpSpPr>
        <p:sp>
          <p:nvSpPr>
            <p:cNvPr id="1371139" name="Rectangle 3"/>
            <p:cNvSpPr>
              <a:spLocks noChangeArrowheads="1"/>
            </p:cNvSpPr>
            <p:nvPr/>
          </p:nvSpPr>
          <p:spPr bwMode="auto">
            <a:xfrm>
              <a:off x="2928" y="2048"/>
              <a:ext cx="2640" cy="21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1140" name="Text Box 4"/>
            <p:cNvSpPr txBox="1">
              <a:spLocks noChangeArrowheads="1"/>
            </p:cNvSpPr>
            <p:nvPr/>
          </p:nvSpPr>
          <p:spPr bwMode="auto">
            <a:xfrm rot="-5400000">
              <a:off x="2563" y="3119"/>
              <a:ext cx="9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Amplitude</a:t>
              </a:r>
            </a:p>
          </p:txBody>
        </p:sp>
        <p:sp>
          <p:nvSpPr>
            <p:cNvPr id="1371141" name="Line 5"/>
            <p:cNvSpPr>
              <a:spLocks noChangeShapeType="1"/>
            </p:cNvSpPr>
            <p:nvPr/>
          </p:nvSpPr>
          <p:spPr bwMode="auto">
            <a:xfrm flipV="1">
              <a:off x="3051" y="2273"/>
              <a:ext cx="0" cy="51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1142" name="Text Box 6"/>
            <p:cNvSpPr txBox="1">
              <a:spLocks noChangeArrowheads="1"/>
            </p:cNvSpPr>
            <p:nvPr/>
          </p:nvSpPr>
          <p:spPr bwMode="auto">
            <a:xfrm>
              <a:off x="3662" y="3930"/>
              <a:ext cx="9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Frequency</a:t>
              </a:r>
            </a:p>
          </p:txBody>
        </p:sp>
        <p:sp>
          <p:nvSpPr>
            <p:cNvPr id="1371143" name="Line 7"/>
            <p:cNvSpPr>
              <a:spLocks noChangeShapeType="1"/>
            </p:cNvSpPr>
            <p:nvPr/>
          </p:nvSpPr>
          <p:spPr bwMode="auto">
            <a:xfrm flipV="1">
              <a:off x="4598" y="4083"/>
              <a:ext cx="475" cy="8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371144" name="Picture 8" descr="fig1n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2078"/>
              <a:ext cx="2418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1145" name="Group 9"/>
          <p:cNvGrpSpPr>
            <a:grpSpLocks/>
          </p:cNvGrpSpPr>
          <p:nvPr/>
        </p:nvGrpSpPr>
        <p:grpSpPr bwMode="auto">
          <a:xfrm>
            <a:off x="346075" y="1384300"/>
            <a:ext cx="8464550" cy="2765425"/>
            <a:chOff x="218" y="872"/>
            <a:chExt cx="5332" cy="1742"/>
          </a:xfrm>
        </p:grpSpPr>
        <p:sp>
          <p:nvSpPr>
            <p:cNvPr id="1371146" name="Rectangle 10"/>
            <p:cNvSpPr>
              <a:spLocks noChangeArrowheads="1"/>
            </p:cNvSpPr>
            <p:nvPr/>
          </p:nvSpPr>
          <p:spPr bwMode="auto">
            <a:xfrm>
              <a:off x="218" y="872"/>
              <a:ext cx="5332" cy="109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371147" name="Group 11"/>
            <p:cNvGrpSpPr>
              <a:grpSpLocks/>
            </p:cNvGrpSpPr>
            <p:nvPr/>
          </p:nvGrpSpPr>
          <p:grpSpPr bwMode="auto">
            <a:xfrm>
              <a:off x="491" y="2326"/>
              <a:ext cx="1616" cy="288"/>
              <a:chOff x="1155" y="2094"/>
              <a:chExt cx="1616" cy="288"/>
            </a:xfrm>
          </p:grpSpPr>
          <p:sp>
            <p:nvSpPr>
              <p:cNvPr id="1371148" name="Line 12"/>
              <p:cNvSpPr>
                <a:spLocks noChangeShapeType="1"/>
              </p:cNvSpPr>
              <p:nvPr/>
            </p:nvSpPr>
            <p:spPr bwMode="auto">
              <a:xfrm>
                <a:off x="1155" y="2126"/>
                <a:ext cx="161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371149" name="Text Box 13"/>
              <p:cNvSpPr txBox="1">
                <a:spLocks noChangeArrowheads="1"/>
              </p:cNvSpPr>
              <p:nvPr/>
            </p:nvSpPr>
            <p:spPr bwMode="auto">
              <a:xfrm>
                <a:off x="1431" y="2094"/>
                <a:ext cx="108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Arial" charset="0"/>
                  </a:rPr>
                  <a:t>Roughness</a:t>
                </a:r>
              </a:p>
            </p:txBody>
          </p:sp>
        </p:grpSp>
      </p:grpSp>
      <p:sp>
        <p:nvSpPr>
          <p:cNvPr id="137115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Phong, Microfacet Models</a:t>
            </a:r>
          </a:p>
        </p:txBody>
      </p:sp>
      <p:pic>
        <p:nvPicPr>
          <p:cNvPr id="1371151" name="Picture 15" descr="sigma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400175"/>
            <a:ext cx="169227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1152" name="Text Box 16"/>
          <p:cNvSpPr txBox="1">
            <a:spLocks noChangeArrowheads="1"/>
          </p:cNvSpPr>
          <p:nvPr/>
        </p:nvSpPr>
        <p:spPr bwMode="auto">
          <a:xfrm>
            <a:off x="669925" y="3119438"/>
            <a:ext cx="98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Mirror</a:t>
            </a:r>
          </a:p>
        </p:txBody>
      </p:sp>
      <p:sp>
        <p:nvSpPr>
          <p:cNvPr id="1371153" name="Text Box 17"/>
          <p:cNvSpPr txBox="1">
            <a:spLocks noChangeArrowheads="1"/>
          </p:cNvSpPr>
          <p:nvPr/>
        </p:nvSpPr>
        <p:spPr bwMode="auto">
          <a:xfrm>
            <a:off x="115888" y="4545013"/>
            <a:ext cx="38639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Illumination estimation</a:t>
            </a:r>
          </a:p>
          <a:p>
            <a:r>
              <a:rPr lang="en-US">
                <a:latin typeface="Arial" charset="0"/>
              </a:rPr>
              <a:t>ill-posed for rough surfaces</a:t>
            </a:r>
          </a:p>
        </p:txBody>
      </p:sp>
      <p:grpSp>
        <p:nvGrpSpPr>
          <p:cNvPr id="1371154" name="Group 18"/>
          <p:cNvGrpSpPr>
            <a:grpSpLocks/>
          </p:cNvGrpSpPr>
          <p:nvPr/>
        </p:nvGrpSpPr>
        <p:grpSpPr bwMode="auto">
          <a:xfrm>
            <a:off x="2036763" y="1400175"/>
            <a:ext cx="6791325" cy="4941888"/>
            <a:chOff x="1283" y="882"/>
            <a:chExt cx="4278" cy="3113"/>
          </a:xfrm>
        </p:grpSpPr>
        <p:pic>
          <p:nvPicPr>
            <p:cNvPr id="1371155" name="Picture 19" descr="sigma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3" y="882"/>
              <a:ext cx="1065" cy="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1156" name="Picture 20" descr="fig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2078"/>
              <a:ext cx="2418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1157" name="Group 21"/>
          <p:cNvGrpSpPr>
            <a:grpSpLocks/>
          </p:cNvGrpSpPr>
          <p:nvPr/>
        </p:nvGrpSpPr>
        <p:grpSpPr bwMode="auto">
          <a:xfrm>
            <a:off x="3727450" y="1400175"/>
            <a:ext cx="5100638" cy="4941888"/>
            <a:chOff x="2348" y="882"/>
            <a:chExt cx="3213" cy="3113"/>
          </a:xfrm>
        </p:grpSpPr>
        <p:pic>
          <p:nvPicPr>
            <p:cNvPr id="1371158" name="Picture 22" descr="sigma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" y="882"/>
              <a:ext cx="1066" cy="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1159" name="Picture 23" descr="fig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2078"/>
              <a:ext cx="2418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1160" name="Group 24"/>
          <p:cNvGrpSpPr>
            <a:grpSpLocks/>
          </p:cNvGrpSpPr>
          <p:nvPr/>
        </p:nvGrpSpPr>
        <p:grpSpPr bwMode="auto">
          <a:xfrm>
            <a:off x="4989513" y="1400175"/>
            <a:ext cx="3838575" cy="4941888"/>
            <a:chOff x="3143" y="882"/>
            <a:chExt cx="2418" cy="3113"/>
          </a:xfrm>
        </p:grpSpPr>
        <p:pic>
          <p:nvPicPr>
            <p:cNvPr id="1371161" name="Picture 25" descr="sigma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" y="882"/>
              <a:ext cx="1065" cy="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1162" name="Picture 26" descr="fig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2078"/>
              <a:ext cx="2418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71163" name="Group 27"/>
          <p:cNvGrpSpPr>
            <a:grpSpLocks/>
          </p:cNvGrpSpPr>
          <p:nvPr/>
        </p:nvGrpSpPr>
        <p:grpSpPr bwMode="auto">
          <a:xfrm>
            <a:off x="4989513" y="1400175"/>
            <a:ext cx="3838575" cy="4941888"/>
            <a:chOff x="3143" y="882"/>
            <a:chExt cx="2418" cy="3113"/>
          </a:xfrm>
        </p:grpSpPr>
        <p:pic>
          <p:nvPicPr>
            <p:cNvPr id="1371164" name="Picture 28" descr="sigma50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9" y="882"/>
              <a:ext cx="1066" cy="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1165" name="Picture 29" descr="fig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" y="2078"/>
              <a:ext cx="2418" cy="1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71166" name="Rectangle 30"/>
          <p:cNvSpPr>
            <a:spLocks noChangeArrowheads="1"/>
          </p:cNvSpPr>
          <p:nvPr/>
        </p:nvSpPr>
        <p:spPr bwMode="auto">
          <a:xfrm>
            <a:off x="244475" y="5897563"/>
            <a:ext cx="43132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/>
              <a:t>Analytic formulae in R. Ramamoorthi and P. Hanrahan</a:t>
            </a:r>
          </a:p>
          <a:p>
            <a:pPr algn="l"/>
            <a:r>
              <a:rPr lang="ja-JP" altLang="en-US" sz="1400">
                <a:latin typeface="Arial"/>
              </a:rPr>
              <a:t>“</a:t>
            </a:r>
            <a:r>
              <a:rPr lang="en-US" sz="1400"/>
              <a:t>A Signal-Processing Framework for Inverse Rendering</a:t>
            </a:r>
            <a:r>
              <a:rPr lang="ja-JP" altLang="en-US" sz="1400">
                <a:latin typeface="Arial"/>
              </a:rPr>
              <a:t>”</a:t>
            </a:r>
            <a:r>
              <a:rPr lang="en-US" sz="1400"/>
              <a:t> </a:t>
            </a:r>
          </a:p>
          <a:p>
            <a:pPr algn="l"/>
            <a:r>
              <a:rPr lang="en-US" sz="1400"/>
              <a:t>SIGGRAPH 2001 pp 117-128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1153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834" name="Group 2"/>
          <p:cNvGrpSpPr>
            <a:grpSpLocks/>
          </p:cNvGrpSpPr>
          <p:nvPr/>
        </p:nvGrpSpPr>
        <p:grpSpPr bwMode="auto">
          <a:xfrm>
            <a:off x="1741488" y="4573588"/>
            <a:ext cx="2655887" cy="911225"/>
            <a:chOff x="2660" y="8500"/>
            <a:chExt cx="1740" cy="720"/>
          </a:xfrm>
        </p:grpSpPr>
        <p:sp>
          <p:nvSpPr>
            <p:cNvPr id="1400835" name="Line 3"/>
            <p:cNvSpPr>
              <a:spLocks noChangeShapeType="1"/>
            </p:cNvSpPr>
            <p:nvPr/>
          </p:nvSpPr>
          <p:spPr bwMode="auto">
            <a:xfrm>
              <a:off x="2660" y="8510"/>
              <a:ext cx="880" cy="71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836" name="Line 4"/>
            <p:cNvSpPr>
              <a:spLocks noChangeShapeType="1"/>
            </p:cNvSpPr>
            <p:nvPr/>
          </p:nvSpPr>
          <p:spPr bwMode="auto">
            <a:xfrm flipV="1">
              <a:off x="3530" y="8500"/>
              <a:ext cx="870" cy="72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837" name="Line 5"/>
            <p:cNvSpPr>
              <a:spLocks noChangeShapeType="1"/>
            </p:cNvSpPr>
            <p:nvPr/>
          </p:nvSpPr>
          <p:spPr bwMode="auto">
            <a:xfrm flipV="1">
              <a:off x="2660" y="8500"/>
              <a:ext cx="1730" cy="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00838" name="Group 6"/>
          <p:cNvGrpSpPr>
            <a:grpSpLocks/>
          </p:cNvGrpSpPr>
          <p:nvPr/>
        </p:nvGrpSpPr>
        <p:grpSpPr bwMode="auto">
          <a:xfrm>
            <a:off x="4545013" y="4579938"/>
            <a:ext cx="2655887" cy="892175"/>
            <a:chOff x="2660" y="8500"/>
            <a:chExt cx="1740" cy="720"/>
          </a:xfrm>
        </p:grpSpPr>
        <p:sp>
          <p:nvSpPr>
            <p:cNvPr id="1400839" name="Line 7"/>
            <p:cNvSpPr>
              <a:spLocks noChangeShapeType="1"/>
            </p:cNvSpPr>
            <p:nvPr/>
          </p:nvSpPr>
          <p:spPr bwMode="auto">
            <a:xfrm>
              <a:off x="2660" y="8510"/>
              <a:ext cx="880" cy="71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840" name="Line 8"/>
            <p:cNvSpPr>
              <a:spLocks noChangeShapeType="1"/>
            </p:cNvSpPr>
            <p:nvPr/>
          </p:nvSpPr>
          <p:spPr bwMode="auto">
            <a:xfrm flipV="1">
              <a:off x="3530" y="8500"/>
              <a:ext cx="870" cy="72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0841" name="Line 9"/>
            <p:cNvSpPr>
              <a:spLocks noChangeShapeType="1"/>
            </p:cNvSpPr>
            <p:nvPr/>
          </p:nvSpPr>
          <p:spPr bwMode="auto">
            <a:xfrm flipV="1">
              <a:off x="2660" y="8500"/>
              <a:ext cx="1730" cy="0"/>
            </a:xfrm>
            <a:prstGeom prst="line">
              <a:avLst/>
            </a:prstGeom>
            <a:noFill/>
            <a:ln w="25400">
              <a:solidFill>
                <a:srgbClr val="FF99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00842" name="Rectangle 10"/>
          <p:cNvSpPr>
            <a:spLocks noChangeArrowheads="1"/>
          </p:cNvSpPr>
          <p:nvPr/>
        </p:nvSpPr>
        <p:spPr bwMode="auto">
          <a:xfrm>
            <a:off x="1676400" y="4225925"/>
            <a:ext cx="5867400" cy="1260475"/>
          </a:xfrm>
          <a:prstGeom prst="rect">
            <a:avLst/>
          </a:prstGeom>
          <a:solidFill>
            <a:srgbClr val="2371E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0843" name="Line 11"/>
          <p:cNvSpPr>
            <a:spLocks noChangeShapeType="1"/>
          </p:cNvSpPr>
          <p:nvPr/>
        </p:nvSpPr>
        <p:spPr bwMode="auto">
          <a:xfrm flipH="1" flipV="1">
            <a:off x="3448050" y="2349500"/>
            <a:ext cx="466725" cy="3506788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44" name="Line 12"/>
          <p:cNvSpPr>
            <a:spLocks noChangeShapeType="1"/>
          </p:cNvSpPr>
          <p:nvPr/>
        </p:nvSpPr>
        <p:spPr bwMode="auto">
          <a:xfrm flipV="1">
            <a:off x="3933825" y="2333625"/>
            <a:ext cx="542925" cy="349091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45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A Geometrical Intuition</a:t>
            </a:r>
          </a:p>
        </p:txBody>
      </p:sp>
      <p:sp>
        <p:nvSpPr>
          <p:cNvPr id="1400846" name="Line 14"/>
          <p:cNvSpPr>
            <a:spLocks noChangeShapeType="1"/>
          </p:cNvSpPr>
          <p:nvPr/>
        </p:nvSpPr>
        <p:spPr bwMode="auto">
          <a:xfrm>
            <a:off x="1295400" y="5486400"/>
            <a:ext cx="6019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47" name="Line 15"/>
          <p:cNvSpPr>
            <a:spLocks noChangeShapeType="1"/>
          </p:cNvSpPr>
          <p:nvPr/>
        </p:nvSpPr>
        <p:spPr bwMode="auto">
          <a:xfrm flipV="1">
            <a:off x="1663700" y="1981200"/>
            <a:ext cx="0" cy="433387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48" name="Text Box 16"/>
          <p:cNvSpPr txBox="1">
            <a:spLocks noChangeArrowheads="1"/>
          </p:cNvSpPr>
          <p:nvPr/>
        </p:nvSpPr>
        <p:spPr bwMode="auto">
          <a:xfrm>
            <a:off x="762000" y="2971800"/>
            <a:ext cx="866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zh-CN" sz="2800" b="1" i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lang="en-US" altLang="zh-CN" sz="2800" b="1" i="1" baseline="-25000">
                <a:solidFill>
                  <a:schemeClr val="bg1"/>
                </a:solidFill>
                <a:ea typeface="宋体" charset="0"/>
                <a:cs typeface="宋体" charset="0"/>
              </a:rPr>
              <a:t>min</a:t>
            </a:r>
            <a:endParaRPr lang="en-US" altLang="zh-CN" sz="2800" b="1" i="1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1400849" name="Line 17"/>
          <p:cNvSpPr>
            <a:spLocks noChangeShapeType="1"/>
          </p:cNvSpPr>
          <p:nvPr/>
        </p:nvSpPr>
        <p:spPr bwMode="auto">
          <a:xfrm>
            <a:off x="1676400" y="2362200"/>
            <a:ext cx="546735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50" name="Line 18"/>
          <p:cNvSpPr>
            <a:spLocks noChangeShapeType="1"/>
          </p:cNvSpPr>
          <p:nvPr/>
        </p:nvSpPr>
        <p:spPr bwMode="auto">
          <a:xfrm flipV="1">
            <a:off x="1676400" y="3198813"/>
            <a:ext cx="5465763" cy="15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51" name="Text Box 19"/>
          <p:cNvSpPr txBox="1">
            <a:spLocks noChangeArrowheads="1"/>
          </p:cNvSpPr>
          <p:nvPr/>
        </p:nvSpPr>
        <p:spPr bwMode="auto">
          <a:xfrm>
            <a:off x="762000" y="2133600"/>
            <a:ext cx="838200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en-US" altLang="zh-CN" sz="2800" b="1" i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lang="en-US" altLang="zh-CN" sz="2800" b="1" i="1" baseline="-25000">
                <a:solidFill>
                  <a:schemeClr val="bg1"/>
                </a:solidFill>
                <a:ea typeface="宋体" charset="0"/>
                <a:cs typeface="宋体" charset="0"/>
              </a:rPr>
              <a:t>opt</a:t>
            </a:r>
            <a:endParaRPr lang="en-US" altLang="zh-CN" sz="2800" b="1" i="1">
              <a:solidFill>
                <a:schemeClr val="bg1"/>
              </a:solidFill>
              <a:ea typeface="宋体" charset="0"/>
              <a:cs typeface="宋体" charset="0"/>
            </a:endParaRPr>
          </a:p>
        </p:txBody>
      </p:sp>
      <p:sp>
        <p:nvSpPr>
          <p:cNvPr id="1400852" name="Text Box 20"/>
          <p:cNvSpPr txBox="1">
            <a:spLocks noChangeArrowheads="1"/>
          </p:cNvSpPr>
          <p:nvPr/>
        </p:nvSpPr>
        <p:spPr bwMode="auto">
          <a:xfrm>
            <a:off x="2286000" y="5486400"/>
            <a:ext cx="154781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zh-CN" sz="2000" b="1" i="1">
                <a:solidFill>
                  <a:schemeClr val="bg1"/>
                </a:solidFill>
                <a:ea typeface="宋体" charset="0"/>
                <a:cs typeface="宋体" charset="0"/>
              </a:rPr>
              <a:t>Camera i</a:t>
            </a:r>
          </a:p>
        </p:txBody>
      </p:sp>
      <p:sp>
        <p:nvSpPr>
          <p:cNvPr id="1400853" name="Text Box 21"/>
          <p:cNvSpPr txBox="1">
            <a:spLocks noChangeArrowheads="1"/>
          </p:cNvSpPr>
          <p:nvPr/>
        </p:nvSpPr>
        <p:spPr bwMode="auto">
          <a:xfrm>
            <a:off x="5410200" y="5486400"/>
            <a:ext cx="167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r>
              <a:rPr lang="en-US" altLang="zh-CN" sz="2000" b="1" i="1">
                <a:solidFill>
                  <a:schemeClr val="bg1"/>
                </a:solidFill>
                <a:ea typeface="宋体" charset="0"/>
                <a:cs typeface="宋体" charset="0"/>
              </a:rPr>
              <a:t>Camera i+1</a:t>
            </a:r>
          </a:p>
        </p:txBody>
      </p:sp>
      <p:sp>
        <p:nvSpPr>
          <p:cNvPr id="1400854" name="Oval 22"/>
          <p:cNvSpPr>
            <a:spLocks noChangeAspect="1" noChangeArrowheads="1"/>
          </p:cNvSpPr>
          <p:nvPr/>
        </p:nvSpPr>
        <p:spPr bwMode="auto">
          <a:xfrm>
            <a:off x="4403725" y="2281238"/>
            <a:ext cx="125413" cy="125412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0855" name="Oval 23"/>
          <p:cNvSpPr>
            <a:spLocks noChangeAspect="1" noChangeArrowheads="1"/>
          </p:cNvSpPr>
          <p:nvPr/>
        </p:nvSpPr>
        <p:spPr bwMode="auto">
          <a:xfrm>
            <a:off x="4403725" y="2281238"/>
            <a:ext cx="125413" cy="125412"/>
          </a:xfrm>
          <a:prstGeom prst="ellipse">
            <a:avLst/>
          </a:prstGeom>
          <a:solidFill>
            <a:srgbClr val="FF0000"/>
          </a:solidFill>
          <a:ln w="12700" cap="sq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0856" name="Group 24"/>
          <p:cNvGrpSpPr>
            <a:grpSpLocks/>
          </p:cNvGrpSpPr>
          <p:nvPr/>
        </p:nvGrpSpPr>
        <p:grpSpPr bwMode="auto">
          <a:xfrm>
            <a:off x="5029200" y="1828800"/>
            <a:ext cx="3962400" cy="2209800"/>
            <a:chOff x="3168" y="1008"/>
            <a:chExt cx="2496" cy="1392"/>
          </a:xfrm>
        </p:grpSpPr>
        <p:sp>
          <p:nvSpPr>
            <p:cNvPr id="1400857" name="AutoShape 25"/>
            <p:cNvSpPr>
              <a:spLocks noChangeArrowheads="1"/>
            </p:cNvSpPr>
            <p:nvPr/>
          </p:nvSpPr>
          <p:spPr bwMode="auto">
            <a:xfrm>
              <a:off x="3168" y="1008"/>
              <a:ext cx="2496" cy="1392"/>
            </a:xfrm>
            <a:prstGeom prst="irregularSeal2">
              <a:avLst/>
            </a:prstGeom>
            <a:solidFill>
              <a:srgbClr val="996633"/>
            </a:solidFill>
            <a:ln w="12700" cap="sq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0858" name="Text Box 26"/>
            <p:cNvSpPr txBox="1">
              <a:spLocks noChangeArrowheads="1"/>
            </p:cNvSpPr>
            <p:nvPr/>
          </p:nvSpPr>
          <p:spPr bwMode="auto">
            <a:xfrm>
              <a:off x="3696" y="1248"/>
              <a:ext cx="1392" cy="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lnSpc>
                  <a:spcPct val="50000"/>
                </a:lnSpc>
                <a:spcBef>
                  <a:spcPct val="40000"/>
                </a:spcBef>
              </a:pPr>
              <a:endParaRPr kumimoji="1" lang="zh-CN" altLang="en-US" b="1" i="1">
                <a:solidFill>
                  <a:schemeClr val="bg1"/>
                </a:solidFill>
                <a:ea typeface="宋体" charset="0"/>
                <a:cs typeface="宋体" charset="0"/>
              </a:endParaRPr>
            </a:p>
            <a:p>
              <a:pPr eaLnBrk="1" hangingPunct="1">
                <a:lnSpc>
                  <a:spcPct val="50000"/>
                </a:lnSpc>
                <a:spcBef>
                  <a:spcPct val="40000"/>
                </a:spcBef>
              </a:pPr>
              <a:r>
                <a:rPr kumimoji="1" lang="en-US" altLang="zh-CN" b="1" i="1">
                  <a:solidFill>
                    <a:schemeClr val="bg1"/>
                  </a:solidFill>
                  <a:ea typeface="宋体" charset="0"/>
                  <a:cs typeface="宋体" charset="0"/>
                </a:rPr>
                <a:t>Disparity Error </a:t>
              </a:r>
            </a:p>
            <a:p>
              <a:pPr eaLnBrk="1" hangingPunct="1">
                <a:lnSpc>
                  <a:spcPct val="50000"/>
                </a:lnSpc>
                <a:spcBef>
                  <a:spcPct val="40000"/>
                </a:spcBef>
              </a:pPr>
              <a:r>
                <a:rPr kumimoji="1" lang="en-US" altLang="zh-CN" b="1" i="1">
                  <a:solidFill>
                    <a:schemeClr val="bg1"/>
                  </a:solidFill>
                  <a:ea typeface="宋体" charset="0"/>
                  <a:cs typeface="宋体" charset="0"/>
                </a:rPr>
                <a:t>&lt;</a:t>
              </a:r>
            </a:p>
            <a:p>
              <a:pPr eaLnBrk="1" hangingPunct="1">
                <a:lnSpc>
                  <a:spcPct val="50000"/>
                </a:lnSpc>
                <a:spcBef>
                  <a:spcPct val="40000"/>
                </a:spcBef>
              </a:pPr>
              <a:r>
                <a:rPr kumimoji="1" lang="en-US" altLang="zh-CN" b="1" i="1">
                  <a:solidFill>
                    <a:schemeClr val="bg1"/>
                  </a:solidFill>
                  <a:ea typeface="宋体" charset="0"/>
                  <a:cs typeface="宋体" charset="0"/>
                </a:rPr>
                <a:t> 1 Pixel</a:t>
              </a:r>
            </a:p>
          </p:txBody>
        </p:sp>
      </p:grpSp>
      <p:sp>
        <p:nvSpPr>
          <p:cNvPr id="1400859" name="Oval 27"/>
          <p:cNvSpPr>
            <a:spLocks noChangeAspect="1" noChangeArrowheads="1"/>
          </p:cNvSpPr>
          <p:nvPr/>
        </p:nvSpPr>
        <p:spPr bwMode="auto">
          <a:xfrm>
            <a:off x="3373438" y="2286000"/>
            <a:ext cx="125412" cy="125413"/>
          </a:xfrm>
          <a:prstGeom prst="ellipse">
            <a:avLst/>
          </a:prstGeom>
          <a:solidFill>
            <a:srgbClr val="00FFFF"/>
          </a:solidFill>
          <a:ln w="12700" cap="sq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0860" name="Oval 28"/>
          <p:cNvSpPr>
            <a:spLocks noChangeAspect="1" noChangeArrowheads="1"/>
          </p:cNvSpPr>
          <p:nvPr/>
        </p:nvSpPr>
        <p:spPr bwMode="auto">
          <a:xfrm>
            <a:off x="3373438" y="2286000"/>
            <a:ext cx="125412" cy="125413"/>
          </a:xfrm>
          <a:prstGeom prst="ellipse">
            <a:avLst/>
          </a:prstGeom>
          <a:solidFill>
            <a:srgbClr val="00FFFF"/>
          </a:solidFill>
          <a:ln w="12700" cap="sq">
            <a:solidFill>
              <a:srgbClr val="00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0861" name="Group 29"/>
          <p:cNvGrpSpPr>
            <a:grpSpLocks/>
          </p:cNvGrpSpPr>
          <p:nvPr/>
        </p:nvGrpSpPr>
        <p:grpSpPr bwMode="auto">
          <a:xfrm>
            <a:off x="2601913" y="4953000"/>
            <a:ext cx="2655887" cy="1524000"/>
            <a:chOff x="1872" y="3120"/>
            <a:chExt cx="1673" cy="960"/>
          </a:xfrm>
        </p:grpSpPr>
        <p:grpSp>
          <p:nvGrpSpPr>
            <p:cNvPr id="1400862" name="Group 30"/>
            <p:cNvGrpSpPr>
              <a:grpSpLocks/>
            </p:cNvGrpSpPr>
            <p:nvPr/>
          </p:nvGrpSpPr>
          <p:grpSpPr bwMode="auto">
            <a:xfrm>
              <a:off x="1872" y="3120"/>
              <a:ext cx="1673" cy="562"/>
              <a:chOff x="2660" y="8500"/>
              <a:chExt cx="1740" cy="720"/>
            </a:xfrm>
          </p:grpSpPr>
          <p:sp>
            <p:nvSpPr>
              <p:cNvPr id="1400863" name="Line 31"/>
              <p:cNvSpPr>
                <a:spLocks noChangeShapeType="1"/>
              </p:cNvSpPr>
              <p:nvPr/>
            </p:nvSpPr>
            <p:spPr bwMode="auto">
              <a:xfrm>
                <a:off x="2660" y="8510"/>
                <a:ext cx="880" cy="71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864" name="Line 32"/>
              <p:cNvSpPr>
                <a:spLocks noChangeShapeType="1"/>
              </p:cNvSpPr>
              <p:nvPr/>
            </p:nvSpPr>
            <p:spPr bwMode="auto">
              <a:xfrm flipV="1">
                <a:off x="3530" y="8500"/>
                <a:ext cx="870" cy="72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00865" name="Line 33"/>
              <p:cNvSpPr>
                <a:spLocks noChangeShapeType="1"/>
              </p:cNvSpPr>
              <p:nvPr/>
            </p:nvSpPr>
            <p:spPr bwMode="auto">
              <a:xfrm flipV="1">
                <a:off x="2660" y="8500"/>
                <a:ext cx="1730" cy="0"/>
              </a:xfrm>
              <a:prstGeom prst="line">
                <a:avLst/>
              </a:prstGeom>
              <a:noFill/>
              <a:ln w="28575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00866" name="Text Box 34"/>
            <p:cNvSpPr txBox="1">
              <a:spLocks noChangeArrowheads="1"/>
            </p:cNvSpPr>
            <p:nvPr/>
          </p:nvSpPr>
          <p:spPr bwMode="auto">
            <a:xfrm>
              <a:off x="2304" y="3648"/>
              <a:ext cx="816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zh-CN" sz="2000" b="1" i="1">
                  <a:solidFill>
                    <a:schemeClr val="bg1"/>
                  </a:solidFill>
                  <a:ea typeface="宋体" charset="0"/>
                  <a:cs typeface="宋体" charset="0"/>
                </a:rPr>
                <a:t>Rendering Camera</a:t>
              </a:r>
            </a:p>
          </p:txBody>
        </p:sp>
      </p:grpSp>
      <p:sp>
        <p:nvSpPr>
          <p:cNvPr id="1400867" name="Line 35"/>
          <p:cNvSpPr>
            <a:spLocks noChangeShapeType="1"/>
          </p:cNvSpPr>
          <p:nvPr/>
        </p:nvSpPr>
        <p:spPr bwMode="auto">
          <a:xfrm>
            <a:off x="3775075" y="4965700"/>
            <a:ext cx="31115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68" name="Line 36"/>
          <p:cNvSpPr>
            <a:spLocks noChangeShapeType="1"/>
          </p:cNvSpPr>
          <p:nvPr/>
        </p:nvSpPr>
        <p:spPr bwMode="auto">
          <a:xfrm>
            <a:off x="3790950" y="4962525"/>
            <a:ext cx="31115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69" name="Line 37"/>
          <p:cNvSpPr>
            <a:spLocks noChangeShapeType="1"/>
          </p:cNvSpPr>
          <p:nvPr/>
        </p:nvSpPr>
        <p:spPr bwMode="auto">
          <a:xfrm flipH="1" flipV="1">
            <a:off x="3438525" y="2373313"/>
            <a:ext cx="2455863" cy="3078162"/>
          </a:xfrm>
          <a:prstGeom prst="line">
            <a:avLst/>
          </a:prstGeom>
          <a:noFill/>
          <a:ln w="31750">
            <a:solidFill>
              <a:srgbClr val="00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70" name="Line 38"/>
          <p:cNvSpPr>
            <a:spLocks noChangeShapeType="1"/>
          </p:cNvSpPr>
          <p:nvPr/>
        </p:nvSpPr>
        <p:spPr bwMode="auto">
          <a:xfrm flipV="1">
            <a:off x="3051175" y="2368550"/>
            <a:ext cx="1403350" cy="3122613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0871" name="Oval 39"/>
          <p:cNvSpPr>
            <a:spLocks noChangeAspect="1" noChangeArrowheads="1"/>
          </p:cNvSpPr>
          <p:nvPr/>
        </p:nvSpPr>
        <p:spPr bwMode="auto">
          <a:xfrm>
            <a:off x="4030663" y="3135313"/>
            <a:ext cx="125412" cy="125412"/>
          </a:xfrm>
          <a:prstGeom prst="ellipse">
            <a:avLst/>
          </a:prstGeom>
          <a:solidFill>
            <a:srgbClr val="FFFF66"/>
          </a:solidFill>
          <a:ln w="12700" cap="sq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0872" name="Oval 40"/>
          <p:cNvSpPr>
            <a:spLocks noChangeAspect="1" noChangeArrowheads="1"/>
          </p:cNvSpPr>
          <p:nvPr/>
        </p:nvSpPr>
        <p:spPr bwMode="auto">
          <a:xfrm>
            <a:off x="4030663" y="3135313"/>
            <a:ext cx="125412" cy="125412"/>
          </a:xfrm>
          <a:prstGeom prst="ellipse">
            <a:avLst/>
          </a:prstGeom>
          <a:solidFill>
            <a:srgbClr val="FFFF66"/>
          </a:solidFill>
          <a:ln w="12700" cap="sq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0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0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008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40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0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00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00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00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00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0843" grpId="0" animBg="1"/>
      <p:bldP spid="1400844" grpId="0" animBg="1"/>
      <p:bldP spid="1400867" grpId="0" animBg="1"/>
      <p:bldP spid="140086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Lambertian</a:t>
            </a:r>
          </a:p>
        </p:txBody>
      </p:sp>
      <p:pic>
        <p:nvPicPr>
          <p:cNvPr id="1372163" name="Picture 3" descr="gr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333500"/>
            <a:ext cx="2087562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164" name="Text Box 4"/>
          <p:cNvSpPr txBox="1">
            <a:spLocks noChangeArrowheads="1"/>
          </p:cNvSpPr>
          <p:nvPr/>
        </p:nvSpPr>
        <p:spPr bwMode="auto">
          <a:xfrm>
            <a:off x="-101600" y="3368675"/>
            <a:ext cx="461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Incident radiance (mirror sphere)</a:t>
            </a:r>
          </a:p>
        </p:txBody>
      </p:sp>
      <p:sp>
        <p:nvSpPr>
          <p:cNvPr id="1372165" name="Text Box 5"/>
          <p:cNvSpPr txBox="1">
            <a:spLocks noChangeArrowheads="1"/>
          </p:cNvSpPr>
          <p:nvPr/>
        </p:nvSpPr>
        <p:spPr bwMode="auto">
          <a:xfrm>
            <a:off x="-254000" y="6315075"/>
            <a:ext cx="3667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Arial" charset="0"/>
              </a:rPr>
              <a:t>Irradiance (Lambertian)</a:t>
            </a:r>
          </a:p>
        </p:txBody>
      </p:sp>
      <p:pic>
        <p:nvPicPr>
          <p:cNvPr id="1372166" name="Picture 6" descr="grace_fi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244975"/>
            <a:ext cx="2141537" cy="214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2167" name="Group 7"/>
          <p:cNvGrpSpPr>
            <a:grpSpLocks/>
          </p:cNvGrpSpPr>
          <p:nvPr/>
        </p:nvGrpSpPr>
        <p:grpSpPr bwMode="auto">
          <a:xfrm>
            <a:off x="1214438" y="3717925"/>
            <a:ext cx="1506537" cy="1187450"/>
            <a:chOff x="729" y="2351"/>
            <a:chExt cx="949" cy="748"/>
          </a:xfrm>
        </p:grpSpPr>
        <p:sp>
          <p:nvSpPr>
            <p:cNvPr id="1372168" name="Text Box 8"/>
            <p:cNvSpPr txBox="1">
              <a:spLocks noChangeArrowheads="1"/>
            </p:cNvSpPr>
            <p:nvPr/>
          </p:nvSpPr>
          <p:spPr bwMode="auto">
            <a:xfrm>
              <a:off x="1423" y="2351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N</a:t>
              </a:r>
            </a:p>
          </p:txBody>
        </p:sp>
        <p:sp>
          <p:nvSpPr>
            <p:cNvPr id="1372169" name="Arc 9"/>
            <p:cNvSpPr>
              <a:spLocks/>
            </p:cNvSpPr>
            <p:nvPr/>
          </p:nvSpPr>
          <p:spPr bwMode="auto">
            <a:xfrm rot="1637807">
              <a:off x="839" y="2656"/>
              <a:ext cx="791" cy="35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0 w 43200"/>
                <a:gd name="T1" fmla="*/ 22538 h 24725"/>
                <a:gd name="T2" fmla="*/ 42973 w 43200"/>
                <a:gd name="T3" fmla="*/ 24725 h 24725"/>
                <a:gd name="T4" fmla="*/ 21600 w 43200"/>
                <a:gd name="T5" fmla="*/ 21600 h 24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24725" fill="none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2645"/>
                    <a:pt x="43124" y="23690"/>
                    <a:pt x="42972" y="24724"/>
                  </a:cubicBezTo>
                </a:path>
                <a:path w="43200" h="24725" stroke="0" extrusionOk="0">
                  <a:moveTo>
                    <a:pt x="20" y="22537"/>
                  </a:moveTo>
                  <a:cubicBezTo>
                    <a:pt x="6" y="22225"/>
                    <a:pt x="0" y="21912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199" y="22645"/>
                    <a:pt x="43124" y="23690"/>
                    <a:pt x="42972" y="24724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170" name="Line 10"/>
            <p:cNvSpPr>
              <a:spLocks noChangeShapeType="1"/>
            </p:cNvSpPr>
            <p:nvPr/>
          </p:nvSpPr>
          <p:spPr bwMode="auto">
            <a:xfrm rot="1721430" flipH="1">
              <a:off x="729" y="2988"/>
              <a:ext cx="804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1" name="Oval 11"/>
            <p:cNvSpPr>
              <a:spLocks noChangeArrowheads="1"/>
            </p:cNvSpPr>
            <p:nvPr/>
          </p:nvSpPr>
          <p:spPr bwMode="auto">
            <a:xfrm rot="1721430">
              <a:off x="744" y="2850"/>
              <a:ext cx="803" cy="249"/>
            </a:xfrm>
            <a:prstGeom prst="ellipse">
              <a:avLst/>
            </a:prstGeom>
            <a:solidFill>
              <a:srgbClr val="6633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172" name="Line 12"/>
            <p:cNvSpPr>
              <a:spLocks noChangeShapeType="1"/>
            </p:cNvSpPr>
            <p:nvPr/>
          </p:nvSpPr>
          <p:spPr bwMode="auto">
            <a:xfrm rot="1721430">
              <a:off x="817" y="2781"/>
              <a:ext cx="385" cy="1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3" name="Line 13"/>
            <p:cNvSpPr>
              <a:spLocks noChangeShapeType="1"/>
            </p:cNvSpPr>
            <p:nvPr/>
          </p:nvSpPr>
          <p:spPr bwMode="auto">
            <a:xfrm rot="1721430">
              <a:off x="1039" y="2659"/>
              <a:ext cx="197" cy="29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4" name="Line 14"/>
            <p:cNvSpPr>
              <a:spLocks noChangeShapeType="1"/>
            </p:cNvSpPr>
            <p:nvPr/>
          </p:nvSpPr>
          <p:spPr bwMode="auto">
            <a:xfrm rot="1721430" flipH="1">
              <a:off x="1215" y="2756"/>
              <a:ext cx="215" cy="30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5" name="Line 15"/>
            <p:cNvSpPr>
              <a:spLocks noChangeShapeType="1"/>
            </p:cNvSpPr>
            <p:nvPr/>
          </p:nvSpPr>
          <p:spPr bwMode="auto">
            <a:xfrm rot="1721430" flipH="1">
              <a:off x="1155" y="2953"/>
              <a:ext cx="381" cy="13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6" name="Line 16"/>
            <p:cNvSpPr>
              <a:spLocks noChangeShapeType="1"/>
            </p:cNvSpPr>
            <p:nvPr/>
          </p:nvSpPr>
          <p:spPr bwMode="auto">
            <a:xfrm>
              <a:off x="919" y="2813"/>
              <a:ext cx="82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7" name="Line 17"/>
            <p:cNvSpPr>
              <a:spLocks noChangeShapeType="1"/>
            </p:cNvSpPr>
            <p:nvPr/>
          </p:nvSpPr>
          <p:spPr bwMode="auto">
            <a:xfrm flipV="1">
              <a:off x="1001" y="2755"/>
              <a:ext cx="0" cy="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8" name="Line 18"/>
            <p:cNvSpPr>
              <a:spLocks noChangeShapeType="1"/>
            </p:cNvSpPr>
            <p:nvPr/>
          </p:nvSpPr>
          <p:spPr bwMode="auto">
            <a:xfrm>
              <a:off x="1083" y="2767"/>
              <a:ext cx="58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79" name="Line 19"/>
            <p:cNvSpPr>
              <a:spLocks noChangeShapeType="1"/>
            </p:cNvSpPr>
            <p:nvPr/>
          </p:nvSpPr>
          <p:spPr bwMode="auto">
            <a:xfrm flipV="1">
              <a:off x="1141" y="2772"/>
              <a:ext cx="50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80" name="Line 20"/>
            <p:cNvSpPr>
              <a:spLocks noChangeShapeType="1"/>
            </p:cNvSpPr>
            <p:nvPr/>
          </p:nvSpPr>
          <p:spPr bwMode="auto">
            <a:xfrm flipH="1">
              <a:off x="1305" y="2842"/>
              <a:ext cx="38" cy="7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81" name="Line 21"/>
            <p:cNvSpPr>
              <a:spLocks noChangeShapeType="1"/>
            </p:cNvSpPr>
            <p:nvPr/>
          </p:nvSpPr>
          <p:spPr bwMode="auto">
            <a:xfrm>
              <a:off x="1305" y="2913"/>
              <a:ext cx="88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82" name="Line 22"/>
            <p:cNvSpPr>
              <a:spLocks noChangeShapeType="1"/>
            </p:cNvSpPr>
            <p:nvPr/>
          </p:nvSpPr>
          <p:spPr bwMode="auto">
            <a:xfrm flipH="1">
              <a:off x="1355" y="2981"/>
              <a:ext cx="63" cy="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83" name="Line 23"/>
            <p:cNvSpPr>
              <a:spLocks noChangeShapeType="1"/>
            </p:cNvSpPr>
            <p:nvPr/>
          </p:nvSpPr>
          <p:spPr bwMode="auto">
            <a:xfrm>
              <a:off x="1349" y="3017"/>
              <a:ext cx="70" cy="5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184" name="Line 24"/>
            <p:cNvSpPr>
              <a:spLocks noChangeShapeType="1"/>
            </p:cNvSpPr>
            <p:nvPr/>
          </p:nvSpPr>
          <p:spPr bwMode="auto">
            <a:xfrm flipV="1">
              <a:off x="1147" y="2481"/>
              <a:ext cx="316" cy="5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2185" name="Group 25"/>
          <p:cNvGrpSpPr>
            <a:grpSpLocks/>
          </p:cNvGrpSpPr>
          <p:nvPr/>
        </p:nvGrpSpPr>
        <p:grpSpPr bwMode="auto">
          <a:xfrm>
            <a:off x="4624388" y="1338263"/>
            <a:ext cx="4208462" cy="3638550"/>
            <a:chOff x="2913" y="843"/>
            <a:chExt cx="2728" cy="2369"/>
          </a:xfrm>
        </p:grpSpPr>
        <p:pic>
          <p:nvPicPr>
            <p:cNvPr id="1372186" name="Picture 26" descr="figlambn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1" y="843"/>
              <a:ext cx="2490" cy="1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187" name="Rectangle 27"/>
            <p:cNvSpPr>
              <a:spLocks noChangeArrowheads="1"/>
            </p:cNvSpPr>
            <p:nvPr/>
          </p:nvSpPr>
          <p:spPr bwMode="auto">
            <a:xfrm>
              <a:off x="2916" y="2754"/>
              <a:ext cx="2723" cy="4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/>
            </a:p>
          </p:txBody>
        </p:sp>
        <p:sp>
          <p:nvSpPr>
            <p:cNvPr id="1372188" name="Rectangle 28"/>
            <p:cNvSpPr>
              <a:spLocks noChangeArrowheads="1"/>
            </p:cNvSpPr>
            <p:nvPr/>
          </p:nvSpPr>
          <p:spPr bwMode="auto">
            <a:xfrm>
              <a:off x="2913" y="844"/>
              <a:ext cx="258" cy="1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2189" name="Rectangle 29"/>
            <p:cNvSpPr>
              <a:spLocks noChangeArrowheads="1"/>
            </p:cNvSpPr>
            <p:nvPr/>
          </p:nvSpPr>
          <p:spPr bwMode="auto">
            <a:xfrm>
              <a:off x="3123" y="2654"/>
              <a:ext cx="59" cy="1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372190" name="Object 30"/>
            <p:cNvGraphicFramePr>
              <a:graphicFrameLocks noChangeAspect="1"/>
            </p:cNvGraphicFramePr>
            <p:nvPr/>
          </p:nvGraphicFramePr>
          <p:xfrm>
            <a:off x="2913" y="1701"/>
            <a:ext cx="339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05" name="Equation" r:id="rId6" imgW="177480" imgH="228600" progId="Equation.DSMT4">
                    <p:embed/>
                  </p:oleObj>
                </mc:Choice>
                <mc:Fallback>
                  <p:oleObj name="Equation" r:id="rId6" imgW="177480" imgH="228600" progId="Equation.DSMT4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701"/>
                          <a:ext cx="339" cy="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2191" name="Line 31"/>
            <p:cNvSpPr>
              <a:spLocks noChangeShapeType="1"/>
            </p:cNvSpPr>
            <p:nvPr/>
          </p:nvSpPr>
          <p:spPr bwMode="auto">
            <a:xfrm flipV="1">
              <a:off x="3085" y="1317"/>
              <a:ext cx="0" cy="42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1372192" name="Object 32"/>
            <p:cNvGraphicFramePr>
              <a:graphicFrameLocks noChangeAspect="1"/>
            </p:cNvGraphicFramePr>
            <p:nvPr/>
          </p:nvGraphicFramePr>
          <p:xfrm>
            <a:off x="3248" y="915"/>
            <a:ext cx="215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06" name="Equation" r:id="rId8" imgW="139680" imgH="139680" progId="Equation.DSMT4">
                    <p:embed/>
                  </p:oleObj>
                </mc:Choice>
                <mc:Fallback>
                  <p:oleObj name="Equation" r:id="rId8" imgW="139680" imgH="139680" progId="Equation.DSMT4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48" y="915"/>
                          <a:ext cx="215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193" name="Object 33"/>
            <p:cNvGraphicFramePr>
              <a:graphicFrameLocks noChangeAspect="1"/>
            </p:cNvGraphicFramePr>
            <p:nvPr/>
          </p:nvGraphicFramePr>
          <p:xfrm>
            <a:off x="3501" y="1367"/>
            <a:ext cx="534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07" name="Equation" r:id="rId10" imgW="380880" imgH="177480" progId="Equation.DSMT4">
                    <p:embed/>
                  </p:oleObj>
                </mc:Choice>
                <mc:Fallback>
                  <p:oleObj name="Equation" r:id="rId10" imgW="380880" imgH="177480" progId="Equation.DSMT4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1" y="1367"/>
                          <a:ext cx="534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72194" name="Object 34"/>
            <p:cNvGraphicFramePr>
              <a:graphicFrameLocks noChangeAspect="1"/>
            </p:cNvGraphicFramePr>
            <p:nvPr/>
          </p:nvGraphicFramePr>
          <p:xfrm>
            <a:off x="3778" y="1914"/>
            <a:ext cx="445" cy="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08" name="Equation" r:id="rId12" imgW="317160" imgH="177480" progId="Equation.DSMT4">
                    <p:embed/>
                  </p:oleObj>
                </mc:Choice>
                <mc:Fallback>
                  <p:oleObj name="Equation" r:id="rId12" imgW="317160" imgH="177480" progId="Equation.DSMT4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78" y="1914"/>
                          <a:ext cx="445" cy="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2195" name="Text Box 35"/>
            <p:cNvSpPr txBox="1">
              <a:spLocks noChangeArrowheads="1"/>
            </p:cNvSpPr>
            <p:nvPr/>
          </p:nvSpPr>
          <p:spPr bwMode="auto">
            <a:xfrm>
              <a:off x="2993" y="2269"/>
              <a:ext cx="235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</a:rPr>
                <a:t>0</a:t>
              </a:r>
            </a:p>
          </p:txBody>
        </p:sp>
        <p:graphicFrame>
          <p:nvGraphicFramePr>
            <p:cNvPr id="1372196" name="Object 36"/>
            <p:cNvGraphicFramePr>
              <a:graphicFrameLocks noChangeAspect="1"/>
            </p:cNvGraphicFramePr>
            <p:nvPr/>
          </p:nvGraphicFramePr>
          <p:xfrm>
            <a:off x="4375" y="2775"/>
            <a:ext cx="153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72309" name="Equation" r:id="rId14" imgW="88560" imgH="177480" progId="Equation.DSMT4">
                    <p:embed/>
                  </p:oleObj>
                </mc:Choice>
                <mc:Fallback>
                  <p:oleObj name="Equation" r:id="rId14" imgW="88560" imgH="177480" progId="Equation.DSMT4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5" y="2775"/>
                          <a:ext cx="153" cy="2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72197" name="Text Box 37"/>
            <p:cNvSpPr txBox="1">
              <a:spLocks noChangeArrowheads="1"/>
            </p:cNvSpPr>
            <p:nvPr/>
          </p:nvSpPr>
          <p:spPr bwMode="auto">
            <a:xfrm>
              <a:off x="3102" y="2615"/>
              <a:ext cx="235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1372198" name="Text Box 38"/>
            <p:cNvSpPr txBox="1">
              <a:spLocks noChangeArrowheads="1"/>
            </p:cNvSpPr>
            <p:nvPr/>
          </p:nvSpPr>
          <p:spPr bwMode="auto">
            <a:xfrm>
              <a:off x="3362" y="2615"/>
              <a:ext cx="234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372199" name="Text Box 39"/>
            <p:cNvSpPr txBox="1">
              <a:spLocks noChangeArrowheads="1"/>
            </p:cNvSpPr>
            <p:nvPr/>
          </p:nvSpPr>
          <p:spPr bwMode="auto">
            <a:xfrm>
              <a:off x="3623" y="2610"/>
              <a:ext cx="235" cy="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372200" name="Line 40"/>
            <p:cNvSpPr>
              <a:spLocks noChangeShapeType="1"/>
            </p:cNvSpPr>
            <p:nvPr/>
          </p:nvSpPr>
          <p:spPr bwMode="auto">
            <a:xfrm rot="5400000" flipV="1">
              <a:off x="4689" y="2765"/>
              <a:ext cx="0" cy="29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72201" name="Rectangle 41"/>
          <p:cNvSpPr>
            <a:spLocks noChangeArrowheads="1"/>
          </p:cNvSpPr>
          <p:nvPr/>
        </p:nvSpPr>
        <p:spPr bwMode="auto">
          <a:xfrm>
            <a:off x="3108325" y="5846763"/>
            <a:ext cx="606742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/>
              <a:t>R. Ramamoorthi and P. Hanrahan </a:t>
            </a:r>
            <a:r>
              <a:rPr lang="ja-JP" altLang="en-US" sz="1200">
                <a:latin typeface="Arial"/>
              </a:rPr>
              <a:t>“</a:t>
            </a:r>
            <a:r>
              <a:rPr lang="en-US" sz="1200"/>
              <a:t>On the Relationship between Radiance and  Irradiance:</a:t>
            </a:r>
          </a:p>
          <a:p>
            <a:pPr algn="l"/>
            <a:r>
              <a:rPr lang="en-US" sz="1200"/>
              <a:t> Determining the Illumination from Images of a Convex  Lambertian Object</a:t>
            </a:r>
            <a:r>
              <a:rPr lang="ja-JP" altLang="en-US" sz="1200">
                <a:latin typeface="Arial"/>
              </a:rPr>
              <a:t>”</a:t>
            </a:r>
            <a:endParaRPr lang="en-US" sz="1200"/>
          </a:p>
          <a:p>
            <a:pPr algn="l"/>
            <a:r>
              <a:rPr lang="en-US" sz="1200"/>
              <a:t> Journal of the Optical Society of America A 18(10) Oct 2001 pp 2448-2459 </a:t>
            </a:r>
          </a:p>
          <a:p>
            <a:pPr algn="l"/>
            <a:endParaRPr lang="en-US" sz="1200"/>
          </a:p>
          <a:p>
            <a:pPr algn="l"/>
            <a:r>
              <a:rPr lang="en-US" sz="1200"/>
              <a:t>R. Basri and D. Jacobs </a:t>
            </a:r>
            <a:r>
              <a:rPr lang="ja-JP" altLang="en-US" sz="1200">
                <a:latin typeface="Arial"/>
              </a:rPr>
              <a:t>“</a:t>
            </a:r>
            <a:r>
              <a:rPr lang="en-US" sz="1200"/>
              <a:t>Lambertian Reflectance and Linear Subspaces</a:t>
            </a:r>
            <a:r>
              <a:rPr lang="ja-JP" altLang="en-US" sz="1200">
                <a:latin typeface="Arial"/>
              </a:rPr>
              <a:t>”</a:t>
            </a:r>
            <a:r>
              <a:rPr lang="en-US" sz="1200"/>
              <a:t> ICCV 2001 pp 383-390</a:t>
            </a:r>
          </a:p>
        </p:txBody>
      </p:sp>
      <p:graphicFrame>
        <p:nvGraphicFramePr>
          <p:cNvPr id="1372202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062069"/>
              </p:ext>
            </p:extLst>
          </p:nvPr>
        </p:nvGraphicFramePr>
        <p:xfrm>
          <a:off x="4914900" y="4981575"/>
          <a:ext cx="364966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10" name="Equation" r:id="rId16" imgW="2400300" imgH="609600" progId="Equation.DSMT4">
                  <p:embed/>
                </p:oleObj>
              </mc:Choice>
              <mc:Fallback>
                <p:oleObj name="Equation" r:id="rId16" imgW="2400300" imgH="609600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4900" y="4981575"/>
                        <a:ext cx="3649663" cy="92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890" name="Rectangle 2"/>
          <p:cNvSpPr>
            <a:spLocks noChangeArrowheads="1"/>
          </p:cNvSpPr>
          <p:nvPr/>
        </p:nvSpPr>
        <p:spPr bwMode="auto">
          <a:xfrm>
            <a:off x="5176838" y="5608638"/>
            <a:ext cx="3621087" cy="779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891" name="Rectangle 3"/>
          <p:cNvSpPr>
            <a:spLocks noChangeArrowheads="1"/>
          </p:cNvSpPr>
          <p:nvPr/>
        </p:nvSpPr>
        <p:spPr bwMode="auto">
          <a:xfrm>
            <a:off x="5881688" y="4881563"/>
            <a:ext cx="2211387" cy="7651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892" name="Rectangle 4"/>
          <p:cNvSpPr>
            <a:spLocks noChangeArrowheads="1"/>
          </p:cNvSpPr>
          <p:nvPr/>
        </p:nvSpPr>
        <p:spPr bwMode="auto">
          <a:xfrm>
            <a:off x="6573838" y="4176713"/>
            <a:ext cx="839787" cy="7413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8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9 Parameter Approximation</a:t>
            </a:r>
          </a:p>
        </p:txBody>
      </p:sp>
      <p:pic>
        <p:nvPicPr>
          <p:cNvPr id="1445894" name="Picture 6" descr="basisL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4229100"/>
            <a:ext cx="701675" cy="6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895" name="Picture 7" descr="basisL1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4946650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896" name="Picture 8" descr="basisL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4946650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897" name="Picture 9" descr="basisL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4946650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5898" name="Text Box 10"/>
          <p:cNvSpPr txBox="1">
            <a:spLocks noChangeArrowheads="1"/>
          </p:cNvSpPr>
          <p:nvPr/>
        </p:nvSpPr>
        <p:spPr bwMode="auto">
          <a:xfrm>
            <a:off x="6154738" y="63166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-1</a:t>
            </a:r>
          </a:p>
        </p:txBody>
      </p:sp>
      <p:pic>
        <p:nvPicPr>
          <p:cNvPr id="1445899" name="Picture 11" descr="basisL2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5680075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900" name="Picture 12" descr="basisL2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5680075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901" name="Picture 13" descr="basisL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5683250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902" name="Picture 14" descr="basisL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0" y="5683250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903" name="Picture 15" descr="basisL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338" y="5680075"/>
            <a:ext cx="701675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5904" name="Text Box 16"/>
          <p:cNvSpPr txBox="1">
            <a:spLocks noChangeArrowheads="1"/>
          </p:cNvSpPr>
          <p:nvPr/>
        </p:nvSpPr>
        <p:spPr bwMode="auto">
          <a:xfrm>
            <a:off x="5483225" y="631666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-2</a:t>
            </a:r>
          </a:p>
        </p:txBody>
      </p:sp>
      <p:sp>
        <p:nvSpPr>
          <p:cNvPr id="1445905" name="Text Box 17"/>
          <p:cNvSpPr txBox="1">
            <a:spLocks noChangeArrowheads="1"/>
          </p:cNvSpPr>
          <p:nvPr/>
        </p:nvSpPr>
        <p:spPr bwMode="auto">
          <a:xfrm>
            <a:off x="6905625" y="63166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445906" name="Text Box 18"/>
          <p:cNvSpPr txBox="1">
            <a:spLocks noChangeArrowheads="1"/>
          </p:cNvSpPr>
          <p:nvPr/>
        </p:nvSpPr>
        <p:spPr bwMode="auto">
          <a:xfrm>
            <a:off x="7616825" y="63166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45907" name="Text Box 19"/>
          <p:cNvSpPr txBox="1">
            <a:spLocks noChangeArrowheads="1"/>
          </p:cNvSpPr>
          <p:nvPr/>
        </p:nvSpPr>
        <p:spPr bwMode="auto">
          <a:xfrm>
            <a:off x="8320088" y="6315075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445908" name="Text Box 20"/>
          <p:cNvSpPr txBox="1">
            <a:spLocks noChangeArrowheads="1"/>
          </p:cNvSpPr>
          <p:nvPr/>
        </p:nvSpPr>
        <p:spPr bwMode="auto">
          <a:xfrm>
            <a:off x="4935538" y="442753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445909" name="Text Box 21"/>
          <p:cNvSpPr txBox="1">
            <a:spLocks noChangeArrowheads="1"/>
          </p:cNvSpPr>
          <p:nvPr/>
        </p:nvSpPr>
        <p:spPr bwMode="auto">
          <a:xfrm>
            <a:off x="4935538" y="51435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45910" name="Text Box 22"/>
          <p:cNvSpPr txBox="1">
            <a:spLocks noChangeArrowheads="1"/>
          </p:cNvSpPr>
          <p:nvPr/>
        </p:nvSpPr>
        <p:spPr bwMode="auto">
          <a:xfrm>
            <a:off x="4935538" y="5822950"/>
            <a:ext cx="33655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FFFFFF"/>
                </a:solidFill>
              </a:rPr>
              <a:t>2</a:t>
            </a:r>
          </a:p>
          <a:p>
            <a:pPr algn="l">
              <a:spcBef>
                <a:spcPct val="50000"/>
              </a:spcBef>
            </a:pPr>
            <a:endParaRPr lang="en-US" sz="1800" b="1"/>
          </a:p>
        </p:txBody>
      </p:sp>
      <p:graphicFrame>
        <p:nvGraphicFramePr>
          <p:cNvPr id="144591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206139"/>
              </p:ext>
            </p:extLst>
          </p:nvPr>
        </p:nvGraphicFramePr>
        <p:xfrm>
          <a:off x="7585075" y="4224338"/>
          <a:ext cx="13589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18" name="Equation" r:id="rId13" imgW="546100" imgH="241300" progId="Equation.DSMT4">
                  <p:embed/>
                </p:oleObj>
              </mc:Choice>
              <mc:Fallback>
                <p:oleObj name="Equation" r:id="rId13" imgW="546100" imgH="2413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5075" y="4224338"/>
                        <a:ext cx="1358900" cy="53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2" name="Object 24"/>
          <p:cNvGraphicFramePr>
            <a:graphicFrameLocks noChangeAspect="1"/>
          </p:cNvGraphicFramePr>
          <p:nvPr/>
        </p:nvGraphicFramePr>
        <p:xfrm>
          <a:off x="7593013" y="5311775"/>
          <a:ext cx="184150" cy="18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19" name="Equation" r:id="rId15" imgW="126720" imgH="139680" progId="Equation.DSMT4">
                  <p:embed/>
                </p:oleObj>
              </mc:Choice>
              <mc:Fallback>
                <p:oleObj name="Equation" r:id="rId15" imgW="126720" imgH="13968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3013" y="5311775"/>
                        <a:ext cx="184150" cy="18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3" name="Object 25"/>
          <p:cNvGraphicFramePr>
            <a:graphicFrameLocks noChangeAspect="1"/>
          </p:cNvGraphicFramePr>
          <p:nvPr/>
        </p:nvGraphicFramePr>
        <p:xfrm>
          <a:off x="6154738" y="5332413"/>
          <a:ext cx="196850" cy="20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20" name="Equation" r:id="rId17" imgW="139680" imgH="164880" progId="Equation.DSMT4">
                  <p:embed/>
                </p:oleObj>
              </mc:Choice>
              <mc:Fallback>
                <p:oleObj name="Equation" r:id="rId17" imgW="139680" imgH="16488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4738" y="5332413"/>
                        <a:ext cx="196850" cy="20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4" name="Object 26"/>
          <p:cNvGraphicFramePr>
            <a:graphicFrameLocks noChangeAspect="1"/>
          </p:cNvGraphicFramePr>
          <p:nvPr/>
        </p:nvGraphicFramePr>
        <p:xfrm>
          <a:off x="6886575" y="5322888"/>
          <a:ext cx="18415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21" name="Equation" r:id="rId19" imgW="126720" imgH="126720" progId="Equation.DSMT4">
                  <p:embed/>
                </p:oleObj>
              </mc:Choice>
              <mc:Fallback>
                <p:oleObj name="Equation" r:id="rId19" imgW="126720" imgH="126720" progId="Equation.DSMT4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6575" y="5322888"/>
                        <a:ext cx="184150" cy="165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5" name="Object 27"/>
          <p:cNvGraphicFramePr>
            <a:graphicFrameLocks noChangeAspect="1"/>
          </p:cNvGraphicFramePr>
          <p:nvPr/>
        </p:nvGraphicFramePr>
        <p:xfrm>
          <a:off x="5418138" y="6078538"/>
          <a:ext cx="273050" cy="212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22" name="Equation" r:id="rId21" imgW="190440" imgH="164880" progId="Equation.DSMT4">
                  <p:embed/>
                </p:oleObj>
              </mc:Choice>
              <mc:Fallback>
                <p:oleObj name="Equation" r:id="rId21" imgW="190440" imgH="164880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8138" y="6078538"/>
                        <a:ext cx="273050" cy="212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6" name="Object 28"/>
          <p:cNvGraphicFramePr>
            <a:graphicFrameLocks noChangeAspect="1"/>
          </p:cNvGraphicFramePr>
          <p:nvPr/>
        </p:nvGraphicFramePr>
        <p:xfrm>
          <a:off x="6105525" y="6062663"/>
          <a:ext cx="27305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23" name="Equation" r:id="rId23" imgW="190440" imgH="164880" progId="Equation.DSMT4">
                  <p:embed/>
                </p:oleObj>
              </mc:Choice>
              <mc:Fallback>
                <p:oleObj name="Equation" r:id="rId23" imgW="190440" imgH="16488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5525" y="6062663"/>
                        <a:ext cx="273050" cy="21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7" name="Object 29"/>
          <p:cNvGraphicFramePr>
            <a:graphicFrameLocks noChangeAspect="1"/>
          </p:cNvGraphicFramePr>
          <p:nvPr/>
        </p:nvGraphicFramePr>
        <p:xfrm>
          <a:off x="6710363" y="5992813"/>
          <a:ext cx="623887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24" name="Equation" r:id="rId25" imgW="431640" imgH="203040" progId="Equation.DSMT4">
                  <p:embed/>
                </p:oleObj>
              </mc:Choice>
              <mc:Fallback>
                <p:oleObj name="Equation" r:id="rId25" imgW="431640" imgH="20304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0363" y="5992813"/>
                        <a:ext cx="623887" cy="26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8" name="Object 30"/>
          <p:cNvGraphicFramePr>
            <a:graphicFrameLocks noChangeAspect="1"/>
          </p:cNvGraphicFramePr>
          <p:nvPr/>
        </p:nvGraphicFramePr>
        <p:xfrm>
          <a:off x="7569200" y="6076950"/>
          <a:ext cx="271463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25" name="Equation" r:id="rId27" imgW="190440" imgH="139680" progId="Equation.DSMT4">
                  <p:embed/>
                </p:oleObj>
              </mc:Choice>
              <mc:Fallback>
                <p:oleObj name="Equation" r:id="rId27" imgW="190440" imgH="13968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9200" y="6076950"/>
                        <a:ext cx="271463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19" name="Object 31"/>
          <p:cNvGraphicFramePr>
            <a:graphicFrameLocks noChangeAspect="1"/>
          </p:cNvGraphicFramePr>
          <p:nvPr/>
        </p:nvGraphicFramePr>
        <p:xfrm>
          <a:off x="8054975" y="6000750"/>
          <a:ext cx="658813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26" name="Equation" r:id="rId29" imgW="457200" imgH="228600" progId="Equation.DSMT4">
                  <p:embed/>
                </p:oleObj>
              </mc:Choice>
              <mc:Fallback>
                <p:oleObj name="Equation" r:id="rId29" imgW="457200" imgH="22860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4975" y="6000750"/>
                        <a:ext cx="658813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5920" name="Line 32"/>
          <p:cNvSpPr>
            <a:spLocks noChangeShapeType="1"/>
          </p:cNvSpPr>
          <p:nvPr/>
        </p:nvSpPr>
        <p:spPr bwMode="auto">
          <a:xfrm>
            <a:off x="5370513" y="4329113"/>
            <a:ext cx="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5921" name="Line 33"/>
          <p:cNvSpPr>
            <a:spLocks noChangeShapeType="1"/>
          </p:cNvSpPr>
          <p:nvPr/>
        </p:nvSpPr>
        <p:spPr bwMode="auto">
          <a:xfrm>
            <a:off x="5370513" y="4329113"/>
            <a:ext cx="503237" cy="0"/>
          </a:xfrm>
          <a:prstGeom prst="line">
            <a:avLst/>
          </a:prstGeom>
          <a:noFill/>
          <a:ln w="190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445922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644419"/>
              </p:ext>
            </p:extLst>
          </p:nvPr>
        </p:nvGraphicFramePr>
        <p:xfrm>
          <a:off x="5373688" y="4767263"/>
          <a:ext cx="146050" cy="21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27" name="Equation" r:id="rId31" imgW="101600" imgH="165100" progId="Equation.DSMT4">
                  <p:embed/>
                </p:oleObj>
              </mc:Choice>
              <mc:Fallback>
                <p:oleObj name="Equation" r:id="rId31" imgW="101600" imgH="1651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688" y="4767263"/>
                        <a:ext cx="146050" cy="21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5923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4464556"/>
              </p:ext>
            </p:extLst>
          </p:nvPr>
        </p:nvGraphicFramePr>
        <p:xfrm>
          <a:off x="5897563" y="4252913"/>
          <a:ext cx="222250" cy="16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128" name="Equation" r:id="rId33" imgW="152400" imgH="127000" progId="Equation.DSMT4">
                  <p:embed/>
                </p:oleObj>
              </mc:Choice>
              <mc:Fallback>
                <p:oleObj name="Equation" r:id="rId33" imgW="152400" imgH="12700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7563" y="4252913"/>
                        <a:ext cx="222250" cy="16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5924" name="Text Box 36"/>
          <p:cNvSpPr txBox="1">
            <a:spLocks noChangeArrowheads="1"/>
          </p:cNvSpPr>
          <p:nvPr/>
        </p:nvSpPr>
        <p:spPr bwMode="auto">
          <a:xfrm>
            <a:off x="52388" y="2478088"/>
            <a:ext cx="1862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charset="0"/>
              </a:rPr>
              <a:t>Exact image</a:t>
            </a:r>
          </a:p>
        </p:txBody>
      </p:sp>
      <p:sp>
        <p:nvSpPr>
          <p:cNvPr id="1445925" name="Text Box 37"/>
          <p:cNvSpPr txBox="1">
            <a:spLocks noChangeArrowheads="1"/>
          </p:cNvSpPr>
          <p:nvPr/>
        </p:nvSpPr>
        <p:spPr bwMode="auto">
          <a:xfrm>
            <a:off x="7116763" y="2279650"/>
            <a:ext cx="12176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charset="0"/>
              </a:rPr>
              <a:t>Order 2</a:t>
            </a:r>
          </a:p>
          <a:p>
            <a:r>
              <a:rPr lang="en-US">
                <a:solidFill>
                  <a:srgbClr val="FFFFFF"/>
                </a:solidFill>
                <a:latin typeface="Arial" charset="0"/>
              </a:rPr>
              <a:t>9 terms</a:t>
            </a:r>
          </a:p>
        </p:txBody>
      </p:sp>
      <p:sp>
        <p:nvSpPr>
          <p:cNvPr id="1445926" name="Text Box 38"/>
          <p:cNvSpPr txBox="1">
            <a:spLocks noChangeArrowheads="1"/>
          </p:cNvSpPr>
          <p:nvPr/>
        </p:nvSpPr>
        <p:spPr bwMode="auto">
          <a:xfrm>
            <a:off x="1397000" y="4600575"/>
            <a:ext cx="2479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 charset="0"/>
              </a:rPr>
              <a:t>RMS Error = 1%</a:t>
            </a:r>
          </a:p>
        </p:txBody>
      </p:sp>
      <p:sp>
        <p:nvSpPr>
          <p:cNvPr id="1445927" name="Text Box 39"/>
          <p:cNvSpPr txBox="1">
            <a:spLocks noChangeArrowheads="1"/>
          </p:cNvSpPr>
          <p:nvPr/>
        </p:nvSpPr>
        <p:spPr bwMode="auto">
          <a:xfrm>
            <a:off x="354013" y="5300663"/>
            <a:ext cx="41862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charset="0"/>
              </a:rPr>
              <a:t>For any illumination, average </a:t>
            </a:r>
          </a:p>
          <a:p>
            <a:r>
              <a:rPr lang="en-US">
                <a:solidFill>
                  <a:srgbClr val="FFFFFF"/>
                </a:solidFill>
                <a:latin typeface="Arial" charset="0"/>
              </a:rPr>
              <a:t>error &lt; 3% [Basri Jacobs 01]</a:t>
            </a:r>
          </a:p>
        </p:txBody>
      </p:sp>
      <p:pic>
        <p:nvPicPr>
          <p:cNvPr id="1445928" name="Picture 40" descr="exact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51765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5929" name="Picture 41" descr="order2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16063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5930" name="Text Box 42"/>
          <p:cNvSpPr txBox="1">
            <a:spLocks noChangeArrowheads="1"/>
          </p:cNvSpPr>
          <p:nvPr/>
        </p:nvSpPr>
        <p:spPr bwMode="auto">
          <a:xfrm>
            <a:off x="284163" y="6413500"/>
            <a:ext cx="3511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Ramamoorthi and Hanrahan 01b</a:t>
            </a:r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5927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 for general materials</a:t>
            </a:r>
          </a:p>
        </p:txBody>
      </p:sp>
      <p:sp>
        <p:nvSpPr>
          <p:cNvPr id="144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endParaRPr lang="en-US"/>
          </a:p>
          <a:p>
            <a:pPr>
              <a:buFont typeface="Wingdings" charset="0"/>
              <a:buNone/>
            </a:pPr>
            <a:r>
              <a:rPr lang="en-US"/>
              <a:t> </a:t>
            </a:r>
          </a:p>
        </p:txBody>
      </p:sp>
      <p:sp>
        <p:nvSpPr>
          <p:cNvPr id="1447940" name="Text Box 4"/>
          <p:cNvSpPr txBox="1">
            <a:spLocks noChangeArrowheads="1"/>
          </p:cNvSpPr>
          <p:nvPr/>
        </p:nvSpPr>
        <p:spPr bwMode="auto">
          <a:xfrm>
            <a:off x="5443538" y="6326188"/>
            <a:ext cx="338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>
                <a:solidFill>
                  <a:srgbClr val="FFFFFF"/>
                </a:solidFill>
                <a:latin typeface="Arial" charset="0"/>
              </a:rPr>
              <a:t>Ramamoorthi and Hanrahan 01</a:t>
            </a:r>
          </a:p>
        </p:txBody>
      </p:sp>
      <p:graphicFrame>
        <p:nvGraphicFramePr>
          <p:cNvPr id="14479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624444"/>
              </p:ext>
            </p:extLst>
          </p:nvPr>
        </p:nvGraphicFramePr>
        <p:xfrm>
          <a:off x="1122363" y="1898650"/>
          <a:ext cx="7000875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001" name="Equation" r:id="rId4" imgW="2095500" imgH="381000" progId="Equation.DSMT4">
                  <p:embed/>
                </p:oleObj>
              </mc:Choice>
              <mc:Fallback>
                <p:oleObj name="Equation" r:id="rId4" imgW="2095500" imgH="3810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1898650"/>
                        <a:ext cx="7000875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79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1881440"/>
              </p:ext>
            </p:extLst>
          </p:nvPr>
        </p:nvGraphicFramePr>
        <p:xfrm>
          <a:off x="2433638" y="3278188"/>
          <a:ext cx="2143125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002" name="Equation" r:id="rId6" imgW="660400" imgH="190500" progId="Equation.DSMT4">
                  <p:embed/>
                </p:oleObj>
              </mc:Choice>
              <mc:Fallback>
                <p:oleObj name="Equation" r:id="rId6" imgW="660400" imgH="1905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3638" y="3278188"/>
                        <a:ext cx="2143125" cy="617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7943" name="Group 7"/>
          <p:cNvGrpSpPr>
            <a:grpSpLocks/>
          </p:cNvGrpSpPr>
          <p:nvPr/>
        </p:nvGrpSpPr>
        <p:grpSpPr bwMode="auto">
          <a:xfrm>
            <a:off x="5867400" y="3436938"/>
            <a:ext cx="3068638" cy="1557337"/>
            <a:chOff x="3696" y="2165"/>
            <a:chExt cx="1933" cy="981"/>
          </a:xfrm>
        </p:grpSpPr>
        <p:sp>
          <p:nvSpPr>
            <p:cNvPr id="1447944" name="Text Box 8"/>
            <p:cNvSpPr txBox="1">
              <a:spLocks noChangeArrowheads="1"/>
            </p:cNvSpPr>
            <p:nvPr/>
          </p:nvSpPr>
          <p:spPr bwMode="auto">
            <a:xfrm>
              <a:off x="3696" y="2858"/>
              <a:ext cx="191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  <a:latin typeface="Arial" charset="0"/>
                </a:rPr>
                <a:t>Frequency: product</a:t>
              </a:r>
            </a:p>
          </p:txBody>
        </p:sp>
        <p:sp>
          <p:nvSpPr>
            <p:cNvPr id="1447945" name="Text Box 9"/>
            <p:cNvSpPr txBox="1">
              <a:spLocks noChangeArrowheads="1"/>
            </p:cNvSpPr>
            <p:nvPr/>
          </p:nvSpPr>
          <p:spPr bwMode="auto">
            <a:xfrm>
              <a:off x="4012" y="2165"/>
              <a:ext cx="161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FFFFFF"/>
                  </a:solidFill>
                  <a:latin typeface="Arial" charset="0"/>
                </a:rPr>
                <a:t>Spatial: integral</a:t>
              </a:r>
              <a:r>
                <a:rPr lang="en-US" sz="2800">
                  <a:solidFill>
                    <a:srgbClr val="FFFFFF"/>
                  </a:solidFill>
                  <a:latin typeface="Arial" charset="0"/>
                </a:rPr>
                <a:t> </a:t>
              </a:r>
            </a:p>
          </p:txBody>
        </p:sp>
        <p:sp>
          <p:nvSpPr>
            <p:cNvPr id="1447946" name="Line 10"/>
            <p:cNvSpPr>
              <a:spLocks noChangeShapeType="1"/>
            </p:cNvSpPr>
            <p:nvPr/>
          </p:nvSpPr>
          <p:spPr bwMode="auto">
            <a:xfrm>
              <a:off x="4755" y="2489"/>
              <a:ext cx="0" cy="40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144794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081976"/>
              </p:ext>
            </p:extLst>
          </p:nvPr>
        </p:nvGraphicFramePr>
        <p:xfrm>
          <a:off x="2260600" y="4699000"/>
          <a:ext cx="2073275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003" name="Equation" r:id="rId8" imgW="622300" imgH="266700" progId="Equation.DSMT4">
                  <p:embed/>
                </p:oleObj>
              </mc:Choice>
              <mc:Fallback>
                <p:oleObj name="Equation" r:id="rId8" imgW="622300" imgH="2667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0600" y="4699000"/>
                        <a:ext cx="2073275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7948" name="Text Box 12"/>
          <p:cNvSpPr txBox="1">
            <a:spLocks noChangeArrowheads="1"/>
          </p:cNvSpPr>
          <p:nvPr/>
        </p:nvSpPr>
        <p:spPr bwMode="auto">
          <a:xfrm>
            <a:off x="3101975" y="3867150"/>
            <a:ext cx="2843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  <a:latin typeface="Arial" charset="0"/>
              </a:rPr>
              <a:t>Spherical </a:t>
            </a:r>
          </a:p>
          <a:p>
            <a:pPr algn="l"/>
            <a:r>
              <a:rPr lang="en-US" b="1">
                <a:solidFill>
                  <a:srgbClr val="FFFFFF"/>
                </a:solidFill>
                <a:latin typeface="Arial" charset="0"/>
              </a:rPr>
              <a:t>harmonic analysis</a:t>
            </a:r>
          </a:p>
        </p:txBody>
      </p:sp>
      <p:sp>
        <p:nvSpPr>
          <p:cNvPr id="1447949" name="Line 13"/>
          <p:cNvSpPr>
            <a:spLocks noChangeShapeType="1"/>
          </p:cNvSpPr>
          <p:nvPr/>
        </p:nvSpPr>
        <p:spPr bwMode="auto">
          <a:xfrm>
            <a:off x="3087688" y="3773488"/>
            <a:ext cx="0" cy="1158875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2"/>
    </p:custData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Real-Time Rendering</a:t>
            </a:r>
          </a:p>
        </p:txBody>
      </p:sp>
      <p:sp>
        <p:nvSpPr>
          <p:cNvPr id="144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5413"/>
            <a:ext cx="8229600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    Motivation: Interactive rendering with natural illumination and realistic, measured materials </a:t>
            </a:r>
          </a:p>
          <a:p>
            <a:pPr>
              <a:buFont typeface="Wingdings" charset="0"/>
              <a:buNone/>
            </a:pPr>
            <a:r>
              <a:rPr lang="en-US"/>
              <a:t>    </a:t>
            </a:r>
          </a:p>
        </p:txBody>
      </p:sp>
      <p:pic>
        <p:nvPicPr>
          <p:cNvPr id="1448964" name="Picture 4" descr="scene-jan18columb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2430463"/>
            <a:ext cx="3979862" cy="39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8965" name="Text Box 5"/>
          <p:cNvSpPr txBox="1">
            <a:spLocks noChangeArrowheads="1"/>
          </p:cNvSpPr>
          <p:nvPr/>
        </p:nvSpPr>
        <p:spPr bwMode="auto">
          <a:xfrm>
            <a:off x="5703888" y="6453188"/>
            <a:ext cx="338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Ramamoorthi and Hanrahan 02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Normal Map Filtering and Rendering</a:t>
            </a:r>
          </a:p>
        </p:txBody>
      </p:sp>
      <p:sp>
        <p:nvSpPr>
          <p:cNvPr id="144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49989" name="Text Box 5"/>
          <p:cNvSpPr txBox="1">
            <a:spLocks noChangeArrowheads="1"/>
          </p:cNvSpPr>
          <p:nvPr/>
        </p:nvSpPr>
        <p:spPr bwMode="auto">
          <a:xfrm>
            <a:off x="5175250" y="6548438"/>
            <a:ext cx="4006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latin typeface="Arial" charset="0"/>
              </a:rPr>
              <a:t>Han, Sun, Ramamoorthi, Grinspun 07</a:t>
            </a:r>
          </a:p>
        </p:txBody>
      </p:sp>
      <p:pic>
        <p:nvPicPr>
          <p:cNvPr id="2" name="ffw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805" y="292605"/>
            <a:ext cx="8128000" cy="6096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0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7748588" cy="685800"/>
          </a:xfrm>
        </p:spPr>
        <p:txBody>
          <a:bodyPr/>
          <a:lstStyle/>
          <a:p>
            <a:r>
              <a:rPr lang="en-US"/>
              <a:t>More Frequency Analysis</a:t>
            </a:r>
          </a:p>
        </p:txBody>
      </p:sp>
      <p:sp>
        <p:nvSpPr>
          <p:cNvPr id="14510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20085"/>
            <a:ext cx="8229600" cy="5029200"/>
          </a:xfrm>
        </p:spPr>
        <p:txBody>
          <a:bodyPr/>
          <a:lstStyle/>
          <a:p>
            <a:r>
              <a:rPr lang="en-US" dirty="0"/>
              <a:t>Many other papers</a:t>
            </a:r>
          </a:p>
          <a:p>
            <a:pPr lvl="1"/>
            <a:r>
              <a:rPr lang="en-US" dirty="0"/>
              <a:t>Shadows: </a:t>
            </a:r>
            <a:r>
              <a:rPr lang="en-US" dirty="0" err="1"/>
              <a:t>Soler</a:t>
            </a:r>
            <a:r>
              <a:rPr lang="en-US" dirty="0"/>
              <a:t> and </a:t>
            </a:r>
            <a:r>
              <a:rPr lang="en-US" dirty="0" err="1"/>
              <a:t>Sillion</a:t>
            </a:r>
            <a:r>
              <a:rPr lang="en-US" dirty="0"/>
              <a:t> 98, Ramamoorthi et al. 04</a:t>
            </a:r>
          </a:p>
          <a:p>
            <a:pPr lvl="1"/>
            <a:r>
              <a:rPr lang="en-US" dirty="0"/>
              <a:t>Gradients: Ward, </a:t>
            </a:r>
            <a:r>
              <a:rPr lang="en-US" dirty="0" err="1"/>
              <a:t>Heckbert</a:t>
            </a:r>
            <a:r>
              <a:rPr lang="en-US" dirty="0"/>
              <a:t>, </a:t>
            </a:r>
            <a:r>
              <a:rPr lang="en-US" dirty="0" err="1"/>
              <a:t>Arvo</a:t>
            </a:r>
            <a:r>
              <a:rPr lang="en-US" dirty="0"/>
              <a:t>, </a:t>
            </a:r>
            <a:r>
              <a:rPr lang="en-US" dirty="0" err="1"/>
              <a:t>Igehy</a:t>
            </a:r>
            <a:r>
              <a:rPr lang="en-US" dirty="0"/>
              <a:t>, </a:t>
            </a:r>
            <a:r>
              <a:rPr lang="en-US" dirty="0" err="1"/>
              <a:t>Holzschuch</a:t>
            </a:r>
            <a:r>
              <a:rPr lang="en-US" dirty="0"/>
              <a:t>, Chen, Ramamoorthi, …</a:t>
            </a:r>
          </a:p>
          <a:p>
            <a:pPr lvl="1"/>
            <a:r>
              <a:rPr lang="en-US" dirty="0"/>
              <a:t>Wavelets: </a:t>
            </a:r>
            <a:r>
              <a:rPr lang="en-US" dirty="0" err="1"/>
              <a:t>Gortler</a:t>
            </a:r>
            <a:r>
              <a:rPr lang="en-US" dirty="0"/>
              <a:t> et al. 93, …, Ng et al. 03</a:t>
            </a:r>
          </a:p>
          <a:p>
            <a:r>
              <a:rPr lang="en-US" dirty="0"/>
              <a:t>Full frequency analysis of light transport</a:t>
            </a:r>
          </a:p>
          <a:p>
            <a:pPr lvl="1"/>
            <a:r>
              <a:rPr lang="en-US" dirty="0"/>
              <a:t>Durand et al. 05</a:t>
            </a:r>
          </a:p>
          <a:p>
            <a:pPr lvl="1"/>
            <a:r>
              <a:rPr lang="en-US" dirty="0"/>
              <a:t>Space and Angle, generalizes previous </a:t>
            </a:r>
            <a:r>
              <a:rPr lang="en-US" dirty="0" smtClean="0"/>
              <a:t>work</a:t>
            </a:r>
            <a:endParaRPr lang="en-US" dirty="0"/>
          </a:p>
          <a:p>
            <a:r>
              <a:rPr lang="en-US" dirty="0"/>
              <a:t>Many recent papers in computational imaging [Levin et al. 08, 09</a:t>
            </a:r>
            <a:r>
              <a:rPr lang="en-US" dirty="0" smtClean="0"/>
              <a:t>]</a:t>
            </a:r>
          </a:p>
          <a:p>
            <a:r>
              <a:rPr lang="en-US" dirty="0" smtClean="0"/>
              <a:t>Multidimensional Rendering [</a:t>
            </a:r>
            <a:r>
              <a:rPr lang="en-US" dirty="0" err="1" smtClean="0"/>
              <a:t>Egal</a:t>
            </a:r>
            <a:r>
              <a:rPr lang="en-US" dirty="0" smtClean="0"/>
              <a:t> et al 11, Mehta et al. 12, </a:t>
            </a:r>
            <a:r>
              <a:rPr lang="en-US" dirty="0" err="1" smtClean="0"/>
              <a:t>Belcour</a:t>
            </a:r>
            <a:r>
              <a:rPr lang="en-US" dirty="0" smtClean="0"/>
              <a:t> et al. etc.]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42" name="Picture 2" descr="wall1_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4230688"/>
            <a:ext cx="234315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A Constant Plane</a:t>
            </a:r>
          </a:p>
        </p:txBody>
      </p:sp>
      <p:grpSp>
        <p:nvGrpSpPr>
          <p:cNvPr id="1392644" name="Group 4"/>
          <p:cNvGrpSpPr>
            <a:grpSpLocks/>
          </p:cNvGrpSpPr>
          <p:nvPr/>
        </p:nvGrpSpPr>
        <p:grpSpPr bwMode="auto">
          <a:xfrm flipH="1">
            <a:off x="457200" y="2971800"/>
            <a:ext cx="558800" cy="846138"/>
            <a:chOff x="499" y="1640"/>
            <a:chExt cx="444" cy="646"/>
          </a:xfrm>
        </p:grpSpPr>
        <p:sp>
          <p:nvSpPr>
            <p:cNvPr id="1392645" name="Freeform 5"/>
            <p:cNvSpPr>
              <a:spLocks/>
            </p:cNvSpPr>
            <p:nvPr/>
          </p:nvSpPr>
          <p:spPr bwMode="auto">
            <a:xfrm>
              <a:off x="542" y="1836"/>
              <a:ext cx="401" cy="445"/>
            </a:xfrm>
            <a:custGeom>
              <a:avLst/>
              <a:gdLst>
                <a:gd name="T0" fmla="*/ 492 w 1203"/>
                <a:gd name="T1" fmla="*/ 0 h 1333"/>
                <a:gd name="T2" fmla="*/ 498 w 1203"/>
                <a:gd name="T3" fmla="*/ 247 h 1333"/>
                <a:gd name="T4" fmla="*/ 451 w 1203"/>
                <a:gd name="T5" fmla="*/ 272 h 1333"/>
                <a:gd name="T6" fmla="*/ 474 w 1203"/>
                <a:gd name="T7" fmla="*/ 295 h 1333"/>
                <a:gd name="T8" fmla="*/ 457 w 1203"/>
                <a:gd name="T9" fmla="*/ 396 h 1333"/>
                <a:gd name="T10" fmla="*/ 333 w 1203"/>
                <a:gd name="T11" fmla="*/ 573 h 1333"/>
                <a:gd name="T12" fmla="*/ 0 w 1203"/>
                <a:gd name="T13" fmla="*/ 1117 h 1333"/>
                <a:gd name="T14" fmla="*/ 51 w 1203"/>
                <a:gd name="T15" fmla="*/ 1180 h 1333"/>
                <a:gd name="T16" fmla="*/ 102 w 1203"/>
                <a:gd name="T17" fmla="*/ 1166 h 1333"/>
                <a:gd name="T18" fmla="*/ 509 w 1203"/>
                <a:gd name="T19" fmla="*/ 598 h 1333"/>
                <a:gd name="T20" fmla="*/ 576 w 1203"/>
                <a:gd name="T21" fmla="*/ 1317 h 1333"/>
                <a:gd name="T22" fmla="*/ 688 w 1203"/>
                <a:gd name="T23" fmla="*/ 1333 h 1333"/>
                <a:gd name="T24" fmla="*/ 712 w 1203"/>
                <a:gd name="T25" fmla="*/ 1279 h 1333"/>
                <a:gd name="T26" fmla="*/ 712 w 1203"/>
                <a:gd name="T27" fmla="*/ 592 h 1333"/>
                <a:gd name="T28" fmla="*/ 1101 w 1203"/>
                <a:gd name="T29" fmla="*/ 1183 h 1333"/>
                <a:gd name="T30" fmla="*/ 1169 w 1203"/>
                <a:gd name="T31" fmla="*/ 1221 h 1333"/>
                <a:gd name="T32" fmla="*/ 1203 w 1203"/>
                <a:gd name="T33" fmla="*/ 1150 h 1333"/>
                <a:gd name="T34" fmla="*/ 1169 w 1203"/>
                <a:gd name="T35" fmla="*/ 1077 h 1333"/>
                <a:gd name="T36" fmla="*/ 722 w 1203"/>
                <a:gd name="T37" fmla="*/ 343 h 1333"/>
                <a:gd name="T38" fmla="*/ 668 w 1203"/>
                <a:gd name="T39" fmla="*/ 343 h 1333"/>
                <a:gd name="T40" fmla="*/ 695 w 1203"/>
                <a:gd name="T41" fmla="*/ 288 h 1333"/>
                <a:gd name="T42" fmla="*/ 688 w 1203"/>
                <a:gd name="T43" fmla="*/ 247 h 1333"/>
                <a:gd name="T44" fmla="*/ 661 w 1203"/>
                <a:gd name="T45" fmla="*/ 230 h 1333"/>
                <a:gd name="T46" fmla="*/ 655 w 1203"/>
                <a:gd name="T47" fmla="*/ 33 h 1333"/>
                <a:gd name="T48" fmla="*/ 492 w 1203"/>
                <a:gd name="T49" fmla="*/ 0 h 1333"/>
                <a:gd name="T50" fmla="*/ 492 w 1203"/>
                <a:gd name="T51" fmla="*/ 0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3" h="1333">
                  <a:moveTo>
                    <a:pt x="492" y="0"/>
                  </a:moveTo>
                  <a:lnTo>
                    <a:pt x="498" y="247"/>
                  </a:lnTo>
                  <a:lnTo>
                    <a:pt x="451" y="272"/>
                  </a:lnTo>
                  <a:lnTo>
                    <a:pt x="474" y="295"/>
                  </a:lnTo>
                  <a:lnTo>
                    <a:pt x="457" y="396"/>
                  </a:lnTo>
                  <a:lnTo>
                    <a:pt x="333" y="573"/>
                  </a:lnTo>
                  <a:lnTo>
                    <a:pt x="0" y="1117"/>
                  </a:lnTo>
                  <a:lnTo>
                    <a:pt x="51" y="1180"/>
                  </a:lnTo>
                  <a:lnTo>
                    <a:pt x="102" y="1166"/>
                  </a:lnTo>
                  <a:lnTo>
                    <a:pt x="509" y="598"/>
                  </a:lnTo>
                  <a:lnTo>
                    <a:pt x="576" y="1317"/>
                  </a:lnTo>
                  <a:lnTo>
                    <a:pt x="688" y="1333"/>
                  </a:lnTo>
                  <a:lnTo>
                    <a:pt x="712" y="1279"/>
                  </a:lnTo>
                  <a:lnTo>
                    <a:pt x="712" y="592"/>
                  </a:lnTo>
                  <a:lnTo>
                    <a:pt x="1101" y="1183"/>
                  </a:lnTo>
                  <a:lnTo>
                    <a:pt x="1169" y="1221"/>
                  </a:lnTo>
                  <a:lnTo>
                    <a:pt x="1203" y="1150"/>
                  </a:lnTo>
                  <a:lnTo>
                    <a:pt x="1169" y="1077"/>
                  </a:lnTo>
                  <a:lnTo>
                    <a:pt x="722" y="343"/>
                  </a:lnTo>
                  <a:lnTo>
                    <a:pt x="668" y="343"/>
                  </a:lnTo>
                  <a:lnTo>
                    <a:pt x="695" y="288"/>
                  </a:lnTo>
                  <a:lnTo>
                    <a:pt x="688" y="247"/>
                  </a:lnTo>
                  <a:lnTo>
                    <a:pt x="661" y="230"/>
                  </a:lnTo>
                  <a:lnTo>
                    <a:pt x="655" y="33"/>
                  </a:lnTo>
                  <a:lnTo>
                    <a:pt x="492" y="0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46" name="Freeform 6"/>
            <p:cNvSpPr>
              <a:spLocks/>
            </p:cNvSpPr>
            <p:nvPr/>
          </p:nvSpPr>
          <p:spPr bwMode="auto">
            <a:xfrm>
              <a:off x="548" y="1844"/>
              <a:ext cx="180" cy="101"/>
            </a:xfrm>
            <a:custGeom>
              <a:avLst/>
              <a:gdLst>
                <a:gd name="T0" fmla="*/ 0 w 541"/>
                <a:gd name="T1" fmla="*/ 256 h 303"/>
                <a:gd name="T2" fmla="*/ 41 w 541"/>
                <a:gd name="T3" fmla="*/ 202 h 303"/>
                <a:gd name="T4" fmla="*/ 91 w 541"/>
                <a:gd name="T5" fmla="*/ 160 h 303"/>
                <a:gd name="T6" fmla="*/ 162 w 541"/>
                <a:gd name="T7" fmla="*/ 160 h 303"/>
                <a:gd name="T8" fmla="*/ 424 w 541"/>
                <a:gd name="T9" fmla="*/ 0 h 303"/>
                <a:gd name="T10" fmla="*/ 541 w 541"/>
                <a:gd name="T11" fmla="*/ 0 h 303"/>
                <a:gd name="T12" fmla="*/ 196 w 541"/>
                <a:gd name="T13" fmla="*/ 202 h 303"/>
                <a:gd name="T14" fmla="*/ 141 w 541"/>
                <a:gd name="T15" fmla="*/ 265 h 303"/>
                <a:gd name="T16" fmla="*/ 33 w 541"/>
                <a:gd name="T17" fmla="*/ 303 h 303"/>
                <a:gd name="T18" fmla="*/ 0 w 541"/>
                <a:gd name="T19" fmla="*/ 256 h 303"/>
                <a:gd name="T20" fmla="*/ 0 w 541"/>
                <a:gd name="T21" fmla="*/ 25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1" h="303">
                  <a:moveTo>
                    <a:pt x="0" y="256"/>
                  </a:moveTo>
                  <a:lnTo>
                    <a:pt x="41" y="202"/>
                  </a:lnTo>
                  <a:lnTo>
                    <a:pt x="91" y="160"/>
                  </a:lnTo>
                  <a:lnTo>
                    <a:pt x="162" y="160"/>
                  </a:lnTo>
                  <a:lnTo>
                    <a:pt x="424" y="0"/>
                  </a:lnTo>
                  <a:lnTo>
                    <a:pt x="541" y="0"/>
                  </a:lnTo>
                  <a:lnTo>
                    <a:pt x="196" y="202"/>
                  </a:lnTo>
                  <a:lnTo>
                    <a:pt x="141" y="265"/>
                  </a:lnTo>
                  <a:lnTo>
                    <a:pt x="33" y="303"/>
                  </a:lnTo>
                  <a:lnTo>
                    <a:pt x="0" y="25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47" name="Freeform 7"/>
            <p:cNvSpPr>
              <a:spLocks/>
            </p:cNvSpPr>
            <p:nvPr/>
          </p:nvSpPr>
          <p:spPr bwMode="auto">
            <a:xfrm>
              <a:off x="499" y="1642"/>
              <a:ext cx="396" cy="223"/>
            </a:xfrm>
            <a:custGeom>
              <a:avLst/>
              <a:gdLst>
                <a:gd name="T0" fmla="*/ 0 w 1188"/>
                <a:gd name="T1" fmla="*/ 591 h 671"/>
                <a:gd name="T2" fmla="*/ 128 w 1188"/>
                <a:gd name="T3" fmla="*/ 502 h 671"/>
                <a:gd name="T4" fmla="*/ 189 w 1188"/>
                <a:gd name="T5" fmla="*/ 511 h 671"/>
                <a:gd name="T6" fmla="*/ 139 w 1188"/>
                <a:gd name="T7" fmla="*/ 400 h 671"/>
                <a:gd name="T8" fmla="*/ 152 w 1188"/>
                <a:gd name="T9" fmla="*/ 304 h 671"/>
                <a:gd name="T10" fmla="*/ 169 w 1188"/>
                <a:gd name="T11" fmla="*/ 185 h 671"/>
                <a:gd name="T12" fmla="*/ 552 w 1188"/>
                <a:gd name="T13" fmla="*/ 135 h 671"/>
                <a:gd name="T14" fmla="*/ 535 w 1188"/>
                <a:gd name="T15" fmla="*/ 48 h 671"/>
                <a:gd name="T16" fmla="*/ 643 w 1188"/>
                <a:gd name="T17" fmla="*/ 0 h 671"/>
                <a:gd name="T18" fmla="*/ 1044 w 1188"/>
                <a:gd name="T19" fmla="*/ 74 h 671"/>
                <a:gd name="T20" fmla="*/ 1087 w 1188"/>
                <a:gd name="T21" fmla="*/ 112 h 671"/>
                <a:gd name="T22" fmla="*/ 1178 w 1188"/>
                <a:gd name="T23" fmla="*/ 121 h 671"/>
                <a:gd name="T24" fmla="*/ 1188 w 1188"/>
                <a:gd name="T25" fmla="*/ 304 h 671"/>
                <a:gd name="T26" fmla="*/ 1178 w 1188"/>
                <a:gd name="T27" fmla="*/ 464 h 671"/>
                <a:gd name="T28" fmla="*/ 1060 w 1188"/>
                <a:gd name="T29" fmla="*/ 511 h 671"/>
                <a:gd name="T30" fmla="*/ 1094 w 1188"/>
                <a:gd name="T31" fmla="*/ 584 h 671"/>
                <a:gd name="T32" fmla="*/ 1016 w 1188"/>
                <a:gd name="T33" fmla="*/ 591 h 671"/>
                <a:gd name="T34" fmla="*/ 1050 w 1188"/>
                <a:gd name="T35" fmla="*/ 630 h 671"/>
                <a:gd name="T36" fmla="*/ 765 w 1188"/>
                <a:gd name="T37" fmla="*/ 623 h 671"/>
                <a:gd name="T38" fmla="*/ 322 w 1188"/>
                <a:gd name="T39" fmla="*/ 671 h 671"/>
                <a:gd name="T40" fmla="*/ 0 w 1188"/>
                <a:gd name="T41" fmla="*/ 614 h 671"/>
                <a:gd name="T42" fmla="*/ 0 w 1188"/>
                <a:gd name="T43" fmla="*/ 591 h 671"/>
                <a:gd name="T44" fmla="*/ 0 w 1188"/>
                <a:gd name="T45" fmla="*/ 59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8" h="671">
                  <a:moveTo>
                    <a:pt x="0" y="591"/>
                  </a:moveTo>
                  <a:lnTo>
                    <a:pt x="128" y="502"/>
                  </a:lnTo>
                  <a:lnTo>
                    <a:pt x="189" y="511"/>
                  </a:lnTo>
                  <a:lnTo>
                    <a:pt x="139" y="400"/>
                  </a:lnTo>
                  <a:lnTo>
                    <a:pt x="152" y="304"/>
                  </a:lnTo>
                  <a:lnTo>
                    <a:pt x="169" y="185"/>
                  </a:lnTo>
                  <a:lnTo>
                    <a:pt x="552" y="135"/>
                  </a:lnTo>
                  <a:lnTo>
                    <a:pt x="535" y="48"/>
                  </a:lnTo>
                  <a:lnTo>
                    <a:pt x="643" y="0"/>
                  </a:lnTo>
                  <a:lnTo>
                    <a:pt x="1044" y="74"/>
                  </a:lnTo>
                  <a:lnTo>
                    <a:pt x="1087" y="112"/>
                  </a:lnTo>
                  <a:lnTo>
                    <a:pt x="1178" y="121"/>
                  </a:lnTo>
                  <a:lnTo>
                    <a:pt x="1188" y="304"/>
                  </a:lnTo>
                  <a:lnTo>
                    <a:pt x="1178" y="464"/>
                  </a:lnTo>
                  <a:lnTo>
                    <a:pt x="1060" y="511"/>
                  </a:lnTo>
                  <a:lnTo>
                    <a:pt x="1094" y="584"/>
                  </a:lnTo>
                  <a:lnTo>
                    <a:pt x="1016" y="591"/>
                  </a:lnTo>
                  <a:lnTo>
                    <a:pt x="1050" y="630"/>
                  </a:lnTo>
                  <a:lnTo>
                    <a:pt x="765" y="623"/>
                  </a:lnTo>
                  <a:lnTo>
                    <a:pt x="322" y="671"/>
                  </a:lnTo>
                  <a:lnTo>
                    <a:pt x="0" y="614"/>
                  </a:lnTo>
                  <a:lnTo>
                    <a:pt x="0" y="591"/>
                  </a:lnTo>
                  <a:lnTo>
                    <a:pt x="0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48" name="Freeform 8"/>
            <p:cNvSpPr>
              <a:spLocks/>
            </p:cNvSpPr>
            <p:nvPr/>
          </p:nvSpPr>
          <p:spPr bwMode="auto">
            <a:xfrm>
              <a:off x="563" y="1771"/>
              <a:ext cx="37" cy="50"/>
            </a:xfrm>
            <a:custGeom>
              <a:avLst/>
              <a:gdLst>
                <a:gd name="T0" fmla="*/ 10 w 111"/>
                <a:gd name="T1" fmla="*/ 6 h 148"/>
                <a:gd name="T2" fmla="*/ 60 w 111"/>
                <a:gd name="T3" fmla="*/ 0 h 148"/>
                <a:gd name="T4" fmla="*/ 84 w 111"/>
                <a:gd name="T5" fmla="*/ 16 h 148"/>
                <a:gd name="T6" fmla="*/ 100 w 111"/>
                <a:gd name="T7" fmla="*/ 38 h 148"/>
                <a:gd name="T8" fmla="*/ 111 w 111"/>
                <a:gd name="T9" fmla="*/ 69 h 148"/>
                <a:gd name="T10" fmla="*/ 105 w 111"/>
                <a:gd name="T11" fmla="*/ 127 h 148"/>
                <a:gd name="T12" fmla="*/ 66 w 111"/>
                <a:gd name="T13" fmla="*/ 148 h 148"/>
                <a:gd name="T14" fmla="*/ 27 w 111"/>
                <a:gd name="T15" fmla="*/ 117 h 148"/>
                <a:gd name="T16" fmla="*/ 0 w 111"/>
                <a:gd name="T17" fmla="*/ 53 h 148"/>
                <a:gd name="T18" fmla="*/ 10 w 111"/>
                <a:gd name="T19" fmla="*/ 6 h 148"/>
                <a:gd name="T20" fmla="*/ 10 w 111"/>
                <a:gd name="T21" fmla="*/ 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148">
                  <a:moveTo>
                    <a:pt x="10" y="6"/>
                  </a:moveTo>
                  <a:lnTo>
                    <a:pt x="60" y="0"/>
                  </a:lnTo>
                  <a:lnTo>
                    <a:pt x="84" y="16"/>
                  </a:lnTo>
                  <a:lnTo>
                    <a:pt x="100" y="38"/>
                  </a:lnTo>
                  <a:lnTo>
                    <a:pt x="111" y="69"/>
                  </a:lnTo>
                  <a:lnTo>
                    <a:pt x="105" y="127"/>
                  </a:lnTo>
                  <a:lnTo>
                    <a:pt x="66" y="148"/>
                  </a:lnTo>
                  <a:lnTo>
                    <a:pt x="27" y="117"/>
                  </a:lnTo>
                  <a:lnTo>
                    <a:pt x="0" y="53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49" name="Freeform 9"/>
            <p:cNvSpPr>
              <a:spLocks/>
            </p:cNvSpPr>
            <p:nvPr/>
          </p:nvSpPr>
          <p:spPr bwMode="auto">
            <a:xfrm>
              <a:off x="779" y="1963"/>
              <a:ext cx="156" cy="265"/>
            </a:xfrm>
            <a:custGeom>
              <a:avLst/>
              <a:gdLst>
                <a:gd name="T0" fmla="*/ 0 w 468"/>
                <a:gd name="T1" fmla="*/ 0 h 797"/>
                <a:gd name="T2" fmla="*/ 22 w 468"/>
                <a:gd name="T3" fmla="*/ 143 h 797"/>
                <a:gd name="T4" fmla="*/ 66 w 468"/>
                <a:gd name="T5" fmla="*/ 175 h 797"/>
                <a:gd name="T6" fmla="*/ 73 w 468"/>
                <a:gd name="T7" fmla="*/ 238 h 797"/>
                <a:gd name="T8" fmla="*/ 151 w 468"/>
                <a:gd name="T9" fmla="*/ 286 h 797"/>
                <a:gd name="T10" fmla="*/ 143 w 468"/>
                <a:gd name="T11" fmla="*/ 342 h 797"/>
                <a:gd name="T12" fmla="*/ 201 w 468"/>
                <a:gd name="T13" fmla="*/ 389 h 797"/>
                <a:gd name="T14" fmla="*/ 216 w 468"/>
                <a:gd name="T15" fmla="*/ 475 h 797"/>
                <a:gd name="T16" fmla="*/ 276 w 468"/>
                <a:gd name="T17" fmla="*/ 512 h 797"/>
                <a:gd name="T18" fmla="*/ 291 w 468"/>
                <a:gd name="T19" fmla="*/ 601 h 797"/>
                <a:gd name="T20" fmla="*/ 368 w 468"/>
                <a:gd name="T21" fmla="*/ 638 h 797"/>
                <a:gd name="T22" fmla="*/ 417 w 468"/>
                <a:gd name="T23" fmla="*/ 791 h 797"/>
                <a:gd name="T24" fmla="*/ 451 w 468"/>
                <a:gd name="T25" fmla="*/ 797 h 797"/>
                <a:gd name="T26" fmla="*/ 468 w 468"/>
                <a:gd name="T27" fmla="*/ 752 h 797"/>
                <a:gd name="T28" fmla="*/ 0 w 468"/>
                <a:gd name="T29" fmla="*/ 0 h 797"/>
                <a:gd name="T30" fmla="*/ 0 w 468"/>
                <a:gd name="T3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8" h="797">
                  <a:moveTo>
                    <a:pt x="0" y="0"/>
                  </a:moveTo>
                  <a:lnTo>
                    <a:pt x="22" y="143"/>
                  </a:lnTo>
                  <a:lnTo>
                    <a:pt x="66" y="175"/>
                  </a:lnTo>
                  <a:lnTo>
                    <a:pt x="73" y="238"/>
                  </a:lnTo>
                  <a:lnTo>
                    <a:pt x="151" y="286"/>
                  </a:lnTo>
                  <a:lnTo>
                    <a:pt x="143" y="342"/>
                  </a:lnTo>
                  <a:lnTo>
                    <a:pt x="201" y="389"/>
                  </a:lnTo>
                  <a:lnTo>
                    <a:pt x="216" y="475"/>
                  </a:lnTo>
                  <a:lnTo>
                    <a:pt x="276" y="512"/>
                  </a:lnTo>
                  <a:lnTo>
                    <a:pt x="291" y="601"/>
                  </a:lnTo>
                  <a:lnTo>
                    <a:pt x="368" y="638"/>
                  </a:lnTo>
                  <a:lnTo>
                    <a:pt x="417" y="791"/>
                  </a:lnTo>
                  <a:lnTo>
                    <a:pt x="451" y="797"/>
                  </a:lnTo>
                  <a:lnTo>
                    <a:pt x="468" y="7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0" name="Freeform 10"/>
            <p:cNvSpPr>
              <a:spLocks/>
            </p:cNvSpPr>
            <p:nvPr/>
          </p:nvSpPr>
          <p:spPr bwMode="auto">
            <a:xfrm>
              <a:off x="533" y="1970"/>
              <a:ext cx="167" cy="254"/>
            </a:xfrm>
            <a:custGeom>
              <a:avLst/>
              <a:gdLst>
                <a:gd name="T0" fmla="*/ 502 w 502"/>
                <a:gd name="T1" fmla="*/ 35 h 761"/>
                <a:gd name="T2" fmla="*/ 470 w 502"/>
                <a:gd name="T3" fmla="*/ 96 h 761"/>
                <a:gd name="T4" fmla="*/ 412 w 502"/>
                <a:gd name="T5" fmla="*/ 152 h 761"/>
                <a:gd name="T6" fmla="*/ 412 w 502"/>
                <a:gd name="T7" fmla="*/ 198 h 761"/>
                <a:gd name="T8" fmla="*/ 343 w 502"/>
                <a:gd name="T9" fmla="*/ 263 h 761"/>
                <a:gd name="T10" fmla="*/ 328 w 502"/>
                <a:gd name="T11" fmla="*/ 319 h 761"/>
                <a:gd name="T12" fmla="*/ 269 w 502"/>
                <a:gd name="T13" fmla="*/ 364 h 761"/>
                <a:gd name="T14" fmla="*/ 269 w 502"/>
                <a:gd name="T15" fmla="*/ 414 h 761"/>
                <a:gd name="T16" fmla="*/ 218 w 502"/>
                <a:gd name="T17" fmla="*/ 474 h 761"/>
                <a:gd name="T18" fmla="*/ 196 w 502"/>
                <a:gd name="T19" fmla="*/ 546 h 761"/>
                <a:gd name="T20" fmla="*/ 135 w 502"/>
                <a:gd name="T21" fmla="*/ 562 h 761"/>
                <a:gd name="T22" fmla="*/ 135 w 502"/>
                <a:gd name="T23" fmla="*/ 619 h 761"/>
                <a:gd name="T24" fmla="*/ 84 w 502"/>
                <a:gd name="T25" fmla="*/ 647 h 761"/>
                <a:gd name="T26" fmla="*/ 67 w 502"/>
                <a:gd name="T27" fmla="*/ 761 h 761"/>
                <a:gd name="T28" fmla="*/ 0 w 502"/>
                <a:gd name="T29" fmla="*/ 736 h 761"/>
                <a:gd name="T30" fmla="*/ 24 w 502"/>
                <a:gd name="T31" fmla="*/ 635 h 761"/>
                <a:gd name="T32" fmla="*/ 453 w 502"/>
                <a:gd name="T33" fmla="*/ 0 h 761"/>
                <a:gd name="T34" fmla="*/ 502 w 502"/>
                <a:gd name="T35" fmla="*/ 35 h 761"/>
                <a:gd name="T36" fmla="*/ 502 w 502"/>
                <a:gd name="T37" fmla="*/ 35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761">
                  <a:moveTo>
                    <a:pt x="502" y="35"/>
                  </a:moveTo>
                  <a:lnTo>
                    <a:pt x="470" y="96"/>
                  </a:lnTo>
                  <a:lnTo>
                    <a:pt x="412" y="152"/>
                  </a:lnTo>
                  <a:lnTo>
                    <a:pt x="412" y="198"/>
                  </a:lnTo>
                  <a:lnTo>
                    <a:pt x="343" y="263"/>
                  </a:lnTo>
                  <a:lnTo>
                    <a:pt x="328" y="319"/>
                  </a:lnTo>
                  <a:lnTo>
                    <a:pt x="269" y="364"/>
                  </a:lnTo>
                  <a:lnTo>
                    <a:pt x="269" y="414"/>
                  </a:lnTo>
                  <a:lnTo>
                    <a:pt x="218" y="474"/>
                  </a:lnTo>
                  <a:lnTo>
                    <a:pt x="196" y="546"/>
                  </a:lnTo>
                  <a:lnTo>
                    <a:pt x="135" y="562"/>
                  </a:lnTo>
                  <a:lnTo>
                    <a:pt x="135" y="619"/>
                  </a:lnTo>
                  <a:lnTo>
                    <a:pt x="84" y="647"/>
                  </a:lnTo>
                  <a:lnTo>
                    <a:pt x="67" y="761"/>
                  </a:lnTo>
                  <a:lnTo>
                    <a:pt x="0" y="736"/>
                  </a:lnTo>
                  <a:lnTo>
                    <a:pt x="24" y="635"/>
                  </a:lnTo>
                  <a:lnTo>
                    <a:pt x="453" y="0"/>
                  </a:lnTo>
                  <a:lnTo>
                    <a:pt x="502" y="35"/>
                  </a:lnTo>
                  <a:lnTo>
                    <a:pt x="502" y="35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1" name="Freeform 11"/>
            <p:cNvSpPr>
              <a:spLocks/>
            </p:cNvSpPr>
            <p:nvPr/>
          </p:nvSpPr>
          <p:spPr bwMode="auto">
            <a:xfrm>
              <a:off x="734" y="1968"/>
              <a:ext cx="33" cy="303"/>
            </a:xfrm>
            <a:custGeom>
              <a:avLst/>
              <a:gdLst>
                <a:gd name="T0" fmla="*/ 39 w 99"/>
                <a:gd name="T1" fmla="*/ 0 h 907"/>
                <a:gd name="T2" fmla="*/ 0 w 99"/>
                <a:gd name="T3" fmla="*/ 111 h 907"/>
                <a:gd name="T4" fmla="*/ 43 w 99"/>
                <a:gd name="T5" fmla="*/ 195 h 907"/>
                <a:gd name="T6" fmla="*/ 6 w 99"/>
                <a:gd name="T7" fmla="*/ 262 h 907"/>
                <a:gd name="T8" fmla="*/ 39 w 99"/>
                <a:gd name="T9" fmla="*/ 388 h 907"/>
                <a:gd name="T10" fmla="*/ 15 w 99"/>
                <a:gd name="T11" fmla="*/ 411 h 907"/>
                <a:gd name="T12" fmla="*/ 43 w 99"/>
                <a:gd name="T13" fmla="*/ 480 h 907"/>
                <a:gd name="T14" fmla="*/ 26 w 99"/>
                <a:gd name="T15" fmla="*/ 537 h 907"/>
                <a:gd name="T16" fmla="*/ 56 w 99"/>
                <a:gd name="T17" fmla="*/ 606 h 907"/>
                <a:gd name="T18" fmla="*/ 33 w 99"/>
                <a:gd name="T19" fmla="*/ 663 h 907"/>
                <a:gd name="T20" fmla="*/ 73 w 99"/>
                <a:gd name="T21" fmla="*/ 726 h 907"/>
                <a:gd name="T22" fmla="*/ 33 w 99"/>
                <a:gd name="T23" fmla="*/ 783 h 907"/>
                <a:gd name="T24" fmla="*/ 43 w 99"/>
                <a:gd name="T25" fmla="*/ 907 h 907"/>
                <a:gd name="T26" fmla="*/ 99 w 99"/>
                <a:gd name="T27" fmla="*/ 893 h 907"/>
                <a:gd name="T28" fmla="*/ 76 w 99"/>
                <a:gd name="T29" fmla="*/ 79 h 907"/>
                <a:gd name="T30" fmla="*/ 39 w 99"/>
                <a:gd name="T31" fmla="*/ 0 h 907"/>
                <a:gd name="T32" fmla="*/ 39 w 99"/>
                <a:gd name="T33" fmla="*/ 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907">
                  <a:moveTo>
                    <a:pt x="39" y="0"/>
                  </a:moveTo>
                  <a:lnTo>
                    <a:pt x="0" y="111"/>
                  </a:lnTo>
                  <a:lnTo>
                    <a:pt x="43" y="195"/>
                  </a:lnTo>
                  <a:lnTo>
                    <a:pt x="6" y="262"/>
                  </a:lnTo>
                  <a:lnTo>
                    <a:pt x="39" y="388"/>
                  </a:lnTo>
                  <a:lnTo>
                    <a:pt x="15" y="411"/>
                  </a:lnTo>
                  <a:lnTo>
                    <a:pt x="43" y="480"/>
                  </a:lnTo>
                  <a:lnTo>
                    <a:pt x="26" y="537"/>
                  </a:lnTo>
                  <a:lnTo>
                    <a:pt x="56" y="606"/>
                  </a:lnTo>
                  <a:lnTo>
                    <a:pt x="33" y="663"/>
                  </a:lnTo>
                  <a:lnTo>
                    <a:pt x="73" y="726"/>
                  </a:lnTo>
                  <a:lnTo>
                    <a:pt x="33" y="783"/>
                  </a:lnTo>
                  <a:lnTo>
                    <a:pt x="43" y="907"/>
                  </a:lnTo>
                  <a:lnTo>
                    <a:pt x="99" y="893"/>
                  </a:lnTo>
                  <a:lnTo>
                    <a:pt x="76" y="7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2" name="Freeform 12"/>
            <p:cNvSpPr>
              <a:spLocks/>
            </p:cNvSpPr>
            <p:nvPr/>
          </p:nvSpPr>
          <p:spPr bwMode="auto">
            <a:xfrm>
              <a:off x="712" y="1850"/>
              <a:ext cx="39" cy="116"/>
            </a:xfrm>
            <a:custGeom>
              <a:avLst/>
              <a:gdLst>
                <a:gd name="T0" fmla="*/ 106 w 117"/>
                <a:gd name="T1" fmla="*/ 0 h 347"/>
                <a:gd name="T2" fmla="*/ 33 w 117"/>
                <a:gd name="T3" fmla="*/ 63 h 347"/>
                <a:gd name="T4" fmla="*/ 56 w 117"/>
                <a:gd name="T5" fmla="*/ 212 h 347"/>
                <a:gd name="T6" fmla="*/ 0 w 117"/>
                <a:gd name="T7" fmla="*/ 237 h 347"/>
                <a:gd name="T8" fmla="*/ 16 w 117"/>
                <a:gd name="T9" fmla="*/ 269 h 347"/>
                <a:gd name="T10" fmla="*/ 60 w 117"/>
                <a:gd name="T11" fmla="*/ 278 h 347"/>
                <a:gd name="T12" fmla="*/ 67 w 117"/>
                <a:gd name="T13" fmla="*/ 332 h 347"/>
                <a:gd name="T14" fmla="*/ 110 w 117"/>
                <a:gd name="T15" fmla="*/ 347 h 347"/>
                <a:gd name="T16" fmla="*/ 117 w 117"/>
                <a:gd name="T17" fmla="*/ 300 h 347"/>
                <a:gd name="T18" fmla="*/ 106 w 117"/>
                <a:gd name="T19" fmla="*/ 0 h 347"/>
                <a:gd name="T20" fmla="*/ 106 w 117"/>
                <a:gd name="T2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347">
                  <a:moveTo>
                    <a:pt x="106" y="0"/>
                  </a:moveTo>
                  <a:lnTo>
                    <a:pt x="33" y="63"/>
                  </a:lnTo>
                  <a:lnTo>
                    <a:pt x="56" y="212"/>
                  </a:lnTo>
                  <a:lnTo>
                    <a:pt x="0" y="237"/>
                  </a:lnTo>
                  <a:lnTo>
                    <a:pt x="16" y="269"/>
                  </a:lnTo>
                  <a:lnTo>
                    <a:pt x="60" y="278"/>
                  </a:lnTo>
                  <a:lnTo>
                    <a:pt x="67" y="332"/>
                  </a:lnTo>
                  <a:lnTo>
                    <a:pt x="110" y="347"/>
                  </a:lnTo>
                  <a:lnTo>
                    <a:pt x="117" y="300"/>
                  </a:ln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3" name="Freeform 13"/>
            <p:cNvSpPr>
              <a:spLocks/>
            </p:cNvSpPr>
            <p:nvPr/>
          </p:nvSpPr>
          <p:spPr bwMode="auto">
            <a:xfrm>
              <a:off x="550" y="1903"/>
              <a:ext cx="61" cy="42"/>
            </a:xfrm>
            <a:custGeom>
              <a:avLst/>
              <a:gdLst>
                <a:gd name="T0" fmla="*/ 9 w 184"/>
                <a:gd name="T1" fmla="*/ 63 h 126"/>
                <a:gd name="T2" fmla="*/ 50 w 184"/>
                <a:gd name="T3" fmla="*/ 72 h 126"/>
                <a:gd name="T4" fmla="*/ 84 w 184"/>
                <a:gd name="T5" fmla="*/ 38 h 126"/>
                <a:gd name="T6" fmla="*/ 174 w 184"/>
                <a:gd name="T7" fmla="*/ 0 h 126"/>
                <a:gd name="T8" fmla="*/ 184 w 184"/>
                <a:gd name="T9" fmla="*/ 21 h 126"/>
                <a:gd name="T10" fmla="*/ 117 w 184"/>
                <a:gd name="T11" fmla="*/ 95 h 126"/>
                <a:gd name="T12" fmla="*/ 26 w 184"/>
                <a:gd name="T13" fmla="*/ 126 h 126"/>
                <a:gd name="T14" fmla="*/ 0 w 184"/>
                <a:gd name="T15" fmla="*/ 104 h 126"/>
                <a:gd name="T16" fmla="*/ 9 w 184"/>
                <a:gd name="T17" fmla="*/ 63 h 126"/>
                <a:gd name="T18" fmla="*/ 9 w 184"/>
                <a:gd name="T19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26">
                  <a:moveTo>
                    <a:pt x="9" y="63"/>
                  </a:moveTo>
                  <a:lnTo>
                    <a:pt x="50" y="72"/>
                  </a:lnTo>
                  <a:lnTo>
                    <a:pt x="84" y="38"/>
                  </a:lnTo>
                  <a:lnTo>
                    <a:pt x="174" y="0"/>
                  </a:lnTo>
                  <a:lnTo>
                    <a:pt x="184" y="21"/>
                  </a:lnTo>
                  <a:lnTo>
                    <a:pt x="117" y="95"/>
                  </a:lnTo>
                  <a:lnTo>
                    <a:pt x="26" y="126"/>
                  </a:lnTo>
                  <a:lnTo>
                    <a:pt x="0" y="104"/>
                  </a:lnTo>
                  <a:lnTo>
                    <a:pt x="9" y="63"/>
                  </a:lnTo>
                  <a:lnTo>
                    <a:pt x="9" y="63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4" name="Freeform 14"/>
            <p:cNvSpPr>
              <a:spLocks/>
            </p:cNvSpPr>
            <p:nvPr/>
          </p:nvSpPr>
          <p:spPr bwMode="auto">
            <a:xfrm>
              <a:off x="622" y="1690"/>
              <a:ext cx="101" cy="18"/>
            </a:xfrm>
            <a:custGeom>
              <a:avLst/>
              <a:gdLst>
                <a:gd name="T0" fmla="*/ 0 w 301"/>
                <a:gd name="T1" fmla="*/ 7 h 54"/>
                <a:gd name="T2" fmla="*/ 233 w 301"/>
                <a:gd name="T3" fmla="*/ 54 h 54"/>
                <a:gd name="T4" fmla="*/ 301 w 301"/>
                <a:gd name="T5" fmla="*/ 47 h 54"/>
                <a:gd name="T6" fmla="*/ 83 w 301"/>
                <a:gd name="T7" fmla="*/ 0 h 54"/>
                <a:gd name="T8" fmla="*/ 0 w 301"/>
                <a:gd name="T9" fmla="*/ 7 h 54"/>
                <a:gd name="T10" fmla="*/ 0 w 301"/>
                <a:gd name="T11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54">
                  <a:moveTo>
                    <a:pt x="0" y="7"/>
                  </a:moveTo>
                  <a:lnTo>
                    <a:pt x="233" y="54"/>
                  </a:lnTo>
                  <a:lnTo>
                    <a:pt x="301" y="47"/>
                  </a:lnTo>
                  <a:lnTo>
                    <a:pt x="83" y="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5" name="Freeform 15"/>
            <p:cNvSpPr>
              <a:spLocks/>
            </p:cNvSpPr>
            <p:nvPr/>
          </p:nvSpPr>
          <p:spPr bwMode="auto">
            <a:xfrm>
              <a:off x="574" y="1696"/>
              <a:ext cx="93" cy="17"/>
            </a:xfrm>
            <a:custGeom>
              <a:avLst/>
              <a:gdLst>
                <a:gd name="T0" fmla="*/ 0 w 279"/>
                <a:gd name="T1" fmla="*/ 22 h 53"/>
                <a:gd name="T2" fmla="*/ 228 w 279"/>
                <a:gd name="T3" fmla="*/ 53 h 53"/>
                <a:gd name="T4" fmla="*/ 279 w 279"/>
                <a:gd name="T5" fmla="*/ 38 h 53"/>
                <a:gd name="T6" fmla="*/ 78 w 279"/>
                <a:gd name="T7" fmla="*/ 0 h 53"/>
                <a:gd name="T8" fmla="*/ 0 w 279"/>
                <a:gd name="T9" fmla="*/ 22 h 53"/>
                <a:gd name="T10" fmla="*/ 0 w 279"/>
                <a:gd name="T11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53">
                  <a:moveTo>
                    <a:pt x="0" y="22"/>
                  </a:moveTo>
                  <a:lnTo>
                    <a:pt x="228" y="53"/>
                  </a:lnTo>
                  <a:lnTo>
                    <a:pt x="279" y="38"/>
                  </a:lnTo>
                  <a:lnTo>
                    <a:pt x="78" y="0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6" name="Freeform 16"/>
            <p:cNvSpPr>
              <a:spLocks/>
            </p:cNvSpPr>
            <p:nvPr/>
          </p:nvSpPr>
          <p:spPr bwMode="auto">
            <a:xfrm>
              <a:off x="856" y="1693"/>
              <a:ext cx="34" cy="103"/>
            </a:xfrm>
            <a:custGeom>
              <a:avLst/>
              <a:gdLst>
                <a:gd name="T0" fmla="*/ 17 w 101"/>
                <a:gd name="T1" fmla="*/ 0 h 310"/>
                <a:gd name="T2" fmla="*/ 101 w 101"/>
                <a:gd name="T3" fmla="*/ 24 h 310"/>
                <a:gd name="T4" fmla="*/ 78 w 101"/>
                <a:gd name="T5" fmla="*/ 310 h 310"/>
                <a:gd name="T6" fmla="*/ 0 w 101"/>
                <a:gd name="T7" fmla="*/ 293 h 310"/>
                <a:gd name="T8" fmla="*/ 17 w 101"/>
                <a:gd name="T9" fmla="*/ 0 h 310"/>
                <a:gd name="T10" fmla="*/ 17 w 101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10">
                  <a:moveTo>
                    <a:pt x="17" y="0"/>
                  </a:moveTo>
                  <a:lnTo>
                    <a:pt x="101" y="24"/>
                  </a:lnTo>
                  <a:lnTo>
                    <a:pt x="78" y="310"/>
                  </a:lnTo>
                  <a:lnTo>
                    <a:pt x="0" y="293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7" name="Freeform 17"/>
            <p:cNvSpPr>
              <a:spLocks/>
            </p:cNvSpPr>
            <p:nvPr/>
          </p:nvSpPr>
          <p:spPr bwMode="auto">
            <a:xfrm>
              <a:off x="809" y="1676"/>
              <a:ext cx="59" cy="151"/>
            </a:xfrm>
            <a:custGeom>
              <a:avLst/>
              <a:gdLst>
                <a:gd name="T0" fmla="*/ 111 w 177"/>
                <a:gd name="T1" fmla="*/ 0 h 452"/>
                <a:gd name="T2" fmla="*/ 27 w 177"/>
                <a:gd name="T3" fmla="*/ 17 h 452"/>
                <a:gd name="T4" fmla="*/ 0 w 177"/>
                <a:gd name="T5" fmla="*/ 184 h 452"/>
                <a:gd name="T6" fmla="*/ 20 w 177"/>
                <a:gd name="T7" fmla="*/ 427 h 452"/>
                <a:gd name="T8" fmla="*/ 154 w 177"/>
                <a:gd name="T9" fmla="*/ 452 h 452"/>
                <a:gd name="T10" fmla="*/ 177 w 177"/>
                <a:gd name="T11" fmla="*/ 111 h 452"/>
                <a:gd name="T12" fmla="*/ 111 w 177"/>
                <a:gd name="T13" fmla="*/ 0 h 452"/>
                <a:gd name="T14" fmla="*/ 111 w 177"/>
                <a:gd name="T15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452">
                  <a:moveTo>
                    <a:pt x="111" y="0"/>
                  </a:moveTo>
                  <a:lnTo>
                    <a:pt x="27" y="17"/>
                  </a:lnTo>
                  <a:lnTo>
                    <a:pt x="0" y="184"/>
                  </a:lnTo>
                  <a:lnTo>
                    <a:pt x="20" y="427"/>
                  </a:lnTo>
                  <a:lnTo>
                    <a:pt x="154" y="452"/>
                  </a:lnTo>
                  <a:lnTo>
                    <a:pt x="177" y="111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8" name="Freeform 18"/>
            <p:cNvSpPr>
              <a:spLocks/>
            </p:cNvSpPr>
            <p:nvPr/>
          </p:nvSpPr>
          <p:spPr bwMode="auto">
            <a:xfrm>
              <a:off x="560" y="1703"/>
              <a:ext cx="237" cy="137"/>
            </a:xfrm>
            <a:custGeom>
              <a:avLst/>
              <a:gdLst>
                <a:gd name="T0" fmla="*/ 10 w 713"/>
                <a:gd name="T1" fmla="*/ 41 h 411"/>
                <a:gd name="T2" fmla="*/ 194 w 713"/>
                <a:gd name="T3" fmla="*/ 63 h 411"/>
                <a:gd name="T4" fmla="*/ 262 w 713"/>
                <a:gd name="T5" fmla="*/ 48 h 411"/>
                <a:gd name="T6" fmla="*/ 277 w 713"/>
                <a:gd name="T7" fmla="*/ 95 h 411"/>
                <a:gd name="T8" fmla="*/ 346 w 713"/>
                <a:gd name="T9" fmla="*/ 25 h 411"/>
                <a:gd name="T10" fmla="*/ 378 w 713"/>
                <a:gd name="T11" fmla="*/ 79 h 411"/>
                <a:gd name="T12" fmla="*/ 429 w 713"/>
                <a:gd name="T13" fmla="*/ 25 h 411"/>
                <a:gd name="T14" fmla="*/ 462 w 713"/>
                <a:gd name="T15" fmla="*/ 63 h 411"/>
                <a:gd name="T16" fmla="*/ 512 w 713"/>
                <a:gd name="T17" fmla="*/ 16 h 411"/>
                <a:gd name="T18" fmla="*/ 545 w 713"/>
                <a:gd name="T19" fmla="*/ 69 h 411"/>
                <a:gd name="T20" fmla="*/ 596 w 713"/>
                <a:gd name="T21" fmla="*/ 16 h 411"/>
                <a:gd name="T22" fmla="*/ 629 w 713"/>
                <a:gd name="T23" fmla="*/ 63 h 411"/>
                <a:gd name="T24" fmla="*/ 696 w 713"/>
                <a:gd name="T25" fmla="*/ 0 h 411"/>
                <a:gd name="T26" fmla="*/ 713 w 713"/>
                <a:gd name="T27" fmla="*/ 341 h 411"/>
                <a:gd name="T28" fmla="*/ 194 w 713"/>
                <a:gd name="T29" fmla="*/ 411 h 411"/>
                <a:gd name="T30" fmla="*/ 221 w 713"/>
                <a:gd name="T31" fmla="*/ 126 h 411"/>
                <a:gd name="T32" fmla="*/ 0 w 713"/>
                <a:gd name="T33" fmla="*/ 88 h 411"/>
                <a:gd name="T34" fmla="*/ 10 w 713"/>
                <a:gd name="T35" fmla="*/ 41 h 411"/>
                <a:gd name="T36" fmla="*/ 10 w 713"/>
                <a:gd name="T37" fmla="*/ 4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3" h="411">
                  <a:moveTo>
                    <a:pt x="10" y="41"/>
                  </a:moveTo>
                  <a:lnTo>
                    <a:pt x="194" y="63"/>
                  </a:lnTo>
                  <a:lnTo>
                    <a:pt x="262" y="48"/>
                  </a:lnTo>
                  <a:lnTo>
                    <a:pt x="277" y="95"/>
                  </a:lnTo>
                  <a:lnTo>
                    <a:pt x="346" y="25"/>
                  </a:lnTo>
                  <a:lnTo>
                    <a:pt x="378" y="79"/>
                  </a:lnTo>
                  <a:lnTo>
                    <a:pt x="429" y="25"/>
                  </a:lnTo>
                  <a:lnTo>
                    <a:pt x="462" y="63"/>
                  </a:lnTo>
                  <a:lnTo>
                    <a:pt x="512" y="16"/>
                  </a:lnTo>
                  <a:lnTo>
                    <a:pt x="545" y="69"/>
                  </a:lnTo>
                  <a:lnTo>
                    <a:pt x="596" y="16"/>
                  </a:lnTo>
                  <a:lnTo>
                    <a:pt x="629" y="63"/>
                  </a:lnTo>
                  <a:lnTo>
                    <a:pt x="696" y="0"/>
                  </a:lnTo>
                  <a:lnTo>
                    <a:pt x="713" y="341"/>
                  </a:lnTo>
                  <a:lnTo>
                    <a:pt x="194" y="411"/>
                  </a:lnTo>
                  <a:lnTo>
                    <a:pt x="221" y="126"/>
                  </a:lnTo>
                  <a:lnTo>
                    <a:pt x="0" y="88"/>
                  </a:lnTo>
                  <a:lnTo>
                    <a:pt x="10" y="41"/>
                  </a:lnTo>
                  <a:lnTo>
                    <a:pt x="10" y="41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59" name="Freeform 19"/>
            <p:cNvSpPr>
              <a:spLocks/>
            </p:cNvSpPr>
            <p:nvPr/>
          </p:nvSpPr>
          <p:spPr bwMode="auto">
            <a:xfrm>
              <a:off x="550" y="1748"/>
              <a:ext cx="65" cy="86"/>
            </a:xfrm>
            <a:custGeom>
              <a:avLst/>
              <a:gdLst>
                <a:gd name="T0" fmla="*/ 196 w 196"/>
                <a:gd name="T1" fmla="*/ 122 h 260"/>
                <a:gd name="T2" fmla="*/ 188 w 196"/>
                <a:gd name="T3" fmla="*/ 71 h 260"/>
                <a:gd name="T4" fmla="*/ 157 w 196"/>
                <a:gd name="T5" fmla="*/ 29 h 260"/>
                <a:gd name="T6" fmla="*/ 124 w 196"/>
                <a:gd name="T7" fmla="*/ 4 h 260"/>
                <a:gd name="T8" fmla="*/ 88 w 196"/>
                <a:gd name="T9" fmla="*/ 0 h 260"/>
                <a:gd name="T10" fmla="*/ 67 w 196"/>
                <a:gd name="T11" fmla="*/ 7 h 260"/>
                <a:gd name="T12" fmla="*/ 40 w 196"/>
                <a:gd name="T13" fmla="*/ 29 h 260"/>
                <a:gd name="T14" fmla="*/ 18 w 196"/>
                <a:gd name="T15" fmla="*/ 54 h 260"/>
                <a:gd name="T16" fmla="*/ 0 w 196"/>
                <a:gd name="T17" fmla="*/ 101 h 260"/>
                <a:gd name="T18" fmla="*/ 8 w 196"/>
                <a:gd name="T19" fmla="*/ 156 h 260"/>
                <a:gd name="T20" fmla="*/ 36 w 196"/>
                <a:gd name="T21" fmla="*/ 215 h 260"/>
                <a:gd name="T22" fmla="*/ 74 w 196"/>
                <a:gd name="T23" fmla="*/ 248 h 260"/>
                <a:gd name="T24" fmla="*/ 124 w 196"/>
                <a:gd name="T25" fmla="*/ 260 h 260"/>
                <a:gd name="T26" fmla="*/ 160 w 196"/>
                <a:gd name="T27" fmla="*/ 245 h 260"/>
                <a:gd name="T28" fmla="*/ 178 w 196"/>
                <a:gd name="T29" fmla="*/ 211 h 260"/>
                <a:gd name="T30" fmla="*/ 152 w 196"/>
                <a:gd name="T31" fmla="*/ 203 h 260"/>
                <a:gd name="T32" fmla="*/ 116 w 196"/>
                <a:gd name="T33" fmla="*/ 203 h 260"/>
                <a:gd name="T34" fmla="*/ 85 w 196"/>
                <a:gd name="T35" fmla="*/ 181 h 260"/>
                <a:gd name="T36" fmla="*/ 67 w 196"/>
                <a:gd name="T37" fmla="*/ 153 h 260"/>
                <a:gd name="T38" fmla="*/ 62 w 196"/>
                <a:gd name="T39" fmla="*/ 119 h 260"/>
                <a:gd name="T40" fmla="*/ 70 w 196"/>
                <a:gd name="T41" fmla="*/ 94 h 260"/>
                <a:gd name="T42" fmla="*/ 88 w 196"/>
                <a:gd name="T43" fmla="*/ 71 h 260"/>
                <a:gd name="T44" fmla="*/ 121 w 196"/>
                <a:gd name="T45" fmla="*/ 67 h 260"/>
                <a:gd name="T46" fmla="*/ 152 w 196"/>
                <a:gd name="T47" fmla="*/ 88 h 260"/>
                <a:gd name="T48" fmla="*/ 170 w 196"/>
                <a:gd name="T49" fmla="*/ 122 h 260"/>
                <a:gd name="T50" fmla="*/ 196 w 196"/>
                <a:gd name="T51" fmla="*/ 122 h 260"/>
                <a:gd name="T52" fmla="*/ 196 w 196"/>
                <a:gd name="T53" fmla="*/ 12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6" h="260">
                  <a:moveTo>
                    <a:pt x="196" y="122"/>
                  </a:moveTo>
                  <a:lnTo>
                    <a:pt x="188" y="71"/>
                  </a:lnTo>
                  <a:lnTo>
                    <a:pt x="157" y="29"/>
                  </a:lnTo>
                  <a:lnTo>
                    <a:pt x="124" y="4"/>
                  </a:lnTo>
                  <a:lnTo>
                    <a:pt x="88" y="0"/>
                  </a:lnTo>
                  <a:lnTo>
                    <a:pt x="67" y="7"/>
                  </a:lnTo>
                  <a:lnTo>
                    <a:pt x="40" y="29"/>
                  </a:lnTo>
                  <a:lnTo>
                    <a:pt x="18" y="54"/>
                  </a:lnTo>
                  <a:lnTo>
                    <a:pt x="0" y="101"/>
                  </a:lnTo>
                  <a:lnTo>
                    <a:pt x="8" y="156"/>
                  </a:lnTo>
                  <a:lnTo>
                    <a:pt x="36" y="215"/>
                  </a:lnTo>
                  <a:lnTo>
                    <a:pt x="74" y="248"/>
                  </a:lnTo>
                  <a:lnTo>
                    <a:pt x="124" y="260"/>
                  </a:lnTo>
                  <a:lnTo>
                    <a:pt x="160" y="245"/>
                  </a:lnTo>
                  <a:lnTo>
                    <a:pt x="178" y="211"/>
                  </a:lnTo>
                  <a:lnTo>
                    <a:pt x="152" y="203"/>
                  </a:lnTo>
                  <a:lnTo>
                    <a:pt x="116" y="203"/>
                  </a:lnTo>
                  <a:lnTo>
                    <a:pt x="85" y="181"/>
                  </a:lnTo>
                  <a:lnTo>
                    <a:pt x="67" y="153"/>
                  </a:lnTo>
                  <a:lnTo>
                    <a:pt x="62" y="119"/>
                  </a:lnTo>
                  <a:lnTo>
                    <a:pt x="70" y="94"/>
                  </a:lnTo>
                  <a:lnTo>
                    <a:pt x="88" y="71"/>
                  </a:lnTo>
                  <a:lnTo>
                    <a:pt x="121" y="67"/>
                  </a:lnTo>
                  <a:lnTo>
                    <a:pt x="152" y="88"/>
                  </a:lnTo>
                  <a:lnTo>
                    <a:pt x="170" y="122"/>
                  </a:lnTo>
                  <a:lnTo>
                    <a:pt x="196" y="122"/>
                  </a:lnTo>
                  <a:lnTo>
                    <a:pt x="196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0" name="Freeform 20"/>
            <p:cNvSpPr>
              <a:spLocks/>
            </p:cNvSpPr>
            <p:nvPr/>
          </p:nvSpPr>
          <p:spPr bwMode="auto">
            <a:xfrm>
              <a:off x="594" y="1783"/>
              <a:ext cx="21" cy="39"/>
            </a:xfrm>
            <a:custGeom>
              <a:avLst/>
              <a:gdLst>
                <a:gd name="T0" fmla="*/ 30 w 62"/>
                <a:gd name="T1" fmla="*/ 0 h 119"/>
                <a:gd name="T2" fmla="*/ 30 w 62"/>
                <a:gd name="T3" fmla="*/ 37 h 119"/>
                <a:gd name="T4" fmla="*/ 26 w 62"/>
                <a:gd name="T5" fmla="*/ 70 h 119"/>
                <a:gd name="T6" fmla="*/ 0 w 62"/>
                <a:gd name="T7" fmla="*/ 110 h 119"/>
                <a:gd name="T8" fmla="*/ 38 w 62"/>
                <a:gd name="T9" fmla="*/ 119 h 119"/>
                <a:gd name="T10" fmla="*/ 54 w 62"/>
                <a:gd name="T11" fmla="*/ 85 h 119"/>
                <a:gd name="T12" fmla="*/ 62 w 62"/>
                <a:gd name="T13" fmla="*/ 55 h 119"/>
                <a:gd name="T14" fmla="*/ 62 w 62"/>
                <a:gd name="T15" fmla="*/ 14 h 119"/>
                <a:gd name="T16" fmla="*/ 30 w 62"/>
                <a:gd name="T17" fmla="*/ 0 h 119"/>
                <a:gd name="T18" fmla="*/ 30 w 62"/>
                <a:gd name="T1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19">
                  <a:moveTo>
                    <a:pt x="30" y="0"/>
                  </a:moveTo>
                  <a:lnTo>
                    <a:pt x="30" y="37"/>
                  </a:lnTo>
                  <a:lnTo>
                    <a:pt x="26" y="70"/>
                  </a:lnTo>
                  <a:lnTo>
                    <a:pt x="0" y="110"/>
                  </a:lnTo>
                  <a:lnTo>
                    <a:pt x="38" y="119"/>
                  </a:lnTo>
                  <a:lnTo>
                    <a:pt x="54" y="85"/>
                  </a:lnTo>
                  <a:lnTo>
                    <a:pt x="62" y="55"/>
                  </a:lnTo>
                  <a:lnTo>
                    <a:pt x="62" y="1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1" name="Freeform 21"/>
            <p:cNvSpPr>
              <a:spLocks/>
            </p:cNvSpPr>
            <p:nvPr/>
          </p:nvSpPr>
          <p:spPr bwMode="auto">
            <a:xfrm>
              <a:off x="552" y="1717"/>
              <a:ext cx="90" cy="125"/>
            </a:xfrm>
            <a:custGeom>
              <a:avLst/>
              <a:gdLst>
                <a:gd name="T0" fmla="*/ 0 w 268"/>
                <a:gd name="T1" fmla="*/ 8 h 375"/>
                <a:gd name="T2" fmla="*/ 0 w 268"/>
                <a:gd name="T3" fmla="*/ 105 h 375"/>
                <a:gd name="T4" fmla="*/ 36 w 268"/>
                <a:gd name="T5" fmla="*/ 109 h 375"/>
                <a:gd name="T6" fmla="*/ 44 w 268"/>
                <a:gd name="T7" fmla="*/ 72 h 375"/>
                <a:gd name="T8" fmla="*/ 85 w 268"/>
                <a:gd name="T9" fmla="*/ 66 h 375"/>
                <a:gd name="T10" fmla="*/ 139 w 268"/>
                <a:gd name="T11" fmla="*/ 75 h 375"/>
                <a:gd name="T12" fmla="*/ 182 w 268"/>
                <a:gd name="T13" fmla="*/ 97 h 375"/>
                <a:gd name="T14" fmla="*/ 202 w 268"/>
                <a:gd name="T15" fmla="*/ 134 h 375"/>
                <a:gd name="T16" fmla="*/ 214 w 268"/>
                <a:gd name="T17" fmla="*/ 221 h 375"/>
                <a:gd name="T18" fmla="*/ 205 w 268"/>
                <a:gd name="T19" fmla="*/ 296 h 375"/>
                <a:gd name="T20" fmla="*/ 188 w 268"/>
                <a:gd name="T21" fmla="*/ 338 h 375"/>
                <a:gd name="T22" fmla="*/ 131 w 268"/>
                <a:gd name="T23" fmla="*/ 341 h 375"/>
                <a:gd name="T24" fmla="*/ 110 w 268"/>
                <a:gd name="T25" fmla="*/ 349 h 375"/>
                <a:gd name="T26" fmla="*/ 259 w 268"/>
                <a:gd name="T27" fmla="*/ 375 h 375"/>
                <a:gd name="T28" fmla="*/ 268 w 268"/>
                <a:gd name="T29" fmla="*/ 38 h 375"/>
                <a:gd name="T30" fmla="*/ 220 w 268"/>
                <a:gd name="T31" fmla="*/ 21 h 375"/>
                <a:gd name="T32" fmla="*/ 211 w 268"/>
                <a:gd name="T33" fmla="*/ 58 h 375"/>
                <a:gd name="T34" fmla="*/ 44 w 268"/>
                <a:gd name="T35" fmla="*/ 38 h 375"/>
                <a:gd name="T36" fmla="*/ 44 w 268"/>
                <a:gd name="T37" fmla="*/ 0 h 375"/>
                <a:gd name="T38" fmla="*/ 0 w 268"/>
                <a:gd name="T39" fmla="*/ 8 h 375"/>
                <a:gd name="T40" fmla="*/ 0 w 268"/>
                <a:gd name="T41" fmla="*/ 8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375">
                  <a:moveTo>
                    <a:pt x="0" y="8"/>
                  </a:moveTo>
                  <a:lnTo>
                    <a:pt x="0" y="105"/>
                  </a:lnTo>
                  <a:lnTo>
                    <a:pt x="36" y="109"/>
                  </a:lnTo>
                  <a:lnTo>
                    <a:pt x="44" y="72"/>
                  </a:lnTo>
                  <a:lnTo>
                    <a:pt x="85" y="66"/>
                  </a:lnTo>
                  <a:lnTo>
                    <a:pt x="139" y="75"/>
                  </a:lnTo>
                  <a:lnTo>
                    <a:pt x="182" y="97"/>
                  </a:lnTo>
                  <a:lnTo>
                    <a:pt x="202" y="134"/>
                  </a:lnTo>
                  <a:lnTo>
                    <a:pt x="214" y="221"/>
                  </a:lnTo>
                  <a:lnTo>
                    <a:pt x="205" y="296"/>
                  </a:lnTo>
                  <a:lnTo>
                    <a:pt x="188" y="338"/>
                  </a:lnTo>
                  <a:lnTo>
                    <a:pt x="131" y="341"/>
                  </a:lnTo>
                  <a:lnTo>
                    <a:pt x="110" y="349"/>
                  </a:lnTo>
                  <a:lnTo>
                    <a:pt x="259" y="375"/>
                  </a:lnTo>
                  <a:lnTo>
                    <a:pt x="268" y="38"/>
                  </a:lnTo>
                  <a:lnTo>
                    <a:pt x="220" y="21"/>
                  </a:lnTo>
                  <a:lnTo>
                    <a:pt x="211" y="58"/>
                  </a:lnTo>
                  <a:lnTo>
                    <a:pt x="44" y="38"/>
                  </a:lnTo>
                  <a:lnTo>
                    <a:pt x="44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2" name="Freeform 22"/>
            <p:cNvSpPr>
              <a:spLocks/>
            </p:cNvSpPr>
            <p:nvPr/>
          </p:nvSpPr>
          <p:spPr bwMode="auto">
            <a:xfrm>
              <a:off x="501" y="1824"/>
              <a:ext cx="349" cy="43"/>
            </a:xfrm>
            <a:custGeom>
              <a:avLst/>
              <a:gdLst>
                <a:gd name="T0" fmla="*/ 111 w 1048"/>
                <a:gd name="T1" fmla="*/ 0 h 130"/>
                <a:gd name="T2" fmla="*/ 0 w 1048"/>
                <a:gd name="T3" fmla="*/ 62 h 130"/>
                <a:gd name="T4" fmla="*/ 16 w 1048"/>
                <a:gd name="T5" fmla="*/ 96 h 130"/>
                <a:gd name="T6" fmla="*/ 199 w 1048"/>
                <a:gd name="T7" fmla="*/ 105 h 130"/>
                <a:gd name="T8" fmla="*/ 330 w 1048"/>
                <a:gd name="T9" fmla="*/ 130 h 130"/>
                <a:gd name="T10" fmla="*/ 456 w 1048"/>
                <a:gd name="T11" fmla="*/ 105 h 130"/>
                <a:gd name="T12" fmla="*/ 1048 w 1048"/>
                <a:gd name="T13" fmla="*/ 88 h 130"/>
                <a:gd name="T14" fmla="*/ 1048 w 1048"/>
                <a:gd name="T15" fmla="*/ 62 h 130"/>
                <a:gd name="T16" fmla="*/ 829 w 1048"/>
                <a:gd name="T17" fmla="*/ 68 h 130"/>
                <a:gd name="T18" fmla="*/ 834 w 1048"/>
                <a:gd name="T19" fmla="*/ 54 h 130"/>
                <a:gd name="T20" fmla="*/ 1012 w 1048"/>
                <a:gd name="T21" fmla="*/ 37 h 130"/>
                <a:gd name="T22" fmla="*/ 946 w 1048"/>
                <a:gd name="T23" fmla="*/ 25 h 130"/>
                <a:gd name="T24" fmla="*/ 580 w 1048"/>
                <a:gd name="T25" fmla="*/ 28 h 130"/>
                <a:gd name="T26" fmla="*/ 339 w 1048"/>
                <a:gd name="T27" fmla="*/ 79 h 130"/>
                <a:gd name="T28" fmla="*/ 111 w 1048"/>
                <a:gd name="T29" fmla="*/ 0 h 130"/>
                <a:gd name="T30" fmla="*/ 111 w 1048"/>
                <a:gd name="T3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8" h="130">
                  <a:moveTo>
                    <a:pt x="111" y="0"/>
                  </a:moveTo>
                  <a:lnTo>
                    <a:pt x="0" y="62"/>
                  </a:lnTo>
                  <a:lnTo>
                    <a:pt x="16" y="96"/>
                  </a:lnTo>
                  <a:lnTo>
                    <a:pt x="199" y="105"/>
                  </a:lnTo>
                  <a:lnTo>
                    <a:pt x="330" y="130"/>
                  </a:lnTo>
                  <a:lnTo>
                    <a:pt x="456" y="105"/>
                  </a:lnTo>
                  <a:lnTo>
                    <a:pt x="1048" y="88"/>
                  </a:lnTo>
                  <a:lnTo>
                    <a:pt x="1048" y="62"/>
                  </a:lnTo>
                  <a:lnTo>
                    <a:pt x="829" y="68"/>
                  </a:lnTo>
                  <a:lnTo>
                    <a:pt x="834" y="54"/>
                  </a:lnTo>
                  <a:lnTo>
                    <a:pt x="1012" y="37"/>
                  </a:lnTo>
                  <a:lnTo>
                    <a:pt x="946" y="25"/>
                  </a:lnTo>
                  <a:lnTo>
                    <a:pt x="580" y="28"/>
                  </a:lnTo>
                  <a:lnTo>
                    <a:pt x="339" y="79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3" name="Freeform 23"/>
            <p:cNvSpPr>
              <a:spLocks/>
            </p:cNvSpPr>
            <p:nvPr/>
          </p:nvSpPr>
          <p:spPr bwMode="auto">
            <a:xfrm>
              <a:off x="636" y="1718"/>
              <a:ext cx="155" cy="122"/>
            </a:xfrm>
            <a:custGeom>
              <a:avLst/>
              <a:gdLst>
                <a:gd name="T0" fmla="*/ 13 w 465"/>
                <a:gd name="T1" fmla="*/ 270 h 366"/>
                <a:gd name="T2" fmla="*/ 76 w 465"/>
                <a:gd name="T3" fmla="*/ 38 h 366"/>
                <a:gd name="T4" fmla="*/ 112 w 465"/>
                <a:gd name="T5" fmla="*/ 34 h 366"/>
                <a:gd name="T6" fmla="*/ 125 w 465"/>
                <a:gd name="T7" fmla="*/ 256 h 366"/>
                <a:gd name="T8" fmla="*/ 179 w 465"/>
                <a:gd name="T9" fmla="*/ 30 h 366"/>
                <a:gd name="T10" fmla="*/ 206 w 465"/>
                <a:gd name="T11" fmla="*/ 30 h 366"/>
                <a:gd name="T12" fmla="*/ 211 w 465"/>
                <a:gd name="T13" fmla="*/ 226 h 366"/>
                <a:gd name="T14" fmla="*/ 259 w 465"/>
                <a:gd name="T15" fmla="*/ 21 h 366"/>
                <a:gd name="T16" fmla="*/ 286 w 465"/>
                <a:gd name="T17" fmla="*/ 17 h 366"/>
                <a:gd name="T18" fmla="*/ 304 w 465"/>
                <a:gd name="T19" fmla="*/ 201 h 366"/>
                <a:gd name="T20" fmla="*/ 349 w 465"/>
                <a:gd name="T21" fmla="*/ 15 h 366"/>
                <a:gd name="T22" fmla="*/ 367 w 465"/>
                <a:gd name="T23" fmla="*/ 17 h 366"/>
                <a:gd name="T24" fmla="*/ 378 w 465"/>
                <a:gd name="T25" fmla="*/ 243 h 366"/>
                <a:gd name="T26" fmla="*/ 438 w 465"/>
                <a:gd name="T27" fmla="*/ 9 h 366"/>
                <a:gd name="T28" fmla="*/ 465 w 465"/>
                <a:gd name="T29" fmla="*/ 0 h 366"/>
                <a:gd name="T30" fmla="*/ 384 w 465"/>
                <a:gd name="T31" fmla="*/ 319 h 366"/>
                <a:gd name="T32" fmla="*/ 358 w 465"/>
                <a:gd name="T33" fmla="*/ 319 h 366"/>
                <a:gd name="T34" fmla="*/ 343 w 465"/>
                <a:gd name="T35" fmla="*/ 122 h 366"/>
                <a:gd name="T36" fmla="*/ 304 w 465"/>
                <a:gd name="T37" fmla="*/ 298 h 366"/>
                <a:gd name="T38" fmla="*/ 277 w 465"/>
                <a:gd name="T39" fmla="*/ 302 h 366"/>
                <a:gd name="T40" fmla="*/ 262 w 465"/>
                <a:gd name="T41" fmla="*/ 105 h 366"/>
                <a:gd name="T42" fmla="*/ 209 w 465"/>
                <a:gd name="T43" fmla="*/ 313 h 366"/>
                <a:gd name="T44" fmla="*/ 188 w 465"/>
                <a:gd name="T45" fmla="*/ 315 h 366"/>
                <a:gd name="T46" fmla="*/ 179 w 465"/>
                <a:gd name="T47" fmla="*/ 134 h 366"/>
                <a:gd name="T48" fmla="*/ 134 w 465"/>
                <a:gd name="T49" fmla="*/ 332 h 366"/>
                <a:gd name="T50" fmla="*/ 116 w 465"/>
                <a:gd name="T51" fmla="*/ 336 h 366"/>
                <a:gd name="T52" fmla="*/ 80 w 465"/>
                <a:gd name="T53" fmla="*/ 127 h 366"/>
                <a:gd name="T54" fmla="*/ 30 w 465"/>
                <a:gd name="T55" fmla="*/ 345 h 366"/>
                <a:gd name="T56" fmla="*/ 0 w 465"/>
                <a:gd name="T57" fmla="*/ 366 h 366"/>
                <a:gd name="T58" fmla="*/ 13 w 465"/>
                <a:gd name="T59" fmla="*/ 270 h 366"/>
                <a:gd name="T60" fmla="*/ 13 w 465"/>
                <a:gd name="T61" fmla="*/ 27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5" h="366">
                  <a:moveTo>
                    <a:pt x="13" y="270"/>
                  </a:moveTo>
                  <a:lnTo>
                    <a:pt x="76" y="38"/>
                  </a:lnTo>
                  <a:lnTo>
                    <a:pt x="112" y="34"/>
                  </a:lnTo>
                  <a:lnTo>
                    <a:pt x="125" y="256"/>
                  </a:lnTo>
                  <a:lnTo>
                    <a:pt x="179" y="30"/>
                  </a:lnTo>
                  <a:lnTo>
                    <a:pt x="206" y="30"/>
                  </a:lnTo>
                  <a:lnTo>
                    <a:pt x="211" y="226"/>
                  </a:lnTo>
                  <a:lnTo>
                    <a:pt x="259" y="21"/>
                  </a:lnTo>
                  <a:lnTo>
                    <a:pt x="286" y="17"/>
                  </a:lnTo>
                  <a:lnTo>
                    <a:pt x="304" y="201"/>
                  </a:lnTo>
                  <a:lnTo>
                    <a:pt x="349" y="15"/>
                  </a:lnTo>
                  <a:lnTo>
                    <a:pt x="367" y="17"/>
                  </a:lnTo>
                  <a:lnTo>
                    <a:pt x="378" y="243"/>
                  </a:lnTo>
                  <a:lnTo>
                    <a:pt x="438" y="9"/>
                  </a:lnTo>
                  <a:lnTo>
                    <a:pt x="465" y="0"/>
                  </a:lnTo>
                  <a:lnTo>
                    <a:pt x="384" y="319"/>
                  </a:lnTo>
                  <a:lnTo>
                    <a:pt x="358" y="319"/>
                  </a:lnTo>
                  <a:lnTo>
                    <a:pt x="343" y="122"/>
                  </a:lnTo>
                  <a:lnTo>
                    <a:pt x="304" y="298"/>
                  </a:lnTo>
                  <a:lnTo>
                    <a:pt x="277" y="302"/>
                  </a:lnTo>
                  <a:lnTo>
                    <a:pt x="262" y="105"/>
                  </a:lnTo>
                  <a:lnTo>
                    <a:pt x="209" y="313"/>
                  </a:lnTo>
                  <a:lnTo>
                    <a:pt x="188" y="315"/>
                  </a:lnTo>
                  <a:lnTo>
                    <a:pt x="179" y="134"/>
                  </a:lnTo>
                  <a:lnTo>
                    <a:pt x="134" y="332"/>
                  </a:lnTo>
                  <a:lnTo>
                    <a:pt x="116" y="336"/>
                  </a:lnTo>
                  <a:lnTo>
                    <a:pt x="80" y="127"/>
                  </a:lnTo>
                  <a:lnTo>
                    <a:pt x="30" y="345"/>
                  </a:lnTo>
                  <a:lnTo>
                    <a:pt x="0" y="366"/>
                  </a:lnTo>
                  <a:lnTo>
                    <a:pt x="13" y="270"/>
                  </a:lnTo>
                  <a:lnTo>
                    <a:pt x="13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4" name="Freeform 24"/>
            <p:cNvSpPr>
              <a:spLocks/>
            </p:cNvSpPr>
            <p:nvPr/>
          </p:nvSpPr>
          <p:spPr bwMode="auto">
            <a:xfrm>
              <a:off x="676" y="1656"/>
              <a:ext cx="128" cy="164"/>
            </a:xfrm>
            <a:custGeom>
              <a:avLst/>
              <a:gdLst>
                <a:gd name="T0" fmla="*/ 3 w 382"/>
                <a:gd name="T1" fmla="*/ 0 h 492"/>
                <a:gd name="T2" fmla="*/ 0 w 382"/>
                <a:gd name="T3" fmla="*/ 96 h 492"/>
                <a:gd name="T4" fmla="*/ 333 w 382"/>
                <a:gd name="T5" fmla="*/ 151 h 492"/>
                <a:gd name="T6" fmla="*/ 343 w 382"/>
                <a:gd name="T7" fmla="*/ 492 h 492"/>
                <a:gd name="T8" fmla="*/ 382 w 382"/>
                <a:gd name="T9" fmla="*/ 492 h 492"/>
                <a:gd name="T10" fmla="*/ 382 w 382"/>
                <a:gd name="T11" fmla="*/ 59 h 492"/>
                <a:gd name="T12" fmla="*/ 3 w 382"/>
                <a:gd name="T13" fmla="*/ 0 h 492"/>
                <a:gd name="T14" fmla="*/ 3 w 382"/>
                <a:gd name="T15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492">
                  <a:moveTo>
                    <a:pt x="3" y="0"/>
                  </a:moveTo>
                  <a:lnTo>
                    <a:pt x="0" y="96"/>
                  </a:lnTo>
                  <a:lnTo>
                    <a:pt x="333" y="151"/>
                  </a:lnTo>
                  <a:lnTo>
                    <a:pt x="343" y="492"/>
                  </a:lnTo>
                  <a:lnTo>
                    <a:pt x="382" y="492"/>
                  </a:lnTo>
                  <a:lnTo>
                    <a:pt x="382" y="5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5" name="Freeform 25"/>
            <p:cNvSpPr>
              <a:spLocks/>
            </p:cNvSpPr>
            <p:nvPr/>
          </p:nvSpPr>
          <p:spPr bwMode="auto">
            <a:xfrm>
              <a:off x="694" y="1640"/>
              <a:ext cx="198" cy="44"/>
            </a:xfrm>
            <a:custGeom>
              <a:avLst/>
              <a:gdLst>
                <a:gd name="T0" fmla="*/ 0 w 594"/>
                <a:gd name="T1" fmla="*/ 20 h 133"/>
                <a:gd name="T2" fmla="*/ 442 w 594"/>
                <a:gd name="T3" fmla="*/ 82 h 133"/>
                <a:gd name="T4" fmla="*/ 486 w 594"/>
                <a:gd name="T5" fmla="*/ 133 h 133"/>
                <a:gd name="T6" fmla="*/ 594 w 594"/>
                <a:gd name="T7" fmla="*/ 129 h 133"/>
                <a:gd name="T8" fmla="*/ 500 w 594"/>
                <a:gd name="T9" fmla="*/ 108 h 133"/>
                <a:gd name="T10" fmla="*/ 442 w 594"/>
                <a:gd name="T11" fmla="*/ 48 h 133"/>
                <a:gd name="T12" fmla="*/ 102 w 594"/>
                <a:gd name="T13" fmla="*/ 0 h 133"/>
                <a:gd name="T14" fmla="*/ 0 w 594"/>
                <a:gd name="T15" fmla="*/ 20 h 133"/>
                <a:gd name="T16" fmla="*/ 0 w 594"/>
                <a:gd name="T17" fmla="*/ 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4" h="133">
                  <a:moveTo>
                    <a:pt x="0" y="20"/>
                  </a:moveTo>
                  <a:lnTo>
                    <a:pt x="442" y="82"/>
                  </a:lnTo>
                  <a:lnTo>
                    <a:pt x="486" y="133"/>
                  </a:lnTo>
                  <a:lnTo>
                    <a:pt x="594" y="129"/>
                  </a:lnTo>
                  <a:lnTo>
                    <a:pt x="500" y="108"/>
                  </a:lnTo>
                  <a:lnTo>
                    <a:pt x="442" y="48"/>
                  </a:lnTo>
                  <a:lnTo>
                    <a:pt x="102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6" name="Freeform 26"/>
            <p:cNvSpPr>
              <a:spLocks/>
            </p:cNvSpPr>
            <p:nvPr/>
          </p:nvSpPr>
          <p:spPr bwMode="auto">
            <a:xfrm>
              <a:off x="857" y="1687"/>
              <a:ext cx="33" cy="121"/>
            </a:xfrm>
            <a:custGeom>
              <a:avLst/>
              <a:gdLst>
                <a:gd name="T0" fmla="*/ 0 w 99"/>
                <a:gd name="T1" fmla="*/ 0 h 362"/>
                <a:gd name="T2" fmla="*/ 10 w 99"/>
                <a:gd name="T3" fmla="*/ 164 h 362"/>
                <a:gd name="T4" fmla="*/ 10 w 99"/>
                <a:gd name="T5" fmla="*/ 362 h 362"/>
                <a:gd name="T6" fmla="*/ 98 w 99"/>
                <a:gd name="T7" fmla="*/ 346 h 362"/>
                <a:gd name="T8" fmla="*/ 98 w 99"/>
                <a:gd name="T9" fmla="*/ 311 h 362"/>
                <a:gd name="T10" fmla="*/ 40 w 99"/>
                <a:gd name="T11" fmla="*/ 291 h 362"/>
                <a:gd name="T12" fmla="*/ 99 w 99"/>
                <a:gd name="T13" fmla="*/ 261 h 362"/>
                <a:gd name="T14" fmla="*/ 38 w 99"/>
                <a:gd name="T15" fmla="*/ 223 h 362"/>
                <a:gd name="T16" fmla="*/ 98 w 99"/>
                <a:gd name="T17" fmla="*/ 172 h 362"/>
                <a:gd name="T18" fmla="*/ 40 w 99"/>
                <a:gd name="T19" fmla="*/ 127 h 362"/>
                <a:gd name="T20" fmla="*/ 94 w 99"/>
                <a:gd name="T21" fmla="*/ 89 h 362"/>
                <a:gd name="T22" fmla="*/ 32 w 99"/>
                <a:gd name="T23" fmla="*/ 43 h 362"/>
                <a:gd name="T24" fmla="*/ 98 w 99"/>
                <a:gd name="T25" fmla="*/ 1 h 362"/>
                <a:gd name="T26" fmla="*/ 0 w 99"/>
                <a:gd name="T27" fmla="*/ 0 h 362"/>
                <a:gd name="T28" fmla="*/ 0 w 99"/>
                <a:gd name="T2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362">
                  <a:moveTo>
                    <a:pt x="0" y="0"/>
                  </a:moveTo>
                  <a:lnTo>
                    <a:pt x="10" y="164"/>
                  </a:lnTo>
                  <a:lnTo>
                    <a:pt x="10" y="362"/>
                  </a:lnTo>
                  <a:lnTo>
                    <a:pt x="98" y="346"/>
                  </a:lnTo>
                  <a:lnTo>
                    <a:pt x="98" y="311"/>
                  </a:lnTo>
                  <a:lnTo>
                    <a:pt x="40" y="291"/>
                  </a:lnTo>
                  <a:lnTo>
                    <a:pt x="99" y="261"/>
                  </a:lnTo>
                  <a:lnTo>
                    <a:pt x="38" y="223"/>
                  </a:lnTo>
                  <a:lnTo>
                    <a:pt x="98" y="172"/>
                  </a:lnTo>
                  <a:lnTo>
                    <a:pt x="40" y="127"/>
                  </a:lnTo>
                  <a:lnTo>
                    <a:pt x="94" y="89"/>
                  </a:lnTo>
                  <a:lnTo>
                    <a:pt x="32" y="43"/>
                  </a:lnTo>
                  <a:lnTo>
                    <a:pt x="98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7" name="Freeform 27"/>
            <p:cNvSpPr>
              <a:spLocks/>
            </p:cNvSpPr>
            <p:nvPr/>
          </p:nvSpPr>
          <p:spPr bwMode="auto">
            <a:xfrm>
              <a:off x="889" y="1685"/>
              <a:ext cx="10" cy="115"/>
            </a:xfrm>
            <a:custGeom>
              <a:avLst/>
              <a:gdLst>
                <a:gd name="T0" fmla="*/ 0 w 32"/>
                <a:gd name="T1" fmla="*/ 0 h 347"/>
                <a:gd name="T2" fmla="*/ 10 w 32"/>
                <a:gd name="T3" fmla="*/ 168 h 347"/>
                <a:gd name="T4" fmla="*/ 5 w 32"/>
                <a:gd name="T5" fmla="*/ 347 h 347"/>
                <a:gd name="T6" fmla="*/ 18 w 32"/>
                <a:gd name="T7" fmla="*/ 302 h 347"/>
                <a:gd name="T8" fmla="*/ 32 w 32"/>
                <a:gd name="T9" fmla="*/ 154 h 347"/>
                <a:gd name="T10" fmla="*/ 23 w 32"/>
                <a:gd name="T11" fmla="*/ 42 h 347"/>
                <a:gd name="T12" fmla="*/ 0 w 32"/>
                <a:gd name="T13" fmla="*/ 0 h 347"/>
                <a:gd name="T14" fmla="*/ 0 w 32"/>
                <a:gd name="T1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47">
                  <a:moveTo>
                    <a:pt x="0" y="0"/>
                  </a:moveTo>
                  <a:lnTo>
                    <a:pt x="10" y="168"/>
                  </a:lnTo>
                  <a:lnTo>
                    <a:pt x="5" y="347"/>
                  </a:lnTo>
                  <a:lnTo>
                    <a:pt x="18" y="302"/>
                  </a:lnTo>
                  <a:lnTo>
                    <a:pt x="32" y="154"/>
                  </a:lnTo>
                  <a:lnTo>
                    <a:pt x="23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8" name="Freeform 28"/>
            <p:cNvSpPr>
              <a:spLocks/>
            </p:cNvSpPr>
            <p:nvPr/>
          </p:nvSpPr>
          <p:spPr bwMode="auto">
            <a:xfrm>
              <a:off x="556" y="1685"/>
              <a:ext cx="120" cy="24"/>
            </a:xfrm>
            <a:custGeom>
              <a:avLst/>
              <a:gdLst>
                <a:gd name="T0" fmla="*/ 0 w 358"/>
                <a:gd name="T1" fmla="*/ 71 h 71"/>
                <a:gd name="T2" fmla="*/ 358 w 358"/>
                <a:gd name="T3" fmla="*/ 6 h 71"/>
                <a:gd name="T4" fmla="*/ 256 w 358"/>
                <a:gd name="T5" fmla="*/ 0 h 71"/>
                <a:gd name="T6" fmla="*/ 28 w 358"/>
                <a:gd name="T7" fmla="*/ 48 h 71"/>
                <a:gd name="T8" fmla="*/ 0 w 358"/>
                <a:gd name="T9" fmla="*/ 71 h 71"/>
                <a:gd name="T10" fmla="*/ 0 w 358"/>
                <a:gd name="T1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71">
                  <a:moveTo>
                    <a:pt x="0" y="71"/>
                  </a:moveTo>
                  <a:lnTo>
                    <a:pt x="358" y="6"/>
                  </a:lnTo>
                  <a:lnTo>
                    <a:pt x="256" y="0"/>
                  </a:lnTo>
                  <a:lnTo>
                    <a:pt x="28" y="48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69" name="Freeform 29"/>
            <p:cNvSpPr>
              <a:spLocks/>
            </p:cNvSpPr>
            <p:nvPr/>
          </p:nvSpPr>
          <p:spPr bwMode="auto">
            <a:xfrm>
              <a:off x="544" y="1841"/>
              <a:ext cx="190" cy="108"/>
            </a:xfrm>
            <a:custGeom>
              <a:avLst/>
              <a:gdLst>
                <a:gd name="T0" fmla="*/ 536 w 569"/>
                <a:gd name="T1" fmla="*/ 0 h 323"/>
                <a:gd name="T2" fmla="*/ 234 w 569"/>
                <a:gd name="T3" fmla="*/ 175 h 323"/>
                <a:gd name="T4" fmla="*/ 204 w 569"/>
                <a:gd name="T5" fmla="*/ 162 h 323"/>
                <a:gd name="T6" fmla="*/ 170 w 569"/>
                <a:gd name="T7" fmla="*/ 185 h 323"/>
                <a:gd name="T8" fmla="*/ 186 w 569"/>
                <a:gd name="T9" fmla="*/ 209 h 323"/>
                <a:gd name="T10" fmla="*/ 144 w 569"/>
                <a:gd name="T11" fmla="*/ 227 h 323"/>
                <a:gd name="T12" fmla="*/ 144 w 569"/>
                <a:gd name="T13" fmla="*/ 252 h 323"/>
                <a:gd name="T14" fmla="*/ 100 w 569"/>
                <a:gd name="T15" fmla="*/ 264 h 323"/>
                <a:gd name="T16" fmla="*/ 90 w 569"/>
                <a:gd name="T17" fmla="*/ 284 h 323"/>
                <a:gd name="T18" fmla="*/ 42 w 569"/>
                <a:gd name="T19" fmla="*/ 284 h 323"/>
                <a:gd name="T20" fmla="*/ 41 w 569"/>
                <a:gd name="T21" fmla="*/ 244 h 323"/>
                <a:gd name="T22" fmla="*/ 108 w 569"/>
                <a:gd name="T23" fmla="*/ 193 h 323"/>
                <a:gd name="T24" fmla="*/ 162 w 569"/>
                <a:gd name="T25" fmla="*/ 171 h 323"/>
                <a:gd name="T26" fmla="*/ 96 w 569"/>
                <a:gd name="T27" fmla="*/ 166 h 323"/>
                <a:gd name="T28" fmla="*/ 41 w 569"/>
                <a:gd name="T29" fmla="*/ 196 h 323"/>
                <a:gd name="T30" fmla="*/ 0 w 569"/>
                <a:gd name="T31" fmla="*/ 247 h 323"/>
                <a:gd name="T32" fmla="*/ 5 w 569"/>
                <a:gd name="T33" fmla="*/ 298 h 323"/>
                <a:gd name="T34" fmla="*/ 46 w 569"/>
                <a:gd name="T35" fmla="*/ 323 h 323"/>
                <a:gd name="T36" fmla="*/ 94 w 569"/>
                <a:gd name="T37" fmla="*/ 306 h 323"/>
                <a:gd name="T38" fmla="*/ 170 w 569"/>
                <a:gd name="T39" fmla="*/ 277 h 323"/>
                <a:gd name="T40" fmla="*/ 216 w 569"/>
                <a:gd name="T41" fmla="*/ 213 h 323"/>
                <a:gd name="T42" fmla="*/ 569 w 569"/>
                <a:gd name="T43" fmla="*/ 23 h 323"/>
                <a:gd name="T44" fmla="*/ 536 w 569"/>
                <a:gd name="T45" fmla="*/ 0 h 323"/>
                <a:gd name="T46" fmla="*/ 536 w 569"/>
                <a:gd name="T4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9" h="323">
                  <a:moveTo>
                    <a:pt x="536" y="0"/>
                  </a:moveTo>
                  <a:lnTo>
                    <a:pt x="234" y="175"/>
                  </a:lnTo>
                  <a:lnTo>
                    <a:pt x="204" y="162"/>
                  </a:lnTo>
                  <a:lnTo>
                    <a:pt x="170" y="185"/>
                  </a:lnTo>
                  <a:lnTo>
                    <a:pt x="186" y="209"/>
                  </a:lnTo>
                  <a:lnTo>
                    <a:pt x="144" y="227"/>
                  </a:lnTo>
                  <a:lnTo>
                    <a:pt x="144" y="252"/>
                  </a:lnTo>
                  <a:lnTo>
                    <a:pt x="100" y="264"/>
                  </a:lnTo>
                  <a:lnTo>
                    <a:pt x="90" y="284"/>
                  </a:lnTo>
                  <a:lnTo>
                    <a:pt x="42" y="284"/>
                  </a:lnTo>
                  <a:lnTo>
                    <a:pt x="41" y="244"/>
                  </a:lnTo>
                  <a:lnTo>
                    <a:pt x="108" y="193"/>
                  </a:lnTo>
                  <a:lnTo>
                    <a:pt x="162" y="171"/>
                  </a:lnTo>
                  <a:lnTo>
                    <a:pt x="96" y="166"/>
                  </a:lnTo>
                  <a:lnTo>
                    <a:pt x="41" y="196"/>
                  </a:lnTo>
                  <a:lnTo>
                    <a:pt x="0" y="247"/>
                  </a:lnTo>
                  <a:lnTo>
                    <a:pt x="5" y="298"/>
                  </a:lnTo>
                  <a:lnTo>
                    <a:pt x="46" y="323"/>
                  </a:lnTo>
                  <a:lnTo>
                    <a:pt x="94" y="306"/>
                  </a:lnTo>
                  <a:lnTo>
                    <a:pt x="170" y="277"/>
                  </a:lnTo>
                  <a:lnTo>
                    <a:pt x="216" y="213"/>
                  </a:lnTo>
                  <a:lnTo>
                    <a:pt x="569" y="23"/>
                  </a:lnTo>
                  <a:lnTo>
                    <a:pt x="536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0" name="Freeform 30"/>
            <p:cNvSpPr>
              <a:spLocks/>
            </p:cNvSpPr>
            <p:nvPr/>
          </p:nvSpPr>
          <p:spPr bwMode="auto">
            <a:xfrm>
              <a:off x="616" y="1853"/>
              <a:ext cx="70" cy="40"/>
            </a:xfrm>
            <a:custGeom>
              <a:avLst/>
              <a:gdLst>
                <a:gd name="T0" fmla="*/ 208 w 208"/>
                <a:gd name="T1" fmla="*/ 0 h 121"/>
                <a:gd name="T2" fmla="*/ 8 w 208"/>
                <a:gd name="T3" fmla="*/ 121 h 121"/>
                <a:gd name="T4" fmla="*/ 0 w 208"/>
                <a:gd name="T5" fmla="*/ 104 h 121"/>
                <a:gd name="T6" fmla="*/ 160 w 208"/>
                <a:gd name="T7" fmla="*/ 8 h 121"/>
                <a:gd name="T8" fmla="*/ 208 w 208"/>
                <a:gd name="T9" fmla="*/ 0 h 121"/>
                <a:gd name="T10" fmla="*/ 208 w 208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121">
                  <a:moveTo>
                    <a:pt x="208" y="0"/>
                  </a:moveTo>
                  <a:lnTo>
                    <a:pt x="8" y="121"/>
                  </a:lnTo>
                  <a:lnTo>
                    <a:pt x="0" y="104"/>
                  </a:lnTo>
                  <a:lnTo>
                    <a:pt x="160" y="8"/>
                  </a:lnTo>
                  <a:lnTo>
                    <a:pt x="208" y="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1" name="Freeform 31"/>
            <p:cNvSpPr>
              <a:spLocks/>
            </p:cNvSpPr>
            <p:nvPr/>
          </p:nvSpPr>
          <p:spPr bwMode="auto">
            <a:xfrm>
              <a:off x="692" y="1866"/>
              <a:ext cx="30" cy="76"/>
            </a:xfrm>
            <a:custGeom>
              <a:avLst/>
              <a:gdLst>
                <a:gd name="T0" fmla="*/ 84 w 89"/>
                <a:gd name="T1" fmla="*/ 0 h 226"/>
                <a:gd name="T2" fmla="*/ 39 w 89"/>
                <a:gd name="T3" fmla="*/ 23 h 226"/>
                <a:gd name="T4" fmla="*/ 36 w 89"/>
                <a:gd name="T5" fmla="*/ 152 h 226"/>
                <a:gd name="T6" fmla="*/ 3 w 89"/>
                <a:gd name="T7" fmla="*/ 164 h 226"/>
                <a:gd name="T8" fmla="*/ 0 w 89"/>
                <a:gd name="T9" fmla="*/ 214 h 226"/>
                <a:gd name="T10" fmla="*/ 43 w 89"/>
                <a:gd name="T11" fmla="*/ 226 h 226"/>
                <a:gd name="T12" fmla="*/ 34 w 89"/>
                <a:gd name="T13" fmla="*/ 172 h 226"/>
                <a:gd name="T14" fmla="*/ 89 w 89"/>
                <a:gd name="T15" fmla="*/ 160 h 226"/>
                <a:gd name="T16" fmla="*/ 71 w 89"/>
                <a:gd name="T17" fmla="*/ 57 h 226"/>
                <a:gd name="T18" fmla="*/ 84 w 89"/>
                <a:gd name="T19" fmla="*/ 0 h 226"/>
                <a:gd name="T20" fmla="*/ 84 w 89"/>
                <a:gd name="T2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226">
                  <a:moveTo>
                    <a:pt x="84" y="0"/>
                  </a:moveTo>
                  <a:lnTo>
                    <a:pt x="39" y="23"/>
                  </a:lnTo>
                  <a:lnTo>
                    <a:pt x="36" y="152"/>
                  </a:lnTo>
                  <a:lnTo>
                    <a:pt x="3" y="164"/>
                  </a:lnTo>
                  <a:lnTo>
                    <a:pt x="0" y="214"/>
                  </a:lnTo>
                  <a:lnTo>
                    <a:pt x="43" y="226"/>
                  </a:lnTo>
                  <a:lnTo>
                    <a:pt x="34" y="172"/>
                  </a:lnTo>
                  <a:lnTo>
                    <a:pt x="89" y="160"/>
                  </a:lnTo>
                  <a:lnTo>
                    <a:pt x="71" y="57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2" name="Freeform 32"/>
            <p:cNvSpPr>
              <a:spLocks/>
            </p:cNvSpPr>
            <p:nvPr/>
          </p:nvSpPr>
          <p:spPr bwMode="auto">
            <a:xfrm>
              <a:off x="714" y="1850"/>
              <a:ext cx="53" cy="92"/>
            </a:xfrm>
            <a:custGeom>
              <a:avLst/>
              <a:gdLst>
                <a:gd name="T0" fmla="*/ 95 w 158"/>
                <a:gd name="T1" fmla="*/ 0 h 276"/>
                <a:gd name="T2" fmla="*/ 72 w 158"/>
                <a:gd name="T3" fmla="*/ 45 h 276"/>
                <a:gd name="T4" fmla="*/ 80 w 158"/>
                <a:gd name="T5" fmla="*/ 210 h 276"/>
                <a:gd name="T6" fmla="*/ 32 w 158"/>
                <a:gd name="T7" fmla="*/ 225 h 276"/>
                <a:gd name="T8" fmla="*/ 72 w 158"/>
                <a:gd name="T9" fmla="*/ 239 h 276"/>
                <a:gd name="T10" fmla="*/ 0 w 158"/>
                <a:gd name="T11" fmla="*/ 276 h 276"/>
                <a:gd name="T12" fmla="*/ 152 w 158"/>
                <a:gd name="T13" fmla="*/ 273 h 276"/>
                <a:gd name="T14" fmla="*/ 158 w 158"/>
                <a:gd name="T15" fmla="*/ 214 h 276"/>
                <a:gd name="T16" fmla="*/ 120 w 158"/>
                <a:gd name="T17" fmla="*/ 210 h 276"/>
                <a:gd name="T18" fmla="*/ 122 w 158"/>
                <a:gd name="T19" fmla="*/ 6 h 276"/>
                <a:gd name="T20" fmla="*/ 95 w 158"/>
                <a:gd name="T21" fmla="*/ 0 h 276"/>
                <a:gd name="T22" fmla="*/ 95 w 158"/>
                <a:gd name="T2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276">
                  <a:moveTo>
                    <a:pt x="95" y="0"/>
                  </a:moveTo>
                  <a:lnTo>
                    <a:pt x="72" y="45"/>
                  </a:lnTo>
                  <a:lnTo>
                    <a:pt x="80" y="210"/>
                  </a:lnTo>
                  <a:lnTo>
                    <a:pt x="32" y="225"/>
                  </a:lnTo>
                  <a:lnTo>
                    <a:pt x="72" y="239"/>
                  </a:lnTo>
                  <a:lnTo>
                    <a:pt x="0" y="276"/>
                  </a:lnTo>
                  <a:lnTo>
                    <a:pt x="152" y="273"/>
                  </a:lnTo>
                  <a:lnTo>
                    <a:pt x="158" y="214"/>
                  </a:lnTo>
                  <a:lnTo>
                    <a:pt x="120" y="210"/>
                  </a:lnTo>
                  <a:lnTo>
                    <a:pt x="122" y="6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3" name="Freeform 33"/>
            <p:cNvSpPr>
              <a:spLocks/>
            </p:cNvSpPr>
            <p:nvPr/>
          </p:nvSpPr>
          <p:spPr bwMode="auto">
            <a:xfrm>
              <a:off x="532" y="1941"/>
              <a:ext cx="228" cy="345"/>
            </a:xfrm>
            <a:custGeom>
              <a:avLst/>
              <a:gdLst>
                <a:gd name="T0" fmla="*/ 514 w 684"/>
                <a:gd name="T1" fmla="*/ 0 h 1037"/>
                <a:gd name="T2" fmla="*/ 514 w 684"/>
                <a:gd name="T3" fmla="*/ 54 h 1037"/>
                <a:gd name="T4" fmla="*/ 453 w 684"/>
                <a:gd name="T5" fmla="*/ 91 h 1037"/>
                <a:gd name="T6" fmla="*/ 430 w 684"/>
                <a:gd name="T7" fmla="*/ 171 h 1037"/>
                <a:gd name="T8" fmla="*/ 28 w 684"/>
                <a:gd name="T9" fmla="*/ 777 h 1037"/>
                <a:gd name="T10" fmla="*/ 46 w 684"/>
                <a:gd name="T11" fmla="*/ 790 h 1037"/>
                <a:gd name="T12" fmla="*/ 478 w 684"/>
                <a:gd name="T13" fmla="*/ 144 h 1037"/>
                <a:gd name="T14" fmla="*/ 510 w 684"/>
                <a:gd name="T15" fmla="*/ 140 h 1037"/>
                <a:gd name="T16" fmla="*/ 501 w 684"/>
                <a:gd name="T17" fmla="*/ 200 h 1037"/>
                <a:gd name="T18" fmla="*/ 435 w 684"/>
                <a:gd name="T19" fmla="*/ 237 h 1037"/>
                <a:gd name="T20" fmla="*/ 435 w 684"/>
                <a:gd name="T21" fmla="*/ 304 h 1037"/>
                <a:gd name="T22" fmla="*/ 376 w 684"/>
                <a:gd name="T23" fmla="*/ 347 h 1037"/>
                <a:gd name="T24" fmla="*/ 372 w 684"/>
                <a:gd name="T25" fmla="*/ 409 h 1037"/>
                <a:gd name="T26" fmla="*/ 305 w 684"/>
                <a:gd name="T27" fmla="*/ 453 h 1037"/>
                <a:gd name="T28" fmla="*/ 301 w 684"/>
                <a:gd name="T29" fmla="*/ 532 h 1037"/>
                <a:gd name="T30" fmla="*/ 242 w 684"/>
                <a:gd name="T31" fmla="*/ 570 h 1037"/>
                <a:gd name="T32" fmla="*/ 230 w 684"/>
                <a:gd name="T33" fmla="*/ 641 h 1037"/>
                <a:gd name="T34" fmla="*/ 162 w 684"/>
                <a:gd name="T35" fmla="*/ 664 h 1037"/>
                <a:gd name="T36" fmla="*/ 156 w 684"/>
                <a:gd name="T37" fmla="*/ 722 h 1037"/>
                <a:gd name="T38" fmla="*/ 108 w 684"/>
                <a:gd name="T39" fmla="*/ 743 h 1037"/>
                <a:gd name="T40" fmla="*/ 90 w 684"/>
                <a:gd name="T41" fmla="*/ 818 h 1037"/>
                <a:gd name="T42" fmla="*/ 18 w 684"/>
                <a:gd name="T43" fmla="*/ 805 h 1037"/>
                <a:gd name="T44" fmla="*/ 0 w 684"/>
                <a:gd name="T45" fmla="*/ 835 h 1037"/>
                <a:gd name="T46" fmla="*/ 10 w 684"/>
                <a:gd name="T47" fmla="*/ 880 h 1037"/>
                <a:gd name="T48" fmla="*/ 82 w 684"/>
                <a:gd name="T49" fmla="*/ 880 h 1037"/>
                <a:gd name="T50" fmla="*/ 527 w 684"/>
                <a:gd name="T51" fmla="*/ 264 h 1037"/>
                <a:gd name="T52" fmla="*/ 582 w 684"/>
                <a:gd name="T53" fmla="*/ 1007 h 1037"/>
                <a:gd name="T54" fmla="*/ 618 w 684"/>
                <a:gd name="T55" fmla="*/ 1037 h 1037"/>
                <a:gd name="T56" fmla="*/ 657 w 684"/>
                <a:gd name="T57" fmla="*/ 1034 h 1037"/>
                <a:gd name="T58" fmla="*/ 684 w 684"/>
                <a:gd name="T59" fmla="*/ 1007 h 1037"/>
                <a:gd name="T60" fmla="*/ 680 w 684"/>
                <a:gd name="T61" fmla="*/ 966 h 1037"/>
                <a:gd name="T62" fmla="*/ 641 w 684"/>
                <a:gd name="T63" fmla="*/ 978 h 1037"/>
                <a:gd name="T64" fmla="*/ 608 w 684"/>
                <a:gd name="T65" fmla="*/ 920 h 1037"/>
                <a:gd name="T66" fmla="*/ 626 w 684"/>
                <a:gd name="T67" fmla="*/ 815 h 1037"/>
                <a:gd name="T68" fmla="*/ 600 w 684"/>
                <a:gd name="T69" fmla="*/ 748 h 1037"/>
                <a:gd name="T70" fmla="*/ 626 w 684"/>
                <a:gd name="T71" fmla="*/ 675 h 1037"/>
                <a:gd name="T72" fmla="*/ 596 w 684"/>
                <a:gd name="T73" fmla="*/ 607 h 1037"/>
                <a:gd name="T74" fmla="*/ 623 w 684"/>
                <a:gd name="T75" fmla="*/ 545 h 1037"/>
                <a:gd name="T76" fmla="*/ 586 w 684"/>
                <a:gd name="T77" fmla="*/ 477 h 1037"/>
                <a:gd name="T78" fmla="*/ 604 w 684"/>
                <a:gd name="T79" fmla="*/ 410 h 1037"/>
                <a:gd name="T80" fmla="*/ 572 w 684"/>
                <a:gd name="T81" fmla="*/ 364 h 1037"/>
                <a:gd name="T82" fmla="*/ 605 w 684"/>
                <a:gd name="T83" fmla="*/ 262 h 1037"/>
                <a:gd name="T84" fmla="*/ 564 w 684"/>
                <a:gd name="T85" fmla="*/ 203 h 1037"/>
                <a:gd name="T86" fmla="*/ 586 w 684"/>
                <a:gd name="T87" fmla="*/ 136 h 1037"/>
                <a:gd name="T88" fmla="*/ 582 w 684"/>
                <a:gd name="T89" fmla="*/ 98 h 1037"/>
                <a:gd name="T90" fmla="*/ 626 w 684"/>
                <a:gd name="T91" fmla="*/ 93 h 1037"/>
                <a:gd name="T92" fmla="*/ 653 w 684"/>
                <a:gd name="T93" fmla="*/ 115 h 1037"/>
                <a:gd name="T94" fmla="*/ 659 w 684"/>
                <a:gd name="T95" fmla="*/ 69 h 1037"/>
                <a:gd name="T96" fmla="*/ 605 w 684"/>
                <a:gd name="T97" fmla="*/ 48 h 1037"/>
                <a:gd name="T98" fmla="*/ 554 w 684"/>
                <a:gd name="T99" fmla="*/ 72 h 1037"/>
                <a:gd name="T100" fmla="*/ 551 w 684"/>
                <a:gd name="T101" fmla="*/ 2 h 1037"/>
                <a:gd name="T102" fmla="*/ 514 w 684"/>
                <a:gd name="T103" fmla="*/ 0 h 1037"/>
                <a:gd name="T104" fmla="*/ 514 w 684"/>
                <a:gd name="T105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4" h="1037">
                  <a:moveTo>
                    <a:pt x="514" y="0"/>
                  </a:moveTo>
                  <a:lnTo>
                    <a:pt x="514" y="54"/>
                  </a:lnTo>
                  <a:lnTo>
                    <a:pt x="453" y="91"/>
                  </a:lnTo>
                  <a:lnTo>
                    <a:pt x="430" y="171"/>
                  </a:lnTo>
                  <a:lnTo>
                    <a:pt x="28" y="777"/>
                  </a:lnTo>
                  <a:lnTo>
                    <a:pt x="46" y="790"/>
                  </a:lnTo>
                  <a:lnTo>
                    <a:pt x="478" y="144"/>
                  </a:lnTo>
                  <a:lnTo>
                    <a:pt x="510" y="140"/>
                  </a:lnTo>
                  <a:lnTo>
                    <a:pt x="501" y="200"/>
                  </a:lnTo>
                  <a:lnTo>
                    <a:pt x="435" y="237"/>
                  </a:lnTo>
                  <a:lnTo>
                    <a:pt x="435" y="304"/>
                  </a:lnTo>
                  <a:lnTo>
                    <a:pt x="376" y="347"/>
                  </a:lnTo>
                  <a:lnTo>
                    <a:pt x="372" y="409"/>
                  </a:lnTo>
                  <a:lnTo>
                    <a:pt x="305" y="453"/>
                  </a:lnTo>
                  <a:lnTo>
                    <a:pt x="301" y="532"/>
                  </a:lnTo>
                  <a:lnTo>
                    <a:pt x="242" y="570"/>
                  </a:lnTo>
                  <a:lnTo>
                    <a:pt x="230" y="641"/>
                  </a:lnTo>
                  <a:lnTo>
                    <a:pt x="162" y="664"/>
                  </a:lnTo>
                  <a:lnTo>
                    <a:pt x="156" y="722"/>
                  </a:lnTo>
                  <a:lnTo>
                    <a:pt x="108" y="743"/>
                  </a:lnTo>
                  <a:lnTo>
                    <a:pt x="90" y="818"/>
                  </a:lnTo>
                  <a:lnTo>
                    <a:pt x="18" y="805"/>
                  </a:lnTo>
                  <a:lnTo>
                    <a:pt x="0" y="835"/>
                  </a:lnTo>
                  <a:lnTo>
                    <a:pt x="10" y="880"/>
                  </a:lnTo>
                  <a:lnTo>
                    <a:pt x="82" y="880"/>
                  </a:lnTo>
                  <a:lnTo>
                    <a:pt x="527" y="264"/>
                  </a:lnTo>
                  <a:lnTo>
                    <a:pt x="582" y="1007"/>
                  </a:lnTo>
                  <a:lnTo>
                    <a:pt x="618" y="1037"/>
                  </a:lnTo>
                  <a:lnTo>
                    <a:pt x="657" y="1034"/>
                  </a:lnTo>
                  <a:lnTo>
                    <a:pt x="684" y="1007"/>
                  </a:lnTo>
                  <a:lnTo>
                    <a:pt x="680" y="966"/>
                  </a:lnTo>
                  <a:lnTo>
                    <a:pt x="641" y="978"/>
                  </a:lnTo>
                  <a:lnTo>
                    <a:pt x="608" y="920"/>
                  </a:lnTo>
                  <a:lnTo>
                    <a:pt x="626" y="815"/>
                  </a:lnTo>
                  <a:lnTo>
                    <a:pt x="600" y="748"/>
                  </a:lnTo>
                  <a:lnTo>
                    <a:pt x="626" y="675"/>
                  </a:lnTo>
                  <a:lnTo>
                    <a:pt x="596" y="607"/>
                  </a:lnTo>
                  <a:lnTo>
                    <a:pt x="623" y="545"/>
                  </a:lnTo>
                  <a:lnTo>
                    <a:pt x="586" y="477"/>
                  </a:lnTo>
                  <a:lnTo>
                    <a:pt x="604" y="410"/>
                  </a:lnTo>
                  <a:lnTo>
                    <a:pt x="572" y="364"/>
                  </a:lnTo>
                  <a:lnTo>
                    <a:pt x="605" y="262"/>
                  </a:lnTo>
                  <a:lnTo>
                    <a:pt x="564" y="203"/>
                  </a:lnTo>
                  <a:lnTo>
                    <a:pt x="586" y="136"/>
                  </a:lnTo>
                  <a:lnTo>
                    <a:pt x="582" y="98"/>
                  </a:lnTo>
                  <a:lnTo>
                    <a:pt x="626" y="93"/>
                  </a:lnTo>
                  <a:lnTo>
                    <a:pt x="653" y="115"/>
                  </a:lnTo>
                  <a:lnTo>
                    <a:pt x="659" y="69"/>
                  </a:lnTo>
                  <a:lnTo>
                    <a:pt x="605" y="48"/>
                  </a:lnTo>
                  <a:lnTo>
                    <a:pt x="554" y="72"/>
                  </a:lnTo>
                  <a:lnTo>
                    <a:pt x="551" y="2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4" name="Freeform 34"/>
            <p:cNvSpPr>
              <a:spLocks/>
            </p:cNvSpPr>
            <p:nvPr/>
          </p:nvSpPr>
          <p:spPr bwMode="auto">
            <a:xfrm>
              <a:off x="743" y="1935"/>
              <a:ext cx="193" cy="288"/>
            </a:xfrm>
            <a:custGeom>
              <a:avLst/>
              <a:gdLst>
                <a:gd name="T0" fmla="*/ 0 w 578"/>
                <a:gd name="T1" fmla="*/ 0 h 864"/>
                <a:gd name="T2" fmla="*/ 13 w 578"/>
                <a:gd name="T3" fmla="*/ 88 h 864"/>
                <a:gd name="T4" fmla="*/ 72 w 578"/>
                <a:gd name="T5" fmla="*/ 80 h 864"/>
                <a:gd name="T6" fmla="*/ 102 w 578"/>
                <a:gd name="T7" fmla="*/ 100 h 864"/>
                <a:gd name="T8" fmla="*/ 562 w 578"/>
                <a:gd name="T9" fmla="*/ 864 h 864"/>
                <a:gd name="T10" fmla="*/ 578 w 578"/>
                <a:gd name="T11" fmla="*/ 858 h 864"/>
                <a:gd name="T12" fmla="*/ 125 w 578"/>
                <a:gd name="T13" fmla="*/ 90 h 864"/>
                <a:gd name="T14" fmla="*/ 79 w 578"/>
                <a:gd name="T15" fmla="*/ 65 h 864"/>
                <a:gd name="T16" fmla="*/ 45 w 578"/>
                <a:gd name="T17" fmla="*/ 54 h 864"/>
                <a:gd name="T18" fmla="*/ 43 w 578"/>
                <a:gd name="T19" fmla="*/ 8 h 864"/>
                <a:gd name="T20" fmla="*/ 0 w 578"/>
                <a:gd name="T21" fmla="*/ 0 h 864"/>
                <a:gd name="T22" fmla="*/ 0 w 578"/>
                <a:gd name="T23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864">
                  <a:moveTo>
                    <a:pt x="0" y="0"/>
                  </a:moveTo>
                  <a:lnTo>
                    <a:pt x="13" y="88"/>
                  </a:lnTo>
                  <a:lnTo>
                    <a:pt x="72" y="80"/>
                  </a:lnTo>
                  <a:lnTo>
                    <a:pt x="102" y="100"/>
                  </a:lnTo>
                  <a:lnTo>
                    <a:pt x="562" y="864"/>
                  </a:lnTo>
                  <a:lnTo>
                    <a:pt x="578" y="858"/>
                  </a:lnTo>
                  <a:lnTo>
                    <a:pt x="125" y="90"/>
                  </a:lnTo>
                  <a:lnTo>
                    <a:pt x="79" y="65"/>
                  </a:lnTo>
                  <a:lnTo>
                    <a:pt x="45" y="54"/>
                  </a:lnTo>
                  <a:lnTo>
                    <a:pt x="43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2675" name="Freeform 35"/>
            <p:cNvSpPr>
              <a:spLocks/>
            </p:cNvSpPr>
            <p:nvPr/>
          </p:nvSpPr>
          <p:spPr bwMode="auto">
            <a:xfrm>
              <a:off x="753" y="1976"/>
              <a:ext cx="181" cy="309"/>
            </a:xfrm>
            <a:custGeom>
              <a:avLst/>
              <a:gdLst>
                <a:gd name="T0" fmla="*/ 0 w 544"/>
                <a:gd name="T1" fmla="*/ 0 h 928"/>
                <a:gd name="T2" fmla="*/ 31 w 544"/>
                <a:gd name="T3" fmla="*/ 813 h 928"/>
                <a:gd name="T4" fmla="*/ 24 w 544"/>
                <a:gd name="T5" fmla="*/ 899 h 928"/>
                <a:gd name="T6" fmla="*/ 13 w 544"/>
                <a:gd name="T7" fmla="*/ 928 h 928"/>
                <a:gd name="T8" fmla="*/ 49 w 544"/>
                <a:gd name="T9" fmla="*/ 899 h 928"/>
                <a:gd name="T10" fmla="*/ 49 w 544"/>
                <a:gd name="T11" fmla="*/ 175 h 928"/>
                <a:gd name="T12" fmla="*/ 457 w 544"/>
                <a:gd name="T13" fmla="*/ 797 h 928"/>
                <a:gd name="T14" fmla="*/ 496 w 544"/>
                <a:gd name="T15" fmla="*/ 807 h 928"/>
                <a:gd name="T16" fmla="*/ 529 w 544"/>
                <a:gd name="T17" fmla="*/ 796 h 928"/>
                <a:gd name="T18" fmla="*/ 544 w 544"/>
                <a:gd name="T19" fmla="*/ 743 h 928"/>
                <a:gd name="T20" fmla="*/ 516 w 544"/>
                <a:gd name="T21" fmla="*/ 729 h 928"/>
                <a:gd name="T22" fmla="*/ 460 w 544"/>
                <a:gd name="T23" fmla="*/ 712 h 928"/>
                <a:gd name="T24" fmla="*/ 433 w 544"/>
                <a:gd name="T25" fmla="*/ 638 h 928"/>
                <a:gd name="T26" fmla="*/ 352 w 544"/>
                <a:gd name="T27" fmla="*/ 576 h 928"/>
                <a:gd name="T28" fmla="*/ 328 w 544"/>
                <a:gd name="T29" fmla="*/ 478 h 928"/>
                <a:gd name="T30" fmla="*/ 265 w 544"/>
                <a:gd name="T31" fmla="*/ 439 h 928"/>
                <a:gd name="T32" fmla="*/ 265 w 544"/>
                <a:gd name="T33" fmla="*/ 355 h 928"/>
                <a:gd name="T34" fmla="*/ 201 w 544"/>
                <a:gd name="T35" fmla="*/ 321 h 928"/>
                <a:gd name="T36" fmla="*/ 199 w 544"/>
                <a:gd name="T37" fmla="*/ 253 h 928"/>
                <a:gd name="T38" fmla="*/ 122 w 544"/>
                <a:gd name="T39" fmla="*/ 224 h 928"/>
                <a:gd name="T40" fmla="*/ 108 w 544"/>
                <a:gd name="T41" fmla="*/ 133 h 928"/>
                <a:gd name="T42" fmla="*/ 65 w 544"/>
                <a:gd name="T43" fmla="*/ 110 h 928"/>
                <a:gd name="T44" fmla="*/ 74 w 544"/>
                <a:gd name="T45" fmla="*/ 48 h 928"/>
                <a:gd name="T46" fmla="*/ 31 w 544"/>
                <a:gd name="T47" fmla="*/ 3 h 928"/>
                <a:gd name="T48" fmla="*/ 0 w 544"/>
                <a:gd name="T49" fmla="*/ 0 h 928"/>
                <a:gd name="T50" fmla="*/ 0 w 544"/>
                <a:gd name="T51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4" h="928">
                  <a:moveTo>
                    <a:pt x="0" y="0"/>
                  </a:moveTo>
                  <a:lnTo>
                    <a:pt x="31" y="813"/>
                  </a:lnTo>
                  <a:lnTo>
                    <a:pt x="24" y="899"/>
                  </a:lnTo>
                  <a:lnTo>
                    <a:pt x="13" y="928"/>
                  </a:lnTo>
                  <a:lnTo>
                    <a:pt x="49" y="899"/>
                  </a:lnTo>
                  <a:lnTo>
                    <a:pt x="49" y="175"/>
                  </a:lnTo>
                  <a:lnTo>
                    <a:pt x="457" y="797"/>
                  </a:lnTo>
                  <a:lnTo>
                    <a:pt x="496" y="807"/>
                  </a:lnTo>
                  <a:lnTo>
                    <a:pt x="529" y="796"/>
                  </a:lnTo>
                  <a:lnTo>
                    <a:pt x="544" y="743"/>
                  </a:lnTo>
                  <a:lnTo>
                    <a:pt x="516" y="729"/>
                  </a:lnTo>
                  <a:lnTo>
                    <a:pt x="460" y="712"/>
                  </a:lnTo>
                  <a:lnTo>
                    <a:pt x="433" y="638"/>
                  </a:lnTo>
                  <a:lnTo>
                    <a:pt x="352" y="576"/>
                  </a:lnTo>
                  <a:lnTo>
                    <a:pt x="328" y="478"/>
                  </a:lnTo>
                  <a:lnTo>
                    <a:pt x="265" y="439"/>
                  </a:lnTo>
                  <a:lnTo>
                    <a:pt x="265" y="355"/>
                  </a:lnTo>
                  <a:lnTo>
                    <a:pt x="201" y="321"/>
                  </a:lnTo>
                  <a:lnTo>
                    <a:pt x="199" y="253"/>
                  </a:lnTo>
                  <a:lnTo>
                    <a:pt x="122" y="224"/>
                  </a:lnTo>
                  <a:lnTo>
                    <a:pt x="108" y="133"/>
                  </a:lnTo>
                  <a:lnTo>
                    <a:pt x="65" y="110"/>
                  </a:lnTo>
                  <a:lnTo>
                    <a:pt x="74" y="48"/>
                  </a:lnTo>
                  <a:lnTo>
                    <a:pt x="3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2676" name="Line 36"/>
          <p:cNvSpPr>
            <a:spLocks noChangeShapeType="1"/>
          </p:cNvSpPr>
          <p:nvPr/>
        </p:nvSpPr>
        <p:spPr bwMode="auto">
          <a:xfrm>
            <a:off x="887413" y="2187575"/>
            <a:ext cx="3073400" cy="1588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2677" name="Object 37"/>
          <p:cNvGraphicFramePr>
            <a:graphicFrameLocks noChangeAspect="1"/>
          </p:cNvGraphicFramePr>
          <p:nvPr/>
        </p:nvGraphicFramePr>
        <p:xfrm>
          <a:off x="1143000" y="2209800"/>
          <a:ext cx="2333625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82" name="Flash Movie" r:id="rId4" imgW="2058120" imgH="1622520" progId="Flash.Movie">
                  <p:embed/>
                </p:oleObj>
              </mc:Choice>
              <mc:Fallback>
                <p:oleObj name="Flash Movie" r:id="rId4" imgW="2058120" imgH="1622520" progId="Flash.Movie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09800"/>
                        <a:ext cx="2333625" cy="195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78" name="Line 38"/>
          <p:cNvSpPr>
            <a:spLocks noChangeShapeType="1"/>
          </p:cNvSpPr>
          <p:nvPr/>
        </p:nvSpPr>
        <p:spPr bwMode="auto">
          <a:xfrm>
            <a:off x="2590800" y="2667000"/>
            <a:ext cx="0" cy="1270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79" name="Line 39"/>
          <p:cNvSpPr>
            <a:spLocks noChangeShapeType="1"/>
          </p:cNvSpPr>
          <p:nvPr/>
        </p:nvSpPr>
        <p:spPr bwMode="auto">
          <a:xfrm flipV="1">
            <a:off x="1219200" y="1905000"/>
            <a:ext cx="0" cy="2300288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80" name="Line 40"/>
          <p:cNvSpPr>
            <a:spLocks noChangeShapeType="1"/>
          </p:cNvSpPr>
          <p:nvPr/>
        </p:nvSpPr>
        <p:spPr bwMode="auto">
          <a:xfrm>
            <a:off x="1638300" y="1954213"/>
            <a:ext cx="0" cy="2286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81" name="Text Box 41"/>
          <p:cNvSpPr txBox="1">
            <a:spLocks noChangeArrowheads="1"/>
          </p:cNvSpPr>
          <p:nvPr/>
        </p:nvSpPr>
        <p:spPr bwMode="auto">
          <a:xfrm>
            <a:off x="3733800" y="2133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</a:p>
        </p:txBody>
      </p:sp>
      <p:sp>
        <p:nvSpPr>
          <p:cNvPr id="1392682" name="Text Box 42"/>
          <p:cNvSpPr txBox="1">
            <a:spLocks noChangeArrowheads="1"/>
          </p:cNvSpPr>
          <p:nvPr/>
        </p:nvSpPr>
        <p:spPr bwMode="auto">
          <a:xfrm>
            <a:off x="1600200" y="3962400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2683" name="Text Box 43"/>
          <p:cNvSpPr txBox="1">
            <a:spLocks noChangeArrowheads="1"/>
          </p:cNvSpPr>
          <p:nvPr/>
        </p:nvSpPr>
        <p:spPr bwMode="auto">
          <a:xfrm>
            <a:off x="685800" y="39624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graphicFrame>
        <p:nvGraphicFramePr>
          <p:cNvPr id="1392684" name="Object 44"/>
          <p:cNvGraphicFramePr>
            <a:graphicFrameLocks noChangeAspect="1"/>
          </p:cNvGraphicFramePr>
          <p:nvPr/>
        </p:nvGraphicFramePr>
        <p:xfrm>
          <a:off x="1371600" y="4495800"/>
          <a:ext cx="19431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83" name="Flash Movie" r:id="rId6" imgW="1937880" imgH="1937880" progId="Flash.Movie">
                  <p:embed/>
                </p:oleObj>
              </mc:Choice>
              <mc:Fallback>
                <p:oleObj name="Flash Movie" r:id="rId6" imgW="1937880" imgH="1937880" progId="Flash.Movie">
                  <p:embed/>
                  <p:pic>
                    <p:nvPicPr>
                      <p:cNvPr id="0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9431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85" name="Object 45"/>
          <p:cNvGraphicFramePr>
            <a:graphicFrameLocks noChangeAspect="1"/>
          </p:cNvGraphicFramePr>
          <p:nvPr/>
        </p:nvGraphicFramePr>
        <p:xfrm>
          <a:off x="5397500" y="1905000"/>
          <a:ext cx="2008188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84" name="Flash Movie" r:id="rId8" imgW="1779840" imgH="1781280" progId="Flash.Movie">
                  <p:embed/>
                </p:oleObj>
              </mc:Choice>
              <mc:Fallback>
                <p:oleObj name="Flash Movie" r:id="rId8" imgW="1779840" imgH="1781280" progId="Flash.Movie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05000"/>
                        <a:ext cx="2008188" cy="2009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86" name="Line 46"/>
          <p:cNvSpPr>
            <a:spLocks noChangeShapeType="1"/>
          </p:cNvSpPr>
          <p:nvPr/>
        </p:nvSpPr>
        <p:spPr bwMode="auto">
          <a:xfrm>
            <a:off x="5410200" y="3886200"/>
            <a:ext cx="22860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87" name="Line 47"/>
          <p:cNvSpPr>
            <a:spLocks noChangeShapeType="1"/>
          </p:cNvSpPr>
          <p:nvPr/>
        </p:nvSpPr>
        <p:spPr bwMode="auto">
          <a:xfrm flipV="1">
            <a:off x="5410200" y="1752600"/>
            <a:ext cx="0" cy="21336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88" name="Text Box 48"/>
          <p:cNvSpPr txBox="1">
            <a:spLocks noChangeArrowheads="1"/>
          </p:cNvSpPr>
          <p:nvPr/>
        </p:nvSpPr>
        <p:spPr bwMode="auto">
          <a:xfrm>
            <a:off x="7467600" y="3352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2689" name="Text Box 49"/>
          <p:cNvSpPr txBox="1">
            <a:spLocks noChangeArrowheads="1"/>
          </p:cNvSpPr>
          <p:nvPr/>
        </p:nvSpPr>
        <p:spPr bwMode="auto">
          <a:xfrm>
            <a:off x="4953000" y="1676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2690" name="Text Box 50"/>
          <p:cNvSpPr txBox="1">
            <a:spLocks noChangeArrowheads="1"/>
          </p:cNvSpPr>
          <p:nvPr/>
        </p:nvSpPr>
        <p:spPr bwMode="auto">
          <a:xfrm>
            <a:off x="2514600" y="3962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2691" name="Line 51"/>
          <p:cNvSpPr>
            <a:spLocks noChangeShapeType="1"/>
          </p:cNvSpPr>
          <p:nvPr/>
        </p:nvSpPr>
        <p:spPr bwMode="auto">
          <a:xfrm flipV="1">
            <a:off x="5321300" y="5359400"/>
            <a:ext cx="2235200" cy="4763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2692" name="Line 52"/>
          <p:cNvSpPr>
            <a:spLocks noChangeShapeType="1"/>
          </p:cNvSpPr>
          <p:nvPr/>
        </p:nvSpPr>
        <p:spPr bwMode="auto">
          <a:xfrm flipV="1">
            <a:off x="6426200" y="4343400"/>
            <a:ext cx="0" cy="2133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2693" name="Object 53"/>
          <p:cNvGraphicFramePr>
            <a:graphicFrameLocks noChangeAspect="1"/>
          </p:cNvGraphicFramePr>
          <p:nvPr/>
        </p:nvGraphicFramePr>
        <p:xfrm>
          <a:off x="7239000" y="4953000"/>
          <a:ext cx="361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85" name="Flash Movie" r:id="rId10" imgW="361800" imgH="421560" progId="Flash.Movie">
                  <p:embed/>
                </p:oleObj>
              </mc:Choice>
              <mc:Fallback>
                <p:oleObj name="Flash Movie" r:id="rId10" imgW="361800" imgH="421560" progId="Flash.Movie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953000"/>
                        <a:ext cx="36195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2694" name="Object 54"/>
          <p:cNvGraphicFramePr>
            <a:graphicFrameLocks noChangeAspect="1"/>
          </p:cNvGraphicFramePr>
          <p:nvPr/>
        </p:nvGraphicFramePr>
        <p:xfrm>
          <a:off x="6477000" y="4267200"/>
          <a:ext cx="4587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2786" name="Flash Movie" r:id="rId12" imgW="459000" imgH="458640" progId="Flash.Movie">
                  <p:embed/>
                </p:oleObj>
              </mc:Choice>
              <mc:Fallback>
                <p:oleObj name="Flash Movie" r:id="rId12" imgW="459000" imgH="458640" progId="Flash.Movie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267200"/>
                        <a:ext cx="458788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2695" name="Text Box 55"/>
          <p:cNvSpPr txBox="1">
            <a:spLocks noChangeArrowheads="1"/>
          </p:cNvSpPr>
          <p:nvPr/>
        </p:nvSpPr>
        <p:spPr bwMode="auto">
          <a:xfrm>
            <a:off x="4724400" y="5105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2696" name="Line 56"/>
          <p:cNvSpPr>
            <a:spLocks noChangeShapeType="1"/>
          </p:cNvSpPr>
          <p:nvPr/>
        </p:nvSpPr>
        <p:spPr bwMode="auto">
          <a:xfrm flipV="1">
            <a:off x="5105400" y="4800600"/>
            <a:ext cx="381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3666" name="Picture 2" descr="wall2_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4232275"/>
            <a:ext cx="234315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3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Two Constant Planes</a:t>
            </a:r>
          </a:p>
        </p:txBody>
      </p:sp>
      <p:grpSp>
        <p:nvGrpSpPr>
          <p:cNvPr id="1393668" name="Group 4"/>
          <p:cNvGrpSpPr>
            <a:grpSpLocks/>
          </p:cNvGrpSpPr>
          <p:nvPr/>
        </p:nvGrpSpPr>
        <p:grpSpPr bwMode="auto">
          <a:xfrm>
            <a:off x="457200" y="1905000"/>
            <a:ext cx="3962400" cy="2576513"/>
            <a:chOff x="288" y="1200"/>
            <a:chExt cx="2496" cy="1623"/>
          </a:xfrm>
        </p:grpSpPr>
        <p:grpSp>
          <p:nvGrpSpPr>
            <p:cNvPr id="1393669" name="Group 5"/>
            <p:cNvGrpSpPr>
              <a:grpSpLocks/>
            </p:cNvGrpSpPr>
            <p:nvPr/>
          </p:nvGrpSpPr>
          <p:grpSpPr bwMode="auto">
            <a:xfrm flipH="1">
              <a:off x="288" y="1872"/>
              <a:ext cx="352" cy="533"/>
              <a:chOff x="499" y="1640"/>
              <a:chExt cx="444" cy="646"/>
            </a:xfrm>
          </p:grpSpPr>
          <p:sp>
            <p:nvSpPr>
              <p:cNvPr id="1393670" name="Freeform 6"/>
              <p:cNvSpPr>
                <a:spLocks/>
              </p:cNvSpPr>
              <p:nvPr/>
            </p:nvSpPr>
            <p:spPr bwMode="auto">
              <a:xfrm>
                <a:off x="542" y="1836"/>
                <a:ext cx="401" cy="445"/>
              </a:xfrm>
              <a:custGeom>
                <a:avLst/>
                <a:gdLst>
                  <a:gd name="T0" fmla="*/ 492 w 1203"/>
                  <a:gd name="T1" fmla="*/ 0 h 1333"/>
                  <a:gd name="T2" fmla="*/ 498 w 1203"/>
                  <a:gd name="T3" fmla="*/ 247 h 1333"/>
                  <a:gd name="T4" fmla="*/ 451 w 1203"/>
                  <a:gd name="T5" fmla="*/ 272 h 1333"/>
                  <a:gd name="T6" fmla="*/ 474 w 1203"/>
                  <a:gd name="T7" fmla="*/ 295 h 1333"/>
                  <a:gd name="T8" fmla="*/ 457 w 1203"/>
                  <a:gd name="T9" fmla="*/ 396 h 1333"/>
                  <a:gd name="T10" fmla="*/ 333 w 1203"/>
                  <a:gd name="T11" fmla="*/ 573 h 1333"/>
                  <a:gd name="T12" fmla="*/ 0 w 1203"/>
                  <a:gd name="T13" fmla="*/ 1117 h 1333"/>
                  <a:gd name="T14" fmla="*/ 51 w 1203"/>
                  <a:gd name="T15" fmla="*/ 1180 h 1333"/>
                  <a:gd name="T16" fmla="*/ 102 w 1203"/>
                  <a:gd name="T17" fmla="*/ 1166 h 1333"/>
                  <a:gd name="T18" fmla="*/ 509 w 1203"/>
                  <a:gd name="T19" fmla="*/ 598 h 1333"/>
                  <a:gd name="T20" fmla="*/ 576 w 1203"/>
                  <a:gd name="T21" fmla="*/ 1317 h 1333"/>
                  <a:gd name="T22" fmla="*/ 688 w 1203"/>
                  <a:gd name="T23" fmla="*/ 1333 h 1333"/>
                  <a:gd name="T24" fmla="*/ 712 w 1203"/>
                  <a:gd name="T25" fmla="*/ 1279 h 1333"/>
                  <a:gd name="T26" fmla="*/ 712 w 1203"/>
                  <a:gd name="T27" fmla="*/ 592 h 1333"/>
                  <a:gd name="T28" fmla="*/ 1101 w 1203"/>
                  <a:gd name="T29" fmla="*/ 1183 h 1333"/>
                  <a:gd name="T30" fmla="*/ 1169 w 1203"/>
                  <a:gd name="T31" fmla="*/ 1221 h 1333"/>
                  <a:gd name="T32" fmla="*/ 1203 w 1203"/>
                  <a:gd name="T33" fmla="*/ 1150 h 1333"/>
                  <a:gd name="T34" fmla="*/ 1169 w 1203"/>
                  <a:gd name="T35" fmla="*/ 1077 h 1333"/>
                  <a:gd name="T36" fmla="*/ 722 w 1203"/>
                  <a:gd name="T37" fmla="*/ 343 h 1333"/>
                  <a:gd name="T38" fmla="*/ 668 w 1203"/>
                  <a:gd name="T39" fmla="*/ 343 h 1333"/>
                  <a:gd name="T40" fmla="*/ 695 w 1203"/>
                  <a:gd name="T41" fmla="*/ 288 h 1333"/>
                  <a:gd name="T42" fmla="*/ 688 w 1203"/>
                  <a:gd name="T43" fmla="*/ 247 h 1333"/>
                  <a:gd name="T44" fmla="*/ 661 w 1203"/>
                  <a:gd name="T45" fmla="*/ 230 h 1333"/>
                  <a:gd name="T46" fmla="*/ 655 w 1203"/>
                  <a:gd name="T47" fmla="*/ 33 h 1333"/>
                  <a:gd name="T48" fmla="*/ 492 w 1203"/>
                  <a:gd name="T49" fmla="*/ 0 h 1333"/>
                  <a:gd name="T50" fmla="*/ 492 w 1203"/>
                  <a:gd name="T51" fmla="*/ 0 h 1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03" h="1333">
                    <a:moveTo>
                      <a:pt x="492" y="0"/>
                    </a:moveTo>
                    <a:lnTo>
                      <a:pt x="498" y="247"/>
                    </a:lnTo>
                    <a:lnTo>
                      <a:pt x="451" y="272"/>
                    </a:lnTo>
                    <a:lnTo>
                      <a:pt x="474" y="295"/>
                    </a:lnTo>
                    <a:lnTo>
                      <a:pt x="457" y="396"/>
                    </a:lnTo>
                    <a:lnTo>
                      <a:pt x="333" y="573"/>
                    </a:lnTo>
                    <a:lnTo>
                      <a:pt x="0" y="1117"/>
                    </a:lnTo>
                    <a:lnTo>
                      <a:pt x="51" y="1180"/>
                    </a:lnTo>
                    <a:lnTo>
                      <a:pt x="102" y="1166"/>
                    </a:lnTo>
                    <a:lnTo>
                      <a:pt x="509" y="598"/>
                    </a:lnTo>
                    <a:lnTo>
                      <a:pt x="576" y="1317"/>
                    </a:lnTo>
                    <a:lnTo>
                      <a:pt x="688" y="1333"/>
                    </a:lnTo>
                    <a:lnTo>
                      <a:pt x="712" y="1279"/>
                    </a:lnTo>
                    <a:lnTo>
                      <a:pt x="712" y="592"/>
                    </a:lnTo>
                    <a:lnTo>
                      <a:pt x="1101" y="1183"/>
                    </a:lnTo>
                    <a:lnTo>
                      <a:pt x="1169" y="1221"/>
                    </a:lnTo>
                    <a:lnTo>
                      <a:pt x="1203" y="1150"/>
                    </a:lnTo>
                    <a:lnTo>
                      <a:pt x="1169" y="1077"/>
                    </a:lnTo>
                    <a:lnTo>
                      <a:pt x="722" y="343"/>
                    </a:lnTo>
                    <a:lnTo>
                      <a:pt x="668" y="343"/>
                    </a:lnTo>
                    <a:lnTo>
                      <a:pt x="695" y="288"/>
                    </a:lnTo>
                    <a:lnTo>
                      <a:pt x="688" y="247"/>
                    </a:lnTo>
                    <a:lnTo>
                      <a:pt x="661" y="230"/>
                    </a:lnTo>
                    <a:lnTo>
                      <a:pt x="655" y="33"/>
                    </a:lnTo>
                    <a:lnTo>
                      <a:pt x="492" y="0"/>
                    </a:lnTo>
                    <a:lnTo>
                      <a:pt x="49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1" name="Freeform 7"/>
              <p:cNvSpPr>
                <a:spLocks/>
              </p:cNvSpPr>
              <p:nvPr/>
            </p:nvSpPr>
            <p:spPr bwMode="auto">
              <a:xfrm>
                <a:off x="548" y="1844"/>
                <a:ext cx="180" cy="101"/>
              </a:xfrm>
              <a:custGeom>
                <a:avLst/>
                <a:gdLst>
                  <a:gd name="T0" fmla="*/ 0 w 541"/>
                  <a:gd name="T1" fmla="*/ 256 h 303"/>
                  <a:gd name="T2" fmla="*/ 41 w 541"/>
                  <a:gd name="T3" fmla="*/ 202 h 303"/>
                  <a:gd name="T4" fmla="*/ 91 w 541"/>
                  <a:gd name="T5" fmla="*/ 160 h 303"/>
                  <a:gd name="T6" fmla="*/ 162 w 541"/>
                  <a:gd name="T7" fmla="*/ 160 h 303"/>
                  <a:gd name="T8" fmla="*/ 424 w 541"/>
                  <a:gd name="T9" fmla="*/ 0 h 303"/>
                  <a:gd name="T10" fmla="*/ 541 w 541"/>
                  <a:gd name="T11" fmla="*/ 0 h 303"/>
                  <a:gd name="T12" fmla="*/ 196 w 541"/>
                  <a:gd name="T13" fmla="*/ 202 h 303"/>
                  <a:gd name="T14" fmla="*/ 141 w 541"/>
                  <a:gd name="T15" fmla="*/ 265 h 303"/>
                  <a:gd name="T16" fmla="*/ 33 w 541"/>
                  <a:gd name="T17" fmla="*/ 303 h 303"/>
                  <a:gd name="T18" fmla="*/ 0 w 541"/>
                  <a:gd name="T19" fmla="*/ 256 h 303"/>
                  <a:gd name="T20" fmla="*/ 0 w 541"/>
                  <a:gd name="T21" fmla="*/ 256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1" h="303">
                    <a:moveTo>
                      <a:pt x="0" y="256"/>
                    </a:moveTo>
                    <a:lnTo>
                      <a:pt x="41" y="202"/>
                    </a:lnTo>
                    <a:lnTo>
                      <a:pt x="91" y="160"/>
                    </a:lnTo>
                    <a:lnTo>
                      <a:pt x="162" y="160"/>
                    </a:lnTo>
                    <a:lnTo>
                      <a:pt x="424" y="0"/>
                    </a:lnTo>
                    <a:lnTo>
                      <a:pt x="541" y="0"/>
                    </a:lnTo>
                    <a:lnTo>
                      <a:pt x="196" y="202"/>
                    </a:lnTo>
                    <a:lnTo>
                      <a:pt x="141" y="265"/>
                    </a:lnTo>
                    <a:lnTo>
                      <a:pt x="33" y="303"/>
                    </a:lnTo>
                    <a:lnTo>
                      <a:pt x="0" y="256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2" name="Freeform 8"/>
              <p:cNvSpPr>
                <a:spLocks/>
              </p:cNvSpPr>
              <p:nvPr/>
            </p:nvSpPr>
            <p:spPr bwMode="auto">
              <a:xfrm>
                <a:off x="499" y="1642"/>
                <a:ext cx="396" cy="223"/>
              </a:xfrm>
              <a:custGeom>
                <a:avLst/>
                <a:gdLst>
                  <a:gd name="T0" fmla="*/ 0 w 1188"/>
                  <a:gd name="T1" fmla="*/ 591 h 671"/>
                  <a:gd name="T2" fmla="*/ 128 w 1188"/>
                  <a:gd name="T3" fmla="*/ 502 h 671"/>
                  <a:gd name="T4" fmla="*/ 189 w 1188"/>
                  <a:gd name="T5" fmla="*/ 511 h 671"/>
                  <a:gd name="T6" fmla="*/ 139 w 1188"/>
                  <a:gd name="T7" fmla="*/ 400 h 671"/>
                  <a:gd name="T8" fmla="*/ 152 w 1188"/>
                  <a:gd name="T9" fmla="*/ 304 h 671"/>
                  <a:gd name="T10" fmla="*/ 169 w 1188"/>
                  <a:gd name="T11" fmla="*/ 185 h 671"/>
                  <a:gd name="T12" fmla="*/ 552 w 1188"/>
                  <a:gd name="T13" fmla="*/ 135 h 671"/>
                  <a:gd name="T14" fmla="*/ 535 w 1188"/>
                  <a:gd name="T15" fmla="*/ 48 h 671"/>
                  <a:gd name="T16" fmla="*/ 643 w 1188"/>
                  <a:gd name="T17" fmla="*/ 0 h 671"/>
                  <a:gd name="T18" fmla="*/ 1044 w 1188"/>
                  <a:gd name="T19" fmla="*/ 74 h 671"/>
                  <a:gd name="T20" fmla="*/ 1087 w 1188"/>
                  <a:gd name="T21" fmla="*/ 112 h 671"/>
                  <a:gd name="T22" fmla="*/ 1178 w 1188"/>
                  <a:gd name="T23" fmla="*/ 121 h 671"/>
                  <a:gd name="T24" fmla="*/ 1188 w 1188"/>
                  <a:gd name="T25" fmla="*/ 304 h 671"/>
                  <a:gd name="T26" fmla="*/ 1178 w 1188"/>
                  <a:gd name="T27" fmla="*/ 464 h 671"/>
                  <a:gd name="T28" fmla="*/ 1060 w 1188"/>
                  <a:gd name="T29" fmla="*/ 511 h 671"/>
                  <a:gd name="T30" fmla="*/ 1094 w 1188"/>
                  <a:gd name="T31" fmla="*/ 584 h 671"/>
                  <a:gd name="T32" fmla="*/ 1016 w 1188"/>
                  <a:gd name="T33" fmla="*/ 591 h 671"/>
                  <a:gd name="T34" fmla="*/ 1050 w 1188"/>
                  <a:gd name="T35" fmla="*/ 630 h 671"/>
                  <a:gd name="T36" fmla="*/ 765 w 1188"/>
                  <a:gd name="T37" fmla="*/ 623 h 671"/>
                  <a:gd name="T38" fmla="*/ 322 w 1188"/>
                  <a:gd name="T39" fmla="*/ 671 h 671"/>
                  <a:gd name="T40" fmla="*/ 0 w 1188"/>
                  <a:gd name="T41" fmla="*/ 614 h 671"/>
                  <a:gd name="T42" fmla="*/ 0 w 1188"/>
                  <a:gd name="T43" fmla="*/ 591 h 671"/>
                  <a:gd name="T44" fmla="*/ 0 w 1188"/>
                  <a:gd name="T45" fmla="*/ 591 h 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88" h="671">
                    <a:moveTo>
                      <a:pt x="0" y="591"/>
                    </a:moveTo>
                    <a:lnTo>
                      <a:pt x="128" y="502"/>
                    </a:lnTo>
                    <a:lnTo>
                      <a:pt x="189" y="511"/>
                    </a:lnTo>
                    <a:lnTo>
                      <a:pt x="139" y="400"/>
                    </a:lnTo>
                    <a:lnTo>
                      <a:pt x="152" y="304"/>
                    </a:lnTo>
                    <a:lnTo>
                      <a:pt x="169" y="185"/>
                    </a:lnTo>
                    <a:lnTo>
                      <a:pt x="552" y="135"/>
                    </a:lnTo>
                    <a:lnTo>
                      <a:pt x="535" y="48"/>
                    </a:lnTo>
                    <a:lnTo>
                      <a:pt x="643" y="0"/>
                    </a:lnTo>
                    <a:lnTo>
                      <a:pt x="1044" y="74"/>
                    </a:lnTo>
                    <a:lnTo>
                      <a:pt x="1087" y="112"/>
                    </a:lnTo>
                    <a:lnTo>
                      <a:pt x="1178" y="121"/>
                    </a:lnTo>
                    <a:lnTo>
                      <a:pt x="1188" y="304"/>
                    </a:lnTo>
                    <a:lnTo>
                      <a:pt x="1178" y="464"/>
                    </a:lnTo>
                    <a:lnTo>
                      <a:pt x="1060" y="511"/>
                    </a:lnTo>
                    <a:lnTo>
                      <a:pt x="1094" y="584"/>
                    </a:lnTo>
                    <a:lnTo>
                      <a:pt x="1016" y="591"/>
                    </a:lnTo>
                    <a:lnTo>
                      <a:pt x="1050" y="630"/>
                    </a:lnTo>
                    <a:lnTo>
                      <a:pt x="765" y="623"/>
                    </a:lnTo>
                    <a:lnTo>
                      <a:pt x="322" y="671"/>
                    </a:lnTo>
                    <a:lnTo>
                      <a:pt x="0" y="614"/>
                    </a:lnTo>
                    <a:lnTo>
                      <a:pt x="0" y="591"/>
                    </a:lnTo>
                    <a:lnTo>
                      <a:pt x="0" y="5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3" name="Freeform 9"/>
              <p:cNvSpPr>
                <a:spLocks/>
              </p:cNvSpPr>
              <p:nvPr/>
            </p:nvSpPr>
            <p:spPr bwMode="auto">
              <a:xfrm>
                <a:off x="563" y="1771"/>
                <a:ext cx="37" cy="50"/>
              </a:xfrm>
              <a:custGeom>
                <a:avLst/>
                <a:gdLst>
                  <a:gd name="T0" fmla="*/ 10 w 111"/>
                  <a:gd name="T1" fmla="*/ 6 h 148"/>
                  <a:gd name="T2" fmla="*/ 60 w 111"/>
                  <a:gd name="T3" fmla="*/ 0 h 148"/>
                  <a:gd name="T4" fmla="*/ 84 w 111"/>
                  <a:gd name="T5" fmla="*/ 16 h 148"/>
                  <a:gd name="T6" fmla="*/ 100 w 111"/>
                  <a:gd name="T7" fmla="*/ 38 h 148"/>
                  <a:gd name="T8" fmla="*/ 111 w 111"/>
                  <a:gd name="T9" fmla="*/ 69 h 148"/>
                  <a:gd name="T10" fmla="*/ 105 w 111"/>
                  <a:gd name="T11" fmla="*/ 127 h 148"/>
                  <a:gd name="T12" fmla="*/ 66 w 111"/>
                  <a:gd name="T13" fmla="*/ 148 h 148"/>
                  <a:gd name="T14" fmla="*/ 27 w 111"/>
                  <a:gd name="T15" fmla="*/ 117 h 148"/>
                  <a:gd name="T16" fmla="*/ 0 w 111"/>
                  <a:gd name="T17" fmla="*/ 53 h 148"/>
                  <a:gd name="T18" fmla="*/ 10 w 111"/>
                  <a:gd name="T19" fmla="*/ 6 h 148"/>
                  <a:gd name="T20" fmla="*/ 10 w 111"/>
                  <a:gd name="T21" fmla="*/ 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1" h="148">
                    <a:moveTo>
                      <a:pt x="10" y="6"/>
                    </a:moveTo>
                    <a:lnTo>
                      <a:pt x="60" y="0"/>
                    </a:lnTo>
                    <a:lnTo>
                      <a:pt x="84" y="16"/>
                    </a:lnTo>
                    <a:lnTo>
                      <a:pt x="100" y="38"/>
                    </a:lnTo>
                    <a:lnTo>
                      <a:pt x="111" y="69"/>
                    </a:lnTo>
                    <a:lnTo>
                      <a:pt x="105" y="127"/>
                    </a:lnTo>
                    <a:lnTo>
                      <a:pt x="66" y="148"/>
                    </a:lnTo>
                    <a:lnTo>
                      <a:pt x="27" y="117"/>
                    </a:lnTo>
                    <a:lnTo>
                      <a:pt x="0" y="53"/>
                    </a:lnTo>
                    <a:lnTo>
                      <a:pt x="10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FFE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4" name="Freeform 10"/>
              <p:cNvSpPr>
                <a:spLocks/>
              </p:cNvSpPr>
              <p:nvPr/>
            </p:nvSpPr>
            <p:spPr bwMode="auto">
              <a:xfrm>
                <a:off x="779" y="1963"/>
                <a:ext cx="156" cy="265"/>
              </a:xfrm>
              <a:custGeom>
                <a:avLst/>
                <a:gdLst>
                  <a:gd name="T0" fmla="*/ 0 w 468"/>
                  <a:gd name="T1" fmla="*/ 0 h 797"/>
                  <a:gd name="T2" fmla="*/ 22 w 468"/>
                  <a:gd name="T3" fmla="*/ 143 h 797"/>
                  <a:gd name="T4" fmla="*/ 66 w 468"/>
                  <a:gd name="T5" fmla="*/ 175 h 797"/>
                  <a:gd name="T6" fmla="*/ 73 w 468"/>
                  <a:gd name="T7" fmla="*/ 238 h 797"/>
                  <a:gd name="T8" fmla="*/ 151 w 468"/>
                  <a:gd name="T9" fmla="*/ 286 h 797"/>
                  <a:gd name="T10" fmla="*/ 143 w 468"/>
                  <a:gd name="T11" fmla="*/ 342 h 797"/>
                  <a:gd name="T12" fmla="*/ 201 w 468"/>
                  <a:gd name="T13" fmla="*/ 389 h 797"/>
                  <a:gd name="T14" fmla="*/ 216 w 468"/>
                  <a:gd name="T15" fmla="*/ 475 h 797"/>
                  <a:gd name="T16" fmla="*/ 276 w 468"/>
                  <a:gd name="T17" fmla="*/ 512 h 797"/>
                  <a:gd name="T18" fmla="*/ 291 w 468"/>
                  <a:gd name="T19" fmla="*/ 601 h 797"/>
                  <a:gd name="T20" fmla="*/ 368 w 468"/>
                  <a:gd name="T21" fmla="*/ 638 h 797"/>
                  <a:gd name="T22" fmla="*/ 417 w 468"/>
                  <a:gd name="T23" fmla="*/ 791 h 797"/>
                  <a:gd name="T24" fmla="*/ 451 w 468"/>
                  <a:gd name="T25" fmla="*/ 797 h 797"/>
                  <a:gd name="T26" fmla="*/ 468 w 468"/>
                  <a:gd name="T27" fmla="*/ 752 h 797"/>
                  <a:gd name="T28" fmla="*/ 0 w 468"/>
                  <a:gd name="T29" fmla="*/ 0 h 797"/>
                  <a:gd name="T30" fmla="*/ 0 w 468"/>
                  <a:gd name="T31" fmla="*/ 0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68" h="797">
                    <a:moveTo>
                      <a:pt x="0" y="0"/>
                    </a:moveTo>
                    <a:lnTo>
                      <a:pt x="22" y="143"/>
                    </a:lnTo>
                    <a:lnTo>
                      <a:pt x="66" y="175"/>
                    </a:lnTo>
                    <a:lnTo>
                      <a:pt x="73" y="238"/>
                    </a:lnTo>
                    <a:lnTo>
                      <a:pt x="151" y="286"/>
                    </a:lnTo>
                    <a:lnTo>
                      <a:pt x="143" y="342"/>
                    </a:lnTo>
                    <a:lnTo>
                      <a:pt x="201" y="389"/>
                    </a:lnTo>
                    <a:lnTo>
                      <a:pt x="216" y="475"/>
                    </a:lnTo>
                    <a:lnTo>
                      <a:pt x="276" y="512"/>
                    </a:lnTo>
                    <a:lnTo>
                      <a:pt x="291" y="601"/>
                    </a:lnTo>
                    <a:lnTo>
                      <a:pt x="368" y="638"/>
                    </a:lnTo>
                    <a:lnTo>
                      <a:pt x="417" y="791"/>
                    </a:lnTo>
                    <a:lnTo>
                      <a:pt x="451" y="797"/>
                    </a:lnTo>
                    <a:lnTo>
                      <a:pt x="468" y="75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5" name="Freeform 11"/>
              <p:cNvSpPr>
                <a:spLocks/>
              </p:cNvSpPr>
              <p:nvPr/>
            </p:nvSpPr>
            <p:spPr bwMode="auto">
              <a:xfrm>
                <a:off x="533" y="1970"/>
                <a:ext cx="167" cy="254"/>
              </a:xfrm>
              <a:custGeom>
                <a:avLst/>
                <a:gdLst>
                  <a:gd name="T0" fmla="*/ 502 w 502"/>
                  <a:gd name="T1" fmla="*/ 35 h 761"/>
                  <a:gd name="T2" fmla="*/ 470 w 502"/>
                  <a:gd name="T3" fmla="*/ 96 h 761"/>
                  <a:gd name="T4" fmla="*/ 412 w 502"/>
                  <a:gd name="T5" fmla="*/ 152 h 761"/>
                  <a:gd name="T6" fmla="*/ 412 w 502"/>
                  <a:gd name="T7" fmla="*/ 198 h 761"/>
                  <a:gd name="T8" fmla="*/ 343 w 502"/>
                  <a:gd name="T9" fmla="*/ 263 h 761"/>
                  <a:gd name="T10" fmla="*/ 328 w 502"/>
                  <a:gd name="T11" fmla="*/ 319 h 761"/>
                  <a:gd name="T12" fmla="*/ 269 w 502"/>
                  <a:gd name="T13" fmla="*/ 364 h 761"/>
                  <a:gd name="T14" fmla="*/ 269 w 502"/>
                  <a:gd name="T15" fmla="*/ 414 h 761"/>
                  <a:gd name="T16" fmla="*/ 218 w 502"/>
                  <a:gd name="T17" fmla="*/ 474 h 761"/>
                  <a:gd name="T18" fmla="*/ 196 w 502"/>
                  <a:gd name="T19" fmla="*/ 546 h 761"/>
                  <a:gd name="T20" fmla="*/ 135 w 502"/>
                  <a:gd name="T21" fmla="*/ 562 h 761"/>
                  <a:gd name="T22" fmla="*/ 135 w 502"/>
                  <a:gd name="T23" fmla="*/ 619 h 761"/>
                  <a:gd name="T24" fmla="*/ 84 w 502"/>
                  <a:gd name="T25" fmla="*/ 647 h 761"/>
                  <a:gd name="T26" fmla="*/ 67 w 502"/>
                  <a:gd name="T27" fmla="*/ 761 h 761"/>
                  <a:gd name="T28" fmla="*/ 0 w 502"/>
                  <a:gd name="T29" fmla="*/ 736 h 761"/>
                  <a:gd name="T30" fmla="*/ 24 w 502"/>
                  <a:gd name="T31" fmla="*/ 635 h 761"/>
                  <a:gd name="T32" fmla="*/ 453 w 502"/>
                  <a:gd name="T33" fmla="*/ 0 h 761"/>
                  <a:gd name="T34" fmla="*/ 502 w 502"/>
                  <a:gd name="T35" fmla="*/ 35 h 761"/>
                  <a:gd name="T36" fmla="*/ 502 w 502"/>
                  <a:gd name="T37" fmla="*/ 35 h 7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761">
                    <a:moveTo>
                      <a:pt x="502" y="35"/>
                    </a:moveTo>
                    <a:lnTo>
                      <a:pt x="470" y="96"/>
                    </a:lnTo>
                    <a:lnTo>
                      <a:pt x="412" y="152"/>
                    </a:lnTo>
                    <a:lnTo>
                      <a:pt x="412" y="198"/>
                    </a:lnTo>
                    <a:lnTo>
                      <a:pt x="343" y="263"/>
                    </a:lnTo>
                    <a:lnTo>
                      <a:pt x="328" y="319"/>
                    </a:lnTo>
                    <a:lnTo>
                      <a:pt x="269" y="364"/>
                    </a:lnTo>
                    <a:lnTo>
                      <a:pt x="269" y="414"/>
                    </a:lnTo>
                    <a:lnTo>
                      <a:pt x="218" y="474"/>
                    </a:lnTo>
                    <a:lnTo>
                      <a:pt x="196" y="546"/>
                    </a:lnTo>
                    <a:lnTo>
                      <a:pt x="135" y="562"/>
                    </a:lnTo>
                    <a:lnTo>
                      <a:pt x="135" y="619"/>
                    </a:lnTo>
                    <a:lnTo>
                      <a:pt x="84" y="647"/>
                    </a:lnTo>
                    <a:lnTo>
                      <a:pt x="67" y="761"/>
                    </a:lnTo>
                    <a:lnTo>
                      <a:pt x="0" y="736"/>
                    </a:lnTo>
                    <a:lnTo>
                      <a:pt x="24" y="635"/>
                    </a:lnTo>
                    <a:lnTo>
                      <a:pt x="453" y="0"/>
                    </a:lnTo>
                    <a:lnTo>
                      <a:pt x="502" y="35"/>
                    </a:lnTo>
                    <a:lnTo>
                      <a:pt x="502" y="35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6" name="Freeform 12"/>
              <p:cNvSpPr>
                <a:spLocks/>
              </p:cNvSpPr>
              <p:nvPr/>
            </p:nvSpPr>
            <p:spPr bwMode="auto">
              <a:xfrm>
                <a:off x="734" y="1968"/>
                <a:ext cx="33" cy="303"/>
              </a:xfrm>
              <a:custGeom>
                <a:avLst/>
                <a:gdLst>
                  <a:gd name="T0" fmla="*/ 39 w 99"/>
                  <a:gd name="T1" fmla="*/ 0 h 907"/>
                  <a:gd name="T2" fmla="*/ 0 w 99"/>
                  <a:gd name="T3" fmla="*/ 111 h 907"/>
                  <a:gd name="T4" fmla="*/ 43 w 99"/>
                  <a:gd name="T5" fmla="*/ 195 h 907"/>
                  <a:gd name="T6" fmla="*/ 6 w 99"/>
                  <a:gd name="T7" fmla="*/ 262 h 907"/>
                  <a:gd name="T8" fmla="*/ 39 w 99"/>
                  <a:gd name="T9" fmla="*/ 388 h 907"/>
                  <a:gd name="T10" fmla="*/ 15 w 99"/>
                  <a:gd name="T11" fmla="*/ 411 h 907"/>
                  <a:gd name="T12" fmla="*/ 43 w 99"/>
                  <a:gd name="T13" fmla="*/ 480 h 907"/>
                  <a:gd name="T14" fmla="*/ 26 w 99"/>
                  <a:gd name="T15" fmla="*/ 537 h 907"/>
                  <a:gd name="T16" fmla="*/ 56 w 99"/>
                  <a:gd name="T17" fmla="*/ 606 h 907"/>
                  <a:gd name="T18" fmla="*/ 33 w 99"/>
                  <a:gd name="T19" fmla="*/ 663 h 907"/>
                  <a:gd name="T20" fmla="*/ 73 w 99"/>
                  <a:gd name="T21" fmla="*/ 726 h 907"/>
                  <a:gd name="T22" fmla="*/ 33 w 99"/>
                  <a:gd name="T23" fmla="*/ 783 h 907"/>
                  <a:gd name="T24" fmla="*/ 43 w 99"/>
                  <a:gd name="T25" fmla="*/ 907 h 907"/>
                  <a:gd name="T26" fmla="*/ 99 w 99"/>
                  <a:gd name="T27" fmla="*/ 893 h 907"/>
                  <a:gd name="T28" fmla="*/ 76 w 99"/>
                  <a:gd name="T29" fmla="*/ 79 h 907"/>
                  <a:gd name="T30" fmla="*/ 39 w 99"/>
                  <a:gd name="T31" fmla="*/ 0 h 907"/>
                  <a:gd name="T32" fmla="*/ 39 w 99"/>
                  <a:gd name="T33" fmla="*/ 0 h 9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9" h="907">
                    <a:moveTo>
                      <a:pt x="39" y="0"/>
                    </a:moveTo>
                    <a:lnTo>
                      <a:pt x="0" y="111"/>
                    </a:lnTo>
                    <a:lnTo>
                      <a:pt x="43" y="195"/>
                    </a:lnTo>
                    <a:lnTo>
                      <a:pt x="6" y="262"/>
                    </a:lnTo>
                    <a:lnTo>
                      <a:pt x="39" y="388"/>
                    </a:lnTo>
                    <a:lnTo>
                      <a:pt x="15" y="411"/>
                    </a:lnTo>
                    <a:lnTo>
                      <a:pt x="43" y="480"/>
                    </a:lnTo>
                    <a:lnTo>
                      <a:pt x="26" y="537"/>
                    </a:lnTo>
                    <a:lnTo>
                      <a:pt x="56" y="606"/>
                    </a:lnTo>
                    <a:lnTo>
                      <a:pt x="33" y="663"/>
                    </a:lnTo>
                    <a:lnTo>
                      <a:pt x="73" y="726"/>
                    </a:lnTo>
                    <a:lnTo>
                      <a:pt x="33" y="783"/>
                    </a:lnTo>
                    <a:lnTo>
                      <a:pt x="43" y="907"/>
                    </a:lnTo>
                    <a:lnTo>
                      <a:pt x="99" y="893"/>
                    </a:lnTo>
                    <a:lnTo>
                      <a:pt x="76" y="79"/>
                    </a:lnTo>
                    <a:lnTo>
                      <a:pt x="39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7" name="Freeform 13"/>
              <p:cNvSpPr>
                <a:spLocks/>
              </p:cNvSpPr>
              <p:nvPr/>
            </p:nvSpPr>
            <p:spPr bwMode="auto">
              <a:xfrm>
                <a:off x="712" y="1850"/>
                <a:ext cx="39" cy="116"/>
              </a:xfrm>
              <a:custGeom>
                <a:avLst/>
                <a:gdLst>
                  <a:gd name="T0" fmla="*/ 106 w 117"/>
                  <a:gd name="T1" fmla="*/ 0 h 347"/>
                  <a:gd name="T2" fmla="*/ 33 w 117"/>
                  <a:gd name="T3" fmla="*/ 63 h 347"/>
                  <a:gd name="T4" fmla="*/ 56 w 117"/>
                  <a:gd name="T5" fmla="*/ 212 h 347"/>
                  <a:gd name="T6" fmla="*/ 0 w 117"/>
                  <a:gd name="T7" fmla="*/ 237 h 347"/>
                  <a:gd name="T8" fmla="*/ 16 w 117"/>
                  <a:gd name="T9" fmla="*/ 269 h 347"/>
                  <a:gd name="T10" fmla="*/ 60 w 117"/>
                  <a:gd name="T11" fmla="*/ 278 h 347"/>
                  <a:gd name="T12" fmla="*/ 67 w 117"/>
                  <a:gd name="T13" fmla="*/ 332 h 347"/>
                  <a:gd name="T14" fmla="*/ 110 w 117"/>
                  <a:gd name="T15" fmla="*/ 347 h 347"/>
                  <a:gd name="T16" fmla="*/ 117 w 117"/>
                  <a:gd name="T17" fmla="*/ 300 h 347"/>
                  <a:gd name="T18" fmla="*/ 106 w 117"/>
                  <a:gd name="T19" fmla="*/ 0 h 347"/>
                  <a:gd name="T20" fmla="*/ 106 w 117"/>
                  <a:gd name="T21" fmla="*/ 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7" h="347">
                    <a:moveTo>
                      <a:pt x="106" y="0"/>
                    </a:moveTo>
                    <a:lnTo>
                      <a:pt x="33" y="63"/>
                    </a:lnTo>
                    <a:lnTo>
                      <a:pt x="56" y="212"/>
                    </a:lnTo>
                    <a:lnTo>
                      <a:pt x="0" y="237"/>
                    </a:lnTo>
                    <a:lnTo>
                      <a:pt x="16" y="269"/>
                    </a:lnTo>
                    <a:lnTo>
                      <a:pt x="60" y="278"/>
                    </a:lnTo>
                    <a:lnTo>
                      <a:pt x="67" y="332"/>
                    </a:lnTo>
                    <a:lnTo>
                      <a:pt x="110" y="347"/>
                    </a:lnTo>
                    <a:lnTo>
                      <a:pt x="117" y="300"/>
                    </a:lnTo>
                    <a:lnTo>
                      <a:pt x="106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8" name="Freeform 14"/>
              <p:cNvSpPr>
                <a:spLocks/>
              </p:cNvSpPr>
              <p:nvPr/>
            </p:nvSpPr>
            <p:spPr bwMode="auto">
              <a:xfrm>
                <a:off x="550" y="1903"/>
                <a:ext cx="61" cy="42"/>
              </a:xfrm>
              <a:custGeom>
                <a:avLst/>
                <a:gdLst>
                  <a:gd name="T0" fmla="*/ 9 w 184"/>
                  <a:gd name="T1" fmla="*/ 63 h 126"/>
                  <a:gd name="T2" fmla="*/ 50 w 184"/>
                  <a:gd name="T3" fmla="*/ 72 h 126"/>
                  <a:gd name="T4" fmla="*/ 84 w 184"/>
                  <a:gd name="T5" fmla="*/ 38 h 126"/>
                  <a:gd name="T6" fmla="*/ 174 w 184"/>
                  <a:gd name="T7" fmla="*/ 0 h 126"/>
                  <a:gd name="T8" fmla="*/ 184 w 184"/>
                  <a:gd name="T9" fmla="*/ 21 h 126"/>
                  <a:gd name="T10" fmla="*/ 117 w 184"/>
                  <a:gd name="T11" fmla="*/ 95 h 126"/>
                  <a:gd name="T12" fmla="*/ 26 w 184"/>
                  <a:gd name="T13" fmla="*/ 126 h 126"/>
                  <a:gd name="T14" fmla="*/ 0 w 184"/>
                  <a:gd name="T15" fmla="*/ 104 h 126"/>
                  <a:gd name="T16" fmla="*/ 9 w 184"/>
                  <a:gd name="T17" fmla="*/ 63 h 126"/>
                  <a:gd name="T18" fmla="*/ 9 w 184"/>
                  <a:gd name="T19" fmla="*/ 6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4" h="126">
                    <a:moveTo>
                      <a:pt x="9" y="63"/>
                    </a:moveTo>
                    <a:lnTo>
                      <a:pt x="50" y="72"/>
                    </a:lnTo>
                    <a:lnTo>
                      <a:pt x="84" y="38"/>
                    </a:lnTo>
                    <a:lnTo>
                      <a:pt x="174" y="0"/>
                    </a:lnTo>
                    <a:lnTo>
                      <a:pt x="184" y="21"/>
                    </a:lnTo>
                    <a:lnTo>
                      <a:pt x="117" y="95"/>
                    </a:lnTo>
                    <a:lnTo>
                      <a:pt x="26" y="126"/>
                    </a:lnTo>
                    <a:lnTo>
                      <a:pt x="0" y="104"/>
                    </a:lnTo>
                    <a:lnTo>
                      <a:pt x="9" y="63"/>
                    </a:lnTo>
                    <a:lnTo>
                      <a:pt x="9" y="63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79" name="Freeform 15"/>
              <p:cNvSpPr>
                <a:spLocks/>
              </p:cNvSpPr>
              <p:nvPr/>
            </p:nvSpPr>
            <p:spPr bwMode="auto">
              <a:xfrm>
                <a:off x="622" y="1690"/>
                <a:ext cx="101" cy="18"/>
              </a:xfrm>
              <a:custGeom>
                <a:avLst/>
                <a:gdLst>
                  <a:gd name="T0" fmla="*/ 0 w 301"/>
                  <a:gd name="T1" fmla="*/ 7 h 54"/>
                  <a:gd name="T2" fmla="*/ 233 w 301"/>
                  <a:gd name="T3" fmla="*/ 54 h 54"/>
                  <a:gd name="T4" fmla="*/ 301 w 301"/>
                  <a:gd name="T5" fmla="*/ 47 h 54"/>
                  <a:gd name="T6" fmla="*/ 83 w 301"/>
                  <a:gd name="T7" fmla="*/ 0 h 54"/>
                  <a:gd name="T8" fmla="*/ 0 w 301"/>
                  <a:gd name="T9" fmla="*/ 7 h 54"/>
                  <a:gd name="T10" fmla="*/ 0 w 301"/>
                  <a:gd name="T11" fmla="*/ 7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1" h="54">
                    <a:moveTo>
                      <a:pt x="0" y="7"/>
                    </a:moveTo>
                    <a:lnTo>
                      <a:pt x="233" y="54"/>
                    </a:lnTo>
                    <a:lnTo>
                      <a:pt x="301" y="47"/>
                    </a:lnTo>
                    <a:lnTo>
                      <a:pt x="83" y="0"/>
                    </a:lnTo>
                    <a:lnTo>
                      <a:pt x="0" y="7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0" name="Freeform 16"/>
              <p:cNvSpPr>
                <a:spLocks/>
              </p:cNvSpPr>
              <p:nvPr/>
            </p:nvSpPr>
            <p:spPr bwMode="auto">
              <a:xfrm>
                <a:off x="574" y="1696"/>
                <a:ext cx="93" cy="17"/>
              </a:xfrm>
              <a:custGeom>
                <a:avLst/>
                <a:gdLst>
                  <a:gd name="T0" fmla="*/ 0 w 279"/>
                  <a:gd name="T1" fmla="*/ 22 h 53"/>
                  <a:gd name="T2" fmla="*/ 228 w 279"/>
                  <a:gd name="T3" fmla="*/ 53 h 53"/>
                  <a:gd name="T4" fmla="*/ 279 w 279"/>
                  <a:gd name="T5" fmla="*/ 38 h 53"/>
                  <a:gd name="T6" fmla="*/ 78 w 279"/>
                  <a:gd name="T7" fmla="*/ 0 h 53"/>
                  <a:gd name="T8" fmla="*/ 0 w 279"/>
                  <a:gd name="T9" fmla="*/ 22 h 53"/>
                  <a:gd name="T10" fmla="*/ 0 w 279"/>
                  <a:gd name="T11" fmla="*/ 22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9" h="53">
                    <a:moveTo>
                      <a:pt x="0" y="22"/>
                    </a:moveTo>
                    <a:lnTo>
                      <a:pt x="228" y="53"/>
                    </a:lnTo>
                    <a:lnTo>
                      <a:pt x="279" y="38"/>
                    </a:lnTo>
                    <a:lnTo>
                      <a:pt x="78" y="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1" name="Freeform 17"/>
              <p:cNvSpPr>
                <a:spLocks/>
              </p:cNvSpPr>
              <p:nvPr/>
            </p:nvSpPr>
            <p:spPr bwMode="auto">
              <a:xfrm>
                <a:off x="856" y="1693"/>
                <a:ext cx="34" cy="103"/>
              </a:xfrm>
              <a:custGeom>
                <a:avLst/>
                <a:gdLst>
                  <a:gd name="T0" fmla="*/ 17 w 101"/>
                  <a:gd name="T1" fmla="*/ 0 h 310"/>
                  <a:gd name="T2" fmla="*/ 101 w 101"/>
                  <a:gd name="T3" fmla="*/ 24 h 310"/>
                  <a:gd name="T4" fmla="*/ 78 w 101"/>
                  <a:gd name="T5" fmla="*/ 310 h 310"/>
                  <a:gd name="T6" fmla="*/ 0 w 101"/>
                  <a:gd name="T7" fmla="*/ 293 h 310"/>
                  <a:gd name="T8" fmla="*/ 17 w 101"/>
                  <a:gd name="T9" fmla="*/ 0 h 310"/>
                  <a:gd name="T10" fmla="*/ 17 w 101"/>
                  <a:gd name="T11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1" h="310">
                    <a:moveTo>
                      <a:pt x="17" y="0"/>
                    </a:moveTo>
                    <a:lnTo>
                      <a:pt x="101" y="24"/>
                    </a:lnTo>
                    <a:lnTo>
                      <a:pt x="78" y="310"/>
                    </a:lnTo>
                    <a:lnTo>
                      <a:pt x="0" y="293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2" name="Freeform 18"/>
              <p:cNvSpPr>
                <a:spLocks/>
              </p:cNvSpPr>
              <p:nvPr/>
            </p:nvSpPr>
            <p:spPr bwMode="auto">
              <a:xfrm>
                <a:off x="809" y="1676"/>
                <a:ext cx="59" cy="151"/>
              </a:xfrm>
              <a:custGeom>
                <a:avLst/>
                <a:gdLst>
                  <a:gd name="T0" fmla="*/ 111 w 177"/>
                  <a:gd name="T1" fmla="*/ 0 h 452"/>
                  <a:gd name="T2" fmla="*/ 27 w 177"/>
                  <a:gd name="T3" fmla="*/ 17 h 452"/>
                  <a:gd name="T4" fmla="*/ 0 w 177"/>
                  <a:gd name="T5" fmla="*/ 184 h 452"/>
                  <a:gd name="T6" fmla="*/ 20 w 177"/>
                  <a:gd name="T7" fmla="*/ 427 h 452"/>
                  <a:gd name="T8" fmla="*/ 154 w 177"/>
                  <a:gd name="T9" fmla="*/ 452 h 452"/>
                  <a:gd name="T10" fmla="*/ 177 w 177"/>
                  <a:gd name="T11" fmla="*/ 111 h 452"/>
                  <a:gd name="T12" fmla="*/ 111 w 177"/>
                  <a:gd name="T13" fmla="*/ 0 h 452"/>
                  <a:gd name="T14" fmla="*/ 111 w 177"/>
                  <a:gd name="T15" fmla="*/ 0 h 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7" h="452">
                    <a:moveTo>
                      <a:pt x="111" y="0"/>
                    </a:moveTo>
                    <a:lnTo>
                      <a:pt x="27" y="17"/>
                    </a:lnTo>
                    <a:lnTo>
                      <a:pt x="0" y="184"/>
                    </a:lnTo>
                    <a:lnTo>
                      <a:pt x="20" y="427"/>
                    </a:lnTo>
                    <a:lnTo>
                      <a:pt x="154" y="452"/>
                    </a:lnTo>
                    <a:lnTo>
                      <a:pt x="177" y="111"/>
                    </a:lnTo>
                    <a:lnTo>
                      <a:pt x="111" y="0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3" name="Freeform 19"/>
              <p:cNvSpPr>
                <a:spLocks/>
              </p:cNvSpPr>
              <p:nvPr/>
            </p:nvSpPr>
            <p:spPr bwMode="auto">
              <a:xfrm>
                <a:off x="560" y="1703"/>
                <a:ext cx="237" cy="137"/>
              </a:xfrm>
              <a:custGeom>
                <a:avLst/>
                <a:gdLst>
                  <a:gd name="T0" fmla="*/ 10 w 713"/>
                  <a:gd name="T1" fmla="*/ 41 h 411"/>
                  <a:gd name="T2" fmla="*/ 194 w 713"/>
                  <a:gd name="T3" fmla="*/ 63 h 411"/>
                  <a:gd name="T4" fmla="*/ 262 w 713"/>
                  <a:gd name="T5" fmla="*/ 48 h 411"/>
                  <a:gd name="T6" fmla="*/ 277 w 713"/>
                  <a:gd name="T7" fmla="*/ 95 h 411"/>
                  <a:gd name="T8" fmla="*/ 346 w 713"/>
                  <a:gd name="T9" fmla="*/ 25 h 411"/>
                  <a:gd name="T10" fmla="*/ 378 w 713"/>
                  <a:gd name="T11" fmla="*/ 79 h 411"/>
                  <a:gd name="T12" fmla="*/ 429 w 713"/>
                  <a:gd name="T13" fmla="*/ 25 h 411"/>
                  <a:gd name="T14" fmla="*/ 462 w 713"/>
                  <a:gd name="T15" fmla="*/ 63 h 411"/>
                  <a:gd name="T16" fmla="*/ 512 w 713"/>
                  <a:gd name="T17" fmla="*/ 16 h 411"/>
                  <a:gd name="T18" fmla="*/ 545 w 713"/>
                  <a:gd name="T19" fmla="*/ 69 h 411"/>
                  <a:gd name="T20" fmla="*/ 596 w 713"/>
                  <a:gd name="T21" fmla="*/ 16 h 411"/>
                  <a:gd name="T22" fmla="*/ 629 w 713"/>
                  <a:gd name="T23" fmla="*/ 63 h 411"/>
                  <a:gd name="T24" fmla="*/ 696 w 713"/>
                  <a:gd name="T25" fmla="*/ 0 h 411"/>
                  <a:gd name="T26" fmla="*/ 713 w 713"/>
                  <a:gd name="T27" fmla="*/ 341 h 411"/>
                  <a:gd name="T28" fmla="*/ 194 w 713"/>
                  <a:gd name="T29" fmla="*/ 411 h 411"/>
                  <a:gd name="T30" fmla="*/ 221 w 713"/>
                  <a:gd name="T31" fmla="*/ 126 h 411"/>
                  <a:gd name="T32" fmla="*/ 0 w 713"/>
                  <a:gd name="T33" fmla="*/ 88 h 411"/>
                  <a:gd name="T34" fmla="*/ 10 w 713"/>
                  <a:gd name="T35" fmla="*/ 41 h 411"/>
                  <a:gd name="T36" fmla="*/ 10 w 713"/>
                  <a:gd name="T37" fmla="*/ 41 h 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13" h="411">
                    <a:moveTo>
                      <a:pt x="10" y="41"/>
                    </a:moveTo>
                    <a:lnTo>
                      <a:pt x="194" y="63"/>
                    </a:lnTo>
                    <a:lnTo>
                      <a:pt x="262" y="48"/>
                    </a:lnTo>
                    <a:lnTo>
                      <a:pt x="277" y="95"/>
                    </a:lnTo>
                    <a:lnTo>
                      <a:pt x="346" y="25"/>
                    </a:lnTo>
                    <a:lnTo>
                      <a:pt x="378" y="79"/>
                    </a:lnTo>
                    <a:lnTo>
                      <a:pt x="429" y="25"/>
                    </a:lnTo>
                    <a:lnTo>
                      <a:pt x="462" y="63"/>
                    </a:lnTo>
                    <a:lnTo>
                      <a:pt x="512" y="16"/>
                    </a:lnTo>
                    <a:lnTo>
                      <a:pt x="545" y="69"/>
                    </a:lnTo>
                    <a:lnTo>
                      <a:pt x="596" y="16"/>
                    </a:lnTo>
                    <a:lnTo>
                      <a:pt x="629" y="63"/>
                    </a:lnTo>
                    <a:lnTo>
                      <a:pt x="696" y="0"/>
                    </a:lnTo>
                    <a:lnTo>
                      <a:pt x="713" y="341"/>
                    </a:lnTo>
                    <a:lnTo>
                      <a:pt x="194" y="411"/>
                    </a:lnTo>
                    <a:lnTo>
                      <a:pt x="221" y="126"/>
                    </a:lnTo>
                    <a:lnTo>
                      <a:pt x="0" y="88"/>
                    </a:lnTo>
                    <a:lnTo>
                      <a:pt x="10" y="41"/>
                    </a:lnTo>
                    <a:lnTo>
                      <a:pt x="10" y="41"/>
                    </a:lnTo>
                    <a:close/>
                  </a:path>
                </a:pathLst>
              </a:custGeom>
              <a:solidFill>
                <a:srgbClr val="A3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4" name="Freeform 20"/>
              <p:cNvSpPr>
                <a:spLocks/>
              </p:cNvSpPr>
              <p:nvPr/>
            </p:nvSpPr>
            <p:spPr bwMode="auto">
              <a:xfrm>
                <a:off x="550" y="1748"/>
                <a:ext cx="65" cy="86"/>
              </a:xfrm>
              <a:custGeom>
                <a:avLst/>
                <a:gdLst>
                  <a:gd name="T0" fmla="*/ 196 w 196"/>
                  <a:gd name="T1" fmla="*/ 122 h 260"/>
                  <a:gd name="T2" fmla="*/ 188 w 196"/>
                  <a:gd name="T3" fmla="*/ 71 h 260"/>
                  <a:gd name="T4" fmla="*/ 157 w 196"/>
                  <a:gd name="T5" fmla="*/ 29 h 260"/>
                  <a:gd name="T6" fmla="*/ 124 w 196"/>
                  <a:gd name="T7" fmla="*/ 4 h 260"/>
                  <a:gd name="T8" fmla="*/ 88 w 196"/>
                  <a:gd name="T9" fmla="*/ 0 h 260"/>
                  <a:gd name="T10" fmla="*/ 67 w 196"/>
                  <a:gd name="T11" fmla="*/ 7 h 260"/>
                  <a:gd name="T12" fmla="*/ 40 w 196"/>
                  <a:gd name="T13" fmla="*/ 29 h 260"/>
                  <a:gd name="T14" fmla="*/ 18 w 196"/>
                  <a:gd name="T15" fmla="*/ 54 h 260"/>
                  <a:gd name="T16" fmla="*/ 0 w 196"/>
                  <a:gd name="T17" fmla="*/ 101 h 260"/>
                  <a:gd name="T18" fmla="*/ 8 w 196"/>
                  <a:gd name="T19" fmla="*/ 156 h 260"/>
                  <a:gd name="T20" fmla="*/ 36 w 196"/>
                  <a:gd name="T21" fmla="*/ 215 h 260"/>
                  <a:gd name="T22" fmla="*/ 74 w 196"/>
                  <a:gd name="T23" fmla="*/ 248 h 260"/>
                  <a:gd name="T24" fmla="*/ 124 w 196"/>
                  <a:gd name="T25" fmla="*/ 260 h 260"/>
                  <a:gd name="T26" fmla="*/ 160 w 196"/>
                  <a:gd name="T27" fmla="*/ 245 h 260"/>
                  <a:gd name="T28" fmla="*/ 178 w 196"/>
                  <a:gd name="T29" fmla="*/ 211 h 260"/>
                  <a:gd name="T30" fmla="*/ 152 w 196"/>
                  <a:gd name="T31" fmla="*/ 203 h 260"/>
                  <a:gd name="T32" fmla="*/ 116 w 196"/>
                  <a:gd name="T33" fmla="*/ 203 h 260"/>
                  <a:gd name="T34" fmla="*/ 85 w 196"/>
                  <a:gd name="T35" fmla="*/ 181 h 260"/>
                  <a:gd name="T36" fmla="*/ 67 w 196"/>
                  <a:gd name="T37" fmla="*/ 153 h 260"/>
                  <a:gd name="T38" fmla="*/ 62 w 196"/>
                  <a:gd name="T39" fmla="*/ 119 h 260"/>
                  <a:gd name="T40" fmla="*/ 70 w 196"/>
                  <a:gd name="T41" fmla="*/ 94 h 260"/>
                  <a:gd name="T42" fmla="*/ 88 w 196"/>
                  <a:gd name="T43" fmla="*/ 71 h 260"/>
                  <a:gd name="T44" fmla="*/ 121 w 196"/>
                  <a:gd name="T45" fmla="*/ 67 h 260"/>
                  <a:gd name="T46" fmla="*/ 152 w 196"/>
                  <a:gd name="T47" fmla="*/ 88 h 260"/>
                  <a:gd name="T48" fmla="*/ 170 w 196"/>
                  <a:gd name="T49" fmla="*/ 122 h 260"/>
                  <a:gd name="T50" fmla="*/ 196 w 196"/>
                  <a:gd name="T51" fmla="*/ 122 h 260"/>
                  <a:gd name="T52" fmla="*/ 196 w 196"/>
                  <a:gd name="T53" fmla="*/ 122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6" h="260">
                    <a:moveTo>
                      <a:pt x="196" y="122"/>
                    </a:moveTo>
                    <a:lnTo>
                      <a:pt x="188" y="71"/>
                    </a:lnTo>
                    <a:lnTo>
                      <a:pt x="157" y="29"/>
                    </a:lnTo>
                    <a:lnTo>
                      <a:pt x="124" y="4"/>
                    </a:lnTo>
                    <a:lnTo>
                      <a:pt x="88" y="0"/>
                    </a:lnTo>
                    <a:lnTo>
                      <a:pt x="67" y="7"/>
                    </a:lnTo>
                    <a:lnTo>
                      <a:pt x="40" y="29"/>
                    </a:lnTo>
                    <a:lnTo>
                      <a:pt x="18" y="54"/>
                    </a:lnTo>
                    <a:lnTo>
                      <a:pt x="0" y="101"/>
                    </a:lnTo>
                    <a:lnTo>
                      <a:pt x="8" y="156"/>
                    </a:lnTo>
                    <a:lnTo>
                      <a:pt x="36" y="215"/>
                    </a:lnTo>
                    <a:lnTo>
                      <a:pt x="74" y="248"/>
                    </a:lnTo>
                    <a:lnTo>
                      <a:pt x="124" y="260"/>
                    </a:lnTo>
                    <a:lnTo>
                      <a:pt x="160" y="245"/>
                    </a:lnTo>
                    <a:lnTo>
                      <a:pt x="178" y="211"/>
                    </a:lnTo>
                    <a:lnTo>
                      <a:pt x="152" y="203"/>
                    </a:lnTo>
                    <a:lnTo>
                      <a:pt x="116" y="203"/>
                    </a:lnTo>
                    <a:lnTo>
                      <a:pt x="85" y="181"/>
                    </a:lnTo>
                    <a:lnTo>
                      <a:pt x="67" y="153"/>
                    </a:lnTo>
                    <a:lnTo>
                      <a:pt x="62" y="119"/>
                    </a:lnTo>
                    <a:lnTo>
                      <a:pt x="70" y="94"/>
                    </a:lnTo>
                    <a:lnTo>
                      <a:pt x="88" y="71"/>
                    </a:lnTo>
                    <a:lnTo>
                      <a:pt x="121" y="67"/>
                    </a:lnTo>
                    <a:lnTo>
                      <a:pt x="152" y="88"/>
                    </a:lnTo>
                    <a:lnTo>
                      <a:pt x="170" y="122"/>
                    </a:lnTo>
                    <a:lnTo>
                      <a:pt x="196" y="122"/>
                    </a:lnTo>
                    <a:lnTo>
                      <a:pt x="196" y="12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5" name="Freeform 21"/>
              <p:cNvSpPr>
                <a:spLocks/>
              </p:cNvSpPr>
              <p:nvPr/>
            </p:nvSpPr>
            <p:spPr bwMode="auto">
              <a:xfrm>
                <a:off x="594" y="1783"/>
                <a:ext cx="21" cy="39"/>
              </a:xfrm>
              <a:custGeom>
                <a:avLst/>
                <a:gdLst>
                  <a:gd name="T0" fmla="*/ 30 w 62"/>
                  <a:gd name="T1" fmla="*/ 0 h 119"/>
                  <a:gd name="T2" fmla="*/ 30 w 62"/>
                  <a:gd name="T3" fmla="*/ 37 h 119"/>
                  <a:gd name="T4" fmla="*/ 26 w 62"/>
                  <a:gd name="T5" fmla="*/ 70 h 119"/>
                  <a:gd name="T6" fmla="*/ 0 w 62"/>
                  <a:gd name="T7" fmla="*/ 110 h 119"/>
                  <a:gd name="T8" fmla="*/ 38 w 62"/>
                  <a:gd name="T9" fmla="*/ 119 h 119"/>
                  <a:gd name="T10" fmla="*/ 54 w 62"/>
                  <a:gd name="T11" fmla="*/ 85 h 119"/>
                  <a:gd name="T12" fmla="*/ 62 w 62"/>
                  <a:gd name="T13" fmla="*/ 55 h 119"/>
                  <a:gd name="T14" fmla="*/ 62 w 62"/>
                  <a:gd name="T15" fmla="*/ 14 h 119"/>
                  <a:gd name="T16" fmla="*/ 30 w 62"/>
                  <a:gd name="T17" fmla="*/ 0 h 119"/>
                  <a:gd name="T18" fmla="*/ 30 w 62"/>
                  <a:gd name="T1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119">
                    <a:moveTo>
                      <a:pt x="30" y="0"/>
                    </a:moveTo>
                    <a:lnTo>
                      <a:pt x="30" y="37"/>
                    </a:lnTo>
                    <a:lnTo>
                      <a:pt x="26" y="70"/>
                    </a:lnTo>
                    <a:lnTo>
                      <a:pt x="0" y="110"/>
                    </a:lnTo>
                    <a:lnTo>
                      <a:pt x="38" y="119"/>
                    </a:lnTo>
                    <a:lnTo>
                      <a:pt x="54" y="85"/>
                    </a:lnTo>
                    <a:lnTo>
                      <a:pt x="62" y="55"/>
                    </a:lnTo>
                    <a:lnTo>
                      <a:pt x="62" y="14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6" name="Freeform 22"/>
              <p:cNvSpPr>
                <a:spLocks/>
              </p:cNvSpPr>
              <p:nvPr/>
            </p:nvSpPr>
            <p:spPr bwMode="auto">
              <a:xfrm>
                <a:off x="552" y="1717"/>
                <a:ext cx="90" cy="125"/>
              </a:xfrm>
              <a:custGeom>
                <a:avLst/>
                <a:gdLst>
                  <a:gd name="T0" fmla="*/ 0 w 268"/>
                  <a:gd name="T1" fmla="*/ 8 h 375"/>
                  <a:gd name="T2" fmla="*/ 0 w 268"/>
                  <a:gd name="T3" fmla="*/ 105 h 375"/>
                  <a:gd name="T4" fmla="*/ 36 w 268"/>
                  <a:gd name="T5" fmla="*/ 109 h 375"/>
                  <a:gd name="T6" fmla="*/ 44 w 268"/>
                  <a:gd name="T7" fmla="*/ 72 h 375"/>
                  <a:gd name="T8" fmla="*/ 85 w 268"/>
                  <a:gd name="T9" fmla="*/ 66 h 375"/>
                  <a:gd name="T10" fmla="*/ 139 w 268"/>
                  <a:gd name="T11" fmla="*/ 75 h 375"/>
                  <a:gd name="T12" fmla="*/ 182 w 268"/>
                  <a:gd name="T13" fmla="*/ 97 h 375"/>
                  <a:gd name="T14" fmla="*/ 202 w 268"/>
                  <a:gd name="T15" fmla="*/ 134 h 375"/>
                  <a:gd name="T16" fmla="*/ 214 w 268"/>
                  <a:gd name="T17" fmla="*/ 221 h 375"/>
                  <a:gd name="T18" fmla="*/ 205 w 268"/>
                  <a:gd name="T19" fmla="*/ 296 h 375"/>
                  <a:gd name="T20" fmla="*/ 188 w 268"/>
                  <a:gd name="T21" fmla="*/ 338 h 375"/>
                  <a:gd name="T22" fmla="*/ 131 w 268"/>
                  <a:gd name="T23" fmla="*/ 341 h 375"/>
                  <a:gd name="T24" fmla="*/ 110 w 268"/>
                  <a:gd name="T25" fmla="*/ 349 h 375"/>
                  <a:gd name="T26" fmla="*/ 259 w 268"/>
                  <a:gd name="T27" fmla="*/ 375 h 375"/>
                  <a:gd name="T28" fmla="*/ 268 w 268"/>
                  <a:gd name="T29" fmla="*/ 38 h 375"/>
                  <a:gd name="T30" fmla="*/ 220 w 268"/>
                  <a:gd name="T31" fmla="*/ 21 h 375"/>
                  <a:gd name="T32" fmla="*/ 211 w 268"/>
                  <a:gd name="T33" fmla="*/ 58 h 375"/>
                  <a:gd name="T34" fmla="*/ 44 w 268"/>
                  <a:gd name="T35" fmla="*/ 38 h 375"/>
                  <a:gd name="T36" fmla="*/ 44 w 268"/>
                  <a:gd name="T37" fmla="*/ 0 h 375"/>
                  <a:gd name="T38" fmla="*/ 0 w 268"/>
                  <a:gd name="T39" fmla="*/ 8 h 375"/>
                  <a:gd name="T40" fmla="*/ 0 w 268"/>
                  <a:gd name="T41" fmla="*/ 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8" h="375">
                    <a:moveTo>
                      <a:pt x="0" y="8"/>
                    </a:moveTo>
                    <a:lnTo>
                      <a:pt x="0" y="105"/>
                    </a:lnTo>
                    <a:lnTo>
                      <a:pt x="36" y="109"/>
                    </a:lnTo>
                    <a:lnTo>
                      <a:pt x="44" y="72"/>
                    </a:lnTo>
                    <a:lnTo>
                      <a:pt x="85" y="66"/>
                    </a:lnTo>
                    <a:lnTo>
                      <a:pt x="139" y="75"/>
                    </a:lnTo>
                    <a:lnTo>
                      <a:pt x="182" y="97"/>
                    </a:lnTo>
                    <a:lnTo>
                      <a:pt x="202" y="134"/>
                    </a:lnTo>
                    <a:lnTo>
                      <a:pt x="214" y="221"/>
                    </a:lnTo>
                    <a:lnTo>
                      <a:pt x="205" y="296"/>
                    </a:lnTo>
                    <a:lnTo>
                      <a:pt x="188" y="338"/>
                    </a:lnTo>
                    <a:lnTo>
                      <a:pt x="131" y="341"/>
                    </a:lnTo>
                    <a:lnTo>
                      <a:pt x="110" y="349"/>
                    </a:lnTo>
                    <a:lnTo>
                      <a:pt x="259" y="375"/>
                    </a:lnTo>
                    <a:lnTo>
                      <a:pt x="268" y="38"/>
                    </a:lnTo>
                    <a:lnTo>
                      <a:pt x="220" y="21"/>
                    </a:lnTo>
                    <a:lnTo>
                      <a:pt x="211" y="58"/>
                    </a:lnTo>
                    <a:lnTo>
                      <a:pt x="44" y="38"/>
                    </a:lnTo>
                    <a:lnTo>
                      <a:pt x="44" y="0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7" name="Freeform 23"/>
              <p:cNvSpPr>
                <a:spLocks/>
              </p:cNvSpPr>
              <p:nvPr/>
            </p:nvSpPr>
            <p:spPr bwMode="auto">
              <a:xfrm>
                <a:off x="501" y="1824"/>
                <a:ext cx="349" cy="43"/>
              </a:xfrm>
              <a:custGeom>
                <a:avLst/>
                <a:gdLst>
                  <a:gd name="T0" fmla="*/ 111 w 1048"/>
                  <a:gd name="T1" fmla="*/ 0 h 130"/>
                  <a:gd name="T2" fmla="*/ 0 w 1048"/>
                  <a:gd name="T3" fmla="*/ 62 h 130"/>
                  <a:gd name="T4" fmla="*/ 16 w 1048"/>
                  <a:gd name="T5" fmla="*/ 96 h 130"/>
                  <a:gd name="T6" fmla="*/ 199 w 1048"/>
                  <a:gd name="T7" fmla="*/ 105 h 130"/>
                  <a:gd name="T8" fmla="*/ 330 w 1048"/>
                  <a:gd name="T9" fmla="*/ 130 h 130"/>
                  <a:gd name="T10" fmla="*/ 456 w 1048"/>
                  <a:gd name="T11" fmla="*/ 105 h 130"/>
                  <a:gd name="T12" fmla="*/ 1048 w 1048"/>
                  <a:gd name="T13" fmla="*/ 88 h 130"/>
                  <a:gd name="T14" fmla="*/ 1048 w 1048"/>
                  <a:gd name="T15" fmla="*/ 62 h 130"/>
                  <a:gd name="T16" fmla="*/ 829 w 1048"/>
                  <a:gd name="T17" fmla="*/ 68 h 130"/>
                  <a:gd name="T18" fmla="*/ 834 w 1048"/>
                  <a:gd name="T19" fmla="*/ 54 h 130"/>
                  <a:gd name="T20" fmla="*/ 1012 w 1048"/>
                  <a:gd name="T21" fmla="*/ 37 h 130"/>
                  <a:gd name="T22" fmla="*/ 946 w 1048"/>
                  <a:gd name="T23" fmla="*/ 25 h 130"/>
                  <a:gd name="T24" fmla="*/ 580 w 1048"/>
                  <a:gd name="T25" fmla="*/ 28 h 130"/>
                  <a:gd name="T26" fmla="*/ 339 w 1048"/>
                  <a:gd name="T27" fmla="*/ 79 h 130"/>
                  <a:gd name="T28" fmla="*/ 111 w 1048"/>
                  <a:gd name="T29" fmla="*/ 0 h 130"/>
                  <a:gd name="T30" fmla="*/ 111 w 1048"/>
                  <a:gd name="T31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8" h="130">
                    <a:moveTo>
                      <a:pt x="111" y="0"/>
                    </a:moveTo>
                    <a:lnTo>
                      <a:pt x="0" y="62"/>
                    </a:lnTo>
                    <a:lnTo>
                      <a:pt x="16" y="96"/>
                    </a:lnTo>
                    <a:lnTo>
                      <a:pt x="199" y="105"/>
                    </a:lnTo>
                    <a:lnTo>
                      <a:pt x="330" y="130"/>
                    </a:lnTo>
                    <a:lnTo>
                      <a:pt x="456" y="105"/>
                    </a:lnTo>
                    <a:lnTo>
                      <a:pt x="1048" y="88"/>
                    </a:lnTo>
                    <a:lnTo>
                      <a:pt x="1048" y="62"/>
                    </a:lnTo>
                    <a:lnTo>
                      <a:pt x="829" y="68"/>
                    </a:lnTo>
                    <a:lnTo>
                      <a:pt x="834" y="54"/>
                    </a:lnTo>
                    <a:lnTo>
                      <a:pt x="1012" y="37"/>
                    </a:lnTo>
                    <a:lnTo>
                      <a:pt x="946" y="25"/>
                    </a:lnTo>
                    <a:lnTo>
                      <a:pt x="580" y="28"/>
                    </a:lnTo>
                    <a:lnTo>
                      <a:pt x="339" y="79"/>
                    </a:lnTo>
                    <a:lnTo>
                      <a:pt x="111" y="0"/>
                    </a:lnTo>
                    <a:lnTo>
                      <a:pt x="11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8" name="Freeform 24"/>
              <p:cNvSpPr>
                <a:spLocks/>
              </p:cNvSpPr>
              <p:nvPr/>
            </p:nvSpPr>
            <p:spPr bwMode="auto">
              <a:xfrm>
                <a:off x="636" y="1718"/>
                <a:ext cx="155" cy="122"/>
              </a:xfrm>
              <a:custGeom>
                <a:avLst/>
                <a:gdLst>
                  <a:gd name="T0" fmla="*/ 13 w 465"/>
                  <a:gd name="T1" fmla="*/ 270 h 366"/>
                  <a:gd name="T2" fmla="*/ 76 w 465"/>
                  <a:gd name="T3" fmla="*/ 38 h 366"/>
                  <a:gd name="T4" fmla="*/ 112 w 465"/>
                  <a:gd name="T5" fmla="*/ 34 h 366"/>
                  <a:gd name="T6" fmla="*/ 125 w 465"/>
                  <a:gd name="T7" fmla="*/ 256 h 366"/>
                  <a:gd name="T8" fmla="*/ 179 w 465"/>
                  <a:gd name="T9" fmla="*/ 30 h 366"/>
                  <a:gd name="T10" fmla="*/ 206 w 465"/>
                  <a:gd name="T11" fmla="*/ 30 h 366"/>
                  <a:gd name="T12" fmla="*/ 211 w 465"/>
                  <a:gd name="T13" fmla="*/ 226 h 366"/>
                  <a:gd name="T14" fmla="*/ 259 w 465"/>
                  <a:gd name="T15" fmla="*/ 21 h 366"/>
                  <a:gd name="T16" fmla="*/ 286 w 465"/>
                  <a:gd name="T17" fmla="*/ 17 h 366"/>
                  <a:gd name="T18" fmla="*/ 304 w 465"/>
                  <a:gd name="T19" fmla="*/ 201 h 366"/>
                  <a:gd name="T20" fmla="*/ 349 w 465"/>
                  <a:gd name="T21" fmla="*/ 15 h 366"/>
                  <a:gd name="T22" fmla="*/ 367 w 465"/>
                  <a:gd name="T23" fmla="*/ 17 h 366"/>
                  <a:gd name="T24" fmla="*/ 378 w 465"/>
                  <a:gd name="T25" fmla="*/ 243 h 366"/>
                  <a:gd name="T26" fmla="*/ 438 w 465"/>
                  <a:gd name="T27" fmla="*/ 9 h 366"/>
                  <a:gd name="T28" fmla="*/ 465 w 465"/>
                  <a:gd name="T29" fmla="*/ 0 h 366"/>
                  <a:gd name="T30" fmla="*/ 384 w 465"/>
                  <a:gd name="T31" fmla="*/ 319 h 366"/>
                  <a:gd name="T32" fmla="*/ 358 w 465"/>
                  <a:gd name="T33" fmla="*/ 319 h 366"/>
                  <a:gd name="T34" fmla="*/ 343 w 465"/>
                  <a:gd name="T35" fmla="*/ 122 h 366"/>
                  <a:gd name="T36" fmla="*/ 304 w 465"/>
                  <a:gd name="T37" fmla="*/ 298 h 366"/>
                  <a:gd name="T38" fmla="*/ 277 w 465"/>
                  <a:gd name="T39" fmla="*/ 302 h 366"/>
                  <a:gd name="T40" fmla="*/ 262 w 465"/>
                  <a:gd name="T41" fmla="*/ 105 h 366"/>
                  <a:gd name="T42" fmla="*/ 209 w 465"/>
                  <a:gd name="T43" fmla="*/ 313 h 366"/>
                  <a:gd name="T44" fmla="*/ 188 w 465"/>
                  <a:gd name="T45" fmla="*/ 315 h 366"/>
                  <a:gd name="T46" fmla="*/ 179 w 465"/>
                  <a:gd name="T47" fmla="*/ 134 h 366"/>
                  <a:gd name="T48" fmla="*/ 134 w 465"/>
                  <a:gd name="T49" fmla="*/ 332 h 366"/>
                  <a:gd name="T50" fmla="*/ 116 w 465"/>
                  <a:gd name="T51" fmla="*/ 336 h 366"/>
                  <a:gd name="T52" fmla="*/ 80 w 465"/>
                  <a:gd name="T53" fmla="*/ 127 h 366"/>
                  <a:gd name="T54" fmla="*/ 30 w 465"/>
                  <a:gd name="T55" fmla="*/ 345 h 366"/>
                  <a:gd name="T56" fmla="*/ 0 w 465"/>
                  <a:gd name="T57" fmla="*/ 366 h 366"/>
                  <a:gd name="T58" fmla="*/ 13 w 465"/>
                  <a:gd name="T59" fmla="*/ 270 h 366"/>
                  <a:gd name="T60" fmla="*/ 13 w 465"/>
                  <a:gd name="T61" fmla="*/ 270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65" h="366">
                    <a:moveTo>
                      <a:pt x="13" y="270"/>
                    </a:moveTo>
                    <a:lnTo>
                      <a:pt x="76" y="38"/>
                    </a:lnTo>
                    <a:lnTo>
                      <a:pt x="112" y="34"/>
                    </a:lnTo>
                    <a:lnTo>
                      <a:pt x="125" y="256"/>
                    </a:lnTo>
                    <a:lnTo>
                      <a:pt x="179" y="30"/>
                    </a:lnTo>
                    <a:lnTo>
                      <a:pt x="206" y="30"/>
                    </a:lnTo>
                    <a:lnTo>
                      <a:pt x="211" y="226"/>
                    </a:lnTo>
                    <a:lnTo>
                      <a:pt x="259" y="21"/>
                    </a:lnTo>
                    <a:lnTo>
                      <a:pt x="286" y="17"/>
                    </a:lnTo>
                    <a:lnTo>
                      <a:pt x="304" y="201"/>
                    </a:lnTo>
                    <a:lnTo>
                      <a:pt x="349" y="15"/>
                    </a:lnTo>
                    <a:lnTo>
                      <a:pt x="367" y="17"/>
                    </a:lnTo>
                    <a:lnTo>
                      <a:pt x="378" y="243"/>
                    </a:lnTo>
                    <a:lnTo>
                      <a:pt x="438" y="9"/>
                    </a:lnTo>
                    <a:lnTo>
                      <a:pt x="465" y="0"/>
                    </a:lnTo>
                    <a:lnTo>
                      <a:pt x="384" y="319"/>
                    </a:lnTo>
                    <a:lnTo>
                      <a:pt x="358" y="319"/>
                    </a:lnTo>
                    <a:lnTo>
                      <a:pt x="343" y="122"/>
                    </a:lnTo>
                    <a:lnTo>
                      <a:pt x="304" y="298"/>
                    </a:lnTo>
                    <a:lnTo>
                      <a:pt x="277" y="302"/>
                    </a:lnTo>
                    <a:lnTo>
                      <a:pt x="262" y="105"/>
                    </a:lnTo>
                    <a:lnTo>
                      <a:pt x="209" y="313"/>
                    </a:lnTo>
                    <a:lnTo>
                      <a:pt x="188" y="315"/>
                    </a:lnTo>
                    <a:lnTo>
                      <a:pt x="179" y="134"/>
                    </a:lnTo>
                    <a:lnTo>
                      <a:pt x="134" y="332"/>
                    </a:lnTo>
                    <a:lnTo>
                      <a:pt x="116" y="336"/>
                    </a:lnTo>
                    <a:lnTo>
                      <a:pt x="80" y="127"/>
                    </a:lnTo>
                    <a:lnTo>
                      <a:pt x="30" y="345"/>
                    </a:lnTo>
                    <a:lnTo>
                      <a:pt x="0" y="366"/>
                    </a:lnTo>
                    <a:lnTo>
                      <a:pt x="13" y="270"/>
                    </a:lnTo>
                    <a:lnTo>
                      <a:pt x="13" y="27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89" name="Freeform 25"/>
              <p:cNvSpPr>
                <a:spLocks/>
              </p:cNvSpPr>
              <p:nvPr/>
            </p:nvSpPr>
            <p:spPr bwMode="auto">
              <a:xfrm>
                <a:off x="676" y="1656"/>
                <a:ext cx="128" cy="164"/>
              </a:xfrm>
              <a:custGeom>
                <a:avLst/>
                <a:gdLst>
                  <a:gd name="T0" fmla="*/ 3 w 382"/>
                  <a:gd name="T1" fmla="*/ 0 h 492"/>
                  <a:gd name="T2" fmla="*/ 0 w 382"/>
                  <a:gd name="T3" fmla="*/ 96 h 492"/>
                  <a:gd name="T4" fmla="*/ 333 w 382"/>
                  <a:gd name="T5" fmla="*/ 151 h 492"/>
                  <a:gd name="T6" fmla="*/ 343 w 382"/>
                  <a:gd name="T7" fmla="*/ 492 h 492"/>
                  <a:gd name="T8" fmla="*/ 382 w 382"/>
                  <a:gd name="T9" fmla="*/ 492 h 492"/>
                  <a:gd name="T10" fmla="*/ 382 w 382"/>
                  <a:gd name="T11" fmla="*/ 59 h 492"/>
                  <a:gd name="T12" fmla="*/ 3 w 382"/>
                  <a:gd name="T13" fmla="*/ 0 h 492"/>
                  <a:gd name="T14" fmla="*/ 3 w 382"/>
                  <a:gd name="T15" fmla="*/ 0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2" h="492">
                    <a:moveTo>
                      <a:pt x="3" y="0"/>
                    </a:moveTo>
                    <a:lnTo>
                      <a:pt x="0" y="96"/>
                    </a:lnTo>
                    <a:lnTo>
                      <a:pt x="333" y="151"/>
                    </a:lnTo>
                    <a:lnTo>
                      <a:pt x="343" y="492"/>
                    </a:lnTo>
                    <a:lnTo>
                      <a:pt x="382" y="492"/>
                    </a:lnTo>
                    <a:lnTo>
                      <a:pt x="382" y="59"/>
                    </a:lnTo>
                    <a:lnTo>
                      <a:pt x="3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0" name="Freeform 26"/>
              <p:cNvSpPr>
                <a:spLocks/>
              </p:cNvSpPr>
              <p:nvPr/>
            </p:nvSpPr>
            <p:spPr bwMode="auto">
              <a:xfrm>
                <a:off x="694" y="1640"/>
                <a:ext cx="198" cy="44"/>
              </a:xfrm>
              <a:custGeom>
                <a:avLst/>
                <a:gdLst>
                  <a:gd name="T0" fmla="*/ 0 w 594"/>
                  <a:gd name="T1" fmla="*/ 20 h 133"/>
                  <a:gd name="T2" fmla="*/ 442 w 594"/>
                  <a:gd name="T3" fmla="*/ 82 h 133"/>
                  <a:gd name="T4" fmla="*/ 486 w 594"/>
                  <a:gd name="T5" fmla="*/ 133 h 133"/>
                  <a:gd name="T6" fmla="*/ 594 w 594"/>
                  <a:gd name="T7" fmla="*/ 129 h 133"/>
                  <a:gd name="T8" fmla="*/ 500 w 594"/>
                  <a:gd name="T9" fmla="*/ 108 h 133"/>
                  <a:gd name="T10" fmla="*/ 442 w 594"/>
                  <a:gd name="T11" fmla="*/ 48 h 133"/>
                  <a:gd name="T12" fmla="*/ 102 w 594"/>
                  <a:gd name="T13" fmla="*/ 0 h 133"/>
                  <a:gd name="T14" fmla="*/ 0 w 594"/>
                  <a:gd name="T15" fmla="*/ 20 h 133"/>
                  <a:gd name="T16" fmla="*/ 0 w 594"/>
                  <a:gd name="T17" fmla="*/ 2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4" h="133">
                    <a:moveTo>
                      <a:pt x="0" y="20"/>
                    </a:moveTo>
                    <a:lnTo>
                      <a:pt x="442" y="82"/>
                    </a:lnTo>
                    <a:lnTo>
                      <a:pt x="486" y="133"/>
                    </a:lnTo>
                    <a:lnTo>
                      <a:pt x="594" y="129"/>
                    </a:lnTo>
                    <a:lnTo>
                      <a:pt x="500" y="108"/>
                    </a:lnTo>
                    <a:lnTo>
                      <a:pt x="442" y="48"/>
                    </a:lnTo>
                    <a:lnTo>
                      <a:pt x="102" y="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1" name="Freeform 27"/>
              <p:cNvSpPr>
                <a:spLocks/>
              </p:cNvSpPr>
              <p:nvPr/>
            </p:nvSpPr>
            <p:spPr bwMode="auto">
              <a:xfrm>
                <a:off x="857" y="1687"/>
                <a:ext cx="33" cy="121"/>
              </a:xfrm>
              <a:custGeom>
                <a:avLst/>
                <a:gdLst>
                  <a:gd name="T0" fmla="*/ 0 w 99"/>
                  <a:gd name="T1" fmla="*/ 0 h 362"/>
                  <a:gd name="T2" fmla="*/ 10 w 99"/>
                  <a:gd name="T3" fmla="*/ 164 h 362"/>
                  <a:gd name="T4" fmla="*/ 10 w 99"/>
                  <a:gd name="T5" fmla="*/ 362 h 362"/>
                  <a:gd name="T6" fmla="*/ 98 w 99"/>
                  <a:gd name="T7" fmla="*/ 346 h 362"/>
                  <a:gd name="T8" fmla="*/ 98 w 99"/>
                  <a:gd name="T9" fmla="*/ 311 h 362"/>
                  <a:gd name="T10" fmla="*/ 40 w 99"/>
                  <a:gd name="T11" fmla="*/ 291 h 362"/>
                  <a:gd name="T12" fmla="*/ 99 w 99"/>
                  <a:gd name="T13" fmla="*/ 261 h 362"/>
                  <a:gd name="T14" fmla="*/ 38 w 99"/>
                  <a:gd name="T15" fmla="*/ 223 h 362"/>
                  <a:gd name="T16" fmla="*/ 98 w 99"/>
                  <a:gd name="T17" fmla="*/ 172 h 362"/>
                  <a:gd name="T18" fmla="*/ 40 w 99"/>
                  <a:gd name="T19" fmla="*/ 127 h 362"/>
                  <a:gd name="T20" fmla="*/ 94 w 99"/>
                  <a:gd name="T21" fmla="*/ 89 h 362"/>
                  <a:gd name="T22" fmla="*/ 32 w 99"/>
                  <a:gd name="T23" fmla="*/ 43 h 362"/>
                  <a:gd name="T24" fmla="*/ 98 w 99"/>
                  <a:gd name="T25" fmla="*/ 1 h 362"/>
                  <a:gd name="T26" fmla="*/ 0 w 99"/>
                  <a:gd name="T27" fmla="*/ 0 h 362"/>
                  <a:gd name="T28" fmla="*/ 0 w 99"/>
                  <a:gd name="T29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9" h="362">
                    <a:moveTo>
                      <a:pt x="0" y="0"/>
                    </a:moveTo>
                    <a:lnTo>
                      <a:pt x="10" y="164"/>
                    </a:lnTo>
                    <a:lnTo>
                      <a:pt x="10" y="362"/>
                    </a:lnTo>
                    <a:lnTo>
                      <a:pt x="98" y="346"/>
                    </a:lnTo>
                    <a:lnTo>
                      <a:pt x="98" y="311"/>
                    </a:lnTo>
                    <a:lnTo>
                      <a:pt x="40" y="291"/>
                    </a:lnTo>
                    <a:lnTo>
                      <a:pt x="99" y="261"/>
                    </a:lnTo>
                    <a:lnTo>
                      <a:pt x="38" y="223"/>
                    </a:lnTo>
                    <a:lnTo>
                      <a:pt x="98" y="172"/>
                    </a:lnTo>
                    <a:lnTo>
                      <a:pt x="40" y="127"/>
                    </a:lnTo>
                    <a:lnTo>
                      <a:pt x="94" y="89"/>
                    </a:lnTo>
                    <a:lnTo>
                      <a:pt x="32" y="43"/>
                    </a:lnTo>
                    <a:lnTo>
                      <a:pt x="98" y="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2" name="Freeform 28"/>
              <p:cNvSpPr>
                <a:spLocks/>
              </p:cNvSpPr>
              <p:nvPr/>
            </p:nvSpPr>
            <p:spPr bwMode="auto">
              <a:xfrm>
                <a:off x="889" y="1685"/>
                <a:ext cx="10" cy="115"/>
              </a:xfrm>
              <a:custGeom>
                <a:avLst/>
                <a:gdLst>
                  <a:gd name="T0" fmla="*/ 0 w 32"/>
                  <a:gd name="T1" fmla="*/ 0 h 347"/>
                  <a:gd name="T2" fmla="*/ 10 w 32"/>
                  <a:gd name="T3" fmla="*/ 168 h 347"/>
                  <a:gd name="T4" fmla="*/ 5 w 32"/>
                  <a:gd name="T5" fmla="*/ 347 h 347"/>
                  <a:gd name="T6" fmla="*/ 18 w 32"/>
                  <a:gd name="T7" fmla="*/ 302 h 347"/>
                  <a:gd name="T8" fmla="*/ 32 w 32"/>
                  <a:gd name="T9" fmla="*/ 154 h 347"/>
                  <a:gd name="T10" fmla="*/ 23 w 32"/>
                  <a:gd name="T11" fmla="*/ 42 h 347"/>
                  <a:gd name="T12" fmla="*/ 0 w 32"/>
                  <a:gd name="T13" fmla="*/ 0 h 347"/>
                  <a:gd name="T14" fmla="*/ 0 w 32"/>
                  <a:gd name="T15" fmla="*/ 0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347">
                    <a:moveTo>
                      <a:pt x="0" y="0"/>
                    </a:moveTo>
                    <a:lnTo>
                      <a:pt x="10" y="168"/>
                    </a:lnTo>
                    <a:lnTo>
                      <a:pt x="5" y="347"/>
                    </a:lnTo>
                    <a:lnTo>
                      <a:pt x="18" y="302"/>
                    </a:lnTo>
                    <a:lnTo>
                      <a:pt x="32" y="154"/>
                    </a:lnTo>
                    <a:lnTo>
                      <a:pt x="23" y="4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3" name="Freeform 29"/>
              <p:cNvSpPr>
                <a:spLocks/>
              </p:cNvSpPr>
              <p:nvPr/>
            </p:nvSpPr>
            <p:spPr bwMode="auto">
              <a:xfrm>
                <a:off x="556" y="1685"/>
                <a:ext cx="120" cy="24"/>
              </a:xfrm>
              <a:custGeom>
                <a:avLst/>
                <a:gdLst>
                  <a:gd name="T0" fmla="*/ 0 w 358"/>
                  <a:gd name="T1" fmla="*/ 71 h 71"/>
                  <a:gd name="T2" fmla="*/ 358 w 358"/>
                  <a:gd name="T3" fmla="*/ 6 h 71"/>
                  <a:gd name="T4" fmla="*/ 256 w 358"/>
                  <a:gd name="T5" fmla="*/ 0 h 71"/>
                  <a:gd name="T6" fmla="*/ 28 w 358"/>
                  <a:gd name="T7" fmla="*/ 48 h 71"/>
                  <a:gd name="T8" fmla="*/ 0 w 358"/>
                  <a:gd name="T9" fmla="*/ 71 h 71"/>
                  <a:gd name="T10" fmla="*/ 0 w 358"/>
                  <a:gd name="T11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8" h="71">
                    <a:moveTo>
                      <a:pt x="0" y="71"/>
                    </a:moveTo>
                    <a:lnTo>
                      <a:pt x="358" y="6"/>
                    </a:lnTo>
                    <a:lnTo>
                      <a:pt x="256" y="0"/>
                    </a:lnTo>
                    <a:lnTo>
                      <a:pt x="28" y="48"/>
                    </a:lnTo>
                    <a:lnTo>
                      <a:pt x="0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4" name="Freeform 30"/>
              <p:cNvSpPr>
                <a:spLocks/>
              </p:cNvSpPr>
              <p:nvPr/>
            </p:nvSpPr>
            <p:spPr bwMode="auto">
              <a:xfrm>
                <a:off x="544" y="1841"/>
                <a:ext cx="190" cy="108"/>
              </a:xfrm>
              <a:custGeom>
                <a:avLst/>
                <a:gdLst>
                  <a:gd name="T0" fmla="*/ 536 w 569"/>
                  <a:gd name="T1" fmla="*/ 0 h 323"/>
                  <a:gd name="T2" fmla="*/ 234 w 569"/>
                  <a:gd name="T3" fmla="*/ 175 h 323"/>
                  <a:gd name="T4" fmla="*/ 204 w 569"/>
                  <a:gd name="T5" fmla="*/ 162 h 323"/>
                  <a:gd name="T6" fmla="*/ 170 w 569"/>
                  <a:gd name="T7" fmla="*/ 185 h 323"/>
                  <a:gd name="T8" fmla="*/ 186 w 569"/>
                  <a:gd name="T9" fmla="*/ 209 h 323"/>
                  <a:gd name="T10" fmla="*/ 144 w 569"/>
                  <a:gd name="T11" fmla="*/ 227 h 323"/>
                  <a:gd name="T12" fmla="*/ 144 w 569"/>
                  <a:gd name="T13" fmla="*/ 252 h 323"/>
                  <a:gd name="T14" fmla="*/ 100 w 569"/>
                  <a:gd name="T15" fmla="*/ 264 h 323"/>
                  <a:gd name="T16" fmla="*/ 90 w 569"/>
                  <a:gd name="T17" fmla="*/ 284 h 323"/>
                  <a:gd name="T18" fmla="*/ 42 w 569"/>
                  <a:gd name="T19" fmla="*/ 284 h 323"/>
                  <a:gd name="T20" fmla="*/ 41 w 569"/>
                  <a:gd name="T21" fmla="*/ 244 h 323"/>
                  <a:gd name="T22" fmla="*/ 108 w 569"/>
                  <a:gd name="T23" fmla="*/ 193 h 323"/>
                  <a:gd name="T24" fmla="*/ 162 w 569"/>
                  <a:gd name="T25" fmla="*/ 171 h 323"/>
                  <a:gd name="T26" fmla="*/ 96 w 569"/>
                  <a:gd name="T27" fmla="*/ 166 h 323"/>
                  <a:gd name="T28" fmla="*/ 41 w 569"/>
                  <a:gd name="T29" fmla="*/ 196 h 323"/>
                  <a:gd name="T30" fmla="*/ 0 w 569"/>
                  <a:gd name="T31" fmla="*/ 247 h 323"/>
                  <a:gd name="T32" fmla="*/ 5 w 569"/>
                  <a:gd name="T33" fmla="*/ 298 h 323"/>
                  <a:gd name="T34" fmla="*/ 46 w 569"/>
                  <a:gd name="T35" fmla="*/ 323 h 323"/>
                  <a:gd name="T36" fmla="*/ 94 w 569"/>
                  <a:gd name="T37" fmla="*/ 306 h 323"/>
                  <a:gd name="T38" fmla="*/ 170 w 569"/>
                  <a:gd name="T39" fmla="*/ 277 h 323"/>
                  <a:gd name="T40" fmla="*/ 216 w 569"/>
                  <a:gd name="T41" fmla="*/ 213 h 323"/>
                  <a:gd name="T42" fmla="*/ 569 w 569"/>
                  <a:gd name="T43" fmla="*/ 23 h 323"/>
                  <a:gd name="T44" fmla="*/ 536 w 569"/>
                  <a:gd name="T45" fmla="*/ 0 h 323"/>
                  <a:gd name="T46" fmla="*/ 536 w 569"/>
                  <a:gd name="T47" fmla="*/ 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69" h="323">
                    <a:moveTo>
                      <a:pt x="536" y="0"/>
                    </a:moveTo>
                    <a:lnTo>
                      <a:pt x="234" y="175"/>
                    </a:lnTo>
                    <a:lnTo>
                      <a:pt x="204" y="162"/>
                    </a:lnTo>
                    <a:lnTo>
                      <a:pt x="170" y="185"/>
                    </a:lnTo>
                    <a:lnTo>
                      <a:pt x="186" y="209"/>
                    </a:lnTo>
                    <a:lnTo>
                      <a:pt x="144" y="227"/>
                    </a:lnTo>
                    <a:lnTo>
                      <a:pt x="144" y="252"/>
                    </a:lnTo>
                    <a:lnTo>
                      <a:pt x="100" y="264"/>
                    </a:lnTo>
                    <a:lnTo>
                      <a:pt x="90" y="284"/>
                    </a:lnTo>
                    <a:lnTo>
                      <a:pt x="42" y="284"/>
                    </a:lnTo>
                    <a:lnTo>
                      <a:pt x="41" y="244"/>
                    </a:lnTo>
                    <a:lnTo>
                      <a:pt x="108" y="193"/>
                    </a:lnTo>
                    <a:lnTo>
                      <a:pt x="162" y="171"/>
                    </a:lnTo>
                    <a:lnTo>
                      <a:pt x="96" y="166"/>
                    </a:lnTo>
                    <a:lnTo>
                      <a:pt x="41" y="196"/>
                    </a:lnTo>
                    <a:lnTo>
                      <a:pt x="0" y="247"/>
                    </a:lnTo>
                    <a:lnTo>
                      <a:pt x="5" y="298"/>
                    </a:lnTo>
                    <a:lnTo>
                      <a:pt x="46" y="323"/>
                    </a:lnTo>
                    <a:lnTo>
                      <a:pt x="94" y="306"/>
                    </a:lnTo>
                    <a:lnTo>
                      <a:pt x="170" y="277"/>
                    </a:lnTo>
                    <a:lnTo>
                      <a:pt x="216" y="213"/>
                    </a:lnTo>
                    <a:lnTo>
                      <a:pt x="569" y="23"/>
                    </a:lnTo>
                    <a:lnTo>
                      <a:pt x="536" y="0"/>
                    </a:lnTo>
                    <a:lnTo>
                      <a:pt x="53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5" name="Freeform 31"/>
              <p:cNvSpPr>
                <a:spLocks/>
              </p:cNvSpPr>
              <p:nvPr/>
            </p:nvSpPr>
            <p:spPr bwMode="auto">
              <a:xfrm>
                <a:off x="616" y="1853"/>
                <a:ext cx="70" cy="40"/>
              </a:xfrm>
              <a:custGeom>
                <a:avLst/>
                <a:gdLst>
                  <a:gd name="T0" fmla="*/ 208 w 208"/>
                  <a:gd name="T1" fmla="*/ 0 h 121"/>
                  <a:gd name="T2" fmla="*/ 8 w 208"/>
                  <a:gd name="T3" fmla="*/ 121 h 121"/>
                  <a:gd name="T4" fmla="*/ 0 w 208"/>
                  <a:gd name="T5" fmla="*/ 104 h 121"/>
                  <a:gd name="T6" fmla="*/ 160 w 208"/>
                  <a:gd name="T7" fmla="*/ 8 h 121"/>
                  <a:gd name="T8" fmla="*/ 208 w 208"/>
                  <a:gd name="T9" fmla="*/ 0 h 121"/>
                  <a:gd name="T10" fmla="*/ 208 w 208"/>
                  <a:gd name="T11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8" h="121">
                    <a:moveTo>
                      <a:pt x="208" y="0"/>
                    </a:moveTo>
                    <a:lnTo>
                      <a:pt x="8" y="121"/>
                    </a:lnTo>
                    <a:lnTo>
                      <a:pt x="0" y="104"/>
                    </a:lnTo>
                    <a:lnTo>
                      <a:pt x="160" y="8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6" name="Freeform 32"/>
              <p:cNvSpPr>
                <a:spLocks/>
              </p:cNvSpPr>
              <p:nvPr/>
            </p:nvSpPr>
            <p:spPr bwMode="auto">
              <a:xfrm>
                <a:off x="692" y="1866"/>
                <a:ext cx="30" cy="76"/>
              </a:xfrm>
              <a:custGeom>
                <a:avLst/>
                <a:gdLst>
                  <a:gd name="T0" fmla="*/ 84 w 89"/>
                  <a:gd name="T1" fmla="*/ 0 h 226"/>
                  <a:gd name="T2" fmla="*/ 39 w 89"/>
                  <a:gd name="T3" fmla="*/ 23 h 226"/>
                  <a:gd name="T4" fmla="*/ 36 w 89"/>
                  <a:gd name="T5" fmla="*/ 152 h 226"/>
                  <a:gd name="T6" fmla="*/ 3 w 89"/>
                  <a:gd name="T7" fmla="*/ 164 h 226"/>
                  <a:gd name="T8" fmla="*/ 0 w 89"/>
                  <a:gd name="T9" fmla="*/ 214 h 226"/>
                  <a:gd name="T10" fmla="*/ 43 w 89"/>
                  <a:gd name="T11" fmla="*/ 226 h 226"/>
                  <a:gd name="T12" fmla="*/ 34 w 89"/>
                  <a:gd name="T13" fmla="*/ 172 h 226"/>
                  <a:gd name="T14" fmla="*/ 89 w 89"/>
                  <a:gd name="T15" fmla="*/ 160 h 226"/>
                  <a:gd name="T16" fmla="*/ 71 w 89"/>
                  <a:gd name="T17" fmla="*/ 57 h 226"/>
                  <a:gd name="T18" fmla="*/ 84 w 89"/>
                  <a:gd name="T19" fmla="*/ 0 h 226"/>
                  <a:gd name="T20" fmla="*/ 84 w 89"/>
                  <a:gd name="T21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226">
                    <a:moveTo>
                      <a:pt x="84" y="0"/>
                    </a:moveTo>
                    <a:lnTo>
                      <a:pt x="39" y="23"/>
                    </a:lnTo>
                    <a:lnTo>
                      <a:pt x="36" y="152"/>
                    </a:lnTo>
                    <a:lnTo>
                      <a:pt x="3" y="164"/>
                    </a:lnTo>
                    <a:lnTo>
                      <a:pt x="0" y="214"/>
                    </a:lnTo>
                    <a:lnTo>
                      <a:pt x="43" y="226"/>
                    </a:lnTo>
                    <a:lnTo>
                      <a:pt x="34" y="172"/>
                    </a:lnTo>
                    <a:lnTo>
                      <a:pt x="89" y="160"/>
                    </a:lnTo>
                    <a:lnTo>
                      <a:pt x="71" y="57"/>
                    </a:lnTo>
                    <a:lnTo>
                      <a:pt x="84" y="0"/>
                    </a:ln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7" name="Freeform 33"/>
              <p:cNvSpPr>
                <a:spLocks/>
              </p:cNvSpPr>
              <p:nvPr/>
            </p:nvSpPr>
            <p:spPr bwMode="auto">
              <a:xfrm>
                <a:off x="714" y="1850"/>
                <a:ext cx="53" cy="92"/>
              </a:xfrm>
              <a:custGeom>
                <a:avLst/>
                <a:gdLst>
                  <a:gd name="T0" fmla="*/ 95 w 158"/>
                  <a:gd name="T1" fmla="*/ 0 h 276"/>
                  <a:gd name="T2" fmla="*/ 72 w 158"/>
                  <a:gd name="T3" fmla="*/ 45 h 276"/>
                  <a:gd name="T4" fmla="*/ 80 w 158"/>
                  <a:gd name="T5" fmla="*/ 210 h 276"/>
                  <a:gd name="T6" fmla="*/ 32 w 158"/>
                  <a:gd name="T7" fmla="*/ 225 h 276"/>
                  <a:gd name="T8" fmla="*/ 72 w 158"/>
                  <a:gd name="T9" fmla="*/ 239 h 276"/>
                  <a:gd name="T10" fmla="*/ 0 w 158"/>
                  <a:gd name="T11" fmla="*/ 276 h 276"/>
                  <a:gd name="T12" fmla="*/ 152 w 158"/>
                  <a:gd name="T13" fmla="*/ 273 h 276"/>
                  <a:gd name="T14" fmla="*/ 158 w 158"/>
                  <a:gd name="T15" fmla="*/ 214 h 276"/>
                  <a:gd name="T16" fmla="*/ 120 w 158"/>
                  <a:gd name="T17" fmla="*/ 210 h 276"/>
                  <a:gd name="T18" fmla="*/ 122 w 158"/>
                  <a:gd name="T19" fmla="*/ 6 h 276"/>
                  <a:gd name="T20" fmla="*/ 95 w 158"/>
                  <a:gd name="T21" fmla="*/ 0 h 276"/>
                  <a:gd name="T22" fmla="*/ 95 w 158"/>
                  <a:gd name="T23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8" h="276">
                    <a:moveTo>
                      <a:pt x="95" y="0"/>
                    </a:moveTo>
                    <a:lnTo>
                      <a:pt x="72" y="45"/>
                    </a:lnTo>
                    <a:lnTo>
                      <a:pt x="80" y="210"/>
                    </a:lnTo>
                    <a:lnTo>
                      <a:pt x="32" y="225"/>
                    </a:lnTo>
                    <a:lnTo>
                      <a:pt x="72" y="239"/>
                    </a:lnTo>
                    <a:lnTo>
                      <a:pt x="0" y="276"/>
                    </a:lnTo>
                    <a:lnTo>
                      <a:pt x="152" y="273"/>
                    </a:lnTo>
                    <a:lnTo>
                      <a:pt x="158" y="214"/>
                    </a:lnTo>
                    <a:lnTo>
                      <a:pt x="120" y="210"/>
                    </a:lnTo>
                    <a:lnTo>
                      <a:pt x="122" y="6"/>
                    </a:lnTo>
                    <a:lnTo>
                      <a:pt x="95" y="0"/>
                    </a:lnTo>
                    <a:lnTo>
                      <a:pt x="9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8" name="Freeform 34"/>
              <p:cNvSpPr>
                <a:spLocks/>
              </p:cNvSpPr>
              <p:nvPr/>
            </p:nvSpPr>
            <p:spPr bwMode="auto">
              <a:xfrm>
                <a:off x="532" y="1941"/>
                <a:ext cx="228" cy="345"/>
              </a:xfrm>
              <a:custGeom>
                <a:avLst/>
                <a:gdLst>
                  <a:gd name="T0" fmla="*/ 514 w 684"/>
                  <a:gd name="T1" fmla="*/ 0 h 1037"/>
                  <a:gd name="T2" fmla="*/ 514 w 684"/>
                  <a:gd name="T3" fmla="*/ 54 h 1037"/>
                  <a:gd name="T4" fmla="*/ 453 w 684"/>
                  <a:gd name="T5" fmla="*/ 91 h 1037"/>
                  <a:gd name="T6" fmla="*/ 430 w 684"/>
                  <a:gd name="T7" fmla="*/ 171 h 1037"/>
                  <a:gd name="T8" fmla="*/ 28 w 684"/>
                  <a:gd name="T9" fmla="*/ 777 h 1037"/>
                  <a:gd name="T10" fmla="*/ 46 w 684"/>
                  <a:gd name="T11" fmla="*/ 790 h 1037"/>
                  <a:gd name="T12" fmla="*/ 478 w 684"/>
                  <a:gd name="T13" fmla="*/ 144 h 1037"/>
                  <a:gd name="T14" fmla="*/ 510 w 684"/>
                  <a:gd name="T15" fmla="*/ 140 h 1037"/>
                  <a:gd name="T16" fmla="*/ 501 w 684"/>
                  <a:gd name="T17" fmla="*/ 200 h 1037"/>
                  <a:gd name="T18" fmla="*/ 435 w 684"/>
                  <a:gd name="T19" fmla="*/ 237 h 1037"/>
                  <a:gd name="T20" fmla="*/ 435 w 684"/>
                  <a:gd name="T21" fmla="*/ 304 h 1037"/>
                  <a:gd name="T22" fmla="*/ 376 w 684"/>
                  <a:gd name="T23" fmla="*/ 347 h 1037"/>
                  <a:gd name="T24" fmla="*/ 372 w 684"/>
                  <a:gd name="T25" fmla="*/ 409 h 1037"/>
                  <a:gd name="T26" fmla="*/ 305 w 684"/>
                  <a:gd name="T27" fmla="*/ 453 h 1037"/>
                  <a:gd name="T28" fmla="*/ 301 w 684"/>
                  <a:gd name="T29" fmla="*/ 532 h 1037"/>
                  <a:gd name="T30" fmla="*/ 242 w 684"/>
                  <a:gd name="T31" fmla="*/ 570 h 1037"/>
                  <a:gd name="T32" fmla="*/ 230 w 684"/>
                  <a:gd name="T33" fmla="*/ 641 h 1037"/>
                  <a:gd name="T34" fmla="*/ 162 w 684"/>
                  <a:gd name="T35" fmla="*/ 664 h 1037"/>
                  <a:gd name="T36" fmla="*/ 156 w 684"/>
                  <a:gd name="T37" fmla="*/ 722 h 1037"/>
                  <a:gd name="T38" fmla="*/ 108 w 684"/>
                  <a:gd name="T39" fmla="*/ 743 h 1037"/>
                  <a:gd name="T40" fmla="*/ 90 w 684"/>
                  <a:gd name="T41" fmla="*/ 818 h 1037"/>
                  <a:gd name="T42" fmla="*/ 18 w 684"/>
                  <a:gd name="T43" fmla="*/ 805 h 1037"/>
                  <a:gd name="T44" fmla="*/ 0 w 684"/>
                  <a:gd name="T45" fmla="*/ 835 h 1037"/>
                  <a:gd name="T46" fmla="*/ 10 w 684"/>
                  <a:gd name="T47" fmla="*/ 880 h 1037"/>
                  <a:gd name="T48" fmla="*/ 82 w 684"/>
                  <a:gd name="T49" fmla="*/ 880 h 1037"/>
                  <a:gd name="T50" fmla="*/ 527 w 684"/>
                  <a:gd name="T51" fmla="*/ 264 h 1037"/>
                  <a:gd name="T52" fmla="*/ 582 w 684"/>
                  <a:gd name="T53" fmla="*/ 1007 h 1037"/>
                  <a:gd name="T54" fmla="*/ 618 w 684"/>
                  <a:gd name="T55" fmla="*/ 1037 h 1037"/>
                  <a:gd name="T56" fmla="*/ 657 w 684"/>
                  <a:gd name="T57" fmla="*/ 1034 h 1037"/>
                  <a:gd name="T58" fmla="*/ 684 w 684"/>
                  <a:gd name="T59" fmla="*/ 1007 h 1037"/>
                  <a:gd name="T60" fmla="*/ 680 w 684"/>
                  <a:gd name="T61" fmla="*/ 966 h 1037"/>
                  <a:gd name="T62" fmla="*/ 641 w 684"/>
                  <a:gd name="T63" fmla="*/ 978 h 1037"/>
                  <a:gd name="T64" fmla="*/ 608 w 684"/>
                  <a:gd name="T65" fmla="*/ 920 h 1037"/>
                  <a:gd name="T66" fmla="*/ 626 w 684"/>
                  <a:gd name="T67" fmla="*/ 815 h 1037"/>
                  <a:gd name="T68" fmla="*/ 600 w 684"/>
                  <a:gd name="T69" fmla="*/ 748 h 1037"/>
                  <a:gd name="T70" fmla="*/ 626 w 684"/>
                  <a:gd name="T71" fmla="*/ 675 h 1037"/>
                  <a:gd name="T72" fmla="*/ 596 w 684"/>
                  <a:gd name="T73" fmla="*/ 607 h 1037"/>
                  <a:gd name="T74" fmla="*/ 623 w 684"/>
                  <a:gd name="T75" fmla="*/ 545 h 1037"/>
                  <a:gd name="T76" fmla="*/ 586 w 684"/>
                  <a:gd name="T77" fmla="*/ 477 h 1037"/>
                  <a:gd name="T78" fmla="*/ 604 w 684"/>
                  <a:gd name="T79" fmla="*/ 410 h 1037"/>
                  <a:gd name="T80" fmla="*/ 572 w 684"/>
                  <a:gd name="T81" fmla="*/ 364 h 1037"/>
                  <a:gd name="T82" fmla="*/ 605 w 684"/>
                  <a:gd name="T83" fmla="*/ 262 h 1037"/>
                  <a:gd name="T84" fmla="*/ 564 w 684"/>
                  <a:gd name="T85" fmla="*/ 203 h 1037"/>
                  <a:gd name="T86" fmla="*/ 586 w 684"/>
                  <a:gd name="T87" fmla="*/ 136 h 1037"/>
                  <a:gd name="T88" fmla="*/ 582 w 684"/>
                  <a:gd name="T89" fmla="*/ 98 h 1037"/>
                  <a:gd name="T90" fmla="*/ 626 w 684"/>
                  <a:gd name="T91" fmla="*/ 93 h 1037"/>
                  <a:gd name="T92" fmla="*/ 653 w 684"/>
                  <a:gd name="T93" fmla="*/ 115 h 1037"/>
                  <a:gd name="T94" fmla="*/ 659 w 684"/>
                  <a:gd name="T95" fmla="*/ 69 h 1037"/>
                  <a:gd name="T96" fmla="*/ 605 w 684"/>
                  <a:gd name="T97" fmla="*/ 48 h 1037"/>
                  <a:gd name="T98" fmla="*/ 554 w 684"/>
                  <a:gd name="T99" fmla="*/ 72 h 1037"/>
                  <a:gd name="T100" fmla="*/ 551 w 684"/>
                  <a:gd name="T101" fmla="*/ 2 h 1037"/>
                  <a:gd name="T102" fmla="*/ 514 w 684"/>
                  <a:gd name="T103" fmla="*/ 0 h 1037"/>
                  <a:gd name="T104" fmla="*/ 514 w 684"/>
                  <a:gd name="T105" fmla="*/ 0 h 10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84" h="1037">
                    <a:moveTo>
                      <a:pt x="514" y="0"/>
                    </a:moveTo>
                    <a:lnTo>
                      <a:pt x="514" y="54"/>
                    </a:lnTo>
                    <a:lnTo>
                      <a:pt x="453" y="91"/>
                    </a:lnTo>
                    <a:lnTo>
                      <a:pt x="430" y="171"/>
                    </a:lnTo>
                    <a:lnTo>
                      <a:pt x="28" y="777"/>
                    </a:lnTo>
                    <a:lnTo>
                      <a:pt x="46" y="790"/>
                    </a:lnTo>
                    <a:lnTo>
                      <a:pt x="478" y="144"/>
                    </a:lnTo>
                    <a:lnTo>
                      <a:pt x="510" y="140"/>
                    </a:lnTo>
                    <a:lnTo>
                      <a:pt x="501" y="200"/>
                    </a:lnTo>
                    <a:lnTo>
                      <a:pt x="435" y="237"/>
                    </a:lnTo>
                    <a:lnTo>
                      <a:pt x="435" y="304"/>
                    </a:lnTo>
                    <a:lnTo>
                      <a:pt x="376" y="347"/>
                    </a:lnTo>
                    <a:lnTo>
                      <a:pt x="372" y="409"/>
                    </a:lnTo>
                    <a:lnTo>
                      <a:pt x="305" y="453"/>
                    </a:lnTo>
                    <a:lnTo>
                      <a:pt x="301" y="532"/>
                    </a:lnTo>
                    <a:lnTo>
                      <a:pt x="242" y="570"/>
                    </a:lnTo>
                    <a:lnTo>
                      <a:pt x="230" y="641"/>
                    </a:lnTo>
                    <a:lnTo>
                      <a:pt x="162" y="664"/>
                    </a:lnTo>
                    <a:lnTo>
                      <a:pt x="156" y="722"/>
                    </a:lnTo>
                    <a:lnTo>
                      <a:pt x="108" y="743"/>
                    </a:lnTo>
                    <a:lnTo>
                      <a:pt x="90" y="818"/>
                    </a:lnTo>
                    <a:lnTo>
                      <a:pt x="18" y="805"/>
                    </a:lnTo>
                    <a:lnTo>
                      <a:pt x="0" y="835"/>
                    </a:lnTo>
                    <a:lnTo>
                      <a:pt x="10" y="880"/>
                    </a:lnTo>
                    <a:lnTo>
                      <a:pt x="82" y="880"/>
                    </a:lnTo>
                    <a:lnTo>
                      <a:pt x="527" y="264"/>
                    </a:lnTo>
                    <a:lnTo>
                      <a:pt x="582" y="1007"/>
                    </a:lnTo>
                    <a:lnTo>
                      <a:pt x="618" y="1037"/>
                    </a:lnTo>
                    <a:lnTo>
                      <a:pt x="657" y="1034"/>
                    </a:lnTo>
                    <a:lnTo>
                      <a:pt x="684" y="1007"/>
                    </a:lnTo>
                    <a:lnTo>
                      <a:pt x="680" y="966"/>
                    </a:lnTo>
                    <a:lnTo>
                      <a:pt x="641" y="978"/>
                    </a:lnTo>
                    <a:lnTo>
                      <a:pt x="608" y="920"/>
                    </a:lnTo>
                    <a:lnTo>
                      <a:pt x="626" y="815"/>
                    </a:lnTo>
                    <a:lnTo>
                      <a:pt x="600" y="748"/>
                    </a:lnTo>
                    <a:lnTo>
                      <a:pt x="626" y="675"/>
                    </a:lnTo>
                    <a:lnTo>
                      <a:pt x="596" y="607"/>
                    </a:lnTo>
                    <a:lnTo>
                      <a:pt x="623" y="545"/>
                    </a:lnTo>
                    <a:lnTo>
                      <a:pt x="586" y="477"/>
                    </a:lnTo>
                    <a:lnTo>
                      <a:pt x="604" y="410"/>
                    </a:lnTo>
                    <a:lnTo>
                      <a:pt x="572" y="364"/>
                    </a:lnTo>
                    <a:lnTo>
                      <a:pt x="605" y="262"/>
                    </a:lnTo>
                    <a:lnTo>
                      <a:pt x="564" y="203"/>
                    </a:lnTo>
                    <a:lnTo>
                      <a:pt x="586" y="136"/>
                    </a:lnTo>
                    <a:lnTo>
                      <a:pt x="582" y="98"/>
                    </a:lnTo>
                    <a:lnTo>
                      <a:pt x="626" y="93"/>
                    </a:lnTo>
                    <a:lnTo>
                      <a:pt x="653" y="115"/>
                    </a:lnTo>
                    <a:lnTo>
                      <a:pt x="659" y="69"/>
                    </a:lnTo>
                    <a:lnTo>
                      <a:pt x="605" y="48"/>
                    </a:lnTo>
                    <a:lnTo>
                      <a:pt x="554" y="72"/>
                    </a:lnTo>
                    <a:lnTo>
                      <a:pt x="551" y="2"/>
                    </a:lnTo>
                    <a:lnTo>
                      <a:pt x="514" y="0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699" name="Freeform 35"/>
              <p:cNvSpPr>
                <a:spLocks/>
              </p:cNvSpPr>
              <p:nvPr/>
            </p:nvSpPr>
            <p:spPr bwMode="auto">
              <a:xfrm>
                <a:off x="743" y="1935"/>
                <a:ext cx="193" cy="288"/>
              </a:xfrm>
              <a:custGeom>
                <a:avLst/>
                <a:gdLst>
                  <a:gd name="T0" fmla="*/ 0 w 578"/>
                  <a:gd name="T1" fmla="*/ 0 h 864"/>
                  <a:gd name="T2" fmla="*/ 13 w 578"/>
                  <a:gd name="T3" fmla="*/ 88 h 864"/>
                  <a:gd name="T4" fmla="*/ 72 w 578"/>
                  <a:gd name="T5" fmla="*/ 80 h 864"/>
                  <a:gd name="T6" fmla="*/ 102 w 578"/>
                  <a:gd name="T7" fmla="*/ 100 h 864"/>
                  <a:gd name="T8" fmla="*/ 562 w 578"/>
                  <a:gd name="T9" fmla="*/ 864 h 864"/>
                  <a:gd name="T10" fmla="*/ 578 w 578"/>
                  <a:gd name="T11" fmla="*/ 858 h 864"/>
                  <a:gd name="T12" fmla="*/ 125 w 578"/>
                  <a:gd name="T13" fmla="*/ 90 h 864"/>
                  <a:gd name="T14" fmla="*/ 79 w 578"/>
                  <a:gd name="T15" fmla="*/ 65 h 864"/>
                  <a:gd name="T16" fmla="*/ 45 w 578"/>
                  <a:gd name="T17" fmla="*/ 54 h 864"/>
                  <a:gd name="T18" fmla="*/ 43 w 578"/>
                  <a:gd name="T19" fmla="*/ 8 h 864"/>
                  <a:gd name="T20" fmla="*/ 0 w 578"/>
                  <a:gd name="T21" fmla="*/ 0 h 864"/>
                  <a:gd name="T22" fmla="*/ 0 w 578"/>
                  <a:gd name="T23" fmla="*/ 0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8" h="864">
                    <a:moveTo>
                      <a:pt x="0" y="0"/>
                    </a:moveTo>
                    <a:lnTo>
                      <a:pt x="13" y="88"/>
                    </a:lnTo>
                    <a:lnTo>
                      <a:pt x="72" y="80"/>
                    </a:lnTo>
                    <a:lnTo>
                      <a:pt x="102" y="100"/>
                    </a:lnTo>
                    <a:lnTo>
                      <a:pt x="562" y="864"/>
                    </a:lnTo>
                    <a:lnTo>
                      <a:pt x="578" y="858"/>
                    </a:lnTo>
                    <a:lnTo>
                      <a:pt x="125" y="90"/>
                    </a:lnTo>
                    <a:lnTo>
                      <a:pt x="79" y="65"/>
                    </a:lnTo>
                    <a:lnTo>
                      <a:pt x="45" y="54"/>
                    </a:lnTo>
                    <a:lnTo>
                      <a:pt x="43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93700" name="Freeform 36"/>
              <p:cNvSpPr>
                <a:spLocks/>
              </p:cNvSpPr>
              <p:nvPr/>
            </p:nvSpPr>
            <p:spPr bwMode="auto">
              <a:xfrm>
                <a:off x="753" y="1976"/>
                <a:ext cx="181" cy="309"/>
              </a:xfrm>
              <a:custGeom>
                <a:avLst/>
                <a:gdLst>
                  <a:gd name="T0" fmla="*/ 0 w 544"/>
                  <a:gd name="T1" fmla="*/ 0 h 928"/>
                  <a:gd name="T2" fmla="*/ 31 w 544"/>
                  <a:gd name="T3" fmla="*/ 813 h 928"/>
                  <a:gd name="T4" fmla="*/ 24 w 544"/>
                  <a:gd name="T5" fmla="*/ 899 h 928"/>
                  <a:gd name="T6" fmla="*/ 13 w 544"/>
                  <a:gd name="T7" fmla="*/ 928 h 928"/>
                  <a:gd name="T8" fmla="*/ 49 w 544"/>
                  <a:gd name="T9" fmla="*/ 899 h 928"/>
                  <a:gd name="T10" fmla="*/ 49 w 544"/>
                  <a:gd name="T11" fmla="*/ 175 h 928"/>
                  <a:gd name="T12" fmla="*/ 457 w 544"/>
                  <a:gd name="T13" fmla="*/ 797 h 928"/>
                  <a:gd name="T14" fmla="*/ 496 w 544"/>
                  <a:gd name="T15" fmla="*/ 807 h 928"/>
                  <a:gd name="T16" fmla="*/ 529 w 544"/>
                  <a:gd name="T17" fmla="*/ 796 h 928"/>
                  <a:gd name="T18" fmla="*/ 544 w 544"/>
                  <a:gd name="T19" fmla="*/ 743 h 928"/>
                  <a:gd name="T20" fmla="*/ 516 w 544"/>
                  <a:gd name="T21" fmla="*/ 729 h 928"/>
                  <a:gd name="T22" fmla="*/ 460 w 544"/>
                  <a:gd name="T23" fmla="*/ 712 h 928"/>
                  <a:gd name="T24" fmla="*/ 433 w 544"/>
                  <a:gd name="T25" fmla="*/ 638 h 928"/>
                  <a:gd name="T26" fmla="*/ 352 w 544"/>
                  <a:gd name="T27" fmla="*/ 576 h 928"/>
                  <a:gd name="T28" fmla="*/ 328 w 544"/>
                  <a:gd name="T29" fmla="*/ 478 h 928"/>
                  <a:gd name="T30" fmla="*/ 265 w 544"/>
                  <a:gd name="T31" fmla="*/ 439 h 928"/>
                  <a:gd name="T32" fmla="*/ 265 w 544"/>
                  <a:gd name="T33" fmla="*/ 355 h 928"/>
                  <a:gd name="T34" fmla="*/ 201 w 544"/>
                  <a:gd name="T35" fmla="*/ 321 h 928"/>
                  <a:gd name="T36" fmla="*/ 199 w 544"/>
                  <a:gd name="T37" fmla="*/ 253 h 928"/>
                  <a:gd name="T38" fmla="*/ 122 w 544"/>
                  <a:gd name="T39" fmla="*/ 224 h 928"/>
                  <a:gd name="T40" fmla="*/ 108 w 544"/>
                  <a:gd name="T41" fmla="*/ 133 h 928"/>
                  <a:gd name="T42" fmla="*/ 65 w 544"/>
                  <a:gd name="T43" fmla="*/ 110 h 928"/>
                  <a:gd name="T44" fmla="*/ 74 w 544"/>
                  <a:gd name="T45" fmla="*/ 48 h 928"/>
                  <a:gd name="T46" fmla="*/ 31 w 544"/>
                  <a:gd name="T47" fmla="*/ 3 h 928"/>
                  <a:gd name="T48" fmla="*/ 0 w 544"/>
                  <a:gd name="T49" fmla="*/ 0 h 928"/>
                  <a:gd name="T50" fmla="*/ 0 w 544"/>
                  <a:gd name="T51" fmla="*/ 0 h 9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44" h="928">
                    <a:moveTo>
                      <a:pt x="0" y="0"/>
                    </a:moveTo>
                    <a:lnTo>
                      <a:pt x="31" y="813"/>
                    </a:lnTo>
                    <a:lnTo>
                      <a:pt x="24" y="899"/>
                    </a:lnTo>
                    <a:lnTo>
                      <a:pt x="13" y="928"/>
                    </a:lnTo>
                    <a:lnTo>
                      <a:pt x="49" y="899"/>
                    </a:lnTo>
                    <a:lnTo>
                      <a:pt x="49" y="175"/>
                    </a:lnTo>
                    <a:lnTo>
                      <a:pt x="457" y="797"/>
                    </a:lnTo>
                    <a:lnTo>
                      <a:pt x="496" y="807"/>
                    </a:lnTo>
                    <a:lnTo>
                      <a:pt x="529" y="796"/>
                    </a:lnTo>
                    <a:lnTo>
                      <a:pt x="544" y="743"/>
                    </a:lnTo>
                    <a:lnTo>
                      <a:pt x="516" y="729"/>
                    </a:lnTo>
                    <a:lnTo>
                      <a:pt x="460" y="712"/>
                    </a:lnTo>
                    <a:lnTo>
                      <a:pt x="433" y="638"/>
                    </a:lnTo>
                    <a:lnTo>
                      <a:pt x="352" y="576"/>
                    </a:lnTo>
                    <a:lnTo>
                      <a:pt x="328" y="478"/>
                    </a:lnTo>
                    <a:lnTo>
                      <a:pt x="265" y="439"/>
                    </a:lnTo>
                    <a:lnTo>
                      <a:pt x="265" y="355"/>
                    </a:lnTo>
                    <a:lnTo>
                      <a:pt x="201" y="321"/>
                    </a:lnTo>
                    <a:lnTo>
                      <a:pt x="199" y="253"/>
                    </a:lnTo>
                    <a:lnTo>
                      <a:pt x="122" y="224"/>
                    </a:lnTo>
                    <a:lnTo>
                      <a:pt x="108" y="133"/>
                    </a:lnTo>
                    <a:lnTo>
                      <a:pt x="65" y="110"/>
                    </a:lnTo>
                    <a:lnTo>
                      <a:pt x="74" y="48"/>
                    </a:lnTo>
                    <a:lnTo>
                      <a:pt x="31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93701" name="Line 37"/>
            <p:cNvSpPr>
              <a:spLocks noChangeShapeType="1"/>
            </p:cNvSpPr>
            <p:nvPr/>
          </p:nvSpPr>
          <p:spPr bwMode="auto">
            <a:xfrm>
              <a:off x="559" y="1378"/>
              <a:ext cx="1936" cy="1"/>
            </a:xfrm>
            <a:prstGeom prst="line">
              <a:avLst/>
            </a:prstGeom>
            <a:noFill/>
            <a:ln w="28575" cap="sq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393702" name="Object 38"/>
            <p:cNvGraphicFramePr>
              <a:graphicFrameLocks noChangeAspect="1"/>
            </p:cNvGraphicFramePr>
            <p:nvPr/>
          </p:nvGraphicFramePr>
          <p:xfrm>
            <a:off x="720" y="1392"/>
            <a:ext cx="1470" cy="1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3811" name="Flash Movie" r:id="rId4" imgW="2058120" imgH="1622520" progId="Flash.Movie">
                    <p:embed/>
                  </p:oleObj>
                </mc:Choice>
                <mc:Fallback>
                  <p:oleObj name="Flash Movie" r:id="rId4" imgW="2058120" imgH="1622520" progId="Flash.Movie">
                    <p:embed/>
                    <p:pic>
                      <p:nvPicPr>
                        <p:cNvPr id="0" name="Object 3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1392"/>
                          <a:ext cx="1470" cy="1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 cap="sq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93703" name="Line 39"/>
            <p:cNvSpPr>
              <a:spLocks noChangeShapeType="1"/>
            </p:cNvSpPr>
            <p:nvPr/>
          </p:nvSpPr>
          <p:spPr bwMode="auto">
            <a:xfrm>
              <a:off x="1632" y="1680"/>
              <a:ext cx="0" cy="800"/>
            </a:xfrm>
            <a:prstGeom prst="line">
              <a:avLst/>
            </a:prstGeom>
            <a:noFill/>
            <a:ln w="38100" cap="sq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704" name="Line 40"/>
            <p:cNvSpPr>
              <a:spLocks noChangeShapeType="1"/>
            </p:cNvSpPr>
            <p:nvPr/>
          </p:nvSpPr>
          <p:spPr bwMode="auto">
            <a:xfrm flipV="1">
              <a:off x="768" y="1200"/>
              <a:ext cx="0" cy="1449"/>
            </a:xfrm>
            <a:prstGeom prst="line">
              <a:avLst/>
            </a:prstGeom>
            <a:noFill/>
            <a:ln w="19050" cap="sq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705" name="Line 41"/>
            <p:cNvSpPr>
              <a:spLocks noChangeShapeType="1"/>
            </p:cNvSpPr>
            <p:nvPr/>
          </p:nvSpPr>
          <p:spPr bwMode="auto">
            <a:xfrm>
              <a:off x="1032" y="1231"/>
              <a:ext cx="0" cy="1440"/>
            </a:xfrm>
            <a:prstGeom prst="line">
              <a:avLst/>
            </a:prstGeom>
            <a:noFill/>
            <a:ln w="19050" cap="sq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706" name="Text Box 42"/>
            <p:cNvSpPr txBox="1">
              <a:spLocks noChangeArrowheads="1"/>
            </p:cNvSpPr>
            <p:nvPr/>
          </p:nvSpPr>
          <p:spPr bwMode="auto">
            <a:xfrm>
              <a:off x="2352" y="1344"/>
              <a:ext cx="4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b="1">
                  <a:solidFill>
                    <a:schemeClr val="bg1"/>
                  </a:solidFill>
                  <a:ea typeface="宋体" charset="0"/>
                  <a:cs typeface="宋体" charset="0"/>
                </a:rPr>
                <a:t>Z</a:t>
              </a:r>
            </a:p>
          </p:txBody>
        </p:sp>
        <p:sp>
          <p:nvSpPr>
            <p:cNvPr id="1393707" name="Text Box 43"/>
            <p:cNvSpPr txBox="1">
              <a:spLocks noChangeArrowheads="1"/>
            </p:cNvSpPr>
            <p:nvPr/>
          </p:nvSpPr>
          <p:spPr bwMode="auto">
            <a:xfrm>
              <a:off x="1008" y="2496"/>
              <a:ext cx="432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800" b="1">
                  <a:solidFill>
                    <a:schemeClr val="bg1"/>
                  </a:solidFill>
                  <a:ea typeface="宋体" charset="0"/>
                  <a:cs typeface="宋体" charset="0"/>
                </a:rPr>
                <a:t>v</a:t>
              </a:r>
            </a:p>
          </p:txBody>
        </p:sp>
        <p:sp>
          <p:nvSpPr>
            <p:cNvPr id="1393708" name="Text Box 44"/>
            <p:cNvSpPr txBox="1">
              <a:spLocks noChangeArrowheads="1"/>
            </p:cNvSpPr>
            <p:nvPr/>
          </p:nvSpPr>
          <p:spPr bwMode="auto">
            <a:xfrm>
              <a:off x="432" y="2496"/>
              <a:ext cx="38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2800" b="1">
                  <a:solidFill>
                    <a:schemeClr val="bg1"/>
                  </a:solidFill>
                  <a:ea typeface="宋体" charset="0"/>
                  <a:cs typeface="宋体" charset="0"/>
                </a:rPr>
                <a:t>t</a:t>
              </a:r>
            </a:p>
          </p:txBody>
        </p:sp>
        <p:sp>
          <p:nvSpPr>
            <p:cNvPr id="1393709" name="Text Box 45"/>
            <p:cNvSpPr txBox="1">
              <a:spLocks noChangeArrowheads="1"/>
            </p:cNvSpPr>
            <p:nvPr/>
          </p:nvSpPr>
          <p:spPr bwMode="auto">
            <a:xfrm>
              <a:off x="1584" y="249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800">
                  <a:solidFill>
                    <a:schemeClr val="bg1"/>
                  </a:solidFill>
                  <a:ea typeface="宋体" charset="0"/>
                  <a:cs typeface="宋体" charset="0"/>
                </a:rPr>
                <a:t>Z</a:t>
              </a:r>
              <a:r>
                <a:rPr kumimoji="1" lang="en-US" altLang="zh-CN" sz="1800" baseline="-25000">
                  <a:solidFill>
                    <a:schemeClr val="bg1"/>
                  </a:solidFill>
                  <a:ea typeface="宋体" charset="0"/>
                  <a:cs typeface="宋体" charset="0"/>
                </a:rPr>
                <a:t>1</a:t>
              </a:r>
            </a:p>
          </p:txBody>
        </p:sp>
        <p:sp>
          <p:nvSpPr>
            <p:cNvPr id="1393710" name="Line 46"/>
            <p:cNvSpPr>
              <a:spLocks noChangeShapeType="1"/>
            </p:cNvSpPr>
            <p:nvPr/>
          </p:nvSpPr>
          <p:spPr bwMode="auto">
            <a:xfrm>
              <a:off x="2112" y="1488"/>
              <a:ext cx="0" cy="800"/>
            </a:xfrm>
            <a:prstGeom prst="line">
              <a:avLst/>
            </a:prstGeom>
            <a:noFill/>
            <a:ln w="38100" cap="sq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3711" name="Text Box 47"/>
            <p:cNvSpPr txBox="1">
              <a:spLocks noChangeArrowheads="1"/>
            </p:cNvSpPr>
            <p:nvPr/>
          </p:nvSpPr>
          <p:spPr bwMode="auto">
            <a:xfrm>
              <a:off x="2112" y="2256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kumimoji="1" lang="en-US" altLang="zh-CN" sz="1800">
                  <a:solidFill>
                    <a:schemeClr val="bg1"/>
                  </a:solidFill>
                  <a:ea typeface="宋体" charset="0"/>
                  <a:cs typeface="宋体" charset="0"/>
                </a:rPr>
                <a:t>Z</a:t>
              </a:r>
              <a:r>
                <a:rPr kumimoji="1" lang="en-US" altLang="zh-CN" sz="1800" baseline="-25000">
                  <a:solidFill>
                    <a:schemeClr val="bg1"/>
                  </a:solidFill>
                  <a:ea typeface="宋体" charset="0"/>
                  <a:cs typeface="宋体" charset="0"/>
                </a:rPr>
                <a:t>2</a:t>
              </a:r>
            </a:p>
          </p:txBody>
        </p:sp>
      </p:grpSp>
      <p:graphicFrame>
        <p:nvGraphicFramePr>
          <p:cNvPr id="1393712" name="Object 48"/>
          <p:cNvGraphicFramePr>
            <a:graphicFrameLocks noChangeAspect="1"/>
          </p:cNvGraphicFramePr>
          <p:nvPr/>
        </p:nvGraphicFramePr>
        <p:xfrm>
          <a:off x="1371600" y="4495800"/>
          <a:ext cx="1943100" cy="194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812" name="Flash Movie" r:id="rId6" imgW="1937520" imgH="1937880" progId="Flash.Movie">
                  <p:embed/>
                </p:oleObj>
              </mc:Choice>
              <mc:Fallback>
                <p:oleObj name="Flash Movie" r:id="rId6" imgW="1937520" imgH="1937880" progId="Flash.Movie">
                  <p:embed/>
                  <p:pic>
                    <p:nvPicPr>
                      <p:cNvPr id="0" name="Object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943100" cy="1944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3713" name="Line 49"/>
          <p:cNvSpPr>
            <a:spLocks noChangeShapeType="1"/>
          </p:cNvSpPr>
          <p:nvPr/>
        </p:nvSpPr>
        <p:spPr bwMode="auto">
          <a:xfrm>
            <a:off x="5410200" y="3886200"/>
            <a:ext cx="22860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714" name="Line 50"/>
          <p:cNvSpPr>
            <a:spLocks noChangeShapeType="1"/>
          </p:cNvSpPr>
          <p:nvPr/>
        </p:nvSpPr>
        <p:spPr bwMode="auto">
          <a:xfrm flipV="1">
            <a:off x="5410200" y="1752600"/>
            <a:ext cx="0" cy="21336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715" name="Text Box 51"/>
          <p:cNvSpPr txBox="1">
            <a:spLocks noChangeArrowheads="1"/>
          </p:cNvSpPr>
          <p:nvPr/>
        </p:nvSpPr>
        <p:spPr bwMode="auto">
          <a:xfrm>
            <a:off x="7467600" y="3352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3716" name="Text Box 52"/>
          <p:cNvSpPr txBox="1">
            <a:spLocks noChangeArrowheads="1"/>
          </p:cNvSpPr>
          <p:nvPr/>
        </p:nvSpPr>
        <p:spPr bwMode="auto">
          <a:xfrm>
            <a:off x="4953000" y="1676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graphicFrame>
        <p:nvGraphicFramePr>
          <p:cNvPr id="1393717" name="Object 53"/>
          <p:cNvGraphicFramePr>
            <a:graphicFrameLocks/>
          </p:cNvGraphicFramePr>
          <p:nvPr/>
        </p:nvGraphicFramePr>
        <p:xfrm>
          <a:off x="5397500" y="1905000"/>
          <a:ext cx="2008188" cy="200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813" name="Flash Movie" r:id="rId8" imgW="1780560" imgH="1780560" progId="Flash.Movie">
                  <p:embed/>
                </p:oleObj>
              </mc:Choice>
              <mc:Fallback>
                <p:oleObj name="Flash Movie" r:id="rId8" imgW="1780560" imgH="1780560" progId="Flash.Movie">
                  <p:embed/>
                  <p:pic>
                    <p:nvPicPr>
                      <p:cNvPr id="0" name="Object 53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05000"/>
                        <a:ext cx="2008188" cy="200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3718" name="Line 54"/>
          <p:cNvSpPr>
            <a:spLocks noChangeShapeType="1"/>
          </p:cNvSpPr>
          <p:nvPr/>
        </p:nvSpPr>
        <p:spPr bwMode="auto">
          <a:xfrm flipV="1">
            <a:off x="6426200" y="4343400"/>
            <a:ext cx="0" cy="2133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3719" name="Object 55"/>
          <p:cNvGraphicFramePr>
            <a:graphicFrameLocks noChangeAspect="1"/>
          </p:cNvGraphicFramePr>
          <p:nvPr/>
        </p:nvGraphicFramePr>
        <p:xfrm>
          <a:off x="7239000" y="4953000"/>
          <a:ext cx="361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814" name="Flash Movie" r:id="rId10" imgW="361800" imgH="421560" progId="Flash.Movie">
                  <p:embed/>
                </p:oleObj>
              </mc:Choice>
              <mc:Fallback>
                <p:oleObj name="Flash Movie" r:id="rId10" imgW="361800" imgH="421560" progId="Flash.Movie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953000"/>
                        <a:ext cx="36195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3720" name="Object 56"/>
          <p:cNvGraphicFramePr>
            <a:graphicFrameLocks noChangeAspect="1"/>
          </p:cNvGraphicFramePr>
          <p:nvPr/>
        </p:nvGraphicFramePr>
        <p:xfrm>
          <a:off x="6477000" y="4267200"/>
          <a:ext cx="4587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3815" name="Flash Movie" r:id="rId12" imgW="459000" imgH="458640" progId="Flash.Movie">
                  <p:embed/>
                </p:oleObj>
              </mc:Choice>
              <mc:Fallback>
                <p:oleObj name="Flash Movie" r:id="rId12" imgW="459000" imgH="458640" progId="Flash.Movie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267200"/>
                        <a:ext cx="458788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3721" name="Text Box 57"/>
          <p:cNvSpPr txBox="1">
            <a:spLocks noChangeArrowheads="1"/>
          </p:cNvSpPr>
          <p:nvPr/>
        </p:nvSpPr>
        <p:spPr bwMode="auto">
          <a:xfrm>
            <a:off x="4724400" y="5105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3722" name="Line 58"/>
          <p:cNvSpPr>
            <a:spLocks noChangeShapeType="1"/>
          </p:cNvSpPr>
          <p:nvPr/>
        </p:nvSpPr>
        <p:spPr bwMode="auto">
          <a:xfrm flipV="1">
            <a:off x="5105400" y="4800600"/>
            <a:ext cx="381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723" name="Line 59"/>
          <p:cNvSpPr>
            <a:spLocks noChangeShapeType="1"/>
          </p:cNvSpPr>
          <p:nvPr/>
        </p:nvSpPr>
        <p:spPr bwMode="auto">
          <a:xfrm rot="10785470" flipV="1">
            <a:off x="6856413" y="5637213"/>
            <a:ext cx="990600" cy="611187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3724" name="Text Box 60"/>
          <p:cNvSpPr txBox="1">
            <a:spLocks noChangeArrowheads="1"/>
          </p:cNvSpPr>
          <p:nvPr/>
        </p:nvSpPr>
        <p:spPr bwMode="auto">
          <a:xfrm>
            <a:off x="7772400" y="53340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393725" name="Line 61"/>
          <p:cNvSpPr>
            <a:spLocks noChangeShapeType="1"/>
          </p:cNvSpPr>
          <p:nvPr/>
        </p:nvSpPr>
        <p:spPr bwMode="auto">
          <a:xfrm flipV="1">
            <a:off x="5321300" y="5359400"/>
            <a:ext cx="2235200" cy="4763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4690" name="Picture 2" descr="wallside_bl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4230688"/>
            <a:ext cx="234315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94691" name="Object 3"/>
          <p:cNvGraphicFramePr>
            <a:graphicFrameLocks noChangeAspect="1"/>
          </p:cNvGraphicFramePr>
          <p:nvPr/>
        </p:nvGraphicFramePr>
        <p:xfrm>
          <a:off x="5397500" y="1903413"/>
          <a:ext cx="2008188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35" name="Flash Movie" r:id="rId4" imgW="1780560" imgH="1781280" progId="Flash.Movie">
                  <p:embed/>
                </p:oleObj>
              </mc:Choice>
              <mc:Fallback>
                <p:oleObj name="Flash Movie" r:id="rId4" imgW="1780560" imgH="1781280" progId="Flash.Movi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03413"/>
                        <a:ext cx="2008188" cy="200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46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Between Two Planes</a:t>
            </a:r>
          </a:p>
        </p:txBody>
      </p:sp>
      <p:grpSp>
        <p:nvGrpSpPr>
          <p:cNvPr id="1394693" name="Group 5"/>
          <p:cNvGrpSpPr>
            <a:grpSpLocks/>
          </p:cNvGrpSpPr>
          <p:nvPr/>
        </p:nvGrpSpPr>
        <p:grpSpPr bwMode="auto">
          <a:xfrm flipH="1">
            <a:off x="457200" y="2971800"/>
            <a:ext cx="558800" cy="846138"/>
            <a:chOff x="499" y="1640"/>
            <a:chExt cx="444" cy="646"/>
          </a:xfrm>
        </p:grpSpPr>
        <p:sp>
          <p:nvSpPr>
            <p:cNvPr id="1394694" name="Freeform 6"/>
            <p:cNvSpPr>
              <a:spLocks/>
            </p:cNvSpPr>
            <p:nvPr/>
          </p:nvSpPr>
          <p:spPr bwMode="auto">
            <a:xfrm>
              <a:off x="542" y="1836"/>
              <a:ext cx="401" cy="445"/>
            </a:xfrm>
            <a:custGeom>
              <a:avLst/>
              <a:gdLst>
                <a:gd name="T0" fmla="*/ 492 w 1203"/>
                <a:gd name="T1" fmla="*/ 0 h 1333"/>
                <a:gd name="T2" fmla="*/ 498 w 1203"/>
                <a:gd name="T3" fmla="*/ 247 h 1333"/>
                <a:gd name="T4" fmla="*/ 451 w 1203"/>
                <a:gd name="T5" fmla="*/ 272 h 1333"/>
                <a:gd name="T6" fmla="*/ 474 w 1203"/>
                <a:gd name="T7" fmla="*/ 295 h 1333"/>
                <a:gd name="T8" fmla="*/ 457 w 1203"/>
                <a:gd name="T9" fmla="*/ 396 h 1333"/>
                <a:gd name="T10" fmla="*/ 333 w 1203"/>
                <a:gd name="T11" fmla="*/ 573 h 1333"/>
                <a:gd name="T12" fmla="*/ 0 w 1203"/>
                <a:gd name="T13" fmla="*/ 1117 h 1333"/>
                <a:gd name="T14" fmla="*/ 51 w 1203"/>
                <a:gd name="T15" fmla="*/ 1180 h 1333"/>
                <a:gd name="T16" fmla="*/ 102 w 1203"/>
                <a:gd name="T17" fmla="*/ 1166 h 1333"/>
                <a:gd name="T18" fmla="*/ 509 w 1203"/>
                <a:gd name="T19" fmla="*/ 598 h 1333"/>
                <a:gd name="T20" fmla="*/ 576 w 1203"/>
                <a:gd name="T21" fmla="*/ 1317 h 1333"/>
                <a:gd name="T22" fmla="*/ 688 w 1203"/>
                <a:gd name="T23" fmla="*/ 1333 h 1333"/>
                <a:gd name="T24" fmla="*/ 712 w 1203"/>
                <a:gd name="T25" fmla="*/ 1279 h 1333"/>
                <a:gd name="T26" fmla="*/ 712 w 1203"/>
                <a:gd name="T27" fmla="*/ 592 h 1333"/>
                <a:gd name="T28" fmla="*/ 1101 w 1203"/>
                <a:gd name="T29" fmla="*/ 1183 h 1333"/>
                <a:gd name="T30" fmla="*/ 1169 w 1203"/>
                <a:gd name="T31" fmla="*/ 1221 h 1333"/>
                <a:gd name="T32" fmla="*/ 1203 w 1203"/>
                <a:gd name="T33" fmla="*/ 1150 h 1333"/>
                <a:gd name="T34" fmla="*/ 1169 w 1203"/>
                <a:gd name="T35" fmla="*/ 1077 h 1333"/>
                <a:gd name="T36" fmla="*/ 722 w 1203"/>
                <a:gd name="T37" fmla="*/ 343 h 1333"/>
                <a:gd name="T38" fmla="*/ 668 w 1203"/>
                <a:gd name="T39" fmla="*/ 343 h 1333"/>
                <a:gd name="T40" fmla="*/ 695 w 1203"/>
                <a:gd name="T41" fmla="*/ 288 h 1333"/>
                <a:gd name="T42" fmla="*/ 688 w 1203"/>
                <a:gd name="T43" fmla="*/ 247 h 1333"/>
                <a:gd name="T44" fmla="*/ 661 w 1203"/>
                <a:gd name="T45" fmla="*/ 230 h 1333"/>
                <a:gd name="T46" fmla="*/ 655 w 1203"/>
                <a:gd name="T47" fmla="*/ 33 h 1333"/>
                <a:gd name="T48" fmla="*/ 492 w 1203"/>
                <a:gd name="T49" fmla="*/ 0 h 1333"/>
                <a:gd name="T50" fmla="*/ 492 w 1203"/>
                <a:gd name="T51" fmla="*/ 0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3" h="1333">
                  <a:moveTo>
                    <a:pt x="492" y="0"/>
                  </a:moveTo>
                  <a:lnTo>
                    <a:pt x="498" y="247"/>
                  </a:lnTo>
                  <a:lnTo>
                    <a:pt x="451" y="272"/>
                  </a:lnTo>
                  <a:lnTo>
                    <a:pt x="474" y="295"/>
                  </a:lnTo>
                  <a:lnTo>
                    <a:pt x="457" y="396"/>
                  </a:lnTo>
                  <a:lnTo>
                    <a:pt x="333" y="573"/>
                  </a:lnTo>
                  <a:lnTo>
                    <a:pt x="0" y="1117"/>
                  </a:lnTo>
                  <a:lnTo>
                    <a:pt x="51" y="1180"/>
                  </a:lnTo>
                  <a:lnTo>
                    <a:pt x="102" y="1166"/>
                  </a:lnTo>
                  <a:lnTo>
                    <a:pt x="509" y="598"/>
                  </a:lnTo>
                  <a:lnTo>
                    <a:pt x="576" y="1317"/>
                  </a:lnTo>
                  <a:lnTo>
                    <a:pt x="688" y="1333"/>
                  </a:lnTo>
                  <a:lnTo>
                    <a:pt x="712" y="1279"/>
                  </a:lnTo>
                  <a:lnTo>
                    <a:pt x="712" y="592"/>
                  </a:lnTo>
                  <a:lnTo>
                    <a:pt x="1101" y="1183"/>
                  </a:lnTo>
                  <a:lnTo>
                    <a:pt x="1169" y="1221"/>
                  </a:lnTo>
                  <a:lnTo>
                    <a:pt x="1203" y="1150"/>
                  </a:lnTo>
                  <a:lnTo>
                    <a:pt x="1169" y="1077"/>
                  </a:lnTo>
                  <a:lnTo>
                    <a:pt x="722" y="343"/>
                  </a:lnTo>
                  <a:lnTo>
                    <a:pt x="668" y="343"/>
                  </a:lnTo>
                  <a:lnTo>
                    <a:pt x="695" y="288"/>
                  </a:lnTo>
                  <a:lnTo>
                    <a:pt x="688" y="247"/>
                  </a:lnTo>
                  <a:lnTo>
                    <a:pt x="661" y="230"/>
                  </a:lnTo>
                  <a:lnTo>
                    <a:pt x="655" y="33"/>
                  </a:lnTo>
                  <a:lnTo>
                    <a:pt x="492" y="0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695" name="Freeform 7"/>
            <p:cNvSpPr>
              <a:spLocks/>
            </p:cNvSpPr>
            <p:nvPr/>
          </p:nvSpPr>
          <p:spPr bwMode="auto">
            <a:xfrm>
              <a:off x="548" y="1844"/>
              <a:ext cx="180" cy="101"/>
            </a:xfrm>
            <a:custGeom>
              <a:avLst/>
              <a:gdLst>
                <a:gd name="T0" fmla="*/ 0 w 541"/>
                <a:gd name="T1" fmla="*/ 256 h 303"/>
                <a:gd name="T2" fmla="*/ 41 w 541"/>
                <a:gd name="T3" fmla="*/ 202 h 303"/>
                <a:gd name="T4" fmla="*/ 91 w 541"/>
                <a:gd name="T5" fmla="*/ 160 h 303"/>
                <a:gd name="T6" fmla="*/ 162 w 541"/>
                <a:gd name="T7" fmla="*/ 160 h 303"/>
                <a:gd name="T8" fmla="*/ 424 w 541"/>
                <a:gd name="T9" fmla="*/ 0 h 303"/>
                <a:gd name="T10" fmla="*/ 541 w 541"/>
                <a:gd name="T11" fmla="*/ 0 h 303"/>
                <a:gd name="T12" fmla="*/ 196 w 541"/>
                <a:gd name="T13" fmla="*/ 202 h 303"/>
                <a:gd name="T14" fmla="*/ 141 w 541"/>
                <a:gd name="T15" fmla="*/ 265 h 303"/>
                <a:gd name="T16" fmla="*/ 33 w 541"/>
                <a:gd name="T17" fmla="*/ 303 h 303"/>
                <a:gd name="T18" fmla="*/ 0 w 541"/>
                <a:gd name="T19" fmla="*/ 256 h 303"/>
                <a:gd name="T20" fmla="*/ 0 w 541"/>
                <a:gd name="T21" fmla="*/ 25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1" h="303">
                  <a:moveTo>
                    <a:pt x="0" y="256"/>
                  </a:moveTo>
                  <a:lnTo>
                    <a:pt x="41" y="202"/>
                  </a:lnTo>
                  <a:lnTo>
                    <a:pt x="91" y="160"/>
                  </a:lnTo>
                  <a:lnTo>
                    <a:pt x="162" y="160"/>
                  </a:lnTo>
                  <a:lnTo>
                    <a:pt x="424" y="0"/>
                  </a:lnTo>
                  <a:lnTo>
                    <a:pt x="541" y="0"/>
                  </a:lnTo>
                  <a:lnTo>
                    <a:pt x="196" y="202"/>
                  </a:lnTo>
                  <a:lnTo>
                    <a:pt x="141" y="265"/>
                  </a:lnTo>
                  <a:lnTo>
                    <a:pt x="33" y="303"/>
                  </a:lnTo>
                  <a:lnTo>
                    <a:pt x="0" y="25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696" name="Freeform 8"/>
            <p:cNvSpPr>
              <a:spLocks/>
            </p:cNvSpPr>
            <p:nvPr/>
          </p:nvSpPr>
          <p:spPr bwMode="auto">
            <a:xfrm>
              <a:off x="499" y="1642"/>
              <a:ext cx="396" cy="223"/>
            </a:xfrm>
            <a:custGeom>
              <a:avLst/>
              <a:gdLst>
                <a:gd name="T0" fmla="*/ 0 w 1188"/>
                <a:gd name="T1" fmla="*/ 591 h 671"/>
                <a:gd name="T2" fmla="*/ 128 w 1188"/>
                <a:gd name="T3" fmla="*/ 502 h 671"/>
                <a:gd name="T4" fmla="*/ 189 w 1188"/>
                <a:gd name="T5" fmla="*/ 511 h 671"/>
                <a:gd name="T6" fmla="*/ 139 w 1188"/>
                <a:gd name="T7" fmla="*/ 400 h 671"/>
                <a:gd name="T8" fmla="*/ 152 w 1188"/>
                <a:gd name="T9" fmla="*/ 304 h 671"/>
                <a:gd name="T10" fmla="*/ 169 w 1188"/>
                <a:gd name="T11" fmla="*/ 185 h 671"/>
                <a:gd name="T12" fmla="*/ 552 w 1188"/>
                <a:gd name="T13" fmla="*/ 135 h 671"/>
                <a:gd name="T14" fmla="*/ 535 w 1188"/>
                <a:gd name="T15" fmla="*/ 48 h 671"/>
                <a:gd name="T16" fmla="*/ 643 w 1188"/>
                <a:gd name="T17" fmla="*/ 0 h 671"/>
                <a:gd name="T18" fmla="*/ 1044 w 1188"/>
                <a:gd name="T19" fmla="*/ 74 h 671"/>
                <a:gd name="T20" fmla="*/ 1087 w 1188"/>
                <a:gd name="T21" fmla="*/ 112 h 671"/>
                <a:gd name="T22" fmla="*/ 1178 w 1188"/>
                <a:gd name="T23" fmla="*/ 121 h 671"/>
                <a:gd name="T24" fmla="*/ 1188 w 1188"/>
                <a:gd name="T25" fmla="*/ 304 h 671"/>
                <a:gd name="T26" fmla="*/ 1178 w 1188"/>
                <a:gd name="T27" fmla="*/ 464 h 671"/>
                <a:gd name="T28" fmla="*/ 1060 w 1188"/>
                <a:gd name="T29" fmla="*/ 511 h 671"/>
                <a:gd name="T30" fmla="*/ 1094 w 1188"/>
                <a:gd name="T31" fmla="*/ 584 h 671"/>
                <a:gd name="T32" fmla="*/ 1016 w 1188"/>
                <a:gd name="T33" fmla="*/ 591 h 671"/>
                <a:gd name="T34" fmla="*/ 1050 w 1188"/>
                <a:gd name="T35" fmla="*/ 630 h 671"/>
                <a:gd name="T36" fmla="*/ 765 w 1188"/>
                <a:gd name="T37" fmla="*/ 623 h 671"/>
                <a:gd name="T38" fmla="*/ 322 w 1188"/>
                <a:gd name="T39" fmla="*/ 671 h 671"/>
                <a:gd name="T40" fmla="*/ 0 w 1188"/>
                <a:gd name="T41" fmla="*/ 614 h 671"/>
                <a:gd name="T42" fmla="*/ 0 w 1188"/>
                <a:gd name="T43" fmla="*/ 591 h 671"/>
                <a:gd name="T44" fmla="*/ 0 w 1188"/>
                <a:gd name="T45" fmla="*/ 59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8" h="671">
                  <a:moveTo>
                    <a:pt x="0" y="591"/>
                  </a:moveTo>
                  <a:lnTo>
                    <a:pt x="128" y="502"/>
                  </a:lnTo>
                  <a:lnTo>
                    <a:pt x="189" y="511"/>
                  </a:lnTo>
                  <a:lnTo>
                    <a:pt x="139" y="400"/>
                  </a:lnTo>
                  <a:lnTo>
                    <a:pt x="152" y="304"/>
                  </a:lnTo>
                  <a:lnTo>
                    <a:pt x="169" y="185"/>
                  </a:lnTo>
                  <a:lnTo>
                    <a:pt x="552" y="135"/>
                  </a:lnTo>
                  <a:lnTo>
                    <a:pt x="535" y="48"/>
                  </a:lnTo>
                  <a:lnTo>
                    <a:pt x="643" y="0"/>
                  </a:lnTo>
                  <a:lnTo>
                    <a:pt x="1044" y="74"/>
                  </a:lnTo>
                  <a:lnTo>
                    <a:pt x="1087" y="112"/>
                  </a:lnTo>
                  <a:lnTo>
                    <a:pt x="1178" y="121"/>
                  </a:lnTo>
                  <a:lnTo>
                    <a:pt x="1188" y="304"/>
                  </a:lnTo>
                  <a:lnTo>
                    <a:pt x="1178" y="464"/>
                  </a:lnTo>
                  <a:lnTo>
                    <a:pt x="1060" y="511"/>
                  </a:lnTo>
                  <a:lnTo>
                    <a:pt x="1094" y="584"/>
                  </a:lnTo>
                  <a:lnTo>
                    <a:pt x="1016" y="591"/>
                  </a:lnTo>
                  <a:lnTo>
                    <a:pt x="1050" y="630"/>
                  </a:lnTo>
                  <a:lnTo>
                    <a:pt x="765" y="623"/>
                  </a:lnTo>
                  <a:lnTo>
                    <a:pt x="322" y="671"/>
                  </a:lnTo>
                  <a:lnTo>
                    <a:pt x="0" y="614"/>
                  </a:lnTo>
                  <a:lnTo>
                    <a:pt x="0" y="591"/>
                  </a:lnTo>
                  <a:lnTo>
                    <a:pt x="0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697" name="Freeform 9"/>
            <p:cNvSpPr>
              <a:spLocks/>
            </p:cNvSpPr>
            <p:nvPr/>
          </p:nvSpPr>
          <p:spPr bwMode="auto">
            <a:xfrm>
              <a:off x="563" y="1771"/>
              <a:ext cx="37" cy="50"/>
            </a:xfrm>
            <a:custGeom>
              <a:avLst/>
              <a:gdLst>
                <a:gd name="T0" fmla="*/ 10 w 111"/>
                <a:gd name="T1" fmla="*/ 6 h 148"/>
                <a:gd name="T2" fmla="*/ 60 w 111"/>
                <a:gd name="T3" fmla="*/ 0 h 148"/>
                <a:gd name="T4" fmla="*/ 84 w 111"/>
                <a:gd name="T5" fmla="*/ 16 h 148"/>
                <a:gd name="T6" fmla="*/ 100 w 111"/>
                <a:gd name="T7" fmla="*/ 38 h 148"/>
                <a:gd name="T8" fmla="*/ 111 w 111"/>
                <a:gd name="T9" fmla="*/ 69 h 148"/>
                <a:gd name="T10" fmla="*/ 105 w 111"/>
                <a:gd name="T11" fmla="*/ 127 h 148"/>
                <a:gd name="T12" fmla="*/ 66 w 111"/>
                <a:gd name="T13" fmla="*/ 148 h 148"/>
                <a:gd name="T14" fmla="*/ 27 w 111"/>
                <a:gd name="T15" fmla="*/ 117 h 148"/>
                <a:gd name="T16" fmla="*/ 0 w 111"/>
                <a:gd name="T17" fmla="*/ 53 h 148"/>
                <a:gd name="T18" fmla="*/ 10 w 111"/>
                <a:gd name="T19" fmla="*/ 6 h 148"/>
                <a:gd name="T20" fmla="*/ 10 w 111"/>
                <a:gd name="T21" fmla="*/ 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148">
                  <a:moveTo>
                    <a:pt x="10" y="6"/>
                  </a:moveTo>
                  <a:lnTo>
                    <a:pt x="60" y="0"/>
                  </a:lnTo>
                  <a:lnTo>
                    <a:pt x="84" y="16"/>
                  </a:lnTo>
                  <a:lnTo>
                    <a:pt x="100" y="38"/>
                  </a:lnTo>
                  <a:lnTo>
                    <a:pt x="111" y="69"/>
                  </a:lnTo>
                  <a:lnTo>
                    <a:pt x="105" y="127"/>
                  </a:lnTo>
                  <a:lnTo>
                    <a:pt x="66" y="148"/>
                  </a:lnTo>
                  <a:lnTo>
                    <a:pt x="27" y="117"/>
                  </a:lnTo>
                  <a:lnTo>
                    <a:pt x="0" y="53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698" name="Freeform 10"/>
            <p:cNvSpPr>
              <a:spLocks/>
            </p:cNvSpPr>
            <p:nvPr/>
          </p:nvSpPr>
          <p:spPr bwMode="auto">
            <a:xfrm>
              <a:off x="779" y="1963"/>
              <a:ext cx="156" cy="265"/>
            </a:xfrm>
            <a:custGeom>
              <a:avLst/>
              <a:gdLst>
                <a:gd name="T0" fmla="*/ 0 w 468"/>
                <a:gd name="T1" fmla="*/ 0 h 797"/>
                <a:gd name="T2" fmla="*/ 22 w 468"/>
                <a:gd name="T3" fmla="*/ 143 h 797"/>
                <a:gd name="T4" fmla="*/ 66 w 468"/>
                <a:gd name="T5" fmla="*/ 175 h 797"/>
                <a:gd name="T6" fmla="*/ 73 w 468"/>
                <a:gd name="T7" fmla="*/ 238 h 797"/>
                <a:gd name="T8" fmla="*/ 151 w 468"/>
                <a:gd name="T9" fmla="*/ 286 h 797"/>
                <a:gd name="T10" fmla="*/ 143 w 468"/>
                <a:gd name="T11" fmla="*/ 342 h 797"/>
                <a:gd name="T12" fmla="*/ 201 w 468"/>
                <a:gd name="T13" fmla="*/ 389 h 797"/>
                <a:gd name="T14" fmla="*/ 216 w 468"/>
                <a:gd name="T15" fmla="*/ 475 h 797"/>
                <a:gd name="T16" fmla="*/ 276 w 468"/>
                <a:gd name="T17" fmla="*/ 512 h 797"/>
                <a:gd name="T18" fmla="*/ 291 w 468"/>
                <a:gd name="T19" fmla="*/ 601 h 797"/>
                <a:gd name="T20" fmla="*/ 368 w 468"/>
                <a:gd name="T21" fmla="*/ 638 h 797"/>
                <a:gd name="T22" fmla="*/ 417 w 468"/>
                <a:gd name="T23" fmla="*/ 791 h 797"/>
                <a:gd name="T24" fmla="*/ 451 w 468"/>
                <a:gd name="T25" fmla="*/ 797 h 797"/>
                <a:gd name="T26" fmla="*/ 468 w 468"/>
                <a:gd name="T27" fmla="*/ 752 h 797"/>
                <a:gd name="T28" fmla="*/ 0 w 468"/>
                <a:gd name="T29" fmla="*/ 0 h 797"/>
                <a:gd name="T30" fmla="*/ 0 w 468"/>
                <a:gd name="T3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8" h="797">
                  <a:moveTo>
                    <a:pt x="0" y="0"/>
                  </a:moveTo>
                  <a:lnTo>
                    <a:pt x="22" y="143"/>
                  </a:lnTo>
                  <a:lnTo>
                    <a:pt x="66" y="175"/>
                  </a:lnTo>
                  <a:lnTo>
                    <a:pt x="73" y="238"/>
                  </a:lnTo>
                  <a:lnTo>
                    <a:pt x="151" y="286"/>
                  </a:lnTo>
                  <a:lnTo>
                    <a:pt x="143" y="342"/>
                  </a:lnTo>
                  <a:lnTo>
                    <a:pt x="201" y="389"/>
                  </a:lnTo>
                  <a:lnTo>
                    <a:pt x="216" y="475"/>
                  </a:lnTo>
                  <a:lnTo>
                    <a:pt x="276" y="512"/>
                  </a:lnTo>
                  <a:lnTo>
                    <a:pt x="291" y="601"/>
                  </a:lnTo>
                  <a:lnTo>
                    <a:pt x="368" y="638"/>
                  </a:lnTo>
                  <a:lnTo>
                    <a:pt x="417" y="791"/>
                  </a:lnTo>
                  <a:lnTo>
                    <a:pt x="451" y="797"/>
                  </a:lnTo>
                  <a:lnTo>
                    <a:pt x="468" y="7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699" name="Freeform 11"/>
            <p:cNvSpPr>
              <a:spLocks/>
            </p:cNvSpPr>
            <p:nvPr/>
          </p:nvSpPr>
          <p:spPr bwMode="auto">
            <a:xfrm>
              <a:off x="533" y="1970"/>
              <a:ext cx="167" cy="254"/>
            </a:xfrm>
            <a:custGeom>
              <a:avLst/>
              <a:gdLst>
                <a:gd name="T0" fmla="*/ 502 w 502"/>
                <a:gd name="T1" fmla="*/ 35 h 761"/>
                <a:gd name="T2" fmla="*/ 470 w 502"/>
                <a:gd name="T3" fmla="*/ 96 h 761"/>
                <a:gd name="T4" fmla="*/ 412 w 502"/>
                <a:gd name="T5" fmla="*/ 152 h 761"/>
                <a:gd name="T6" fmla="*/ 412 w 502"/>
                <a:gd name="T7" fmla="*/ 198 h 761"/>
                <a:gd name="T8" fmla="*/ 343 w 502"/>
                <a:gd name="T9" fmla="*/ 263 h 761"/>
                <a:gd name="T10" fmla="*/ 328 w 502"/>
                <a:gd name="T11" fmla="*/ 319 h 761"/>
                <a:gd name="T12" fmla="*/ 269 w 502"/>
                <a:gd name="T13" fmla="*/ 364 h 761"/>
                <a:gd name="T14" fmla="*/ 269 w 502"/>
                <a:gd name="T15" fmla="*/ 414 h 761"/>
                <a:gd name="T16" fmla="*/ 218 w 502"/>
                <a:gd name="T17" fmla="*/ 474 h 761"/>
                <a:gd name="T18" fmla="*/ 196 w 502"/>
                <a:gd name="T19" fmla="*/ 546 h 761"/>
                <a:gd name="T20" fmla="*/ 135 w 502"/>
                <a:gd name="T21" fmla="*/ 562 h 761"/>
                <a:gd name="T22" fmla="*/ 135 w 502"/>
                <a:gd name="T23" fmla="*/ 619 h 761"/>
                <a:gd name="T24" fmla="*/ 84 w 502"/>
                <a:gd name="T25" fmla="*/ 647 h 761"/>
                <a:gd name="T26" fmla="*/ 67 w 502"/>
                <a:gd name="T27" fmla="*/ 761 h 761"/>
                <a:gd name="T28" fmla="*/ 0 w 502"/>
                <a:gd name="T29" fmla="*/ 736 h 761"/>
                <a:gd name="T30" fmla="*/ 24 w 502"/>
                <a:gd name="T31" fmla="*/ 635 h 761"/>
                <a:gd name="T32" fmla="*/ 453 w 502"/>
                <a:gd name="T33" fmla="*/ 0 h 761"/>
                <a:gd name="T34" fmla="*/ 502 w 502"/>
                <a:gd name="T35" fmla="*/ 35 h 761"/>
                <a:gd name="T36" fmla="*/ 502 w 502"/>
                <a:gd name="T37" fmla="*/ 35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761">
                  <a:moveTo>
                    <a:pt x="502" y="35"/>
                  </a:moveTo>
                  <a:lnTo>
                    <a:pt x="470" y="96"/>
                  </a:lnTo>
                  <a:lnTo>
                    <a:pt x="412" y="152"/>
                  </a:lnTo>
                  <a:lnTo>
                    <a:pt x="412" y="198"/>
                  </a:lnTo>
                  <a:lnTo>
                    <a:pt x="343" y="263"/>
                  </a:lnTo>
                  <a:lnTo>
                    <a:pt x="328" y="319"/>
                  </a:lnTo>
                  <a:lnTo>
                    <a:pt x="269" y="364"/>
                  </a:lnTo>
                  <a:lnTo>
                    <a:pt x="269" y="414"/>
                  </a:lnTo>
                  <a:lnTo>
                    <a:pt x="218" y="474"/>
                  </a:lnTo>
                  <a:lnTo>
                    <a:pt x="196" y="546"/>
                  </a:lnTo>
                  <a:lnTo>
                    <a:pt x="135" y="562"/>
                  </a:lnTo>
                  <a:lnTo>
                    <a:pt x="135" y="619"/>
                  </a:lnTo>
                  <a:lnTo>
                    <a:pt x="84" y="647"/>
                  </a:lnTo>
                  <a:lnTo>
                    <a:pt x="67" y="761"/>
                  </a:lnTo>
                  <a:lnTo>
                    <a:pt x="0" y="736"/>
                  </a:lnTo>
                  <a:lnTo>
                    <a:pt x="24" y="635"/>
                  </a:lnTo>
                  <a:lnTo>
                    <a:pt x="453" y="0"/>
                  </a:lnTo>
                  <a:lnTo>
                    <a:pt x="502" y="35"/>
                  </a:lnTo>
                  <a:lnTo>
                    <a:pt x="502" y="35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0" name="Freeform 12"/>
            <p:cNvSpPr>
              <a:spLocks/>
            </p:cNvSpPr>
            <p:nvPr/>
          </p:nvSpPr>
          <p:spPr bwMode="auto">
            <a:xfrm>
              <a:off x="734" y="1968"/>
              <a:ext cx="33" cy="303"/>
            </a:xfrm>
            <a:custGeom>
              <a:avLst/>
              <a:gdLst>
                <a:gd name="T0" fmla="*/ 39 w 99"/>
                <a:gd name="T1" fmla="*/ 0 h 907"/>
                <a:gd name="T2" fmla="*/ 0 w 99"/>
                <a:gd name="T3" fmla="*/ 111 h 907"/>
                <a:gd name="T4" fmla="*/ 43 w 99"/>
                <a:gd name="T5" fmla="*/ 195 h 907"/>
                <a:gd name="T6" fmla="*/ 6 w 99"/>
                <a:gd name="T7" fmla="*/ 262 h 907"/>
                <a:gd name="T8" fmla="*/ 39 w 99"/>
                <a:gd name="T9" fmla="*/ 388 h 907"/>
                <a:gd name="T10" fmla="*/ 15 w 99"/>
                <a:gd name="T11" fmla="*/ 411 h 907"/>
                <a:gd name="T12" fmla="*/ 43 w 99"/>
                <a:gd name="T13" fmla="*/ 480 h 907"/>
                <a:gd name="T14" fmla="*/ 26 w 99"/>
                <a:gd name="T15" fmla="*/ 537 h 907"/>
                <a:gd name="T16" fmla="*/ 56 w 99"/>
                <a:gd name="T17" fmla="*/ 606 h 907"/>
                <a:gd name="T18" fmla="*/ 33 w 99"/>
                <a:gd name="T19" fmla="*/ 663 h 907"/>
                <a:gd name="T20" fmla="*/ 73 w 99"/>
                <a:gd name="T21" fmla="*/ 726 h 907"/>
                <a:gd name="T22" fmla="*/ 33 w 99"/>
                <a:gd name="T23" fmla="*/ 783 h 907"/>
                <a:gd name="T24" fmla="*/ 43 w 99"/>
                <a:gd name="T25" fmla="*/ 907 h 907"/>
                <a:gd name="T26" fmla="*/ 99 w 99"/>
                <a:gd name="T27" fmla="*/ 893 h 907"/>
                <a:gd name="T28" fmla="*/ 76 w 99"/>
                <a:gd name="T29" fmla="*/ 79 h 907"/>
                <a:gd name="T30" fmla="*/ 39 w 99"/>
                <a:gd name="T31" fmla="*/ 0 h 907"/>
                <a:gd name="T32" fmla="*/ 39 w 99"/>
                <a:gd name="T33" fmla="*/ 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907">
                  <a:moveTo>
                    <a:pt x="39" y="0"/>
                  </a:moveTo>
                  <a:lnTo>
                    <a:pt x="0" y="111"/>
                  </a:lnTo>
                  <a:lnTo>
                    <a:pt x="43" y="195"/>
                  </a:lnTo>
                  <a:lnTo>
                    <a:pt x="6" y="262"/>
                  </a:lnTo>
                  <a:lnTo>
                    <a:pt x="39" y="388"/>
                  </a:lnTo>
                  <a:lnTo>
                    <a:pt x="15" y="411"/>
                  </a:lnTo>
                  <a:lnTo>
                    <a:pt x="43" y="480"/>
                  </a:lnTo>
                  <a:lnTo>
                    <a:pt x="26" y="537"/>
                  </a:lnTo>
                  <a:lnTo>
                    <a:pt x="56" y="606"/>
                  </a:lnTo>
                  <a:lnTo>
                    <a:pt x="33" y="663"/>
                  </a:lnTo>
                  <a:lnTo>
                    <a:pt x="73" y="726"/>
                  </a:lnTo>
                  <a:lnTo>
                    <a:pt x="33" y="783"/>
                  </a:lnTo>
                  <a:lnTo>
                    <a:pt x="43" y="907"/>
                  </a:lnTo>
                  <a:lnTo>
                    <a:pt x="99" y="893"/>
                  </a:lnTo>
                  <a:lnTo>
                    <a:pt x="76" y="7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1" name="Freeform 13"/>
            <p:cNvSpPr>
              <a:spLocks/>
            </p:cNvSpPr>
            <p:nvPr/>
          </p:nvSpPr>
          <p:spPr bwMode="auto">
            <a:xfrm>
              <a:off x="712" y="1850"/>
              <a:ext cx="39" cy="116"/>
            </a:xfrm>
            <a:custGeom>
              <a:avLst/>
              <a:gdLst>
                <a:gd name="T0" fmla="*/ 106 w 117"/>
                <a:gd name="T1" fmla="*/ 0 h 347"/>
                <a:gd name="T2" fmla="*/ 33 w 117"/>
                <a:gd name="T3" fmla="*/ 63 h 347"/>
                <a:gd name="T4" fmla="*/ 56 w 117"/>
                <a:gd name="T5" fmla="*/ 212 h 347"/>
                <a:gd name="T6" fmla="*/ 0 w 117"/>
                <a:gd name="T7" fmla="*/ 237 h 347"/>
                <a:gd name="T8" fmla="*/ 16 w 117"/>
                <a:gd name="T9" fmla="*/ 269 h 347"/>
                <a:gd name="T10" fmla="*/ 60 w 117"/>
                <a:gd name="T11" fmla="*/ 278 h 347"/>
                <a:gd name="T12" fmla="*/ 67 w 117"/>
                <a:gd name="T13" fmla="*/ 332 h 347"/>
                <a:gd name="T14" fmla="*/ 110 w 117"/>
                <a:gd name="T15" fmla="*/ 347 h 347"/>
                <a:gd name="T16" fmla="*/ 117 w 117"/>
                <a:gd name="T17" fmla="*/ 300 h 347"/>
                <a:gd name="T18" fmla="*/ 106 w 117"/>
                <a:gd name="T19" fmla="*/ 0 h 347"/>
                <a:gd name="T20" fmla="*/ 106 w 117"/>
                <a:gd name="T2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347">
                  <a:moveTo>
                    <a:pt x="106" y="0"/>
                  </a:moveTo>
                  <a:lnTo>
                    <a:pt x="33" y="63"/>
                  </a:lnTo>
                  <a:lnTo>
                    <a:pt x="56" y="212"/>
                  </a:lnTo>
                  <a:lnTo>
                    <a:pt x="0" y="237"/>
                  </a:lnTo>
                  <a:lnTo>
                    <a:pt x="16" y="269"/>
                  </a:lnTo>
                  <a:lnTo>
                    <a:pt x="60" y="278"/>
                  </a:lnTo>
                  <a:lnTo>
                    <a:pt x="67" y="332"/>
                  </a:lnTo>
                  <a:lnTo>
                    <a:pt x="110" y="347"/>
                  </a:lnTo>
                  <a:lnTo>
                    <a:pt x="117" y="300"/>
                  </a:ln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2" name="Freeform 14"/>
            <p:cNvSpPr>
              <a:spLocks/>
            </p:cNvSpPr>
            <p:nvPr/>
          </p:nvSpPr>
          <p:spPr bwMode="auto">
            <a:xfrm>
              <a:off x="550" y="1903"/>
              <a:ext cx="61" cy="42"/>
            </a:xfrm>
            <a:custGeom>
              <a:avLst/>
              <a:gdLst>
                <a:gd name="T0" fmla="*/ 9 w 184"/>
                <a:gd name="T1" fmla="*/ 63 h 126"/>
                <a:gd name="T2" fmla="*/ 50 w 184"/>
                <a:gd name="T3" fmla="*/ 72 h 126"/>
                <a:gd name="T4" fmla="*/ 84 w 184"/>
                <a:gd name="T5" fmla="*/ 38 h 126"/>
                <a:gd name="T6" fmla="*/ 174 w 184"/>
                <a:gd name="T7" fmla="*/ 0 h 126"/>
                <a:gd name="T8" fmla="*/ 184 w 184"/>
                <a:gd name="T9" fmla="*/ 21 h 126"/>
                <a:gd name="T10" fmla="*/ 117 w 184"/>
                <a:gd name="T11" fmla="*/ 95 h 126"/>
                <a:gd name="T12" fmla="*/ 26 w 184"/>
                <a:gd name="T13" fmla="*/ 126 h 126"/>
                <a:gd name="T14" fmla="*/ 0 w 184"/>
                <a:gd name="T15" fmla="*/ 104 h 126"/>
                <a:gd name="T16" fmla="*/ 9 w 184"/>
                <a:gd name="T17" fmla="*/ 63 h 126"/>
                <a:gd name="T18" fmla="*/ 9 w 184"/>
                <a:gd name="T19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26">
                  <a:moveTo>
                    <a:pt x="9" y="63"/>
                  </a:moveTo>
                  <a:lnTo>
                    <a:pt x="50" y="72"/>
                  </a:lnTo>
                  <a:lnTo>
                    <a:pt x="84" y="38"/>
                  </a:lnTo>
                  <a:lnTo>
                    <a:pt x="174" y="0"/>
                  </a:lnTo>
                  <a:lnTo>
                    <a:pt x="184" y="21"/>
                  </a:lnTo>
                  <a:lnTo>
                    <a:pt x="117" y="95"/>
                  </a:lnTo>
                  <a:lnTo>
                    <a:pt x="26" y="126"/>
                  </a:lnTo>
                  <a:lnTo>
                    <a:pt x="0" y="104"/>
                  </a:lnTo>
                  <a:lnTo>
                    <a:pt x="9" y="63"/>
                  </a:lnTo>
                  <a:lnTo>
                    <a:pt x="9" y="63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3" name="Freeform 15"/>
            <p:cNvSpPr>
              <a:spLocks/>
            </p:cNvSpPr>
            <p:nvPr/>
          </p:nvSpPr>
          <p:spPr bwMode="auto">
            <a:xfrm>
              <a:off x="622" y="1690"/>
              <a:ext cx="101" cy="18"/>
            </a:xfrm>
            <a:custGeom>
              <a:avLst/>
              <a:gdLst>
                <a:gd name="T0" fmla="*/ 0 w 301"/>
                <a:gd name="T1" fmla="*/ 7 h 54"/>
                <a:gd name="T2" fmla="*/ 233 w 301"/>
                <a:gd name="T3" fmla="*/ 54 h 54"/>
                <a:gd name="T4" fmla="*/ 301 w 301"/>
                <a:gd name="T5" fmla="*/ 47 h 54"/>
                <a:gd name="T6" fmla="*/ 83 w 301"/>
                <a:gd name="T7" fmla="*/ 0 h 54"/>
                <a:gd name="T8" fmla="*/ 0 w 301"/>
                <a:gd name="T9" fmla="*/ 7 h 54"/>
                <a:gd name="T10" fmla="*/ 0 w 301"/>
                <a:gd name="T11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54">
                  <a:moveTo>
                    <a:pt x="0" y="7"/>
                  </a:moveTo>
                  <a:lnTo>
                    <a:pt x="233" y="54"/>
                  </a:lnTo>
                  <a:lnTo>
                    <a:pt x="301" y="47"/>
                  </a:lnTo>
                  <a:lnTo>
                    <a:pt x="83" y="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4" name="Freeform 16"/>
            <p:cNvSpPr>
              <a:spLocks/>
            </p:cNvSpPr>
            <p:nvPr/>
          </p:nvSpPr>
          <p:spPr bwMode="auto">
            <a:xfrm>
              <a:off x="574" y="1696"/>
              <a:ext cx="93" cy="17"/>
            </a:xfrm>
            <a:custGeom>
              <a:avLst/>
              <a:gdLst>
                <a:gd name="T0" fmla="*/ 0 w 279"/>
                <a:gd name="T1" fmla="*/ 22 h 53"/>
                <a:gd name="T2" fmla="*/ 228 w 279"/>
                <a:gd name="T3" fmla="*/ 53 h 53"/>
                <a:gd name="T4" fmla="*/ 279 w 279"/>
                <a:gd name="T5" fmla="*/ 38 h 53"/>
                <a:gd name="T6" fmla="*/ 78 w 279"/>
                <a:gd name="T7" fmla="*/ 0 h 53"/>
                <a:gd name="T8" fmla="*/ 0 w 279"/>
                <a:gd name="T9" fmla="*/ 22 h 53"/>
                <a:gd name="T10" fmla="*/ 0 w 279"/>
                <a:gd name="T11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53">
                  <a:moveTo>
                    <a:pt x="0" y="22"/>
                  </a:moveTo>
                  <a:lnTo>
                    <a:pt x="228" y="53"/>
                  </a:lnTo>
                  <a:lnTo>
                    <a:pt x="279" y="38"/>
                  </a:lnTo>
                  <a:lnTo>
                    <a:pt x="78" y="0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5" name="Freeform 17"/>
            <p:cNvSpPr>
              <a:spLocks/>
            </p:cNvSpPr>
            <p:nvPr/>
          </p:nvSpPr>
          <p:spPr bwMode="auto">
            <a:xfrm>
              <a:off x="856" y="1693"/>
              <a:ext cx="34" cy="103"/>
            </a:xfrm>
            <a:custGeom>
              <a:avLst/>
              <a:gdLst>
                <a:gd name="T0" fmla="*/ 17 w 101"/>
                <a:gd name="T1" fmla="*/ 0 h 310"/>
                <a:gd name="T2" fmla="*/ 101 w 101"/>
                <a:gd name="T3" fmla="*/ 24 h 310"/>
                <a:gd name="T4" fmla="*/ 78 w 101"/>
                <a:gd name="T5" fmla="*/ 310 h 310"/>
                <a:gd name="T6" fmla="*/ 0 w 101"/>
                <a:gd name="T7" fmla="*/ 293 h 310"/>
                <a:gd name="T8" fmla="*/ 17 w 101"/>
                <a:gd name="T9" fmla="*/ 0 h 310"/>
                <a:gd name="T10" fmla="*/ 17 w 101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10">
                  <a:moveTo>
                    <a:pt x="17" y="0"/>
                  </a:moveTo>
                  <a:lnTo>
                    <a:pt x="101" y="24"/>
                  </a:lnTo>
                  <a:lnTo>
                    <a:pt x="78" y="310"/>
                  </a:lnTo>
                  <a:lnTo>
                    <a:pt x="0" y="293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6" name="Freeform 18"/>
            <p:cNvSpPr>
              <a:spLocks/>
            </p:cNvSpPr>
            <p:nvPr/>
          </p:nvSpPr>
          <p:spPr bwMode="auto">
            <a:xfrm>
              <a:off x="809" y="1676"/>
              <a:ext cx="59" cy="151"/>
            </a:xfrm>
            <a:custGeom>
              <a:avLst/>
              <a:gdLst>
                <a:gd name="T0" fmla="*/ 111 w 177"/>
                <a:gd name="T1" fmla="*/ 0 h 452"/>
                <a:gd name="T2" fmla="*/ 27 w 177"/>
                <a:gd name="T3" fmla="*/ 17 h 452"/>
                <a:gd name="T4" fmla="*/ 0 w 177"/>
                <a:gd name="T5" fmla="*/ 184 h 452"/>
                <a:gd name="T6" fmla="*/ 20 w 177"/>
                <a:gd name="T7" fmla="*/ 427 h 452"/>
                <a:gd name="T8" fmla="*/ 154 w 177"/>
                <a:gd name="T9" fmla="*/ 452 h 452"/>
                <a:gd name="T10" fmla="*/ 177 w 177"/>
                <a:gd name="T11" fmla="*/ 111 h 452"/>
                <a:gd name="T12" fmla="*/ 111 w 177"/>
                <a:gd name="T13" fmla="*/ 0 h 452"/>
                <a:gd name="T14" fmla="*/ 111 w 177"/>
                <a:gd name="T15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452">
                  <a:moveTo>
                    <a:pt x="111" y="0"/>
                  </a:moveTo>
                  <a:lnTo>
                    <a:pt x="27" y="17"/>
                  </a:lnTo>
                  <a:lnTo>
                    <a:pt x="0" y="184"/>
                  </a:lnTo>
                  <a:lnTo>
                    <a:pt x="20" y="427"/>
                  </a:lnTo>
                  <a:lnTo>
                    <a:pt x="154" y="452"/>
                  </a:lnTo>
                  <a:lnTo>
                    <a:pt x="177" y="111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7" name="Freeform 19"/>
            <p:cNvSpPr>
              <a:spLocks/>
            </p:cNvSpPr>
            <p:nvPr/>
          </p:nvSpPr>
          <p:spPr bwMode="auto">
            <a:xfrm>
              <a:off x="560" y="1703"/>
              <a:ext cx="237" cy="137"/>
            </a:xfrm>
            <a:custGeom>
              <a:avLst/>
              <a:gdLst>
                <a:gd name="T0" fmla="*/ 10 w 713"/>
                <a:gd name="T1" fmla="*/ 41 h 411"/>
                <a:gd name="T2" fmla="*/ 194 w 713"/>
                <a:gd name="T3" fmla="*/ 63 h 411"/>
                <a:gd name="T4" fmla="*/ 262 w 713"/>
                <a:gd name="T5" fmla="*/ 48 h 411"/>
                <a:gd name="T6" fmla="*/ 277 w 713"/>
                <a:gd name="T7" fmla="*/ 95 h 411"/>
                <a:gd name="T8" fmla="*/ 346 w 713"/>
                <a:gd name="T9" fmla="*/ 25 h 411"/>
                <a:gd name="T10" fmla="*/ 378 w 713"/>
                <a:gd name="T11" fmla="*/ 79 h 411"/>
                <a:gd name="T12" fmla="*/ 429 w 713"/>
                <a:gd name="T13" fmla="*/ 25 h 411"/>
                <a:gd name="T14" fmla="*/ 462 w 713"/>
                <a:gd name="T15" fmla="*/ 63 h 411"/>
                <a:gd name="T16" fmla="*/ 512 w 713"/>
                <a:gd name="T17" fmla="*/ 16 h 411"/>
                <a:gd name="T18" fmla="*/ 545 w 713"/>
                <a:gd name="T19" fmla="*/ 69 h 411"/>
                <a:gd name="T20" fmla="*/ 596 w 713"/>
                <a:gd name="T21" fmla="*/ 16 h 411"/>
                <a:gd name="T22" fmla="*/ 629 w 713"/>
                <a:gd name="T23" fmla="*/ 63 h 411"/>
                <a:gd name="T24" fmla="*/ 696 w 713"/>
                <a:gd name="T25" fmla="*/ 0 h 411"/>
                <a:gd name="T26" fmla="*/ 713 w 713"/>
                <a:gd name="T27" fmla="*/ 341 h 411"/>
                <a:gd name="T28" fmla="*/ 194 w 713"/>
                <a:gd name="T29" fmla="*/ 411 h 411"/>
                <a:gd name="T30" fmla="*/ 221 w 713"/>
                <a:gd name="T31" fmla="*/ 126 h 411"/>
                <a:gd name="T32" fmla="*/ 0 w 713"/>
                <a:gd name="T33" fmla="*/ 88 h 411"/>
                <a:gd name="T34" fmla="*/ 10 w 713"/>
                <a:gd name="T35" fmla="*/ 41 h 411"/>
                <a:gd name="T36" fmla="*/ 10 w 713"/>
                <a:gd name="T37" fmla="*/ 4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3" h="411">
                  <a:moveTo>
                    <a:pt x="10" y="41"/>
                  </a:moveTo>
                  <a:lnTo>
                    <a:pt x="194" y="63"/>
                  </a:lnTo>
                  <a:lnTo>
                    <a:pt x="262" y="48"/>
                  </a:lnTo>
                  <a:lnTo>
                    <a:pt x="277" y="95"/>
                  </a:lnTo>
                  <a:lnTo>
                    <a:pt x="346" y="25"/>
                  </a:lnTo>
                  <a:lnTo>
                    <a:pt x="378" y="79"/>
                  </a:lnTo>
                  <a:lnTo>
                    <a:pt x="429" y="25"/>
                  </a:lnTo>
                  <a:lnTo>
                    <a:pt x="462" y="63"/>
                  </a:lnTo>
                  <a:lnTo>
                    <a:pt x="512" y="16"/>
                  </a:lnTo>
                  <a:lnTo>
                    <a:pt x="545" y="69"/>
                  </a:lnTo>
                  <a:lnTo>
                    <a:pt x="596" y="16"/>
                  </a:lnTo>
                  <a:lnTo>
                    <a:pt x="629" y="63"/>
                  </a:lnTo>
                  <a:lnTo>
                    <a:pt x="696" y="0"/>
                  </a:lnTo>
                  <a:lnTo>
                    <a:pt x="713" y="341"/>
                  </a:lnTo>
                  <a:lnTo>
                    <a:pt x="194" y="411"/>
                  </a:lnTo>
                  <a:lnTo>
                    <a:pt x="221" y="126"/>
                  </a:lnTo>
                  <a:lnTo>
                    <a:pt x="0" y="88"/>
                  </a:lnTo>
                  <a:lnTo>
                    <a:pt x="10" y="41"/>
                  </a:lnTo>
                  <a:lnTo>
                    <a:pt x="10" y="41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8" name="Freeform 20"/>
            <p:cNvSpPr>
              <a:spLocks/>
            </p:cNvSpPr>
            <p:nvPr/>
          </p:nvSpPr>
          <p:spPr bwMode="auto">
            <a:xfrm>
              <a:off x="550" y="1748"/>
              <a:ext cx="65" cy="86"/>
            </a:xfrm>
            <a:custGeom>
              <a:avLst/>
              <a:gdLst>
                <a:gd name="T0" fmla="*/ 196 w 196"/>
                <a:gd name="T1" fmla="*/ 122 h 260"/>
                <a:gd name="T2" fmla="*/ 188 w 196"/>
                <a:gd name="T3" fmla="*/ 71 h 260"/>
                <a:gd name="T4" fmla="*/ 157 w 196"/>
                <a:gd name="T5" fmla="*/ 29 h 260"/>
                <a:gd name="T6" fmla="*/ 124 w 196"/>
                <a:gd name="T7" fmla="*/ 4 h 260"/>
                <a:gd name="T8" fmla="*/ 88 w 196"/>
                <a:gd name="T9" fmla="*/ 0 h 260"/>
                <a:gd name="T10" fmla="*/ 67 w 196"/>
                <a:gd name="T11" fmla="*/ 7 h 260"/>
                <a:gd name="T12" fmla="*/ 40 w 196"/>
                <a:gd name="T13" fmla="*/ 29 h 260"/>
                <a:gd name="T14" fmla="*/ 18 w 196"/>
                <a:gd name="T15" fmla="*/ 54 h 260"/>
                <a:gd name="T16" fmla="*/ 0 w 196"/>
                <a:gd name="T17" fmla="*/ 101 h 260"/>
                <a:gd name="T18" fmla="*/ 8 w 196"/>
                <a:gd name="T19" fmla="*/ 156 h 260"/>
                <a:gd name="T20" fmla="*/ 36 w 196"/>
                <a:gd name="T21" fmla="*/ 215 h 260"/>
                <a:gd name="T22" fmla="*/ 74 w 196"/>
                <a:gd name="T23" fmla="*/ 248 h 260"/>
                <a:gd name="T24" fmla="*/ 124 w 196"/>
                <a:gd name="T25" fmla="*/ 260 h 260"/>
                <a:gd name="T26" fmla="*/ 160 w 196"/>
                <a:gd name="T27" fmla="*/ 245 h 260"/>
                <a:gd name="T28" fmla="*/ 178 w 196"/>
                <a:gd name="T29" fmla="*/ 211 h 260"/>
                <a:gd name="T30" fmla="*/ 152 w 196"/>
                <a:gd name="T31" fmla="*/ 203 h 260"/>
                <a:gd name="T32" fmla="*/ 116 w 196"/>
                <a:gd name="T33" fmla="*/ 203 h 260"/>
                <a:gd name="T34" fmla="*/ 85 w 196"/>
                <a:gd name="T35" fmla="*/ 181 h 260"/>
                <a:gd name="T36" fmla="*/ 67 w 196"/>
                <a:gd name="T37" fmla="*/ 153 h 260"/>
                <a:gd name="T38" fmla="*/ 62 w 196"/>
                <a:gd name="T39" fmla="*/ 119 h 260"/>
                <a:gd name="T40" fmla="*/ 70 w 196"/>
                <a:gd name="T41" fmla="*/ 94 h 260"/>
                <a:gd name="T42" fmla="*/ 88 w 196"/>
                <a:gd name="T43" fmla="*/ 71 h 260"/>
                <a:gd name="T44" fmla="*/ 121 w 196"/>
                <a:gd name="T45" fmla="*/ 67 h 260"/>
                <a:gd name="T46" fmla="*/ 152 w 196"/>
                <a:gd name="T47" fmla="*/ 88 h 260"/>
                <a:gd name="T48" fmla="*/ 170 w 196"/>
                <a:gd name="T49" fmla="*/ 122 h 260"/>
                <a:gd name="T50" fmla="*/ 196 w 196"/>
                <a:gd name="T51" fmla="*/ 122 h 260"/>
                <a:gd name="T52" fmla="*/ 196 w 196"/>
                <a:gd name="T53" fmla="*/ 12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6" h="260">
                  <a:moveTo>
                    <a:pt x="196" y="122"/>
                  </a:moveTo>
                  <a:lnTo>
                    <a:pt x="188" y="71"/>
                  </a:lnTo>
                  <a:lnTo>
                    <a:pt x="157" y="29"/>
                  </a:lnTo>
                  <a:lnTo>
                    <a:pt x="124" y="4"/>
                  </a:lnTo>
                  <a:lnTo>
                    <a:pt x="88" y="0"/>
                  </a:lnTo>
                  <a:lnTo>
                    <a:pt x="67" y="7"/>
                  </a:lnTo>
                  <a:lnTo>
                    <a:pt x="40" y="29"/>
                  </a:lnTo>
                  <a:lnTo>
                    <a:pt x="18" y="54"/>
                  </a:lnTo>
                  <a:lnTo>
                    <a:pt x="0" y="101"/>
                  </a:lnTo>
                  <a:lnTo>
                    <a:pt x="8" y="156"/>
                  </a:lnTo>
                  <a:lnTo>
                    <a:pt x="36" y="215"/>
                  </a:lnTo>
                  <a:lnTo>
                    <a:pt x="74" y="248"/>
                  </a:lnTo>
                  <a:lnTo>
                    <a:pt x="124" y="260"/>
                  </a:lnTo>
                  <a:lnTo>
                    <a:pt x="160" y="245"/>
                  </a:lnTo>
                  <a:lnTo>
                    <a:pt x="178" y="211"/>
                  </a:lnTo>
                  <a:lnTo>
                    <a:pt x="152" y="203"/>
                  </a:lnTo>
                  <a:lnTo>
                    <a:pt x="116" y="203"/>
                  </a:lnTo>
                  <a:lnTo>
                    <a:pt x="85" y="181"/>
                  </a:lnTo>
                  <a:lnTo>
                    <a:pt x="67" y="153"/>
                  </a:lnTo>
                  <a:lnTo>
                    <a:pt x="62" y="119"/>
                  </a:lnTo>
                  <a:lnTo>
                    <a:pt x="70" y="94"/>
                  </a:lnTo>
                  <a:lnTo>
                    <a:pt x="88" y="71"/>
                  </a:lnTo>
                  <a:lnTo>
                    <a:pt x="121" y="67"/>
                  </a:lnTo>
                  <a:lnTo>
                    <a:pt x="152" y="88"/>
                  </a:lnTo>
                  <a:lnTo>
                    <a:pt x="170" y="122"/>
                  </a:lnTo>
                  <a:lnTo>
                    <a:pt x="196" y="122"/>
                  </a:lnTo>
                  <a:lnTo>
                    <a:pt x="196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09" name="Freeform 21"/>
            <p:cNvSpPr>
              <a:spLocks/>
            </p:cNvSpPr>
            <p:nvPr/>
          </p:nvSpPr>
          <p:spPr bwMode="auto">
            <a:xfrm>
              <a:off x="594" y="1783"/>
              <a:ext cx="21" cy="39"/>
            </a:xfrm>
            <a:custGeom>
              <a:avLst/>
              <a:gdLst>
                <a:gd name="T0" fmla="*/ 30 w 62"/>
                <a:gd name="T1" fmla="*/ 0 h 119"/>
                <a:gd name="T2" fmla="*/ 30 w 62"/>
                <a:gd name="T3" fmla="*/ 37 h 119"/>
                <a:gd name="T4" fmla="*/ 26 w 62"/>
                <a:gd name="T5" fmla="*/ 70 h 119"/>
                <a:gd name="T6" fmla="*/ 0 w 62"/>
                <a:gd name="T7" fmla="*/ 110 h 119"/>
                <a:gd name="T8" fmla="*/ 38 w 62"/>
                <a:gd name="T9" fmla="*/ 119 h 119"/>
                <a:gd name="T10" fmla="*/ 54 w 62"/>
                <a:gd name="T11" fmla="*/ 85 h 119"/>
                <a:gd name="T12" fmla="*/ 62 w 62"/>
                <a:gd name="T13" fmla="*/ 55 h 119"/>
                <a:gd name="T14" fmla="*/ 62 w 62"/>
                <a:gd name="T15" fmla="*/ 14 h 119"/>
                <a:gd name="T16" fmla="*/ 30 w 62"/>
                <a:gd name="T17" fmla="*/ 0 h 119"/>
                <a:gd name="T18" fmla="*/ 30 w 62"/>
                <a:gd name="T1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19">
                  <a:moveTo>
                    <a:pt x="30" y="0"/>
                  </a:moveTo>
                  <a:lnTo>
                    <a:pt x="30" y="37"/>
                  </a:lnTo>
                  <a:lnTo>
                    <a:pt x="26" y="70"/>
                  </a:lnTo>
                  <a:lnTo>
                    <a:pt x="0" y="110"/>
                  </a:lnTo>
                  <a:lnTo>
                    <a:pt x="38" y="119"/>
                  </a:lnTo>
                  <a:lnTo>
                    <a:pt x="54" y="85"/>
                  </a:lnTo>
                  <a:lnTo>
                    <a:pt x="62" y="55"/>
                  </a:lnTo>
                  <a:lnTo>
                    <a:pt x="62" y="1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0" name="Freeform 22"/>
            <p:cNvSpPr>
              <a:spLocks/>
            </p:cNvSpPr>
            <p:nvPr/>
          </p:nvSpPr>
          <p:spPr bwMode="auto">
            <a:xfrm>
              <a:off x="552" y="1717"/>
              <a:ext cx="90" cy="125"/>
            </a:xfrm>
            <a:custGeom>
              <a:avLst/>
              <a:gdLst>
                <a:gd name="T0" fmla="*/ 0 w 268"/>
                <a:gd name="T1" fmla="*/ 8 h 375"/>
                <a:gd name="T2" fmla="*/ 0 w 268"/>
                <a:gd name="T3" fmla="*/ 105 h 375"/>
                <a:gd name="T4" fmla="*/ 36 w 268"/>
                <a:gd name="T5" fmla="*/ 109 h 375"/>
                <a:gd name="T6" fmla="*/ 44 w 268"/>
                <a:gd name="T7" fmla="*/ 72 h 375"/>
                <a:gd name="T8" fmla="*/ 85 w 268"/>
                <a:gd name="T9" fmla="*/ 66 h 375"/>
                <a:gd name="T10" fmla="*/ 139 w 268"/>
                <a:gd name="T11" fmla="*/ 75 h 375"/>
                <a:gd name="T12" fmla="*/ 182 w 268"/>
                <a:gd name="T13" fmla="*/ 97 h 375"/>
                <a:gd name="T14" fmla="*/ 202 w 268"/>
                <a:gd name="T15" fmla="*/ 134 h 375"/>
                <a:gd name="T16" fmla="*/ 214 w 268"/>
                <a:gd name="T17" fmla="*/ 221 h 375"/>
                <a:gd name="T18" fmla="*/ 205 w 268"/>
                <a:gd name="T19" fmla="*/ 296 h 375"/>
                <a:gd name="T20" fmla="*/ 188 w 268"/>
                <a:gd name="T21" fmla="*/ 338 h 375"/>
                <a:gd name="T22" fmla="*/ 131 w 268"/>
                <a:gd name="T23" fmla="*/ 341 h 375"/>
                <a:gd name="T24" fmla="*/ 110 w 268"/>
                <a:gd name="T25" fmla="*/ 349 h 375"/>
                <a:gd name="T26" fmla="*/ 259 w 268"/>
                <a:gd name="T27" fmla="*/ 375 h 375"/>
                <a:gd name="T28" fmla="*/ 268 w 268"/>
                <a:gd name="T29" fmla="*/ 38 h 375"/>
                <a:gd name="T30" fmla="*/ 220 w 268"/>
                <a:gd name="T31" fmla="*/ 21 h 375"/>
                <a:gd name="T32" fmla="*/ 211 w 268"/>
                <a:gd name="T33" fmla="*/ 58 h 375"/>
                <a:gd name="T34" fmla="*/ 44 w 268"/>
                <a:gd name="T35" fmla="*/ 38 h 375"/>
                <a:gd name="T36" fmla="*/ 44 w 268"/>
                <a:gd name="T37" fmla="*/ 0 h 375"/>
                <a:gd name="T38" fmla="*/ 0 w 268"/>
                <a:gd name="T39" fmla="*/ 8 h 375"/>
                <a:gd name="T40" fmla="*/ 0 w 268"/>
                <a:gd name="T41" fmla="*/ 8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375">
                  <a:moveTo>
                    <a:pt x="0" y="8"/>
                  </a:moveTo>
                  <a:lnTo>
                    <a:pt x="0" y="105"/>
                  </a:lnTo>
                  <a:lnTo>
                    <a:pt x="36" y="109"/>
                  </a:lnTo>
                  <a:lnTo>
                    <a:pt x="44" y="72"/>
                  </a:lnTo>
                  <a:lnTo>
                    <a:pt x="85" y="66"/>
                  </a:lnTo>
                  <a:lnTo>
                    <a:pt x="139" y="75"/>
                  </a:lnTo>
                  <a:lnTo>
                    <a:pt x="182" y="97"/>
                  </a:lnTo>
                  <a:lnTo>
                    <a:pt x="202" y="134"/>
                  </a:lnTo>
                  <a:lnTo>
                    <a:pt x="214" y="221"/>
                  </a:lnTo>
                  <a:lnTo>
                    <a:pt x="205" y="296"/>
                  </a:lnTo>
                  <a:lnTo>
                    <a:pt x="188" y="338"/>
                  </a:lnTo>
                  <a:lnTo>
                    <a:pt x="131" y="341"/>
                  </a:lnTo>
                  <a:lnTo>
                    <a:pt x="110" y="349"/>
                  </a:lnTo>
                  <a:lnTo>
                    <a:pt x="259" y="375"/>
                  </a:lnTo>
                  <a:lnTo>
                    <a:pt x="268" y="38"/>
                  </a:lnTo>
                  <a:lnTo>
                    <a:pt x="220" y="21"/>
                  </a:lnTo>
                  <a:lnTo>
                    <a:pt x="211" y="58"/>
                  </a:lnTo>
                  <a:lnTo>
                    <a:pt x="44" y="38"/>
                  </a:lnTo>
                  <a:lnTo>
                    <a:pt x="44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1" name="Freeform 23"/>
            <p:cNvSpPr>
              <a:spLocks/>
            </p:cNvSpPr>
            <p:nvPr/>
          </p:nvSpPr>
          <p:spPr bwMode="auto">
            <a:xfrm>
              <a:off x="501" y="1824"/>
              <a:ext cx="349" cy="43"/>
            </a:xfrm>
            <a:custGeom>
              <a:avLst/>
              <a:gdLst>
                <a:gd name="T0" fmla="*/ 111 w 1048"/>
                <a:gd name="T1" fmla="*/ 0 h 130"/>
                <a:gd name="T2" fmla="*/ 0 w 1048"/>
                <a:gd name="T3" fmla="*/ 62 h 130"/>
                <a:gd name="T4" fmla="*/ 16 w 1048"/>
                <a:gd name="T5" fmla="*/ 96 h 130"/>
                <a:gd name="T6" fmla="*/ 199 w 1048"/>
                <a:gd name="T7" fmla="*/ 105 h 130"/>
                <a:gd name="T8" fmla="*/ 330 w 1048"/>
                <a:gd name="T9" fmla="*/ 130 h 130"/>
                <a:gd name="T10" fmla="*/ 456 w 1048"/>
                <a:gd name="T11" fmla="*/ 105 h 130"/>
                <a:gd name="T12" fmla="*/ 1048 w 1048"/>
                <a:gd name="T13" fmla="*/ 88 h 130"/>
                <a:gd name="T14" fmla="*/ 1048 w 1048"/>
                <a:gd name="T15" fmla="*/ 62 h 130"/>
                <a:gd name="T16" fmla="*/ 829 w 1048"/>
                <a:gd name="T17" fmla="*/ 68 h 130"/>
                <a:gd name="T18" fmla="*/ 834 w 1048"/>
                <a:gd name="T19" fmla="*/ 54 h 130"/>
                <a:gd name="T20" fmla="*/ 1012 w 1048"/>
                <a:gd name="T21" fmla="*/ 37 h 130"/>
                <a:gd name="T22" fmla="*/ 946 w 1048"/>
                <a:gd name="T23" fmla="*/ 25 h 130"/>
                <a:gd name="T24" fmla="*/ 580 w 1048"/>
                <a:gd name="T25" fmla="*/ 28 h 130"/>
                <a:gd name="T26" fmla="*/ 339 w 1048"/>
                <a:gd name="T27" fmla="*/ 79 h 130"/>
                <a:gd name="T28" fmla="*/ 111 w 1048"/>
                <a:gd name="T29" fmla="*/ 0 h 130"/>
                <a:gd name="T30" fmla="*/ 111 w 1048"/>
                <a:gd name="T3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8" h="130">
                  <a:moveTo>
                    <a:pt x="111" y="0"/>
                  </a:moveTo>
                  <a:lnTo>
                    <a:pt x="0" y="62"/>
                  </a:lnTo>
                  <a:lnTo>
                    <a:pt x="16" y="96"/>
                  </a:lnTo>
                  <a:lnTo>
                    <a:pt x="199" y="105"/>
                  </a:lnTo>
                  <a:lnTo>
                    <a:pt x="330" y="130"/>
                  </a:lnTo>
                  <a:lnTo>
                    <a:pt x="456" y="105"/>
                  </a:lnTo>
                  <a:lnTo>
                    <a:pt x="1048" y="88"/>
                  </a:lnTo>
                  <a:lnTo>
                    <a:pt x="1048" y="62"/>
                  </a:lnTo>
                  <a:lnTo>
                    <a:pt x="829" y="68"/>
                  </a:lnTo>
                  <a:lnTo>
                    <a:pt x="834" y="54"/>
                  </a:lnTo>
                  <a:lnTo>
                    <a:pt x="1012" y="37"/>
                  </a:lnTo>
                  <a:lnTo>
                    <a:pt x="946" y="25"/>
                  </a:lnTo>
                  <a:lnTo>
                    <a:pt x="580" y="28"/>
                  </a:lnTo>
                  <a:lnTo>
                    <a:pt x="339" y="79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2" name="Freeform 24"/>
            <p:cNvSpPr>
              <a:spLocks/>
            </p:cNvSpPr>
            <p:nvPr/>
          </p:nvSpPr>
          <p:spPr bwMode="auto">
            <a:xfrm>
              <a:off x="636" y="1718"/>
              <a:ext cx="155" cy="122"/>
            </a:xfrm>
            <a:custGeom>
              <a:avLst/>
              <a:gdLst>
                <a:gd name="T0" fmla="*/ 13 w 465"/>
                <a:gd name="T1" fmla="*/ 270 h 366"/>
                <a:gd name="T2" fmla="*/ 76 w 465"/>
                <a:gd name="T3" fmla="*/ 38 h 366"/>
                <a:gd name="T4" fmla="*/ 112 w 465"/>
                <a:gd name="T5" fmla="*/ 34 h 366"/>
                <a:gd name="T6" fmla="*/ 125 w 465"/>
                <a:gd name="T7" fmla="*/ 256 h 366"/>
                <a:gd name="T8" fmla="*/ 179 w 465"/>
                <a:gd name="T9" fmla="*/ 30 h 366"/>
                <a:gd name="T10" fmla="*/ 206 w 465"/>
                <a:gd name="T11" fmla="*/ 30 h 366"/>
                <a:gd name="T12" fmla="*/ 211 w 465"/>
                <a:gd name="T13" fmla="*/ 226 h 366"/>
                <a:gd name="T14" fmla="*/ 259 w 465"/>
                <a:gd name="T15" fmla="*/ 21 h 366"/>
                <a:gd name="T16" fmla="*/ 286 w 465"/>
                <a:gd name="T17" fmla="*/ 17 h 366"/>
                <a:gd name="T18" fmla="*/ 304 w 465"/>
                <a:gd name="T19" fmla="*/ 201 h 366"/>
                <a:gd name="T20" fmla="*/ 349 w 465"/>
                <a:gd name="T21" fmla="*/ 15 h 366"/>
                <a:gd name="T22" fmla="*/ 367 w 465"/>
                <a:gd name="T23" fmla="*/ 17 h 366"/>
                <a:gd name="T24" fmla="*/ 378 w 465"/>
                <a:gd name="T25" fmla="*/ 243 h 366"/>
                <a:gd name="T26" fmla="*/ 438 w 465"/>
                <a:gd name="T27" fmla="*/ 9 h 366"/>
                <a:gd name="T28" fmla="*/ 465 w 465"/>
                <a:gd name="T29" fmla="*/ 0 h 366"/>
                <a:gd name="T30" fmla="*/ 384 w 465"/>
                <a:gd name="T31" fmla="*/ 319 h 366"/>
                <a:gd name="T32" fmla="*/ 358 w 465"/>
                <a:gd name="T33" fmla="*/ 319 h 366"/>
                <a:gd name="T34" fmla="*/ 343 w 465"/>
                <a:gd name="T35" fmla="*/ 122 h 366"/>
                <a:gd name="T36" fmla="*/ 304 w 465"/>
                <a:gd name="T37" fmla="*/ 298 h 366"/>
                <a:gd name="T38" fmla="*/ 277 w 465"/>
                <a:gd name="T39" fmla="*/ 302 h 366"/>
                <a:gd name="T40" fmla="*/ 262 w 465"/>
                <a:gd name="T41" fmla="*/ 105 h 366"/>
                <a:gd name="T42" fmla="*/ 209 w 465"/>
                <a:gd name="T43" fmla="*/ 313 h 366"/>
                <a:gd name="T44" fmla="*/ 188 w 465"/>
                <a:gd name="T45" fmla="*/ 315 h 366"/>
                <a:gd name="T46" fmla="*/ 179 w 465"/>
                <a:gd name="T47" fmla="*/ 134 h 366"/>
                <a:gd name="T48" fmla="*/ 134 w 465"/>
                <a:gd name="T49" fmla="*/ 332 h 366"/>
                <a:gd name="T50" fmla="*/ 116 w 465"/>
                <a:gd name="T51" fmla="*/ 336 h 366"/>
                <a:gd name="T52" fmla="*/ 80 w 465"/>
                <a:gd name="T53" fmla="*/ 127 h 366"/>
                <a:gd name="T54" fmla="*/ 30 w 465"/>
                <a:gd name="T55" fmla="*/ 345 h 366"/>
                <a:gd name="T56" fmla="*/ 0 w 465"/>
                <a:gd name="T57" fmla="*/ 366 h 366"/>
                <a:gd name="T58" fmla="*/ 13 w 465"/>
                <a:gd name="T59" fmla="*/ 270 h 366"/>
                <a:gd name="T60" fmla="*/ 13 w 465"/>
                <a:gd name="T61" fmla="*/ 27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5" h="366">
                  <a:moveTo>
                    <a:pt x="13" y="270"/>
                  </a:moveTo>
                  <a:lnTo>
                    <a:pt x="76" y="38"/>
                  </a:lnTo>
                  <a:lnTo>
                    <a:pt x="112" y="34"/>
                  </a:lnTo>
                  <a:lnTo>
                    <a:pt x="125" y="256"/>
                  </a:lnTo>
                  <a:lnTo>
                    <a:pt x="179" y="30"/>
                  </a:lnTo>
                  <a:lnTo>
                    <a:pt x="206" y="30"/>
                  </a:lnTo>
                  <a:lnTo>
                    <a:pt x="211" y="226"/>
                  </a:lnTo>
                  <a:lnTo>
                    <a:pt x="259" y="21"/>
                  </a:lnTo>
                  <a:lnTo>
                    <a:pt x="286" y="17"/>
                  </a:lnTo>
                  <a:lnTo>
                    <a:pt x="304" y="201"/>
                  </a:lnTo>
                  <a:lnTo>
                    <a:pt x="349" y="15"/>
                  </a:lnTo>
                  <a:lnTo>
                    <a:pt x="367" y="17"/>
                  </a:lnTo>
                  <a:lnTo>
                    <a:pt x="378" y="243"/>
                  </a:lnTo>
                  <a:lnTo>
                    <a:pt x="438" y="9"/>
                  </a:lnTo>
                  <a:lnTo>
                    <a:pt x="465" y="0"/>
                  </a:lnTo>
                  <a:lnTo>
                    <a:pt x="384" y="319"/>
                  </a:lnTo>
                  <a:lnTo>
                    <a:pt x="358" y="319"/>
                  </a:lnTo>
                  <a:lnTo>
                    <a:pt x="343" y="122"/>
                  </a:lnTo>
                  <a:lnTo>
                    <a:pt x="304" y="298"/>
                  </a:lnTo>
                  <a:lnTo>
                    <a:pt x="277" y="302"/>
                  </a:lnTo>
                  <a:lnTo>
                    <a:pt x="262" y="105"/>
                  </a:lnTo>
                  <a:lnTo>
                    <a:pt x="209" y="313"/>
                  </a:lnTo>
                  <a:lnTo>
                    <a:pt x="188" y="315"/>
                  </a:lnTo>
                  <a:lnTo>
                    <a:pt x="179" y="134"/>
                  </a:lnTo>
                  <a:lnTo>
                    <a:pt x="134" y="332"/>
                  </a:lnTo>
                  <a:lnTo>
                    <a:pt x="116" y="336"/>
                  </a:lnTo>
                  <a:lnTo>
                    <a:pt x="80" y="127"/>
                  </a:lnTo>
                  <a:lnTo>
                    <a:pt x="30" y="345"/>
                  </a:lnTo>
                  <a:lnTo>
                    <a:pt x="0" y="366"/>
                  </a:lnTo>
                  <a:lnTo>
                    <a:pt x="13" y="270"/>
                  </a:lnTo>
                  <a:lnTo>
                    <a:pt x="13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3" name="Freeform 25"/>
            <p:cNvSpPr>
              <a:spLocks/>
            </p:cNvSpPr>
            <p:nvPr/>
          </p:nvSpPr>
          <p:spPr bwMode="auto">
            <a:xfrm>
              <a:off x="676" y="1656"/>
              <a:ext cx="128" cy="164"/>
            </a:xfrm>
            <a:custGeom>
              <a:avLst/>
              <a:gdLst>
                <a:gd name="T0" fmla="*/ 3 w 382"/>
                <a:gd name="T1" fmla="*/ 0 h 492"/>
                <a:gd name="T2" fmla="*/ 0 w 382"/>
                <a:gd name="T3" fmla="*/ 96 h 492"/>
                <a:gd name="T4" fmla="*/ 333 w 382"/>
                <a:gd name="T5" fmla="*/ 151 h 492"/>
                <a:gd name="T6" fmla="*/ 343 w 382"/>
                <a:gd name="T7" fmla="*/ 492 h 492"/>
                <a:gd name="T8" fmla="*/ 382 w 382"/>
                <a:gd name="T9" fmla="*/ 492 h 492"/>
                <a:gd name="T10" fmla="*/ 382 w 382"/>
                <a:gd name="T11" fmla="*/ 59 h 492"/>
                <a:gd name="T12" fmla="*/ 3 w 382"/>
                <a:gd name="T13" fmla="*/ 0 h 492"/>
                <a:gd name="T14" fmla="*/ 3 w 382"/>
                <a:gd name="T15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492">
                  <a:moveTo>
                    <a:pt x="3" y="0"/>
                  </a:moveTo>
                  <a:lnTo>
                    <a:pt x="0" y="96"/>
                  </a:lnTo>
                  <a:lnTo>
                    <a:pt x="333" y="151"/>
                  </a:lnTo>
                  <a:lnTo>
                    <a:pt x="343" y="492"/>
                  </a:lnTo>
                  <a:lnTo>
                    <a:pt x="382" y="492"/>
                  </a:lnTo>
                  <a:lnTo>
                    <a:pt x="382" y="5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4" name="Freeform 26"/>
            <p:cNvSpPr>
              <a:spLocks/>
            </p:cNvSpPr>
            <p:nvPr/>
          </p:nvSpPr>
          <p:spPr bwMode="auto">
            <a:xfrm>
              <a:off x="694" y="1640"/>
              <a:ext cx="198" cy="44"/>
            </a:xfrm>
            <a:custGeom>
              <a:avLst/>
              <a:gdLst>
                <a:gd name="T0" fmla="*/ 0 w 594"/>
                <a:gd name="T1" fmla="*/ 20 h 133"/>
                <a:gd name="T2" fmla="*/ 442 w 594"/>
                <a:gd name="T3" fmla="*/ 82 h 133"/>
                <a:gd name="T4" fmla="*/ 486 w 594"/>
                <a:gd name="T5" fmla="*/ 133 h 133"/>
                <a:gd name="T6" fmla="*/ 594 w 594"/>
                <a:gd name="T7" fmla="*/ 129 h 133"/>
                <a:gd name="T8" fmla="*/ 500 w 594"/>
                <a:gd name="T9" fmla="*/ 108 h 133"/>
                <a:gd name="T10" fmla="*/ 442 w 594"/>
                <a:gd name="T11" fmla="*/ 48 h 133"/>
                <a:gd name="T12" fmla="*/ 102 w 594"/>
                <a:gd name="T13" fmla="*/ 0 h 133"/>
                <a:gd name="T14" fmla="*/ 0 w 594"/>
                <a:gd name="T15" fmla="*/ 20 h 133"/>
                <a:gd name="T16" fmla="*/ 0 w 594"/>
                <a:gd name="T17" fmla="*/ 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4" h="133">
                  <a:moveTo>
                    <a:pt x="0" y="20"/>
                  </a:moveTo>
                  <a:lnTo>
                    <a:pt x="442" y="82"/>
                  </a:lnTo>
                  <a:lnTo>
                    <a:pt x="486" y="133"/>
                  </a:lnTo>
                  <a:lnTo>
                    <a:pt x="594" y="129"/>
                  </a:lnTo>
                  <a:lnTo>
                    <a:pt x="500" y="108"/>
                  </a:lnTo>
                  <a:lnTo>
                    <a:pt x="442" y="48"/>
                  </a:lnTo>
                  <a:lnTo>
                    <a:pt x="102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5" name="Freeform 27"/>
            <p:cNvSpPr>
              <a:spLocks/>
            </p:cNvSpPr>
            <p:nvPr/>
          </p:nvSpPr>
          <p:spPr bwMode="auto">
            <a:xfrm>
              <a:off x="857" y="1687"/>
              <a:ext cx="33" cy="121"/>
            </a:xfrm>
            <a:custGeom>
              <a:avLst/>
              <a:gdLst>
                <a:gd name="T0" fmla="*/ 0 w 99"/>
                <a:gd name="T1" fmla="*/ 0 h 362"/>
                <a:gd name="T2" fmla="*/ 10 w 99"/>
                <a:gd name="T3" fmla="*/ 164 h 362"/>
                <a:gd name="T4" fmla="*/ 10 w 99"/>
                <a:gd name="T5" fmla="*/ 362 h 362"/>
                <a:gd name="T6" fmla="*/ 98 w 99"/>
                <a:gd name="T7" fmla="*/ 346 h 362"/>
                <a:gd name="T8" fmla="*/ 98 w 99"/>
                <a:gd name="T9" fmla="*/ 311 h 362"/>
                <a:gd name="T10" fmla="*/ 40 w 99"/>
                <a:gd name="T11" fmla="*/ 291 h 362"/>
                <a:gd name="T12" fmla="*/ 99 w 99"/>
                <a:gd name="T13" fmla="*/ 261 h 362"/>
                <a:gd name="T14" fmla="*/ 38 w 99"/>
                <a:gd name="T15" fmla="*/ 223 h 362"/>
                <a:gd name="T16" fmla="*/ 98 w 99"/>
                <a:gd name="T17" fmla="*/ 172 h 362"/>
                <a:gd name="T18" fmla="*/ 40 w 99"/>
                <a:gd name="T19" fmla="*/ 127 h 362"/>
                <a:gd name="T20" fmla="*/ 94 w 99"/>
                <a:gd name="T21" fmla="*/ 89 h 362"/>
                <a:gd name="T22" fmla="*/ 32 w 99"/>
                <a:gd name="T23" fmla="*/ 43 h 362"/>
                <a:gd name="T24" fmla="*/ 98 w 99"/>
                <a:gd name="T25" fmla="*/ 1 h 362"/>
                <a:gd name="T26" fmla="*/ 0 w 99"/>
                <a:gd name="T27" fmla="*/ 0 h 362"/>
                <a:gd name="T28" fmla="*/ 0 w 99"/>
                <a:gd name="T2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362">
                  <a:moveTo>
                    <a:pt x="0" y="0"/>
                  </a:moveTo>
                  <a:lnTo>
                    <a:pt x="10" y="164"/>
                  </a:lnTo>
                  <a:lnTo>
                    <a:pt x="10" y="362"/>
                  </a:lnTo>
                  <a:lnTo>
                    <a:pt x="98" y="346"/>
                  </a:lnTo>
                  <a:lnTo>
                    <a:pt x="98" y="311"/>
                  </a:lnTo>
                  <a:lnTo>
                    <a:pt x="40" y="291"/>
                  </a:lnTo>
                  <a:lnTo>
                    <a:pt x="99" y="261"/>
                  </a:lnTo>
                  <a:lnTo>
                    <a:pt x="38" y="223"/>
                  </a:lnTo>
                  <a:lnTo>
                    <a:pt x="98" y="172"/>
                  </a:lnTo>
                  <a:lnTo>
                    <a:pt x="40" y="127"/>
                  </a:lnTo>
                  <a:lnTo>
                    <a:pt x="94" y="89"/>
                  </a:lnTo>
                  <a:lnTo>
                    <a:pt x="32" y="43"/>
                  </a:lnTo>
                  <a:lnTo>
                    <a:pt x="98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6" name="Freeform 28"/>
            <p:cNvSpPr>
              <a:spLocks/>
            </p:cNvSpPr>
            <p:nvPr/>
          </p:nvSpPr>
          <p:spPr bwMode="auto">
            <a:xfrm>
              <a:off x="889" y="1685"/>
              <a:ext cx="10" cy="115"/>
            </a:xfrm>
            <a:custGeom>
              <a:avLst/>
              <a:gdLst>
                <a:gd name="T0" fmla="*/ 0 w 32"/>
                <a:gd name="T1" fmla="*/ 0 h 347"/>
                <a:gd name="T2" fmla="*/ 10 w 32"/>
                <a:gd name="T3" fmla="*/ 168 h 347"/>
                <a:gd name="T4" fmla="*/ 5 w 32"/>
                <a:gd name="T5" fmla="*/ 347 h 347"/>
                <a:gd name="T6" fmla="*/ 18 w 32"/>
                <a:gd name="T7" fmla="*/ 302 h 347"/>
                <a:gd name="T8" fmla="*/ 32 w 32"/>
                <a:gd name="T9" fmla="*/ 154 h 347"/>
                <a:gd name="T10" fmla="*/ 23 w 32"/>
                <a:gd name="T11" fmla="*/ 42 h 347"/>
                <a:gd name="T12" fmla="*/ 0 w 32"/>
                <a:gd name="T13" fmla="*/ 0 h 347"/>
                <a:gd name="T14" fmla="*/ 0 w 32"/>
                <a:gd name="T1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47">
                  <a:moveTo>
                    <a:pt x="0" y="0"/>
                  </a:moveTo>
                  <a:lnTo>
                    <a:pt x="10" y="168"/>
                  </a:lnTo>
                  <a:lnTo>
                    <a:pt x="5" y="347"/>
                  </a:lnTo>
                  <a:lnTo>
                    <a:pt x="18" y="302"/>
                  </a:lnTo>
                  <a:lnTo>
                    <a:pt x="32" y="154"/>
                  </a:lnTo>
                  <a:lnTo>
                    <a:pt x="23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7" name="Freeform 29"/>
            <p:cNvSpPr>
              <a:spLocks/>
            </p:cNvSpPr>
            <p:nvPr/>
          </p:nvSpPr>
          <p:spPr bwMode="auto">
            <a:xfrm>
              <a:off x="556" y="1685"/>
              <a:ext cx="120" cy="24"/>
            </a:xfrm>
            <a:custGeom>
              <a:avLst/>
              <a:gdLst>
                <a:gd name="T0" fmla="*/ 0 w 358"/>
                <a:gd name="T1" fmla="*/ 71 h 71"/>
                <a:gd name="T2" fmla="*/ 358 w 358"/>
                <a:gd name="T3" fmla="*/ 6 h 71"/>
                <a:gd name="T4" fmla="*/ 256 w 358"/>
                <a:gd name="T5" fmla="*/ 0 h 71"/>
                <a:gd name="T6" fmla="*/ 28 w 358"/>
                <a:gd name="T7" fmla="*/ 48 h 71"/>
                <a:gd name="T8" fmla="*/ 0 w 358"/>
                <a:gd name="T9" fmla="*/ 71 h 71"/>
                <a:gd name="T10" fmla="*/ 0 w 358"/>
                <a:gd name="T1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71">
                  <a:moveTo>
                    <a:pt x="0" y="71"/>
                  </a:moveTo>
                  <a:lnTo>
                    <a:pt x="358" y="6"/>
                  </a:lnTo>
                  <a:lnTo>
                    <a:pt x="256" y="0"/>
                  </a:lnTo>
                  <a:lnTo>
                    <a:pt x="28" y="48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8" name="Freeform 30"/>
            <p:cNvSpPr>
              <a:spLocks/>
            </p:cNvSpPr>
            <p:nvPr/>
          </p:nvSpPr>
          <p:spPr bwMode="auto">
            <a:xfrm>
              <a:off x="544" y="1841"/>
              <a:ext cx="190" cy="108"/>
            </a:xfrm>
            <a:custGeom>
              <a:avLst/>
              <a:gdLst>
                <a:gd name="T0" fmla="*/ 536 w 569"/>
                <a:gd name="T1" fmla="*/ 0 h 323"/>
                <a:gd name="T2" fmla="*/ 234 w 569"/>
                <a:gd name="T3" fmla="*/ 175 h 323"/>
                <a:gd name="T4" fmla="*/ 204 w 569"/>
                <a:gd name="T5" fmla="*/ 162 h 323"/>
                <a:gd name="T6" fmla="*/ 170 w 569"/>
                <a:gd name="T7" fmla="*/ 185 h 323"/>
                <a:gd name="T8" fmla="*/ 186 w 569"/>
                <a:gd name="T9" fmla="*/ 209 h 323"/>
                <a:gd name="T10" fmla="*/ 144 w 569"/>
                <a:gd name="T11" fmla="*/ 227 h 323"/>
                <a:gd name="T12" fmla="*/ 144 w 569"/>
                <a:gd name="T13" fmla="*/ 252 h 323"/>
                <a:gd name="T14" fmla="*/ 100 w 569"/>
                <a:gd name="T15" fmla="*/ 264 h 323"/>
                <a:gd name="T16" fmla="*/ 90 w 569"/>
                <a:gd name="T17" fmla="*/ 284 h 323"/>
                <a:gd name="T18" fmla="*/ 42 w 569"/>
                <a:gd name="T19" fmla="*/ 284 h 323"/>
                <a:gd name="T20" fmla="*/ 41 w 569"/>
                <a:gd name="T21" fmla="*/ 244 h 323"/>
                <a:gd name="T22" fmla="*/ 108 w 569"/>
                <a:gd name="T23" fmla="*/ 193 h 323"/>
                <a:gd name="T24" fmla="*/ 162 w 569"/>
                <a:gd name="T25" fmla="*/ 171 h 323"/>
                <a:gd name="T26" fmla="*/ 96 w 569"/>
                <a:gd name="T27" fmla="*/ 166 h 323"/>
                <a:gd name="T28" fmla="*/ 41 w 569"/>
                <a:gd name="T29" fmla="*/ 196 h 323"/>
                <a:gd name="T30" fmla="*/ 0 w 569"/>
                <a:gd name="T31" fmla="*/ 247 h 323"/>
                <a:gd name="T32" fmla="*/ 5 w 569"/>
                <a:gd name="T33" fmla="*/ 298 h 323"/>
                <a:gd name="T34" fmla="*/ 46 w 569"/>
                <a:gd name="T35" fmla="*/ 323 h 323"/>
                <a:gd name="T36" fmla="*/ 94 w 569"/>
                <a:gd name="T37" fmla="*/ 306 h 323"/>
                <a:gd name="T38" fmla="*/ 170 w 569"/>
                <a:gd name="T39" fmla="*/ 277 h 323"/>
                <a:gd name="T40" fmla="*/ 216 w 569"/>
                <a:gd name="T41" fmla="*/ 213 h 323"/>
                <a:gd name="T42" fmla="*/ 569 w 569"/>
                <a:gd name="T43" fmla="*/ 23 h 323"/>
                <a:gd name="T44" fmla="*/ 536 w 569"/>
                <a:gd name="T45" fmla="*/ 0 h 323"/>
                <a:gd name="T46" fmla="*/ 536 w 569"/>
                <a:gd name="T4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9" h="323">
                  <a:moveTo>
                    <a:pt x="536" y="0"/>
                  </a:moveTo>
                  <a:lnTo>
                    <a:pt x="234" y="175"/>
                  </a:lnTo>
                  <a:lnTo>
                    <a:pt x="204" y="162"/>
                  </a:lnTo>
                  <a:lnTo>
                    <a:pt x="170" y="185"/>
                  </a:lnTo>
                  <a:lnTo>
                    <a:pt x="186" y="209"/>
                  </a:lnTo>
                  <a:lnTo>
                    <a:pt x="144" y="227"/>
                  </a:lnTo>
                  <a:lnTo>
                    <a:pt x="144" y="252"/>
                  </a:lnTo>
                  <a:lnTo>
                    <a:pt x="100" y="264"/>
                  </a:lnTo>
                  <a:lnTo>
                    <a:pt x="90" y="284"/>
                  </a:lnTo>
                  <a:lnTo>
                    <a:pt x="42" y="284"/>
                  </a:lnTo>
                  <a:lnTo>
                    <a:pt x="41" y="244"/>
                  </a:lnTo>
                  <a:lnTo>
                    <a:pt x="108" y="193"/>
                  </a:lnTo>
                  <a:lnTo>
                    <a:pt x="162" y="171"/>
                  </a:lnTo>
                  <a:lnTo>
                    <a:pt x="96" y="166"/>
                  </a:lnTo>
                  <a:lnTo>
                    <a:pt x="41" y="196"/>
                  </a:lnTo>
                  <a:lnTo>
                    <a:pt x="0" y="247"/>
                  </a:lnTo>
                  <a:lnTo>
                    <a:pt x="5" y="298"/>
                  </a:lnTo>
                  <a:lnTo>
                    <a:pt x="46" y="323"/>
                  </a:lnTo>
                  <a:lnTo>
                    <a:pt x="94" y="306"/>
                  </a:lnTo>
                  <a:lnTo>
                    <a:pt x="170" y="277"/>
                  </a:lnTo>
                  <a:lnTo>
                    <a:pt x="216" y="213"/>
                  </a:lnTo>
                  <a:lnTo>
                    <a:pt x="569" y="23"/>
                  </a:lnTo>
                  <a:lnTo>
                    <a:pt x="536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19" name="Freeform 31"/>
            <p:cNvSpPr>
              <a:spLocks/>
            </p:cNvSpPr>
            <p:nvPr/>
          </p:nvSpPr>
          <p:spPr bwMode="auto">
            <a:xfrm>
              <a:off x="616" y="1853"/>
              <a:ext cx="70" cy="40"/>
            </a:xfrm>
            <a:custGeom>
              <a:avLst/>
              <a:gdLst>
                <a:gd name="T0" fmla="*/ 208 w 208"/>
                <a:gd name="T1" fmla="*/ 0 h 121"/>
                <a:gd name="T2" fmla="*/ 8 w 208"/>
                <a:gd name="T3" fmla="*/ 121 h 121"/>
                <a:gd name="T4" fmla="*/ 0 w 208"/>
                <a:gd name="T5" fmla="*/ 104 h 121"/>
                <a:gd name="T6" fmla="*/ 160 w 208"/>
                <a:gd name="T7" fmla="*/ 8 h 121"/>
                <a:gd name="T8" fmla="*/ 208 w 208"/>
                <a:gd name="T9" fmla="*/ 0 h 121"/>
                <a:gd name="T10" fmla="*/ 208 w 208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121">
                  <a:moveTo>
                    <a:pt x="208" y="0"/>
                  </a:moveTo>
                  <a:lnTo>
                    <a:pt x="8" y="121"/>
                  </a:lnTo>
                  <a:lnTo>
                    <a:pt x="0" y="104"/>
                  </a:lnTo>
                  <a:lnTo>
                    <a:pt x="160" y="8"/>
                  </a:lnTo>
                  <a:lnTo>
                    <a:pt x="208" y="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20" name="Freeform 32"/>
            <p:cNvSpPr>
              <a:spLocks/>
            </p:cNvSpPr>
            <p:nvPr/>
          </p:nvSpPr>
          <p:spPr bwMode="auto">
            <a:xfrm>
              <a:off x="692" y="1866"/>
              <a:ext cx="30" cy="76"/>
            </a:xfrm>
            <a:custGeom>
              <a:avLst/>
              <a:gdLst>
                <a:gd name="T0" fmla="*/ 84 w 89"/>
                <a:gd name="T1" fmla="*/ 0 h 226"/>
                <a:gd name="T2" fmla="*/ 39 w 89"/>
                <a:gd name="T3" fmla="*/ 23 h 226"/>
                <a:gd name="T4" fmla="*/ 36 w 89"/>
                <a:gd name="T5" fmla="*/ 152 h 226"/>
                <a:gd name="T6" fmla="*/ 3 w 89"/>
                <a:gd name="T7" fmla="*/ 164 h 226"/>
                <a:gd name="T8" fmla="*/ 0 w 89"/>
                <a:gd name="T9" fmla="*/ 214 h 226"/>
                <a:gd name="T10" fmla="*/ 43 w 89"/>
                <a:gd name="T11" fmla="*/ 226 h 226"/>
                <a:gd name="T12" fmla="*/ 34 w 89"/>
                <a:gd name="T13" fmla="*/ 172 h 226"/>
                <a:gd name="T14" fmla="*/ 89 w 89"/>
                <a:gd name="T15" fmla="*/ 160 h 226"/>
                <a:gd name="T16" fmla="*/ 71 w 89"/>
                <a:gd name="T17" fmla="*/ 57 h 226"/>
                <a:gd name="T18" fmla="*/ 84 w 89"/>
                <a:gd name="T19" fmla="*/ 0 h 226"/>
                <a:gd name="T20" fmla="*/ 84 w 89"/>
                <a:gd name="T2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226">
                  <a:moveTo>
                    <a:pt x="84" y="0"/>
                  </a:moveTo>
                  <a:lnTo>
                    <a:pt x="39" y="23"/>
                  </a:lnTo>
                  <a:lnTo>
                    <a:pt x="36" y="152"/>
                  </a:lnTo>
                  <a:lnTo>
                    <a:pt x="3" y="164"/>
                  </a:lnTo>
                  <a:lnTo>
                    <a:pt x="0" y="214"/>
                  </a:lnTo>
                  <a:lnTo>
                    <a:pt x="43" y="226"/>
                  </a:lnTo>
                  <a:lnTo>
                    <a:pt x="34" y="172"/>
                  </a:lnTo>
                  <a:lnTo>
                    <a:pt x="89" y="160"/>
                  </a:lnTo>
                  <a:lnTo>
                    <a:pt x="71" y="57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21" name="Freeform 33"/>
            <p:cNvSpPr>
              <a:spLocks/>
            </p:cNvSpPr>
            <p:nvPr/>
          </p:nvSpPr>
          <p:spPr bwMode="auto">
            <a:xfrm>
              <a:off x="714" y="1850"/>
              <a:ext cx="53" cy="92"/>
            </a:xfrm>
            <a:custGeom>
              <a:avLst/>
              <a:gdLst>
                <a:gd name="T0" fmla="*/ 95 w 158"/>
                <a:gd name="T1" fmla="*/ 0 h 276"/>
                <a:gd name="T2" fmla="*/ 72 w 158"/>
                <a:gd name="T3" fmla="*/ 45 h 276"/>
                <a:gd name="T4" fmla="*/ 80 w 158"/>
                <a:gd name="T5" fmla="*/ 210 h 276"/>
                <a:gd name="T6" fmla="*/ 32 w 158"/>
                <a:gd name="T7" fmla="*/ 225 h 276"/>
                <a:gd name="T8" fmla="*/ 72 w 158"/>
                <a:gd name="T9" fmla="*/ 239 h 276"/>
                <a:gd name="T10" fmla="*/ 0 w 158"/>
                <a:gd name="T11" fmla="*/ 276 h 276"/>
                <a:gd name="T12" fmla="*/ 152 w 158"/>
                <a:gd name="T13" fmla="*/ 273 h 276"/>
                <a:gd name="T14" fmla="*/ 158 w 158"/>
                <a:gd name="T15" fmla="*/ 214 h 276"/>
                <a:gd name="T16" fmla="*/ 120 w 158"/>
                <a:gd name="T17" fmla="*/ 210 h 276"/>
                <a:gd name="T18" fmla="*/ 122 w 158"/>
                <a:gd name="T19" fmla="*/ 6 h 276"/>
                <a:gd name="T20" fmla="*/ 95 w 158"/>
                <a:gd name="T21" fmla="*/ 0 h 276"/>
                <a:gd name="T22" fmla="*/ 95 w 158"/>
                <a:gd name="T2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276">
                  <a:moveTo>
                    <a:pt x="95" y="0"/>
                  </a:moveTo>
                  <a:lnTo>
                    <a:pt x="72" y="45"/>
                  </a:lnTo>
                  <a:lnTo>
                    <a:pt x="80" y="210"/>
                  </a:lnTo>
                  <a:lnTo>
                    <a:pt x="32" y="225"/>
                  </a:lnTo>
                  <a:lnTo>
                    <a:pt x="72" y="239"/>
                  </a:lnTo>
                  <a:lnTo>
                    <a:pt x="0" y="276"/>
                  </a:lnTo>
                  <a:lnTo>
                    <a:pt x="152" y="273"/>
                  </a:lnTo>
                  <a:lnTo>
                    <a:pt x="158" y="214"/>
                  </a:lnTo>
                  <a:lnTo>
                    <a:pt x="120" y="210"/>
                  </a:lnTo>
                  <a:lnTo>
                    <a:pt x="122" y="6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22" name="Freeform 34"/>
            <p:cNvSpPr>
              <a:spLocks/>
            </p:cNvSpPr>
            <p:nvPr/>
          </p:nvSpPr>
          <p:spPr bwMode="auto">
            <a:xfrm>
              <a:off x="532" y="1941"/>
              <a:ext cx="228" cy="345"/>
            </a:xfrm>
            <a:custGeom>
              <a:avLst/>
              <a:gdLst>
                <a:gd name="T0" fmla="*/ 514 w 684"/>
                <a:gd name="T1" fmla="*/ 0 h 1037"/>
                <a:gd name="T2" fmla="*/ 514 w 684"/>
                <a:gd name="T3" fmla="*/ 54 h 1037"/>
                <a:gd name="T4" fmla="*/ 453 w 684"/>
                <a:gd name="T5" fmla="*/ 91 h 1037"/>
                <a:gd name="T6" fmla="*/ 430 w 684"/>
                <a:gd name="T7" fmla="*/ 171 h 1037"/>
                <a:gd name="T8" fmla="*/ 28 w 684"/>
                <a:gd name="T9" fmla="*/ 777 h 1037"/>
                <a:gd name="T10" fmla="*/ 46 w 684"/>
                <a:gd name="T11" fmla="*/ 790 h 1037"/>
                <a:gd name="T12" fmla="*/ 478 w 684"/>
                <a:gd name="T13" fmla="*/ 144 h 1037"/>
                <a:gd name="T14" fmla="*/ 510 w 684"/>
                <a:gd name="T15" fmla="*/ 140 h 1037"/>
                <a:gd name="T16" fmla="*/ 501 w 684"/>
                <a:gd name="T17" fmla="*/ 200 h 1037"/>
                <a:gd name="T18" fmla="*/ 435 w 684"/>
                <a:gd name="T19" fmla="*/ 237 h 1037"/>
                <a:gd name="T20" fmla="*/ 435 w 684"/>
                <a:gd name="T21" fmla="*/ 304 h 1037"/>
                <a:gd name="T22" fmla="*/ 376 w 684"/>
                <a:gd name="T23" fmla="*/ 347 h 1037"/>
                <a:gd name="T24" fmla="*/ 372 w 684"/>
                <a:gd name="T25" fmla="*/ 409 h 1037"/>
                <a:gd name="T26" fmla="*/ 305 w 684"/>
                <a:gd name="T27" fmla="*/ 453 h 1037"/>
                <a:gd name="T28" fmla="*/ 301 w 684"/>
                <a:gd name="T29" fmla="*/ 532 h 1037"/>
                <a:gd name="T30" fmla="*/ 242 w 684"/>
                <a:gd name="T31" fmla="*/ 570 h 1037"/>
                <a:gd name="T32" fmla="*/ 230 w 684"/>
                <a:gd name="T33" fmla="*/ 641 h 1037"/>
                <a:gd name="T34" fmla="*/ 162 w 684"/>
                <a:gd name="T35" fmla="*/ 664 h 1037"/>
                <a:gd name="T36" fmla="*/ 156 w 684"/>
                <a:gd name="T37" fmla="*/ 722 h 1037"/>
                <a:gd name="T38" fmla="*/ 108 w 684"/>
                <a:gd name="T39" fmla="*/ 743 h 1037"/>
                <a:gd name="T40" fmla="*/ 90 w 684"/>
                <a:gd name="T41" fmla="*/ 818 h 1037"/>
                <a:gd name="T42" fmla="*/ 18 w 684"/>
                <a:gd name="T43" fmla="*/ 805 h 1037"/>
                <a:gd name="T44" fmla="*/ 0 w 684"/>
                <a:gd name="T45" fmla="*/ 835 h 1037"/>
                <a:gd name="T46" fmla="*/ 10 w 684"/>
                <a:gd name="T47" fmla="*/ 880 h 1037"/>
                <a:gd name="T48" fmla="*/ 82 w 684"/>
                <a:gd name="T49" fmla="*/ 880 h 1037"/>
                <a:gd name="T50" fmla="*/ 527 w 684"/>
                <a:gd name="T51" fmla="*/ 264 h 1037"/>
                <a:gd name="T52" fmla="*/ 582 w 684"/>
                <a:gd name="T53" fmla="*/ 1007 h 1037"/>
                <a:gd name="T54" fmla="*/ 618 w 684"/>
                <a:gd name="T55" fmla="*/ 1037 h 1037"/>
                <a:gd name="T56" fmla="*/ 657 w 684"/>
                <a:gd name="T57" fmla="*/ 1034 h 1037"/>
                <a:gd name="T58" fmla="*/ 684 w 684"/>
                <a:gd name="T59" fmla="*/ 1007 h 1037"/>
                <a:gd name="T60" fmla="*/ 680 w 684"/>
                <a:gd name="T61" fmla="*/ 966 h 1037"/>
                <a:gd name="T62" fmla="*/ 641 w 684"/>
                <a:gd name="T63" fmla="*/ 978 h 1037"/>
                <a:gd name="T64" fmla="*/ 608 w 684"/>
                <a:gd name="T65" fmla="*/ 920 h 1037"/>
                <a:gd name="T66" fmla="*/ 626 w 684"/>
                <a:gd name="T67" fmla="*/ 815 h 1037"/>
                <a:gd name="T68" fmla="*/ 600 w 684"/>
                <a:gd name="T69" fmla="*/ 748 h 1037"/>
                <a:gd name="T70" fmla="*/ 626 w 684"/>
                <a:gd name="T71" fmla="*/ 675 h 1037"/>
                <a:gd name="T72" fmla="*/ 596 w 684"/>
                <a:gd name="T73" fmla="*/ 607 h 1037"/>
                <a:gd name="T74" fmla="*/ 623 w 684"/>
                <a:gd name="T75" fmla="*/ 545 h 1037"/>
                <a:gd name="T76" fmla="*/ 586 w 684"/>
                <a:gd name="T77" fmla="*/ 477 h 1037"/>
                <a:gd name="T78" fmla="*/ 604 w 684"/>
                <a:gd name="T79" fmla="*/ 410 h 1037"/>
                <a:gd name="T80" fmla="*/ 572 w 684"/>
                <a:gd name="T81" fmla="*/ 364 h 1037"/>
                <a:gd name="T82" fmla="*/ 605 w 684"/>
                <a:gd name="T83" fmla="*/ 262 h 1037"/>
                <a:gd name="T84" fmla="*/ 564 w 684"/>
                <a:gd name="T85" fmla="*/ 203 h 1037"/>
                <a:gd name="T86" fmla="*/ 586 w 684"/>
                <a:gd name="T87" fmla="*/ 136 h 1037"/>
                <a:gd name="T88" fmla="*/ 582 w 684"/>
                <a:gd name="T89" fmla="*/ 98 h 1037"/>
                <a:gd name="T90" fmla="*/ 626 w 684"/>
                <a:gd name="T91" fmla="*/ 93 h 1037"/>
                <a:gd name="T92" fmla="*/ 653 w 684"/>
                <a:gd name="T93" fmla="*/ 115 h 1037"/>
                <a:gd name="T94" fmla="*/ 659 w 684"/>
                <a:gd name="T95" fmla="*/ 69 h 1037"/>
                <a:gd name="T96" fmla="*/ 605 w 684"/>
                <a:gd name="T97" fmla="*/ 48 h 1037"/>
                <a:gd name="T98" fmla="*/ 554 w 684"/>
                <a:gd name="T99" fmla="*/ 72 h 1037"/>
                <a:gd name="T100" fmla="*/ 551 w 684"/>
                <a:gd name="T101" fmla="*/ 2 h 1037"/>
                <a:gd name="T102" fmla="*/ 514 w 684"/>
                <a:gd name="T103" fmla="*/ 0 h 1037"/>
                <a:gd name="T104" fmla="*/ 514 w 684"/>
                <a:gd name="T105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4" h="1037">
                  <a:moveTo>
                    <a:pt x="514" y="0"/>
                  </a:moveTo>
                  <a:lnTo>
                    <a:pt x="514" y="54"/>
                  </a:lnTo>
                  <a:lnTo>
                    <a:pt x="453" y="91"/>
                  </a:lnTo>
                  <a:lnTo>
                    <a:pt x="430" y="171"/>
                  </a:lnTo>
                  <a:lnTo>
                    <a:pt x="28" y="777"/>
                  </a:lnTo>
                  <a:lnTo>
                    <a:pt x="46" y="790"/>
                  </a:lnTo>
                  <a:lnTo>
                    <a:pt x="478" y="144"/>
                  </a:lnTo>
                  <a:lnTo>
                    <a:pt x="510" y="140"/>
                  </a:lnTo>
                  <a:lnTo>
                    <a:pt x="501" y="200"/>
                  </a:lnTo>
                  <a:lnTo>
                    <a:pt x="435" y="237"/>
                  </a:lnTo>
                  <a:lnTo>
                    <a:pt x="435" y="304"/>
                  </a:lnTo>
                  <a:lnTo>
                    <a:pt x="376" y="347"/>
                  </a:lnTo>
                  <a:lnTo>
                    <a:pt x="372" y="409"/>
                  </a:lnTo>
                  <a:lnTo>
                    <a:pt x="305" y="453"/>
                  </a:lnTo>
                  <a:lnTo>
                    <a:pt x="301" y="532"/>
                  </a:lnTo>
                  <a:lnTo>
                    <a:pt x="242" y="570"/>
                  </a:lnTo>
                  <a:lnTo>
                    <a:pt x="230" y="641"/>
                  </a:lnTo>
                  <a:lnTo>
                    <a:pt x="162" y="664"/>
                  </a:lnTo>
                  <a:lnTo>
                    <a:pt x="156" y="722"/>
                  </a:lnTo>
                  <a:lnTo>
                    <a:pt x="108" y="743"/>
                  </a:lnTo>
                  <a:lnTo>
                    <a:pt x="90" y="818"/>
                  </a:lnTo>
                  <a:lnTo>
                    <a:pt x="18" y="805"/>
                  </a:lnTo>
                  <a:lnTo>
                    <a:pt x="0" y="835"/>
                  </a:lnTo>
                  <a:lnTo>
                    <a:pt x="10" y="880"/>
                  </a:lnTo>
                  <a:lnTo>
                    <a:pt x="82" y="880"/>
                  </a:lnTo>
                  <a:lnTo>
                    <a:pt x="527" y="264"/>
                  </a:lnTo>
                  <a:lnTo>
                    <a:pt x="582" y="1007"/>
                  </a:lnTo>
                  <a:lnTo>
                    <a:pt x="618" y="1037"/>
                  </a:lnTo>
                  <a:lnTo>
                    <a:pt x="657" y="1034"/>
                  </a:lnTo>
                  <a:lnTo>
                    <a:pt x="684" y="1007"/>
                  </a:lnTo>
                  <a:lnTo>
                    <a:pt x="680" y="966"/>
                  </a:lnTo>
                  <a:lnTo>
                    <a:pt x="641" y="978"/>
                  </a:lnTo>
                  <a:lnTo>
                    <a:pt x="608" y="920"/>
                  </a:lnTo>
                  <a:lnTo>
                    <a:pt x="626" y="815"/>
                  </a:lnTo>
                  <a:lnTo>
                    <a:pt x="600" y="748"/>
                  </a:lnTo>
                  <a:lnTo>
                    <a:pt x="626" y="675"/>
                  </a:lnTo>
                  <a:lnTo>
                    <a:pt x="596" y="607"/>
                  </a:lnTo>
                  <a:lnTo>
                    <a:pt x="623" y="545"/>
                  </a:lnTo>
                  <a:lnTo>
                    <a:pt x="586" y="477"/>
                  </a:lnTo>
                  <a:lnTo>
                    <a:pt x="604" y="410"/>
                  </a:lnTo>
                  <a:lnTo>
                    <a:pt x="572" y="364"/>
                  </a:lnTo>
                  <a:lnTo>
                    <a:pt x="605" y="262"/>
                  </a:lnTo>
                  <a:lnTo>
                    <a:pt x="564" y="203"/>
                  </a:lnTo>
                  <a:lnTo>
                    <a:pt x="586" y="136"/>
                  </a:lnTo>
                  <a:lnTo>
                    <a:pt x="582" y="98"/>
                  </a:lnTo>
                  <a:lnTo>
                    <a:pt x="626" y="93"/>
                  </a:lnTo>
                  <a:lnTo>
                    <a:pt x="653" y="115"/>
                  </a:lnTo>
                  <a:lnTo>
                    <a:pt x="659" y="69"/>
                  </a:lnTo>
                  <a:lnTo>
                    <a:pt x="605" y="48"/>
                  </a:lnTo>
                  <a:lnTo>
                    <a:pt x="554" y="72"/>
                  </a:lnTo>
                  <a:lnTo>
                    <a:pt x="551" y="2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23" name="Freeform 35"/>
            <p:cNvSpPr>
              <a:spLocks/>
            </p:cNvSpPr>
            <p:nvPr/>
          </p:nvSpPr>
          <p:spPr bwMode="auto">
            <a:xfrm>
              <a:off x="743" y="1935"/>
              <a:ext cx="193" cy="288"/>
            </a:xfrm>
            <a:custGeom>
              <a:avLst/>
              <a:gdLst>
                <a:gd name="T0" fmla="*/ 0 w 578"/>
                <a:gd name="T1" fmla="*/ 0 h 864"/>
                <a:gd name="T2" fmla="*/ 13 w 578"/>
                <a:gd name="T3" fmla="*/ 88 h 864"/>
                <a:gd name="T4" fmla="*/ 72 w 578"/>
                <a:gd name="T5" fmla="*/ 80 h 864"/>
                <a:gd name="T6" fmla="*/ 102 w 578"/>
                <a:gd name="T7" fmla="*/ 100 h 864"/>
                <a:gd name="T8" fmla="*/ 562 w 578"/>
                <a:gd name="T9" fmla="*/ 864 h 864"/>
                <a:gd name="T10" fmla="*/ 578 w 578"/>
                <a:gd name="T11" fmla="*/ 858 h 864"/>
                <a:gd name="T12" fmla="*/ 125 w 578"/>
                <a:gd name="T13" fmla="*/ 90 h 864"/>
                <a:gd name="T14" fmla="*/ 79 w 578"/>
                <a:gd name="T15" fmla="*/ 65 h 864"/>
                <a:gd name="T16" fmla="*/ 45 w 578"/>
                <a:gd name="T17" fmla="*/ 54 h 864"/>
                <a:gd name="T18" fmla="*/ 43 w 578"/>
                <a:gd name="T19" fmla="*/ 8 h 864"/>
                <a:gd name="T20" fmla="*/ 0 w 578"/>
                <a:gd name="T21" fmla="*/ 0 h 864"/>
                <a:gd name="T22" fmla="*/ 0 w 578"/>
                <a:gd name="T23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864">
                  <a:moveTo>
                    <a:pt x="0" y="0"/>
                  </a:moveTo>
                  <a:lnTo>
                    <a:pt x="13" y="88"/>
                  </a:lnTo>
                  <a:lnTo>
                    <a:pt x="72" y="80"/>
                  </a:lnTo>
                  <a:lnTo>
                    <a:pt x="102" y="100"/>
                  </a:lnTo>
                  <a:lnTo>
                    <a:pt x="562" y="864"/>
                  </a:lnTo>
                  <a:lnTo>
                    <a:pt x="578" y="858"/>
                  </a:lnTo>
                  <a:lnTo>
                    <a:pt x="125" y="90"/>
                  </a:lnTo>
                  <a:lnTo>
                    <a:pt x="79" y="65"/>
                  </a:lnTo>
                  <a:lnTo>
                    <a:pt x="45" y="54"/>
                  </a:lnTo>
                  <a:lnTo>
                    <a:pt x="43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4724" name="Freeform 36"/>
            <p:cNvSpPr>
              <a:spLocks/>
            </p:cNvSpPr>
            <p:nvPr/>
          </p:nvSpPr>
          <p:spPr bwMode="auto">
            <a:xfrm>
              <a:off x="753" y="1976"/>
              <a:ext cx="181" cy="309"/>
            </a:xfrm>
            <a:custGeom>
              <a:avLst/>
              <a:gdLst>
                <a:gd name="T0" fmla="*/ 0 w 544"/>
                <a:gd name="T1" fmla="*/ 0 h 928"/>
                <a:gd name="T2" fmla="*/ 31 w 544"/>
                <a:gd name="T3" fmla="*/ 813 h 928"/>
                <a:gd name="T4" fmla="*/ 24 w 544"/>
                <a:gd name="T5" fmla="*/ 899 h 928"/>
                <a:gd name="T6" fmla="*/ 13 w 544"/>
                <a:gd name="T7" fmla="*/ 928 h 928"/>
                <a:gd name="T8" fmla="*/ 49 w 544"/>
                <a:gd name="T9" fmla="*/ 899 h 928"/>
                <a:gd name="T10" fmla="*/ 49 w 544"/>
                <a:gd name="T11" fmla="*/ 175 h 928"/>
                <a:gd name="T12" fmla="*/ 457 w 544"/>
                <a:gd name="T13" fmla="*/ 797 h 928"/>
                <a:gd name="T14" fmla="*/ 496 w 544"/>
                <a:gd name="T15" fmla="*/ 807 h 928"/>
                <a:gd name="T16" fmla="*/ 529 w 544"/>
                <a:gd name="T17" fmla="*/ 796 h 928"/>
                <a:gd name="T18" fmla="*/ 544 w 544"/>
                <a:gd name="T19" fmla="*/ 743 h 928"/>
                <a:gd name="T20" fmla="*/ 516 w 544"/>
                <a:gd name="T21" fmla="*/ 729 h 928"/>
                <a:gd name="T22" fmla="*/ 460 w 544"/>
                <a:gd name="T23" fmla="*/ 712 h 928"/>
                <a:gd name="T24" fmla="*/ 433 w 544"/>
                <a:gd name="T25" fmla="*/ 638 h 928"/>
                <a:gd name="T26" fmla="*/ 352 w 544"/>
                <a:gd name="T27" fmla="*/ 576 h 928"/>
                <a:gd name="T28" fmla="*/ 328 w 544"/>
                <a:gd name="T29" fmla="*/ 478 h 928"/>
                <a:gd name="T30" fmla="*/ 265 w 544"/>
                <a:gd name="T31" fmla="*/ 439 h 928"/>
                <a:gd name="T32" fmla="*/ 265 w 544"/>
                <a:gd name="T33" fmla="*/ 355 h 928"/>
                <a:gd name="T34" fmla="*/ 201 w 544"/>
                <a:gd name="T35" fmla="*/ 321 h 928"/>
                <a:gd name="T36" fmla="*/ 199 w 544"/>
                <a:gd name="T37" fmla="*/ 253 h 928"/>
                <a:gd name="T38" fmla="*/ 122 w 544"/>
                <a:gd name="T39" fmla="*/ 224 h 928"/>
                <a:gd name="T40" fmla="*/ 108 w 544"/>
                <a:gd name="T41" fmla="*/ 133 h 928"/>
                <a:gd name="T42" fmla="*/ 65 w 544"/>
                <a:gd name="T43" fmla="*/ 110 h 928"/>
                <a:gd name="T44" fmla="*/ 74 w 544"/>
                <a:gd name="T45" fmla="*/ 48 h 928"/>
                <a:gd name="T46" fmla="*/ 31 w 544"/>
                <a:gd name="T47" fmla="*/ 3 h 928"/>
                <a:gd name="T48" fmla="*/ 0 w 544"/>
                <a:gd name="T49" fmla="*/ 0 h 928"/>
                <a:gd name="T50" fmla="*/ 0 w 544"/>
                <a:gd name="T51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4" h="928">
                  <a:moveTo>
                    <a:pt x="0" y="0"/>
                  </a:moveTo>
                  <a:lnTo>
                    <a:pt x="31" y="813"/>
                  </a:lnTo>
                  <a:lnTo>
                    <a:pt x="24" y="899"/>
                  </a:lnTo>
                  <a:lnTo>
                    <a:pt x="13" y="928"/>
                  </a:lnTo>
                  <a:lnTo>
                    <a:pt x="49" y="899"/>
                  </a:lnTo>
                  <a:lnTo>
                    <a:pt x="49" y="175"/>
                  </a:lnTo>
                  <a:lnTo>
                    <a:pt x="457" y="797"/>
                  </a:lnTo>
                  <a:lnTo>
                    <a:pt x="496" y="807"/>
                  </a:lnTo>
                  <a:lnTo>
                    <a:pt x="529" y="796"/>
                  </a:lnTo>
                  <a:lnTo>
                    <a:pt x="544" y="743"/>
                  </a:lnTo>
                  <a:lnTo>
                    <a:pt x="516" y="729"/>
                  </a:lnTo>
                  <a:lnTo>
                    <a:pt x="460" y="712"/>
                  </a:lnTo>
                  <a:lnTo>
                    <a:pt x="433" y="638"/>
                  </a:lnTo>
                  <a:lnTo>
                    <a:pt x="352" y="576"/>
                  </a:lnTo>
                  <a:lnTo>
                    <a:pt x="328" y="478"/>
                  </a:lnTo>
                  <a:lnTo>
                    <a:pt x="265" y="439"/>
                  </a:lnTo>
                  <a:lnTo>
                    <a:pt x="265" y="355"/>
                  </a:lnTo>
                  <a:lnTo>
                    <a:pt x="201" y="321"/>
                  </a:lnTo>
                  <a:lnTo>
                    <a:pt x="199" y="253"/>
                  </a:lnTo>
                  <a:lnTo>
                    <a:pt x="122" y="224"/>
                  </a:lnTo>
                  <a:lnTo>
                    <a:pt x="108" y="133"/>
                  </a:lnTo>
                  <a:lnTo>
                    <a:pt x="65" y="110"/>
                  </a:lnTo>
                  <a:lnTo>
                    <a:pt x="74" y="48"/>
                  </a:lnTo>
                  <a:lnTo>
                    <a:pt x="3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4725" name="Line 37"/>
          <p:cNvSpPr>
            <a:spLocks noChangeShapeType="1"/>
          </p:cNvSpPr>
          <p:nvPr/>
        </p:nvSpPr>
        <p:spPr bwMode="auto">
          <a:xfrm>
            <a:off x="887413" y="2187575"/>
            <a:ext cx="3073400" cy="1588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4726" name="Object 38"/>
          <p:cNvGraphicFramePr>
            <a:graphicFrameLocks noChangeAspect="1"/>
          </p:cNvGraphicFramePr>
          <p:nvPr/>
        </p:nvGraphicFramePr>
        <p:xfrm>
          <a:off x="1143000" y="2209800"/>
          <a:ext cx="2333625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36" name="Flash Movie" r:id="rId6" imgW="2058120" imgH="1622520" progId="Flash.Movie">
                  <p:embed/>
                </p:oleObj>
              </mc:Choice>
              <mc:Fallback>
                <p:oleObj name="Flash Movie" r:id="rId6" imgW="2058120" imgH="1622520" progId="Flash.Movie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09800"/>
                        <a:ext cx="2333625" cy="195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4727" name="Line 39"/>
          <p:cNvSpPr>
            <a:spLocks noChangeShapeType="1"/>
          </p:cNvSpPr>
          <p:nvPr/>
        </p:nvSpPr>
        <p:spPr bwMode="auto">
          <a:xfrm>
            <a:off x="2590800" y="2667000"/>
            <a:ext cx="0" cy="1270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28" name="Line 40"/>
          <p:cNvSpPr>
            <a:spLocks noChangeShapeType="1"/>
          </p:cNvSpPr>
          <p:nvPr/>
        </p:nvSpPr>
        <p:spPr bwMode="auto">
          <a:xfrm flipV="1">
            <a:off x="1219200" y="1905000"/>
            <a:ext cx="0" cy="2300288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29" name="Line 41"/>
          <p:cNvSpPr>
            <a:spLocks noChangeShapeType="1"/>
          </p:cNvSpPr>
          <p:nvPr/>
        </p:nvSpPr>
        <p:spPr bwMode="auto">
          <a:xfrm>
            <a:off x="1638300" y="1954213"/>
            <a:ext cx="0" cy="2286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30" name="Text Box 42"/>
          <p:cNvSpPr txBox="1">
            <a:spLocks noChangeArrowheads="1"/>
          </p:cNvSpPr>
          <p:nvPr/>
        </p:nvSpPr>
        <p:spPr bwMode="auto">
          <a:xfrm>
            <a:off x="3733800" y="2133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</a:p>
        </p:txBody>
      </p:sp>
      <p:sp>
        <p:nvSpPr>
          <p:cNvPr id="1394731" name="Text Box 43"/>
          <p:cNvSpPr txBox="1">
            <a:spLocks noChangeArrowheads="1"/>
          </p:cNvSpPr>
          <p:nvPr/>
        </p:nvSpPr>
        <p:spPr bwMode="auto">
          <a:xfrm>
            <a:off x="1600200" y="3962400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4732" name="Text Box 44"/>
          <p:cNvSpPr txBox="1">
            <a:spLocks noChangeArrowheads="1"/>
          </p:cNvSpPr>
          <p:nvPr/>
        </p:nvSpPr>
        <p:spPr bwMode="auto">
          <a:xfrm>
            <a:off x="685800" y="39624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4733" name="Line 45"/>
          <p:cNvSpPr>
            <a:spLocks noChangeShapeType="1"/>
          </p:cNvSpPr>
          <p:nvPr/>
        </p:nvSpPr>
        <p:spPr bwMode="auto">
          <a:xfrm>
            <a:off x="5410200" y="3886200"/>
            <a:ext cx="22860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34" name="Line 46"/>
          <p:cNvSpPr>
            <a:spLocks noChangeShapeType="1"/>
          </p:cNvSpPr>
          <p:nvPr/>
        </p:nvSpPr>
        <p:spPr bwMode="auto">
          <a:xfrm flipV="1">
            <a:off x="5410200" y="1752600"/>
            <a:ext cx="0" cy="21336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35" name="Text Box 47"/>
          <p:cNvSpPr txBox="1">
            <a:spLocks noChangeArrowheads="1"/>
          </p:cNvSpPr>
          <p:nvPr/>
        </p:nvSpPr>
        <p:spPr bwMode="auto">
          <a:xfrm>
            <a:off x="7467600" y="3352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4736" name="Text Box 48"/>
          <p:cNvSpPr txBox="1">
            <a:spLocks noChangeArrowheads="1"/>
          </p:cNvSpPr>
          <p:nvPr/>
        </p:nvSpPr>
        <p:spPr bwMode="auto">
          <a:xfrm>
            <a:off x="4953000" y="1676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4737" name="Text Box 49"/>
          <p:cNvSpPr txBox="1">
            <a:spLocks noChangeArrowheads="1"/>
          </p:cNvSpPr>
          <p:nvPr/>
        </p:nvSpPr>
        <p:spPr bwMode="auto">
          <a:xfrm>
            <a:off x="2514600" y="3962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4738" name="Line 50"/>
          <p:cNvSpPr>
            <a:spLocks noChangeShapeType="1"/>
          </p:cNvSpPr>
          <p:nvPr/>
        </p:nvSpPr>
        <p:spPr bwMode="auto">
          <a:xfrm flipV="1">
            <a:off x="5321300" y="5360988"/>
            <a:ext cx="2235200" cy="3175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39" name="Line 51"/>
          <p:cNvSpPr>
            <a:spLocks noChangeShapeType="1"/>
          </p:cNvSpPr>
          <p:nvPr/>
        </p:nvSpPr>
        <p:spPr bwMode="auto">
          <a:xfrm flipV="1">
            <a:off x="6426200" y="4343400"/>
            <a:ext cx="0" cy="2133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4740" name="Object 52"/>
          <p:cNvGraphicFramePr>
            <a:graphicFrameLocks noChangeAspect="1"/>
          </p:cNvGraphicFramePr>
          <p:nvPr/>
        </p:nvGraphicFramePr>
        <p:xfrm>
          <a:off x="7239000" y="4953000"/>
          <a:ext cx="361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37" name="Flash Movie" r:id="rId8" imgW="361800" imgH="421560" progId="Flash.Movie">
                  <p:embed/>
                </p:oleObj>
              </mc:Choice>
              <mc:Fallback>
                <p:oleObj name="Flash Movie" r:id="rId8" imgW="361800" imgH="421560" progId="Flash.Movie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953000"/>
                        <a:ext cx="36195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4741" name="Object 53"/>
          <p:cNvGraphicFramePr>
            <a:graphicFrameLocks noChangeAspect="1"/>
          </p:cNvGraphicFramePr>
          <p:nvPr/>
        </p:nvGraphicFramePr>
        <p:xfrm>
          <a:off x="6477000" y="4267200"/>
          <a:ext cx="4587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38" name="Flash Movie" r:id="rId10" imgW="459000" imgH="458640" progId="Flash.Movie">
                  <p:embed/>
                </p:oleObj>
              </mc:Choice>
              <mc:Fallback>
                <p:oleObj name="Flash Movie" r:id="rId10" imgW="459000" imgH="458640" progId="Flash.Movie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267200"/>
                        <a:ext cx="458788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4742" name="Text Box 54"/>
          <p:cNvSpPr txBox="1">
            <a:spLocks noChangeArrowheads="1"/>
          </p:cNvSpPr>
          <p:nvPr/>
        </p:nvSpPr>
        <p:spPr bwMode="auto">
          <a:xfrm>
            <a:off x="4724400" y="5105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4743" name="Line 55"/>
          <p:cNvSpPr>
            <a:spLocks noChangeShapeType="1"/>
          </p:cNvSpPr>
          <p:nvPr/>
        </p:nvSpPr>
        <p:spPr bwMode="auto">
          <a:xfrm flipV="1">
            <a:off x="5105400" y="4800600"/>
            <a:ext cx="381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44" name="Line 56"/>
          <p:cNvSpPr>
            <a:spLocks noChangeShapeType="1"/>
          </p:cNvSpPr>
          <p:nvPr/>
        </p:nvSpPr>
        <p:spPr bwMode="auto">
          <a:xfrm>
            <a:off x="3352800" y="2362200"/>
            <a:ext cx="0" cy="1270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4745" name="Text Box 57"/>
          <p:cNvSpPr txBox="1">
            <a:spLocks noChangeArrowheads="1"/>
          </p:cNvSpPr>
          <p:nvPr/>
        </p:nvSpPr>
        <p:spPr bwMode="auto">
          <a:xfrm>
            <a:off x="3352800" y="3581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394746" name="Text Box 58"/>
          <p:cNvSpPr txBox="1">
            <a:spLocks noChangeArrowheads="1"/>
          </p:cNvSpPr>
          <p:nvPr/>
        </p:nvSpPr>
        <p:spPr bwMode="auto">
          <a:xfrm>
            <a:off x="7772400" y="53340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394747" name="Line 59"/>
          <p:cNvSpPr>
            <a:spLocks noChangeShapeType="1"/>
          </p:cNvSpPr>
          <p:nvPr/>
        </p:nvSpPr>
        <p:spPr bwMode="auto">
          <a:xfrm>
            <a:off x="2667000" y="2438400"/>
            <a:ext cx="609600" cy="1143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4748" name="Object 60"/>
          <p:cNvGraphicFramePr>
            <a:graphicFrameLocks noChangeAspect="1"/>
          </p:cNvGraphicFramePr>
          <p:nvPr/>
        </p:nvGraphicFramePr>
        <p:xfrm>
          <a:off x="1371600" y="4495800"/>
          <a:ext cx="19431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4839" name="Flash Movie" r:id="rId12" imgW="1937880" imgH="1937880" progId="Flash.Movie">
                  <p:embed/>
                </p:oleObj>
              </mc:Choice>
              <mc:Fallback>
                <p:oleObj name="Flash Movie" r:id="rId12" imgW="1937880" imgH="1937880" progId="Flash.Movie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9431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4749" name="Line 61"/>
          <p:cNvSpPr>
            <a:spLocks noChangeShapeType="1"/>
          </p:cNvSpPr>
          <p:nvPr/>
        </p:nvSpPr>
        <p:spPr bwMode="auto">
          <a:xfrm rot="10785470" flipV="1">
            <a:off x="6856413" y="5637213"/>
            <a:ext cx="990600" cy="611187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5714" name="Picture 2" descr="wallcurve_bla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4230688"/>
            <a:ext cx="234315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95715" name="Object 3"/>
          <p:cNvGraphicFramePr>
            <a:graphicFrameLocks noChangeAspect="1"/>
          </p:cNvGraphicFramePr>
          <p:nvPr/>
        </p:nvGraphicFramePr>
        <p:xfrm>
          <a:off x="5397500" y="1903413"/>
          <a:ext cx="2008188" cy="200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859" name="Flash Movie" r:id="rId5" imgW="1781280" imgH="1781280" progId="Flash.Movie">
                  <p:embed/>
                </p:oleObj>
              </mc:Choice>
              <mc:Fallback>
                <p:oleObj name="Flash Movie" r:id="rId5" imgW="1781280" imgH="1781280" progId="Flash.Movi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0" y="1903413"/>
                        <a:ext cx="2008188" cy="2008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57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zh-CN">
                <a:ea typeface="宋体" charset="0"/>
                <a:cs typeface="宋体" charset="0"/>
              </a:rPr>
              <a:t>Between Two Planes</a:t>
            </a:r>
          </a:p>
        </p:txBody>
      </p:sp>
      <p:grpSp>
        <p:nvGrpSpPr>
          <p:cNvPr id="1395717" name="Group 5"/>
          <p:cNvGrpSpPr>
            <a:grpSpLocks/>
          </p:cNvGrpSpPr>
          <p:nvPr/>
        </p:nvGrpSpPr>
        <p:grpSpPr bwMode="auto">
          <a:xfrm flipH="1">
            <a:off x="457200" y="2971800"/>
            <a:ext cx="558800" cy="846138"/>
            <a:chOff x="499" y="1640"/>
            <a:chExt cx="444" cy="646"/>
          </a:xfrm>
        </p:grpSpPr>
        <p:sp>
          <p:nvSpPr>
            <p:cNvPr id="1395718" name="Freeform 6"/>
            <p:cNvSpPr>
              <a:spLocks/>
            </p:cNvSpPr>
            <p:nvPr/>
          </p:nvSpPr>
          <p:spPr bwMode="auto">
            <a:xfrm>
              <a:off x="542" y="1836"/>
              <a:ext cx="401" cy="445"/>
            </a:xfrm>
            <a:custGeom>
              <a:avLst/>
              <a:gdLst>
                <a:gd name="T0" fmla="*/ 492 w 1203"/>
                <a:gd name="T1" fmla="*/ 0 h 1333"/>
                <a:gd name="T2" fmla="*/ 498 w 1203"/>
                <a:gd name="T3" fmla="*/ 247 h 1333"/>
                <a:gd name="T4" fmla="*/ 451 w 1203"/>
                <a:gd name="T5" fmla="*/ 272 h 1333"/>
                <a:gd name="T6" fmla="*/ 474 w 1203"/>
                <a:gd name="T7" fmla="*/ 295 h 1333"/>
                <a:gd name="T8" fmla="*/ 457 w 1203"/>
                <a:gd name="T9" fmla="*/ 396 h 1333"/>
                <a:gd name="T10" fmla="*/ 333 w 1203"/>
                <a:gd name="T11" fmla="*/ 573 h 1333"/>
                <a:gd name="T12" fmla="*/ 0 w 1203"/>
                <a:gd name="T13" fmla="*/ 1117 h 1333"/>
                <a:gd name="T14" fmla="*/ 51 w 1203"/>
                <a:gd name="T15" fmla="*/ 1180 h 1333"/>
                <a:gd name="T16" fmla="*/ 102 w 1203"/>
                <a:gd name="T17" fmla="*/ 1166 h 1333"/>
                <a:gd name="T18" fmla="*/ 509 w 1203"/>
                <a:gd name="T19" fmla="*/ 598 h 1333"/>
                <a:gd name="T20" fmla="*/ 576 w 1203"/>
                <a:gd name="T21" fmla="*/ 1317 h 1333"/>
                <a:gd name="T22" fmla="*/ 688 w 1203"/>
                <a:gd name="T23" fmla="*/ 1333 h 1333"/>
                <a:gd name="T24" fmla="*/ 712 w 1203"/>
                <a:gd name="T25" fmla="*/ 1279 h 1333"/>
                <a:gd name="T26" fmla="*/ 712 w 1203"/>
                <a:gd name="T27" fmla="*/ 592 h 1333"/>
                <a:gd name="T28" fmla="*/ 1101 w 1203"/>
                <a:gd name="T29" fmla="*/ 1183 h 1333"/>
                <a:gd name="T30" fmla="*/ 1169 w 1203"/>
                <a:gd name="T31" fmla="*/ 1221 h 1333"/>
                <a:gd name="T32" fmla="*/ 1203 w 1203"/>
                <a:gd name="T33" fmla="*/ 1150 h 1333"/>
                <a:gd name="T34" fmla="*/ 1169 w 1203"/>
                <a:gd name="T35" fmla="*/ 1077 h 1333"/>
                <a:gd name="T36" fmla="*/ 722 w 1203"/>
                <a:gd name="T37" fmla="*/ 343 h 1333"/>
                <a:gd name="T38" fmla="*/ 668 w 1203"/>
                <a:gd name="T39" fmla="*/ 343 h 1333"/>
                <a:gd name="T40" fmla="*/ 695 w 1203"/>
                <a:gd name="T41" fmla="*/ 288 h 1333"/>
                <a:gd name="T42" fmla="*/ 688 w 1203"/>
                <a:gd name="T43" fmla="*/ 247 h 1333"/>
                <a:gd name="T44" fmla="*/ 661 w 1203"/>
                <a:gd name="T45" fmla="*/ 230 h 1333"/>
                <a:gd name="T46" fmla="*/ 655 w 1203"/>
                <a:gd name="T47" fmla="*/ 33 h 1333"/>
                <a:gd name="T48" fmla="*/ 492 w 1203"/>
                <a:gd name="T49" fmla="*/ 0 h 1333"/>
                <a:gd name="T50" fmla="*/ 492 w 1203"/>
                <a:gd name="T51" fmla="*/ 0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03" h="1333">
                  <a:moveTo>
                    <a:pt x="492" y="0"/>
                  </a:moveTo>
                  <a:lnTo>
                    <a:pt x="498" y="247"/>
                  </a:lnTo>
                  <a:lnTo>
                    <a:pt x="451" y="272"/>
                  </a:lnTo>
                  <a:lnTo>
                    <a:pt x="474" y="295"/>
                  </a:lnTo>
                  <a:lnTo>
                    <a:pt x="457" y="396"/>
                  </a:lnTo>
                  <a:lnTo>
                    <a:pt x="333" y="573"/>
                  </a:lnTo>
                  <a:lnTo>
                    <a:pt x="0" y="1117"/>
                  </a:lnTo>
                  <a:lnTo>
                    <a:pt x="51" y="1180"/>
                  </a:lnTo>
                  <a:lnTo>
                    <a:pt x="102" y="1166"/>
                  </a:lnTo>
                  <a:lnTo>
                    <a:pt x="509" y="598"/>
                  </a:lnTo>
                  <a:lnTo>
                    <a:pt x="576" y="1317"/>
                  </a:lnTo>
                  <a:lnTo>
                    <a:pt x="688" y="1333"/>
                  </a:lnTo>
                  <a:lnTo>
                    <a:pt x="712" y="1279"/>
                  </a:lnTo>
                  <a:lnTo>
                    <a:pt x="712" y="592"/>
                  </a:lnTo>
                  <a:lnTo>
                    <a:pt x="1101" y="1183"/>
                  </a:lnTo>
                  <a:lnTo>
                    <a:pt x="1169" y="1221"/>
                  </a:lnTo>
                  <a:lnTo>
                    <a:pt x="1203" y="1150"/>
                  </a:lnTo>
                  <a:lnTo>
                    <a:pt x="1169" y="1077"/>
                  </a:lnTo>
                  <a:lnTo>
                    <a:pt x="722" y="343"/>
                  </a:lnTo>
                  <a:lnTo>
                    <a:pt x="668" y="343"/>
                  </a:lnTo>
                  <a:lnTo>
                    <a:pt x="695" y="288"/>
                  </a:lnTo>
                  <a:lnTo>
                    <a:pt x="688" y="247"/>
                  </a:lnTo>
                  <a:lnTo>
                    <a:pt x="661" y="230"/>
                  </a:lnTo>
                  <a:lnTo>
                    <a:pt x="655" y="33"/>
                  </a:lnTo>
                  <a:lnTo>
                    <a:pt x="492" y="0"/>
                  </a:lnTo>
                  <a:lnTo>
                    <a:pt x="4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19" name="Freeform 7"/>
            <p:cNvSpPr>
              <a:spLocks/>
            </p:cNvSpPr>
            <p:nvPr/>
          </p:nvSpPr>
          <p:spPr bwMode="auto">
            <a:xfrm>
              <a:off x="548" y="1844"/>
              <a:ext cx="180" cy="101"/>
            </a:xfrm>
            <a:custGeom>
              <a:avLst/>
              <a:gdLst>
                <a:gd name="T0" fmla="*/ 0 w 541"/>
                <a:gd name="T1" fmla="*/ 256 h 303"/>
                <a:gd name="T2" fmla="*/ 41 w 541"/>
                <a:gd name="T3" fmla="*/ 202 h 303"/>
                <a:gd name="T4" fmla="*/ 91 w 541"/>
                <a:gd name="T5" fmla="*/ 160 h 303"/>
                <a:gd name="T6" fmla="*/ 162 w 541"/>
                <a:gd name="T7" fmla="*/ 160 h 303"/>
                <a:gd name="T8" fmla="*/ 424 w 541"/>
                <a:gd name="T9" fmla="*/ 0 h 303"/>
                <a:gd name="T10" fmla="*/ 541 w 541"/>
                <a:gd name="T11" fmla="*/ 0 h 303"/>
                <a:gd name="T12" fmla="*/ 196 w 541"/>
                <a:gd name="T13" fmla="*/ 202 h 303"/>
                <a:gd name="T14" fmla="*/ 141 w 541"/>
                <a:gd name="T15" fmla="*/ 265 h 303"/>
                <a:gd name="T16" fmla="*/ 33 w 541"/>
                <a:gd name="T17" fmla="*/ 303 h 303"/>
                <a:gd name="T18" fmla="*/ 0 w 541"/>
                <a:gd name="T19" fmla="*/ 256 h 303"/>
                <a:gd name="T20" fmla="*/ 0 w 541"/>
                <a:gd name="T21" fmla="*/ 256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1" h="303">
                  <a:moveTo>
                    <a:pt x="0" y="256"/>
                  </a:moveTo>
                  <a:lnTo>
                    <a:pt x="41" y="202"/>
                  </a:lnTo>
                  <a:lnTo>
                    <a:pt x="91" y="160"/>
                  </a:lnTo>
                  <a:lnTo>
                    <a:pt x="162" y="160"/>
                  </a:lnTo>
                  <a:lnTo>
                    <a:pt x="424" y="0"/>
                  </a:lnTo>
                  <a:lnTo>
                    <a:pt x="541" y="0"/>
                  </a:lnTo>
                  <a:lnTo>
                    <a:pt x="196" y="202"/>
                  </a:lnTo>
                  <a:lnTo>
                    <a:pt x="141" y="265"/>
                  </a:lnTo>
                  <a:lnTo>
                    <a:pt x="33" y="303"/>
                  </a:lnTo>
                  <a:lnTo>
                    <a:pt x="0" y="25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0" name="Freeform 8"/>
            <p:cNvSpPr>
              <a:spLocks/>
            </p:cNvSpPr>
            <p:nvPr/>
          </p:nvSpPr>
          <p:spPr bwMode="auto">
            <a:xfrm>
              <a:off x="499" y="1642"/>
              <a:ext cx="396" cy="223"/>
            </a:xfrm>
            <a:custGeom>
              <a:avLst/>
              <a:gdLst>
                <a:gd name="T0" fmla="*/ 0 w 1188"/>
                <a:gd name="T1" fmla="*/ 591 h 671"/>
                <a:gd name="T2" fmla="*/ 128 w 1188"/>
                <a:gd name="T3" fmla="*/ 502 h 671"/>
                <a:gd name="T4" fmla="*/ 189 w 1188"/>
                <a:gd name="T5" fmla="*/ 511 h 671"/>
                <a:gd name="T6" fmla="*/ 139 w 1188"/>
                <a:gd name="T7" fmla="*/ 400 h 671"/>
                <a:gd name="T8" fmla="*/ 152 w 1188"/>
                <a:gd name="T9" fmla="*/ 304 h 671"/>
                <a:gd name="T10" fmla="*/ 169 w 1188"/>
                <a:gd name="T11" fmla="*/ 185 h 671"/>
                <a:gd name="T12" fmla="*/ 552 w 1188"/>
                <a:gd name="T13" fmla="*/ 135 h 671"/>
                <a:gd name="T14" fmla="*/ 535 w 1188"/>
                <a:gd name="T15" fmla="*/ 48 h 671"/>
                <a:gd name="T16" fmla="*/ 643 w 1188"/>
                <a:gd name="T17" fmla="*/ 0 h 671"/>
                <a:gd name="T18" fmla="*/ 1044 w 1188"/>
                <a:gd name="T19" fmla="*/ 74 h 671"/>
                <a:gd name="T20" fmla="*/ 1087 w 1188"/>
                <a:gd name="T21" fmla="*/ 112 h 671"/>
                <a:gd name="T22" fmla="*/ 1178 w 1188"/>
                <a:gd name="T23" fmla="*/ 121 h 671"/>
                <a:gd name="T24" fmla="*/ 1188 w 1188"/>
                <a:gd name="T25" fmla="*/ 304 h 671"/>
                <a:gd name="T26" fmla="*/ 1178 w 1188"/>
                <a:gd name="T27" fmla="*/ 464 h 671"/>
                <a:gd name="T28" fmla="*/ 1060 w 1188"/>
                <a:gd name="T29" fmla="*/ 511 h 671"/>
                <a:gd name="T30" fmla="*/ 1094 w 1188"/>
                <a:gd name="T31" fmla="*/ 584 h 671"/>
                <a:gd name="T32" fmla="*/ 1016 w 1188"/>
                <a:gd name="T33" fmla="*/ 591 h 671"/>
                <a:gd name="T34" fmla="*/ 1050 w 1188"/>
                <a:gd name="T35" fmla="*/ 630 h 671"/>
                <a:gd name="T36" fmla="*/ 765 w 1188"/>
                <a:gd name="T37" fmla="*/ 623 h 671"/>
                <a:gd name="T38" fmla="*/ 322 w 1188"/>
                <a:gd name="T39" fmla="*/ 671 h 671"/>
                <a:gd name="T40" fmla="*/ 0 w 1188"/>
                <a:gd name="T41" fmla="*/ 614 h 671"/>
                <a:gd name="T42" fmla="*/ 0 w 1188"/>
                <a:gd name="T43" fmla="*/ 591 h 671"/>
                <a:gd name="T44" fmla="*/ 0 w 1188"/>
                <a:gd name="T45" fmla="*/ 59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8" h="671">
                  <a:moveTo>
                    <a:pt x="0" y="591"/>
                  </a:moveTo>
                  <a:lnTo>
                    <a:pt x="128" y="502"/>
                  </a:lnTo>
                  <a:lnTo>
                    <a:pt x="189" y="511"/>
                  </a:lnTo>
                  <a:lnTo>
                    <a:pt x="139" y="400"/>
                  </a:lnTo>
                  <a:lnTo>
                    <a:pt x="152" y="304"/>
                  </a:lnTo>
                  <a:lnTo>
                    <a:pt x="169" y="185"/>
                  </a:lnTo>
                  <a:lnTo>
                    <a:pt x="552" y="135"/>
                  </a:lnTo>
                  <a:lnTo>
                    <a:pt x="535" y="48"/>
                  </a:lnTo>
                  <a:lnTo>
                    <a:pt x="643" y="0"/>
                  </a:lnTo>
                  <a:lnTo>
                    <a:pt x="1044" y="74"/>
                  </a:lnTo>
                  <a:lnTo>
                    <a:pt x="1087" y="112"/>
                  </a:lnTo>
                  <a:lnTo>
                    <a:pt x="1178" y="121"/>
                  </a:lnTo>
                  <a:lnTo>
                    <a:pt x="1188" y="304"/>
                  </a:lnTo>
                  <a:lnTo>
                    <a:pt x="1178" y="464"/>
                  </a:lnTo>
                  <a:lnTo>
                    <a:pt x="1060" y="511"/>
                  </a:lnTo>
                  <a:lnTo>
                    <a:pt x="1094" y="584"/>
                  </a:lnTo>
                  <a:lnTo>
                    <a:pt x="1016" y="591"/>
                  </a:lnTo>
                  <a:lnTo>
                    <a:pt x="1050" y="630"/>
                  </a:lnTo>
                  <a:lnTo>
                    <a:pt x="765" y="623"/>
                  </a:lnTo>
                  <a:lnTo>
                    <a:pt x="322" y="671"/>
                  </a:lnTo>
                  <a:lnTo>
                    <a:pt x="0" y="614"/>
                  </a:lnTo>
                  <a:lnTo>
                    <a:pt x="0" y="591"/>
                  </a:lnTo>
                  <a:lnTo>
                    <a:pt x="0" y="59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1" name="Freeform 9"/>
            <p:cNvSpPr>
              <a:spLocks/>
            </p:cNvSpPr>
            <p:nvPr/>
          </p:nvSpPr>
          <p:spPr bwMode="auto">
            <a:xfrm>
              <a:off x="563" y="1771"/>
              <a:ext cx="37" cy="50"/>
            </a:xfrm>
            <a:custGeom>
              <a:avLst/>
              <a:gdLst>
                <a:gd name="T0" fmla="*/ 10 w 111"/>
                <a:gd name="T1" fmla="*/ 6 h 148"/>
                <a:gd name="T2" fmla="*/ 60 w 111"/>
                <a:gd name="T3" fmla="*/ 0 h 148"/>
                <a:gd name="T4" fmla="*/ 84 w 111"/>
                <a:gd name="T5" fmla="*/ 16 h 148"/>
                <a:gd name="T6" fmla="*/ 100 w 111"/>
                <a:gd name="T7" fmla="*/ 38 h 148"/>
                <a:gd name="T8" fmla="*/ 111 w 111"/>
                <a:gd name="T9" fmla="*/ 69 h 148"/>
                <a:gd name="T10" fmla="*/ 105 w 111"/>
                <a:gd name="T11" fmla="*/ 127 h 148"/>
                <a:gd name="T12" fmla="*/ 66 w 111"/>
                <a:gd name="T13" fmla="*/ 148 h 148"/>
                <a:gd name="T14" fmla="*/ 27 w 111"/>
                <a:gd name="T15" fmla="*/ 117 h 148"/>
                <a:gd name="T16" fmla="*/ 0 w 111"/>
                <a:gd name="T17" fmla="*/ 53 h 148"/>
                <a:gd name="T18" fmla="*/ 10 w 111"/>
                <a:gd name="T19" fmla="*/ 6 h 148"/>
                <a:gd name="T20" fmla="*/ 10 w 111"/>
                <a:gd name="T21" fmla="*/ 6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148">
                  <a:moveTo>
                    <a:pt x="10" y="6"/>
                  </a:moveTo>
                  <a:lnTo>
                    <a:pt x="60" y="0"/>
                  </a:lnTo>
                  <a:lnTo>
                    <a:pt x="84" y="16"/>
                  </a:lnTo>
                  <a:lnTo>
                    <a:pt x="100" y="38"/>
                  </a:lnTo>
                  <a:lnTo>
                    <a:pt x="111" y="69"/>
                  </a:lnTo>
                  <a:lnTo>
                    <a:pt x="105" y="127"/>
                  </a:lnTo>
                  <a:lnTo>
                    <a:pt x="66" y="148"/>
                  </a:lnTo>
                  <a:lnTo>
                    <a:pt x="27" y="117"/>
                  </a:lnTo>
                  <a:lnTo>
                    <a:pt x="0" y="53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solidFill>
              <a:srgbClr val="FF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2" name="Freeform 10"/>
            <p:cNvSpPr>
              <a:spLocks/>
            </p:cNvSpPr>
            <p:nvPr/>
          </p:nvSpPr>
          <p:spPr bwMode="auto">
            <a:xfrm>
              <a:off x="779" y="1963"/>
              <a:ext cx="156" cy="265"/>
            </a:xfrm>
            <a:custGeom>
              <a:avLst/>
              <a:gdLst>
                <a:gd name="T0" fmla="*/ 0 w 468"/>
                <a:gd name="T1" fmla="*/ 0 h 797"/>
                <a:gd name="T2" fmla="*/ 22 w 468"/>
                <a:gd name="T3" fmla="*/ 143 h 797"/>
                <a:gd name="T4" fmla="*/ 66 w 468"/>
                <a:gd name="T5" fmla="*/ 175 h 797"/>
                <a:gd name="T6" fmla="*/ 73 w 468"/>
                <a:gd name="T7" fmla="*/ 238 h 797"/>
                <a:gd name="T8" fmla="*/ 151 w 468"/>
                <a:gd name="T9" fmla="*/ 286 h 797"/>
                <a:gd name="T10" fmla="*/ 143 w 468"/>
                <a:gd name="T11" fmla="*/ 342 h 797"/>
                <a:gd name="T12" fmla="*/ 201 w 468"/>
                <a:gd name="T13" fmla="*/ 389 h 797"/>
                <a:gd name="T14" fmla="*/ 216 w 468"/>
                <a:gd name="T15" fmla="*/ 475 h 797"/>
                <a:gd name="T16" fmla="*/ 276 w 468"/>
                <a:gd name="T17" fmla="*/ 512 h 797"/>
                <a:gd name="T18" fmla="*/ 291 w 468"/>
                <a:gd name="T19" fmla="*/ 601 h 797"/>
                <a:gd name="T20" fmla="*/ 368 w 468"/>
                <a:gd name="T21" fmla="*/ 638 h 797"/>
                <a:gd name="T22" fmla="*/ 417 w 468"/>
                <a:gd name="T23" fmla="*/ 791 h 797"/>
                <a:gd name="T24" fmla="*/ 451 w 468"/>
                <a:gd name="T25" fmla="*/ 797 h 797"/>
                <a:gd name="T26" fmla="*/ 468 w 468"/>
                <a:gd name="T27" fmla="*/ 752 h 797"/>
                <a:gd name="T28" fmla="*/ 0 w 468"/>
                <a:gd name="T29" fmla="*/ 0 h 797"/>
                <a:gd name="T30" fmla="*/ 0 w 468"/>
                <a:gd name="T3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8" h="797">
                  <a:moveTo>
                    <a:pt x="0" y="0"/>
                  </a:moveTo>
                  <a:lnTo>
                    <a:pt x="22" y="143"/>
                  </a:lnTo>
                  <a:lnTo>
                    <a:pt x="66" y="175"/>
                  </a:lnTo>
                  <a:lnTo>
                    <a:pt x="73" y="238"/>
                  </a:lnTo>
                  <a:lnTo>
                    <a:pt x="151" y="286"/>
                  </a:lnTo>
                  <a:lnTo>
                    <a:pt x="143" y="342"/>
                  </a:lnTo>
                  <a:lnTo>
                    <a:pt x="201" y="389"/>
                  </a:lnTo>
                  <a:lnTo>
                    <a:pt x="216" y="475"/>
                  </a:lnTo>
                  <a:lnTo>
                    <a:pt x="276" y="512"/>
                  </a:lnTo>
                  <a:lnTo>
                    <a:pt x="291" y="601"/>
                  </a:lnTo>
                  <a:lnTo>
                    <a:pt x="368" y="638"/>
                  </a:lnTo>
                  <a:lnTo>
                    <a:pt x="417" y="791"/>
                  </a:lnTo>
                  <a:lnTo>
                    <a:pt x="451" y="797"/>
                  </a:lnTo>
                  <a:lnTo>
                    <a:pt x="468" y="7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3" name="Freeform 11"/>
            <p:cNvSpPr>
              <a:spLocks/>
            </p:cNvSpPr>
            <p:nvPr/>
          </p:nvSpPr>
          <p:spPr bwMode="auto">
            <a:xfrm>
              <a:off x="533" y="1970"/>
              <a:ext cx="167" cy="254"/>
            </a:xfrm>
            <a:custGeom>
              <a:avLst/>
              <a:gdLst>
                <a:gd name="T0" fmla="*/ 502 w 502"/>
                <a:gd name="T1" fmla="*/ 35 h 761"/>
                <a:gd name="T2" fmla="*/ 470 w 502"/>
                <a:gd name="T3" fmla="*/ 96 h 761"/>
                <a:gd name="T4" fmla="*/ 412 w 502"/>
                <a:gd name="T5" fmla="*/ 152 h 761"/>
                <a:gd name="T6" fmla="*/ 412 w 502"/>
                <a:gd name="T7" fmla="*/ 198 h 761"/>
                <a:gd name="T8" fmla="*/ 343 w 502"/>
                <a:gd name="T9" fmla="*/ 263 h 761"/>
                <a:gd name="T10" fmla="*/ 328 w 502"/>
                <a:gd name="T11" fmla="*/ 319 h 761"/>
                <a:gd name="T12" fmla="*/ 269 w 502"/>
                <a:gd name="T13" fmla="*/ 364 h 761"/>
                <a:gd name="T14" fmla="*/ 269 w 502"/>
                <a:gd name="T15" fmla="*/ 414 h 761"/>
                <a:gd name="T16" fmla="*/ 218 w 502"/>
                <a:gd name="T17" fmla="*/ 474 h 761"/>
                <a:gd name="T18" fmla="*/ 196 w 502"/>
                <a:gd name="T19" fmla="*/ 546 h 761"/>
                <a:gd name="T20" fmla="*/ 135 w 502"/>
                <a:gd name="T21" fmla="*/ 562 h 761"/>
                <a:gd name="T22" fmla="*/ 135 w 502"/>
                <a:gd name="T23" fmla="*/ 619 h 761"/>
                <a:gd name="T24" fmla="*/ 84 w 502"/>
                <a:gd name="T25" fmla="*/ 647 h 761"/>
                <a:gd name="T26" fmla="*/ 67 w 502"/>
                <a:gd name="T27" fmla="*/ 761 h 761"/>
                <a:gd name="T28" fmla="*/ 0 w 502"/>
                <a:gd name="T29" fmla="*/ 736 h 761"/>
                <a:gd name="T30" fmla="*/ 24 w 502"/>
                <a:gd name="T31" fmla="*/ 635 h 761"/>
                <a:gd name="T32" fmla="*/ 453 w 502"/>
                <a:gd name="T33" fmla="*/ 0 h 761"/>
                <a:gd name="T34" fmla="*/ 502 w 502"/>
                <a:gd name="T35" fmla="*/ 35 h 761"/>
                <a:gd name="T36" fmla="*/ 502 w 502"/>
                <a:gd name="T37" fmla="*/ 35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2" h="761">
                  <a:moveTo>
                    <a:pt x="502" y="35"/>
                  </a:moveTo>
                  <a:lnTo>
                    <a:pt x="470" y="96"/>
                  </a:lnTo>
                  <a:lnTo>
                    <a:pt x="412" y="152"/>
                  </a:lnTo>
                  <a:lnTo>
                    <a:pt x="412" y="198"/>
                  </a:lnTo>
                  <a:lnTo>
                    <a:pt x="343" y="263"/>
                  </a:lnTo>
                  <a:lnTo>
                    <a:pt x="328" y="319"/>
                  </a:lnTo>
                  <a:lnTo>
                    <a:pt x="269" y="364"/>
                  </a:lnTo>
                  <a:lnTo>
                    <a:pt x="269" y="414"/>
                  </a:lnTo>
                  <a:lnTo>
                    <a:pt x="218" y="474"/>
                  </a:lnTo>
                  <a:lnTo>
                    <a:pt x="196" y="546"/>
                  </a:lnTo>
                  <a:lnTo>
                    <a:pt x="135" y="562"/>
                  </a:lnTo>
                  <a:lnTo>
                    <a:pt x="135" y="619"/>
                  </a:lnTo>
                  <a:lnTo>
                    <a:pt x="84" y="647"/>
                  </a:lnTo>
                  <a:lnTo>
                    <a:pt x="67" y="761"/>
                  </a:lnTo>
                  <a:lnTo>
                    <a:pt x="0" y="736"/>
                  </a:lnTo>
                  <a:lnTo>
                    <a:pt x="24" y="635"/>
                  </a:lnTo>
                  <a:lnTo>
                    <a:pt x="453" y="0"/>
                  </a:lnTo>
                  <a:lnTo>
                    <a:pt x="502" y="35"/>
                  </a:lnTo>
                  <a:lnTo>
                    <a:pt x="502" y="35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4" name="Freeform 12"/>
            <p:cNvSpPr>
              <a:spLocks/>
            </p:cNvSpPr>
            <p:nvPr/>
          </p:nvSpPr>
          <p:spPr bwMode="auto">
            <a:xfrm>
              <a:off x="734" y="1968"/>
              <a:ext cx="33" cy="303"/>
            </a:xfrm>
            <a:custGeom>
              <a:avLst/>
              <a:gdLst>
                <a:gd name="T0" fmla="*/ 39 w 99"/>
                <a:gd name="T1" fmla="*/ 0 h 907"/>
                <a:gd name="T2" fmla="*/ 0 w 99"/>
                <a:gd name="T3" fmla="*/ 111 h 907"/>
                <a:gd name="T4" fmla="*/ 43 w 99"/>
                <a:gd name="T5" fmla="*/ 195 h 907"/>
                <a:gd name="T6" fmla="*/ 6 w 99"/>
                <a:gd name="T7" fmla="*/ 262 h 907"/>
                <a:gd name="T8" fmla="*/ 39 w 99"/>
                <a:gd name="T9" fmla="*/ 388 h 907"/>
                <a:gd name="T10" fmla="*/ 15 w 99"/>
                <a:gd name="T11" fmla="*/ 411 h 907"/>
                <a:gd name="T12" fmla="*/ 43 w 99"/>
                <a:gd name="T13" fmla="*/ 480 h 907"/>
                <a:gd name="T14" fmla="*/ 26 w 99"/>
                <a:gd name="T15" fmla="*/ 537 h 907"/>
                <a:gd name="T16" fmla="*/ 56 w 99"/>
                <a:gd name="T17" fmla="*/ 606 h 907"/>
                <a:gd name="T18" fmla="*/ 33 w 99"/>
                <a:gd name="T19" fmla="*/ 663 h 907"/>
                <a:gd name="T20" fmla="*/ 73 w 99"/>
                <a:gd name="T21" fmla="*/ 726 h 907"/>
                <a:gd name="T22" fmla="*/ 33 w 99"/>
                <a:gd name="T23" fmla="*/ 783 h 907"/>
                <a:gd name="T24" fmla="*/ 43 w 99"/>
                <a:gd name="T25" fmla="*/ 907 h 907"/>
                <a:gd name="T26" fmla="*/ 99 w 99"/>
                <a:gd name="T27" fmla="*/ 893 h 907"/>
                <a:gd name="T28" fmla="*/ 76 w 99"/>
                <a:gd name="T29" fmla="*/ 79 h 907"/>
                <a:gd name="T30" fmla="*/ 39 w 99"/>
                <a:gd name="T31" fmla="*/ 0 h 907"/>
                <a:gd name="T32" fmla="*/ 39 w 99"/>
                <a:gd name="T33" fmla="*/ 0 h 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9" h="907">
                  <a:moveTo>
                    <a:pt x="39" y="0"/>
                  </a:moveTo>
                  <a:lnTo>
                    <a:pt x="0" y="111"/>
                  </a:lnTo>
                  <a:lnTo>
                    <a:pt x="43" y="195"/>
                  </a:lnTo>
                  <a:lnTo>
                    <a:pt x="6" y="262"/>
                  </a:lnTo>
                  <a:lnTo>
                    <a:pt x="39" y="388"/>
                  </a:lnTo>
                  <a:lnTo>
                    <a:pt x="15" y="411"/>
                  </a:lnTo>
                  <a:lnTo>
                    <a:pt x="43" y="480"/>
                  </a:lnTo>
                  <a:lnTo>
                    <a:pt x="26" y="537"/>
                  </a:lnTo>
                  <a:lnTo>
                    <a:pt x="56" y="606"/>
                  </a:lnTo>
                  <a:lnTo>
                    <a:pt x="33" y="663"/>
                  </a:lnTo>
                  <a:lnTo>
                    <a:pt x="73" y="726"/>
                  </a:lnTo>
                  <a:lnTo>
                    <a:pt x="33" y="783"/>
                  </a:lnTo>
                  <a:lnTo>
                    <a:pt x="43" y="907"/>
                  </a:lnTo>
                  <a:lnTo>
                    <a:pt x="99" y="893"/>
                  </a:lnTo>
                  <a:lnTo>
                    <a:pt x="76" y="79"/>
                  </a:lnTo>
                  <a:lnTo>
                    <a:pt x="39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5" name="Freeform 13"/>
            <p:cNvSpPr>
              <a:spLocks/>
            </p:cNvSpPr>
            <p:nvPr/>
          </p:nvSpPr>
          <p:spPr bwMode="auto">
            <a:xfrm>
              <a:off x="712" y="1850"/>
              <a:ext cx="39" cy="116"/>
            </a:xfrm>
            <a:custGeom>
              <a:avLst/>
              <a:gdLst>
                <a:gd name="T0" fmla="*/ 106 w 117"/>
                <a:gd name="T1" fmla="*/ 0 h 347"/>
                <a:gd name="T2" fmla="*/ 33 w 117"/>
                <a:gd name="T3" fmla="*/ 63 h 347"/>
                <a:gd name="T4" fmla="*/ 56 w 117"/>
                <a:gd name="T5" fmla="*/ 212 h 347"/>
                <a:gd name="T6" fmla="*/ 0 w 117"/>
                <a:gd name="T7" fmla="*/ 237 h 347"/>
                <a:gd name="T8" fmla="*/ 16 w 117"/>
                <a:gd name="T9" fmla="*/ 269 h 347"/>
                <a:gd name="T10" fmla="*/ 60 w 117"/>
                <a:gd name="T11" fmla="*/ 278 h 347"/>
                <a:gd name="T12" fmla="*/ 67 w 117"/>
                <a:gd name="T13" fmla="*/ 332 h 347"/>
                <a:gd name="T14" fmla="*/ 110 w 117"/>
                <a:gd name="T15" fmla="*/ 347 h 347"/>
                <a:gd name="T16" fmla="*/ 117 w 117"/>
                <a:gd name="T17" fmla="*/ 300 h 347"/>
                <a:gd name="T18" fmla="*/ 106 w 117"/>
                <a:gd name="T19" fmla="*/ 0 h 347"/>
                <a:gd name="T20" fmla="*/ 106 w 117"/>
                <a:gd name="T21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347">
                  <a:moveTo>
                    <a:pt x="106" y="0"/>
                  </a:moveTo>
                  <a:lnTo>
                    <a:pt x="33" y="63"/>
                  </a:lnTo>
                  <a:lnTo>
                    <a:pt x="56" y="212"/>
                  </a:lnTo>
                  <a:lnTo>
                    <a:pt x="0" y="237"/>
                  </a:lnTo>
                  <a:lnTo>
                    <a:pt x="16" y="269"/>
                  </a:lnTo>
                  <a:lnTo>
                    <a:pt x="60" y="278"/>
                  </a:lnTo>
                  <a:lnTo>
                    <a:pt x="67" y="332"/>
                  </a:lnTo>
                  <a:lnTo>
                    <a:pt x="110" y="347"/>
                  </a:lnTo>
                  <a:lnTo>
                    <a:pt x="117" y="300"/>
                  </a:lnTo>
                  <a:lnTo>
                    <a:pt x="106" y="0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6" name="Freeform 14"/>
            <p:cNvSpPr>
              <a:spLocks/>
            </p:cNvSpPr>
            <p:nvPr/>
          </p:nvSpPr>
          <p:spPr bwMode="auto">
            <a:xfrm>
              <a:off x="550" y="1903"/>
              <a:ext cx="61" cy="42"/>
            </a:xfrm>
            <a:custGeom>
              <a:avLst/>
              <a:gdLst>
                <a:gd name="T0" fmla="*/ 9 w 184"/>
                <a:gd name="T1" fmla="*/ 63 h 126"/>
                <a:gd name="T2" fmla="*/ 50 w 184"/>
                <a:gd name="T3" fmla="*/ 72 h 126"/>
                <a:gd name="T4" fmla="*/ 84 w 184"/>
                <a:gd name="T5" fmla="*/ 38 h 126"/>
                <a:gd name="T6" fmla="*/ 174 w 184"/>
                <a:gd name="T7" fmla="*/ 0 h 126"/>
                <a:gd name="T8" fmla="*/ 184 w 184"/>
                <a:gd name="T9" fmla="*/ 21 h 126"/>
                <a:gd name="T10" fmla="*/ 117 w 184"/>
                <a:gd name="T11" fmla="*/ 95 h 126"/>
                <a:gd name="T12" fmla="*/ 26 w 184"/>
                <a:gd name="T13" fmla="*/ 126 h 126"/>
                <a:gd name="T14" fmla="*/ 0 w 184"/>
                <a:gd name="T15" fmla="*/ 104 h 126"/>
                <a:gd name="T16" fmla="*/ 9 w 184"/>
                <a:gd name="T17" fmla="*/ 63 h 126"/>
                <a:gd name="T18" fmla="*/ 9 w 184"/>
                <a:gd name="T19" fmla="*/ 6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4" h="126">
                  <a:moveTo>
                    <a:pt x="9" y="63"/>
                  </a:moveTo>
                  <a:lnTo>
                    <a:pt x="50" y="72"/>
                  </a:lnTo>
                  <a:lnTo>
                    <a:pt x="84" y="38"/>
                  </a:lnTo>
                  <a:lnTo>
                    <a:pt x="174" y="0"/>
                  </a:lnTo>
                  <a:lnTo>
                    <a:pt x="184" y="21"/>
                  </a:lnTo>
                  <a:lnTo>
                    <a:pt x="117" y="95"/>
                  </a:lnTo>
                  <a:lnTo>
                    <a:pt x="26" y="126"/>
                  </a:lnTo>
                  <a:lnTo>
                    <a:pt x="0" y="104"/>
                  </a:lnTo>
                  <a:lnTo>
                    <a:pt x="9" y="63"/>
                  </a:lnTo>
                  <a:lnTo>
                    <a:pt x="9" y="63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7" name="Freeform 15"/>
            <p:cNvSpPr>
              <a:spLocks/>
            </p:cNvSpPr>
            <p:nvPr/>
          </p:nvSpPr>
          <p:spPr bwMode="auto">
            <a:xfrm>
              <a:off x="622" y="1690"/>
              <a:ext cx="101" cy="18"/>
            </a:xfrm>
            <a:custGeom>
              <a:avLst/>
              <a:gdLst>
                <a:gd name="T0" fmla="*/ 0 w 301"/>
                <a:gd name="T1" fmla="*/ 7 h 54"/>
                <a:gd name="T2" fmla="*/ 233 w 301"/>
                <a:gd name="T3" fmla="*/ 54 h 54"/>
                <a:gd name="T4" fmla="*/ 301 w 301"/>
                <a:gd name="T5" fmla="*/ 47 h 54"/>
                <a:gd name="T6" fmla="*/ 83 w 301"/>
                <a:gd name="T7" fmla="*/ 0 h 54"/>
                <a:gd name="T8" fmla="*/ 0 w 301"/>
                <a:gd name="T9" fmla="*/ 7 h 54"/>
                <a:gd name="T10" fmla="*/ 0 w 301"/>
                <a:gd name="T11" fmla="*/ 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54">
                  <a:moveTo>
                    <a:pt x="0" y="7"/>
                  </a:moveTo>
                  <a:lnTo>
                    <a:pt x="233" y="54"/>
                  </a:lnTo>
                  <a:lnTo>
                    <a:pt x="301" y="47"/>
                  </a:lnTo>
                  <a:lnTo>
                    <a:pt x="83" y="0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8" name="Freeform 16"/>
            <p:cNvSpPr>
              <a:spLocks/>
            </p:cNvSpPr>
            <p:nvPr/>
          </p:nvSpPr>
          <p:spPr bwMode="auto">
            <a:xfrm>
              <a:off x="574" y="1696"/>
              <a:ext cx="93" cy="17"/>
            </a:xfrm>
            <a:custGeom>
              <a:avLst/>
              <a:gdLst>
                <a:gd name="T0" fmla="*/ 0 w 279"/>
                <a:gd name="T1" fmla="*/ 22 h 53"/>
                <a:gd name="T2" fmla="*/ 228 w 279"/>
                <a:gd name="T3" fmla="*/ 53 h 53"/>
                <a:gd name="T4" fmla="*/ 279 w 279"/>
                <a:gd name="T5" fmla="*/ 38 h 53"/>
                <a:gd name="T6" fmla="*/ 78 w 279"/>
                <a:gd name="T7" fmla="*/ 0 h 53"/>
                <a:gd name="T8" fmla="*/ 0 w 279"/>
                <a:gd name="T9" fmla="*/ 22 h 53"/>
                <a:gd name="T10" fmla="*/ 0 w 279"/>
                <a:gd name="T11" fmla="*/ 2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9" h="53">
                  <a:moveTo>
                    <a:pt x="0" y="22"/>
                  </a:moveTo>
                  <a:lnTo>
                    <a:pt x="228" y="53"/>
                  </a:lnTo>
                  <a:lnTo>
                    <a:pt x="279" y="38"/>
                  </a:lnTo>
                  <a:lnTo>
                    <a:pt x="78" y="0"/>
                  </a:lnTo>
                  <a:lnTo>
                    <a:pt x="0" y="2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29" name="Freeform 17"/>
            <p:cNvSpPr>
              <a:spLocks/>
            </p:cNvSpPr>
            <p:nvPr/>
          </p:nvSpPr>
          <p:spPr bwMode="auto">
            <a:xfrm>
              <a:off x="856" y="1693"/>
              <a:ext cx="34" cy="103"/>
            </a:xfrm>
            <a:custGeom>
              <a:avLst/>
              <a:gdLst>
                <a:gd name="T0" fmla="*/ 17 w 101"/>
                <a:gd name="T1" fmla="*/ 0 h 310"/>
                <a:gd name="T2" fmla="*/ 101 w 101"/>
                <a:gd name="T3" fmla="*/ 24 h 310"/>
                <a:gd name="T4" fmla="*/ 78 w 101"/>
                <a:gd name="T5" fmla="*/ 310 h 310"/>
                <a:gd name="T6" fmla="*/ 0 w 101"/>
                <a:gd name="T7" fmla="*/ 293 h 310"/>
                <a:gd name="T8" fmla="*/ 17 w 101"/>
                <a:gd name="T9" fmla="*/ 0 h 310"/>
                <a:gd name="T10" fmla="*/ 17 w 101"/>
                <a:gd name="T11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310">
                  <a:moveTo>
                    <a:pt x="17" y="0"/>
                  </a:moveTo>
                  <a:lnTo>
                    <a:pt x="101" y="24"/>
                  </a:lnTo>
                  <a:lnTo>
                    <a:pt x="78" y="310"/>
                  </a:lnTo>
                  <a:lnTo>
                    <a:pt x="0" y="293"/>
                  </a:lnTo>
                  <a:lnTo>
                    <a:pt x="17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0" name="Freeform 18"/>
            <p:cNvSpPr>
              <a:spLocks/>
            </p:cNvSpPr>
            <p:nvPr/>
          </p:nvSpPr>
          <p:spPr bwMode="auto">
            <a:xfrm>
              <a:off x="809" y="1676"/>
              <a:ext cx="59" cy="151"/>
            </a:xfrm>
            <a:custGeom>
              <a:avLst/>
              <a:gdLst>
                <a:gd name="T0" fmla="*/ 111 w 177"/>
                <a:gd name="T1" fmla="*/ 0 h 452"/>
                <a:gd name="T2" fmla="*/ 27 w 177"/>
                <a:gd name="T3" fmla="*/ 17 h 452"/>
                <a:gd name="T4" fmla="*/ 0 w 177"/>
                <a:gd name="T5" fmla="*/ 184 h 452"/>
                <a:gd name="T6" fmla="*/ 20 w 177"/>
                <a:gd name="T7" fmla="*/ 427 h 452"/>
                <a:gd name="T8" fmla="*/ 154 w 177"/>
                <a:gd name="T9" fmla="*/ 452 h 452"/>
                <a:gd name="T10" fmla="*/ 177 w 177"/>
                <a:gd name="T11" fmla="*/ 111 h 452"/>
                <a:gd name="T12" fmla="*/ 111 w 177"/>
                <a:gd name="T13" fmla="*/ 0 h 452"/>
                <a:gd name="T14" fmla="*/ 111 w 177"/>
                <a:gd name="T15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452">
                  <a:moveTo>
                    <a:pt x="111" y="0"/>
                  </a:moveTo>
                  <a:lnTo>
                    <a:pt x="27" y="17"/>
                  </a:lnTo>
                  <a:lnTo>
                    <a:pt x="0" y="184"/>
                  </a:lnTo>
                  <a:lnTo>
                    <a:pt x="20" y="427"/>
                  </a:lnTo>
                  <a:lnTo>
                    <a:pt x="154" y="452"/>
                  </a:lnTo>
                  <a:lnTo>
                    <a:pt x="177" y="111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1" name="Freeform 19"/>
            <p:cNvSpPr>
              <a:spLocks/>
            </p:cNvSpPr>
            <p:nvPr/>
          </p:nvSpPr>
          <p:spPr bwMode="auto">
            <a:xfrm>
              <a:off x="560" y="1703"/>
              <a:ext cx="237" cy="137"/>
            </a:xfrm>
            <a:custGeom>
              <a:avLst/>
              <a:gdLst>
                <a:gd name="T0" fmla="*/ 10 w 713"/>
                <a:gd name="T1" fmla="*/ 41 h 411"/>
                <a:gd name="T2" fmla="*/ 194 w 713"/>
                <a:gd name="T3" fmla="*/ 63 h 411"/>
                <a:gd name="T4" fmla="*/ 262 w 713"/>
                <a:gd name="T5" fmla="*/ 48 h 411"/>
                <a:gd name="T6" fmla="*/ 277 w 713"/>
                <a:gd name="T7" fmla="*/ 95 h 411"/>
                <a:gd name="T8" fmla="*/ 346 w 713"/>
                <a:gd name="T9" fmla="*/ 25 h 411"/>
                <a:gd name="T10" fmla="*/ 378 w 713"/>
                <a:gd name="T11" fmla="*/ 79 h 411"/>
                <a:gd name="T12" fmla="*/ 429 w 713"/>
                <a:gd name="T13" fmla="*/ 25 h 411"/>
                <a:gd name="T14" fmla="*/ 462 w 713"/>
                <a:gd name="T15" fmla="*/ 63 h 411"/>
                <a:gd name="T16" fmla="*/ 512 w 713"/>
                <a:gd name="T17" fmla="*/ 16 h 411"/>
                <a:gd name="T18" fmla="*/ 545 w 713"/>
                <a:gd name="T19" fmla="*/ 69 h 411"/>
                <a:gd name="T20" fmla="*/ 596 w 713"/>
                <a:gd name="T21" fmla="*/ 16 h 411"/>
                <a:gd name="T22" fmla="*/ 629 w 713"/>
                <a:gd name="T23" fmla="*/ 63 h 411"/>
                <a:gd name="T24" fmla="*/ 696 w 713"/>
                <a:gd name="T25" fmla="*/ 0 h 411"/>
                <a:gd name="T26" fmla="*/ 713 w 713"/>
                <a:gd name="T27" fmla="*/ 341 h 411"/>
                <a:gd name="T28" fmla="*/ 194 w 713"/>
                <a:gd name="T29" fmla="*/ 411 h 411"/>
                <a:gd name="T30" fmla="*/ 221 w 713"/>
                <a:gd name="T31" fmla="*/ 126 h 411"/>
                <a:gd name="T32" fmla="*/ 0 w 713"/>
                <a:gd name="T33" fmla="*/ 88 h 411"/>
                <a:gd name="T34" fmla="*/ 10 w 713"/>
                <a:gd name="T35" fmla="*/ 41 h 411"/>
                <a:gd name="T36" fmla="*/ 10 w 713"/>
                <a:gd name="T37" fmla="*/ 4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13" h="411">
                  <a:moveTo>
                    <a:pt x="10" y="41"/>
                  </a:moveTo>
                  <a:lnTo>
                    <a:pt x="194" y="63"/>
                  </a:lnTo>
                  <a:lnTo>
                    <a:pt x="262" y="48"/>
                  </a:lnTo>
                  <a:lnTo>
                    <a:pt x="277" y="95"/>
                  </a:lnTo>
                  <a:lnTo>
                    <a:pt x="346" y="25"/>
                  </a:lnTo>
                  <a:lnTo>
                    <a:pt x="378" y="79"/>
                  </a:lnTo>
                  <a:lnTo>
                    <a:pt x="429" y="25"/>
                  </a:lnTo>
                  <a:lnTo>
                    <a:pt x="462" y="63"/>
                  </a:lnTo>
                  <a:lnTo>
                    <a:pt x="512" y="16"/>
                  </a:lnTo>
                  <a:lnTo>
                    <a:pt x="545" y="69"/>
                  </a:lnTo>
                  <a:lnTo>
                    <a:pt x="596" y="16"/>
                  </a:lnTo>
                  <a:lnTo>
                    <a:pt x="629" y="63"/>
                  </a:lnTo>
                  <a:lnTo>
                    <a:pt x="696" y="0"/>
                  </a:lnTo>
                  <a:lnTo>
                    <a:pt x="713" y="341"/>
                  </a:lnTo>
                  <a:lnTo>
                    <a:pt x="194" y="411"/>
                  </a:lnTo>
                  <a:lnTo>
                    <a:pt x="221" y="126"/>
                  </a:lnTo>
                  <a:lnTo>
                    <a:pt x="0" y="88"/>
                  </a:lnTo>
                  <a:lnTo>
                    <a:pt x="10" y="41"/>
                  </a:lnTo>
                  <a:lnTo>
                    <a:pt x="10" y="41"/>
                  </a:lnTo>
                  <a:close/>
                </a:path>
              </a:pathLst>
            </a:custGeom>
            <a:solidFill>
              <a:srgbClr val="A39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2" name="Freeform 20"/>
            <p:cNvSpPr>
              <a:spLocks/>
            </p:cNvSpPr>
            <p:nvPr/>
          </p:nvSpPr>
          <p:spPr bwMode="auto">
            <a:xfrm>
              <a:off x="550" y="1748"/>
              <a:ext cx="65" cy="86"/>
            </a:xfrm>
            <a:custGeom>
              <a:avLst/>
              <a:gdLst>
                <a:gd name="T0" fmla="*/ 196 w 196"/>
                <a:gd name="T1" fmla="*/ 122 h 260"/>
                <a:gd name="T2" fmla="*/ 188 w 196"/>
                <a:gd name="T3" fmla="*/ 71 h 260"/>
                <a:gd name="T4" fmla="*/ 157 w 196"/>
                <a:gd name="T5" fmla="*/ 29 h 260"/>
                <a:gd name="T6" fmla="*/ 124 w 196"/>
                <a:gd name="T7" fmla="*/ 4 h 260"/>
                <a:gd name="T8" fmla="*/ 88 w 196"/>
                <a:gd name="T9" fmla="*/ 0 h 260"/>
                <a:gd name="T10" fmla="*/ 67 w 196"/>
                <a:gd name="T11" fmla="*/ 7 h 260"/>
                <a:gd name="T12" fmla="*/ 40 w 196"/>
                <a:gd name="T13" fmla="*/ 29 h 260"/>
                <a:gd name="T14" fmla="*/ 18 w 196"/>
                <a:gd name="T15" fmla="*/ 54 h 260"/>
                <a:gd name="T16" fmla="*/ 0 w 196"/>
                <a:gd name="T17" fmla="*/ 101 h 260"/>
                <a:gd name="T18" fmla="*/ 8 w 196"/>
                <a:gd name="T19" fmla="*/ 156 h 260"/>
                <a:gd name="T20" fmla="*/ 36 w 196"/>
                <a:gd name="T21" fmla="*/ 215 h 260"/>
                <a:gd name="T22" fmla="*/ 74 w 196"/>
                <a:gd name="T23" fmla="*/ 248 h 260"/>
                <a:gd name="T24" fmla="*/ 124 w 196"/>
                <a:gd name="T25" fmla="*/ 260 h 260"/>
                <a:gd name="T26" fmla="*/ 160 w 196"/>
                <a:gd name="T27" fmla="*/ 245 h 260"/>
                <a:gd name="T28" fmla="*/ 178 w 196"/>
                <a:gd name="T29" fmla="*/ 211 h 260"/>
                <a:gd name="T30" fmla="*/ 152 w 196"/>
                <a:gd name="T31" fmla="*/ 203 h 260"/>
                <a:gd name="T32" fmla="*/ 116 w 196"/>
                <a:gd name="T33" fmla="*/ 203 h 260"/>
                <a:gd name="T34" fmla="*/ 85 w 196"/>
                <a:gd name="T35" fmla="*/ 181 h 260"/>
                <a:gd name="T36" fmla="*/ 67 w 196"/>
                <a:gd name="T37" fmla="*/ 153 h 260"/>
                <a:gd name="T38" fmla="*/ 62 w 196"/>
                <a:gd name="T39" fmla="*/ 119 h 260"/>
                <a:gd name="T40" fmla="*/ 70 w 196"/>
                <a:gd name="T41" fmla="*/ 94 h 260"/>
                <a:gd name="T42" fmla="*/ 88 w 196"/>
                <a:gd name="T43" fmla="*/ 71 h 260"/>
                <a:gd name="T44" fmla="*/ 121 w 196"/>
                <a:gd name="T45" fmla="*/ 67 h 260"/>
                <a:gd name="T46" fmla="*/ 152 w 196"/>
                <a:gd name="T47" fmla="*/ 88 h 260"/>
                <a:gd name="T48" fmla="*/ 170 w 196"/>
                <a:gd name="T49" fmla="*/ 122 h 260"/>
                <a:gd name="T50" fmla="*/ 196 w 196"/>
                <a:gd name="T51" fmla="*/ 122 h 260"/>
                <a:gd name="T52" fmla="*/ 196 w 196"/>
                <a:gd name="T53" fmla="*/ 122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6" h="260">
                  <a:moveTo>
                    <a:pt x="196" y="122"/>
                  </a:moveTo>
                  <a:lnTo>
                    <a:pt x="188" y="71"/>
                  </a:lnTo>
                  <a:lnTo>
                    <a:pt x="157" y="29"/>
                  </a:lnTo>
                  <a:lnTo>
                    <a:pt x="124" y="4"/>
                  </a:lnTo>
                  <a:lnTo>
                    <a:pt x="88" y="0"/>
                  </a:lnTo>
                  <a:lnTo>
                    <a:pt x="67" y="7"/>
                  </a:lnTo>
                  <a:lnTo>
                    <a:pt x="40" y="29"/>
                  </a:lnTo>
                  <a:lnTo>
                    <a:pt x="18" y="54"/>
                  </a:lnTo>
                  <a:lnTo>
                    <a:pt x="0" y="101"/>
                  </a:lnTo>
                  <a:lnTo>
                    <a:pt x="8" y="156"/>
                  </a:lnTo>
                  <a:lnTo>
                    <a:pt x="36" y="215"/>
                  </a:lnTo>
                  <a:lnTo>
                    <a:pt x="74" y="248"/>
                  </a:lnTo>
                  <a:lnTo>
                    <a:pt x="124" y="260"/>
                  </a:lnTo>
                  <a:lnTo>
                    <a:pt x="160" y="245"/>
                  </a:lnTo>
                  <a:lnTo>
                    <a:pt x="178" y="211"/>
                  </a:lnTo>
                  <a:lnTo>
                    <a:pt x="152" y="203"/>
                  </a:lnTo>
                  <a:lnTo>
                    <a:pt x="116" y="203"/>
                  </a:lnTo>
                  <a:lnTo>
                    <a:pt x="85" y="181"/>
                  </a:lnTo>
                  <a:lnTo>
                    <a:pt x="67" y="153"/>
                  </a:lnTo>
                  <a:lnTo>
                    <a:pt x="62" y="119"/>
                  </a:lnTo>
                  <a:lnTo>
                    <a:pt x="70" y="94"/>
                  </a:lnTo>
                  <a:lnTo>
                    <a:pt x="88" y="71"/>
                  </a:lnTo>
                  <a:lnTo>
                    <a:pt x="121" y="67"/>
                  </a:lnTo>
                  <a:lnTo>
                    <a:pt x="152" y="88"/>
                  </a:lnTo>
                  <a:lnTo>
                    <a:pt x="170" y="122"/>
                  </a:lnTo>
                  <a:lnTo>
                    <a:pt x="196" y="122"/>
                  </a:lnTo>
                  <a:lnTo>
                    <a:pt x="196" y="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3" name="Freeform 21"/>
            <p:cNvSpPr>
              <a:spLocks/>
            </p:cNvSpPr>
            <p:nvPr/>
          </p:nvSpPr>
          <p:spPr bwMode="auto">
            <a:xfrm>
              <a:off x="594" y="1783"/>
              <a:ext cx="21" cy="39"/>
            </a:xfrm>
            <a:custGeom>
              <a:avLst/>
              <a:gdLst>
                <a:gd name="T0" fmla="*/ 30 w 62"/>
                <a:gd name="T1" fmla="*/ 0 h 119"/>
                <a:gd name="T2" fmla="*/ 30 w 62"/>
                <a:gd name="T3" fmla="*/ 37 h 119"/>
                <a:gd name="T4" fmla="*/ 26 w 62"/>
                <a:gd name="T5" fmla="*/ 70 h 119"/>
                <a:gd name="T6" fmla="*/ 0 w 62"/>
                <a:gd name="T7" fmla="*/ 110 h 119"/>
                <a:gd name="T8" fmla="*/ 38 w 62"/>
                <a:gd name="T9" fmla="*/ 119 h 119"/>
                <a:gd name="T10" fmla="*/ 54 w 62"/>
                <a:gd name="T11" fmla="*/ 85 h 119"/>
                <a:gd name="T12" fmla="*/ 62 w 62"/>
                <a:gd name="T13" fmla="*/ 55 h 119"/>
                <a:gd name="T14" fmla="*/ 62 w 62"/>
                <a:gd name="T15" fmla="*/ 14 h 119"/>
                <a:gd name="T16" fmla="*/ 30 w 62"/>
                <a:gd name="T17" fmla="*/ 0 h 119"/>
                <a:gd name="T18" fmla="*/ 30 w 62"/>
                <a:gd name="T1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19">
                  <a:moveTo>
                    <a:pt x="30" y="0"/>
                  </a:moveTo>
                  <a:lnTo>
                    <a:pt x="30" y="37"/>
                  </a:lnTo>
                  <a:lnTo>
                    <a:pt x="26" y="70"/>
                  </a:lnTo>
                  <a:lnTo>
                    <a:pt x="0" y="110"/>
                  </a:lnTo>
                  <a:lnTo>
                    <a:pt x="38" y="119"/>
                  </a:lnTo>
                  <a:lnTo>
                    <a:pt x="54" y="85"/>
                  </a:lnTo>
                  <a:lnTo>
                    <a:pt x="62" y="55"/>
                  </a:lnTo>
                  <a:lnTo>
                    <a:pt x="62" y="1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4" name="Freeform 22"/>
            <p:cNvSpPr>
              <a:spLocks/>
            </p:cNvSpPr>
            <p:nvPr/>
          </p:nvSpPr>
          <p:spPr bwMode="auto">
            <a:xfrm>
              <a:off x="552" y="1717"/>
              <a:ext cx="90" cy="125"/>
            </a:xfrm>
            <a:custGeom>
              <a:avLst/>
              <a:gdLst>
                <a:gd name="T0" fmla="*/ 0 w 268"/>
                <a:gd name="T1" fmla="*/ 8 h 375"/>
                <a:gd name="T2" fmla="*/ 0 w 268"/>
                <a:gd name="T3" fmla="*/ 105 h 375"/>
                <a:gd name="T4" fmla="*/ 36 w 268"/>
                <a:gd name="T5" fmla="*/ 109 h 375"/>
                <a:gd name="T6" fmla="*/ 44 w 268"/>
                <a:gd name="T7" fmla="*/ 72 h 375"/>
                <a:gd name="T8" fmla="*/ 85 w 268"/>
                <a:gd name="T9" fmla="*/ 66 h 375"/>
                <a:gd name="T10" fmla="*/ 139 w 268"/>
                <a:gd name="T11" fmla="*/ 75 h 375"/>
                <a:gd name="T12" fmla="*/ 182 w 268"/>
                <a:gd name="T13" fmla="*/ 97 h 375"/>
                <a:gd name="T14" fmla="*/ 202 w 268"/>
                <a:gd name="T15" fmla="*/ 134 h 375"/>
                <a:gd name="T16" fmla="*/ 214 w 268"/>
                <a:gd name="T17" fmla="*/ 221 h 375"/>
                <a:gd name="T18" fmla="*/ 205 w 268"/>
                <a:gd name="T19" fmla="*/ 296 h 375"/>
                <a:gd name="T20" fmla="*/ 188 w 268"/>
                <a:gd name="T21" fmla="*/ 338 h 375"/>
                <a:gd name="T22" fmla="*/ 131 w 268"/>
                <a:gd name="T23" fmla="*/ 341 h 375"/>
                <a:gd name="T24" fmla="*/ 110 w 268"/>
                <a:gd name="T25" fmla="*/ 349 h 375"/>
                <a:gd name="T26" fmla="*/ 259 w 268"/>
                <a:gd name="T27" fmla="*/ 375 h 375"/>
                <a:gd name="T28" fmla="*/ 268 w 268"/>
                <a:gd name="T29" fmla="*/ 38 h 375"/>
                <a:gd name="T30" fmla="*/ 220 w 268"/>
                <a:gd name="T31" fmla="*/ 21 h 375"/>
                <a:gd name="T32" fmla="*/ 211 w 268"/>
                <a:gd name="T33" fmla="*/ 58 h 375"/>
                <a:gd name="T34" fmla="*/ 44 w 268"/>
                <a:gd name="T35" fmla="*/ 38 h 375"/>
                <a:gd name="T36" fmla="*/ 44 w 268"/>
                <a:gd name="T37" fmla="*/ 0 h 375"/>
                <a:gd name="T38" fmla="*/ 0 w 268"/>
                <a:gd name="T39" fmla="*/ 8 h 375"/>
                <a:gd name="T40" fmla="*/ 0 w 268"/>
                <a:gd name="T41" fmla="*/ 8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8" h="375">
                  <a:moveTo>
                    <a:pt x="0" y="8"/>
                  </a:moveTo>
                  <a:lnTo>
                    <a:pt x="0" y="105"/>
                  </a:lnTo>
                  <a:lnTo>
                    <a:pt x="36" y="109"/>
                  </a:lnTo>
                  <a:lnTo>
                    <a:pt x="44" y="72"/>
                  </a:lnTo>
                  <a:lnTo>
                    <a:pt x="85" y="66"/>
                  </a:lnTo>
                  <a:lnTo>
                    <a:pt x="139" y="75"/>
                  </a:lnTo>
                  <a:lnTo>
                    <a:pt x="182" y="97"/>
                  </a:lnTo>
                  <a:lnTo>
                    <a:pt x="202" y="134"/>
                  </a:lnTo>
                  <a:lnTo>
                    <a:pt x="214" y="221"/>
                  </a:lnTo>
                  <a:lnTo>
                    <a:pt x="205" y="296"/>
                  </a:lnTo>
                  <a:lnTo>
                    <a:pt x="188" y="338"/>
                  </a:lnTo>
                  <a:lnTo>
                    <a:pt x="131" y="341"/>
                  </a:lnTo>
                  <a:lnTo>
                    <a:pt x="110" y="349"/>
                  </a:lnTo>
                  <a:lnTo>
                    <a:pt x="259" y="375"/>
                  </a:lnTo>
                  <a:lnTo>
                    <a:pt x="268" y="38"/>
                  </a:lnTo>
                  <a:lnTo>
                    <a:pt x="220" y="21"/>
                  </a:lnTo>
                  <a:lnTo>
                    <a:pt x="211" y="58"/>
                  </a:lnTo>
                  <a:lnTo>
                    <a:pt x="44" y="38"/>
                  </a:lnTo>
                  <a:lnTo>
                    <a:pt x="44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5" name="Freeform 23"/>
            <p:cNvSpPr>
              <a:spLocks/>
            </p:cNvSpPr>
            <p:nvPr/>
          </p:nvSpPr>
          <p:spPr bwMode="auto">
            <a:xfrm>
              <a:off x="501" y="1824"/>
              <a:ext cx="349" cy="43"/>
            </a:xfrm>
            <a:custGeom>
              <a:avLst/>
              <a:gdLst>
                <a:gd name="T0" fmla="*/ 111 w 1048"/>
                <a:gd name="T1" fmla="*/ 0 h 130"/>
                <a:gd name="T2" fmla="*/ 0 w 1048"/>
                <a:gd name="T3" fmla="*/ 62 h 130"/>
                <a:gd name="T4" fmla="*/ 16 w 1048"/>
                <a:gd name="T5" fmla="*/ 96 h 130"/>
                <a:gd name="T6" fmla="*/ 199 w 1048"/>
                <a:gd name="T7" fmla="*/ 105 h 130"/>
                <a:gd name="T8" fmla="*/ 330 w 1048"/>
                <a:gd name="T9" fmla="*/ 130 h 130"/>
                <a:gd name="T10" fmla="*/ 456 w 1048"/>
                <a:gd name="T11" fmla="*/ 105 h 130"/>
                <a:gd name="T12" fmla="*/ 1048 w 1048"/>
                <a:gd name="T13" fmla="*/ 88 h 130"/>
                <a:gd name="T14" fmla="*/ 1048 w 1048"/>
                <a:gd name="T15" fmla="*/ 62 h 130"/>
                <a:gd name="T16" fmla="*/ 829 w 1048"/>
                <a:gd name="T17" fmla="*/ 68 h 130"/>
                <a:gd name="T18" fmla="*/ 834 w 1048"/>
                <a:gd name="T19" fmla="*/ 54 h 130"/>
                <a:gd name="T20" fmla="*/ 1012 w 1048"/>
                <a:gd name="T21" fmla="*/ 37 h 130"/>
                <a:gd name="T22" fmla="*/ 946 w 1048"/>
                <a:gd name="T23" fmla="*/ 25 h 130"/>
                <a:gd name="T24" fmla="*/ 580 w 1048"/>
                <a:gd name="T25" fmla="*/ 28 h 130"/>
                <a:gd name="T26" fmla="*/ 339 w 1048"/>
                <a:gd name="T27" fmla="*/ 79 h 130"/>
                <a:gd name="T28" fmla="*/ 111 w 1048"/>
                <a:gd name="T29" fmla="*/ 0 h 130"/>
                <a:gd name="T30" fmla="*/ 111 w 1048"/>
                <a:gd name="T31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48" h="130">
                  <a:moveTo>
                    <a:pt x="111" y="0"/>
                  </a:moveTo>
                  <a:lnTo>
                    <a:pt x="0" y="62"/>
                  </a:lnTo>
                  <a:lnTo>
                    <a:pt x="16" y="96"/>
                  </a:lnTo>
                  <a:lnTo>
                    <a:pt x="199" y="105"/>
                  </a:lnTo>
                  <a:lnTo>
                    <a:pt x="330" y="130"/>
                  </a:lnTo>
                  <a:lnTo>
                    <a:pt x="456" y="105"/>
                  </a:lnTo>
                  <a:lnTo>
                    <a:pt x="1048" y="88"/>
                  </a:lnTo>
                  <a:lnTo>
                    <a:pt x="1048" y="62"/>
                  </a:lnTo>
                  <a:lnTo>
                    <a:pt x="829" y="68"/>
                  </a:lnTo>
                  <a:lnTo>
                    <a:pt x="834" y="54"/>
                  </a:lnTo>
                  <a:lnTo>
                    <a:pt x="1012" y="37"/>
                  </a:lnTo>
                  <a:lnTo>
                    <a:pt x="946" y="25"/>
                  </a:lnTo>
                  <a:lnTo>
                    <a:pt x="580" y="28"/>
                  </a:lnTo>
                  <a:lnTo>
                    <a:pt x="339" y="79"/>
                  </a:lnTo>
                  <a:lnTo>
                    <a:pt x="111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6" name="Freeform 24"/>
            <p:cNvSpPr>
              <a:spLocks/>
            </p:cNvSpPr>
            <p:nvPr/>
          </p:nvSpPr>
          <p:spPr bwMode="auto">
            <a:xfrm>
              <a:off x="636" y="1718"/>
              <a:ext cx="155" cy="122"/>
            </a:xfrm>
            <a:custGeom>
              <a:avLst/>
              <a:gdLst>
                <a:gd name="T0" fmla="*/ 13 w 465"/>
                <a:gd name="T1" fmla="*/ 270 h 366"/>
                <a:gd name="T2" fmla="*/ 76 w 465"/>
                <a:gd name="T3" fmla="*/ 38 h 366"/>
                <a:gd name="T4" fmla="*/ 112 w 465"/>
                <a:gd name="T5" fmla="*/ 34 h 366"/>
                <a:gd name="T6" fmla="*/ 125 w 465"/>
                <a:gd name="T7" fmla="*/ 256 h 366"/>
                <a:gd name="T8" fmla="*/ 179 w 465"/>
                <a:gd name="T9" fmla="*/ 30 h 366"/>
                <a:gd name="T10" fmla="*/ 206 w 465"/>
                <a:gd name="T11" fmla="*/ 30 h 366"/>
                <a:gd name="T12" fmla="*/ 211 w 465"/>
                <a:gd name="T13" fmla="*/ 226 h 366"/>
                <a:gd name="T14" fmla="*/ 259 w 465"/>
                <a:gd name="T15" fmla="*/ 21 h 366"/>
                <a:gd name="T16" fmla="*/ 286 w 465"/>
                <a:gd name="T17" fmla="*/ 17 h 366"/>
                <a:gd name="T18" fmla="*/ 304 w 465"/>
                <a:gd name="T19" fmla="*/ 201 h 366"/>
                <a:gd name="T20" fmla="*/ 349 w 465"/>
                <a:gd name="T21" fmla="*/ 15 h 366"/>
                <a:gd name="T22" fmla="*/ 367 w 465"/>
                <a:gd name="T23" fmla="*/ 17 h 366"/>
                <a:gd name="T24" fmla="*/ 378 w 465"/>
                <a:gd name="T25" fmla="*/ 243 h 366"/>
                <a:gd name="T26" fmla="*/ 438 w 465"/>
                <a:gd name="T27" fmla="*/ 9 h 366"/>
                <a:gd name="T28" fmla="*/ 465 w 465"/>
                <a:gd name="T29" fmla="*/ 0 h 366"/>
                <a:gd name="T30" fmla="*/ 384 w 465"/>
                <a:gd name="T31" fmla="*/ 319 h 366"/>
                <a:gd name="T32" fmla="*/ 358 w 465"/>
                <a:gd name="T33" fmla="*/ 319 h 366"/>
                <a:gd name="T34" fmla="*/ 343 w 465"/>
                <a:gd name="T35" fmla="*/ 122 h 366"/>
                <a:gd name="T36" fmla="*/ 304 w 465"/>
                <a:gd name="T37" fmla="*/ 298 h 366"/>
                <a:gd name="T38" fmla="*/ 277 w 465"/>
                <a:gd name="T39" fmla="*/ 302 h 366"/>
                <a:gd name="T40" fmla="*/ 262 w 465"/>
                <a:gd name="T41" fmla="*/ 105 h 366"/>
                <a:gd name="T42" fmla="*/ 209 w 465"/>
                <a:gd name="T43" fmla="*/ 313 h 366"/>
                <a:gd name="T44" fmla="*/ 188 w 465"/>
                <a:gd name="T45" fmla="*/ 315 h 366"/>
                <a:gd name="T46" fmla="*/ 179 w 465"/>
                <a:gd name="T47" fmla="*/ 134 h 366"/>
                <a:gd name="T48" fmla="*/ 134 w 465"/>
                <a:gd name="T49" fmla="*/ 332 h 366"/>
                <a:gd name="T50" fmla="*/ 116 w 465"/>
                <a:gd name="T51" fmla="*/ 336 h 366"/>
                <a:gd name="T52" fmla="*/ 80 w 465"/>
                <a:gd name="T53" fmla="*/ 127 h 366"/>
                <a:gd name="T54" fmla="*/ 30 w 465"/>
                <a:gd name="T55" fmla="*/ 345 h 366"/>
                <a:gd name="T56" fmla="*/ 0 w 465"/>
                <a:gd name="T57" fmla="*/ 366 h 366"/>
                <a:gd name="T58" fmla="*/ 13 w 465"/>
                <a:gd name="T59" fmla="*/ 270 h 366"/>
                <a:gd name="T60" fmla="*/ 13 w 465"/>
                <a:gd name="T61" fmla="*/ 27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65" h="366">
                  <a:moveTo>
                    <a:pt x="13" y="270"/>
                  </a:moveTo>
                  <a:lnTo>
                    <a:pt x="76" y="38"/>
                  </a:lnTo>
                  <a:lnTo>
                    <a:pt x="112" y="34"/>
                  </a:lnTo>
                  <a:lnTo>
                    <a:pt x="125" y="256"/>
                  </a:lnTo>
                  <a:lnTo>
                    <a:pt x="179" y="30"/>
                  </a:lnTo>
                  <a:lnTo>
                    <a:pt x="206" y="30"/>
                  </a:lnTo>
                  <a:lnTo>
                    <a:pt x="211" y="226"/>
                  </a:lnTo>
                  <a:lnTo>
                    <a:pt x="259" y="21"/>
                  </a:lnTo>
                  <a:lnTo>
                    <a:pt x="286" y="17"/>
                  </a:lnTo>
                  <a:lnTo>
                    <a:pt x="304" y="201"/>
                  </a:lnTo>
                  <a:lnTo>
                    <a:pt x="349" y="15"/>
                  </a:lnTo>
                  <a:lnTo>
                    <a:pt x="367" y="17"/>
                  </a:lnTo>
                  <a:lnTo>
                    <a:pt x="378" y="243"/>
                  </a:lnTo>
                  <a:lnTo>
                    <a:pt x="438" y="9"/>
                  </a:lnTo>
                  <a:lnTo>
                    <a:pt x="465" y="0"/>
                  </a:lnTo>
                  <a:lnTo>
                    <a:pt x="384" y="319"/>
                  </a:lnTo>
                  <a:lnTo>
                    <a:pt x="358" y="319"/>
                  </a:lnTo>
                  <a:lnTo>
                    <a:pt x="343" y="122"/>
                  </a:lnTo>
                  <a:lnTo>
                    <a:pt x="304" y="298"/>
                  </a:lnTo>
                  <a:lnTo>
                    <a:pt x="277" y="302"/>
                  </a:lnTo>
                  <a:lnTo>
                    <a:pt x="262" y="105"/>
                  </a:lnTo>
                  <a:lnTo>
                    <a:pt x="209" y="313"/>
                  </a:lnTo>
                  <a:lnTo>
                    <a:pt x="188" y="315"/>
                  </a:lnTo>
                  <a:lnTo>
                    <a:pt x="179" y="134"/>
                  </a:lnTo>
                  <a:lnTo>
                    <a:pt x="134" y="332"/>
                  </a:lnTo>
                  <a:lnTo>
                    <a:pt x="116" y="336"/>
                  </a:lnTo>
                  <a:lnTo>
                    <a:pt x="80" y="127"/>
                  </a:lnTo>
                  <a:lnTo>
                    <a:pt x="30" y="345"/>
                  </a:lnTo>
                  <a:lnTo>
                    <a:pt x="0" y="366"/>
                  </a:lnTo>
                  <a:lnTo>
                    <a:pt x="13" y="270"/>
                  </a:lnTo>
                  <a:lnTo>
                    <a:pt x="13" y="27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7" name="Freeform 25"/>
            <p:cNvSpPr>
              <a:spLocks/>
            </p:cNvSpPr>
            <p:nvPr/>
          </p:nvSpPr>
          <p:spPr bwMode="auto">
            <a:xfrm>
              <a:off x="676" y="1656"/>
              <a:ext cx="128" cy="164"/>
            </a:xfrm>
            <a:custGeom>
              <a:avLst/>
              <a:gdLst>
                <a:gd name="T0" fmla="*/ 3 w 382"/>
                <a:gd name="T1" fmla="*/ 0 h 492"/>
                <a:gd name="T2" fmla="*/ 0 w 382"/>
                <a:gd name="T3" fmla="*/ 96 h 492"/>
                <a:gd name="T4" fmla="*/ 333 w 382"/>
                <a:gd name="T5" fmla="*/ 151 h 492"/>
                <a:gd name="T6" fmla="*/ 343 w 382"/>
                <a:gd name="T7" fmla="*/ 492 h 492"/>
                <a:gd name="T8" fmla="*/ 382 w 382"/>
                <a:gd name="T9" fmla="*/ 492 h 492"/>
                <a:gd name="T10" fmla="*/ 382 w 382"/>
                <a:gd name="T11" fmla="*/ 59 h 492"/>
                <a:gd name="T12" fmla="*/ 3 w 382"/>
                <a:gd name="T13" fmla="*/ 0 h 492"/>
                <a:gd name="T14" fmla="*/ 3 w 382"/>
                <a:gd name="T15" fmla="*/ 0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2" h="492">
                  <a:moveTo>
                    <a:pt x="3" y="0"/>
                  </a:moveTo>
                  <a:lnTo>
                    <a:pt x="0" y="96"/>
                  </a:lnTo>
                  <a:lnTo>
                    <a:pt x="333" y="151"/>
                  </a:lnTo>
                  <a:lnTo>
                    <a:pt x="343" y="492"/>
                  </a:lnTo>
                  <a:lnTo>
                    <a:pt x="382" y="492"/>
                  </a:lnTo>
                  <a:lnTo>
                    <a:pt x="382" y="59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8" name="Freeform 26"/>
            <p:cNvSpPr>
              <a:spLocks/>
            </p:cNvSpPr>
            <p:nvPr/>
          </p:nvSpPr>
          <p:spPr bwMode="auto">
            <a:xfrm>
              <a:off x="694" y="1640"/>
              <a:ext cx="198" cy="44"/>
            </a:xfrm>
            <a:custGeom>
              <a:avLst/>
              <a:gdLst>
                <a:gd name="T0" fmla="*/ 0 w 594"/>
                <a:gd name="T1" fmla="*/ 20 h 133"/>
                <a:gd name="T2" fmla="*/ 442 w 594"/>
                <a:gd name="T3" fmla="*/ 82 h 133"/>
                <a:gd name="T4" fmla="*/ 486 w 594"/>
                <a:gd name="T5" fmla="*/ 133 h 133"/>
                <a:gd name="T6" fmla="*/ 594 w 594"/>
                <a:gd name="T7" fmla="*/ 129 h 133"/>
                <a:gd name="T8" fmla="*/ 500 w 594"/>
                <a:gd name="T9" fmla="*/ 108 h 133"/>
                <a:gd name="T10" fmla="*/ 442 w 594"/>
                <a:gd name="T11" fmla="*/ 48 h 133"/>
                <a:gd name="T12" fmla="*/ 102 w 594"/>
                <a:gd name="T13" fmla="*/ 0 h 133"/>
                <a:gd name="T14" fmla="*/ 0 w 594"/>
                <a:gd name="T15" fmla="*/ 20 h 133"/>
                <a:gd name="T16" fmla="*/ 0 w 594"/>
                <a:gd name="T17" fmla="*/ 2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4" h="133">
                  <a:moveTo>
                    <a:pt x="0" y="20"/>
                  </a:moveTo>
                  <a:lnTo>
                    <a:pt x="442" y="82"/>
                  </a:lnTo>
                  <a:lnTo>
                    <a:pt x="486" y="133"/>
                  </a:lnTo>
                  <a:lnTo>
                    <a:pt x="594" y="129"/>
                  </a:lnTo>
                  <a:lnTo>
                    <a:pt x="500" y="108"/>
                  </a:lnTo>
                  <a:lnTo>
                    <a:pt x="442" y="48"/>
                  </a:lnTo>
                  <a:lnTo>
                    <a:pt x="102" y="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39" name="Freeform 27"/>
            <p:cNvSpPr>
              <a:spLocks/>
            </p:cNvSpPr>
            <p:nvPr/>
          </p:nvSpPr>
          <p:spPr bwMode="auto">
            <a:xfrm>
              <a:off x="857" y="1687"/>
              <a:ext cx="33" cy="121"/>
            </a:xfrm>
            <a:custGeom>
              <a:avLst/>
              <a:gdLst>
                <a:gd name="T0" fmla="*/ 0 w 99"/>
                <a:gd name="T1" fmla="*/ 0 h 362"/>
                <a:gd name="T2" fmla="*/ 10 w 99"/>
                <a:gd name="T3" fmla="*/ 164 h 362"/>
                <a:gd name="T4" fmla="*/ 10 w 99"/>
                <a:gd name="T5" fmla="*/ 362 h 362"/>
                <a:gd name="T6" fmla="*/ 98 w 99"/>
                <a:gd name="T7" fmla="*/ 346 h 362"/>
                <a:gd name="T8" fmla="*/ 98 w 99"/>
                <a:gd name="T9" fmla="*/ 311 h 362"/>
                <a:gd name="T10" fmla="*/ 40 w 99"/>
                <a:gd name="T11" fmla="*/ 291 h 362"/>
                <a:gd name="T12" fmla="*/ 99 w 99"/>
                <a:gd name="T13" fmla="*/ 261 h 362"/>
                <a:gd name="T14" fmla="*/ 38 w 99"/>
                <a:gd name="T15" fmla="*/ 223 h 362"/>
                <a:gd name="T16" fmla="*/ 98 w 99"/>
                <a:gd name="T17" fmla="*/ 172 h 362"/>
                <a:gd name="T18" fmla="*/ 40 w 99"/>
                <a:gd name="T19" fmla="*/ 127 h 362"/>
                <a:gd name="T20" fmla="*/ 94 w 99"/>
                <a:gd name="T21" fmla="*/ 89 h 362"/>
                <a:gd name="T22" fmla="*/ 32 w 99"/>
                <a:gd name="T23" fmla="*/ 43 h 362"/>
                <a:gd name="T24" fmla="*/ 98 w 99"/>
                <a:gd name="T25" fmla="*/ 1 h 362"/>
                <a:gd name="T26" fmla="*/ 0 w 99"/>
                <a:gd name="T27" fmla="*/ 0 h 362"/>
                <a:gd name="T28" fmla="*/ 0 w 99"/>
                <a:gd name="T29" fmla="*/ 0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9" h="362">
                  <a:moveTo>
                    <a:pt x="0" y="0"/>
                  </a:moveTo>
                  <a:lnTo>
                    <a:pt x="10" y="164"/>
                  </a:lnTo>
                  <a:lnTo>
                    <a:pt x="10" y="362"/>
                  </a:lnTo>
                  <a:lnTo>
                    <a:pt x="98" y="346"/>
                  </a:lnTo>
                  <a:lnTo>
                    <a:pt x="98" y="311"/>
                  </a:lnTo>
                  <a:lnTo>
                    <a:pt x="40" y="291"/>
                  </a:lnTo>
                  <a:lnTo>
                    <a:pt x="99" y="261"/>
                  </a:lnTo>
                  <a:lnTo>
                    <a:pt x="38" y="223"/>
                  </a:lnTo>
                  <a:lnTo>
                    <a:pt x="98" y="172"/>
                  </a:lnTo>
                  <a:lnTo>
                    <a:pt x="40" y="127"/>
                  </a:lnTo>
                  <a:lnTo>
                    <a:pt x="94" y="89"/>
                  </a:lnTo>
                  <a:lnTo>
                    <a:pt x="32" y="43"/>
                  </a:lnTo>
                  <a:lnTo>
                    <a:pt x="98" y="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0" name="Freeform 28"/>
            <p:cNvSpPr>
              <a:spLocks/>
            </p:cNvSpPr>
            <p:nvPr/>
          </p:nvSpPr>
          <p:spPr bwMode="auto">
            <a:xfrm>
              <a:off x="889" y="1685"/>
              <a:ext cx="10" cy="115"/>
            </a:xfrm>
            <a:custGeom>
              <a:avLst/>
              <a:gdLst>
                <a:gd name="T0" fmla="*/ 0 w 32"/>
                <a:gd name="T1" fmla="*/ 0 h 347"/>
                <a:gd name="T2" fmla="*/ 10 w 32"/>
                <a:gd name="T3" fmla="*/ 168 h 347"/>
                <a:gd name="T4" fmla="*/ 5 w 32"/>
                <a:gd name="T5" fmla="*/ 347 h 347"/>
                <a:gd name="T6" fmla="*/ 18 w 32"/>
                <a:gd name="T7" fmla="*/ 302 h 347"/>
                <a:gd name="T8" fmla="*/ 32 w 32"/>
                <a:gd name="T9" fmla="*/ 154 h 347"/>
                <a:gd name="T10" fmla="*/ 23 w 32"/>
                <a:gd name="T11" fmla="*/ 42 h 347"/>
                <a:gd name="T12" fmla="*/ 0 w 32"/>
                <a:gd name="T13" fmla="*/ 0 h 347"/>
                <a:gd name="T14" fmla="*/ 0 w 32"/>
                <a:gd name="T15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47">
                  <a:moveTo>
                    <a:pt x="0" y="0"/>
                  </a:moveTo>
                  <a:lnTo>
                    <a:pt x="10" y="168"/>
                  </a:lnTo>
                  <a:lnTo>
                    <a:pt x="5" y="347"/>
                  </a:lnTo>
                  <a:lnTo>
                    <a:pt x="18" y="302"/>
                  </a:lnTo>
                  <a:lnTo>
                    <a:pt x="32" y="154"/>
                  </a:lnTo>
                  <a:lnTo>
                    <a:pt x="23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1" name="Freeform 29"/>
            <p:cNvSpPr>
              <a:spLocks/>
            </p:cNvSpPr>
            <p:nvPr/>
          </p:nvSpPr>
          <p:spPr bwMode="auto">
            <a:xfrm>
              <a:off x="556" y="1685"/>
              <a:ext cx="120" cy="24"/>
            </a:xfrm>
            <a:custGeom>
              <a:avLst/>
              <a:gdLst>
                <a:gd name="T0" fmla="*/ 0 w 358"/>
                <a:gd name="T1" fmla="*/ 71 h 71"/>
                <a:gd name="T2" fmla="*/ 358 w 358"/>
                <a:gd name="T3" fmla="*/ 6 h 71"/>
                <a:gd name="T4" fmla="*/ 256 w 358"/>
                <a:gd name="T5" fmla="*/ 0 h 71"/>
                <a:gd name="T6" fmla="*/ 28 w 358"/>
                <a:gd name="T7" fmla="*/ 48 h 71"/>
                <a:gd name="T8" fmla="*/ 0 w 358"/>
                <a:gd name="T9" fmla="*/ 71 h 71"/>
                <a:gd name="T10" fmla="*/ 0 w 358"/>
                <a:gd name="T1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71">
                  <a:moveTo>
                    <a:pt x="0" y="71"/>
                  </a:moveTo>
                  <a:lnTo>
                    <a:pt x="358" y="6"/>
                  </a:lnTo>
                  <a:lnTo>
                    <a:pt x="256" y="0"/>
                  </a:lnTo>
                  <a:lnTo>
                    <a:pt x="28" y="48"/>
                  </a:lnTo>
                  <a:lnTo>
                    <a:pt x="0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2" name="Freeform 30"/>
            <p:cNvSpPr>
              <a:spLocks/>
            </p:cNvSpPr>
            <p:nvPr/>
          </p:nvSpPr>
          <p:spPr bwMode="auto">
            <a:xfrm>
              <a:off x="544" y="1841"/>
              <a:ext cx="190" cy="108"/>
            </a:xfrm>
            <a:custGeom>
              <a:avLst/>
              <a:gdLst>
                <a:gd name="T0" fmla="*/ 536 w 569"/>
                <a:gd name="T1" fmla="*/ 0 h 323"/>
                <a:gd name="T2" fmla="*/ 234 w 569"/>
                <a:gd name="T3" fmla="*/ 175 h 323"/>
                <a:gd name="T4" fmla="*/ 204 w 569"/>
                <a:gd name="T5" fmla="*/ 162 h 323"/>
                <a:gd name="T6" fmla="*/ 170 w 569"/>
                <a:gd name="T7" fmla="*/ 185 h 323"/>
                <a:gd name="T8" fmla="*/ 186 w 569"/>
                <a:gd name="T9" fmla="*/ 209 h 323"/>
                <a:gd name="T10" fmla="*/ 144 w 569"/>
                <a:gd name="T11" fmla="*/ 227 h 323"/>
                <a:gd name="T12" fmla="*/ 144 w 569"/>
                <a:gd name="T13" fmla="*/ 252 h 323"/>
                <a:gd name="T14" fmla="*/ 100 w 569"/>
                <a:gd name="T15" fmla="*/ 264 h 323"/>
                <a:gd name="T16" fmla="*/ 90 w 569"/>
                <a:gd name="T17" fmla="*/ 284 h 323"/>
                <a:gd name="T18" fmla="*/ 42 w 569"/>
                <a:gd name="T19" fmla="*/ 284 h 323"/>
                <a:gd name="T20" fmla="*/ 41 w 569"/>
                <a:gd name="T21" fmla="*/ 244 h 323"/>
                <a:gd name="T22" fmla="*/ 108 w 569"/>
                <a:gd name="T23" fmla="*/ 193 h 323"/>
                <a:gd name="T24" fmla="*/ 162 w 569"/>
                <a:gd name="T25" fmla="*/ 171 h 323"/>
                <a:gd name="T26" fmla="*/ 96 w 569"/>
                <a:gd name="T27" fmla="*/ 166 h 323"/>
                <a:gd name="T28" fmla="*/ 41 w 569"/>
                <a:gd name="T29" fmla="*/ 196 h 323"/>
                <a:gd name="T30" fmla="*/ 0 w 569"/>
                <a:gd name="T31" fmla="*/ 247 h 323"/>
                <a:gd name="T32" fmla="*/ 5 w 569"/>
                <a:gd name="T33" fmla="*/ 298 h 323"/>
                <a:gd name="T34" fmla="*/ 46 w 569"/>
                <a:gd name="T35" fmla="*/ 323 h 323"/>
                <a:gd name="T36" fmla="*/ 94 w 569"/>
                <a:gd name="T37" fmla="*/ 306 h 323"/>
                <a:gd name="T38" fmla="*/ 170 w 569"/>
                <a:gd name="T39" fmla="*/ 277 h 323"/>
                <a:gd name="T40" fmla="*/ 216 w 569"/>
                <a:gd name="T41" fmla="*/ 213 h 323"/>
                <a:gd name="T42" fmla="*/ 569 w 569"/>
                <a:gd name="T43" fmla="*/ 23 h 323"/>
                <a:gd name="T44" fmla="*/ 536 w 569"/>
                <a:gd name="T45" fmla="*/ 0 h 323"/>
                <a:gd name="T46" fmla="*/ 536 w 569"/>
                <a:gd name="T47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9" h="323">
                  <a:moveTo>
                    <a:pt x="536" y="0"/>
                  </a:moveTo>
                  <a:lnTo>
                    <a:pt x="234" y="175"/>
                  </a:lnTo>
                  <a:lnTo>
                    <a:pt x="204" y="162"/>
                  </a:lnTo>
                  <a:lnTo>
                    <a:pt x="170" y="185"/>
                  </a:lnTo>
                  <a:lnTo>
                    <a:pt x="186" y="209"/>
                  </a:lnTo>
                  <a:lnTo>
                    <a:pt x="144" y="227"/>
                  </a:lnTo>
                  <a:lnTo>
                    <a:pt x="144" y="252"/>
                  </a:lnTo>
                  <a:lnTo>
                    <a:pt x="100" y="264"/>
                  </a:lnTo>
                  <a:lnTo>
                    <a:pt x="90" y="284"/>
                  </a:lnTo>
                  <a:lnTo>
                    <a:pt x="42" y="284"/>
                  </a:lnTo>
                  <a:lnTo>
                    <a:pt x="41" y="244"/>
                  </a:lnTo>
                  <a:lnTo>
                    <a:pt x="108" y="193"/>
                  </a:lnTo>
                  <a:lnTo>
                    <a:pt x="162" y="171"/>
                  </a:lnTo>
                  <a:lnTo>
                    <a:pt x="96" y="166"/>
                  </a:lnTo>
                  <a:lnTo>
                    <a:pt x="41" y="196"/>
                  </a:lnTo>
                  <a:lnTo>
                    <a:pt x="0" y="247"/>
                  </a:lnTo>
                  <a:lnTo>
                    <a:pt x="5" y="298"/>
                  </a:lnTo>
                  <a:lnTo>
                    <a:pt x="46" y="323"/>
                  </a:lnTo>
                  <a:lnTo>
                    <a:pt x="94" y="306"/>
                  </a:lnTo>
                  <a:lnTo>
                    <a:pt x="170" y="277"/>
                  </a:lnTo>
                  <a:lnTo>
                    <a:pt x="216" y="213"/>
                  </a:lnTo>
                  <a:lnTo>
                    <a:pt x="569" y="23"/>
                  </a:lnTo>
                  <a:lnTo>
                    <a:pt x="536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3" name="Freeform 31"/>
            <p:cNvSpPr>
              <a:spLocks/>
            </p:cNvSpPr>
            <p:nvPr/>
          </p:nvSpPr>
          <p:spPr bwMode="auto">
            <a:xfrm>
              <a:off x="616" y="1853"/>
              <a:ext cx="70" cy="40"/>
            </a:xfrm>
            <a:custGeom>
              <a:avLst/>
              <a:gdLst>
                <a:gd name="T0" fmla="*/ 208 w 208"/>
                <a:gd name="T1" fmla="*/ 0 h 121"/>
                <a:gd name="T2" fmla="*/ 8 w 208"/>
                <a:gd name="T3" fmla="*/ 121 h 121"/>
                <a:gd name="T4" fmla="*/ 0 w 208"/>
                <a:gd name="T5" fmla="*/ 104 h 121"/>
                <a:gd name="T6" fmla="*/ 160 w 208"/>
                <a:gd name="T7" fmla="*/ 8 h 121"/>
                <a:gd name="T8" fmla="*/ 208 w 208"/>
                <a:gd name="T9" fmla="*/ 0 h 121"/>
                <a:gd name="T10" fmla="*/ 208 w 208"/>
                <a:gd name="T11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121">
                  <a:moveTo>
                    <a:pt x="208" y="0"/>
                  </a:moveTo>
                  <a:lnTo>
                    <a:pt x="8" y="121"/>
                  </a:lnTo>
                  <a:lnTo>
                    <a:pt x="0" y="104"/>
                  </a:lnTo>
                  <a:lnTo>
                    <a:pt x="160" y="8"/>
                  </a:lnTo>
                  <a:lnTo>
                    <a:pt x="208" y="0"/>
                  </a:lnTo>
                  <a:lnTo>
                    <a:pt x="2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4" name="Freeform 32"/>
            <p:cNvSpPr>
              <a:spLocks/>
            </p:cNvSpPr>
            <p:nvPr/>
          </p:nvSpPr>
          <p:spPr bwMode="auto">
            <a:xfrm>
              <a:off x="692" y="1866"/>
              <a:ext cx="30" cy="76"/>
            </a:xfrm>
            <a:custGeom>
              <a:avLst/>
              <a:gdLst>
                <a:gd name="T0" fmla="*/ 84 w 89"/>
                <a:gd name="T1" fmla="*/ 0 h 226"/>
                <a:gd name="T2" fmla="*/ 39 w 89"/>
                <a:gd name="T3" fmla="*/ 23 h 226"/>
                <a:gd name="T4" fmla="*/ 36 w 89"/>
                <a:gd name="T5" fmla="*/ 152 h 226"/>
                <a:gd name="T6" fmla="*/ 3 w 89"/>
                <a:gd name="T7" fmla="*/ 164 h 226"/>
                <a:gd name="T8" fmla="*/ 0 w 89"/>
                <a:gd name="T9" fmla="*/ 214 h 226"/>
                <a:gd name="T10" fmla="*/ 43 w 89"/>
                <a:gd name="T11" fmla="*/ 226 h 226"/>
                <a:gd name="T12" fmla="*/ 34 w 89"/>
                <a:gd name="T13" fmla="*/ 172 h 226"/>
                <a:gd name="T14" fmla="*/ 89 w 89"/>
                <a:gd name="T15" fmla="*/ 160 h 226"/>
                <a:gd name="T16" fmla="*/ 71 w 89"/>
                <a:gd name="T17" fmla="*/ 57 h 226"/>
                <a:gd name="T18" fmla="*/ 84 w 89"/>
                <a:gd name="T19" fmla="*/ 0 h 226"/>
                <a:gd name="T20" fmla="*/ 84 w 89"/>
                <a:gd name="T2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226">
                  <a:moveTo>
                    <a:pt x="84" y="0"/>
                  </a:moveTo>
                  <a:lnTo>
                    <a:pt x="39" y="23"/>
                  </a:lnTo>
                  <a:lnTo>
                    <a:pt x="36" y="152"/>
                  </a:lnTo>
                  <a:lnTo>
                    <a:pt x="3" y="164"/>
                  </a:lnTo>
                  <a:lnTo>
                    <a:pt x="0" y="214"/>
                  </a:lnTo>
                  <a:lnTo>
                    <a:pt x="43" y="226"/>
                  </a:lnTo>
                  <a:lnTo>
                    <a:pt x="34" y="172"/>
                  </a:lnTo>
                  <a:lnTo>
                    <a:pt x="89" y="160"/>
                  </a:lnTo>
                  <a:lnTo>
                    <a:pt x="71" y="57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5" name="Freeform 33"/>
            <p:cNvSpPr>
              <a:spLocks/>
            </p:cNvSpPr>
            <p:nvPr/>
          </p:nvSpPr>
          <p:spPr bwMode="auto">
            <a:xfrm>
              <a:off x="714" y="1850"/>
              <a:ext cx="53" cy="92"/>
            </a:xfrm>
            <a:custGeom>
              <a:avLst/>
              <a:gdLst>
                <a:gd name="T0" fmla="*/ 95 w 158"/>
                <a:gd name="T1" fmla="*/ 0 h 276"/>
                <a:gd name="T2" fmla="*/ 72 w 158"/>
                <a:gd name="T3" fmla="*/ 45 h 276"/>
                <a:gd name="T4" fmla="*/ 80 w 158"/>
                <a:gd name="T5" fmla="*/ 210 h 276"/>
                <a:gd name="T6" fmla="*/ 32 w 158"/>
                <a:gd name="T7" fmla="*/ 225 h 276"/>
                <a:gd name="T8" fmla="*/ 72 w 158"/>
                <a:gd name="T9" fmla="*/ 239 h 276"/>
                <a:gd name="T10" fmla="*/ 0 w 158"/>
                <a:gd name="T11" fmla="*/ 276 h 276"/>
                <a:gd name="T12" fmla="*/ 152 w 158"/>
                <a:gd name="T13" fmla="*/ 273 h 276"/>
                <a:gd name="T14" fmla="*/ 158 w 158"/>
                <a:gd name="T15" fmla="*/ 214 h 276"/>
                <a:gd name="T16" fmla="*/ 120 w 158"/>
                <a:gd name="T17" fmla="*/ 210 h 276"/>
                <a:gd name="T18" fmla="*/ 122 w 158"/>
                <a:gd name="T19" fmla="*/ 6 h 276"/>
                <a:gd name="T20" fmla="*/ 95 w 158"/>
                <a:gd name="T21" fmla="*/ 0 h 276"/>
                <a:gd name="T22" fmla="*/ 95 w 158"/>
                <a:gd name="T23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" h="276">
                  <a:moveTo>
                    <a:pt x="95" y="0"/>
                  </a:moveTo>
                  <a:lnTo>
                    <a:pt x="72" y="45"/>
                  </a:lnTo>
                  <a:lnTo>
                    <a:pt x="80" y="210"/>
                  </a:lnTo>
                  <a:lnTo>
                    <a:pt x="32" y="225"/>
                  </a:lnTo>
                  <a:lnTo>
                    <a:pt x="72" y="239"/>
                  </a:lnTo>
                  <a:lnTo>
                    <a:pt x="0" y="276"/>
                  </a:lnTo>
                  <a:lnTo>
                    <a:pt x="152" y="273"/>
                  </a:lnTo>
                  <a:lnTo>
                    <a:pt x="158" y="214"/>
                  </a:lnTo>
                  <a:lnTo>
                    <a:pt x="120" y="210"/>
                  </a:lnTo>
                  <a:lnTo>
                    <a:pt x="122" y="6"/>
                  </a:lnTo>
                  <a:lnTo>
                    <a:pt x="95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6" name="Freeform 34"/>
            <p:cNvSpPr>
              <a:spLocks/>
            </p:cNvSpPr>
            <p:nvPr/>
          </p:nvSpPr>
          <p:spPr bwMode="auto">
            <a:xfrm>
              <a:off x="532" y="1941"/>
              <a:ext cx="228" cy="345"/>
            </a:xfrm>
            <a:custGeom>
              <a:avLst/>
              <a:gdLst>
                <a:gd name="T0" fmla="*/ 514 w 684"/>
                <a:gd name="T1" fmla="*/ 0 h 1037"/>
                <a:gd name="T2" fmla="*/ 514 w 684"/>
                <a:gd name="T3" fmla="*/ 54 h 1037"/>
                <a:gd name="T4" fmla="*/ 453 w 684"/>
                <a:gd name="T5" fmla="*/ 91 h 1037"/>
                <a:gd name="T6" fmla="*/ 430 w 684"/>
                <a:gd name="T7" fmla="*/ 171 h 1037"/>
                <a:gd name="T8" fmla="*/ 28 w 684"/>
                <a:gd name="T9" fmla="*/ 777 h 1037"/>
                <a:gd name="T10" fmla="*/ 46 w 684"/>
                <a:gd name="T11" fmla="*/ 790 h 1037"/>
                <a:gd name="T12" fmla="*/ 478 w 684"/>
                <a:gd name="T13" fmla="*/ 144 h 1037"/>
                <a:gd name="T14" fmla="*/ 510 w 684"/>
                <a:gd name="T15" fmla="*/ 140 h 1037"/>
                <a:gd name="T16" fmla="*/ 501 w 684"/>
                <a:gd name="T17" fmla="*/ 200 h 1037"/>
                <a:gd name="T18" fmla="*/ 435 w 684"/>
                <a:gd name="T19" fmla="*/ 237 h 1037"/>
                <a:gd name="T20" fmla="*/ 435 w 684"/>
                <a:gd name="T21" fmla="*/ 304 h 1037"/>
                <a:gd name="T22" fmla="*/ 376 w 684"/>
                <a:gd name="T23" fmla="*/ 347 h 1037"/>
                <a:gd name="T24" fmla="*/ 372 w 684"/>
                <a:gd name="T25" fmla="*/ 409 h 1037"/>
                <a:gd name="T26" fmla="*/ 305 w 684"/>
                <a:gd name="T27" fmla="*/ 453 h 1037"/>
                <a:gd name="T28" fmla="*/ 301 w 684"/>
                <a:gd name="T29" fmla="*/ 532 h 1037"/>
                <a:gd name="T30" fmla="*/ 242 w 684"/>
                <a:gd name="T31" fmla="*/ 570 h 1037"/>
                <a:gd name="T32" fmla="*/ 230 w 684"/>
                <a:gd name="T33" fmla="*/ 641 h 1037"/>
                <a:gd name="T34" fmla="*/ 162 w 684"/>
                <a:gd name="T35" fmla="*/ 664 h 1037"/>
                <a:gd name="T36" fmla="*/ 156 w 684"/>
                <a:gd name="T37" fmla="*/ 722 h 1037"/>
                <a:gd name="T38" fmla="*/ 108 w 684"/>
                <a:gd name="T39" fmla="*/ 743 h 1037"/>
                <a:gd name="T40" fmla="*/ 90 w 684"/>
                <a:gd name="T41" fmla="*/ 818 h 1037"/>
                <a:gd name="T42" fmla="*/ 18 w 684"/>
                <a:gd name="T43" fmla="*/ 805 h 1037"/>
                <a:gd name="T44" fmla="*/ 0 w 684"/>
                <a:gd name="T45" fmla="*/ 835 h 1037"/>
                <a:gd name="T46" fmla="*/ 10 w 684"/>
                <a:gd name="T47" fmla="*/ 880 h 1037"/>
                <a:gd name="T48" fmla="*/ 82 w 684"/>
                <a:gd name="T49" fmla="*/ 880 h 1037"/>
                <a:gd name="T50" fmla="*/ 527 w 684"/>
                <a:gd name="T51" fmla="*/ 264 h 1037"/>
                <a:gd name="T52" fmla="*/ 582 w 684"/>
                <a:gd name="T53" fmla="*/ 1007 h 1037"/>
                <a:gd name="T54" fmla="*/ 618 w 684"/>
                <a:gd name="T55" fmla="*/ 1037 h 1037"/>
                <a:gd name="T56" fmla="*/ 657 w 684"/>
                <a:gd name="T57" fmla="*/ 1034 h 1037"/>
                <a:gd name="T58" fmla="*/ 684 w 684"/>
                <a:gd name="T59" fmla="*/ 1007 h 1037"/>
                <a:gd name="T60" fmla="*/ 680 w 684"/>
                <a:gd name="T61" fmla="*/ 966 h 1037"/>
                <a:gd name="T62" fmla="*/ 641 w 684"/>
                <a:gd name="T63" fmla="*/ 978 h 1037"/>
                <a:gd name="T64" fmla="*/ 608 w 684"/>
                <a:gd name="T65" fmla="*/ 920 h 1037"/>
                <a:gd name="T66" fmla="*/ 626 w 684"/>
                <a:gd name="T67" fmla="*/ 815 h 1037"/>
                <a:gd name="T68" fmla="*/ 600 w 684"/>
                <a:gd name="T69" fmla="*/ 748 h 1037"/>
                <a:gd name="T70" fmla="*/ 626 w 684"/>
                <a:gd name="T71" fmla="*/ 675 h 1037"/>
                <a:gd name="T72" fmla="*/ 596 w 684"/>
                <a:gd name="T73" fmla="*/ 607 h 1037"/>
                <a:gd name="T74" fmla="*/ 623 w 684"/>
                <a:gd name="T75" fmla="*/ 545 h 1037"/>
                <a:gd name="T76" fmla="*/ 586 w 684"/>
                <a:gd name="T77" fmla="*/ 477 h 1037"/>
                <a:gd name="T78" fmla="*/ 604 w 684"/>
                <a:gd name="T79" fmla="*/ 410 h 1037"/>
                <a:gd name="T80" fmla="*/ 572 w 684"/>
                <a:gd name="T81" fmla="*/ 364 h 1037"/>
                <a:gd name="T82" fmla="*/ 605 w 684"/>
                <a:gd name="T83" fmla="*/ 262 h 1037"/>
                <a:gd name="T84" fmla="*/ 564 w 684"/>
                <a:gd name="T85" fmla="*/ 203 h 1037"/>
                <a:gd name="T86" fmla="*/ 586 w 684"/>
                <a:gd name="T87" fmla="*/ 136 h 1037"/>
                <a:gd name="T88" fmla="*/ 582 w 684"/>
                <a:gd name="T89" fmla="*/ 98 h 1037"/>
                <a:gd name="T90" fmla="*/ 626 w 684"/>
                <a:gd name="T91" fmla="*/ 93 h 1037"/>
                <a:gd name="T92" fmla="*/ 653 w 684"/>
                <a:gd name="T93" fmla="*/ 115 h 1037"/>
                <a:gd name="T94" fmla="*/ 659 w 684"/>
                <a:gd name="T95" fmla="*/ 69 h 1037"/>
                <a:gd name="T96" fmla="*/ 605 w 684"/>
                <a:gd name="T97" fmla="*/ 48 h 1037"/>
                <a:gd name="T98" fmla="*/ 554 w 684"/>
                <a:gd name="T99" fmla="*/ 72 h 1037"/>
                <a:gd name="T100" fmla="*/ 551 w 684"/>
                <a:gd name="T101" fmla="*/ 2 h 1037"/>
                <a:gd name="T102" fmla="*/ 514 w 684"/>
                <a:gd name="T103" fmla="*/ 0 h 1037"/>
                <a:gd name="T104" fmla="*/ 514 w 684"/>
                <a:gd name="T105" fmla="*/ 0 h 1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4" h="1037">
                  <a:moveTo>
                    <a:pt x="514" y="0"/>
                  </a:moveTo>
                  <a:lnTo>
                    <a:pt x="514" y="54"/>
                  </a:lnTo>
                  <a:lnTo>
                    <a:pt x="453" y="91"/>
                  </a:lnTo>
                  <a:lnTo>
                    <a:pt x="430" y="171"/>
                  </a:lnTo>
                  <a:lnTo>
                    <a:pt x="28" y="777"/>
                  </a:lnTo>
                  <a:lnTo>
                    <a:pt x="46" y="790"/>
                  </a:lnTo>
                  <a:lnTo>
                    <a:pt x="478" y="144"/>
                  </a:lnTo>
                  <a:lnTo>
                    <a:pt x="510" y="140"/>
                  </a:lnTo>
                  <a:lnTo>
                    <a:pt x="501" y="200"/>
                  </a:lnTo>
                  <a:lnTo>
                    <a:pt x="435" y="237"/>
                  </a:lnTo>
                  <a:lnTo>
                    <a:pt x="435" y="304"/>
                  </a:lnTo>
                  <a:lnTo>
                    <a:pt x="376" y="347"/>
                  </a:lnTo>
                  <a:lnTo>
                    <a:pt x="372" y="409"/>
                  </a:lnTo>
                  <a:lnTo>
                    <a:pt x="305" y="453"/>
                  </a:lnTo>
                  <a:lnTo>
                    <a:pt x="301" y="532"/>
                  </a:lnTo>
                  <a:lnTo>
                    <a:pt x="242" y="570"/>
                  </a:lnTo>
                  <a:lnTo>
                    <a:pt x="230" y="641"/>
                  </a:lnTo>
                  <a:lnTo>
                    <a:pt x="162" y="664"/>
                  </a:lnTo>
                  <a:lnTo>
                    <a:pt x="156" y="722"/>
                  </a:lnTo>
                  <a:lnTo>
                    <a:pt x="108" y="743"/>
                  </a:lnTo>
                  <a:lnTo>
                    <a:pt x="90" y="818"/>
                  </a:lnTo>
                  <a:lnTo>
                    <a:pt x="18" y="805"/>
                  </a:lnTo>
                  <a:lnTo>
                    <a:pt x="0" y="835"/>
                  </a:lnTo>
                  <a:lnTo>
                    <a:pt x="10" y="880"/>
                  </a:lnTo>
                  <a:lnTo>
                    <a:pt x="82" y="880"/>
                  </a:lnTo>
                  <a:lnTo>
                    <a:pt x="527" y="264"/>
                  </a:lnTo>
                  <a:lnTo>
                    <a:pt x="582" y="1007"/>
                  </a:lnTo>
                  <a:lnTo>
                    <a:pt x="618" y="1037"/>
                  </a:lnTo>
                  <a:lnTo>
                    <a:pt x="657" y="1034"/>
                  </a:lnTo>
                  <a:lnTo>
                    <a:pt x="684" y="1007"/>
                  </a:lnTo>
                  <a:lnTo>
                    <a:pt x="680" y="966"/>
                  </a:lnTo>
                  <a:lnTo>
                    <a:pt x="641" y="978"/>
                  </a:lnTo>
                  <a:lnTo>
                    <a:pt x="608" y="920"/>
                  </a:lnTo>
                  <a:lnTo>
                    <a:pt x="626" y="815"/>
                  </a:lnTo>
                  <a:lnTo>
                    <a:pt x="600" y="748"/>
                  </a:lnTo>
                  <a:lnTo>
                    <a:pt x="626" y="675"/>
                  </a:lnTo>
                  <a:lnTo>
                    <a:pt x="596" y="607"/>
                  </a:lnTo>
                  <a:lnTo>
                    <a:pt x="623" y="545"/>
                  </a:lnTo>
                  <a:lnTo>
                    <a:pt x="586" y="477"/>
                  </a:lnTo>
                  <a:lnTo>
                    <a:pt x="604" y="410"/>
                  </a:lnTo>
                  <a:lnTo>
                    <a:pt x="572" y="364"/>
                  </a:lnTo>
                  <a:lnTo>
                    <a:pt x="605" y="262"/>
                  </a:lnTo>
                  <a:lnTo>
                    <a:pt x="564" y="203"/>
                  </a:lnTo>
                  <a:lnTo>
                    <a:pt x="586" y="136"/>
                  </a:lnTo>
                  <a:lnTo>
                    <a:pt x="582" y="98"/>
                  </a:lnTo>
                  <a:lnTo>
                    <a:pt x="626" y="93"/>
                  </a:lnTo>
                  <a:lnTo>
                    <a:pt x="653" y="115"/>
                  </a:lnTo>
                  <a:lnTo>
                    <a:pt x="659" y="69"/>
                  </a:lnTo>
                  <a:lnTo>
                    <a:pt x="605" y="48"/>
                  </a:lnTo>
                  <a:lnTo>
                    <a:pt x="554" y="72"/>
                  </a:lnTo>
                  <a:lnTo>
                    <a:pt x="551" y="2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7" name="Freeform 35"/>
            <p:cNvSpPr>
              <a:spLocks/>
            </p:cNvSpPr>
            <p:nvPr/>
          </p:nvSpPr>
          <p:spPr bwMode="auto">
            <a:xfrm>
              <a:off x="743" y="1935"/>
              <a:ext cx="193" cy="288"/>
            </a:xfrm>
            <a:custGeom>
              <a:avLst/>
              <a:gdLst>
                <a:gd name="T0" fmla="*/ 0 w 578"/>
                <a:gd name="T1" fmla="*/ 0 h 864"/>
                <a:gd name="T2" fmla="*/ 13 w 578"/>
                <a:gd name="T3" fmla="*/ 88 h 864"/>
                <a:gd name="T4" fmla="*/ 72 w 578"/>
                <a:gd name="T5" fmla="*/ 80 h 864"/>
                <a:gd name="T6" fmla="*/ 102 w 578"/>
                <a:gd name="T7" fmla="*/ 100 h 864"/>
                <a:gd name="T8" fmla="*/ 562 w 578"/>
                <a:gd name="T9" fmla="*/ 864 h 864"/>
                <a:gd name="T10" fmla="*/ 578 w 578"/>
                <a:gd name="T11" fmla="*/ 858 h 864"/>
                <a:gd name="T12" fmla="*/ 125 w 578"/>
                <a:gd name="T13" fmla="*/ 90 h 864"/>
                <a:gd name="T14" fmla="*/ 79 w 578"/>
                <a:gd name="T15" fmla="*/ 65 h 864"/>
                <a:gd name="T16" fmla="*/ 45 w 578"/>
                <a:gd name="T17" fmla="*/ 54 h 864"/>
                <a:gd name="T18" fmla="*/ 43 w 578"/>
                <a:gd name="T19" fmla="*/ 8 h 864"/>
                <a:gd name="T20" fmla="*/ 0 w 578"/>
                <a:gd name="T21" fmla="*/ 0 h 864"/>
                <a:gd name="T22" fmla="*/ 0 w 578"/>
                <a:gd name="T23" fmla="*/ 0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864">
                  <a:moveTo>
                    <a:pt x="0" y="0"/>
                  </a:moveTo>
                  <a:lnTo>
                    <a:pt x="13" y="88"/>
                  </a:lnTo>
                  <a:lnTo>
                    <a:pt x="72" y="80"/>
                  </a:lnTo>
                  <a:lnTo>
                    <a:pt x="102" y="100"/>
                  </a:lnTo>
                  <a:lnTo>
                    <a:pt x="562" y="864"/>
                  </a:lnTo>
                  <a:lnTo>
                    <a:pt x="578" y="858"/>
                  </a:lnTo>
                  <a:lnTo>
                    <a:pt x="125" y="90"/>
                  </a:lnTo>
                  <a:lnTo>
                    <a:pt x="79" y="65"/>
                  </a:lnTo>
                  <a:lnTo>
                    <a:pt x="45" y="54"/>
                  </a:lnTo>
                  <a:lnTo>
                    <a:pt x="43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5748" name="Freeform 36"/>
            <p:cNvSpPr>
              <a:spLocks/>
            </p:cNvSpPr>
            <p:nvPr/>
          </p:nvSpPr>
          <p:spPr bwMode="auto">
            <a:xfrm>
              <a:off x="753" y="1976"/>
              <a:ext cx="181" cy="309"/>
            </a:xfrm>
            <a:custGeom>
              <a:avLst/>
              <a:gdLst>
                <a:gd name="T0" fmla="*/ 0 w 544"/>
                <a:gd name="T1" fmla="*/ 0 h 928"/>
                <a:gd name="T2" fmla="*/ 31 w 544"/>
                <a:gd name="T3" fmla="*/ 813 h 928"/>
                <a:gd name="T4" fmla="*/ 24 w 544"/>
                <a:gd name="T5" fmla="*/ 899 h 928"/>
                <a:gd name="T6" fmla="*/ 13 w 544"/>
                <a:gd name="T7" fmla="*/ 928 h 928"/>
                <a:gd name="T8" fmla="*/ 49 w 544"/>
                <a:gd name="T9" fmla="*/ 899 h 928"/>
                <a:gd name="T10" fmla="*/ 49 w 544"/>
                <a:gd name="T11" fmla="*/ 175 h 928"/>
                <a:gd name="T12" fmla="*/ 457 w 544"/>
                <a:gd name="T13" fmla="*/ 797 h 928"/>
                <a:gd name="T14" fmla="*/ 496 w 544"/>
                <a:gd name="T15" fmla="*/ 807 h 928"/>
                <a:gd name="T16" fmla="*/ 529 w 544"/>
                <a:gd name="T17" fmla="*/ 796 h 928"/>
                <a:gd name="T18" fmla="*/ 544 w 544"/>
                <a:gd name="T19" fmla="*/ 743 h 928"/>
                <a:gd name="T20" fmla="*/ 516 w 544"/>
                <a:gd name="T21" fmla="*/ 729 h 928"/>
                <a:gd name="T22" fmla="*/ 460 w 544"/>
                <a:gd name="T23" fmla="*/ 712 h 928"/>
                <a:gd name="T24" fmla="*/ 433 w 544"/>
                <a:gd name="T25" fmla="*/ 638 h 928"/>
                <a:gd name="T26" fmla="*/ 352 w 544"/>
                <a:gd name="T27" fmla="*/ 576 h 928"/>
                <a:gd name="T28" fmla="*/ 328 w 544"/>
                <a:gd name="T29" fmla="*/ 478 h 928"/>
                <a:gd name="T30" fmla="*/ 265 w 544"/>
                <a:gd name="T31" fmla="*/ 439 h 928"/>
                <a:gd name="T32" fmla="*/ 265 w 544"/>
                <a:gd name="T33" fmla="*/ 355 h 928"/>
                <a:gd name="T34" fmla="*/ 201 w 544"/>
                <a:gd name="T35" fmla="*/ 321 h 928"/>
                <a:gd name="T36" fmla="*/ 199 w 544"/>
                <a:gd name="T37" fmla="*/ 253 h 928"/>
                <a:gd name="T38" fmla="*/ 122 w 544"/>
                <a:gd name="T39" fmla="*/ 224 h 928"/>
                <a:gd name="T40" fmla="*/ 108 w 544"/>
                <a:gd name="T41" fmla="*/ 133 h 928"/>
                <a:gd name="T42" fmla="*/ 65 w 544"/>
                <a:gd name="T43" fmla="*/ 110 h 928"/>
                <a:gd name="T44" fmla="*/ 74 w 544"/>
                <a:gd name="T45" fmla="*/ 48 h 928"/>
                <a:gd name="T46" fmla="*/ 31 w 544"/>
                <a:gd name="T47" fmla="*/ 3 h 928"/>
                <a:gd name="T48" fmla="*/ 0 w 544"/>
                <a:gd name="T49" fmla="*/ 0 h 928"/>
                <a:gd name="T50" fmla="*/ 0 w 544"/>
                <a:gd name="T51" fmla="*/ 0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4" h="928">
                  <a:moveTo>
                    <a:pt x="0" y="0"/>
                  </a:moveTo>
                  <a:lnTo>
                    <a:pt x="31" y="813"/>
                  </a:lnTo>
                  <a:lnTo>
                    <a:pt x="24" y="899"/>
                  </a:lnTo>
                  <a:lnTo>
                    <a:pt x="13" y="928"/>
                  </a:lnTo>
                  <a:lnTo>
                    <a:pt x="49" y="899"/>
                  </a:lnTo>
                  <a:lnTo>
                    <a:pt x="49" y="175"/>
                  </a:lnTo>
                  <a:lnTo>
                    <a:pt x="457" y="797"/>
                  </a:lnTo>
                  <a:lnTo>
                    <a:pt x="496" y="807"/>
                  </a:lnTo>
                  <a:lnTo>
                    <a:pt x="529" y="796"/>
                  </a:lnTo>
                  <a:lnTo>
                    <a:pt x="544" y="743"/>
                  </a:lnTo>
                  <a:lnTo>
                    <a:pt x="516" y="729"/>
                  </a:lnTo>
                  <a:lnTo>
                    <a:pt x="460" y="712"/>
                  </a:lnTo>
                  <a:lnTo>
                    <a:pt x="433" y="638"/>
                  </a:lnTo>
                  <a:lnTo>
                    <a:pt x="352" y="576"/>
                  </a:lnTo>
                  <a:lnTo>
                    <a:pt x="328" y="478"/>
                  </a:lnTo>
                  <a:lnTo>
                    <a:pt x="265" y="439"/>
                  </a:lnTo>
                  <a:lnTo>
                    <a:pt x="265" y="355"/>
                  </a:lnTo>
                  <a:lnTo>
                    <a:pt x="201" y="321"/>
                  </a:lnTo>
                  <a:lnTo>
                    <a:pt x="199" y="253"/>
                  </a:lnTo>
                  <a:lnTo>
                    <a:pt x="122" y="224"/>
                  </a:lnTo>
                  <a:lnTo>
                    <a:pt x="108" y="133"/>
                  </a:lnTo>
                  <a:lnTo>
                    <a:pt x="65" y="110"/>
                  </a:lnTo>
                  <a:lnTo>
                    <a:pt x="74" y="48"/>
                  </a:lnTo>
                  <a:lnTo>
                    <a:pt x="31" y="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5749" name="Line 37"/>
          <p:cNvSpPr>
            <a:spLocks noChangeShapeType="1"/>
          </p:cNvSpPr>
          <p:nvPr/>
        </p:nvSpPr>
        <p:spPr bwMode="auto">
          <a:xfrm>
            <a:off x="887413" y="2187575"/>
            <a:ext cx="3073400" cy="1588"/>
          </a:xfrm>
          <a:prstGeom prst="line">
            <a:avLst/>
          </a:prstGeom>
          <a:noFill/>
          <a:ln w="28575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5750" name="Object 38"/>
          <p:cNvGraphicFramePr>
            <a:graphicFrameLocks noChangeAspect="1"/>
          </p:cNvGraphicFramePr>
          <p:nvPr/>
        </p:nvGraphicFramePr>
        <p:xfrm>
          <a:off x="1143000" y="2209800"/>
          <a:ext cx="2333625" cy="195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860" name="Flash Movie" r:id="rId7" imgW="2058120" imgH="1622520" progId="Flash.Movie">
                  <p:embed/>
                </p:oleObj>
              </mc:Choice>
              <mc:Fallback>
                <p:oleObj name="Flash Movie" r:id="rId7" imgW="2058120" imgH="1622520" progId="Flash.Movie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09800"/>
                        <a:ext cx="2333625" cy="195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5751" name="Line 39"/>
          <p:cNvSpPr>
            <a:spLocks noChangeShapeType="1"/>
          </p:cNvSpPr>
          <p:nvPr/>
        </p:nvSpPr>
        <p:spPr bwMode="auto">
          <a:xfrm>
            <a:off x="2590800" y="2667000"/>
            <a:ext cx="0" cy="1270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52" name="Line 40"/>
          <p:cNvSpPr>
            <a:spLocks noChangeShapeType="1"/>
          </p:cNvSpPr>
          <p:nvPr/>
        </p:nvSpPr>
        <p:spPr bwMode="auto">
          <a:xfrm flipV="1">
            <a:off x="1219200" y="1905000"/>
            <a:ext cx="0" cy="2300288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53" name="Line 41"/>
          <p:cNvSpPr>
            <a:spLocks noChangeShapeType="1"/>
          </p:cNvSpPr>
          <p:nvPr/>
        </p:nvSpPr>
        <p:spPr bwMode="auto">
          <a:xfrm>
            <a:off x="1638300" y="1954213"/>
            <a:ext cx="0" cy="2286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54" name="Text Box 42"/>
          <p:cNvSpPr txBox="1">
            <a:spLocks noChangeArrowheads="1"/>
          </p:cNvSpPr>
          <p:nvPr/>
        </p:nvSpPr>
        <p:spPr bwMode="auto">
          <a:xfrm>
            <a:off x="3733800" y="21336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b="1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</a:p>
        </p:txBody>
      </p:sp>
      <p:sp>
        <p:nvSpPr>
          <p:cNvPr id="1395755" name="Text Box 43"/>
          <p:cNvSpPr txBox="1">
            <a:spLocks noChangeArrowheads="1"/>
          </p:cNvSpPr>
          <p:nvPr/>
        </p:nvSpPr>
        <p:spPr bwMode="auto">
          <a:xfrm>
            <a:off x="1600200" y="3962400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5756" name="Text Box 44"/>
          <p:cNvSpPr txBox="1">
            <a:spLocks noChangeArrowheads="1"/>
          </p:cNvSpPr>
          <p:nvPr/>
        </p:nvSpPr>
        <p:spPr bwMode="auto">
          <a:xfrm>
            <a:off x="685800" y="3962400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2800" b="1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5757" name="Line 45"/>
          <p:cNvSpPr>
            <a:spLocks noChangeShapeType="1"/>
          </p:cNvSpPr>
          <p:nvPr/>
        </p:nvSpPr>
        <p:spPr bwMode="auto">
          <a:xfrm>
            <a:off x="5410200" y="3886200"/>
            <a:ext cx="2286000" cy="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58" name="Line 46"/>
          <p:cNvSpPr>
            <a:spLocks noChangeShapeType="1"/>
          </p:cNvSpPr>
          <p:nvPr/>
        </p:nvSpPr>
        <p:spPr bwMode="auto">
          <a:xfrm flipV="1">
            <a:off x="5410200" y="1752600"/>
            <a:ext cx="0" cy="2133600"/>
          </a:xfrm>
          <a:prstGeom prst="line">
            <a:avLst/>
          </a:prstGeom>
          <a:noFill/>
          <a:ln w="1270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59" name="Text Box 47"/>
          <p:cNvSpPr txBox="1">
            <a:spLocks noChangeArrowheads="1"/>
          </p:cNvSpPr>
          <p:nvPr/>
        </p:nvSpPr>
        <p:spPr bwMode="auto">
          <a:xfrm>
            <a:off x="7467600" y="33528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t</a:t>
            </a:r>
          </a:p>
        </p:txBody>
      </p:sp>
      <p:sp>
        <p:nvSpPr>
          <p:cNvPr id="1395760" name="Text Box 48"/>
          <p:cNvSpPr txBox="1">
            <a:spLocks noChangeArrowheads="1"/>
          </p:cNvSpPr>
          <p:nvPr/>
        </p:nvSpPr>
        <p:spPr bwMode="auto">
          <a:xfrm>
            <a:off x="4953000" y="1676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>
                <a:solidFill>
                  <a:schemeClr val="bg1"/>
                </a:solidFill>
                <a:ea typeface="宋体" charset="0"/>
                <a:cs typeface="宋体" charset="0"/>
              </a:rPr>
              <a:t>v</a:t>
            </a:r>
          </a:p>
        </p:txBody>
      </p:sp>
      <p:sp>
        <p:nvSpPr>
          <p:cNvPr id="1395761" name="Text Box 49"/>
          <p:cNvSpPr txBox="1">
            <a:spLocks noChangeArrowheads="1"/>
          </p:cNvSpPr>
          <p:nvPr/>
        </p:nvSpPr>
        <p:spPr bwMode="auto">
          <a:xfrm>
            <a:off x="2514600" y="3962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5762" name="Line 50"/>
          <p:cNvSpPr>
            <a:spLocks noChangeShapeType="1"/>
          </p:cNvSpPr>
          <p:nvPr/>
        </p:nvSpPr>
        <p:spPr bwMode="auto">
          <a:xfrm flipV="1">
            <a:off x="5321300" y="5360988"/>
            <a:ext cx="2243138" cy="3175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63" name="Line 51"/>
          <p:cNvSpPr>
            <a:spLocks noChangeShapeType="1"/>
          </p:cNvSpPr>
          <p:nvPr/>
        </p:nvSpPr>
        <p:spPr bwMode="auto">
          <a:xfrm flipV="1">
            <a:off x="6426200" y="4343400"/>
            <a:ext cx="0" cy="21336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5764" name="Object 52"/>
          <p:cNvGraphicFramePr>
            <a:graphicFrameLocks noChangeAspect="1"/>
          </p:cNvGraphicFramePr>
          <p:nvPr/>
        </p:nvGraphicFramePr>
        <p:xfrm>
          <a:off x="7239000" y="4953000"/>
          <a:ext cx="36195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861" name="Flash Movie" r:id="rId9" imgW="361800" imgH="421560" progId="Flash.Movie">
                  <p:embed/>
                </p:oleObj>
              </mc:Choice>
              <mc:Fallback>
                <p:oleObj name="Flash Movie" r:id="rId9" imgW="361800" imgH="421560" progId="Flash.Movie">
                  <p:embed/>
                  <p:pic>
                    <p:nvPicPr>
                      <p:cNvPr id="0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953000"/>
                        <a:ext cx="361950" cy="42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5765" name="Object 53"/>
          <p:cNvGraphicFramePr>
            <a:graphicFrameLocks noChangeAspect="1"/>
          </p:cNvGraphicFramePr>
          <p:nvPr/>
        </p:nvGraphicFramePr>
        <p:xfrm>
          <a:off x="6477000" y="4267200"/>
          <a:ext cx="458788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862" name="Flash Movie" r:id="rId11" imgW="459000" imgH="458640" progId="Flash.Movie">
                  <p:embed/>
                </p:oleObj>
              </mc:Choice>
              <mc:Fallback>
                <p:oleObj name="Flash Movie" r:id="rId11" imgW="459000" imgH="458640" progId="Flash.Movie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267200"/>
                        <a:ext cx="458788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5766" name="Text Box 54"/>
          <p:cNvSpPr txBox="1">
            <a:spLocks noChangeArrowheads="1"/>
          </p:cNvSpPr>
          <p:nvPr/>
        </p:nvSpPr>
        <p:spPr bwMode="auto">
          <a:xfrm>
            <a:off x="4724400" y="5105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1395767" name="Line 55"/>
          <p:cNvSpPr>
            <a:spLocks noChangeShapeType="1"/>
          </p:cNvSpPr>
          <p:nvPr/>
        </p:nvSpPr>
        <p:spPr bwMode="auto">
          <a:xfrm flipV="1">
            <a:off x="5105400" y="4800600"/>
            <a:ext cx="381000" cy="381000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68" name="Line 56"/>
          <p:cNvSpPr>
            <a:spLocks noChangeShapeType="1"/>
          </p:cNvSpPr>
          <p:nvPr/>
        </p:nvSpPr>
        <p:spPr bwMode="auto">
          <a:xfrm>
            <a:off x="3352800" y="2362200"/>
            <a:ext cx="0" cy="1270000"/>
          </a:xfrm>
          <a:prstGeom prst="line">
            <a:avLst/>
          </a:prstGeom>
          <a:noFill/>
          <a:ln w="38100" cap="sq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95769" name="Text Box 57"/>
          <p:cNvSpPr txBox="1">
            <a:spLocks noChangeArrowheads="1"/>
          </p:cNvSpPr>
          <p:nvPr/>
        </p:nvSpPr>
        <p:spPr bwMode="auto">
          <a:xfrm>
            <a:off x="3352800" y="3581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395770" name="Text Box 58"/>
          <p:cNvSpPr txBox="1">
            <a:spLocks noChangeArrowheads="1"/>
          </p:cNvSpPr>
          <p:nvPr/>
        </p:nvSpPr>
        <p:spPr bwMode="auto">
          <a:xfrm>
            <a:off x="7772400" y="53340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/>
          <a:p>
            <a:pPr eaLnBrk="1" hangingPunct="1">
              <a:spcBef>
                <a:spcPct val="50000"/>
              </a:spcBef>
            </a:pPr>
            <a:r>
              <a:rPr kumimoji="1" lang="en-US" altLang="zh-CN" sz="1800">
                <a:solidFill>
                  <a:schemeClr val="bg1"/>
                </a:solidFill>
                <a:ea typeface="宋体" charset="0"/>
                <a:cs typeface="宋体" charset="0"/>
              </a:rPr>
              <a:t>Z</a:t>
            </a:r>
            <a:r>
              <a:rPr kumimoji="1" lang="en-US" altLang="zh-CN" sz="1800" baseline="-25000">
                <a:solidFill>
                  <a:schemeClr val="bg1"/>
                </a:solidFill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1395771" name="Freeform 59"/>
          <p:cNvSpPr>
            <a:spLocks/>
          </p:cNvSpPr>
          <p:nvPr/>
        </p:nvSpPr>
        <p:spPr bwMode="auto">
          <a:xfrm>
            <a:off x="2667000" y="2438400"/>
            <a:ext cx="609600" cy="1308100"/>
          </a:xfrm>
          <a:custGeom>
            <a:avLst/>
            <a:gdLst>
              <a:gd name="T0" fmla="*/ 0 w 384"/>
              <a:gd name="T1" fmla="*/ 0 h 824"/>
              <a:gd name="T2" fmla="*/ 288 w 384"/>
              <a:gd name="T3" fmla="*/ 192 h 824"/>
              <a:gd name="T4" fmla="*/ 144 w 384"/>
              <a:gd name="T5" fmla="*/ 480 h 824"/>
              <a:gd name="T6" fmla="*/ 336 w 384"/>
              <a:gd name="T7" fmla="*/ 768 h 824"/>
              <a:gd name="T8" fmla="*/ 384 w 384"/>
              <a:gd name="T9" fmla="*/ 816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824">
                <a:moveTo>
                  <a:pt x="0" y="0"/>
                </a:moveTo>
                <a:cubicBezTo>
                  <a:pt x="132" y="56"/>
                  <a:pt x="264" y="112"/>
                  <a:pt x="288" y="192"/>
                </a:cubicBezTo>
                <a:cubicBezTo>
                  <a:pt x="312" y="272"/>
                  <a:pt x="136" y="384"/>
                  <a:pt x="144" y="480"/>
                </a:cubicBezTo>
                <a:cubicBezTo>
                  <a:pt x="152" y="576"/>
                  <a:pt x="296" y="712"/>
                  <a:pt x="336" y="768"/>
                </a:cubicBezTo>
                <a:cubicBezTo>
                  <a:pt x="376" y="824"/>
                  <a:pt x="380" y="820"/>
                  <a:pt x="384" y="816"/>
                </a:cubicBezTo>
              </a:path>
            </a:pathLst>
          </a:custGeom>
          <a:noFill/>
          <a:ln w="38100" cap="sq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95772" name="Object 60"/>
          <p:cNvGraphicFramePr>
            <a:graphicFrameLocks noChangeAspect="1"/>
          </p:cNvGraphicFramePr>
          <p:nvPr/>
        </p:nvGraphicFramePr>
        <p:xfrm>
          <a:off x="1371600" y="4495800"/>
          <a:ext cx="1943100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5863" name="Flash Movie" r:id="rId13" imgW="1937520" imgH="1937520" progId="Flash.Movie">
                  <p:embed/>
                </p:oleObj>
              </mc:Choice>
              <mc:Fallback>
                <p:oleObj name="Flash Movie" r:id="rId13" imgW="1937520" imgH="1937520" progId="Flash.Movie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95800"/>
                        <a:ext cx="1943100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5773" name="Line 61"/>
          <p:cNvSpPr>
            <a:spLocks noChangeShapeType="1"/>
          </p:cNvSpPr>
          <p:nvPr/>
        </p:nvSpPr>
        <p:spPr bwMode="auto">
          <a:xfrm rot="10785470" flipV="1">
            <a:off x="6856413" y="5637213"/>
            <a:ext cx="990600" cy="611187"/>
          </a:xfrm>
          <a:prstGeom prst="line">
            <a:avLst/>
          </a:prstGeom>
          <a:noFill/>
          <a:ln w="19050" cap="sq">
            <a:solidFill>
              <a:schemeClr val="bg1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1_Default Design">
      <a:majorFont>
        <a:latin typeface="Arial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SRCN Template">
  <a:themeElements>
    <a:clrScheme name="MSRCN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SRCN Template">
      <a:majorFont>
        <a:latin typeface="Times New Roman"/>
        <a:ea typeface="楷体_GB2312"/>
        <a:cs typeface="楷体_GB2312"/>
      </a:majorFont>
      <a:minorFont>
        <a:latin typeface="Times New Roman"/>
        <a:ea typeface="楷体_GB2312"/>
        <a:cs typeface="楷体_GB2312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MSRC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CN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RCN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CN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C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C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RC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ustom Design">
  <a:themeElements>
    <a:clrScheme name="Custom Design 1">
      <a:dk1>
        <a:srgbClr val="A47F33"/>
      </a:dk1>
      <a:lt1>
        <a:srgbClr val="FFFFFF"/>
      </a:lt1>
      <a:dk2>
        <a:srgbClr val="483225"/>
      </a:dk2>
      <a:lt2>
        <a:srgbClr val="FFFFFF"/>
      </a:lt2>
      <a:accent1>
        <a:srgbClr val="92BFEB"/>
      </a:accent1>
      <a:accent2>
        <a:srgbClr val="F99D1C"/>
      </a:accent2>
      <a:accent3>
        <a:srgbClr val="B1ADAC"/>
      </a:accent3>
      <a:accent4>
        <a:srgbClr val="DADADA"/>
      </a:accent4>
      <a:accent5>
        <a:srgbClr val="C7DCF3"/>
      </a:accent5>
      <a:accent6>
        <a:srgbClr val="E28E18"/>
      </a:accent6>
      <a:hlink>
        <a:srgbClr val="A4D767"/>
      </a:hlink>
      <a:folHlink>
        <a:srgbClr val="003082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Custom Design 1">
        <a:dk1>
          <a:srgbClr val="A47F33"/>
        </a:dk1>
        <a:lt1>
          <a:srgbClr val="FFFFFF"/>
        </a:lt1>
        <a:dk2>
          <a:srgbClr val="483225"/>
        </a:dk2>
        <a:lt2>
          <a:srgbClr val="FFFFFF"/>
        </a:lt2>
        <a:accent1>
          <a:srgbClr val="92BFEB"/>
        </a:accent1>
        <a:accent2>
          <a:srgbClr val="F99D1C"/>
        </a:accent2>
        <a:accent3>
          <a:srgbClr val="B1ADAC"/>
        </a:accent3>
        <a:accent4>
          <a:srgbClr val="DADADA"/>
        </a:accent4>
        <a:accent5>
          <a:srgbClr val="C7DCF3"/>
        </a:accent5>
        <a:accent6>
          <a:srgbClr val="E28E18"/>
        </a:accent6>
        <a:hlink>
          <a:srgbClr val="A4D767"/>
        </a:hlink>
        <a:folHlink>
          <a:srgbClr val="00308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24523</TotalTime>
  <Words>1540</Words>
  <Application>Microsoft Macintosh PowerPoint</Application>
  <PresentationFormat>Letter Paper (8.5x11 in)</PresentationFormat>
  <Paragraphs>479</Paragraphs>
  <Slides>55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71" baseType="lpstr">
      <vt:lpstr>Times New Roman</vt:lpstr>
      <vt:lpstr>Arial</vt:lpstr>
      <vt:lpstr>Wingdings</vt:lpstr>
      <vt:lpstr>楷体_GB2312</vt:lpstr>
      <vt:lpstr>宋体</vt:lpstr>
      <vt:lpstr>Symbol</vt:lpstr>
      <vt:lpstr>System</vt:lpstr>
      <vt:lpstr>Times New Roman CE</vt:lpstr>
      <vt:lpstr>MT Extra</vt:lpstr>
      <vt:lpstr>Default Design</vt:lpstr>
      <vt:lpstr>1_Default Design</vt:lpstr>
      <vt:lpstr>MSRCN Template</vt:lpstr>
      <vt:lpstr>Custom Design</vt:lpstr>
      <vt:lpstr>Flash Movie</vt:lpstr>
      <vt:lpstr>MathType 6.0 Equation</vt:lpstr>
      <vt:lpstr>MathType 4.0 Equation</vt:lpstr>
      <vt:lpstr>Advanced Computer Graphics  (Spring 2013)</vt:lpstr>
      <vt:lpstr>Motivation</vt:lpstr>
      <vt:lpstr>Plenoptic Sampling</vt:lpstr>
      <vt:lpstr>A Geometrical Intuition</vt:lpstr>
      <vt:lpstr>A Geometrical Intuition</vt:lpstr>
      <vt:lpstr>A Constant Plane</vt:lpstr>
      <vt:lpstr>Two Constant Planes</vt:lpstr>
      <vt:lpstr>Between Two Planes</vt:lpstr>
      <vt:lpstr>Between Two Planes</vt:lpstr>
      <vt:lpstr>Light Field Reconstruction</vt:lpstr>
      <vt:lpstr>Minimum Sampling Curve</vt:lpstr>
      <vt:lpstr>Frequency Analysis and Sheared Reconstruction for Rendering Motion Blur</vt:lpstr>
      <vt:lpstr>Observation</vt:lpstr>
      <vt:lpstr>Basic Example</vt:lpstr>
      <vt:lpstr>Basic Example</vt:lpstr>
      <vt:lpstr>Basic Example</vt:lpstr>
      <vt:lpstr>Shear in Space-Time</vt:lpstr>
      <vt:lpstr>Shear in Space-Time</vt:lpstr>
      <vt:lpstr>Shear in Space-Time</vt:lpstr>
      <vt:lpstr>Basic Example</vt:lpstr>
      <vt:lpstr>Basic Example – Fourier Domain</vt:lpstr>
      <vt:lpstr>Basic Example – Fourier Domain</vt:lpstr>
      <vt:lpstr>Basic Example – Fourier Domain</vt:lpstr>
      <vt:lpstr>Basic Example – Fourier Domain</vt:lpstr>
      <vt:lpstr>Sampling in Fourier Domain</vt:lpstr>
      <vt:lpstr>Standard Reconstruction Filtering</vt:lpstr>
      <vt:lpstr>Standard Reconstruction Filter</vt:lpstr>
      <vt:lpstr>Sheared Reconstruction Filter</vt:lpstr>
      <vt:lpstr>Sheared Reconstruction Filter</vt:lpstr>
      <vt:lpstr>Car Scene</vt:lpstr>
      <vt:lpstr>Teapot Scene</vt:lpstr>
      <vt:lpstr>Reflection as Convolution</vt:lpstr>
      <vt:lpstr>Assumptions</vt:lpstr>
      <vt:lpstr>Reflection</vt:lpstr>
      <vt:lpstr>Reflection as Convolution (2D)</vt:lpstr>
      <vt:lpstr>Reflection as Convolution (2D)</vt:lpstr>
      <vt:lpstr>Reflection as Convolution (2D)</vt:lpstr>
      <vt:lpstr>Convolution</vt:lpstr>
      <vt:lpstr>Convolution</vt:lpstr>
      <vt:lpstr>Convolution</vt:lpstr>
      <vt:lpstr>Convolution</vt:lpstr>
      <vt:lpstr>Convolution</vt:lpstr>
      <vt:lpstr>Reflection as Convolution (2D)</vt:lpstr>
      <vt:lpstr>Spherical Harmonics</vt:lpstr>
      <vt:lpstr>Spherical Harmonic Analysis</vt:lpstr>
      <vt:lpstr>Insights: Signal Processing</vt:lpstr>
      <vt:lpstr>Insights: Signal Processing</vt:lpstr>
      <vt:lpstr>Insights: Signal Processing</vt:lpstr>
      <vt:lpstr>Phong, Microfacet Models</vt:lpstr>
      <vt:lpstr>Lambertian</vt:lpstr>
      <vt:lpstr>9 Parameter Approximation</vt:lpstr>
      <vt:lpstr>Convolution for general materials</vt:lpstr>
      <vt:lpstr>Real-Time Rendering</vt:lpstr>
      <vt:lpstr>Normal Map Filtering and Rendering</vt:lpstr>
      <vt:lpstr>More Frequency Analysis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691</cp:revision>
  <cp:lastPrinted>1999-08-03T15:46:38Z</cp:lastPrinted>
  <dcterms:created xsi:type="dcterms:W3CDTF">1999-02-11T00:43:51Z</dcterms:created>
  <dcterms:modified xsi:type="dcterms:W3CDTF">2013-03-06T07:47:26Z</dcterms:modified>
</cp:coreProperties>
</file>