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Override ContentType="application/vnd.openxmlformats-officedocument.presentationml.slideLayout+xml" PartName="/ppt/slideLayouts/slideLayout1.xml"/>
  <Override ContentType="application/vnd.openxmlformats-officedocument.presentationml.slideLayout+xml" PartName="/ppt/slideLayouts/slideLayout3.xml"/>
  <Override ContentType="application/vnd.openxmlformats-officedocument.presentationml.slideLayout+xml" PartName="/ppt/slideLayouts/slideLayout6.xml"/>
  <Override ContentType="application/vnd.openxmlformats-officedocument.presentationml.slideLayout+xml" PartName="/ppt/slideLayouts/slideLayout2.xml"/>
  <Override ContentType="application/vnd.openxmlformats-officedocument.presentationml.slideLayout+xml" PartName="/ppt/slideLayouts/slideLayout5.xml"/>
  <Override ContentType="application/vnd.openxmlformats-officedocument.presentationml.slideLayout+xml" PartName="/ppt/slideLayouts/slideLayout4.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20.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25.xml"/>
  <Override ContentType="application/vnd.openxmlformats-officedocument.presentationml.notesSlide+xml" PartName="/ppt/notesSlides/notesSlide14.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22.xml"/>
  <Override ContentType="application/vnd.openxmlformats-officedocument.presentationml.notesSlide+xml" PartName="/ppt/notesSlides/notesSlide13.xml"/>
  <Override ContentType="application/vnd.openxmlformats-officedocument.presentationml.notesSlide+xml" PartName="/ppt/notesSlides/notesSlide27.xml"/>
  <Override ContentType="application/vnd.openxmlformats-officedocument.presentationml.notesSlide+xml" PartName="/ppt/notesSlides/notesSlide16.xml"/>
  <Override ContentType="application/vnd.openxmlformats-officedocument.presentationml.notesSlide+xml" PartName="/ppt/notesSlides/notesSlide12.xml"/>
  <Override ContentType="application/vnd.openxmlformats-officedocument.presentationml.notesSlide+xml" PartName="/ppt/notesSlides/notesSlide3.xml"/>
  <Override ContentType="application/vnd.openxmlformats-officedocument.presentationml.notesSlide+xml" PartName="/ppt/notesSlides/notesSlide1.xml"/>
  <Override ContentType="application/vnd.openxmlformats-officedocument.presentationml.notesSlide+xml" PartName="/ppt/notesSlides/notesSlide15.xml"/>
  <Override ContentType="application/vnd.openxmlformats-officedocument.presentationml.notesSlide+xml" PartName="/ppt/notesSlides/notesSlide6.xml"/>
  <Override ContentType="application/vnd.openxmlformats-officedocument.presentationml.notesSlide+xml" PartName="/ppt/notesSlides/notesSlide28.xml"/>
  <Override ContentType="application/vnd.openxmlformats-officedocument.presentationml.notesSlide+xml" PartName="/ppt/notesSlides/notesSlide26.xml"/>
  <Override ContentType="application/vnd.openxmlformats-officedocument.presentationml.notesSlide+xml" PartName="/ppt/notesSlides/notesSlide8.xml"/>
  <Override ContentType="application/vnd.openxmlformats-officedocument.presentationml.notesSlide+xml" PartName="/ppt/notesSlides/notesSlide11.xml"/>
  <Override ContentType="application/vnd.openxmlformats-officedocument.presentationml.notesSlide+xml" PartName="/ppt/notesSlides/notesSlide23.xml"/>
  <Override ContentType="application/vnd.openxmlformats-officedocument.presentationml.notesSlide+xml" PartName="/ppt/notesSlides/notesSlide19.xml"/>
  <Override ContentType="application/vnd.openxmlformats-officedocument.presentationml.notesSlide+xml" PartName="/ppt/notesSlides/notesSlide21.xml"/>
  <Override ContentType="application/vnd.openxmlformats-officedocument.presentationml.notesSlide+xml" PartName="/ppt/notesSlides/notesSlide1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3.xml"/>
  <Override ContentType="application/vnd.openxmlformats-officedocument.theme+xml" PartName="/ppt/theme/theme2.xml"/>
  <Override ContentType="application/vnd.openxmlformats-officedocument.theme+xml" PartName="/ppt/theme/theme1.xml"/>
  <Override ContentType="application/vnd.openxmlformats-officedocument.presentationml.slideMaster+xml" PartName="/ppt/slideMasters/slideMaster1.xml"/>
  <Override ContentType="application/vnd.openxmlformats-officedocument.presentationml.slide+xml" PartName="/ppt/slides/slide16.xml"/>
  <Override ContentType="application/vnd.openxmlformats-officedocument.presentationml.slide+xml" PartName="/ppt/slides/slide21.xml"/>
  <Override ContentType="application/vnd.openxmlformats-officedocument.presentationml.slide+xml" PartName="/ppt/slides/slide2.xml"/>
  <Override ContentType="application/vnd.openxmlformats-officedocument.presentationml.slide+xml" PartName="/ppt/slides/slide26.xml"/>
  <Override ContentType="application/vnd.openxmlformats-officedocument.presentationml.slide+xml" PartName="/ppt/slides/slide25.xml"/>
  <Override ContentType="application/vnd.openxmlformats-officedocument.presentationml.slide+xml" PartName="/ppt/slides/slide6.xml"/>
  <Override ContentType="application/vnd.openxmlformats-officedocument.presentationml.slide+xml" PartName="/ppt/slides/slide3.xml"/>
  <Override ContentType="application/vnd.openxmlformats-officedocument.presentationml.slide+xml" PartName="/ppt/slides/slide17.xml"/>
  <Override ContentType="application/vnd.openxmlformats-officedocument.presentationml.slide+xml" PartName="/ppt/slides/slide24.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0.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9.xml"/>
  <Override ContentType="application/vnd.openxmlformats-officedocument.presentationml.slide+xml" PartName="/ppt/slides/slide18.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27.xml"/>
  <Override ContentType="application/vnd.openxmlformats-officedocument.presentationml.slide+xml" PartName="/ppt/slides/slide19.xml"/>
  <Override ContentType="application/vnd.openxmlformats-officedocument.presentationml.slide+xml" PartName="/ppt/slides/slide28.xml"/>
  <Override ContentType="application/vnd.openxmlformats-officedocument.presentationml.slide+xml" PartName="/ppt/slides/slide4.xml"/>
  <Override ContentType="application/vnd.openxmlformats-officedocument.presentationml.slide+xml" PartName="/ppt/slides/slide14.xml"/>
  <Override ContentType="application/vnd.openxmlformats-officedocument.presentationml.slide+xml" PartName="/ppt/slides/slide5.xml"/>
  <Override ContentType="application/vnd.openxmlformats-officedocument.presentationml.slide+xml" PartName="/ppt/slides/slide22.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C89CB54-F078-4C17-9FA8-3039A6622B66}">
  <a:tblStyle styleId="{9C89CB54-F078-4C17-9FA8-3039A6622B66}" styleName="Table_0">
    <a:wholeTbl>
      <a:tcStyle>
        <a:tcBdr>
          <a:left>
            <a:ln cap="flat" w="9525">
              <a:solidFill>
                <a:srgbClr val="000000"/>
              </a:solidFill>
              <a:prstDash val="solid"/>
              <a:round/>
              <a:headEnd len="med" w="med" type="none"/>
              <a:tailEnd len="med" w="med" type="none"/>
            </a:ln>
          </a:left>
          <a:right>
            <a:ln cap="flat" w="9525">
              <a:solidFill>
                <a:srgbClr val="000000"/>
              </a:solidFill>
              <a:prstDash val="solid"/>
              <a:round/>
              <a:headEnd len="med" w="med" type="none"/>
              <a:tailEnd len="med" w="med" type="none"/>
            </a:ln>
          </a:right>
          <a:top>
            <a:ln cap="flat" w="9525">
              <a:solidFill>
                <a:srgbClr val="000000"/>
              </a:solidFill>
              <a:prstDash val="solid"/>
              <a:round/>
              <a:headEnd len="med" w="med" type="none"/>
              <a:tailEnd len="med" w="med" type="none"/>
            </a:ln>
          </a:top>
          <a:bottom>
            <a:ln cap="flat" w="9525">
              <a:solidFill>
                <a:srgbClr val="000000"/>
              </a:solidFill>
              <a:prstDash val="solid"/>
              <a:round/>
              <a:headEnd len="med" w="med" type="none"/>
              <a:tailEnd len="med" w="med" type="none"/>
            </a:ln>
          </a:bottom>
          <a:insideH>
            <a:ln cap="flat" w="9525">
              <a:solidFill>
                <a:srgbClr val="000000"/>
              </a:solidFill>
              <a:prstDash val="solid"/>
              <a:round/>
              <a:headEnd len="med" w="med" type="none"/>
              <a:tailEnd len="med" w="med" type="none"/>
            </a:ln>
          </a:insideH>
          <a:insideV>
            <a:ln cap="flat" w="9525">
              <a:solidFill>
                <a:srgbClr val="000000"/>
              </a:solidFill>
              <a:prstDash val="solid"/>
              <a:round/>
              <a:headEnd len="med" w="med" type="none"/>
              <a:tailEnd len="med" w="med" type="none"/>
            </a:ln>
          </a:insideV>
        </a:tcBdr>
      </a:tcStyle>
    </a:wholeTbl>
  </a:tblStyle>
  <a:tblStyle styleId="{FC96A826-ECBE-4553-B825-58200B8622B2}" styleName="Table_1">
    <a:wholeTbl>
      <a:tcStyle>
        <a:tcBdr>
          <a:left>
            <a:ln cap="flat" w="9525">
              <a:solidFill>
                <a:srgbClr val="000000"/>
              </a:solidFill>
              <a:prstDash val="solid"/>
              <a:round/>
              <a:headEnd len="med" w="med" type="none"/>
              <a:tailEnd len="med" w="med" type="none"/>
            </a:ln>
          </a:left>
          <a:right>
            <a:ln cap="flat" w="9525">
              <a:solidFill>
                <a:srgbClr val="000000"/>
              </a:solidFill>
              <a:prstDash val="solid"/>
              <a:round/>
              <a:headEnd len="med" w="med" type="none"/>
              <a:tailEnd len="med" w="med" type="none"/>
            </a:ln>
          </a:right>
          <a:top>
            <a:ln cap="flat" w="9525">
              <a:solidFill>
                <a:srgbClr val="000000"/>
              </a:solidFill>
              <a:prstDash val="solid"/>
              <a:round/>
              <a:headEnd len="med" w="med" type="none"/>
              <a:tailEnd len="med" w="med" type="none"/>
            </a:ln>
          </a:top>
          <a:bottom>
            <a:ln cap="flat" w="9525">
              <a:solidFill>
                <a:srgbClr val="000000"/>
              </a:solidFill>
              <a:prstDash val="solid"/>
              <a:round/>
              <a:headEnd len="med" w="med" type="none"/>
              <a:tailEnd len="med" w="med" type="none"/>
            </a:ln>
          </a:bottom>
          <a:insideH>
            <a:ln cap="flat" w="9525">
              <a:solidFill>
                <a:srgbClr val="000000"/>
              </a:solidFill>
              <a:prstDash val="solid"/>
              <a:round/>
              <a:headEnd len="med" w="med" type="none"/>
              <a:tailEnd len="med" w="med" type="none"/>
            </a:ln>
          </a:insideH>
          <a:insideV>
            <a:ln cap="flat" w="9525">
              <a:solidFill>
                <a:srgbClr val="000000"/>
              </a:solidFill>
              <a:prstDash val="solid"/>
              <a:round/>
              <a:headEnd len="med" w="med" type="none"/>
              <a:tailEnd len="med" w="med" type="none"/>
            </a:ln>
          </a:insideV>
        </a:tcBdr>
      </a:tcStyle>
    </a:wholeTbl>
  </a:tblStyle>
  <a:tblStyle styleId="{AA49811E-CD0D-4A71-B26F-09C3BEE54233}" styleName="Table_2">
    <a:wholeTbl>
      <a:tcStyle>
        <a:tcBdr>
          <a:left>
            <a:ln cap="flat" w="9525">
              <a:solidFill>
                <a:srgbClr val="000000"/>
              </a:solidFill>
              <a:prstDash val="solid"/>
              <a:round/>
              <a:headEnd len="med" w="med" type="none"/>
              <a:tailEnd len="med" w="med" type="none"/>
            </a:ln>
          </a:left>
          <a:right>
            <a:ln cap="flat" w="9525">
              <a:solidFill>
                <a:srgbClr val="000000"/>
              </a:solidFill>
              <a:prstDash val="solid"/>
              <a:round/>
              <a:headEnd len="med" w="med" type="none"/>
              <a:tailEnd len="med" w="med" type="none"/>
            </a:ln>
          </a:right>
          <a:top>
            <a:ln cap="flat" w="9525">
              <a:solidFill>
                <a:srgbClr val="000000"/>
              </a:solidFill>
              <a:prstDash val="solid"/>
              <a:round/>
              <a:headEnd len="med" w="med" type="none"/>
              <a:tailEnd len="med" w="med" type="none"/>
            </a:ln>
          </a:top>
          <a:bottom>
            <a:ln cap="flat" w="9525">
              <a:solidFill>
                <a:srgbClr val="000000"/>
              </a:solidFill>
              <a:prstDash val="solid"/>
              <a:round/>
              <a:headEnd len="med" w="med" type="none"/>
              <a:tailEnd len="med" w="med" type="none"/>
            </a:ln>
          </a:bottom>
          <a:insideH>
            <a:ln cap="flat" w="9525">
              <a:solidFill>
                <a:srgbClr val="000000"/>
              </a:solidFill>
              <a:prstDash val="solid"/>
              <a:round/>
              <a:headEnd len="med" w="med" type="none"/>
              <a:tailEnd len="med" w="med" type="none"/>
            </a:ln>
          </a:insideH>
          <a:insideV>
            <a:ln cap="flat" w="9525">
              <a:solidFill>
                <a:srgbClr val="000000"/>
              </a:solidFill>
              <a:prstDash val="solid"/>
              <a:round/>
              <a:headEnd len="med" w="med" type="none"/>
              <a:tailEnd len="med" w="med" type="none"/>
            </a:ln>
          </a:insideV>
        </a:tcBdr>
      </a:tcStyle>
    </a:wholeTbl>
  </a:tblStyle>
  <a:tblStyle styleId="{DE639703-C7C1-4DF9-A389-3EF71A75311A}" styleName="Table_3">
    <a:wholeTbl>
      <a:tcStyle>
        <a:tcBdr>
          <a:left>
            <a:ln cap="flat" w="9525">
              <a:solidFill>
                <a:srgbClr val="000000"/>
              </a:solidFill>
              <a:prstDash val="solid"/>
              <a:round/>
              <a:headEnd len="med" w="med" type="none"/>
              <a:tailEnd len="med" w="med" type="none"/>
            </a:ln>
          </a:left>
          <a:right>
            <a:ln cap="flat" w="9525">
              <a:solidFill>
                <a:srgbClr val="000000"/>
              </a:solidFill>
              <a:prstDash val="solid"/>
              <a:round/>
              <a:headEnd len="med" w="med" type="none"/>
              <a:tailEnd len="med" w="med" type="none"/>
            </a:ln>
          </a:right>
          <a:top>
            <a:ln cap="flat" w="9525">
              <a:solidFill>
                <a:srgbClr val="000000"/>
              </a:solidFill>
              <a:prstDash val="solid"/>
              <a:round/>
              <a:headEnd len="med" w="med" type="none"/>
              <a:tailEnd len="med" w="med" type="none"/>
            </a:ln>
          </a:top>
          <a:bottom>
            <a:ln cap="flat" w="9525">
              <a:solidFill>
                <a:srgbClr val="000000"/>
              </a:solidFill>
              <a:prstDash val="solid"/>
              <a:round/>
              <a:headEnd len="med" w="med" type="none"/>
              <a:tailEnd len="med" w="med" type="none"/>
            </a:ln>
          </a:bottom>
          <a:insideH>
            <a:ln cap="flat" w="9525">
              <a:solidFill>
                <a:srgbClr val="000000"/>
              </a:solidFill>
              <a:prstDash val="solid"/>
              <a:round/>
              <a:headEnd len="med" w="med" type="none"/>
              <a:tailEnd len="med" w="med" type="none"/>
            </a:ln>
          </a:insideH>
          <a:insideV>
            <a:ln cap="flat" w="9525">
              <a:solidFill>
                <a:srgbClr val="000000"/>
              </a:solidFill>
              <a:prstDash val="solid"/>
              <a:round/>
              <a:headEnd len="med" w="med" type="none"/>
              <a:tailEnd len="med" w="med" type="none"/>
            </a:ln>
          </a:insideV>
        </a:tcBdr>
      </a:tcStyle>
    </a:wholeTbl>
  </a:tblStyle>
  <a:tblStyle styleId="{764DC0E0-EFF9-42ED-8B4E-483E2CF84960}" styleName="Table_4">
    <a:wholeTbl>
      <a:tcStyle>
        <a:tcBdr>
          <a:left>
            <a:ln cap="flat" w="9525">
              <a:solidFill>
                <a:srgbClr val="000000"/>
              </a:solidFill>
              <a:prstDash val="solid"/>
              <a:round/>
              <a:headEnd len="med" w="med" type="none"/>
              <a:tailEnd len="med" w="med" type="none"/>
            </a:ln>
          </a:left>
          <a:right>
            <a:ln cap="flat" w="9525">
              <a:solidFill>
                <a:srgbClr val="000000"/>
              </a:solidFill>
              <a:prstDash val="solid"/>
              <a:round/>
              <a:headEnd len="med" w="med" type="none"/>
              <a:tailEnd len="med" w="med" type="none"/>
            </a:ln>
          </a:right>
          <a:top>
            <a:ln cap="flat" w="9525">
              <a:solidFill>
                <a:srgbClr val="000000"/>
              </a:solidFill>
              <a:prstDash val="solid"/>
              <a:round/>
              <a:headEnd len="med" w="med" type="none"/>
              <a:tailEnd len="med" w="med" type="none"/>
            </a:ln>
          </a:top>
          <a:bottom>
            <a:ln cap="flat" w="9525">
              <a:solidFill>
                <a:srgbClr val="000000"/>
              </a:solidFill>
              <a:prstDash val="solid"/>
              <a:round/>
              <a:headEnd len="med" w="med" type="none"/>
              <a:tailEnd len="med" w="med" type="none"/>
            </a:ln>
          </a:bottom>
          <a:insideH>
            <a:ln cap="flat" w="9525">
              <a:solidFill>
                <a:srgbClr val="000000"/>
              </a:solidFill>
              <a:prstDash val="solid"/>
              <a:round/>
              <a:headEnd len="med" w="med" type="none"/>
              <a:tailEnd len="med" w="med" type="none"/>
            </a:ln>
          </a:insideH>
          <a:insideV>
            <a:ln cap="flat" w="9525">
              <a:solidFill>
                <a:srgbClr val="000000"/>
              </a:solidFill>
              <a:prstDash val="solid"/>
              <a:round/>
              <a:headEnd len="med" w="med" type="none"/>
              <a:tailEnd len="med" w="med" type="none"/>
            </a:ln>
          </a:insideV>
        </a:tcBdr>
      </a:tcStyle>
    </a:wholeTbl>
  </a:tblStyle>
  <a:tblStyle styleId="{AA13E5F2-D540-4E39-9749-924BC2A87CC6}" styleName="Table_5">
    <a:wholeTbl>
      <a:tcStyle>
        <a:tcBdr>
          <a:left>
            <a:ln cap="flat" w="9525">
              <a:solidFill>
                <a:srgbClr val="000000"/>
              </a:solidFill>
              <a:prstDash val="solid"/>
              <a:round/>
              <a:headEnd len="med" w="med" type="none"/>
              <a:tailEnd len="med" w="med" type="none"/>
            </a:ln>
          </a:left>
          <a:right>
            <a:ln cap="flat" w="9525">
              <a:solidFill>
                <a:srgbClr val="000000"/>
              </a:solidFill>
              <a:prstDash val="solid"/>
              <a:round/>
              <a:headEnd len="med" w="med" type="none"/>
              <a:tailEnd len="med" w="med" type="none"/>
            </a:ln>
          </a:right>
          <a:top>
            <a:ln cap="flat" w="9525">
              <a:solidFill>
                <a:srgbClr val="000000"/>
              </a:solidFill>
              <a:prstDash val="solid"/>
              <a:round/>
              <a:headEnd len="med" w="med" type="none"/>
              <a:tailEnd len="med" w="med" type="none"/>
            </a:ln>
          </a:top>
          <a:bottom>
            <a:ln cap="flat" w="9525">
              <a:solidFill>
                <a:srgbClr val="000000"/>
              </a:solidFill>
              <a:prstDash val="solid"/>
              <a:round/>
              <a:headEnd len="med" w="med" type="none"/>
              <a:tailEnd len="med" w="med" type="none"/>
            </a:ln>
          </a:bottom>
          <a:insideH>
            <a:ln cap="flat" w="9525">
              <a:solidFill>
                <a:srgbClr val="000000"/>
              </a:solidFill>
              <a:prstDash val="solid"/>
              <a:round/>
              <a:headEnd len="med" w="med" type="none"/>
              <a:tailEnd len="med" w="med" type="none"/>
            </a:ln>
          </a:insideH>
          <a:insideV>
            <a:ln cap="flat" w="9525">
              <a:solidFill>
                <a:srgbClr val="000000"/>
              </a:solidFill>
              <a:prstDash val="solid"/>
              <a:round/>
              <a:headEnd len="med" w="med" type="none"/>
              <a:tailEnd len="med" w="med" type="none"/>
            </a:ln>
          </a:insideV>
        </a:tcBdr>
      </a:tcStyle>
    </a:wholeTbl>
  </a:tblStyle>
  <a:tblStyle styleId="{D9742B41-2256-411B-9F64-D710C696749B}" styleName="Table_6">
    <a:wholeTbl>
      <a:tcStyle>
        <a:tcBdr>
          <a:left>
            <a:ln cap="flat" w="9525">
              <a:solidFill>
                <a:srgbClr val="000000"/>
              </a:solidFill>
              <a:prstDash val="solid"/>
              <a:round/>
              <a:headEnd len="med" w="med" type="none"/>
              <a:tailEnd len="med" w="med" type="none"/>
            </a:ln>
          </a:left>
          <a:right>
            <a:ln cap="flat" w="9525">
              <a:solidFill>
                <a:srgbClr val="000000"/>
              </a:solidFill>
              <a:prstDash val="solid"/>
              <a:round/>
              <a:headEnd len="med" w="med" type="none"/>
              <a:tailEnd len="med" w="med" type="none"/>
            </a:ln>
          </a:right>
          <a:top>
            <a:ln cap="flat" w="9525">
              <a:solidFill>
                <a:srgbClr val="000000"/>
              </a:solidFill>
              <a:prstDash val="solid"/>
              <a:round/>
              <a:headEnd len="med" w="med" type="none"/>
              <a:tailEnd len="med" w="med" type="none"/>
            </a:ln>
          </a:top>
          <a:bottom>
            <a:ln cap="flat" w="9525">
              <a:solidFill>
                <a:srgbClr val="000000"/>
              </a:solidFill>
              <a:prstDash val="solid"/>
              <a:round/>
              <a:headEnd len="med" w="med" type="none"/>
              <a:tailEnd len="med" w="med" type="none"/>
            </a:ln>
          </a:bottom>
          <a:insideH>
            <a:ln cap="flat" w="9525">
              <a:solidFill>
                <a:srgbClr val="000000"/>
              </a:solidFill>
              <a:prstDash val="solid"/>
              <a:round/>
              <a:headEnd len="med" w="med" type="none"/>
              <a:tailEnd len="med" w="med" type="none"/>
            </a:ln>
          </a:insideH>
          <a:insideV>
            <a:ln cap="flat" w="9525">
              <a:solidFill>
                <a:srgbClr val="000000"/>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30" Type="http://schemas.openxmlformats.org/officeDocument/2006/relationships/slide" Target="slides/slide25.xml"/><Relationship Id="rId12" Type="http://schemas.openxmlformats.org/officeDocument/2006/relationships/slide" Target="slides/slide7.xml"/><Relationship Id="rId31" Type="http://schemas.openxmlformats.org/officeDocument/2006/relationships/slide" Target="slides/slide26.xml"/><Relationship Id="rId13" Type="http://schemas.openxmlformats.org/officeDocument/2006/relationships/slide" Target="slides/slide8.xml"/><Relationship Id="rId10" Type="http://schemas.openxmlformats.org/officeDocument/2006/relationships/slide" Target="slides/slide5.xml"/><Relationship Id="rId11" Type="http://schemas.openxmlformats.org/officeDocument/2006/relationships/slide" Target="slides/slide6.xml"/><Relationship Id="rId32" Type="http://schemas.openxmlformats.org/officeDocument/2006/relationships/slide" Target="slides/slide27.xml"/><Relationship Id="rId33" Type="http://schemas.openxmlformats.org/officeDocument/2006/relationships/slide" Target="slides/slide28.xml"/><Relationship Id="rId29" Type="http://schemas.openxmlformats.org/officeDocument/2006/relationships/slide" Target="slides/slide2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 Type="http://schemas.openxmlformats.org/officeDocument/2006/relationships/presProps" Target="presProps.xml"/><Relationship Id="rId21" Type="http://schemas.openxmlformats.org/officeDocument/2006/relationships/slide" Target="slides/slide16.xml"/><Relationship Id="rId1" Type="http://schemas.openxmlformats.org/officeDocument/2006/relationships/theme" Target="theme/theme3.xml"/><Relationship Id="rId22" Type="http://schemas.openxmlformats.org/officeDocument/2006/relationships/slide" Target="slides/slide17.xml"/><Relationship Id="rId4" Type="http://schemas.openxmlformats.org/officeDocument/2006/relationships/slideMaster" Target="slideMasters/slideMaster1.xml"/><Relationship Id="rId23" Type="http://schemas.openxmlformats.org/officeDocument/2006/relationships/slide" Target="slides/slide18.xml"/><Relationship Id="rId3" Type="http://schemas.openxmlformats.org/officeDocument/2006/relationships/tableStyles" Target="tableStyles.xml"/><Relationship Id="rId24" Type="http://schemas.openxmlformats.org/officeDocument/2006/relationships/slide" Target="slides/slide19.xml"/><Relationship Id="rId20" Type="http://schemas.openxmlformats.org/officeDocument/2006/relationships/slide" Target="slides/slide15.xml"/><Relationship Id="rId9" Type="http://schemas.openxmlformats.org/officeDocument/2006/relationships/slide" Target="slides/slide4.xml"/><Relationship Id="rId6" Type="http://schemas.openxmlformats.org/officeDocument/2006/relationships/slide" Target="slides/slide1.xml"/><Relationship Id="rId5"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 name="Shape 32"/>
        <p:cNvGrpSpPr/>
        <p:nvPr/>
      </p:nvGrpSpPr>
      <p:grpSpPr>
        <a:xfrm>
          <a:off x="0" y="0"/>
          <a:ext cx="0" cy="0"/>
          <a:chOff x="0" y="0"/>
          <a:chExt cx="0" cy="0"/>
        </a:xfrm>
      </p:grpSpPr>
      <p:sp>
        <p:nvSpPr>
          <p:cNvPr id="33" name="Shape 3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4" name="Shape 3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03" name="Shape 10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Collection: We use keypoints, i.e. annotated locations of human body landmarks. Using those keypoints, we can cluster the space of keypoint configurations. This will result in clusters that correspond to different poses. For more details, you should read our paper!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Now, we have identified poses and positive examples for them. We need to train part models that can identify them. We train SVM models with the sliding window paradigm. </a:t>
            </a:r>
          </a:p>
          <a:p>
            <a:pPr indent="-317500" lvl="0" marL="457200" rtl="0">
              <a:spcBef>
                <a:spcPts val="0"/>
              </a:spcBef>
              <a:buClr>
                <a:srgbClr val="000000"/>
              </a:buClr>
              <a:buSzPct val="127272"/>
              <a:buFont typeface="Arial"/>
              <a:buAutoNum type="alphaLcPeriod"/>
            </a:pPr>
            <a:r>
              <a:rPr lang="en"/>
              <a:t>why sliding window, and not bottom up regions?</a:t>
            </a:r>
          </a:p>
          <a:p>
            <a:pPr rtl="0">
              <a:spcBef>
                <a:spcPts val="0"/>
              </a:spcBef>
              <a:buNone/>
            </a:pPr>
            <a:r>
              <a:rPr lang="en"/>
              <a:t>We need to overcome occlusion, confusion from multiple instances (i.e. many people next to each other) so we need the best features on the market. Of course those will be “deep” features. Alright, more details on our paper.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Now we have parts. We can feed them into the CNN. We train a CNN jointly for the whole person and the parts. Again more details on the implementation and the learning procedure on the paper.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26" name="Shape 12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33" name="Shape 13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42" name="Shape 14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Let turn to videos. In video recognition, you are given videos like those given above and you need to predict action labels, such as the ones given below the videos.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52" name="Shape 15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Two standard datasets for these tasks.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60" name="Shape 16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Pros:</a:t>
            </a:r>
          </a:p>
          <a:p>
            <a:pPr indent="-317500" lvl="0" marL="457200" rtl="0">
              <a:spcBef>
                <a:spcPts val="0"/>
              </a:spcBef>
              <a:buClr>
                <a:srgbClr val="000000"/>
              </a:buClr>
              <a:buSzPct val="127272"/>
              <a:buFont typeface="Arial"/>
              <a:buAutoNum type="arabicPeriod"/>
            </a:pPr>
            <a:r>
              <a:rPr lang="en"/>
              <a:t>YouTube videos (commercial type and not professional)</a:t>
            </a:r>
          </a:p>
          <a:p>
            <a:pPr indent="-317500" lvl="0" marL="457200" rtl="0">
              <a:spcBef>
                <a:spcPts val="0"/>
              </a:spcBef>
              <a:buClr>
                <a:srgbClr val="000000"/>
              </a:buClr>
              <a:buSzPct val="127272"/>
              <a:buFont typeface="Arial"/>
              <a:buAutoNum type="arabicPeriod"/>
            </a:pPr>
            <a:r>
              <a:rPr lang="en"/>
              <a:t>Big diversity of actions</a:t>
            </a:r>
          </a:p>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69" name="Shape 16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77" name="Shape 17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 name="Shape 38"/>
        <p:cNvGrpSpPr/>
        <p:nvPr/>
      </p:nvGrpSpPr>
      <p:grpSpPr>
        <a:xfrm>
          <a:off x="0" y="0"/>
          <a:ext cx="0" cy="0"/>
          <a:chOff x="0" y="0"/>
          <a:chExt cx="0" cy="0"/>
        </a:xfrm>
      </p:grpSpPr>
      <p:sp>
        <p:nvSpPr>
          <p:cNvPr id="39" name="Shape 3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0" name="Shape 4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Action recognition is the task of recognizing an action given an image or a video. There are different types of actions. Those involve movements (such as running), or actions which involve interacting with objects or with other people (such as carry or hand shake). Another subfield of action recognition with great impact on society is sign language recognition. There is a lot of work on this field, involving methods that try to detect, recognize and understand sign language. We will not be covering this in today’s class, but feel free to contact me or Pulkit for papers in the field. </a:t>
            </a:r>
            <a:br>
              <a:rPr lang="en"/>
            </a:br>
            <a:br>
              <a:rPr lang="en"/>
            </a:br>
            <a:r>
              <a:rPr lang="en"/>
              <a:t>We categorize actions in different groups, merely because our algorithms make use of the properties of actions. In today’s class we will focus on how to design systems that recognize actions, making use of the properties of actions mentioned before.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84" name="Shape 18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91" name="Shape 19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97" name="Shape 1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04" name="Shape 20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11" name="Shape 21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18" name="Shape 21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26" name="Shape 22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31" name="Shape 23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37" name="Shape 23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 name="Shape 44"/>
        <p:cNvGrpSpPr/>
        <p:nvPr/>
      </p:nvGrpSpPr>
      <p:grpSpPr>
        <a:xfrm>
          <a:off x="0" y="0"/>
          <a:ext cx="0" cy="0"/>
          <a:chOff x="0" y="0"/>
          <a:chExt cx="0" cy="0"/>
        </a:xfrm>
      </p:grpSpPr>
      <p:sp>
        <p:nvSpPr>
          <p:cNvPr id="45" name="Shape 4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6" name="Shape 4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When performing an action we move in specific to that action ways. So naturally, information about pose is of extreme importance</a:t>
            </a:r>
            <a:br>
              <a:rPr lang="en"/>
            </a:br>
            <a:r>
              <a:rPr lang="en"/>
              <a:t>In actions which involve objects, it seems rational to identify those objects. This can help in action recognition quite a bit.</a:t>
            </a:r>
          </a:p>
          <a:p>
            <a:pPr>
              <a:spcBef>
                <a:spcPts val="0"/>
              </a:spcBef>
              <a:buNone/>
            </a:pPr>
            <a:r>
              <a:rPr lang="en"/>
              <a:t>Activity context refers to the scene and the other actions performed in the image or video. For example, in a swimming pool you will most likely see a person swimming or diving. Also, if a person is surrounded by people running there is a big chance that person is also running (maybe a marathon?)</a:t>
            </a:r>
            <a:br>
              <a:rPr lang="en"/>
            </a:b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2" name="Shape 5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In computer vision, we talk about static action recognition or video action recognition. These refer to the nature of the input. In the first case you are given a 2D image, in the second case a video. As mentioned before, a video is just like images but with an additional dimension, that of time. This allows for computing and using motion cues which help in recognizing actions. We will discuss this in detail shortly.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Turning to the task of static action recognition. In this task usually we are given a set of images and bounding boxes of people, whose actions we need to identify. Such a dataset, which is the standard dataest in the community for this task is PASCAL VOC.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Another dataset, which is newer and bigger, is the MPII dataset.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84" name="Shape 84"/>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Alright! Now you’ve seen the datasets, you have familiarized yourself somewhat with the task. What do you do to build an action recognition system? Any ideas…?</a:t>
            </a:r>
          </a:p>
          <a:p>
            <a:pPr rtl="0">
              <a:spcBef>
                <a:spcPts val="0"/>
              </a:spcBef>
              <a:buNone/>
            </a:pPr>
            <a:r>
              <a:rPr lang="en"/>
              <a:t>Let’s train a CNN. When it comes to training a CNN you need to define 4 things.</a:t>
            </a:r>
          </a:p>
          <a:p>
            <a:pPr indent="-317500" lvl="0" marL="457200" rtl="0">
              <a:spcBef>
                <a:spcPts val="0"/>
              </a:spcBef>
              <a:buClr>
                <a:srgbClr val="000000"/>
              </a:buClr>
              <a:buSzPct val="127272"/>
              <a:buFont typeface="Arial"/>
              <a:buAutoNum type="arabicParenR"/>
            </a:pPr>
            <a:r>
              <a:rPr lang="en"/>
              <a:t>architecture </a:t>
            </a:r>
          </a:p>
          <a:p>
            <a:pPr indent="-317500" lvl="0" marL="457200" rtl="0">
              <a:spcBef>
                <a:spcPts val="0"/>
              </a:spcBef>
              <a:buClr>
                <a:srgbClr val="000000"/>
              </a:buClr>
              <a:buSzPct val="127272"/>
              <a:buFont typeface="Arial"/>
              <a:buAutoNum type="arabicParenR"/>
            </a:pPr>
            <a:r>
              <a:rPr lang="en"/>
              <a:t>input</a:t>
            </a:r>
          </a:p>
          <a:p>
            <a:pPr indent="-317500" lvl="0" marL="457200" rtl="0">
              <a:spcBef>
                <a:spcPts val="0"/>
              </a:spcBef>
              <a:buClr>
                <a:srgbClr val="000000"/>
              </a:buClr>
              <a:buSzPct val="127272"/>
              <a:buFont typeface="Arial"/>
              <a:buAutoNum type="arabicParenR"/>
            </a:pPr>
            <a:r>
              <a:rPr lang="en"/>
              <a:t>output</a:t>
            </a:r>
          </a:p>
          <a:p>
            <a:pPr indent="-317500" lvl="0" marL="457200" rtl="0">
              <a:spcBef>
                <a:spcPts val="0"/>
              </a:spcBef>
              <a:buClr>
                <a:srgbClr val="000000"/>
              </a:buClr>
              <a:buSzPct val="127272"/>
              <a:buFont typeface="Arial"/>
              <a:buAutoNum type="arabicParenR"/>
            </a:pPr>
            <a:r>
              <a:rPr lang="en"/>
              <a:t>loss for training (task specific)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Hmm can do we better? Let’s make some observations. </a:t>
            </a:r>
          </a:p>
          <a:p>
            <a:pPr indent="-317500" lvl="0" marL="457200" rtl="0">
              <a:spcBef>
                <a:spcPts val="0"/>
              </a:spcBef>
              <a:buClr>
                <a:srgbClr val="000000"/>
              </a:buClr>
              <a:buSzPct val="127272"/>
              <a:buFont typeface="Arial"/>
              <a:buAutoNum type="arabicParenR"/>
            </a:pPr>
            <a:r>
              <a:rPr lang="en"/>
              <a:t>Looking at the dataset and the actions we observe that some regions are more important than others for some actions (e.g. when taking a photo, the lower part of the body is not important, the pose of the face, hands and the interaction with the camera is on the other hand very important). So it seems that the network should focus on that area when making a decision about the action. </a:t>
            </a:r>
          </a:p>
          <a:p>
            <a:pPr indent="-317500" lvl="0" marL="457200">
              <a:spcBef>
                <a:spcPts val="0"/>
              </a:spcBef>
              <a:buClr>
                <a:srgbClr val="000000"/>
              </a:buClr>
              <a:buSzPct val="127272"/>
              <a:buFont typeface="Arial"/>
              <a:buAutoNum type="arabicParenR"/>
            </a:pPr>
            <a:r>
              <a:rPr lang="en"/>
              <a:t>Particular elements of the architecture of the network might not allow the system to do that  e.g. max pooling layers. A deep learning fanatic will say that with enough data and a network of high enough capacity, this should not cause any problems. Correct but a) we don’t have enough data b) we do not know what it means for a network to have high ENOUGH capacity for a particular task.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97" name="Shape 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So, we can force the network to see the regions of interest. Instead of feeding in the region corresponding to the person, we can add some pose normalized patches, i.e. regions that correspond to particular body parts such as head, torso and legs. This will make the network see the the parts it should care about for different actions and weight them accordingly when scoring for an action, i.e. legs for running or head, shoulder, arms for taking photo. </a:t>
            </a:r>
            <a:br>
              <a:rPr lang="en"/>
            </a:br>
            <a:br>
              <a:rPr lang="en"/>
            </a:br>
            <a:r>
              <a:rPr lang="en"/>
              <a:t>That sounds great, right! But how do we discover those parts? You guys have heard about parts before, from DPM. Those parts are smaller parts of the object that are discovered and aim to help detect the object. However, those parts are latent. We want discriminative parts that correspond to particular parts of the human body, such as face or legs.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txBox="1"/>
          <p:nvPr>
            <p:ph type="ctrTitle"/>
          </p:nvPr>
        </p:nvSpPr>
        <p:spPr>
          <a:xfrm>
            <a:off x="685800" y="1583342"/>
            <a:ext cx="7772400" cy="1159856"/>
          </a:xfrm>
          <a:prstGeom prst="rect">
            <a:avLst/>
          </a:prstGeom>
        </p:spPr>
        <p:txBody>
          <a:bodyPr anchorCtr="0" anchor="b" bIns="91425" lIns="91425" rIns="91425" tIns="91425"/>
          <a:lstStyle>
            <a:lvl1pPr algn="ctr">
              <a:spcBef>
                <a:spcPts val="0"/>
              </a:spcBef>
              <a:buSzPct val="100000"/>
              <a:buFont typeface="Open Sans"/>
              <a:defRPr sz="4800">
                <a:latin typeface="Open Sans"/>
                <a:ea typeface="Open Sans"/>
                <a:cs typeface="Open Sans"/>
                <a:sym typeface="Open Sans"/>
              </a:defRPr>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10" name="Shape 10"/>
          <p:cNvSpPr txBox="1"/>
          <p:nvPr>
            <p:ph idx="1" type="subTitle"/>
          </p:nvPr>
        </p:nvSpPr>
        <p:spPr>
          <a:xfrm>
            <a:off x="685800" y="2840053"/>
            <a:ext cx="7772400" cy="784737"/>
          </a:xfrm>
          <a:prstGeom prst="rect">
            <a:avLst/>
          </a:prstGeom>
        </p:spPr>
        <p:txBody>
          <a:bodyPr anchorCtr="0" anchor="t" bIns="91425" lIns="91425" rIns="91425" tIns="91425"/>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p:txBody>
      </p:sp>
      <p:sp>
        <p:nvSpPr>
          <p:cNvPr id="11" name="Shape 11"/>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2" name="Shape 12"/>
        <p:cNvGrpSpPr/>
        <p:nvPr/>
      </p:nvGrpSpPr>
      <p:grpSpPr>
        <a:xfrm>
          <a:off x="0" y="0"/>
          <a:ext cx="0" cy="0"/>
          <a:chOff x="0" y="0"/>
          <a:chExt cx="0" cy="0"/>
        </a:xfrm>
      </p:grpSpPr>
      <p:sp>
        <p:nvSpPr>
          <p:cNvPr id="13" name="Shape 13"/>
          <p:cNvSpPr txBox="1"/>
          <p:nvPr>
            <p:ph type="title"/>
          </p:nvPr>
        </p:nvSpPr>
        <p:spPr>
          <a:xfrm>
            <a:off x="457200" y="205978"/>
            <a:ext cx="8229600" cy="85725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4" name="Shape 14"/>
          <p:cNvSpPr txBox="1"/>
          <p:nvPr>
            <p:ph idx="1" type="body"/>
          </p:nvPr>
        </p:nvSpPr>
        <p:spPr>
          <a:xfrm>
            <a:off x="457200" y="1200150"/>
            <a:ext cx="8229600" cy="372568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5" name="Shape 15"/>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6" name="Shape 16"/>
        <p:cNvGrpSpPr/>
        <p:nvPr/>
      </p:nvGrpSpPr>
      <p:grpSpPr>
        <a:xfrm>
          <a:off x="0" y="0"/>
          <a:ext cx="0" cy="0"/>
          <a:chOff x="0" y="0"/>
          <a:chExt cx="0" cy="0"/>
        </a:xfrm>
      </p:grpSpPr>
      <p:sp>
        <p:nvSpPr>
          <p:cNvPr id="17" name="Shape 17"/>
          <p:cNvSpPr txBox="1"/>
          <p:nvPr>
            <p:ph type="title"/>
          </p:nvPr>
        </p:nvSpPr>
        <p:spPr>
          <a:xfrm>
            <a:off x="457200" y="205978"/>
            <a:ext cx="8229600" cy="85725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 type="body"/>
          </p:nvPr>
        </p:nvSpPr>
        <p:spPr>
          <a:xfrm>
            <a:off x="457200" y="1200150"/>
            <a:ext cx="3994525" cy="372568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9" name="Shape 19"/>
          <p:cNvSpPr txBox="1"/>
          <p:nvPr>
            <p:ph idx="2" type="body"/>
          </p:nvPr>
        </p:nvSpPr>
        <p:spPr>
          <a:xfrm>
            <a:off x="4692273" y="1200150"/>
            <a:ext cx="3994525" cy="372568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0" name="Shape 20"/>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1" name="Shape 21"/>
        <p:cNvGrpSpPr/>
        <p:nvPr/>
      </p:nvGrpSpPr>
      <p:grpSpPr>
        <a:xfrm>
          <a:off x="0" y="0"/>
          <a:ext cx="0" cy="0"/>
          <a:chOff x="0" y="0"/>
          <a:chExt cx="0" cy="0"/>
        </a:xfrm>
      </p:grpSpPr>
      <p:sp>
        <p:nvSpPr>
          <p:cNvPr id="22" name="Shape 22"/>
          <p:cNvSpPr txBox="1"/>
          <p:nvPr>
            <p:ph type="title"/>
          </p:nvPr>
        </p:nvSpPr>
        <p:spPr>
          <a:xfrm>
            <a:off x="457200" y="205978"/>
            <a:ext cx="8229600" cy="85725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4" name="Shape 24"/>
        <p:cNvGrpSpPr/>
        <p:nvPr/>
      </p:nvGrpSpPr>
      <p:grpSpPr>
        <a:xfrm>
          <a:off x="0" y="0"/>
          <a:ext cx="0" cy="0"/>
          <a:chOff x="0" y="0"/>
          <a:chExt cx="0" cy="0"/>
        </a:xfrm>
      </p:grpSpPr>
      <p:sp>
        <p:nvSpPr>
          <p:cNvPr id="25" name="Shape 25"/>
          <p:cNvSpPr txBox="1"/>
          <p:nvPr>
            <p:ph idx="1" type="body"/>
          </p:nvPr>
        </p:nvSpPr>
        <p:spPr>
          <a:xfrm>
            <a:off x="457200" y="4406309"/>
            <a:ext cx="8229600" cy="519520"/>
          </a:xfrm>
          <a:prstGeom prst="rect">
            <a:avLst/>
          </a:prstGeom>
        </p:spPr>
        <p:txBody>
          <a:bodyPr anchorCtr="0" anchor="t" bIns="91425" lIns="91425" rIns="91425" tIns="91425"/>
          <a:lstStyle>
            <a:lvl1pPr algn="ctr">
              <a:spcBef>
                <a:spcPts val="360"/>
              </a:spcBef>
              <a:buSzPct val="100000"/>
              <a:buNone/>
              <a:defRPr sz="1800"/>
            </a:lvl1pPr>
          </a:lstStyle>
          <a:p/>
        </p:txBody>
      </p:sp>
      <p:sp>
        <p:nvSpPr>
          <p:cNvPr id="26" name="Shape 26"/>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7" name="Shape 27"/>
        <p:cNvGrpSpPr/>
        <p:nvPr/>
      </p:nvGrpSpPr>
      <p:grpSpPr>
        <a:xfrm>
          <a:off x="0" y="0"/>
          <a:ext cx="0" cy="0"/>
          <a:chOff x="0" y="0"/>
          <a:chExt cx="0" cy="0"/>
        </a:xfrm>
      </p:grpSpPr>
      <p:sp>
        <p:nvSpPr>
          <p:cNvPr id="28" name="Shape 28"/>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slideLayout" Target="../slideLayouts/slideLayout4.xml"/><Relationship Id="rId3" Type="http://schemas.openxmlformats.org/officeDocument/2006/relationships/slideLayout" Target="../slideLayouts/slideLayout3.xml"/><Relationship Id="rId6" Type="http://schemas.openxmlformats.org/officeDocument/2006/relationships/slideLayout" Target="../slideLayouts/slideLayout6.xml"/><Relationship Id="rId5" Type="http://schemas.openxmlformats.org/officeDocument/2006/relationships/slideLayout" Target="../slideLayouts/slideLayout5.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05978"/>
            <a:ext cx="8229600" cy="857250"/>
          </a:xfrm>
          <a:prstGeom prst="rect">
            <a:avLst/>
          </a:prstGeom>
          <a:noFill/>
          <a:ln>
            <a:noFill/>
          </a:ln>
        </p:spPr>
        <p:txBody>
          <a:bodyPr anchorCtr="0" anchor="b" bIns="91425" lIns="91425" rIns="91425" tIns="91425"/>
          <a:lstStyle>
            <a:lvl1pPr>
              <a:spcBef>
                <a:spcPts val="0"/>
              </a:spcBef>
              <a:buClr>
                <a:schemeClr val="dk1"/>
              </a:buClr>
              <a:buSzPct val="100000"/>
              <a:buFont typeface="Open Sans"/>
              <a:buNone/>
              <a:defRPr b="1" sz="3600">
                <a:solidFill>
                  <a:schemeClr val="dk1"/>
                </a:solidFill>
                <a:latin typeface="Open Sans"/>
                <a:ea typeface="Open Sans"/>
                <a:cs typeface="Open Sans"/>
                <a:sym typeface="Open Sans"/>
              </a:defRPr>
            </a:lvl1pPr>
            <a:lvl2pPr>
              <a:spcBef>
                <a:spcPts val="0"/>
              </a:spcBef>
              <a:buClr>
                <a:schemeClr val="dk1"/>
              </a:buClr>
              <a:buSzPct val="100000"/>
              <a:buNone/>
              <a:defRPr b="1" sz="3600">
                <a:solidFill>
                  <a:schemeClr val="dk1"/>
                </a:solidFill>
              </a:defRPr>
            </a:lvl2pPr>
            <a:lvl3pPr>
              <a:spcBef>
                <a:spcPts val="0"/>
              </a:spcBef>
              <a:buClr>
                <a:schemeClr val="dk1"/>
              </a:buClr>
              <a:buSzPct val="100000"/>
              <a:buNone/>
              <a:defRPr b="1" sz="3600">
                <a:solidFill>
                  <a:schemeClr val="dk1"/>
                </a:solidFill>
              </a:defRPr>
            </a:lvl3pPr>
            <a:lvl4pPr>
              <a:spcBef>
                <a:spcPts val="0"/>
              </a:spcBef>
              <a:buClr>
                <a:schemeClr val="dk1"/>
              </a:buClr>
              <a:buSzPct val="100000"/>
              <a:buNone/>
              <a:defRPr b="1" sz="3600">
                <a:solidFill>
                  <a:schemeClr val="dk1"/>
                </a:solidFill>
              </a:defRPr>
            </a:lvl4pPr>
            <a:lvl5pPr>
              <a:spcBef>
                <a:spcPts val="0"/>
              </a:spcBef>
              <a:buClr>
                <a:schemeClr val="dk1"/>
              </a:buClr>
              <a:buSzPct val="100000"/>
              <a:buNone/>
              <a:defRPr b="1" sz="3600">
                <a:solidFill>
                  <a:schemeClr val="dk1"/>
                </a:solidFill>
              </a:defRPr>
            </a:lvl5pPr>
            <a:lvl6pPr>
              <a:spcBef>
                <a:spcPts val="0"/>
              </a:spcBef>
              <a:buClr>
                <a:schemeClr val="dk1"/>
              </a:buClr>
              <a:buSzPct val="100000"/>
              <a:buNone/>
              <a:defRPr b="1" sz="3600">
                <a:solidFill>
                  <a:schemeClr val="dk1"/>
                </a:solidFill>
              </a:defRPr>
            </a:lvl6pPr>
            <a:lvl7pPr>
              <a:spcBef>
                <a:spcPts val="0"/>
              </a:spcBef>
              <a:buClr>
                <a:schemeClr val="dk1"/>
              </a:buClr>
              <a:buSzPct val="100000"/>
              <a:buNone/>
              <a:defRPr b="1" sz="3600">
                <a:solidFill>
                  <a:schemeClr val="dk1"/>
                </a:solidFill>
              </a:defRPr>
            </a:lvl7pPr>
            <a:lvl8pPr>
              <a:spcBef>
                <a:spcPts val="0"/>
              </a:spcBef>
              <a:buClr>
                <a:schemeClr val="dk1"/>
              </a:buClr>
              <a:buSzPct val="100000"/>
              <a:buNone/>
              <a:defRPr b="1" sz="3600">
                <a:solidFill>
                  <a:schemeClr val="dk1"/>
                </a:solidFill>
              </a:defRPr>
            </a:lvl8pPr>
            <a:lvl9pPr>
              <a:spcBef>
                <a:spcPts val="0"/>
              </a:spcBef>
              <a:buClr>
                <a:schemeClr val="dk1"/>
              </a:buClr>
              <a:buSzPct val="100000"/>
              <a:buNone/>
              <a:defRPr b="1" sz="3600">
                <a:solidFill>
                  <a:schemeClr val="dk1"/>
                </a:solidFill>
              </a:defRPr>
            </a:lvl9pPr>
          </a:lstStyle>
          <a:p/>
        </p:txBody>
      </p:sp>
      <p:sp>
        <p:nvSpPr>
          <p:cNvPr id="6" name="Shape 6"/>
          <p:cNvSpPr txBox="1"/>
          <p:nvPr>
            <p:ph idx="1" type="body"/>
          </p:nvPr>
        </p:nvSpPr>
        <p:spPr>
          <a:xfrm>
            <a:off x="457200" y="1200150"/>
            <a:ext cx="8229600" cy="3725680"/>
          </a:xfrm>
          <a:prstGeom prst="rect">
            <a:avLst/>
          </a:prstGeom>
          <a:noFill/>
          <a:ln>
            <a:noFill/>
          </a:ln>
        </p:spPr>
        <p:txBody>
          <a:bodyPr anchorCtr="0" anchor="t" bIns="91425" lIns="91425" rIns="91425" tIns="91425"/>
          <a:lstStyle>
            <a:lvl1pPr>
              <a:spcBef>
                <a:spcPts val="600"/>
              </a:spcBef>
              <a:buClr>
                <a:schemeClr val="dk1"/>
              </a:buClr>
              <a:buSzPct val="100000"/>
              <a:buFont typeface="Open Sans"/>
              <a:defRPr sz="3000">
                <a:solidFill>
                  <a:schemeClr val="dk1"/>
                </a:solidFill>
                <a:latin typeface="Open Sans"/>
                <a:ea typeface="Open Sans"/>
                <a:cs typeface="Open Sans"/>
                <a:sym typeface="Open Sans"/>
              </a:defRPr>
            </a:lvl1pPr>
            <a:lvl2pPr>
              <a:spcBef>
                <a:spcPts val="480"/>
              </a:spcBef>
              <a:buClr>
                <a:schemeClr val="dk1"/>
              </a:buClr>
              <a:buSzPct val="100000"/>
              <a:buFont typeface="Open Sans"/>
              <a:defRPr sz="2400">
                <a:solidFill>
                  <a:schemeClr val="dk1"/>
                </a:solidFill>
                <a:latin typeface="Open Sans"/>
                <a:ea typeface="Open Sans"/>
                <a:cs typeface="Open Sans"/>
                <a:sym typeface="Open Sans"/>
              </a:defRPr>
            </a:lvl2pPr>
            <a:lvl3pPr>
              <a:spcBef>
                <a:spcPts val="480"/>
              </a:spcBef>
              <a:buClr>
                <a:schemeClr val="dk1"/>
              </a:buClr>
              <a:buSzPct val="100000"/>
              <a:buFont typeface="Open Sans"/>
              <a:defRPr sz="2400">
                <a:solidFill>
                  <a:schemeClr val="dk1"/>
                </a:solidFill>
                <a:latin typeface="Open Sans"/>
                <a:ea typeface="Open Sans"/>
                <a:cs typeface="Open Sans"/>
                <a:sym typeface="Open Sans"/>
              </a:defRPr>
            </a:lvl3pPr>
            <a:lvl4pPr>
              <a:spcBef>
                <a:spcPts val="360"/>
              </a:spcBef>
              <a:buClr>
                <a:schemeClr val="dk1"/>
              </a:buClr>
              <a:buSzPct val="100000"/>
              <a:buFont typeface="Open Sans"/>
              <a:defRPr sz="1800">
                <a:solidFill>
                  <a:schemeClr val="dk1"/>
                </a:solidFill>
                <a:latin typeface="Open Sans"/>
                <a:ea typeface="Open Sans"/>
                <a:cs typeface="Open Sans"/>
                <a:sym typeface="Open Sans"/>
              </a:defRPr>
            </a:lvl4pPr>
            <a:lvl5pPr>
              <a:spcBef>
                <a:spcPts val="360"/>
              </a:spcBef>
              <a:buClr>
                <a:schemeClr val="dk1"/>
              </a:buClr>
              <a:buSzPct val="100000"/>
              <a:buFont typeface="Open Sans"/>
              <a:defRPr sz="1800">
                <a:solidFill>
                  <a:schemeClr val="dk1"/>
                </a:solidFill>
                <a:latin typeface="Open Sans"/>
                <a:ea typeface="Open Sans"/>
                <a:cs typeface="Open Sans"/>
                <a:sym typeface="Open Sans"/>
              </a:defRPr>
            </a:lvl5pPr>
            <a:lvl6pPr>
              <a:spcBef>
                <a:spcPts val="360"/>
              </a:spcBef>
              <a:buClr>
                <a:schemeClr val="dk1"/>
              </a:buClr>
              <a:buSzPct val="100000"/>
              <a:buFont typeface="Open Sans"/>
              <a:defRPr sz="1800">
                <a:solidFill>
                  <a:schemeClr val="dk1"/>
                </a:solidFill>
                <a:latin typeface="Open Sans"/>
                <a:ea typeface="Open Sans"/>
                <a:cs typeface="Open Sans"/>
                <a:sym typeface="Open Sans"/>
              </a:defRPr>
            </a:lvl6pPr>
            <a:lvl7pPr>
              <a:spcBef>
                <a:spcPts val="360"/>
              </a:spcBef>
              <a:buClr>
                <a:schemeClr val="dk1"/>
              </a:buClr>
              <a:buSzPct val="100000"/>
              <a:buFont typeface="Open Sans"/>
              <a:defRPr sz="1800">
                <a:solidFill>
                  <a:schemeClr val="dk1"/>
                </a:solidFill>
                <a:latin typeface="Open Sans"/>
                <a:ea typeface="Open Sans"/>
                <a:cs typeface="Open Sans"/>
                <a:sym typeface="Open Sans"/>
              </a:defRPr>
            </a:lvl7pPr>
            <a:lvl8pPr>
              <a:spcBef>
                <a:spcPts val="360"/>
              </a:spcBef>
              <a:buClr>
                <a:schemeClr val="dk1"/>
              </a:buClr>
              <a:buSzPct val="100000"/>
              <a:buFont typeface="Open Sans"/>
              <a:defRPr sz="1800">
                <a:solidFill>
                  <a:schemeClr val="dk1"/>
                </a:solidFill>
                <a:latin typeface="Open Sans"/>
                <a:ea typeface="Open Sans"/>
                <a:cs typeface="Open Sans"/>
                <a:sym typeface="Open Sans"/>
              </a:defRPr>
            </a:lvl8pPr>
            <a:lvl9pPr>
              <a:spcBef>
                <a:spcPts val="360"/>
              </a:spcBef>
              <a:buClr>
                <a:schemeClr val="dk1"/>
              </a:buClr>
              <a:buSzPct val="100000"/>
              <a:buFont typeface="Open Sans"/>
              <a:defRPr sz="1800">
                <a:solidFill>
                  <a:schemeClr val="dk1"/>
                </a:solidFill>
                <a:latin typeface="Open Sans"/>
                <a:ea typeface="Open Sans"/>
                <a:cs typeface="Open Sans"/>
                <a:sym typeface="Open Sans"/>
              </a:defRPr>
            </a:lvl9pPr>
          </a:lstStyle>
          <a:p/>
        </p:txBody>
      </p:sp>
      <p:sp>
        <p:nvSpPr>
          <p:cNvPr id="7" name="Shape 7"/>
          <p:cNvSpPr txBox="1"/>
          <p:nvPr>
            <p:ph idx="12" type="sldNum"/>
          </p:nvPr>
        </p:nvSpPr>
        <p:spPr>
          <a:xfrm>
            <a:off x="8556791" y="4749850"/>
            <a:ext cx="548699" cy="393524"/>
          </a:xfrm>
          <a:prstGeom prst="rect">
            <a:avLst/>
          </a:prstGeom>
          <a:noFill/>
          <a:ln>
            <a:noFill/>
          </a:ln>
        </p:spPr>
        <p:txBody>
          <a:bodyPr anchorCtr="0" anchor="ctr" bIns="91425" lIns="91425" rIns="91425" tIns="91425">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 Id="rId3" Type="http://schemas.openxmlformats.org/officeDocument/2006/relationships/image" Target="../media/image0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youtube.com/v/bWEx3UqVvXU" TargetMode="External"/><Relationship Id="rId5" Type="http://schemas.openxmlformats.org/officeDocument/2006/relationships/image" Target="../media/image01.jpg"/><Relationship Id="rId8" Type="http://schemas.openxmlformats.org/officeDocument/2006/relationships/image" Target="../media/image04.jpg"/><Relationship Id="rId7" Type="http://schemas.openxmlformats.org/officeDocument/2006/relationships/hyperlink" Target="http://youtube.com/v/NNFsCi5go1Q"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08.png"/><Relationship Id="rId3" Type="http://schemas.openxmlformats.org/officeDocument/2006/relationships/image" Target="../media/image06.jpg"/><Relationship Id="rId5"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3" Type="http://schemas.openxmlformats.org/officeDocument/2006/relationships/image" Target="../media/image0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youtube.com/v/76p64j3H1Ng" TargetMode="External"/><Relationship Id="rId5" Type="http://schemas.openxmlformats.org/officeDocument/2006/relationships/image" Target="../media/image1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03.jpg"/><Relationship Id="rId3" Type="http://schemas.openxmlformats.org/officeDocument/2006/relationships/image" Target="../media/image05.jpg"/><Relationship Id="rId6" Type="http://schemas.openxmlformats.org/officeDocument/2006/relationships/image" Target="../media/image00.jpg"/><Relationship Id="rId5" Type="http://schemas.openxmlformats.org/officeDocument/2006/relationships/image" Target="../media/image0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 name="Shape 29"/>
        <p:cNvGrpSpPr/>
        <p:nvPr/>
      </p:nvGrpSpPr>
      <p:grpSpPr>
        <a:xfrm>
          <a:off x="0" y="0"/>
          <a:ext cx="0" cy="0"/>
          <a:chOff x="0" y="0"/>
          <a:chExt cx="0" cy="0"/>
        </a:xfrm>
      </p:grpSpPr>
      <p:sp>
        <p:nvSpPr>
          <p:cNvPr id="30" name="Shape 30"/>
          <p:cNvSpPr txBox="1"/>
          <p:nvPr>
            <p:ph type="ctrTitle"/>
          </p:nvPr>
        </p:nvSpPr>
        <p:spPr>
          <a:xfrm>
            <a:off x="685800" y="1583342"/>
            <a:ext cx="7772400" cy="1159856"/>
          </a:xfrm>
          <a:prstGeom prst="rect">
            <a:avLst/>
          </a:prstGeom>
        </p:spPr>
        <p:txBody>
          <a:bodyPr anchorCtr="0" anchor="b" bIns="91425" lIns="91425" rIns="91425" tIns="91425">
            <a:noAutofit/>
          </a:bodyPr>
          <a:lstStyle/>
          <a:p>
            <a:pPr>
              <a:spcBef>
                <a:spcPts val="0"/>
              </a:spcBef>
              <a:buNone/>
            </a:pPr>
            <a:r>
              <a:rPr lang="en">
                <a:latin typeface="Open Sans"/>
                <a:ea typeface="Open Sans"/>
                <a:cs typeface="Open Sans"/>
                <a:sym typeface="Open Sans"/>
              </a:rPr>
              <a:t>Action Recognition</a:t>
            </a:r>
          </a:p>
        </p:txBody>
      </p:sp>
      <p:sp>
        <p:nvSpPr>
          <p:cNvPr id="31" name="Shape 31"/>
          <p:cNvSpPr txBox="1"/>
          <p:nvPr>
            <p:ph idx="1" type="subTitle"/>
          </p:nvPr>
        </p:nvSpPr>
        <p:spPr>
          <a:xfrm>
            <a:off x="685800" y="2840053"/>
            <a:ext cx="7772400" cy="784737"/>
          </a:xfrm>
          <a:prstGeom prst="rect">
            <a:avLst/>
          </a:prstGeom>
        </p:spPr>
        <p:txBody>
          <a:bodyPr anchorCtr="0" anchor="t" bIns="91425" lIns="91425" rIns="91425" tIns="91425">
            <a:noAutofit/>
          </a:bodyPr>
          <a:lstStyle/>
          <a:p>
            <a:pPr rtl="0">
              <a:spcBef>
                <a:spcPts val="0"/>
              </a:spcBef>
              <a:buNone/>
            </a:pPr>
            <a:r>
              <a:rPr lang="en">
                <a:latin typeface="Open Sans"/>
                <a:ea typeface="Open Sans"/>
                <a:cs typeface="Open Sans"/>
                <a:sym typeface="Open Sans"/>
              </a:rPr>
              <a:t>CS 280, Spring 2015</a:t>
            </a:r>
          </a:p>
          <a:p>
            <a:pPr rtl="0">
              <a:spcBef>
                <a:spcPts val="0"/>
              </a:spcBef>
              <a:buNone/>
            </a:pPr>
            <a:r>
              <a:t/>
            </a:r>
            <a:endParaRPr/>
          </a:p>
          <a:p>
            <a:pPr>
              <a:spcBef>
                <a:spcPts val="0"/>
              </a:spcBef>
              <a:buNone/>
            </a:pPr>
            <a:r>
              <a:rPr lang="en" sz="1800"/>
              <a:t>by Georgia Gkioxari</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sp>
        <p:nvSpPr>
          <p:cNvPr id="99" name="Shape 99"/>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Part detectors</a:t>
            </a:r>
            <a:r>
              <a:rPr baseline="30000" lang="en"/>
              <a:t>[1]</a:t>
            </a:r>
          </a:p>
        </p:txBody>
      </p:sp>
      <p:sp>
        <p:nvSpPr>
          <p:cNvPr id="100" name="Shape 100"/>
          <p:cNvSpPr txBox="1"/>
          <p:nvPr>
            <p:ph idx="1" type="body"/>
          </p:nvPr>
        </p:nvSpPr>
        <p:spPr>
          <a:xfrm>
            <a:off x="457200" y="1200150"/>
            <a:ext cx="8431800" cy="3725699"/>
          </a:xfrm>
          <a:prstGeom prst="rect">
            <a:avLst/>
          </a:prstGeom>
        </p:spPr>
        <p:txBody>
          <a:bodyPr anchorCtr="0" anchor="t" bIns="91425" lIns="91425" rIns="91425" tIns="91425">
            <a:noAutofit/>
          </a:bodyPr>
          <a:lstStyle/>
          <a:p>
            <a:pPr rtl="0">
              <a:spcBef>
                <a:spcPts val="0"/>
              </a:spcBef>
              <a:buNone/>
            </a:pPr>
            <a:r>
              <a:rPr b="1" lang="en"/>
              <a:t>Definition</a:t>
            </a:r>
            <a:r>
              <a:rPr lang="en"/>
              <a:t>: Parts should capture human body parts of distinct pose and viewpoint</a:t>
            </a:r>
          </a:p>
          <a:p>
            <a:pPr rtl="0">
              <a:spcBef>
                <a:spcPts val="0"/>
              </a:spcBef>
              <a:buNone/>
            </a:pPr>
            <a:r>
              <a:t/>
            </a:r>
            <a:endParaRPr/>
          </a:p>
          <a:p>
            <a:pPr lvl="0" rtl="0">
              <a:spcBef>
                <a:spcPts val="0"/>
              </a:spcBef>
              <a:buNone/>
            </a:pPr>
            <a:r>
              <a:rPr b="1" lang="en"/>
              <a:t>Collection</a:t>
            </a:r>
            <a:r>
              <a:rPr lang="en"/>
              <a:t>: Given locations of landmarks on the human body (e.g. nose, shoulder) we can obtain examples of pose clusters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xEl>
                                              <p:pRg end="0" st="0"/>
                                            </p:txEl>
                                          </p:spTgt>
                                        </p:tgtEl>
                                        <p:attrNameLst>
                                          <p:attrName>style.visibility</p:attrName>
                                        </p:attrNameLst>
                                      </p:cBhvr>
                                      <p:to>
                                        <p:strVal val="visible"/>
                                      </p:to>
                                    </p:set>
                                    <p:animEffect filter="fade" transition="in">
                                      <p:cBhvr>
                                        <p:cTn dur="1000"/>
                                        <p:tgtEl>
                                          <p:spTgt spid="1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xEl>
                                              <p:pRg end="1" st="1"/>
                                            </p:txEl>
                                          </p:spTgt>
                                        </p:tgtEl>
                                        <p:attrNameLst>
                                          <p:attrName>style.visibility</p:attrName>
                                        </p:attrNameLst>
                                      </p:cBhvr>
                                      <p:to>
                                        <p:strVal val="visible"/>
                                      </p:to>
                                    </p:set>
                                    <p:animEffect filter="fade" transition="in">
                                      <p:cBhvr>
                                        <p:cTn dur="1000"/>
                                        <p:tgtEl>
                                          <p:spTgt spid="1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xEl>
                                              <p:pRg end="2" st="2"/>
                                            </p:txEl>
                                          </p:spTgt>
                                        </p:tgtEl>
                                        <p:attrNameLst>
                                          <p:attrName>style.visibility</p:attrName>
                                        </p:attrNameLst>
                                      </p:cBhvr>
                                      <p:to>
                                        <p:strVal val="visible"/>
                                      </p:to>
                                    </p:set>
                                    <p:animEffect filter="fade" transition="in">
                                      <p:cBhvr>
                                        <p:cTn dur="1000"/>
                                        <p:tgtEl>
                                          <p:spTgt spid="10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sp>
        <p:nvSpPr>
          <p:cNvPr id="105" name="Shape 105"/>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latin typeface="Open Sans"/>
                <a:ea typeface="Open Sans"/>
                <a:cs typeface="Open Sans"/>
                <a:sym typeface="Open Sans"/>
              </a:rPr>
              <a:t>Part detectors</a:t>
            </a:r>
            <a:r>
              <a:rPr baseline="30000" lang="en">
                <a:latin typeface="Open Sans"/>
                <a:ea typeface="Open Sans"/>
                <a:cs typeface="Open Sans"/>
                <a:sym typeface="Open Sans"/>
              </a:rPr>
              <a:t>[1]</a:t>
            </a:r>
          </a:p>
        </p:txBody>
      </p:sp>
      <p:sp>
        <p:nvSpPr>
          <p:cNvPr id="106" name="Shape 106"/>
          <p:cNvSpPr txBox="1"/>
          <p:nvPr>
            <p:ph idx="1" type="body"/>
          </p:nvPr>
        </p:nvSpPr>
        <p:spPr>
          <a:xfrm>
            <a:off x="457200" y="1200150"/>
            <a:ext cx="8431800" cy="1333200"/>
          </a:xfrm>
          <a:prstGeom prst="rect">
            <a:avLst/>
          </a:prstGeom>
        </p:spPr>
        <p:txBody>
          <a:bodyPr anchorCtr="0" anchor="t" bIns="91425" lIns="91425" rIns="91425" tIns="91425">
            <a:noAutofit/>
          </a:bodyPr>
          <a:lstStyle/>
          <a:p>
            <a:pPr rtl="0">
              <a:spcBef>
                <a:spcPts val="0"/>
              </a:spcBef>
              <a:buNone/>
            </a:pPr>
            <a:r>
              <a:rPr b="1" lang="en"/>
              <a:t>Learning</a:t>
            </a:r>
            <a:r>
              <a:rPr lang="en"/>
              <a:t>: Train models (e.g. SVM) for each pose cluster on features (e.g. pool5) </a:t>
            </a:r>
          </a:p>
          <a:p>
            <a:pPr lvl="0" rtl="0">
              <a:spcBef>
                <a:spcPts val="0"/>
              </a:spcBef>
              <a:buNone/>
            </a:pPr>
            <a:r>
              <a:t/>
            </a:r>
            <a:endParaRPr/>
          </a:p>
          <a:p>
            <a:pPr lvl="0" rtl="0">
              <a:spcBef>
                <a:spcPts val="0"/>
              </a:spcBef>
              <a:buNone/>
            </a:pPr>
            <a:r>
              <a:t/>
            </a:r>
            <a:endParaRPr/>
          </a:p>
        </p:txBody>
      </p:sp>
      <p:pic>
        <p:nvPicPr>
          <p:cNvPr id="107" name="Shape 107"/>
          <p:cNvPicPr preferRelativeResize="0"/>
          <p:nvPr/>
        </p:nvPicPr>
        <p:blipFill>
          <a:blip r:embed="rId3">
            <a:alphaModFix/>
          </a:blip>
          <a:stretch>
            <a:fillRect/>
          </a:stretch>
        </p:blipFill>
        <p:spPr>
          <a:xfrm>
            <a:off x="1560974" y="2570825"/>
            <a:ext cx="5952001" cy="2442924"/>
          </a:xfrm>
          <a:prstGeom prst="rect">
            <a:avLst/>
          </a:prstGeom>
          <a:noFill/>
          <a:ln>
            <a:noFill/>
          </a:ln>
        </p:spPr>
      </p:pic>
      <p:sp>
        <p:nvSpPr>
          <p:cNvPr id="108" name="Shape 108"/>
          <p:cNvSpPr/>
          <p:nvPr/>
        </p:nvSpPr>
        <p:spPr>
          <a:xfrm>
            <a:off x="81675" y="3192137"/>
            <a:ext cx="1479299" cy="1200299"/>
          </a:xfrm>
          <a:prstGeom prst="rightArrowCallout">
            <a:avLst>
              <a:gd fmla="val 11061" name="adj1"/>
              <a:gd fmla="val 13732" name="adj2"/>
              <a:gd fmla="val 16243" name="adj3"/>
              <a:gd fmla="val 80617" name="adj4"/>
            </a:avLst>
          </a:prstGeom>
          <a:noFill/>
          <a:ln cap="flat" w="19050">
            <a:solidFill>
              <a:srgbClr val="6FA8DC"/>
            </a:solidFill>
            <a:prstDash val="solid"/>
            <a:round/>
            <a:headEnd len="med" w="med" type="none"/>
            <a:tailEnd len="med" w="med" type="none"/>
          </a:ln>
        </p:spPr>
        <p:txBody>
          <a:bodyPr anchorCtr="0" anchor="ctr" bIns="91425" lIns="91425" rIns="91425" tIns="91425">
            <a:noAutofit/>
          </a:bodyPr>
          <a:lstStyle/>
          <a:p>
            <a:pPr algn="ctr">
              <a:spcBef>
                <a:spcPts val="0"/>
              </a:spcBef>
              <a:buNone/>
            </a:pPr>
            <a:r>
              <a:rPr lang="en"/>
              <a:t>Pose clusters for torso (</a:t>
            </a:r>
            <a:r>
              <a:rPr b="1" lang="en"/>
              <a:t>collection</a:t>
            </a:r>
            <a:r>
              <a:rPr lang="en"/>
              <a:t>)</a:t>
            </a:r>
          </a:p>
        </p:txBody>
      </p:sp>
      <p:sp>
        <p:nvSpPr>
          <p:cNvPr id="109" name="Shape 109"/>
          <p:cNvSpPr/>
          <p:nvPr/>
        </p:nvSpPr>
        <p:spPr>
          <a:xfrm>
            <a:off x="7512975" y="3160150"/>
            <a:ext cx="1536599" cy="1200299"/>
          </a:xfrm>
          <a:prstGeom prst="leftArrowCallout">
            <a:avLst>
              <a:gd fmla="val 8280" name="adj1"/>
              <a:gd fmla="val 13694" name="adj2"/>
              <a:gd fmla="val 19744" name="adj3"/>
              <a:gd fmla="val 72776" name="adj4"/>
            </a:avLst>
          </a:prstGeom>
          <a:noFill/>
          <a:ln cap="flat" w="19050">
            <a:solidFill>
              <a:srgbClr val="6FA8DC"/>
            </a:solidFill>
            <a:prstDash val="solid"/>
            <a:round/>
            <a:headEnd len="med" w="med" type="none"/>
            <a:tailEnd len="med" w="med" type="none"/>
          </a:ln>
        </p:spPr>
        <p:txBody>
          <a:bodyPr anchorCtr="0" anchor="ctr" bIns="91425" lIns="91425" rIns="91425" tIns="91425">
            <a:noAutofit/>
          </a:bodyPr>
          <a:lstStyle/>
          <a:p>
            <a:pPr algn="ctr">
              <a:spcBef>
                <a:spcPts val="0"/>
              </a:spcBef>
              <a:buNone/>
            </a:pPr>
            <a:r>
              <a:rPr lang="en"/>
              <a:t>Part detections on test set</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type="title"/>
          </p:nvPr>
        </p:nvSpPr>
        <p:spPr>
          <a:xfrm>
            <a:off x="457200" y="205975"/>
            <a:ext cx="8493000" cy="857400"/>
          </a:xfrm>
          <a:prstGeom prst="rect">
            <a:avLst/>
          </a:prstGeom>
        </p:spPr>
        <p:txBody>
          <a:bodyPr anchorCtr="0" anchor="b" bIns="91425" lIns="91425" rIns="91425" tIns="91425">
            <a:noAutofit/>
          </a:bodyPr>
          <a:lstStyle/>
          <a:p>
            <a:pPr lvl="0" rtl="0">
              <a:spcBef>
                <a:spcPts val="0"/>
              </a:spcBef>
              <a:buNone/>
            </a:pPr>
            <a:r>
              <a:rPr lang="en"/>
              <a:t>Static Action Recognition - Approach</a:t>
            </a:r>
          </a:p>
        </p:txBody>
      </p:sp>
      <p:pic>
        <p:nvPicPr>
          <p:cNvPr id="115" name="Shape 115"/>
          <p:cNvPicPr preferRelativeResize="0"/>
          <p:nvPr/>
        </p:nvPicPr>
        <p:blipFill>
          <a:blip r:embed="rId3">
            <a:alphaModFix/>
          </a:blip>
          <a:stretch>
            <a:fillRect/>
          </a:stretch>
        </p:blipFill>
        <p:spPr>
          <a:xfrm>
            <a:off x="2086150" y="1185175"/>
            <a:ext cx="4796349" cy="2198049"/>
          </a:xfrm>
          <a:prstGeom prst="rect">
            <a:avLst/>
          </a:prstGeom>
          <a:noFill/>
          <a:ln>
            <a:noFill/>
          </a:ln>
        </p:spPr>
      </p:pic>
      <p:graphicFrame>
        <p:nvGraphicFramePr>
          <p:cNvPr id="116" name="Shape 116"/>
          <p:cNvGraphicFramePr/>
          <p:nvPr/>
        </p:nvGraphicFramePr>
        <p:xfrm>
          <a:off x="1679025" y="3668200"/>
          <a:ext cx="3000000" cy="3000000"/>
        </p:xfrm>
        <a:graphic>
          <a:graphicData uri="http://schemas.openxmlformats.org/drawingml/2006/table">
            <a:tbl>
              <a:tblPr>
                <a:noFill/>
                <a:tableStyleId>{FC96A826-ECBE-4553-B825-58200B8622B2}</a:tableStyleId>
              </a:tblPr>
              <a:tblGrid>
                <a:gridCol w="2016725"/>
                <a:gridCol w="1649250"/>
                <a:gridCol w="1847000"/>
              </a:tblGrid>
              <a:tr h="381000">
                <a:tc>
                  <a:txBody>
                    <a:bodyPr>
                      <a:noAutofit/>
                    </a:bodyPr>
                    <a:lstStyle/>
                    <a:p>
                      <a:pPr lvl="0" rtl="0" algn="ctr">
                        <a:spcBef>
                          <a:spcPts val="0"/>
                        </a:spcBef>
                        <a:buNone/>
                      </a:pPr>
                      <a:r>
                        <a:rPr b="1" lang="en">
                          <a:latin typeface="Open Sans"/>
                          <a:ea typeface="Open Sans"/>
                          <a:cs typeface="Open Sans"/>
                          <a:sym typeface="Open Sans"/>
                        </a:rPr>
                        <a:t>mean AP (%)</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8-layer CNN</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16-layer CNN</a:t>
                      </a:r>
                    </a:p>
                  </a:txBody>
                  <a:tcPr marT="91425" marB="91425" marR="91425" marL="91425"/>
                </a:tc>
              </a:tr>
              <a:tr h="396200">
                <a:tc>
                  <a:txBody>
                    <a:bodyPr>
                      <a:noAutofit/>
                    </a:bodyPr>
                    <a:lstStyle/>
                    <a:p>
                      <a:pPr lvl="0" rtl="0" algn="ctr">
                        <a:spcBef>
                          <a:spcPts val="0"/>
                        </a:spcBef>
                        <a:buNone/>
                      </a:pPr>
                      <a:r>
                        <a:rPr lang="en">
                          <a:latin typeface="Open Sans"/>
                          <a:ea typeface="Open Sans"/>
                          <a:cs typeface="Open Sans"/>
                          <a:sym typeface="Open Sans"/>
                        </a:rPr>
                        <a:t>CNN </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68.2</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77.8</a:t>
                      </a:r>
                    </a:p>
                  </a:txBody>
                  <a:tcPr marT="91425" marB="91425" marR="91425" marL="91425"/>
                </a:tc>
              </a:tr>
              <a:tr h="396200">
                <a:tc>
                  <a:txBody>
                    <a:bodyPr>
                      <a:noAutofit/>
                    </a:bodyPr>
                    <a:lstStyle/>
                    <a:p>
                      <a:pPr lvl="0" rtl="0" algn="ctr">
                        <a:spcBef>
                          <a:spcPts val="0"/>
                        </a:spcBef>
                        <a:buNone/>
                      </a:pPr>
                      <a:r>
                        <a:rPr lang="en">
                          <a:latin typeface="Open Sans"/>
                          <a:ea typeface="Open Sans"/>
                          <a:cs typeface="Open Sans"/>
                          <a:sym typeface="Open Sans"/>
                        </a:rPr>
                        <a:t>Whole &amp; Parts CNN</a:t>
                      </a:r>
                      <a:r>
                        <a:rPr baseline="30000" lang="en">
                          <a:latin typeface="Open Sans"/>
                          <a:ea typeface="Open Sans"/>
                          <a:cs typeface="Open Sans"/>
                          <a:sym typeface="Open Sans"/>
                        </a:rPr>
                        <a:t>[1]</a:t>
                      </a:r>
                    </a:p>
                  </a:txBody>
                  <a:tcPr marT="91425" marB="91425" marR="91425" marL="91425"/>
                </a:tc>
                <a:tc>
                  <a:txBody>
                    <a:bodyPr>
                      <a:noAutofit/>
                    </a:bodyPr>
                    <a:lstStyle/>
                    <a:p>
                      <a:pPr lvl="0" rtl="0" algn="ctr">
                        <a:spcBef>
                          <a:spcPts val="0"/>
                        </a:spcBef>
                        <a:buNone/>
                      </a:pPr>
                      <a:r>
                        <a:rPr b="1" lang="en">
                          <a:latin typeface="Open Sans"/>
                          <a:ea typeface="Open Sans"/>
                          <a:cs typeface="Open Sans"/>
                          <a:sym typeface="Open Sans"/>
                        </a:rPr>
                        <a:t>71.5</a:t>
                      </a:r>
                    </a:p>
                  </a:txBody>
                  <a:tcPr marT="91425" marB="91425" marR="91425" marL="91425"/>
                </a:tc>
                <a:tc>
                  <a:txBody>
                    <a:bodyPr>
                      <a:noAutofit/>
                    </a:bodyPr>
                    <a:lstStyle/>
                    <a:p>
                      <a:pPr lvl="0" rtl="0" algn="ctr">
                        <a:spcBef>
                          <a:spcPts val="0"/>
                        </a:spcBef>
                        <a:buNone/>
                      </a:pPr>
                      <a:r>
                        <a:rPr b="1" lang="en">
                          <a:latin typeface="Open Sans"/>
                          <a:ea typeface="Open Sans"/>
                          <a:cs typeface="Open Sans"/>
                          <a:sym typeface="Open Sans"/>
                        </a:rPr>
                        <a:t>80.4</a:t>
                      </a:r>
                    </a:p>
                  </a:txBody>
                  <a:tcPr marT="91425" marB="91425" marR="91425" marL="91425"/>
                </a:tc>
              </a:tr>
            </a:tbl>
          </a:graphicData>
        </a:graphic>
      </p:graphicFrame>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457200" y="205975"/>
            <a:ext cx="8493000" cy="857400"/>
          </a:xfrm>
          <a:prstGeom prst="rect">
            <a:avLst/>
          </a:prstGeom>
        </p:spPr>
        <p:txBody>
          <a:bodyPr anchorCtr="0" anchor="b" bIns="91425" lIns="91425" rIns="91425" tIns="91425">
            <a:noAutofit/>
          </a:bodyPr>
          <a:lstStyle/>
          <a:p>
            <a:pPr lvl="0" rtl="0">
              <a:spcBef>
                <a:spcPts val="0"/>
              </a:spcBef>
              <a:buNone/>
            </a:pPr>
            <a:r>
              <a:rPr lang="en"/>
              <a:t>Static Action Recognition - Approach</a:t>
            </a:r>
          </a:p>
        </p:txBody>
      </p:sp>
      <p:graphicFrame>
        <p:nvGraphicFramePr>
          <p:cNvPr id="122" name="Shape 122"/>
          <p:cNvGraphicFramePr/>
          <p:nvPr/>
        </p:nvGraphicFramePr>
        <p:xfrm>
          <a:off x="1679025" y="3050225"/>
          <a:ext cx="3000000" cy="3000000"/>
        </p:xfrm>
        <a:graphic>
          <a:graphicData uri="http://schemas.openxmlformats.org/drawingml/2006/table">
            <a:tbl>
              <a:tblPr>
                <a:noFill/>
                <a:tableStyleId>{AA49811E-CD0D-4A71-B26F-09C3BEE54233}</a:tableStyleId>
              </a:tblPr>
              <a:tblGrid>
                <a:gridCol w="2016725"/>
                <a:gridCol w="1649250"/>
                <a:gridCol w="1847000"/>
              </a:tblGrid>
              <a:tr h="383300">
                <a:tc>
                  <a:txBody>
                    <a:bodyPr>
                      <a:noAutofit/>
                    </a:bodyPr>
                    <a:lstStyle/>
                    <a:p>
                      <a:pPr lvl="0" rtl="0" algn="ctr">
                        <a:spcBef>
                          <a:spcPts val="0"/>
                        </a:spcBef>
                        <a:buNone/>
                      </a:pPr>
                      <a:r>
                        <a:rPr b="1" lang="en">
                          <a:latin typeface="Open Sans"/>
                          <a:ea typeface="Open Sans"/>
                          <a:cs typeface="Open Sans"/>
                          <a:sym typeface="Open Sans"/>
                        </a:rPr>
                        <a:t>mean AP (%)</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8-layer CNN</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16-layer CNN</a:t>
                      </a:r>
                    </a:p>
                  </a:txBody>
                  <a:tcPr marT="91425" marB="91425" marR="91425" marL="91425"/>
                </a:tc>
              </a:tr>
              <a:tr h="383300">
                <a:tc>
                  <a:txBody>
                    <a:bodyPr>
                      <a:noAutofit/>
                    </a:bodyPr>
                    <a:lstStyle/>
                    <a:p>
                      <a:pPr lvl="0" rtl="0" algn="ctr">
                        <a:spcBef>
                          <a:spcPts val="0"/>
                        </a:spcBef>
                        <a:buNone/>
                      </a:pPr>
                      <a:r>
                        <a:rPr lang="en">
                          <a:latin typeface="Open Sans"/>
                          <a:ea typeface="Open Sans"/>
                          <a:cs typeface="Open Sans"/>
                          <a:sym typeface="Open Sans"/>
                        </a:rPr>
                        <a:t>CNN </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68.2</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77.8</a:t>
                      </a:r>
                    </a:p>
                  </a:txBody>
                  <a:tcPr marT="91425" marB="91425" marR="91425" marL="91425"/>
                </a:tc>
              </a:tr>
              <a:tr h="383300">
                <a:tc>
                  <a:txBody>
                    <a:bodyPr>
                      <a:noAutofit/>
                    </a:bodyPr>
                    <a:lstStyle/>
                    <a:p>
                      <a:pPr lvl="0" rtl="0" algn="ctr">
                        <a:spcBef>
                          <a:spcPts val="0"/>
                        </a:spcBef>
                        <a:buNone/>
                      </a:pPr>
                      <a:r>
                        <a:rPr lang="en">
                          <a:latin typeface="Open Sans"/>
                          <a:ea typeface="Open Sans"/>
                          <a:cs typeface="Open Sans"/>
                          <a:sym typeface="Open Sans"/>
                        </a:rPr>
                        <a:t>Whole &amp; Parts CNN</a:t>
                      </a:r>
                      <a:r>
                        <a:rPr baseline="30000" lang="en">
                          <a:latin typeface="Open Sans"/>
                          <a:ea typeface="Open Sans"/>
                          <a:cs typeface="Open Sans"/>
                          <a:sym typeface="Open Sans"/>
                        </a:rPr>
                        <a:t>[1]</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71.5</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80.4</a:t>
                      </a:r>
                    </a:p>
                  </a:txBody>
                  <a:tcPr marT="91425" marB="91425" marR="91425" marL="91425"/>
                </a:tc>
              </a:tr>
              <a:tr h="532150">
                <a:tc>
                  <a:txBody>
                    <a:bodyPr>
                      <a:noAutofit/>
                    </a:bodyPr>
                    <a:lstStyle/>
                    <a:p>
                      <a:pPr lvl="0" rtl="0" algn="ctr">
                        <a:spcBef>
                          <a:spcPts val="0"/>
                        </a:spcBef>
                        <a:buClr>
                          <a:schemeClr val="dk1"/>
                        </a:buClr>
                        <a:buSzPct val="78571"/>
                        <a:buFont typeface="Arial"/>
                        <a:buNone/>
                      </a:pPr>
                      <a:r>
                        <a:rPr lang="en">
                          <a:solidFill>
                            <a:schemeClr val="dk1"/>
                          </a:solidFill>
                          <a:latin typeface="Open Sans"/>
                          <a:ea typeface="Open Sans"/>
                          <a:cs typeface="Open Sans"/>
                          <a:sym typeface="Open Sans"/>
                        </a:rPr>
                        <a:t>Whole &amp; Parts CNN</a:t>
                      </a:r>
                      <a:r>
                        <a:rPr baseline="30000" lang="en">
                          <a:solidFill>
                            <a:schemeClr val="dk1"/>
                          </a:solidFill>
                          <a:latin typeface="Open Sans"/>
                          <a:ea typeface="Open Sans"/>
                          <a:cs typeface="Open Sans"/>
                          <a:sym typeface="Open Sans"/>
                        </a:rPr>
                        <a:t>[1] </a:t>
                      </a:r>
                    </a:p>
                    <a:p>
                      <a:pPr rtl="0" algn="ctr">
                        <a:spcBef>
                          <a:spcPts val="0"/>
                        </a:spcBef>
                        <a:buNone/>
                      </a:pPr>
                      <a:r>
                        <a:rPr lang="en" sz="1000">
                          <a:latin typeface="Open Sans"/>
                          <a:ea typeface="Open Sans"/>
                          <a:cs typeface="Open Sans"/>
                          <a:sym typeface="Open Sans"/>
                        </a:rPr>
                        <a:t>with context rescoring</a:t>
                      </a:r>
                    </a:p>
                  </a:txBody>
                  <a:tcPr marT="91425" marB="91425" marR="91425" marL="91425"/>
                </a:tc>
                <a:tc>
                  <a:txBody>
                    <a:bodyPr>
                      <a:noAutofit/>
                    </a:bodyPr>
                    <a:lstStyle/>
                    <a:p>
                      <a:pPr rtl="0" algn="ctr">
                        <a:spcBef>
                          <a:spcPts val="0"/>
                        </a:spcBef>
                        <a:buNone/>
                      </a:pPr>
                      <a:r>
                        <a:rPr b="1" lang="en">
                          <a:latin typeface="Open Sans"/>
                          <a:ea typeface="Open Sans"/>
                          <a:cs typeface="Open Sans"/>
                          <a:sym typeface="Open Sans"/>
                        </a:rPr>
                        <a:t>73.5</a:t>
                      </a:r>
                    </a:p>
                  </a:txBody>
                  <a:tcPr marT="91425" marB="91425" marR="91425" marL="91425"/>
                </a:tc>
                <a:tc>
                  <a:txBody>
                    <a:bodyPr>
                      <a:noAutofit/>
                    </a:bodyPr>
                    <a:lstStyle/>
                    <a:p>
                      <a:pPr rtl="0" algn="ctr">
                        <a:spcBef>
                          <a:spcPts val="0"/>
                        </a:spcBef>
                        <a:buNone/>
                      </a:pPr>
                      <a:r>
                        <a:rPr b="1" lang="en">
                          <a:latin typeface="Open Sans"/>
                          <a:ea typeface="Open Sans"/>
                          <a:cs typeface="Open Sans"/>
                          <a:sym typeface="Open Sans"/>
                        </a:rPr>
                        <a:t>82.6</a:t>
                      </a:r>
                    </a:p>
                  </a:txBody>
                  <a:tcPr marT="91425" marB="91425" marR="91425" marL="91425"/>
                </a:tc>
              </a:tr>
            </a:tbl>
          </a:graphicData>
        </a:graphic>
      </p:graphicFrame>
      <p:sp>
        <p:nvSpPr>
          <p:cNvPr id="123" name="Shape 123"/>
          <p:cNvSpPr txBox="1"/>
          <p:nvPr/>
        </p:nvSpPr>
        <p:spPr>
          <a:xfrm>
            <a:off x="576300" y="1132050"/>
            <a:ext cx="8239200" cy="1761000"/>
          </a:xfrm>
          <a:prstGeom prst="rect">
            <a:avLst/>
          </a:prstGeom>
          <a:noFill/>
          <a:ln>
            <a:noFill/>
          </a:ln>
        </p:spPr>
        <p:txBody>
          <a:bodyPr anchorCtr="0" anchor="t" bIns="91425" lIns="91425" rIns="91425" tIns="91425">
            <a:noAutofit/>
          </a:bodyPr>
          <a:lstStyle/>
          <a:p>
            <a:pPr indent="-355600" lvl="0" marL="457200" rtl="0">
              <a:spcBef>
                <a:spcPts val="0"/>
              </a:spcBef>
              <a:buClr>
                <a:srgbClr val="000000"/>
              </a:buClr>
              <a:buSzPct val="100000"/>
              <a:buFont typeface="Open Sans"/>
              <a:buChar char="●"/>
            </a:pPr>
            <a:r>
              <a:rPr b="1" lang="en" sz="2000">
                <a:latin typeface="Open Sans"/>
                <a:ea typeface="Open Sans"/>
                <a:cs typeface="Open Sans"/>
                <a:sym typeface="Open Sans"/>
              </a:rPr>
              <a:t>Object Context</a:t>
            </a:r>
            <a:r>
              <a:rPr lang="en" sz="2000">
                <a:latin typeface="Open Sans"/>
                <a:ea typeface="Open Sans"/>
                <a:cs typeface="Open Sans"/>
                <a:sym typeface="Open Sans"/>
              </a:rPr>
              <a:t>: The objects surrounding the actor, e.g. horse, bike</a:t>
            </a:r>
          </a:p>
          <a:p>
            <a:pPr indent="-355600" lvl="0" marL="457200" rtl="0">
              <a:spcBef>
                <a:spcPts val="0"/>
              </a:spcBef>
              <a:buClr>
                <a:srgbClr val="000000"/>
              </a:buClr>
              <a:buSzPct val="100000"/>
              <a:buFont typeface="Open Sans"/>
              <a:buChar char="●"/>
            </a:pPr>
            <a:r>
              <a:rPr b="1" lang="en" sz="2000">
                <a:latin typeface="Open Sans"/>
                <a:ea typeface="Open Sans"/>
                <a:cs typeface="Open Sans"/>
                <a:sym typeface="Open Sans"/>
              </a:rPr>
              <a:t>Action Context</a:t>
            </a:r>
            <a:r>
              <a:rPr lang="en" sz="2000">
                <a:latin typeface="Open Sans"/>
                <a:ea typeface="Open Sans"/>
                <a:cs typeface="Open Sans"/>
                <a:sym typeface="Open Sans"/>
              </a:rPr>
              <a:t>: Actions other people in the image perform, e.g. running in a marathon</a:t>
            </a:r>
          </a:p>
          <a:p>
            <a:pPr indent="-355600" lvl="0" marL="457200" rtl="0">
              <a:spcBef>
                <a:spcPts val="0"/>
              </a:spcBef>
              <a:buClr>
                <a:srgbClr val="000000"/>
              </a:buClr>
              <a:buSzPct val="100000"/>
              <a:buFont typeface="Open Sans"/>
              <a:buChar char="●"/>
            </a:pPr>
            <a:r>
              <a:rPr b="1" lang="en" sz="2000">
                <a:latin typeface="Open Sans"/>
                <a:ea typeface="Open Sans"/>
                <a:cs typeface="Open Sans"/>
                <a:sym typeface="Open Sans"/>
              </a:rPr>
              <a:t>Scene</a:t>
            </a:r>
            <a:r>
              <a:rPr lang="en" sz="2000">
                <a:latin typeface="Open Sans"/>
                <a:ea typeface="Open Sans"/>
                <a:cs typeface="Open Sans"/>
                <a:sym typeface="Open Sans"/>
              </a:rPr>
              <a:t>: The scene the action is taking place, e.g. swimming pool</a:t>
            </a:r>
          </a:p>
          <a:p>
            <a:pPr>
              <a:spcBef>
                <a:spcPts val="0"/>
              </a:spcBef>
              <a:buNone/>
            </a:pPr>
            <a:r>
              <a:t/>
            </a:r>
            <a:endParaRPr sz="2000">
              <a:latin typeface="Open Sans"/>
              <a:ea typeface="Open Sans"/>
              <a:cs typeface="Open Sans"/>
              <a:sym typeface="Open Sans"/>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 name="Shape 127"/>
        <p:cNvGrpSpPr/>
        <p:nvPr/>
      </p:nvGrpSpPr>
      <p:grpSpPr>
        <a:xfrm>
          <a:off x="0" y="0"/>
          <a:ext cx="0" cy="0"/>
          <a:chOff x="0" y="0"/>
          <a:chExt cx="0" cy="0"/>
        </a:xfrm>
      </p:grpSpPr>
      <p:sp>
        <p:nvSpPr>
          <p:cNvPr id="128" name="Shape 128"/>
          <p:cNvSpPr txBox="1"/>
          <p:nvPr>
            <p:ph type="title"/>
          </p:nvPr>
        </p:nvSpPr>
        <p:spPr>
          <a:xfrm>
            <a:off x="457200" y="205975"/>
            <a:ext cx="8529599" cy="857400"/>
          </a:xfrm>
          <a:prstGeom prst="rect">
            <a:avLst/>
          </a:prstGeom>
        </p:spPr>
        <p:txBody>
          <a:bodyPr anchorCtr="0" anchor="b" bIns="91425" lIns="91425" rIns="91425" tIns="91425">
            <a:noAutofit/>
          </a:bodyPr>
          <a:lstStyle/>
          <a:p>
            <a:pPr lvl="0">
              <a:spcBef>
                <a:spcPts val="0"/>
              </a:spcBef>
              <a:buNone/>
            </a:pPr>
            <a:r>
              <a:rPr lang="en"/>
              <a:t>Attribute Recognition</a:t>
            </a:r>
          </a:p>
        </p:txBody>
      </p:sp>
      <p:pic>
        <p:nvPicPr>
          <p:cNvPr id="129" name="Shape 129"/>
          <p:cNvPicPr preferRelativeResize="0"/>
          <p:nvPr/>
        </p:nvPicPr>
        <p:blipFill>
          <a:blip r:embed="rId3">
            <a:alphaModFix/>
          </a:blip>
          <a:stretch>
            <a:fillRect/>
          </a:stretch>
        </p:blipFill>
        <p:spPr>
          <a:xfrm>
            <a:off x="1915950" y="1146500"/>
            <a:ext cx="4796349" cy="2198049"/>
          </a:xfrm>
          <a:prstGeom prst="rect">
            <a:avLst/>
          </a:prstGeom>
          <a:noFill/>
          <a:ln>
            <a:noFill/>
          </a:ln>
        </p:spPr>
      </p:pic>
      <p:graphicFrame>
        <p:nvGraphicFramePr>
          <p:cNvPr id="130" name="Shape 130"/>
          <p:cNvGraphicFramePr/>
          <p:nvPr/>
        </p:nvGraphicFramePr>
        <p:xfrm>
          <a:off x="1694500" y="3573050"/>
          <a:ext cx="3000000" cy="3000000"/>
        </p:xfrm>
        <a:graphic>
          <a:graphicData uri="http://schemas.openxmlformats.org/drawingml/2006/table">
            <a:tbl>
              <a:tblPr>
                <a:noFill/>
                <a:tableStyleId>{DE639703-C7C1-4DF9-A389-3EF71A75311A}</a:tableStyleId>
              </a:tblPr>
              <a:tblGrid>
                <a:gridCol w="2016725"/>
                <a:gridCol w="1649250"/>
                <a:gridCol w="1847000"/>
              </a:tblGrid>
              <a:tr h="381000">
                <a:tc>
                  <a:txBody>
                    <a:bodyPr>
                      <a:noAutofit/>
                    </a:bodyPr>
                    <a:lstStyle/>
                    <a:p>
                      <a:pPr lvl="0" rtl="0" algn="ctr">
                        <a:spcBef>
                          <a:spcPts val="0"/>
                        </a:spcBef>
                        <a:buNone/>
                      </a:pPr>
                      <a:r>
                        <a:rPr b="1" lang="en">
                          <a:latin typeface="Open Sans"/>
                          <a:ea typeface="Open Sans"/>
                          <a:cs typeface="Open Sans"/>
                          <a:sym typeface="Open Sans"/>
                        </a:rPr>
                        <a:t>mean AP (%)</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8-layer CNN</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16-layer CNN</a:t>
                      </a:r>
                    </a:p>
                  </a:txBody>
                  <a:tcPr marT="91425" marB="91425" marR="91425" marL="91425"/>
                </a:tc>
              </a:tr>
              <a:tr h="396200">
                <a:tc>
                  <a:txBody>
                    <a:bodyPr>
                      <a:noAutofit/>
                    </a:bodyPr>
                    <a:lstStyle/>
                    <a:p>
                      <a:pPr lvl="0" rtl="0" algn="ctr">
                        <a:spcBef>
                          <a:spcPts val="0"/>
                        </a:spcBef>
                        <a:buNone/>
                      </a:pPr>
                      <a:r>
                        <a:rPr lang="en">
                          <a:latin typeface="Open Sans"/>
                          <a:ea typeface="Open Sans"/>
                          <a:cs typeface="Open Sans"/>
                          <a:sym typeface="Open Sans"/>
                        </a:rPr>
                        <a:t>CNN </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79.1</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88.4</a:t>
                      </a:r>
                    </a:p>
                  </a:txBody>
                  <a:tcPr marT="91425" marB="91425" marR="91425" marL="91425"/>
                </a:tc>
              </a:tr>
              <a:tr h="396200">
                <a:tc>
                  <a:txBody>
                    <a:bodyPr>
                      <a:noAutofit/>
                    </a:bodyPr>
                    <a:lstStyle/>
                    <a:p>
                      <a:pPr lvl="0" rtl="0" algn="ctr">
                        <a:spcBef>
                          <a:spcPts val="0"/>
                        </a:spcBef>
                        <a:buNone/>
                      </a:pPr>
                      <a:r>
                        <a:rPr lang="en">
                          <a:latin typeface="Open Sans"/>
                          <a:ea typeface="Open Sans"/>
                          <a:cs typeface="Open Sans"/>
                          <a:sym typeface="Open Sans"/>
                        </a:rPr>
                        <a:t>Whole &amp; Parts CNN</a:t>
                      </a:r>
                      <a:r>
                        <a:rPr baseline="30000" lang="en">
                          <a:latin typeface="Open Sans"/>
                          <a:ea typeface="Open Sans"/>
                          <a:cs typeface="Open Sans"/>
                          <a:sym typeface="Open Sans"/>
                        </a:rPr>
                        <a:t>[1]</a:t>
                      </a:r>
                    </a:p>
                  </a:txBody>
                  <a:tcPr marT="91425" marB="91425" marR="91425" marL="91425"/>
                </a:tc>
                <a:tc>
                  <a:txBody>
                    <a:bodyPr>
                      <a:noAutofit/>
                    </a:bodyPr>
                    <a:lstStyle/>
                    <a:p>
                      <a:pPr lvl="0" rtl="0" algn="ctr">
                        <a:spcBef>
                          <a:spcPts val="0"/>
                        </a:spcBef>
                        <a:buNone/>
                      </a:pPr>
                      <a:r>
                        <a:rPr b="1" lang="en">
                          <a:latin typeface="Open Sans"/>
                          <a:ea typeface="Open Sans"/>
                          <a:cs typeface="Open Sans"/>
                          <a:sym typeface="Open Sans"/>
                        </a:rPr>
                        <a:t>86.0</a:t>
                      </a:r>
                    </a:p>
                  </a:txBody>
                  <a:tcPr marT="91425" marB="91425" marR="91425" marL="91425"/>
                </a:tc>
                <a:tc>
                  <a:txBody>
                    <a:bodyPr>
                      <a:noAutofit/>
                    </a:bodyPr>
                    <a:lstStyle/>
                    <a:p>
                      <a:pPr lvl="0" rtl="0" algn="ctr">
                        <a:spcBef>
                          <a:spcPts val="0"/>
                        </a:spcBef>
                        <a:buNone/>
                      </a:pPr>
                      <a:r>
                        <a:rPr b="1" lang="en">
                          <a:latin typeface="Open Sans"/>
                          <a:ea typeface="Open Sans"/>
                          <a:cs typeface="Open Sans"/>
                          <a:sym typeface="Open Sans"/>
                        </a:rPr>
                        <a:t>89.5</a:t>
                      </a:r>
                    </a:p>
                  </a:txBody>
                  <a:tcPr marT="91425" marB="91425" marR="91425" marL="91425"/>
                </a:tc>
              </a:tr>
            </a:tbl>
          </a:graphicData>
        </a:graphic>
      </p:graphicFrame>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Video action recognition</a:t>
            </a:r>
          </a:p>
        </p:txBody>
      </p:sp>
      <p:sp>
        <p:nvSpPr>
          <p:cNvPr id="136" name="Shape 136">
            <a:hlinkClick r:id="rId4"/>
          </p:cNvPr>
          <p:cNvSpPr/>
          <p:nvPr/>
        </p:nvSpPr>
        <p:spPr>
          <a:xfrm>
            <a:off x="1176475" y="1745750"/>
            <a:ext cx="2783600" cy="2087700"/>
          </a:xfrm>
          <a:prstGeom prst="rect">
            <a:avLst/>
          </a:prstGeom>
          <a:blipFill>
            <a:blip r:embed="rId5">
              <a:alphaModFix/>
            </a:blip>
            <a:stretch>
              <a:fillRect/>
            </a:stretch>
          </a:blipFill>
          <a:ln>
            <a:noFill/>
          </a:ln>
        </p:spPr>
      </p:sp>
      <p:sp>
        <p:nvSpPr>
          <p:cNvPr id="137" name="Shape 137"/>
          <p:cNvSpPr txBox="1"/>
          <p:nvPr/>
        </p:nvSpPr>
        <p:spPr>
          <a:xfrm>
            <a:off x="1483825" y="3945175"/>
            <a:ext cx="2073899" cy="458399"/>
          </a:xfrm>
          <a:prstGeom prst="rect">
            <a:avLst/>
          </a:prstGeom>
          <a:noFill/>
          <a:ln>
            <a:noFill/>
          </a:ln>
        </p:spPr>
        <p:txBody>
          <a:bodyPr anchorCtr="0" anchor="t" bIns="91425" lIns="91425" rIns="91425" tIns="91425">
            <a:noAutofit/>
          </a:bodyPr>
          <a:lstStyle/>
          <a:p>
            <a:pPr>
              <a:spcBef>
                <a:spcPts val="0"/>
              </a:spcBef>
              <a:buNone/>
            </a:pPr>
            <a:r>
              <a:rPr b="1" lang="en"/>
              <a:t>Freestyle swimming</a:t>
            </a:r>
          </a:p>
        </p:txBody>
      </p:sp>
      <p:sp>
        <p:nvSpPr>
          <p:cNvPr id="138" name="Shape 138">
            <a:hlinkClick r:id="rId7"/>
          </p:cNvPr>
          <p:cNvSpPr/>
          <p:nvPr/>
        </p:nvSpPr>
        <p:spPr>
          <a:xfrm>
            <a:off x="4467900" y="1745750"/>
            <a:ext cx="2783600" cy="2087694"/>
          </a:xfrm>
          <a:prstGeom prst="rect">
            <a:avLst/>
          </a:prstGeom>
          <a:blipFill>
            <a:blip r:embed="rId8">
              <a:alphaModFix/>
            </a:blip>
            <a:stretch>
              <a:fillRect/>
            </a:stretch>
          </a:blipFill>
          <a:ln>
            <a:noFill/>
          </a:ln>
        </p:spPr>
      </p:sp>
      <p:sp>
        <p:nvSpPr>
          <p:cNvPr id="139" name="Shape 139"/>
          <p:cNvSpPr txBox="1"/>
          <p:nvPr/>
        </p:nvSpPr>
        <p:spPr>
          <a:xfrm>
            <a:off x="4760425" y="3945175"/>
            <a:ext cx="2073899" cy="458399"/>
          </a:xfrm>
          <a:prstGeom prst="rect">
            <a:avLst/>
          </a:prstGeom>
          <a:noFill/>
          <a:ln>
            <a:noFill/>
          </a:ln>
        </p:spPr>
        <p:txBody>
          <a:bodyPr anchorCtr="0" anchor="t" bIns="91425" lIns="91425" rIns="91425" tIns="91425">
            <a:noAutofit/>
          </a:bodyPr>
          <a:lstStyle/>
          <a:p>
            <a:pPr lvl="0" rtl="0" algn="ctr">
              <a:spcBef>
                <a:spcPts val="0"/>
              </a:spcBef>
              <a:buNone/>
            </a:pPr>
            <a:r>
              <a:rPr b="1" lang="en"/>
              <a:t>Sailing</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x="0" y="0"/>
          <a:ext cx="0" cy="0"/>
          <a:chOff x="0" y="0"/>
          <a:chExt cx="0" cy="0"/>
        </a:xfrm>
      </p:grpSpPr>
      <p:sp>
        <p:nvSpPr>
          <p:cNvPr id="144" name="Shape 144"/>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Video action recognition - Datasets</a:t>
            </a:r>
          </a:p>
        </p:txBody>
      </p:sp>
      <p:pic>
        <p:nvPicPr>
          <p:cNvPr id="145" name="Shape 145"/>
          <p:cNvPicPr preferRelativeResize="0"/>
          <p:nvPr/>
        </p:nvPicPr>
        <p:blipFill>
          <a:blip r:embed="rId3">
            <a:alphaModFix/>
          </a:blip>
          <a:stretch>
            <a:fillRect/>
          </a:stretch>
        </p:blipFill>
        <p:spPr>
          <a:xfrm>
            <a:off x="645600" y="1287900"/>
            <a:ext cx="3795849" cy="3803375"/>
          </a:xfrm>
          <a:prstGeom prst="rect">
            <a:avLst/>
          </a:prstGeom>
          <a:noFill/>
          <a:ln>
            <a:noFill/>
          </a:ln>
        </p:spPr>
      </p:pic>
      <p:sp>
        <p:nvSpPr>
          <p:cNvPr id="146" name="Shape 146"/>
          <p:cNvSpPr txBox="1"/>
          <p:nvPr/>
        </p:nvSpPr>
        <p:spPr>
          <a:xfrm>
            <a:off x="2059475" y="911400"/>
            <a:ext cx="968099" cy="376499"/>
          </a:xfrm>
          <a:prstGeom prst="rect">
            <a:avLst/>
          </a:prstGeom>
          <a:noFill/>
          <a:ln>
            <a:noFill/>
          </a:ln>
        </p:spPr>
        <p:txBody>
          <a:bodyPr anchorCtr="0" anchor="t" bIns="91425" lIns="91425" rIns="91425" tIns="91425">
            <a:noAutofit/>
          </a:bodyPr>
          <a:lstStyle/>
          <a:p>
            <a:pPr>
              <a:spcBef>
                <a:spcPts val="0"/>
              </a:spcBef>
              <a:buNone/>
            </a:pPr>
            <a:r>
              <a:rPr b="1" lang="en">
                <a:latin typeface="Open Sans"/>
                <a:ea typeface="Open Sans"/>
                <a:cs typeface="Open Sans"/>
                <a:sym typeface="Open Sans"/>
              </a:rPr>
              <a:t>UCF 101</a:t>
            </a:r>
          </a:p>
        </p:txBody>
      </p:sp>
      <p:pic>
        <p:nvPicPr>
          <p:cNvPr id="147" name="Shape 147"/>
          <p:cNvPicPr preferRelativeResize="0"/>
          <p:nvPr/>
        </p:nvPicPr>
        <p:blipFill>
          <a:blip r:embed="rId4">
            <a:alphaModFix/>
          </a:blip>
          <a:stretch>
            <a:fillRect/>
          </a:stretch>
        </p:blipFill>
        <p:spPr>
          <a:xfrm>
            <a:off x="5636175" y="1287899"/>
            <a:ext cx="2641323" cy="1980975"/>
          </a:xfrm>
          <a:prstGeom prst="rect">
            <a:avLst/>
          </a:prstGeom>
          <a:noFill/>
          <a:ln>
            <a:noFill/>
          </a:ln>
        </p:spPr>
      </p:pic>
      <p:pic>
        <p:nvPicPr>
          <p:cNvPr id="148" name="Shape 148"/>
          <p:cNvPicPr preferRelativeResize="0"/>
          <p:nvPr/>
        </p:nvPicPr>
        <p:blipFill>
          <a:blip r:embed="rId5">
            <a:alphaModFix/>
          </a:blip>
          <a:stretch>
            <a:fillRect/>
          </a:stretch>
        </p:blipFill>
        <p:spPr>
          <a:xfrm>
            <a:off x="5636175" y="3080711"/>
            <a:ext cx="2641323" cy="1980990"/>
          </a:xfrm>
          <a:prstGeom prst="rect">
            <a:avLst/>
          </a:prstGeom>
          <a:noFill/>
          <a:ln>
            <a:noFill/>
          </a:ln>
        </p:spPr>
      </p:pic>
      <p:sp>
        <p:nvSpPr>
          <p:cNvPr id="149" name="Shape 149"/>
          <p:cNvSpPr txBox="1"/>
          <p:nvPr/>
        </p:nvSpPr>
        <p:spPr>
          <a:xfrm>
            <a:off x="6747425" y="911400"/>
            <a:ext cx="849599" cy="376499"/>
          </a:xfrm>
          <a:prstGeom prst="rect">
            <a:avLst/>
          </a:prstGeom>
          <a:noFill/>
          <a:ln>
            <a:noFill/>
          </a:ln>
        </p:spPr>
        <p:txBody>
          <a:bodyPr anchorCtr="0" anchor="t" bIns="91425" lIns="91425" rIns="91425" tIns="91425">
            <a:noAutofit/>
          </a:bodyPr>
          <a:lstStyle/>
          <a:p>
            <a:pPr lvl="0" rtl="0">
              <a:spcBef>
                <a:spcPts val="0"/>
              </a:spcBef>
              <a:buNone/>
            </a:pPr>
            <a:r>
              <a:rPr b="1" lang="en">
                <a:latin typeface="Open Sans"/>
                <a:ea typeface="Open Sans"/>
                <a:cs typeface="Open Sans"/>
                <a:sym typeface="Open Sans"/>
              </a:rPr>
              <a:t>HMDB </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 name="Shape 153"/>
        <p:cNvGrpSpPr/>
        <p:nvPr/>
      </p:nvGrpSpPr>
      <p:grpSpPr>
        <a:xfrm>
          <a:off x="0" y="0"/>
          <a:ext cx="0" cy="0"/>
          <a:chOff x="0" y="0"/>
          <a:chExt cx="0" cy="0"/>
        </a:xfrm>
      </p:grpSpPr>
      <p:sp>
        <p:nvSpPr>
          <p:cNvPr id="154" name="Shape 154"/>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Video action recognition - Datasets</a:t>
            </a:r>
          </a:p>
        </p:txBody>
      </p:sp>
      <p:sp>
        <p:nvSpPr>
          <p:cNvPr id="155" name="Shape 155"/>
          <p:cNvSpPr txBox="1"/>
          <p:nvPr>
            <p:ph idx="1" type="body"/>
          </p:nvPr>
        </p:nvSpPr>
        <p:spPr>
          <a:xfrm>
            <a:off x="457200" y="1200150"/>
            <a:ext cx="3121799" cy="3725699"/>
          </a:xfrm>
          <a:prstGeom prst="rect">
            <a:avLst/>
          </a:prstGeom>
        </p:spPr>
        <p:txBody>
          <a:bodyPr anchorCtr="0" anchor="t" bIns="91425" lIns="91425" rIns="91425" tIns="91425">
            <a:noAutofit/>
          </a:bodyPr>
          <a:lstStyle/>
          <a:p>
            <a:pPr rtl="0">
              <a:spcBef>
                <a:spcPts val="0"/>
              </a:spcBef>
              <a:buNone/>
            </a:pPr>
            <a:r>
              <a:rPr lang="en"/>
              <a:t>UCF 101</a:t>
            </a:r>
          </a:p>
          <a:p>
            <a:pPr indent="-419100" lvl="0" marL="457200" rtl="0">
              <a:spcBef>
                <a:spcPts val="0"/>
              </a:spcBef>
              <a:buClr>
                <a:schemeClr val="dk1"/>
              </a:buClr>
              <a:buSzPct val="100000"/>
              <a:buFont typeface="Arial"/>
              <a:buChar char="●"/>
            </a:pPr>
            <a:r>
              <a:rPr lang="en"/>
              <a:t>101 actions</a:t>
            </a:r>
          </a:p>
          <a:p>
            <a:pPr indent="-419100" lvl="0" marL="457200" rtl="0">
              <a:spcBef>
                <a:spcPts val="0"/>
              </a:spcBef>
              <a:buClr>
                <a:schemeClr val="dk1"/>
              </a:buClr>
              <a:buSzPct val="100000"/>
              <a:buFont typeface="Arial"/>
              <a:buChar char="●"/>
            </a:pPr>
            <a:r>
              <a:rPr lang="en"/>
              <a:t>13302 videos </a:t>
            </a:r>
          </a:p>
          <a:p>
            <a:pPr rtl="0">
              <a:spcBef>
                <a:spcPts val="0"/>
              </a:spcBef>
              <a:buNone/>
            </a:pPr>
            <a:r>
              <a:t/>
            </a:r>
            <a:endParaRPr/>
          </a:p>
          <a:p>
            <a:pPr rtl="0">
              <a:spcBef>
                <a:spcPts val="0"/>
              </a:spcBef>
              <a:buNone/>
            </a:pPr>
            <a:r>
              <a:rPr lang="en"/>
              <a:t>HMDB</a:t>
            </a:r>
          </a:p>
          <a:p>
            <a:pPr indent="-419100" lvl="0" marL="457200" rtl="0">
              <a:spcBef>
                <a:spcPts val="0"/>
              </a:spcBef>
              <a:buClr>
                <a:schemeClr val="dk1"/>
              </a:buClr>
              <a:buSzPct val="100000"/>
              <a:buFont typeface="Arial"/>
              <a:buChar char="●"/>
            </a:pPr>
            <a:r>
              <a:rPr lang="en"/>
              <a:t>51 actions</a:t>
            </a:r>
          </a:p>
          <a:p>
            <a:pPr indent="-419100" lvl="0" marL="457200" rtl="0">
              <a:spcBef>
                <a:spcPts val="0"/>
              </a:spcBef>
              <a:buClr>
                <a:schemeClr val="dk1"/>
              </a:buClr>
              <a:buSzPct val="100000"/>
              <a:buFont typeface="Arial"/>
              <a:buChar char="●"/>
            </a:pPr>
            <a:r>
              <a:rPr lang="en"/>
              <a:t>6849 videos</a:t>
            </a:r>
          </a:p>
          <a:p>
            <a:pPr>
              <a:spcBef>
                <a:spcPts val="0"/>
              </a:spcBef>
              <a:buNone/>
            </a:pPr>
            <a:r>
              <a:t/>
            </a:r>
            <a:endParaRPr/>
          </a:p>
        </p:txBody>
      </p:sp>
      <p:sp>
        <p:nvSpPr>
          <p:cNvPr id="156" name="Shape 156"/>
          <p:cNvSpPr txBox="1"/>
          <p:nvPr>
            <p:ph idx="2" type="body"/>
          </p:nvPr>
        </p:nvSpPr>
        <p:spPr>
          <a:xfrm>
            <a:off x="4191000" y="1200150"/>
            <a:ext cx="3713099" cy="3725699"/>
          </a:xfrm>
          <a:prstGeom prst="rect">
            <a:avLst/>
          </a:prstGeom>
        </p:spPr>
        <p:txBody>
          <a:bodyPr anchorCtr="0" anchor="t" bIns="91425" lIns="91425" rIns="91425" tIns="91425">
            <a:noAutofit/>
          </a:bodyPr>
          <a:lstStyle/>
          <a:p>
            <a:pPr lvl="0" rtl="0">
              <a:spcBef>
                <a:spcPts val="0"/>
              </a:spcBef>
              <a:buNone/>
            </a:pPr>
            <a:r>
              <a:rPr lang="en"/>
              <a:t>1M sports dataset</a:t>
            </a:r>
          </a:p>
          <a:p>
            <a:pPr indent="-419100" lvl="0" marL="457200" rtl="0">
              <a:spcBef>
                <a:spcPts val="0"/>
              </a:spcBef>
              <a:buClr>
                <a:schemeClr val="dk1"/>
              </a:buClr>
              <a:buSzPct val="100000"/>
              <a:buFont typeface="Arial"/>
              <a:buChar char="●"/>
            </a:pPr>
            <a:r>
              <a:rPr lang="en"/>
              <a:t>487 actions</a:t>
            </a:r>
          </a:p>
          <a:p>
            <a:pPr indent="-419100" lvl="0" marL="457200" rtl="0">
              <a:spcBef>
                <a:spcPts val="0"/>
              </a:spcBef>
              <a:buClr>
                <a:schemeClr val="dk1"/>
              </a:buClr>
              <a:buSzPct val="100000"/>
              <a:buFont typeface="Arial"/>
              <a:buChar char="●"/>
            </a:pPr>
            <a:r>
              <a:rPr lang="en"/>
              <a:t>1,133,158 videos</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157" name="Shape 157"/>
          <p:cNvPicPr preferRelativeResize="0"/>
          <p:nvPr/>
        </p:nvPicPr>
        <p:blipFill>
          <a:blip r:embed="rId3">
            <a:alphaModFix/>
          </a:blip>
          <a:stretch>
            <a:fillRect/>
          </a:stretch>
        </p:blipFill>
        <p:spPr>
          <a:xfrm>
            <a:off x="4191000" y="2963600"/>
            <a:ext cx="3796499" cy="1856799"/>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Video action recognition</a:t>
            </a:r>
          </a:p>
        </p:txBody>
      </p:sp>
      <p:sp>
        <p:nvSpPr>
          <p:cNvPr id="163" name="Shape 163"/>
          <p:cNvSpPr txBox="1"/>
          <p:nvPr>
            <p:ph idx="1" type="body"/>
          </p:nvPr>
        </p:nvSpPr>
        <p:spPr>
          <a:xfrm>
            <a:off x="457200" y="1200150"/>
            <a:ext cx="8229600" cy="1813499"/>
          </a:xfrm>
          <a:prstGeom prst="rect">
            <a:avLst/>
          </a:prstGeom>
        </p:spPr>
        <p:txBody>
          <a:bodyPr anchorCtr="0" anchor="t" bIns="91425" lIns="91425" rIns="91425" tIns="91425">
            <a:noAutofit/>
          </a:bodyPr>
          <a:lstStyle/>
          <a:p>
            <a:pPr indent="-419100" lvl="0" marL="457200" rtl="0">
              <a:spcBef>
                <a:spcPts val="0"/>
              </a:spcBef>
              <a:buClr>
                <a:schemeClr val="dk1"/>
              </a:buClr>
              <a:buSzPct val="100000"/>
              <a:buFont typeface="Arial"/>
              <a:buChar char="●"/>
            </a:pPr>
            <a:r>
              <a:rPr lang="en"/>
              <a:t>Motion cues play important role in videos</a:t>
            </a:r>
          </a:p>
          <a:p>
            <a:pPr indent="-419100" lvl="0" marL="457200" rtl="0">
              <a:spcBef>
                <a:spcPts val="0"/>
              </a:spcBef>
              <a:buClr>
                <a:schemeClr val="dk1"/>
              </a:buClr>
              <a:buSzPct val="100000"/>
              <a:buFont typeface="Arial"/>
              <a:buChar char="●"/>
            </a:pPr>
            <a:r>
              <a:rPr lang="en"/>
              <a:t>We capture motion with optical flow</a:t>
            </a:r>
          </a:p>
          <a:p>
            <a:pPr>
              <a:spcBef>
                <a:spcPts val="0"/>
              </a:spcBef>
              <a:buNone/>
            </a:pPr>
            <a:r>
              <a:t/>
            </a:r>
            <a:endParaRPr/>
          </a:p>
        </p:txBody>
      </p:sp>
      <p:pic>
        <p:nvPicPr>
          <p:cNvPr id="164" name="Shape 164"/>
          <p:cNvPicPr preferRelativeResize="0"/>
          <p:nvPr/>
        </p:nvPicPr>
        <p:blipFill>
          <a:blip r:embed="rId3">
            <a:alphaModFix/>
          </a:blip>
          <a:stretch>
            <a:fillRect/>
          </a:stretch>
        </p:blipFill>
        <p:spPr>
          <a:xfrm>
            <a:off x="1856450" y="3247450"/>
            <a:ext cx="2096800" cy="1572600"/>
          </a:xfrm>
          <a:prstGeom prst="rect">
            <a:avLst/>
          </a:prstGeom>
          <a:noFill/>
          <a:ln>
            <a:noFill/>
          </a:ln>
        </p:spPr>
      </p:pic>
      <p:pic>
        <p:nvPicPr>
          <p:cNvPr id="165" name="Shape 165"/>
          <p:cNvPicPr preferRelativeResize="0"/>
          <p:nvPr/>
        </p:nvPicPr>
        <p:blipFill>
          <a:blip r:embed="rId4">
            <a:alphaModFix/>
          </a:blip>
          <a:stretch>
            <a:fillRect/>
          </a:stretch>
        </p:blipFill>
        <p:spPr>
          <a:xfrm>
            <a:off x="4441600" y="3247450"/>
            <a:ext cx="2096800" cy="1572600"/>
          </a:xfrm>
          <a:prstGeom prst="rect">
            <a:avLst/>
          </a:prstGeom>
          <a:noFill/>
          <a:ln>
            <a:noFill/>
          </a:ln>
        </p:spPr>
      </p:pic>
      <p:sp>
        <p:nvSpPr>
          <p:cNvPr id="166" name="Shape 166"/>
          <p:cNvSpPr txBox="1"/>
          <p:nvPr/>
        </p:nvSpPr>
        <p:spPr>
          <a:xfrm>
            <a:off x="2206750" y="2498150"/>
            <a:ext cx="4418700" cy="515400"/>
          </a:xfrm>
          <a:prstGeom prst="rect">
            <a:avLst/>
          </a:prstGeom>
          <a:noFill/>
          <a:ln>
            <a:noFill/>
          </a:ln>
        </p:spPr>
        <p:txBody>
          <a:bodyPr anchorCtr="0" anchor="t" bIns="91425" lIns="91425" rIns="91425" tIns="91425">
            <a:noAutofit/>
          </a:bodyPr>
          <a:lstStyle/>
          <a:p>
            <a:pPr>
              <a:spcBef>
                <a:spcPts val="0"/>
              </a:spcBef>
              <a:buNone/>
            </a:pPr>
            <a:r>
              <a:rPr b="1" lang="en"/>
              <a:t>Optical flow between frames  no.8 - no.9</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xEl>
                                              <p:pRg end="0" st="0"/>
                                            </p:txEl>
                                          </p:spTgt>
                                        </p:tgtEl>
                                        <p:attrNameLst>
                                          <p:attrName>style.visibility</p:attrName>
                                        </p:attrNameLst>
                                      </p:cBhvr>
                                      <p:to>
                                        <p:strVal val="visible"/>
                                      </p:to>
                                    </p:set>
                                    <p:animEffect filter="fade" transition="in">
                                      <p:cBhvr>
                                        <p:cTn dur="1000"/>
                                        <p:tgtEl>
                                          <p:spTgt spid="1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xEl>
                                              <p:pRg end="1" st="1"/>
                                            </p:txEl>
                                          </p:spTgt>
                                        </p:tgtEl>
                                        <p:attrNameLst>
                                          <p:attrName>style.visibility</p:attrName>
                                        </p:attrNameLst>
                                      </p:cBhvr>
                                      <p:to>
                                        <p:strVal val="visible"/>
                                      </p:to>
                                    </p:set>
                                    <p:animEffect filter="fade" transition="in">
                                      <p:cBhvr>
                                        <p:cTn dur="1000"/>
                                        <p:tgtEl>
                                          <p:spTgt spid="1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xEl>
                                              <p:pRg end="2" st="2"/>
                                            </p:txEl>
                                          </p:spTgt>
                                        </p:tgtEl>
                                        <p:attrNameLst>
                                          <p:attrName>style.visibility</p:attrName>
                                        </p:attrNameLst>
                                      </p:cBhvr>
                                      <p:to>
                                        <p:strVal val="visible"/>
                                      </p:to>
                                    </p:set>
                                    <p:animEffect filter="fade" transition="in">
                                      <p:cBhvr>
                                        <p:cTn dur="1000"/>
                                        <p:tgtEl>
                                          <p:spTgt spid="16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sp>
        <p:nvSpPr>
          <p:cNvPr id="171" name="Shape 171"/>
          <p:cNvSpPr txBox="1"/>
          <p:nvPr>
            <p:ph type="title"/>
          </p:nvPr>
        </p:nvSpPr>
        <p:spPr>
          <a:xfrm>
            <a:off x="457200" y="282175"/>
            <a:ext cx="8633699" cy="857400"/>
          </a:xfrm>
          <a:prstGeom prst="rect">
            <a:avLst/>
          </a:prstGeom>
        </p:spPr>
        <p:txBody>
          <a:bodyPr anchorCtr="0" anchor="b" bIns="91425" lIns="91425" rIns="91425" tIns="91425">
            <a:noAutofit/>
          </a:bodyPr>
          <a:lstStyle/>
          <a:p>
            <a:pPr>
              <a:spcBef>
                <a:spcPts val="0"/>
              </a:spcBef>
              <a:buNone/>
            </a:pPr>
            <a:r>
              <a:rPr lang="en"/>
              <a:t>Video action recognition - approach</a:t>
            </a:r>
            <a:r>
              <a:rPr baseline="30000" lang="en"/>
              <a:t>[1]</a:t>
            </a:r>
          </a:p>
        </p:txBody>
      </p:sp>
      <p:pic>
        <p:nvPicPr>
          <p:cNvPr id="172" name="Shape 172"/>
          <p:cNvPicPr preferRelativeResize="0"/>
          <p:nvPr/>
        </p:nvPicPr>
        <p:blipFill>
          <a:blip r:embed="rId3">
            <a:alphaModFix/>
          </a:blip>
          <a:stretch>
            <a:fillRect/>
          </a:stretch>
        </p:blipFill>
        <p:spPr>
          <a:xfrm>
            <a:off x="578450" y="1355200"/>
            <a:ext cx="7713076" cy="2270724"/>
          </a:xfrm>
          <a:prstGeom prst="rect">
            <a:avLst/>
          </a:prstGeom>
          <a:noFill/>
          <a:ln>
            <a:noFill/>
          </a:ln>
        </p:spPr>
      </p:pic>
      <p:sp>
        <p:nvSpPr>
          <p:cNvPr id="173" name="Shape 173"/>
          <p:cNvSpPr txBox="1"/>
          <p:nvPr/>
        </p:nvSpPr>
        <p:spPr>
          <a:xfrm>
            <a:off x="264375" y="4777050"/>
            <a:ext cx="6227100" cy="527699"/>
          </a:xfrm>
          <a:prstGeom prst="rect">
            <a:avLst/>
          </a:prstGeom>
          <a:noFill/>
          <a:ln>
            <a:noFill/>
          </a:ln>
        </p:spPr>
        <p:txBody>
          <a:bodyPr anchorCtr="0" anchor="t" bIns="91425" lIns="91425" rIns="91425" tIns="91425">
            <a:noAutofit/>
          </a:bodyPr>
          <a:lstStyle/>
          <a:p>
            <a:pPr>
              <a:spcBef>
                <a:spcPts val="0"/>
              </a:spcBef>
              <a:buNone/>
            </a:pPr>
            <a:r>
              <a:rPr lang="en" sz="1200"/>
              <a:t>[1] Wang et al, Action Recognition by Dense Trajectories, CVPR 2011</a:t>
            </a:r>
          </a:p>
        </p:txBody>
      </p:sp>
      <p:graphicFrame>
        <p:nvGraphicFramePr>
          <p:cNvPr id="174" name="Shape 174"/>
          <p:cNvGraphicFramePr/>
          <p:nvPr/>
        </p:nvGraphicFramePr>
        <p:xfrm>
          <a:off x="4555475" y="3792925"/>
          <a:ext cx="3000000" cy="3000000"/>
        </p:xfrm>
        <a:graphic>
          <a:graphicData uri="http://schemas.openxmlformats.org/drawingml/2006/table">
            <a:tbl>
              <a:tblPr>
                <a:noFill/>
                <a:tableStyleId>{764DC0E0-EFF9-42ED-8B4E-483E2CF84960}</a:tableStyleId>
              </a:tblPr>
              <a:tblGrid>
                <a:gridCol w="1619350"/>
                <a:gridCol w="1324300"/>
                <a:gridCol w="1483050"/>
              </a:tblGrid>
              <a:tr h="311300">
                <a:tc>
                  <a:txBody>
                    <a:bodyPr>
                      <a:noAutofit/>
                    </a:bodyPr>
                    <a:lstStyle/>
                    <a:p>
                      <a:pPr lvl="0" rtl="0" algn="ctr">
                        <a:spcBef>
                          <a:spcPts val="0"/>
                        </a:spcBef>
                        <a:buNone/>
                      </a:pPr>
                      <a:r>
                        <a:rPr b="1" lang="en">
                          <a:latin typeface="Open Sans"/>
                          <a:ea typeface="Open Sans"/>
                          <a:cs typeface="Open Sans"/>
                          <a:sym typeface="Open Sans"/>
                        </a:rPr>
                        <a:t>Accuracy (%)</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UCF 101</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HMDB</a:t>
                      </a:r>
                    </a:p>
                  </a:txBody>
                  <a:tcPr marT="91425" marB="91425" marR="91425" marL="91425"/>
                </a:tc>
              </a:tr>
              <a:tr h="477550">
                <a:tc>
                  <a:txBody>
                    <a:bodyPr>
                      <a:noAutofit/>
                    </a:bodyPr>
                    <a:lstStyle/>
                    <a:p>
                      <a:pPr lvl="0" rtl="0" algn="ctr">
                        <a:spcBef>
                          <a:spcPts val="0"/>
                        </a:spcBef>
                        <a:buNone/>
                      </a:pPr>
                      <a:r>
                        <a:rPr lang="en">
                          <a:latin typeface="Open Sans"/>
                          <a:ea typeface="Open Sans"/>
                          <a:cs typeface="Open Sans"/>
                          <a:sym typeface="Open Sans"/>
                        </a:rPr>
                        <a:t>Dense Trajectories</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85.9</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57.2</a:t>
                      </a:r>
                    </a:p>
                  </a:txBody>
                  <a:tcPr marT="91425" marB="91425" marR="91425" marL="91425"/>
                </a:tc>
              </a:tr>
            </a:tbl>
          </a:graphicData>
        </a:graphic>
      </p:graphicFrame>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 name="Shape 35"/>
        <p:cNvGrpSpPr/>
        <p:nvPr/>
      </p:nvGrpSpPr>
      <p:grpSpPr>
        <a:xfrm>
          <a:off x="0" y="0"/>
          <a:ext cx="0" cy="0"/>
          <a:chOff x="0" y="0"/>
          <a:chExt cx="0" cy="0"/>
        </a:xfrm>
      </p:grpSpPr>
      <p:sp>
        <p:nvSpPr>
          <p:cNvPr id="36" name="Shape 36"/>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Examples of actions</a:t>
            </a:r>
          </a:p>
        </p:txBody>
      </p:sp>
      <p:sp>
        <p:nvSpPr>
          <p:cNvPr id="37" name="Shape 37"/>
          <p:cNvSpPr txBox="1"/>
          <p:nvPr>
            <p:ph idx="1" type="body"/>
          </p:nvPr>
        </p:nvSpPr>
        <p:spPr>
          <a:xfrm>
            <a:off x="457200" y="1200150"/>
            <a:ext cx="8606399" cy="3863699"/>
          </a:xfrm>
          <a:prstGeom prst="rect">
            <a:avLst/>
          </a:prstGeom>
        </p:spPr>
        <p:txBody>
          <a:bodyPr anchorCtr="0" anchor="t" bIns="91425" lIns="91425" rIns="91425" tIns="91425">
            <a:noAutofit/>
          </a:bodyPr>
          <a:lstStyle/>
          <a:p>
            <a:pPr indent="-419100" lvl="0" marL="457200" rtl="0">
              <a:spcBef>
                <a:spcPts val="0"/>
              </a:spcBef>
              <a:buClr>
                <a:schemeClr val="dk1"/>
              </a:buClr>
              <a:buSzPct val="100000"/>
              <a:buFont typeface="Arial"/>
              <a:buChar char="●"/>
            </a:pPr>
            <a:r>
              <a:rPr lang="en"/>
              <a:t>Movement and posture change</a:t>
            </a:r>
          </a:p>
          <a:p>
            <a:pPr rtl="0">
              <a:spcBef>
                <a:spcPts val="0"/>
              </a:spcBef>
              <a:buNone/>
            </a:pPr>
            <a:r>
              <a:rPr lang="en" sz="1800"/>
              <a:t>	e.g. run, walk, crawl, jump, hop, swim, dance, sit</a:t>
            </a:r>
          </a:p>
          <a:p>
            <a:pPr indent="-419100" lvl="0" marL="457200" rtl="0">
              <a:spcBef>
                <a:spcPts val="0"/>
              </a:spcBef>
              <a:buClr>
                <a:schemeClr val="dk1"/>
              </a:buClr>
              <a:buSzPct val="100000"/>
              <a:buFont typeface="Arial"/>
              <a:buChar char="●"/>
            </a:pPr>
            <a:r>
              <a:rPr lang="en"/>
              <a:t>Object manipulation</a:t>
            </a:r>
          </a:p>
          <a:p>
            <a:pPr rtl="0">
              <a:spcBef>
                <a:spcPts val="0"/>
              </a:spcBef>
              <a:buNone/>
            </a:pPr>
            <a:r>
              <a:rPr lang="en"/>
              <a:t> 	</a:t>
            </a:r>
            <a:r>
              <a:rPr lang="en" sz="1800"/>
              <a:t>e.g. pick, carry, hold, push, pull, touch, drive, bike, play musical instrument</a:t>
            </a:r>
          </a:p>
          <a:p>
            <a:pPr indent="-419100" lvl="0" marL="457200" rtl="0">
              <a:spcBef>
                <a:spcPts val="0"/>
              </a:spcBef>
              <a:buClr>
                <a:schemeClr val="dk1"/>
              </a:buClr>
              <a:buSzPct val="100000"/>
              <a:buFont typeface="Arial"/>
              <a:buChar char="●"/>
            </a:pPr>
            <a:r>
              <a:rPr lang="en"/>
              <a:t>Conversational gesture</a:t>
            </a:r>
          </a:p>
          <a:p>
            <a:pPr rtl="0">
              <a:spcBef>
                <a:spcPts val="0"/>
              </a:spcBef>
              <a:buNone/>
            </a:pPr>
            <a:r>
              <a:rPr lang="en" sz="1800"/>
              <a:t>  	e.g. point ...</a:t>
            </a:r>
          </a:p>
          <a:p>
            <a:pPr indent="-419100" lvl="0" marL="457200" rtl="0">
              <a:spcBef>
                <a:spcPts val="0"/>
              </a:spcBef>
              <a:buClr>
                <a:schemeClr val="dk1"/>
              </a:buClr>
              <a:buSzPct val="100000"/>
              <a:buFont typeface="Arial"/>
              <a:buChar char="●"/>
            </a:pPr>
            <a:r>
              <a:rPr lang="en"/>
              <a:t>Sign Language</a:t>
            </a:r>
          </a:p>
          <a:p>
            <a:pPr lvl="0">
              <a:spcBef>
                <a:spcPts val="0"/>
              </a:spcBef>
              <a:buNone/>
            </a:pPr>
            <a:r>
              <a:t/>
            </a:r>
            <a:endParaRPr sz="2400"/>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ph type="title"/>
          </p:nvPr>
        </p:nvSpPr>
        <p:spPr>
          <a:xfrm>
            <a:off x="457200" y="205975"/>
            <a:ext cx="8686800" cy="857400"/>
          </a:xfrm>
          <a:prstGeom prst="rect">
            <a:avLst/>
          </a:prstGeom>
        </p:spPr>
        <p:txBody>
          <a:bodyPr anchorCtr="0" anchor="b" bIns="91425" lIns="91425" rIns="91425" tIns="91425">
            <a:noAutofit/>
          </a:bodyPr>
          <a:lstStyle/>
          <a:p>
            <a:pPr>
              <a:spcBef>
                <a:spcPts val="0"/>
              </a:spcBef>
              <a:buNone/>
            </a:pPr>
            <a:r>
              <a:rPr lang="en"/>
              <a:t>Video action recognition - approach</a:t>
            </a:r>
            <a:r>
              <a:rPr baseline="30000" lang="en"/>
              <a:t>[2]</a:t>
            </a:r>
          </a:p>
        </p:txBody>
      </p:sp>
      <p:sp>
        <p:nvSpPr>
          <p:cNvPr id="180" name="Shape 180"/>
          <p:cNvSpPr txBox="1"/>
          <p:nvPr/>
        </p:nvSpPr>
        <p:spPr>
          <a:xfrm>
            <a:off x="264375" y="4777050"/>
            <a:ext cx="7727100" cy="527699"/>
          </a:xfrm>
          <a:prstGeom prst="rect">
            <a:avLst/>
          </a:prstGeom>
          <a:noFill/>
          <a:ln>
            <a:noFill/>
          </a:ln>
        </p:spPr>
        <p:txBody>
          <a:bodyPr anchorCtr="0" anchor="t" bIns="91425" lIns="91425" rIns="91425" tIns="91425">
            <a:noAutofit/>
          </a:bodyPr>
          <a:lstStyle/>
          <a:p>
            <a:pPr lvl="0" rtl="0">
              <a:spcBef>
                <a:spcPts val="0"/>
              </a:spcBef>
              <a:buNone/>
            </a:pPr>
            <a:r>
              <a:rPr lang="en" sz="1200"/>
              <a:t>[2] Simonyan and Zisserman, Two-Stream Convolutional Networks for Action Recognition in Videos, NIPS 2014</a:t>
            </a:r>
          </a:p>
        </p:txBody>
      </p:sp>
      <p:pic>
        <p:nvPicPr>
          <p:cNvPr id="181" name="Shape 181"/>
          <p:cNvPicPr preferRelativeResize="0"/>
          <p:nvPr/>
        </p:nvPicPr>
        <p:blipFill>
          <a:blip r:embed="rId3">
            <a:alphaModFix/>
          </a:blip>
          <a:stretch>
            <a:fillRect/>
          </a:stretch>
        </p:blipFill>
        <p:spPr>
          <a:xfrm>
            <a:off x="308426" y="1203700"/>
            <a:ext cx="8380074" cy="309252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sp>
        <p:nvSpPr>
          <p:cNvPr id="186" name="Shape 186"/>
          <p:cNvSpPr txBox="1"/>
          <p:nvPr>
            <p:ph type="title"/>
          </p:nvPr>
        </p:nvSpPr>
        <p:spPr>
          <a:xfrm>
            <a:off x="457200" y="205975"/>
            <a:ext cx="8686800" cy="857400"/>
          </a:xfrm>
          <a:prstGeom prst="rect">
            <a:avLst/>
          </a:prstGeom>
        </p:spPr>
        <p:txBody>
          <a:bodyPr anchorCtr="0" anchor="b" bIns="91425" lIns="91425" rIns="91425" tIns="91425">
            <a:noAutofit/>
          </a:bodyPr>
          <a:lstStyle/>
          <a:p>
            <a:pPr lvl="0" rtl="0">
              <a:spcBef>
                <a:spcPts val="0"/>
              </a:spcBef>
              <a:buNone/>
            </a:pPr>
            <a:r>
              <a:rPr lang="en"/>
              <a:t>Video action recognition - approach</a:t>
            </a:r>
            <a:r>
              <a:rPr baseline="30000" lang="en"/>
              <a:t>[2]</a:t>
            </a:r>
          </a:p>
        </p:txBody>
      </p:sp>
      <p:sp>
        <p:nvSpPr>
          <p:cNvPr id="187" name="Shape 187"/>
          <p:cNvSpPr txBox="1"/>
          <p:nvPr/>
        </p:nvSpPr>
        <p:spPr>
          <a:xfrm>
            <a:off x="264375" y="4777050"/>
            <a:ext cx="7727100" cy="527699"/>
          </a:xfrm>
          <a:prstGeom prst="rect">
            <a:avLst/>
          </a:prstGeom>
          <a:noFill/>
          <a:ln>
            <a:noFill/>
          </a:ln>
        </p:spPr>
        <p:txBody>
          <a:bodyPr anchorCtr="0" anchor="t" bIns="91425" lIns="91425" rIns="91425" tIns="91425">
            <a:noAutofit/>
          </a:bodyPr>
          <a:lstStyle/>
          <a:p>
            <a:pPr lvl="0" rtl="0">
              <a:spcBef>
                <a:spcPts val="0"/>
              </a:spcBef>
              <a:buNone/>
            </a:pPr>
            <a:r>
              <a:rPr lang="en" sz="1200"/>
              <a:t>[2] Simonyan and Zisserman, Two-Stream Convolutional Networks for Action Recognition in Videos, NIPS 2014</a:t>
            </a:r>
          </a:p>
        </p:txBody>
      </p:sp>
      <p:graphicFrame>
        <p:nvGraphicFramePr>
          <p:cNvPr id="188" name="Shape 188"/>
          <p:cNvGraphicFramePr/>
          <p:nvPr/>
        </p:nvGraphicFramePr>
        <p:xfrm>
          <a:off x="1281075" y="1768912"/>
          <a:ext cx="3000000" cy="3000000"/>
        </p:xfrm>
        <a:graphic>
          <a:graphicData uri="http://schemas.openxmlformats.org/drawingml/2006/table">
            <a:tbl>
              <a:tblPr>
                <a:noFill/>
                <a:tableStyleId>{AA13E5F2-D540-4E39-9749-924BC2A87CC6}</a:tableStyleId>
              </a:tblPr>
              <a:tblGrid>
                <a:gridCol w="2232075"/>
                <a:gridCol w="1825400"/>
                <a:gridCol w="2044200"/>
              </a:tblGrid>
              <a:tr h="311300">
                <a:tc>
                  <a:txBody>
                    <a:bodyPr>
                      <a:noAutofit/>
                    </a:bodyPr>
                    <a:lstStyle/>
                    <a:p>
                      <a:pPr lvl="0" rtl="0" algn="ctr">
                        <a:spcBef>
                          <a:spcPts val="0"/>
                        </a:spcBef>
                        <a:buNone/>
                      </a:pPr>
                      <a:r>
                        <a:rPr b="1" lang="en">
                          <a:latin typeface="Open Sans"/>
                          <a:ea typeface="Open Sans"/>
                          <a:cs typeface="Open Sans"/>
                          <a:sym typeface="Open Sans"/>
                        </a:rPr>
                        <a:t>Accuracy (%)</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UCF 101</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HMDB</a:t>
                      </a:r>
                    </a:p>
                  </a:txBody>
                  <a:tcPr marT="91425" marB="91425" marR="91425" marL="91425"/>
                </a:tc>
              </a:tr>
              <a:tr h="477550">
                <a:tc>
                  <a:txBody>
                    <a:bodyPr>
                      <a:noAutofit/>
                    </a:bodyPr>
                    <a:lstStyle/>
                    <a:p>
                      <a:pPr lvl="0" rtl="0" algn="ctr">
                        <a:spcBef>
                          <a:spcPts val="0"/>
                        </a:spcBef>
                        <a:buNone/>
                      </a:pPr>
                      <a:r>
                        <a:rPr lang="en">
                          <a:latin typeface="Open Sans"/>
                          <a:ea typeface="Open Sans"/>
                          <a:cs typeface="Open Sans"/>
                          <a:sym typeface="Open Sans"/>
                        </a:rPr>
                        <a:t>Dense Trajectories</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85.9</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57.2</a:t>
                      </a:r>
                    </a:p>
                  </a:txBody>
                  <a:tcPr marT="91425" marB="91425" marR="91425" marL="91425"/>
                </a:tc>
              </a:tr>
              <a:tr h="477550">
                <a:tc>
                  <a:txBody>
                    <a:bodyPr>
                      <a:noAutofit/>
                    </a:bodyPr>
                    <a:lstStyle/>
                    <a:p>
                      <a:pPr rtl="0" algn="ctr">
                        <a:spcBef>
                          <a:spcPts val="0"/>
                        </a:spcBef>
                        <a:buNone/>
                      </a:pPr>
                      <a:r>
                        <a:rPr lang="en">
                          <a:latin typeface="Open Sans"/>
                          <a:ea typeface="Open Sans"/>
                          <a:cs typeface="Open Sans"/>
                          <a:sym typeface="Open Sans"/>
                        </a:rPr>
                        <a:t>Spatial stream CNN</a:t>
                      </a:r>
                    </a:p>
                  </a:txBody>
                  <a:tcPr marT="91425" marB="91425" marR="91425" marL="91425"/>
                </a:tc>
                <a:tc>
                  <a:txBody>
                    <a:bodyPr>
                      <a:noAutofit/>
                    </a:bodyPr>
                    <a:lstStyle/>
                    <a:p>
                      <a:pPr rtl="0" algn="ctr">
                        <a:spcBef>
                          <a:spcPts val="0"/>
                        </a:spcBef>
                        <a:buNone/>
                      </a:pPr>
                      <a:r>
                        <a:rPr lang="en">
                          <a:latin typeface="Open Sans"/>
                          <a:ea typeface="Open Sans"/>
                          <a:cs typeface="Open Sans"/>
                          <a:sym typeface="Open Sans"/>
                        </a:rPr>
                        <a:t>73.0</a:t>
                      </a:r>
                    </a:p>
                  </a:txBody>
                  <a:tcPr marT="91425" marB="91425" marR="91425" marL="91425"/>
                </a:tc>
                <a:tc>
                  <a:txBody>
                    <a:bodyPr>
                      <a:noAutofit/>
                    </a:bodyPr>
                    <a:lstStyle/>
                    <a:p>
                      <a:pPr rtl="0" algn="ctr">
                        <a:spcBef>
                          <a:spcPts val="0"/>
                        </a:spcBef>
                        <a:buNone/>
                      </a:pPr>
                      <a:r>
                        <a:rPr lang="en">
                          <a:latin typeface="Open Sans"/>
                          <a:ea typeface="Open Sans"/>
                          <a:cs typeface="Open Sans"/>
                          <a:sym typeface="Open Sans"/>
                        </a:rPr>
                        <a:t>40.5</a:t>
                      </a:r>
                    </a:p>
                  </a:txBody>
                  <a:tcPr marT="91425" marB="91425" marR="91425" marL="91425"/>
                </a:tc>
              </a:tr>
              <a:tr h="477550">
                <a:tc>
                  <a:txBody>
                    <a:bodyPr>
                      <a:noAutofit/>
                    </a:bodyPr>
                    <a:lstStyle/>
                    <a:p>
                      <a:pPr rtl="0" algn="ctr">
                        <a:spcBef>
                          <a:spcPts val="0"/>
                        </a:spcBef>
                        <a:buNone/>
                      </a:pPr>
                      <a:r>
                        <a:rPr lang="en">
                          <a:latin typeface="Open Sans"/>
                          <a:ea typeface="Open Sans"/>
                          <a:cs typeface="Open Sans"/>
                          <a:sym typeface="Open Sans"/>
                        </a:rPr>
                        <a:t>Temporal stream CNN</a:t>
                      </a:r>
                    </a:p>
                  </a:txBody>
                  <a:tcPr marT="91425" marB="91425" marR="91425" marL="91425"/>
                </a:tc>
                <a:tc>
                  <a:txBody>
                    <a:bodyPr>
                      <a:noAutofit/>
                    </a:bodyPr>
                    <a:lstStyle/>
                    <a:p>
                      <a:pPr rtl="0" algn="ctr">
                        <a:spcBef>
                          <a:spcPts val="0"/>
                        </a:spcBef>
                        <a:buNone/>
                      </a:pPr>
                      <a:r>
                        <a:rPr lang="en">
                          <a:latin typeface="Open Sans"/>
                          <a:ea typeface="Open Sans"/>
                          <a:cs typeface="Open Sans"/>
                          <a:sym typeface="Open Sans"/>
                        </a:rPr>
                        <a:t>83.7</a:t>
                      </a:r>
                    </a:p>
                  </a:txBody>
                  <a:tcPr marT="91425" marB="91425" marR="91425" marL="91425"/>
                </a:tc>
                <a:tc>
                  <a:txBody>
                    <a:bodyPr>
                      <a:noAutofit/>
                    </a:bodyPr>
                    <a:lstStyle/>
                    <a:p>
                      <a:pPr rtl="0" algn="ctr">
                        <a:spcBef>
                          <a:spcPts val="0"/>
                        </a:spcBef>
                        <a:buNone/>
                      </a:pPr>
                      <a:r>
                        <a:rPr lang="en">
                          <a:latin typeface="Open Sans"/>
                          <a:ea typeface="Open Sans"/>
                          <a:cs typeface="Open Sans"/>
                          <a:sym typeface="Open Sans"/>
                        </a:rPr>
                        <a:t>54.6</a:t>
                      </a:r>
                    </a:p>
                  </a:txBody>
                  <a:tcPr marT="91425" marB="91425" marR="91425" marL="91425"/>
                </a:tc>
              </a:tr>
              <a:tr h="477550">
                <a:tc>
                  <a:txBody>
                    <a:bodyPr>
                      <a:noAutofit/>
                    </a:bodyPr>
                    <a:lstStyle/>
                    <a:p>
                      <a:pPr rtl="0" algn="ctr">
                        <a:spcBef>
                          <a:spcPts val="0"/>
                        </a:spcBef>
                        <a:buNone/>
                      </a:pPr>
                      <a:r>
                        <a:rPr lang="en">
                          <a:latin typeface="Open Sans"/>
                          <a:ea typeface="Open Sans"/>
                          <a:cs typeface="Open Sans"/>
                          <a:sym typeface="Open Sans"/>
                        </a:rPr>
                        <a:t>Two-stream CNN</a:t>
                      </a:r>
                    </a:p>
                  </a:txBody>
                  <a:tcPr marT="91425" marB="91425" marR="91425" marL="91425"/>
                </a:tc>
                <a:tc>
                  <a:txBody>
                    <a:bodyPr>
                      <a:noAutofit/>
                    </a:bodyPr>
                    <a:lstStyle/>
                    <a:p>
                      <a:pPr rtl="0" algn="ctr">
                        <a:spcBef>
                          <a:spcPts val="0"/>
                        </a:spcBef>
                        <a:buNone/>
                      </a:pPr>
                      <a:r>
                        <a:rPr b="1" lang="en">
                          <a:latin typeface="Open Sans"/>
                          <a:ea typeface="Open Sans"/>
                          <a:cs typeface="Open Sans"/>
                          <a:sym typeface="Open Sans"/>
                        </a:rPr>
                        <a:t>88.0</a:t>
                      </a:r>
                    </a:p>
                  </a:txBody>
                  <a:tcPr marT="91425" marB="91425" marR="91425" marL="91425"/>
                </a:tc>
                <a:tc>
                  <a:txBody>
                    <a:bodyPr>
                      <a:noAutofit/>
                    </a:bodyPr>
                    <a:lstStyle/>
                    <a:p>
                      <a:pPr rtl="0" algn="ctr">
                        <a:spcBef>
                          <a:spcPts val="0"/>
                        </a:spcBef>
                        <a:buNone/>
                      </a:pPr>
                      <a:r>
                        <a:rPr b="1" lang="en">
                          <a:latin typeface="Open Sans"/>
                          <a:ea typeface="Open Sans"/>
                          <a:cs typeface="Open Sans"/>
                          <a:sym typeface="Open Sans"/>
                        </a:rPr>
                        <a:t>59.4</a:t>
                      </a:r>
                    </a:p>
                  </a:txBody>
                  <a:tcPr marT="91425" marB="91425" marR="91425" marL="91425"/>
                </a:tc>
              </a:tr>
            </a:tbl>
          </a:graphicData>
        </a:graphic>
      </p:graphicFrame>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x="0" y="0"/>
          <a:ext cx="0" cy="0"/>
          <a:chOff x="0" y="0"/>
          <a:chExt cx="0" cy="0"/>
        </a:xfrm>
      </p:grpSpPr>
      <p:sp>
        <p:nvSpPr>
          <p:cNvPr id="193" name="Shape 193"/>
          <p:cNvSpPr txBox="1"/>
          <p:nvPr>
            <p:ph type="title"/>
          </p:nvPr>
        </p:nvSpPr>
        <p:spPr>
          <a:xfrm>
            <a:off x="457200" y="205975"/>
            <a:ext cx="8457600" cy="857400"/>
          </a:xfrm>
          <a:prstGeom prst="rect">
            <a:avLst/>
          </a:prstGeom>
        </p:spPr>
        <p:txBody>
          <a:bodyPr anchorCtr="0" anchor="b" bIns="91425" lIns="91425" rIns="91425" tIns="91425">
            <a:noAutofit/>
          </a:bodyPr>
          <a:lstStyle/>
          <a:p>
            <a:pPr>
              <a:spcBef>
                <a:spcPts val="0"/>
              </a:spcBef>
              <a:buNone/>
            </a:pPr>
            <a:r>
              <a:rPr lang="en"/>
              <a:t>Video action recognition - problems</a:t>
            </a:r>
          </a:p>
        </p:txBody>
      </p:sp>
      <p:sp>
        <p:nvSpPr>
          <p:cNvPr id="194" name="Shape 194"/>
          <p:cNvSpPr txBox="1"/>
          <p:nvPr>
            <p:ph idx="1" type="body"/>
          </p:nvPr>
        </p:nvSpPr>
        <p:spPr>
          <a:xfrm>
            <a:off x="457200" y="1047750"/>
            <a:ext cx="8457600" cy="3725699"/>
          </a:xfrm>
          <a:prstGeom prst="rect">
            <a:avLst/>
          </a:prstGeom>
        </p:spPr>
        <p:txBody>
          <a:bodyPr anchorCtr="0" anchor="t" bIns="91425" lIns="91425" rIns="91425" tIns="91425">
            <a:noAutofit/>
          </a:bodyPr>
          <a:lstStyle/>
          <a:p>
            <a:pPr indent="-419100" lvl="0" marL="457200" rtl="0">
              <a:spcBef>
                <a:spcPts val="0"/>
              </a:spcBef>
              <a:buClr>
                <a:schemeClr val="dk1"/>
              </a:buClr>
              <a:buSzPct val="100000"/>
              <a:buFont typeface="Arial"/>
              <a:buChar char="●"/>
            </a:pPr>
            <a:r>
              <a:rPr lang="en"/>
              <a:t>Scene bias</a:t>
            </a:r>
          </a:p>
          <a:p>
            <a:pPr lvl="0" rtl="0">
              <a:spcBef>
                <a:spcPts val="0"/>
              </a:spcBef>
              <a:buNone/>
            </a:pPr>
            <a:r>
              <a:rPr lang="en"/>
              <a:t>    </a:t>
            </a:r>
            <a:r>
              <a:rPr lang="en" sz="2400"/>
              <a:t>most videos can be classified correctly solely based on the scene</a:t>
            </a:r>
          </a:p>
          <a:p>
            <a:pPr indent="-419100" lvl="0" marL="457200" rtl="0">
              <a:spcBef>
                <a:spcPts val="0"/>
              </a:spcBef>
              <a:buClr>
                <a:schemeClr val="dk1"/>
              </a:buClr>
              <a:buSzPct val="100000"/>
              <a:buFont typeface="Arial"/>
              <a:buChar char="●"/>
            </a:pPr>
            <a:r>
              <a:rPr lang="en"/>
              <a:t>Multiple actions</a:t>
            </a:r>
          </a:p>
          <a:p>
            <a:pPr rtl="0">
              <a:spcBef>
                <a:spcPts val="0"/>
              </a:spcBef>
              <a:buNone/>
            </a:pPr>
            <a:r>
              <a:rPr lang="en"/>
              <a:t>    </a:t>
            </a:r>
            <a:r>
              <a:rPr lang="en" sz="2400"/>
              <a:t>the tasks assigns one label to the whole video, what if more actions are being performed?</a:t>
            </a:r>
          </a:p>
          <a:p>
            <a:pPr indent="-419100" lvl="0" marL="457200" rtl="0">
              <a:spcBef>
                <a:spcPts val="0"/>
              </a:spcBef>
              <a:buClr>
                <a:schemeClr val="dk1"/>
              </a:buClr>
              <a:buSzPct val="100000"/>
              <a:buFont typeface="Arial"/>
              <a:buChar char="●"/>
            </a:pPr>
            <a:r>
              <a:rPr lang="en"/>
              <a:t>Localization</a:t>
            </a:r>
          </a:p>
          <a:p>
            <a:pPr lvl="0">
              <a:spcBef>
                <a:spcPts val="0"/>
              </a:spcBef>
              <a:buNone/>
            </a:pPr>
            <a:r>
              <a:rPr lang="en" sz="2400"/>
              <a:t>    the location of the predicted action is not specified</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animEffect filter="fade" transition="in">
                                      <p:cBhvr>
                                        <p:cTn dur="1000"/>
                                        <p:tgtEl>
                                          <p:spTgt spid="1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1" st="1"/>
                                            </p:txEl>
                                          </p:spTgt>
                                        </p:tgtEl>
                                        <p:attrNameLst>
                                          <p:attrName>style.visibility</p:attrName>
                                        </p:attrNameLst>
                                      </p:cBhvr>
                                      <p:to>
                                        <p:strVal val="visible"/>
                                      </p:to>
                                    </p:set>
                                    <p:animEffect filter="fade" transition="in">
                                      <p:cBhvr>
                                        <p:cTn dur="1000"/>
                                        <p:tgtEl>
                                          <p:spTgt spid="1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2" st="2"/>
                                            </p:txEl>
                                          </p:spTgt>
                                        </p:tgtEl>
                                        <p:attrNameLst>
                                          <p:attrName>style.visibility</p:attrName>
                                        </p:attrNameLst>
                                      </p:cBhvr>
                                      <p:to>
                                        <p:strVal val="visible"/>
                                      </p:to>
                                    </p:set>
                                    <p:animEffect filter="fade" transition="in">
                                      <p:cBhvr>
                                        <p:cTn dur="1000"/>
                                        <p:tgtEl>
                                          <p:spTgt spid="1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3" st="3"/>
                                            </p:txEl>
                                          </p:spTgt>
                                        </p:tgtEl>
                                        <p:attrNameLst>
                                          <p:attrName>style.visibility</p:attrName>
                                        </p:attrNameLst>
                                      </p:cBhvr>
                                      <p:to>
                                        <p:strVal val="visible"/>
                                      </p:to>
                                    </p:set>
                                    <p:animEffect filter="fade" transition="in">
                                      <p:cBhvr>
                                        <p:cTn dur="1000"/>
                                        <p:tgtEl>
                                          <p:spTgt spid="1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4" st="4"/>
                                            </p:txEl>
                                          </p:spTgt>
                                        </p:tgtEl>
                                        <p:attrNameLst>
                                          <p:attrName>style.visibility</p:attrName>
                                        </p:attrNameLst>
                                      </p:cBhvr>
                                      <p:to>
                                        <p:strVal val="visible"/>
                                      </p:to>
                                    </p:set>
                                    <p:animEffect filter="fade" transition="in">
                                      <p:cBhvr>
                                        <p:cTn dur="1000"/>
                                        <p:tgtEl>
                                          <p:spTgt spid="19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5" st="5"/>
                                            </p:txEl>
                                          </p:spTgt>
                                        </p:tgtEl>
                                        <p:attrNameLst>
                                          <p:attrName>style.visibility</p:attrName>
                                        </p:attrNameLst>
                                      </p:cBhvr>
                                      <p:to>
                                        <p:strVal val="visible"/>
                                      </p:to>
                                    </p:set>
                                    <p:animEffect filter="fade" transition="in">
                                      <p:cBhvr>
                                        <p:cTn dur="1000"/>
                                        <p:tgtEl>
                                          <p:spTgt spid="19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Action detection in video</a:t>
            </a:r>
            <a:r>
              <a:rPr baseline="30000" lang="en"/>
              <a:t>[3]</a:t>
            </a:r>
          </a:p>
        </p:txBody>
      </p:sp>
      <p:sp>
        <p:nvSpPr>
          <p:cNvPr id="200" name="Shape 200"/>
          <p:cNvSpPr txBox="1"/>
          <p:nvPr>
            <p:ph idx="1" type="body"/>
          </p:nvPr>
        </p:nvSpPr>
        <p:spPr>
          <a:xfrm>
            <a:off x="0" y="1276350"/>
            <a:ext cx="9001800" cy="3725699"/>
          </a:xfrm>
          <a:prstGeom prst="rect">
            <a:avLst/>
          </a:prstGeom>
        </p:spPr>
        <p:txBody>
          <a:bodyPr anchorCtr="0" anchor="t" bIns="91425" lIns="91425" rIns="91425" tIns="91425">
            <a:noAutofit/>
          </a:bodyPr>
          <a:lstStyle/>
          <a:p>
            <a:pPr indent="-419100" lvl="0" marL="457200" rtl="0">
              <a:spcBef>
                <a:spcPts val="0"/>
              </a:spcBef>
              <a:buClr>
                <a:schemeClr val="dk1"/>
              </a:buClr>
              <a:buSzPct val="100000"/>
              <a:buFont typeface="Arial"/>
              <a:buChar char="●"/>
            </a:pPr>
            <a:r>
              <a:rPr lang="en"/>
              <a:t>Task: Given a video, localize the action(s) being performed in the video</a:t>
            </a:r>
          </a:p>
          <a:p>
            <a:pPr indent="-419100" lvl="0" marL="457200" rtl="0">
              <a:spcBef>
                <a:spcPts val="0"/>
              </a:spcBef>
              <a:buClr>
                <a:schemeClr val="dk1"/>
              </a:buClr>
              <a:buSzPct val="100000"/>
              <a:buFont typeface="Arial"/>
              <a:buChar char="●"/>
            </a:pPr>
            <a:r>
              <a:rPr lang="en"/>
              <a:t>Method</a:t>
            </a:r>
          </a:p>
          <a:p>
            <a:pPr indent="-381000" lvl="1" marL="914400" rtl="0">
              <a:spcBef>
                <a:spcPts val="0"/>
              </a:spcBef>
              <a:buClr>
                <a:schemeClr val="dk1"/>
              </a:buClr>
              <a:buSzPct val="80000"/>
              <a:buFont typeface="Courier New"/>
              <a:buChar char="o"/>
            </a:pPr>
            <a:r>
              <a:rPr lang="en"/>
              <a:t>Start from regions (prune based on motion saliency)</a:t>
            </a:r>
          </a:p>
          <a:p>
            <a:pPr indent="-381000" lvl="1" marL="914400" rtl="0">
              <a:spcBef>
                <a:spcPts val="0"/>
              </a:spcBef>
              <a:buClr>
                <a:schemeClr val="dk1"/>
              </a:buClr>
              <a:buSzPct val="80000"/>
              <a:buFont typeface="Courier New"/>
              <a:buChar char="o"/>
            </a:pPr>
            <a:r>
              <a:rPr lang="en"/>
              <a:t>Classify each region based shape and motion cues (spatial- &amp; motion- CNNs and fusion)</a:t>
            </a:r>
          </a:p>
          <a:p>
            <a:pPr indent="-381000" lvl="1" marL="914400">
              <a:spcBef>
                <a:spcPts val="0"/>
              </a:spcBef>
              <a:buClr>
                <a:schemeClr val="dk1"/>
              </a:buClr>
              <a:buSzPct val="80000"/>
              <a:buFont typeface="Courier New"/>
              <a:buChar char="o"/>
            </a:pPr>
            <a:r>
              <a:rPr lang="en"/>
              <a:t>Link detections across frames (dynamic programming)</a:t>
            </a:r>
          </a:p>
        </p:txBody>
      </p:sp>
      <p:sp>
        <p:nvSpPr>
          <p:cNvPr id="201" name="Shape 201"/>
          <p:cNvSpPr txBox="1"/>
          <p:nvPr/>
        </p:nvSpPr>
        <p:spPr>
          <a:xfrm>
            <a:off x="264375" y="4777050"/>
            <a:ext cx="7727100" cy="527699"/>
          </a:xfrm>
          <a:prstGeom prst="rect">
            <a:avLst/>
          </a:prstGeom>
          <a:noFill/>
          <a:ln>
            <a:noFill/>
          </a:ln>
        </p:spPr>
        <p:txBody>
          <a:bodyPr anchorCtr="0" anchor="t" bIns="91425" lIns="91425" rIns="91425" tIns="91425">
            <a:noAutofit/>
          </a:bodyPr>
          <a:lstStyle/>
          <a:p>
            <a:pPr lvl="0" rtl="0">
              <a:spcBef>
                <a:spcPts val="0"/>
              </a:spcBef>
              <a:buNone/>
            </a:pPr>
            <a:r>
              <a:rPr lang="en" sz="1200"/>
              <a:t>[3] Gkioxari and Malik, Finding Action Tubes, CVPR 2015</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0" st="0"/>
                                            </p:txEl>
                                          </p:spTgt>
                                        </p:tgtEl>
                                        <p:attrNameLst>
                                          <p:attrName>style.visibility</p:attrName>
                                        </p:attrNameLst>
                                      </p:cBhvr>
                                      <p:to>
                                        <p:strVal val="visible"/>
                                      </p:to>
                                    </p:set>
                                    <p:animEffect filter="fade" transition="in">
                                      <p:cBhvr>
                                        <p:cTn dur="1000"/>
                                        <p:tgtEl>
                                          <p:spTgt spid="2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1" st="1"/>
                                            </p:txEl>
                                          </p:spTgt>
                                        </p:tgtEl>
                                        <p:attrNameLst>
                                          <p:attrName>style.visibility</p:attrName>
                                        </p:attrNameLst>
                                      </p:cBhvr>
                                      <p:to>
                                        <p:strVal val="visible"/>
                                      </p:to>
                                    </p:set>
                                    <p:animEffect filter="fade" transition="in">
                                      <p:cBhvr>
                                        <p:cTn dur="1000"/>
                                        <p:tgtEl>
                                          <p:spTgt spid="2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2" st="2"/>
                                            </p:txEl>
                                          </p:spTgt>
                                        </p:tgtEl>
                                        <p:attrNameLst>
                                          <p:attrName>style.visibility</p:attrName>
                                        </p:attrNameLst>
                                      </p:cBhvr>
                                      <p:to>
                                        <p:strVal val="visible"/>
                                      </p:to>
                                    </p:set>
                                    <p:animEffect filter="fade" transition="in">
                                      <p:cBhvr>
                                        <p:cTn dur="1000"/>
                                        <p:tgtEl>
                                          <p:spTgt spid="2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3" st="3"/>
                                            </p:txEl>
                                          </p:spTgt>
                                        </p:tgtEl>
                                        <p:attrNameLst>
                                          <p:attrName>style.visibility</p:attrName>
                                        </p:attrNameLst>
                                      </p:cBhvr>
                                      <p:to>
                                        <p:strVal val="visible"/>
                                      </p:to>
                                    </p:set>
                                    <p:animEffect filter="fade" transition="in">
                                      <p:cBhvr>
                                        <p:cTn dur="1000"/>
                                        <p:tgtEl>
                                          <p:spTgt spid="2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4" st="4"/>
                                            </p:txEl>
                                          </p:spTgt>
                                        </p:tgtEl>
                                        <p:attrNameLst>
                                          <p:attrName>style.visibility</p:attrName>
                                        </p:attrNameLst>
                                      </p:cBhvr>
                                      <p:to>
                                        <p:strVal val="visible"/>
                                      </p:to>
                                    </p:set>
                                    <p:animEffect filter="fade" transition="in">
                                      <p:cBhvr>
                                        <p:cTn dur="1000"/>
                                        <p:tgtEl>
                                          <p:spTgt spid="20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sp>
        <p:nvSpPr>
          <p:cNvPr id="206" name="Shape 206"/>
          <p:cNvSpPr txBox="1"/>
          <p:nvPr>
            <p:ph type="title"/>
          </p:nvPr>
        </p:nvSpPr>
        <p:spPr>
          <a:xfrm>
            <a:off x="457200" y="205978"/>
            <a:ext cx="8229600" cy="857400"/>
          </a:xfrm>
          <a:prstGeom prst="rect">
            <a:avLst/>
          </a:prstGeom>
        </p:spPr>
        <p:txBody>
          <a:bodyPr anchorCtr="0" anchor="b" bIns="91425" lIns="91425" rIns="91425" tIns="91425">
            <a:noAutofit/>
          </a:bodyPr>
          <a:lstStyle/>
          <a:p>
            <a:pPr lvl="0">
              <a:spcBef>
                <a:spcPts val="0"/>
              </a:spcBef>
              <a:buNone/>
            </a:pPr>
            <a:r>
              <a:rPr lang="en"/>
              <a:t>Action detection in video</a:t>
            </a:r>
            <a:r>
              <a:rPr baseline="30000" lang="en"/>
              <a:t>[3]</a:t>
            </a:r>
          </a:p>
        </p:txBody>
      </p:sp>
      <p:pic>
        <p:nvPicPr>
          <p:cNvPr id="207" name="Shape 207"/>
          <p:cNvPicPr preferRelativeResize="0"/>
          <p:nvPr/>
        </p:nvPicPr>
        <p:blipFill>
          <a:blip r:embed="rId3">
            <a:alphaModFix/>
          </a:blip>
          <a:stretch>
            <a:fillRect/>
          </a:stretch>
        </p:blipFill>
        <p:spPr>
          <a:xfrm>
            <a:off x="981175" y="1313472"/>
            <a:ext cx="6990099" cy="3428549"/>
          </a:xfrm>
          <a:prstGeom prst="rect">
            <a:avLst/>
          </a:prstGeom>
          <a:noFill/>
          <a:ln>
            <a:noFill/>
          </a:ln>
        </p:spPr>
      </p:pic>
      <p:sp>
        <p:nvSpPr>
          <p:cNvPr id="208" name="Shape 208"/>
          <p:cNvSpPr txBox="1"/>
          <p:nvPr/>
        </p:nvSpPr>
        <p:spPr>
          <a:xfrm>
            <a:off x="264375" y="4777050"/>
            <a:ext cx="7727100" cy="527699"/>
          </a:xfrm>
          <a:prstGeom prst="rect">
            <a:avLst/>
          </a:prstGeom>
          <a:noFill/>
          <a:ln>
            <a:noFill/>
          </a:ln>
        </p:spPr>
        <p:txBody>
          <a:bodyPr anchorCtr="0" anchor="t" bIns="91425" lIns="91425" rIns="91425" tIns="91425">
            <a:noAutofit/>
          </a:bodyPr>
          <a:lstStyle/>
          <a:p>
            <a:pPr lvl="0" rtl="0">
              <a:spcBef>
                <a:spcPts val="0"/>
              </a:spcBef>
              <a:buNone/>
            </a:pPr>
            <a:r>
              <a:rPr lang="en" sz="1200"/>
              <a:t>[3] Gkioxari and Malik, Finding Action Tubes, CVPR 2015</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 name="Shape 212"/>
        <p:cNvGrpSpPr/>
        <p:nvPr/>
      </p:nvGrpSpPr>
      <p:grpSpPr>
        <a:xfrm>
          <a:off x="0" y="0"/>
          <a:ext cx="0" cy="0"/>
          <a:chOff x="0" y="0"/>
          <a:chExt cx="0" cy="0"/>
        </a:xfrm>
      </p:grpSpPr>
      <p:sp>
        <p:nvSpPr>
          <p:cNvPr id="213" name="Shape 213"/>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Action detection in video</a:t>
            </a:r>
            <a:r>
              <a:rPr baseline="30000" lang="en"/>
              <a:t>[3]</a:t>
            </a:r>
          </a:p>
        </p:txBody>
      </p:sp>
      <p:pic>
        <p:nvPicPr>
          <p:cNvPr id="214" name="Shape 214"/>
          <p:cNvPicPr preferRelativeResize="0"/>
          <p:nvPr/>
        </p:nvPicPr>
        <p:blipFill>
          <a:blip r:embed="rId3">
            <a:alphaModFix/>
          </a:blip>
          <a:stretch>
            <a:fillRect/>
          </a:stretch>
        </p:blipFill>
        <p:spPr>
          <a:xfrm>
            <a:off x="1740098" y="1063374"/>
            <a:ext cx="5319648" cy="3880324"/>
          </a:xfrm>
          <a:prstGeom prst="rect">
            <a:avLst/>
          </a:prstGeom>
          <a:noFill/>
          <a:ln>
            <a:noFill/>
          </a:ln>
        </p:spPr>
      </p:pic>
      <p:sp>
        <p:nvSpPr>
          <p:cNvPr id="215" name="Shape 215"/>
          <p:cNvSpPr txBox="1"/>
          <p:nvPr/>
        </p:nvSpPr>
        <p:spPr>
          <a:xfrm>
            <a:off x="264375" y="4777050"/>
            <a:ext cx="7727100" cy="527699"/>
          </a:xfrm>
          <a:prstGeom prst="rect">
            <a:avLst/>
          </a:prstGeom>
          <a:noFill/>
          <a:ln>
            <a:noFill/>
          </a:ln>
        </p:spPr>
        <p:txBody>
          <a:bodyPr anchorCtr="0" anchor="t" bIns="91425" lIns="91425" rIns="91425" tIns="91425">
            <a:noAutofit/>
          </a:bodyPr>
          <a:lstStyle/>
          <a:p>
            <a:pPr lvl="0" rtl="0">
              <a:spcBef>
                <a:spcPts val="0"/>
              </a:spcBef>
              <a:buNone/>
            </a:pPr>
            <a:r>
              <a:rPr lang="en" sz="1200"/>
              <a:t>[3] Gkioxari and Malik, Finding Action Tubes, CVPR 2015</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sp>
        <p:nvSpPr>
          <p:cNvPr id="220" name="Shape 220"/>
          <p:cNvSpPr txBox="1"/>
          <p:nvPr>
            <p:ph type="title"/>
          </p:nvPr>
        </p:nvSpPr>
        <p:spPr>
          <a:xfrm>
            <a:off x="457200" y="205978"/>
            <a:ext cx="8229600" cy="857400"/>
          </a:xfrm>
          <a:prstGeom prst="rect">
            <a:avLst/>
          </a:prstGeom>
        </p:spPr>
        <p:txBody>
          <a:bodyPr anchorCtr="0" anchor="b" bIns="91425" lIns="91425" rIns="91425" tIns="91425">
            <a:noAutofit/>
          </a:bodyPr>
          <a:lstStyle/>
          <a:p>
            <a:pPr lvl="0">
              <a:spcBef>
                <a:spcPts val="0"/>
              </a:spcBef>
              <a:buNone/>
            </a:pPr>
            <a:r>
              <a:rPr lang="en"/>
              <a:t>Action detection in video</a:t>
            </a:r>
            <a:r>
              <a:rPr baseline="30000" lang="en"/>
              <a:t>[3]</a:t>
            </a:r>
          </a:p>
        </p:txBody>
      </p:sp>
      <p:sp>
        <p:nvSpPr>
          <p:cNvPr id="221" name="Shape 221"/>
          <p:cNvSpPr txBox="1"/>
          <p:nvPr>
            <p:ph idx="1" type="body"/>
          </p:nvPr>
        </p:nvSpPr>
        <p:spPr>
          <a:xfrm>
            <a:off x="457200" y="1200150"/>
            <a:ext cx="8229600" cy="3725699"/>
          </a:xfrm>
          <a:prstGeom prst="rect">
            <a:avLst/>
          </a:prstGeom>
        </p:spPr>
        <p:txBody>
          <a:bodyPr anchorCtr="0" anchor="t" bIns="91425" lIns="91425" rIns="91425" tIns="91425">
            <a:noAutofit/>
          </a:bodyPr>
          <a:lstStyle/>
          <a:p>
            <a:pPr>
              <a:spcBef>
                <a:spcPts val="0"/>
              </a:spcBef>
              <a:buNone/>
            </a:pPr>
            <a:r>
              <a:rPr lang="en"/>
              <a:t>Action classification can be benefited from analyzing an action wrt the actor</a:t>
            </a:r>
          </a:p>
        </p:txBody>
      </p:sp>
      <p:graphicFrame>
        <p:nvGraphicFramePr>
          <p:cNvPr id="222" name="Shape 222"/>
          <p:cNvGraphicFramePr/>
          <p:nvPr/>
        </p:nvGraphicFramePr>
        <p:xfrm>
          <a:off x="868850" y="2913350"/>
          <a:ext cx="3000000" cy="3000000"/>
        </p:xfrm>
        <a:graphic>
          <a:graphicData uri="http://schemas.openxmlformats.org/drawingml/2006/table">
            <a:tbl>
              <a:tblPr>
                <a:noFill/>
                <a:tableStyleId>{D9742B41-2256-411B-9F64-D710C696749B}</a:tableStyleId>
              </a:tblPr>
              <a:tblGrid>
                <a:gridCol w="1965025"/>
                <a:gridCol w="1607025"/>
                <a:gridCol w="1799650"/>
                <a:gridCol w="1799650"/>
              </a:tblGrid>
              <a:tr h="311300">
                <a:tc>
                  <a:txBody>
                    <a:bodyPr>
                      <a:noAutofit/>
                    </a:bodyPr>
                    <a:lstStyle/>
                    <a:p>
                      <a:pPr lvl="0" rtl="0" algn="ctr">
                        <a:spcBef>
                          <a:spcPts val="0"/>
                        </a:spcBef>
                        <a:buNone/>
                      </a:pPr>
                      <a:r>
                        <a:rPr b="1" lang="en">
                          <a:latin typeface="Open Sans"/>
                          <a:ea typeface="Open Sans"/>
                          <a:cs typeface="Open Sans"/>
                          <a:sym typeface="Open Sans"/>
                        </a:rPr>
                        <a:t>Accuracy (%)</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Wang et al.</a:t>
                      </a:r>
                      <a:r>
                        <a:rPr baseline="30000" lang="en">
                          <a:latin typeface="Open Sans"/>
                          <a:ea typeface="Open Sans"/>
                          <a:cs typeface="Open Sans"/>
                          <a:sym typeface="Open Sans"/>
                        </a:rPr>
                        <a:t>[1]</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Two-stream CNN</a:t>
                      </a:r>
                      <a:r>
                        <a:rPr baseline="30000" lang="en">
                          <a:latin typeface="Open Sans"/>
                          <a:ea typeface="Open Sans"/>
                          <a:cs typeface="Open Sans"/>
                          <a:sym typeface="Open Sans"/>
                        </a:rPr>
                        <a:t>[2]</a:t>
                      </a:r>
                    </a:p>
                  </a:txBody>
                  <a:tcPr marT="91425" marB="91425" marR="91425" marL="91425"/>
                </a:tc>
                <a:tc>
                  <a:txBody>
                    <a:bodyPr>
                      <a:noAutofit/>
                    </a:bodyPr>
                    <a:lstStyle/>
                    <a:p>
                      <a:pPr rtl="0" algn="ctr">
                        <a:spcBef>
                          <a:spcPts val="0"/>
                        </a:spcBef>
                        <a:buNone/>
                      </a:pPr>
                      <a:r>
                        <a:rPr lang="en">
                          <a:latin typeface="Open Sans"/>
                          <a:ea typeface="Open Sans"/>
                          <a:cs typeface="Open Sans"/>
                          <a:sym typeface="Open Sans"/>
                        </a:rPr>
                        <a:t>Action Tubes</a:t>
                      </a:r>
                      <a:r>
                        <a:rPr baseline="30000" lang="en">
                          <a:latin typeface="Open Sans"/>
                          <a:ea typeface="Open Sans"/>
                          <a:cs typeface="Open Sans"/>
                          <a:sym typeface="Open Sans"/>
                        </a:rPr>
                        <a:t>[3]</a:t>
                      </a:r>
                    </a:p>
                  </a:txBody>
                  <a:tcPr marT="91425" marB="91425" marR="91425" marL="91425"/>
                </a:tc>
              </a:tr>
              <a:tr h="477550">
                <a:tc>
                  <a:txBody>
                    <a:bodyPr>
                      <a:noAutofit/>
                    </a:bodyPr>
                    <a:lstStyle/>
                    <a:p>
                      <a:pPr lvl="0" rtl="0" algn="ctr">
                        <a:spcBef>
                          <a:spcPts val="0"/>
                        </a:spcBef>
                        <a:buNone/>
                      </a:pPr>
                      <a:r>
                        <a:rPr lang="en">
                          <a:latin typeface="Open Sans"/>
                          <a:ea typeface="Open Sans"/>
                          <a:cs typeface="Open Sans"/>
                          <a:sym typeface="Open Sans"/>
                        </a:rPr>
                        <a:t>J-HMDB</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56.6</a:t>
                      </a:r>
                    </a:p>
                  </a:txBody>
                  <a:tcPr marT="91425" marB="91425" marR="91425" marL="91425"/>
                </a:tc>
                <a:tc>
                  <a:txBody>
                    <a:bodyPr>
                      <a:noAutofit/>
                    </a:bodyPr>
                    <a:lstStyle/>
                    <a:p>
                      <a:pPr lvl="0" rtl="0" algn="ctr">
                        <a:spcBef>
                          <a:spcPts val="0"/>
                        </a:spcBef>
                        <a:buNone/>
                      </a:pPr>
                      <a:r>
                        <a:rPr lang="en">
                          <a:latin typeface="Open Sans"/>
                          <a:ea typeface="Open Sans"/>
                          <a:cs typeface="Open Sans"/>
                          <a:sym typeface="Open Sans"/>
                        </a:rPr>
                        <a:t>56.5</a:t>
                      </a:r>
                    </a:p>
                  </a:txBody>
                  <a:tcPr marT="91425" marB="91425" marR="91425" marL="91425"/>
                </a:tc>
                <a:tc>
                  <a:txBody>
                    <a:bodyPr>
                      <a:noAutofit/>
                    </a:bodyPr>
                    <a:lstStyle/>
                    <a:p>
                      <a:pPr rtl="0" algn="ctr">
                        <a:spcBef>
                          <a:spcPts val="0"/>
                        </a:spcBef>
                        <a:buNone/>
                      </a:pPr>
                      <a:r>
                        <a:rPr b="1" lang="en">
                          <a:latin typeface="Open Sans"/>
                          <a:ea typeface="Open Sans"/>
                          <a:cs typeface="Open Sans"/>
                          <a:sym typeface="Open Sans"/>
                        </a:rPr>
                        <a:t>62.5</a:t>
                      </a:r>
                    </a:p>
                  </a:txBody>
                  <a:tcPr marT="91425" marB="91425" marR="91425" marL="91425"/>
                </a:tc>
              </a:tr>
            </a:tbl>
          </a:graphicData>
        </a:graphic>
      </p:graphicFrame>
      <p:sp>
        <p:nvSpPr>
          <p:cNvPr id="223" name="Shape 223"/>
          <p:cNvSpPr txBox="1"/>
          <p:nvPr/>
        </p:nvSpPr>
        <p:spPr>
          <a:xfrm>
            <a:off x="264375" y="4777050"/>
            <a:ext cx="7727100" cy="527699"/>
          </a:xfrm>
          <a:prstGeom prst="rect">
            <a:avLst/>
          </a:prstGeom>
          <a:noFill/>
          <a:ln>
            <a:noFill/>
          </a:ln>
        </p:spPr>
        <p:txBody>
          <a:bodyPr anchorCtr="0" anchor="t" bIns="91425" lIns="91425" rIns="91425" tIns="91425">
            <a:noAutofit/>
          </a:bodyPr>
          <a:lstStyle/>
          <a:p>
            <a:pPr lvl="0" rtl="0">
              <a:spcBef>
                <a:spcPts val="0"/>
              </a:spcBef>
              <a:buNone/>
            </a:pPr>
            <a:r>
              <a:rPr lang="en" sz="1200"/>
              <a:t>[3] Gkioxari and Malik, Finding Action Tubes, CVPR 2015</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 name="Shape 227"/>
        <p:cNvGrpSpPr/>
        <p:nvPr/>
      </p:nvGrpSpPr>
      <p:grpSpPr>
        <a:xfrm>
          <a:off x="0" y="0"/>
          <a:ext cx="0" cy="0"/>
          <a:chOff x="0" y="0"/>
          <a:chExt cx="0" cy="0"/>
        </a:xfrm>
      </p:grpSpPr>
      <p:sp>
        <p:nvSpPr>
          <p:cNvPr id="228" name="Shape 228"/>
          <p:cNvSpPr txBox="1"/>
          <p:nvPr>
            <p:ph idx="1" type="body"/>
          </p:nvPr>
        </p:nvSpPr>
        <p:spPr>
          <a:xfrm>
            <a:off x="457200" y="2246150"/>
            <a:ext cx="8229600" cy="1045500"/>
          </a:xfrm>
          <a:prstGeom prst="rect">
            <a:avLst/>
          </a:prstGeom>
        </p:spPr>
        <p:txBody>
          <a:bodyPr anchorCtr="0" anchor="t" bIns="91425" lIns="91425" rIns="91425" tIns="91425">
            <a:noAutofit/>
          </a:bodyPr>
          <a:lstStyle/>
          <a:p>
            <a:pPr algn="ctr">
              <a:spcBef>
                <a:spcPts val="0"/>
              </a:spcBef>
              <a:buNone/>
            </a:pPr>
            <a:r>
              <a:rPr lang="en"/>
              <a:t>Questions?</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sp>
        <p:nvSpPr>
          <p:cNvPr id="233" name="Shape 233">
            <a:hlinkClick r:id="rId4"/>
          </p:cNvPr>
          <p:cNvSpPr/>
          <p:nvPr/>
        </p:nvSpPr>
        <p:spPr>
          <a:xfrm>
            <a:off x="1687162" y="273775"/>
            <a:ext cx="5769675" cy="4327250"/>
          </a:xfrm>
          <a:prstGeom prst="rect">
            <a:avLst/>
          </a:prstGeom>
          <a:blipFill>
            <a:blip r:embed="rId5">
              <a:alphaModFix/>
            </a:blip>
            <a:stretch>
              <a:fillRect/>
            </a:stretch>
          </a:blipFill>
          <a:ln>
            <a:noFill/>
          </a:ln>
        </p:spPr>
      </p:sp>
      <p:sp>
        <p:nvSpPr>
          <p:cNvPr id="234" name="Shape 234"/>
          <p:cNvSpPr txBox="1"/>
          <p:nvPr/>
        </p:nvSpPr>
        <p:spPr>
          <a:xfrm>
            <a:off x="264375" y="4777050"/>
            <a:ext cx="7727100" cy="527699"/>
          </a:xfrm>
          <a:prstGeom prst="rect">
            <a:avLst/>
          </a:prstGeom>
          <a:noFill/>
          <a:ln>
            <a:noFill/>
          </a:ln>
        </p:spPr>
        <p:txBody>
          <a:bodyPr anchorCtr="0" anchor="t" bIns="91425" lIns="91425" rIns="91425" tIns="91425">
            <a:noAutofit/>
          </a:bodyPr>
          <a:lstStyle/>
          <a:p>
            <a:pPr lvl="0" rtl="0">
              <a:spcBef>
                <a:spcPts val="0"/>
              </a:spcBef>
              <a:buNone/>
            </a:pPr>
            <a:r>
              <a:rPr lang="en" sz="1200"/>
              <a:t>Heider &amp; Simmel 1944</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 name="Shape 41"/>
        <p:cNvGrpSpPr/>
        <p:nvPr/>
      </p:nvGrpSpPr>
      <p:grpSpPr>
        <a:xfrm>
          <a:off x="0" y="0"/>
          <a:ext cx="0" cy="0"/>
          <a:chOff x="0" y="0"/>
          <a:chExt cx="0" cy="0"/>
        </a:xfrm>
      </p:grpSpPr>
      <p:sp>
        <p:nvSpPr>
          <p:cNvPr id="42" name="Shape 42"/>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Key cues for action recognition</a:t>
            </a:r>
          </a:p>
        </p:txBody>
      </p:sp>
      <p:sp>
        <p:nvSpPr>
          <p:cNvPr id="43" name="Shape 43"/>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419100" lvl="0" marL="457200" rtl="0">
              <a:spcBef>
                <a:spcPts val="0"/>
              </a:spcBef>
              <a:buClr>
                <a:schemeClr val="dk1"/>
              </a:buClr>
              <a:buSzPct val="100000"/>
              <a:buFont typeface="Arial"/>
              <a:buChar char="●"/>
            </a:pPr>
            <a:r>
              <a:rPr lang="en"/>
              <a:t>Morpho-kinetics of action </a:t>
            </a:r>
          </a:p>
          <a:p>
            <a:pPr rtl="0">
              <a:spcBef>
                <a:spcPts val="0"/>
              </a:spcBef>
              <a:buNone/>
            </a:pPr>
            <a:r>
              <a:rPr lang="en" sz="2400"/>
              <a:t>	shape and movement of the body</a:t>
            </a:r>
          </a:p>
          <a:p>
            <a:pPr rtl="0">
              <a:spcBef>
                <a:spcPts val="0"/>
              </a:spcBef>
              <a:buNone/>
            </a:pPr>
            <a:r>
              <a:t/>
            </a:r>
            <a:endParaRPr sz="2400"/>
          </a:p>
          <a:p>
            <a:pPr indent="-419100" lvl="0" marL="457200" rtl="0">
              <a:spcBef>
                <a:spcPts val="0"/>
              </a:spcBef>
              <a:buClr>
                <a:schemeClr val="dk1"/>
              </a:buClr>
              <a:buSzPct val="100000"/>
              <a:buFont typeface="Arial"/>
              <a:buChar char="●"/>
            </a:pPr>
            <a:r>
              <a:rPr lang="en"/>
              <a:t>Identity of objects</a:t>
            </a:r>
          </a:p>
          <a:p>
            <a:pPr lvl="0" rtl="0">
              <a:spcBef>
                <a:spcPts val="0"/>
              </a:spcBef>
              <a:buNone/>
            </a:pPr>
            <a:r>
              <a:t/>
            </a:r>
            <a:endParaRPr/>
          </a:p>
          <a:p>
            <a:pPr indent="-419100" lvl="0" marL="457200" rtl="0">
              <a:spcBef>
                <a:spcPts val="0"/>
              </a:spcBef>
              <a:buClr>
                <a:schemeClr val="dk1"/>
              </a:buClr>
              <a:buSzPct val="100000"/>
              <a:buFont typeface="Arial"/>
              <a:buChar char="●"/>
            </a:pPr>
            <a:r>
              <a:rPr lang="en"/>
              <a:t>Activity context</a:t>
            </a:r>
          </a:p>
          <a:p>
            <a:pPr lvl="0">
              <a:spcBef>
                <a:spcPts val="0"/>
              </a:spcBef>
              <a:buNone/>
            </a:pPr>
            <a:r>
              <a:rPr lang="en" sz="2400"/>
              <a:t>	scene or other people performing actions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0" st="0"/>
                                            </p:txEl>
                                          </p:spTgt>
                                        </p:tgtEl>
                                        <p:attrNameLst>
                                          <p:attrName>style.visibility</p:attrName>
                                        </p:attrNameLst>
                                      </p:cBhvr>
                                      <p:to>
                                        <p:strVal val="visible"/>
                                      </p:to>
                                    </p:set>
                                    <p:animEffect filter="fade" transition="in">
                                      <p:cBhvr>
                                        <p:cTn dur="1000"/>
                                        <p:tgtEl>
                                          <p:spTgt spid="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1" st="1"/>
                                            </p:txEl>
                                          </p:spTgt>
                                        </p:tgtEl>
                                        <p:attrNameLst>
                                          <p:attrName>style.visibility</p:attrName>
                                        </p:attrNameLst>
                                      </p:cBhvr>
                                      <p:to>
                                        <p:strVal val="visible"/>
                                      </p:to>
                                    </p:set>
                                    <p:animEffect filter="fade" transition="in">
                                      <p:cBhvr>
                                        <p:cTn dur="1000"/>
                                        <p:tgtEl>
                                          <p:spTgt spid="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2" st="2"/>
                                            </p:txEl>
                                          </p:spTgt>
                                        </p:tgtEl>
                                        <p:attrNameLst>
                                          <p:attrName>style.visibility</p:attrName>
                                        </p:attrNameLst>
                                      </p:cBhvr>
                                      <p:to>
                                        <p:strVal val="visible"/>
                                      </p:to>
                                    </p:set>
                                    <p:animEffect filter="fade" transition="in">
                                      <p:cBhvr>
                                        <p:cTn dur="1000"/>
                                        <p:tgtEl>
                                          <p:spTgt spid="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3" st="3"/>
                                            </p:txEl>
                                          </p:spTgt>
                                        </p:tgtEl>
                                        <p:attrNameLst>
                                          <p:attrName>style.visibility</p:attrName>
                                        </p:attrNameLst>
                                      </p:cBhvr>
                                      <p:to>
                                        <p:strVal val="visible"/>
                                      </p:to>
                                    </p:set>
                                    <p:animEffect filter="fade" transition="in">
                                      <p:cBhvr>
                                        <p:cTn dur="1000"/>
                                        <p:tgtEl>
                                          <p:spTgt spid="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4" st="4"/>
                                            </p:txEl>
                                          </p:spTgt>
                                        </p:tgtEl>
                                        <p:attrNameLst>
                                          <p:attrName>style.visibility</p:attrName>
                                        </p:attrNameLst>
                                      </p:cBhvr>
                                      <p:to>
                                        <p:strVal val="visible"/>
                                      </p:to>
                                    </p:set>
                                    <p:animEffect filter="fade" transition="in">
                                      <p:cBhvr>
                                        <p:cTn dur="1000"/>
                                        <p:tgtEl>
                                          <p:spTgt spid="4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5" st="5"/>
                                            </p:txEl>
                                          </p:spTgt>
                                        </p:tgtEl>
                                        <p:attrNameLst>
                                          <p:attrName>style.visibility</p:attrName>
                                        </p:attrNameLst>
                                      </p:cBhvr>
                                      <p:to>
                                        <p:strVal val="visible"/>
                                      </p:to>
                                    </p:set>
                                    <p:animEffect filter="fade" transition="in">
                                      <p:cBhvr>
                                        <p:cTn dur="1000"/>
                                        <p:tgtEl>
                                          <p:spTgt spid="4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6" st="6"/>
                                            </p:txEl>
                                          </p:spTgt>
                                        </p:tgtEl>
                                        <p:attrNameLst>
                                          <p:attrName>style.visibility</p:attrName>
                                        </p:attrNameLst>
                                      </p:cBhvr>
                                      <p:to>
                                        <p:strVal val="visible"/>
                                      </p:to>
                                    </p:set>
                                    <p:animEffect filter="fade" transition="in">
                                      <p:cBhvr>
                                        <p:cTn dur="1000"/>
                                        <p:tgtEl>
                                          <p:spTgt spid="4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 name="Shape 47"/>
        <p:cNvGrpSpPr/>
        <p:nvPr/>
      </p:nvGrpSpPr>
      <p:grpSpPr>
        <a:xfrm>
          <a:off x="0" y="0"/>
          <a:ext cx="0" cy="0"/>
          <a:chOff x="0" y="0"/>
          <a:chExt cx="0" cy="0"/>
        </a:xfrm>
      </p:grpSpPr>
      <p:sp>
        <p:nvSpPr>
          <p:cNvPr id="48" name="Shape 48"/>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Action recognition </a:t>
            </a:r>
          </a:p>
        </p:txBody>
      </p:sp>
      <p:sp>
        <p:nvSpPr>
          <p:cNvPr id="49" name="Shape 49"/>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419100" lvl="0" marL="457200" rtl="0">
              <a:spcBef>
                <a:spcPts val="0"/>
              </a:spcBef>
              <a:buClr>
                <a:schemeClr val="dk1"/>
              </a:buClr>
              <a:buSzPct val="100000"/>
              <a:buFont typeface="Arial"/>
              <a:buChar char="●"/>
            </a:pPr>
            <a:r>
              <a:rPr lang="en"/>
              <a:t>Static action recognition</a:t>
            </a:r>
          </a:p>
          <a:p>
            <a:pPr rtl="0">
              <a:spcBef>
                <a:spcPts val="0"/>
              </a:spcBef>
              <a:buNone/>
            </a:pPr>
            <a:r>
              <a:rPr lang="en" sz="2400"/>
              <a:t>	from 2D images</a:t>
            </a:r>
          </a:p>
          <a:p>
            <a:pPr rtl="0">
              <a:spcBef>
                <a:spcPts val="0"/>
              </a:spcBef>
              <a:buNone/>
            </a:pPr>
            <a:r>
              <a:t/>
            </a:r>
            <a:endParaRPr/>
          </a:p>
          <a:p>
            <a:pPr indent="-419100" lvl="0" marL="457200" rtl="0">
              <a:spcBef>
                <a:spcPts val="0"/>
              </a:spcBef>
              <a:buClr>
                <a:schemeClr val="dk1"/>
              </a:buClr>
              <a:buSzPct val="100000"/>
              <a:buFont typeface="Arial"/>
              <a:buChar char="●"/>
            </a:pPr>
            <a:r>
              <a:rPr lang="en"/>
              <a:t>Video action recognition</a:t>
            </a:r>
          </a:p>
          <a:p>
            <a:pPr lvl="0">
              <a:spcBef>
                <a:spcPts val="0"/>
              </a:spcBef>
              <a:buNone/>
            </a:pPr>
            <a:r>
              <a:rPr lang="en" sz="2400"/>
              <a:t> 	from videos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
                                            <p:txEl>
                                              <p:pRg end="0" st="0"/>
                                            </p:txEl>
                                          </p:spTgt>
                                        </p:tgtEl>
                                        <p:attrNameLst>
                                          <p:attrName>style.visibility</p:attrName>
                                        </p:attrNameLst>
                                      </p:cBhvr>
                                      <p:to>
                                        <p:strVal val="visible"/>
                                      </p:to>
                                    </p:set>
                                    <p:animEffect filter="fade" transition="in">
                                      <p:cBhvr>
                                        <p:cTn dur="1000"/>
                                        <p:tgtEl>
                                          <p:spTgt spid="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
                                            <p:txEl>
                                              <p:pRg end="1" st="1"/>
                                            </p:txEl>
                                          </p:spTgt>
                                        </p:tgtEl>
                                        <p:attrNameLst>
                                          <p:attrName>style.visibility</p:attrName>
                                        </p:attrNameLst>
                                      </p:cBhvr>
                                      <p:to>
                                        <p:strVal val="visible"/>
                                      </p:to>
                                    </p:set>
                                    <p:animEffect filter="fade" transition="in">
                                      <p:cBhvr>
                                        <p:cTn dur="1000"/>
                                        <p:tgtEl>
                                          <p:spTgt spid="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
                                            <p:txEl>
                                              <p:pRg end="2" st="2"/>
                                            </p:txEl>
                                          </p:spTgt>
                                        </p:tgtEl>
                                        <p:attrNameLst>
                                          <p:attrName>style.visibility</p:attrName>
                                        </p:attrNameLst>
                                      </p:cBhvr>
                                      <p:to>
                                        <p:strVal val="visible"/>
                                      </p:to>
                                    </p:set>
                                    <p:animEffect filter="fade" transition="in">
                                      <p:cBhvr>
                                        <p:cTn dur="1000"/>
                                        <p:tgtEl>
                                          <p:spTgt spid="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
                                            <p:txEl>
                                              <p:pRg end="3" st="3"/>
                                            </p:txEl>
                                          </p:spTgt>
                                        </p:tgtEl>
                                        <p:attrNameLst>
                                          <p:attrName>style.visibility</p:attrName>
                                        </p:attrNameLst>
                                      </p:cBhvr>
                                      <p:to>
                                        <p:strVal val="visible"/>
                                      </p:to>
                                    </p:set>
                                    <p:animEffect filter="fade" transition="in">
                                      <p:cBhvr>
                                        <p:cTn dur="1000"/>
                                        <p:tgtEl>
                                          <p:spTgt spid="4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
                                            <p:txEl>
                                              <p:pRg end="4" st="4"/>
                                            </p:txEl>
                                          </p:spTgt>
                                        </p:tgtEl>
                                        <p:attrNameLst>
                                          <p:attrName>style.visibility</p:attrName>
                                        </p:attrNameLst>
                                      </p:cBhvr>
                                      <p:to>
                                        <p:strVal val="visible"/>
                                      </p:to>
                                    </p:set>
                                    <p:animEffect filter="fade" transition="in">
                                      <p:cBhvr>
                                        <p:cTn dur="1000"/>
                                        <p:tgtEl>
                                          <p:spTgt spid="4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type="title"/>
          </p:nvPr>
        </p:nvSpPr>
        <p:spPr>
          <a:xfrm>
            <a:off x="457200" y="205975"/>
            <a:ext cx="8514899" cy="857400"/>
          </a:xfrm>
          <a:prstGeom prst="rect">
            <a:avLst/>
          </a:prstGeom>
        </p:spPr>
        <p:txBody>
          <a:bodyPr anchorCtr="0" anchor="b" bIns="91425" lIns="91425" rIns="91425" tIns="91425">
            <a:noAutofit/>
          </a:bodyPr>
          <a:lstStyle/>
          <a:p>
            <a:pPr>
              <a:spcBef>
                <a:spcPts val="0"/>
              </a:spcBef>
              <a:buNone/>
            </a:pPr>
            <a:r>
              <a:rPr lang="en"/>
              <a:t>Static Action Recognition - Datasets</a:t>
            </a:r>
          </a:p>
        </p:txBody>
      </p:sp>
      <p:sp>
        <p:nvSpPr>
          <p:cNvPr id="55" name="Shape 55"/>
          <p:cNvSpPr txBox="1"/>
          <p:nvPr>
            <p:ph idx="1" type="body"/>
          </p:nvPr>
        </p:nvSpPr>
        <p:spPr>
          <a:xfrm>
            <a:off x="243125" y="1096950"/>
            <a:ext cx="8229600" cy="1679400"/>
          </a:xfrm>
          <a:prstGeom prst="rect">
            <a:avLst/>
          </a:prstGeom>
        </p:spPr>
        <p:txBody>
          <a:bodyPr anchorCtr="0" anchor="t" bIns="91425" lIns="91425" rIns="91425" tIns="91425">
            <a:noAutofit/>
          </a:bodyPr>
          <a:lstStyle/>
          <a:p>
            <a:pPr rtl="0">
              <a:spcBef>
                <a:spcPts val="0"/>
              </a:spcBef>
              <a:buNone/>
            </a:pPr>
            <a:r>
              <a:rPr lang="en" sz="2800"/>
              <a:t>PASCAL VOC Action </a:t>
            </a:r>
          </a:p>
          <a:p>
            <a:pPr indent="-406400" lvl="0" marL="457200" rtl="0">
              <a:spcBef>
                <a:spcPts val="0"/>
              </a:spcBef>
              <a:buClr>
                <a:schemeClr val="dk1"/>
              </a:buClr>
              <a:buSzPct val="100000"/>
              <a:buFont typeface="Arial"/>
              <a:buChar char="●"/>
            </a:pPr>
            <a:r>
              <a:rPr lang="en" sz="2800"/>
              <a:t>10 actions [ jumping, phoning, riding bike…]</a:t>
            </a:r>
          </a:p>
          <a:p>
            <a:pPr indent="-406400" lvl="0" marL="457200" rtl="0">
              <a:spcBef>
                <a:spcPts val="0"/>
              </a:spcBef>
              <a:buClr>
                <a:schemeClr val="dk1"/>
              </a:buClr>
              <a:buSzPct val="100000"/>
              <a:buFont typeface="Arial"/>
              <a:buChar char="●"/>
            </a:pPr>
            <a:r>
              <a:rPr lang="en" sz="2800"/>
              <a:t>12000 instances for train &amp; test</a:t>
            </a:r>
          </a:p>
        </p:txBody>
      </p:sp>
      <p:pic>
        <p:nvPicPr>
          <p:cNvPr id="56" name="Shape 56"/>
          <p:cNvPicPr preferRelativeResize="0"/>
          <p:nvPr/>
        </p:nvPicPr>
        <p:blipFill>
          <a:blip r:embed="rId3">
            <a:alphaModFix/>
          </a:blip>
          <a:stretch>
            <a:fillRect/>
          </a:stretch>
        </p:blipFill>
        <p:spPr>
          <a:xfrm>
            <a:off x="353525" y="3175450"/>
            <a:ext cx="1336049" cy="1781399"/>
          </a:xfrm>
          <a:prstGeom prst="rect">
            <a:avLst/>
          </a:prstGeom>
          <a:noFill/>
          <a:ln>
            <a:noFill/>
          </a:ln>
        </p:spPr>
      </p:pic>
      <p:pic>
        <p:nvPicPr>
          <p:cNvPr id="57" name="Shape 57"/>
          <p:cNvPicPr preferRelativeResize="0"/>
          <p:nvPr/>
        </p:nvPicPr>
        <p:blipFill>
          <a:blip r:embed="rId4">
            <a:alphaModFix/>
          </a:blip>
          <a:stretch>
            <a:fillRect/>
          </a:stretch>
        </p:blipFill>
        <p:spPr>
          <a:xfrm>
            <a:off x="4064775" y="3175449"/>
            <a:ext cx="2375200" cy="1781417"/>
          </a:xfrm>
          <a:prstGeom prst="rect">
            <a:avLst/>
          </a:prstGeom>
          <a:noFill/>
          <a:ln>
            <a:noFill/>
          </a:ln>
        </p:spPr>
      </p:pic>
      <p:pic>
        <p:nvPicPr>
          <p:cNvPr id="58" name="Shape 58"/>
          <p:cNvPicPr preferRelativeResize="0"/>
          <p:nvPr/>
        </p:nvPicPr>
        <p:blipFill>
          <a:blip r:embed="rId5">
            <a:alphaModFix/>
          </a:blip>
          <a:stretch>
            <a:fillRect/>
          </a:stretch>
        </p:blipFill>
        <p:spPr>
          <a:xfrm>
            <a:off x="1689575" y="3175450"/>
            <a:ext cx="2375200" cy="1781400"/>
          </a:xfrm>
          <a:prstGeom prst="rect">
            <a:avLst/>
          </a:prstGeom>
          <a:noFill/>
          <a:ln>
            <a:noFill/>
          </a:ln>
        </p:spPr>
      </p:pic>
      <p:pic>
        <p:nvPicPr>
          <p:cNvPr id="59" name="Shape 59"/>
          <p:cNvPicPr preferRelativeResize="0"/>
          <p:nvPr/>
        </p:nvPicPr>
        <p:blipFill>
          <a:blip r:embed="rId6">
            <a:alphaModFix/>
          </a:blip>
          <a:stretch>
            <a:fillRect/>
          </a:stretch>
        </p:blipFill>
        <p:spPr>
          <a:xfrm>
            <a:off x="6439975" y="3175450"/>
            <a:ext cx="2375200" cy="1781412"/>
          </a:xfrm>
          <a:prstGeom prst="rect">
            <a:avLst/>
          </a:prstGeom>
          <a:noFill/>
          <a:ln>
            <a:noFill/>
          </a:ln>
        </p:spPr>
      </p:pic>
      <p:sp>
        <p:nvSpPr>
          <p:cNvPr id="60" name="Shape 60"/>
          <p:cNvSpPr/>
          <p:nvPr/>
        </p:nvSpPr>
        <p:spPr>
          <a:xfrm>
            <a:off x="352450" y="3624550"/>
            <a:ext cx="736800" cy="1207500"/>
          </a:xfrm>
          <a:prstGeom prst="rect">
            <a:avLst/>
          </a:prstGeom>
          <a:no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61" name="Shape 61"/>
          <p:cNvSpPr/>
          <p:nvPr/>
        </p:nvSpPr>
        <p:spPr>
          <a:xfrm>
            <a:off x="775400" y="3754175"/>
            <a:ext cx="409199" cy="661799"/>
          </a:xfrm>
          <a:prstGeom prst="rect">
            <a:avLst/>
          </a:prstGeom>
          <a:no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62" name="Shape 62"/>
          <p:cNvSpPr/>
          <p:nvPr/>
        </p:nvSpPr>
        <p:spPr>
          <a:xfrm>
            <a:off x="1232450" y="3454025"/>
            <a:ext cx="409199" cy="450299"/>
          </a:xfrm>
          <a:prstGeom prst="rect">
            <a:avLst/>
          </a:prstGeom>
          <a:no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63" name="Shape 63"/>
          <p:cNvSpPr/>
          <p:nvPr/>
        </p:nvSpPr>
        <p:spPr>
          <a:xfrm>
            <a:off x="2303425" y="3658650"/>
            <a:ext cx="1126200" cy="702600"/>
          </a:xfrm>
          <a:prstGeom prst="rect">
            <a:avLst/>
          </a:prstGeom>
          <a:no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64" name="Shape 64"/>
          <p:cNvSpPr/>
          <p:nvPr/>
        </p:nvSpPr>
        <p:spPr>
          <a:xfrm>
            <a:off x="5100300" y="3181150"/>
            <a:ext cx="846000" cy="1650900"/>
          </a:xfrm>
          <a:prstGeom prst="rect">
            <a:avLst/>
          </a:prstGeom>
          <a:no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65" name="Shape 65"/>
          <p:cNvSpPr/>
          <p:nvPr/>
        </p:nvSpPr>
        <p:spPr>
          <a:xfrm>
            <a:off x="6464625" y="3208425"/>
            <a:ext cx="695700" cy="1650900"/>
          </a:xfrm>
          <a:prstGeom prst="rect">
            <a:avLst/>
          </a:prstGeom>
          <a:no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66" name="Shape 66"/>
          <p:cNvSpPr/>
          <p:nvPr/>
        </p:nvSpPr>
        <p:spPr>
          <a:xfrm>
            <a:off x="6989875" y="3297125"/>
            <a:ext cx="736800" cy="1500599"/>
          </a:xfrm>
          <a:prstGeom prst="rect">
            <a:avLst/>
          </a:prstGeom>
          <a:no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67" name="Shape 67"/>
          <p:cNvSpPr/>
          <p:nvPr/>
        </p:nvSpPr>
        <p:spPr>
          <a:xfrm>
            <a:off x="7910800" y="3290300"/>
            <a:ext cx="525299" cy="1405200"/>
          </a:xfrm>
          <a:prstGeom prst="rect">
            <a:avLst/>
          </a:prstGeom>
          <a:no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type="title"/>
          </p:nvPr>
        </p:nvSpPr>
        <p:spPr>
          <a:xfrm>
            <a:off x="457200" y="205975"/>
            <a:ext cx="8514899" cy="857400"/>
          </a:xfrm>
          <a:prstGeom prst="rect">
            <a:avLst/>
          </a:prstGeom>
        </p:spPr>
        <p:txBody>
          <a:bodyPr anchorCtr="0" anchor="b" bIns="91425" lIns="91425" rIns="91425" tIns="91425">
            <a:noAutofit/>
          </a:bodyPr>
          <a:lstStyle/>
          <a:p>
            <a:pPr lvl="0">
              <a:spcBef>
                <a:spcPts val="0"/>
              </a:spcBef>
              <a:buNone/>
            </a:pPr>
            <a:r>
              <a:rPr lang="en"/>
              <a:t>Static Action Recognition - Datasets</a:t>
            </a:r>
          </a:p>
        </p:txBody>
      </p:sp>
      <p:sp>
        <p:nvSpPr>
          <p:cNvPr id="73" name="Shape 73"/>
          <p:cNvSpPr txBox="1"/>
          <p:nvPr>
            <p:ph idx="1" type="body"/>
          </p:nvPr>
        </p:nvSpPr>
        <p:spPr>
          <a:xfrm>
            <a:off x="457200" y="1200150"/>
            <a:ext cx="8229600" cy="1746000"/>
          </a:xfrm>
          <a:prstGeom prst="rect">
            <a:avLst/>
          </a:prstGeom>
        </p:spPr>
        <p:txBody>
          <a:bodyPr anchorCtr="0" anchor="t" bIns="91425" lIns="91425" rIns="91425" tIns="91425">
            <a:noAutofit/>
          </a:bodyPr>
          <a:lstStyle/>
          <a:p>
            <a:pPr rtl="0">
              <a:spcBef>
                <a:spcPts val="0"/>
              </a:spcBef>
              <a:buNone/>
            </a:pPr>
            <a:r>
              <a:rPr lang="en"/>
              <a:t>MPII Human Dataset </a:t>
            </a:r>
          </a:p>
          <a:p>
            <a:pPr indent="-419100" lvl="0" marL="457200" rtl="0">
              <a:spcBef>
                <a:spcPts val="0"/>
              </a:spcBef>
              <a:buClr>
                <a:schemeClr val="dk1"/>
              </a:buClr>
              <a:buSzPct val="100000"/>
              <a:buFont typeface="Arial"/>
              <a:buChar char="●"/>
            </a:pPr>
            <a:r>
              <a:rPr lang="en"/>
              <a:t>410 actions </a:t>
            </a:r>
          </a:p>
          <a:p>
            <a:pPr indent="-419100" lvl="0" marL="457200">
              <a:spcBef>
                <a:spcPts val="0"/>
              </a:spcBef>
              <a:buClr>
                <a:schemeClr val="dk1"/>
              </a:buClr>
              <a:buSzPct val="100000"/>
              <a:buFont typeface="Arial"/>
              <a:buChar char="●"/>
            </a:pPr>
            <a:r>
              <a:rPr lang="en"/>
              <a:t>40000 instances for train &amp; test</a:t>
            </a:r>
          </a:p>
        </p:txBody>
      </p:sp>
      <p:pic>
        <p:nvPicPr>
          <p:cNvPr id="74" name="Shape 74"/>
          <p:cNvPicPr preferRelativeResize="0"/>
          <p:nvPr/>
        </p:nvPicPr>
        <p:blipFill>
          <a:blip r:embed="rId3">
            <a:alphaModFix/>
          </a:blip>
          <a:stretch>
            <a:fillRect/>
          </a:stretch>
        </p:blipFill>
        <p:spPr>
          <a:xfrm>
            <a:off x="64825" y="3082925"/>
            <a:ext cx="9014348" cy="1904449"/>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388325" y="205975"/>
            <a:ext cx="8615100" cy="857400"/>
          </a:xfrm>
          <a:prstGeom prst="rect">
            <a:avLst/>
          </a:prstGeom>
        </p:spPr>
        <p:txBody>
          <a:bodyPr anchorCtr="0" anchor="b" bIns="91425" lIns="91425" rIns="91425" tIns="91425">
            <a:noAutofit/>
          </a:bodyPr>
          <a:lstStyle/>
          <a:p>
            <a:pPr>
              <a:spcBef>
                <a:spcPts val="0"/>
              </a:spcBef>
              <a:buNone/>
            </a:pPr>
            <a:r>
              <a:rPr lang="en"/>
              <a:t>Static Action Recognition - Approach</a:t>
            </a:r>
          </a:p>
        </p:txBody>
      </p:sp>
      <p:sp>
        <p:nvSpPr>
          <p:cNvPr id="80" name="Shape 80"/>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a:t>CNN for action recognition:</a:t>
            </a:r>
          </a:p>
          <a:p>
            <a:pPr indent="-419100" lvl="0" marL="457200" rtl="0">
              <a:spcBef>
                <a:spcPts val="0"/>
              </a:spcBef>
              <a:buClr>
                <a:schemeClr val="dk1"/>
              </a:buClr>
              <a:buSzPct val="100000"/>
              <a:buFont typeface="Open Sans"/>
              <a:buChar char="➔"/>
            </a:pPr>
            <a:r>
              <a:rPr lang="en"/>
              <a:t>Input: Region containing the actor</a:t>
            </a:r>
          </a:p>
          <a:p>
            <a:pPr indent="-419100" lvl="0" marL="457200" rtl="0">
              <a:spcBef>
                <a:spcPts val="0"/>
              </a:spcBef>
              <a:buClr>
                <a:schemeClr val="dk1"/>
              </a:buClr>
              <a:buSzPct val="100000"/>
              <a:buFont typeface="Open Sans"/>
              <a:buChar char="➔"/>
            </a:pPr>
            <a:r>
              <a:rPr lang="en"/>
              <a:t>Output: One of A action labels</a:t>
            </a:r>
          </a:p>
          <a:p>
            <a:pPr indent="-419100" lvl="0" marL="457200">
              <a:spcBef>
                <a:spcPts val="0"/>
              </a:spcBef>
              <a:buClr>
                <a:schemeClr val="dk1"/>
              </a:buClr>
              <a:buSzPct val="100000"/>
              <a:buFont typeface="Open Sans"/>
              <a:buChar char="➔"/>
            </a:pPr>
            <a:r>
              <a:rPr lang="en"/>
              <a:t>Loss during CNN training: log loss of softmax probabilities</a:t>
            </a:r>
          </a:p>
        </p:txBody>
      </p:sp>
      <p:graphicFrame>
        <p:nvGraphicFramePr>
          <p:cNvPr id="81" name="Shape 81"/>
          <p:cNvGraphicFramePr/>
          <p:nvPr/>
        </p:nvGraphicFramePr>
        <p:xfrm>
          <a:off x="1679025" y="4049200"/>
          <a:ext cx="3000000" cy="3000000"/>
        </p:xfrm>
        <a:graphic>
          <a:graphicData uri="http://schemas.openxmlformats.org/drawingml/2006/table">
            <a:tbl>
              <a:tblPr>
                <a:noFill/>
                <a:tableStyleId>{9C89CB54-F078-4C17-9FA8-3039A6622B66}</a:tableStyleId>
              </a:tblPr>
              <a:tblGrid>
                <a:gridCol w="2016725"/>
                <a:gridCol w="1649250"/>
                <a:gridCol w="1847000"/>
              </a:tblGrid>
              <a:tr h="381000">
                <a:tc>
                  <a:txBody>
                    <a:bodyPr>
                      <a:noAutofit/>
                    </a:bodyPr>
                    <a:lstStyle/>
                    <a:p>
                      <a:pPr algn="ctr">
                        <a:spcBef>
                          <a:spcPts val="0"/>
                        </a:spcBef>
                        <a:buNone/>
                      </a:pPr>
                      <a:r>
                        <a:rPr b="1" lang="en">
                          <a:latin typeface="Open Sans"/>
                          <a:ea typeface="Open Sans"/>
                          <a:cs typeface="Open Sans"/>
                          <a:sym typeface="Open Sans"/>
                        </a:rPr>
                        <a:t>mean AP (%)</a:t>
                      </a:r>
                    </a:p>
                  </a:txBody>
                  <a:tcPr marT="91425" marB="91425" marR="91425" marL="91425"/>
                </a:tc>
                <a:tc>
                  <a:txBody>
                    <a:bodyPr>
                      <a:noAutofit/>
                    </a:bodyPr>
                    <a:lstStyle/>
                    <a:p>
                      <a:pPr algn="ctr">
                        <a:spcBef>
                          <a:spcPts val="0"/>
                        </a:spcBef>
                        <a:buNone/>
                      </a:pPr>
                      <a:r>
                        <a:rPr lang="en">
                          <a:latin typeface="Open Sans"/>
                          <a:ea typeface="Open Sans"/>
                          <a:cs typeface="Open Sans"/>
                          <a:sym typeface="Open Sans"/>
                        </a:rPr>
                        <a:t>8-layer CNN</a:t>
                      </a:r>
                    </a:p>
                  </a:txBody>
                  <a:tcPr marT="91425" marB="91425" marR="91425" marL="91425"/>
                </a:tc>
                <a:tc>
                  <a:txBody>
                    <a:bodyPr>
                      <a:noAutofit/>
                    </a:bodyPr>
                    <a:lstStyle/>
                    <a:p>
                      <a:pPr algn="ctr">
                        <a:spcBef>
                          <a:spcPts val="0"/>
                        </a:spcBef>
                        <a:buNone/>
                      </a:pPr>
                      <a:r>
                        <a:rPr lang="en">
                          <a:latin typeface="Open Sans"/>
                          <a:ea typeface="Open Sans"/>
                          <a:cs typeface="Open Sans"/>
                          <a:sym typeface="Open Sans"/>
                        </a:rPr>
                        <a:t>16-layer CNN</a:t>
                      </a:r>
                    </a:p>
                  </a:txBody>
                  <a:tcPr marT="91425" marB="91425" marR="91425" marL="91425"/>
                </a:tc>
              </a:tr>
              <a:tr h="396200">
                <a:tc>
                  <a:txBody>
                    <a:bodyPr>
                      <a:noAutofit/>
                    </a:bodyPr>
                    <a:lstStyle/>
                    <a:p>
                      <a:pPr algn="ctr">
                        <a:spcBef>
                          <a:spcPts val="0"/>
                        </a:spcBef>
                        <a:buNone/>
                      </a:pPr>
                      <a:r>
                        <a:rPr lang="en">
                          <a:latin typeface="Open Sans"/>
                          <a:ea typeface="Open Sans"/>
                          <a:cs typeface="Open Sans"/>
                          <a:sym typeface="Open Sans"/>
                        </a:rPr>
                        <a:t>CNN</a:t>
                      </a:r>
                    </a:p>
                  </a:txBody>
                  <a:tcPr marT="91425" marB="91425" marR="91425" marL="91425"/>
                </a:tc>
                <a:tc>
                  <a:txBody>
                    <a:bodyPr>
                      <a:noAutofit/>
                    </a:bodyPr>
                    <a:lstStyle/>
                    <a:p>
                      <a:pPr algn="ctr">
                        <a:spcBef>
                          <a:spcPts val="0"/>
                        </a:spcBef>
                        <a:buNone/>
                      </a:pPr>
                      <a:r>
                        <a:rPr lang="en">
                          <a:latin typeface="Open Sans"/>
                          <a:ea typeface="Open Sans"/>
                          <a:cs typeface="Open Sans"/>
                          <a:sym typeface="Open Sans"/>
                        </a:rPr>
                        <a:t>68.2</a:t>
                      </a:r>
                    </a:p>
                  </a:txBody>
                  <a:tcPr marT="91425" marB="91425" marR="91425" marL="91425"/>
                </a:tc>
                <a:tc>
                  <a:txBody>
                    <a:bodyPr>
                      <a:noAutofit/>
                    </a:bodyPr>
                    <a:lstStyle/>
                    <a:p>
                      <a:pPr algn="ctr">
                        <a:spcBef>
                          <a:spcPts val="0"/>
                        </a:spcBef>
                        <a:buNone/>
                      </a:pPr>
                      <a:r>
                        <a:rPr lang="en">
                          <a:latin typeface="Open Sans"/>
                          <a:ea typeface="Open Sans"/>
                          <a:cs typeface="Open Sans"/>
                          <a:sym typeface="Open Sans"/>
                        </a:rPr>
                        <a:t>77.8</a:t>
                      </a:r>
                    </a:p>
                  </a:txBody>
                  <a:tcPr marT="91425" marB="91425" marR="91425" marL="91425"/>
                </a:tc>
              </a:tr>
            </a:tbl>
          </a:graphicData>
        </a:graphic>
      </p:graphicFrame>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0" st="0"/>
                                            </p:txEl>
                                          </p:spTgt>
                                        </p:tgtEl>
                                        <p:attrNameLst>
                                          <p:attrName>style.visibility</p:attrName>
                                        </p:attrNameLst>
                                      </p:cBhvr>
                                      <p:to>
                                        <p:strVal val="visible"/>
                                      </p:to>
                                    </p:set>
                                    <p:animEffect filter="fade" transition="in">
                                      <p:cBhvr>
                                        <p:cTn dur="1000"/>
                                        <p:tgtEl>
                                          <p:spTgt spid="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1" st="1"/>
                                            </p:txEl>
                                          </p:spTgt>
                                        </p:tgtEl>
                                        <p:attrNameLst>
                                          <p:attrName>style.visibility</p:attrName>
                                        </p:attrNameLst>
                                      </p:cBhvr>
                                      <p:to>
                                        <p:strVal val="visible"/>
                                      </p:to>
                                    </p:set>
                                    <p:animEffect filter="fade" transition="in">
                                      <p:cBhvr>
                                        <p:cTn dur="1000"/>
                                        <p:tgtEl>
                                          <p:spTgt spid="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2" st="2"/>
                                            </p:txEl>
                                          </p:spTgt>
                                        </p:tgtEl>
                                        <p:attrNameLst>
                                          <p:attrName>style.visibility</p:attrName>
                                        </p:attrNameLst>
                                      </p:cBhvr>
                                      <p:to>
                                        <p:strVal val="visible"/>
                                      </p:to>
                                    </p:set>
                                    <p:animEffect filter="fade" transition="in">
                                      <p:cBhvr>
                                        <p:cTn dur="1000"/>
                                        <p:tgtEl>
                                          <p:spTgt spid="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3" st="3"/>
                                            </p:txEl>
                                          </p:spTgt>
                                        </p:tgtEl>
                                        <p:attrNameLst>
                                          <p:attrName>style.visibility</p:attrName>
                                        </p:attrNameLst>
                                      </p:cBhvr>
                                      <p:to>
                                        <p:strVal val="visible"/>
                                      </p:to>
                                    </p:set>
                                    <p:animEffect filter="fade" transition="in">
                                      <p:cBhvr>
                                        <p:cTn dur="1000"/>
                                        <p:tgtEl>
                                          <p:spTgt spid="8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sp>
        <p:nvSpPr>
          <p:cNvPr id="86" name="Shape 86"/>
          <p:cNvSpPr txBox="1"/>
          <p:nvPr>
            <p:ph type="title"/>
          </p:nvPr>
        </p:nvSpPr>
        <p:spPr>
          <a:xfrm>
            <a:off x="457200" y="205975"/>
            <a:ext cx="8597999" cy="857400"/>
          </a:xfrm>
          <a:prstGeom prst="rect">
            <a:avLst/>
          </a:prstGeom>
        </p:spPr>
        <p:txBody>
          <a:bodyPr anchorCtr="0" anchor="b" bIns="91425" lIns="91425" rIns="91425" tIns="91425">
            <a:noAutofit/>
          </a:bodyPr>
          <a:lstStyle/>
          <a:p>
            <a:pPr lvl="0">
              <a:spcBef>
                <a:spcPts val="0"/>
              </a:spcBef>
              <a:buNone/>
            </a:pPr>
            <a:r>
              <a:rPr lang="en"/>
              <a:t>Static Action Recognition - Approach</a:t>
            </a:r>
          </a:p>
        </p:txBody>
      </p:sp>
      <p:sp>
        <p:nvSpPr>
          <p:cNvPr id="87" name="Shape 87"/>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a:t>Observations:</a:t>
            </a:r>
          </a:p>
          <a:p>
            <a:pPr indent="-419100" lvl="0" marL="457200" rtl="0">
              <a:spcBef>
                <a:spcPts val="0"/>
              </a:spcBef>
              <a:buClr>
                <a:schemeClr val="dk1"/>
              </a:buClr>
              <a:buSzPct val="100000"/>
              <a:buFont typeface="Arial"/>
              <a:buChar char="●"/>
            </a:pPr>
            <a:r>
              <a:rPr lang="en"/>
              <a:t>Some regions in the image matter more than others</a:t>
            </a:r>
          </a:p>
          <a:p>
            <a:pPr lvl="0" rtl="0">
              <a:spcBef>
                <a:spcPts val="0"/>
              </a:spcBef>
              <a:buNone/>
            </a:pPr>
            <a:r>
              <a:t/>
            </a:r>
            <a:endParaRPr/>
          </a:p>
          <a:p>
            <a:pPr indent="-419100" lvl="0" marL="457200" rtl="0">
              <a:spcBef>
                <a:spcPts val="0"/>
              </a:spcBef>
              <a:buClr>
                <a:schemeClr val="dk1"/>
              </a:buClr>
              <a:buSzPct val="100000"/>
              <a:buFont typeface="Arial"/>
              <a:buChar char="●"/>
            </a:pPr>
            <a:r>
              <a:rPr lang="en"/>
              <a:t>Max pooling layers hide important cues from subsequent layers </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xEl>
                                              <p:pRg end="0" st="0"/>
                                            </p:txEl>
                                          </p:spTgt>
                                        </p:tgtEl>
                                        <p:attrNameLst>
                                          <p:attrName>style.visibility</p:attrName>
                                        </p:attrNameLst>
                                      </p:cBhvr>
                                      <p:to>
                                        <p:strVal val="visible"/>
                                      </p:to>
                                    </p:set>
                                    <p:animEffect filter="fade" transition="in">
                                      <p:cBhvr>
                                        <p:cTn dur="1000"/>
                                        <p:tgtEl>
                                          <p:spTgt spid="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xEl>
                                              <p:pRg end="1" st="1"/>
                                            </p:txEl>
                                          </p:spTgt>
                                        </p:tgtEl>
                                        <p:attrNameLst>
                                          <p:attrName>style.visibility</p:attrName>
                                        </p:attrNameLst>
                                      </p:cBhvr>
                                      <p:to>
                                        <p:strVal val="visible"/>
                                      </p:to>
                                    </p:set>
                                    <p:animEffect filter="fade" transition="in">
                                      <p:cBhvr>
                                        <p:cTn dur="1000"/>
                                        <p:tgtEl>
                                          <p:spTgt spid="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xEl>
                                              <p:pRg end="2" st="2"/>
                                            </p:txEl>
                                          </p:spTgt>
                                        </p:tgtEl>
                                        <p:attrNameLst>
                                          <p:attrName>style.visibility</p:attrName>
                                        </p:attrNameLst>
                                      </p:cBhvr>
                                      <p:to>
                                        <p:strVal val="visible"/>
                                      </p:to>
                                    </p:set>
                                    <p:animEffect filter="fade" transition="in">
                                      <p:cBhvr>
                                        <p:cTn dur="1000"/>
                                        <p:tgtEl>
                                          <p:spTgt spid="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xEl>
                                              <p:pRg end="3" st="3"/>
                                            </p:txEl>
                                          </p:spTgt>
                                        </p:tgtEl>
                                        <p:attrNameLst>
                                          <p:attrName>style.visibility</p:attrName>
                                        </p:attrNameLst>
                                      </p:cBhvr>
                                      <p:to>
                                        <p:strVal val="visible"/>
                                      </p:to>
                                    </p:set>
                                    <p:animEffect filter="fade" transition="in">
                                      <p:cBhvr>
                                        <p:cTn dur="1000"/>
                                        <p:tgtEl>
                                          <p:spTgt spid="8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x="0" y="0"/>
          <a:ext cx="0" cy="0"/>
          <a:chOff x="0" y="0"/>
          <a:chExt cx="0" cy="0"/>
        </a:xfrm>
      </p:grpSpPr>
      <p:sp>
        <p:nvSpPr>
          <p:cNvPr id="92" name="Shape 92"/>
          <p:cNvSpPr txBox="1"/>
          <p:nvPr>
            <p:ph type="title"/>
          </p:nvPr>
        </p:nvSpPr>
        <p:spPr>
          <a:xfrm>
            <a:off x="457200" y="205975"/>
            <a:ext cx="8494799" cy="857400"/>
          </a:xfrm>
          <a:prstGeom prst="rect">
            <a:avLst/>
          </a:prstGeom>
        </p:spPr>
        <p:txBody>
          <a:bodyPr anchorCtr="0" anchor="b" bIns="91425" lIns="91425" rIns="91425" tIns="91425">
            <a:noAutofit/>
          </a:bodyPr>
          <a:lstStyle/>
          <a:p>
            <a:pPr lvl="0">
              <a:spcBef>
                <a:spcPts val="0"/>
              </a:spcBef>
              <a:buNone/>
            </a:pPr>
            <a:r>
              <a:rPr lang="en"/>
              <a:t>Static Action Recognition - Approach</a:t>
            </a:r>
          </a:p>
        </p:txBody>
      </p:sp>
      <p:pic>
        <p:nvPicPr>
          <p:cNvPr id="93" name="Shape 93"/>
          <p:cNvPicPr preferRelativeResize="0"/>
          <p:nvPr/>
        </p:nvPicPr>
        <p:blipFill>
          <a:blip r:embed="rId3">
            <a:alphaModFix/>
          </a:blip>
          <a:stretch>
            <a:fillRect/>
          </a:stretch>
        </p:blipFill>
        <p:spPr>
          <a:xfrm>
            <a:off x="774738" y="1083849"/>
            <a:ext cx="7335270" cy="3737497"/>
          </a:xfrm>
          <a:prstGeom prst="rect">
            <a:avLst/>
          </a:prstGeom>
          <a:noFill/>
          <a:ln>
            <a:noFill/>
          </a:ln>
        </p:spPr>
      </p:pic>
      <p:sp>
        <p:nvSpPr>
          <p:cNvPr id="94" name="Shape 94"/>
          <p:cNvSpPr txBox="1"/>
          <p:nvPr/>
        </p:nvSpPr>
        <p:spPr>
          <a:xfrm>
            <a:off x="81550" y="4788350"/>
            <a:ext cx="8150100" cy="513899"/>
          </a:xfrm>
          <a:prstGeom prst="rect">
            <a:avLst/>
          </a:prstGeom>
          <a:noFill/>
          <a:ln>
            <a:noFill/>
          </a:ln>
        </p:spPr>
        <p:txBody>
          <a:bodyPr anchorCtr="0" anchor="t" bIns="91425" lIns="91425" rIns="91425" tIns="91425">
            <a:noAutofit/>
          </a:bodyPr>
          <a:lstStyle/>
          <a:p>
            <a:pPr>
              <a:spcBef>
                <a:spcPts val="0"/>
              </a:spcBef>
              <a:buNone/>
            </a:pPr>
            <a:r>
              <a:rPr lang="en" sz="1200">
                <a:latin typeface="Open Sans"/>
                <a:ea typeface="Open Sans"/>
                <a:cs typeface="Open Sans"/>
                <a:sym typeface="Open Sans"/>
              </a:rPr>
              <a:t>[1] G. Gkioxari, R. Girshick and J. Malik, Actions and Attributes from Wholes and Parts, arXiv 2014</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