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19"/>
  </p:notesMasterIdLst>
  <p:handoutMasterIdLst>
    <p:handoutMasterId r:id="rId20"/>
  </p:handoutMasterIdLst>
  <p:sldIdLst>
    <p:sldId id="541" r:id="rId2"/>
    <p:sldId id="881" r:id="rId3"/>
    <p:sldId id="883" r:id="rId4"/>
    <p:sldId id="884" r:id="rId5"/>
    <p:sldId id="885" r:id="rId6"/>
    <p:sldId id="886" r:id="rId7"/>
    <p:sldId id="887" r:id="rId8"/>
    <p:sldId id="888" r:id="rId9"/>
    <p:sldId id="890" r:id="rId10"/>
    <p:sldId id="889" r:id="rId11"/>
    <p:sldId id="892" r:id="rId12"/>
    <p:sldId id="893" r:id="rId13"/>
    <p:sldId id="891" r:id="rId14"/>
    <p:sldId id="894" r:id="rId15"/>
    <p:sldId id="895" r:id="rId16"/>
    <p:sldId id="896" r:id="rId17"/>
    <p:sldId id="83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3950" autoAdjust="0"/>
  </p:normalViewPr>
  <p:slideViewPr>
    <p:cSldViewPr>
      <p:cViewPr varScale="1">
        <p:scale>
          <a:sx n="175" d="100"/>
          <a:sy n="175" d="100"/>
        </p:scale>
        <p:origin x="-96" y="-256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4/20/14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4/20/14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31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2014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9569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Spring 2014, Lecture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17</a:t>
            </a:r>
            <a:endParaRPr lang="en-US" sz="1100" dirty="0" smtClean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Spring 2014</a:t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17: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/~cs252/sp14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from Bus to Crossbar On-Chip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3048000"/>
          </a:xfrm>
        </p:spPr>
        <p:txBody>
          <a:bodyPr/>
          <a:lstStyle/>
          <a:p>
            <a:r>
              <a:rPr lang="en-US" dirty="0" smtClean="0"/>
              <a:t>Busses evolved in era where wires were expensive and had to be shared</a:t>
            </a:r>
          </a:p>
          <a:p>
            <a:r>
              <a:rPr lang="en-US" dirty="0" smtClean="0"/>
              <a:t>Bus </a:t>
            </a:r>
            <a:r>
              <a:rPr lang="en-US" dirty="0" err="1" smtClean="0"/>
              <a:t>tristate</a:t>
            </a:r>
            <a:r>
              <a:rPr lang="en-US" dirty="0" smtClean="0"/>
              <a:t> drivers problematic in standard cell flows, so replace with combinational </a:t>
            </a:r>
            <a:r>
              <a:rPr lang="en-US" dirty="0" err="1" smtClean="0"/>
              <a:t>muxes</a:t>
            </a:r>
            <a:endParaRPr lang="en-US" dirty="0" smtClean="0"/>
          </a:p>
          <a:p>
            <a:r>
              <a:rPr lang="en-US" dirty="0" smtClean="0"/>
              <a:t>Crossbar exploits density of on-chip wiring, allows multiple simultaneous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19200" y="4648200"/>
            <a:ext cx="457200" cy="914400"/>
            <a:chOff x="2057400" y="4114800"/>
            <a:chExt cx="457200" cy="914400"/>
          </a:xfrm>
        </p:grpSpPr>
        <p:sp>
          <p:nvSpPr>
            <p:cNvPr id="5" name="Isosceles Triangle 4"/>
            <p:cNvSpPr/>
            <p:nvPr/>
          </p:nvSpPr>
          <p:spPr>
            <a:xfrm>
              <a:off x="21336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 flipV="1">
              <a:off x="22860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8" name="Straight Connector 7"/>
            <p:cNvCxnSpPr>
              <a:stCxn id="5" idx="0"/>
            </p:cNvCxnSpPr>
            <p:nvPr/>
          </p:nvCxnSpPr>
          <p:spPr bwMode="auto">
            <a:xfrm flipV="1">
              <a:off x="22098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3622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V="1">
              <a:off x="22098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23622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Rectangle 11"/>
            <p:cNvSpPr/>
            <p:nvPr/>
          </p:nvSpPr>
          <p:spPr>
            <a:xfrm>
              <a:off x="2057400" y="4572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>
            <a:off x="1066800" y="4648200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1905000" y="4648200"/>
            <a:ext cx="457200" cy="914400"/>
            <a:chOff x="2057400" y="4114800"/>
            <a:chExt cx="457200" cy="914400"/>
          </a:xfrm>
        </p:grpSpPr>
        <p:sp>
          <p:nvSpPr>
            <p:cNvPr id="17" name="Isosceles Triangle 16"/>
            <p:cNvSpPr/>
            <p:nvPr/>
          </p:nvSpPr>
          <p:spPr>
            <a:xfrm>
              <a:off x="21336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8" name="Isosceles Triangle 17"/>
            <p:cNvSpPr/>
            <p:nvPr/>
          </p:nvSpPr>
          <p:spPr>
            <a:xfrm flipV="1">
              <a:off x="22860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19" name="Straight Connector 18"/>
            <p:cNvCxnSpPr>
              <a:stCxn id="17" idx="0"/>
            </p:cNvCxnSpPr>
            <p:nvPr/>
          </p:nvCxnSpPr>
          <p:spPr bwMode="auto">
            <a:xfrm flipV="1">
              <a:off x="22098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23622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22098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23622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2057400" y="4572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590800" y="4648200"/>
            <a:ext cx="457200" cy="914400"/>
            <a:chOff x="2057400" y="4114800"/>
            <a:chExt cx="457200" cy="914400"/>
          </a:xfrm>
        </p:grpSpPr>
        <p:sp>
          <p:nvSpPr>
            <p:cNvPr id="25" name="Isosceles Triangle 24"/>
            <p:cNvSpPr/>
            <p:nvPr/>
          </p:nvSpPr>
          <p:spPr>
            <a:xfrm>
              <a:off x="21336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2286000" y="4267200"/>
              <a:ext cx="152400" cy="1524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27" name="Straight Connector 26"/>
            <p:cNvCxnSpPr>
              <a:stCxn id="25" idx="0"/>
            </p:cNvCxnSpPr>
            <p:nvPr/>
          </p:nvCxnSpPr>
          <p:spPr bwMode="auto">
            <a:xfrm flipV="1">
              <a:off x="22098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2362200" y="41148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22098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2362200" y="44196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>
            <a:xfrm>
              <a:off x="2057400" y="4572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95400" y="4191000"/>
            <a:ext cx="182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Tristated</a:t>
            </a:r>
            <a:r>
              <a:rPr lang="en-US" dirty="0" smtClean="0">
                <a:latin typeface="Calibri"/>
                <a:cs typeface="Calibri"/>
              </a:rPr>
              <a:t> Bus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29400" y="41910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53000" y="41910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39" name="Trapezoid 38"/>
          <p:cNvSpPr/>
          <p:nvPr/>
        </p:nvSpPr>
        <p:spPr>
          <a:xfrm rot="5400000">
            <a:off x="6172200" y="43434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41" name="Straight Connector 40"/>
          <p:cNvCxnSpPr>
            <a:stCxn id="39" idx="0"/>
            <a:endCxn id="33" idx="1"/>
          </p:cNvCxnSpPr>
          <p:nvPr/>
        </p:nvCxnSpPr>
        <p:spPr bwMode="auto">
          <a:xfrm>
            <a:off x="6477000" y="44196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rapezoid 41"/>
          <p:cNvSpPr/>
          <p:nvPr/>
        </p:nvSpPr>
        <p:spPr>
          <a:xfrm rot="16200000" flipH="1">
            <a:off x="5410200" y="43434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5410200" y="44196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6629400" y="48768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53000" y="48768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B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50" name="Trapezoid 49"/>
          <p:cNvSpPr/>
          <p:nvPr/>
        </p:nvSpPr>
        <p:spPr>
          <a:xfrm rot="5400000">
            <a:off x="6172200" y="50292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1" name="Straight Connector 50"/>
          <p:cNvCxnSpPr>
            <a:stCxn id="50" idx="0"/>
            <a:endCxn id="48" idx="1"/>
          </p:cNvCxnSpPr>
          <p:nvPr/>
        </p:nvCxnSpPr>
        <p:spPr bwMode="auto">
          <a:xfrm>
            <a:off x="6477000" y="51054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rapezoid 51"/>
          <p:cNvSpPr/>
          <p:nvPr/>
        </p:nvSpPr>
        <p:spPr>
          <a:xfrm rot="16200000" flipH="1">
            <a:off x="5410200" y="50292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5410200" y="51054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6629400" y="55626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953000" y="5562600"/>
            <a:ext cx="457200" cy="457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56" name="Trapezoid 55"/>
          <p:cNvSpPr/>
          <p:nvPr/>
        </p:nvSpPr>
        <p:spPr>
          <a:xfrm rot="5400000">
            <a:off x="6172200" y="57150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7" name="Straight Connector 56"/>
          <p:cNvCxnSpPr>
            <a:stCxn id="56" idx="0"/>
            <a:endCxn id="54" idx="1"/>
          </p:cNvCxnSpPr>
          <p:nvPr/>
        </p:nvCxnSpPr>
        <p:spPr bwMode="auto">
          <a:xfrm>
            <a:off x="6477000" y="57912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rapezoid 57"/>
          <p:cNvSpPr/>
          <p:nvPr/>
        </p:nvSpPr>
        <p:spPr>
          <a:xfrm rot="16200000" flipH="1">
            <a:off x="5410200" y="5715000"/>
            <a:ext cx="457200" cy="152400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5410200" y="5791200"/>
            <a:ext cx="15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Freeform 59"/>
          <p:cNvSpPr/>
          <p:nvPr/>
        </p:nvSpPr>
        <p:spPr>
          <a:xfrm>
            <a:off x="5704114" y="4274457"/>
            <a:ext cx="616857" cy="703943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715000" y="5257800"/>
            <a:ext cx="616857" cy="685800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5715000" y="4267199"/>
            <a:ext cx="616857" cy="685799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flipV="1">
            <a:off x="5715000" y="5257800"/>
            <a:ext cx="616857" cy="703943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715000" y="4572000"/>
            <a:ext cx="616857" cy="1066800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 flipV="1">
            <a:off x="5715000" y="4572000"/>
            <a:ext cx="616857" cy="1066800"/>
          </a:xfrm>
          <a:custGeom>
            <a:avLst/>
            <a:gdLst>
              <a:gd name="connsiteX0" fmla="*/ 0 w 616857"/>
              <a:gd name="connsiteY0" fmla="*/ 0 h 703943"/>
              <a:gd name="connsiteX1" fmla="*/ 174172 w 616857"/>
              <a:gd name="connsiteY1" fmla="*/ 0 h 703943"/>
              <a:gd name="connsiteX2" fmla="*/ 428172 w 616857"/>
              <a:gd name="connsiteY2" fmla="*/ 703943 h 703943"/>
              <a:gd name="connsiteX3" fmla="*/ 616857 w 616857"/>
              <a:gd name="connsiteY3" fmla="*/ 696686 h 703943"/>
              <a:gd name="connsiteX4" fmla="*/ 616857 w 616857"/>
              <a:gd name="connsiteY4" fmla="*/ 696686 h 703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857" h="703943">
                <a:moveTo>
                  <a:pt x="0" y="0"/>
                </a:moveTo>
                <a:lnTo>
                  <a:pt x="174172" y="0"/>
                </a:lnTo>
                <a:lnTo>
                  <a:pt x="428172" y="703943"/>
                </a:lnTo>
                <a:lnTo>
                  <a:pt x="616857" y="696686"/>
                </a:lnTo>
                <a:lnTo>
                  <a:pt x="616857" y="69668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410200" y="6096000"/>
            <a:ext cx="1275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Crossbar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528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and Memory Mapping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busses can be coherent or not</a:t>
            </a:r>
          </a:p>
          <a:p>
            <a:pPr lvl="1"/>
            <a:r>
              <a:rPr lang="en-US" dirty="0" smtClean="0"/>
              <a:t>Non-coherent simpler, but might require flushing caches or only non-cacheable accesses (much slower on modern processors)</a:t>
            </a:r>
          </a:p>
          <a:p>
            <a:pPr lvl="1"/>
            <a:r>
              <a:rPr lang="en-US" dirty="0" smtClean="0"/>
              <a:t>Some I/O systems can cache coherently also (SGI Origin)</a:t>
            </a:r>
          </a:p>
          <a:p>
            <a:r>
              <a:rPr lang="en-US" dirty="0" smtClean="0"/>
              <a:t>I/O can use virtual addresses</a:t>
            </a:r>
          </a:p>
          <a:p>
            <a:pPr lvl="1"/>
            <a:r>
              <a:rPr lang="en-US" dirty="0" smtClean="0"/>
              <a:t>Simplifies DMA into user address space, otherwise contiguous user segment needs scatter/gather by DMA engine</a:t>
            </a:r>
          </a:p>
          <a:p>
            <a:pPr lvl="1"/>
            <a:r>
              <a:rPr lang="en-US" dirty="0" smtClean="0"/>
              <a:t>Provides protection from bad device drivers</a:t>
            </a:r>
          </a:p>
          <a:p>
            <a:pPr lvl="1"/>
            <a:r>
              <a:rPr lang="en-US" dirty="0" smtClean="0"/>
              <a:t>Adds complexity to I/O device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 versus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ways to detect I/O device status:</a:t>
            </a:r>
          </a:p>
          <a:p>
            <a:r>
              <a:rPr lang="en-US" dirty="0" smtClean="0"/>
              <a:t>Interrupts</a:t>
            </a:r>
          </a:p>
          <a:p>
            <a:pPr lvl="1">
              <a:buFont typeface="Lucida Grande"/>
              <a:buChar char="+"/>
            </a:pPr>
            <a:r>
              <a:rPr lang="en-US" dirty="0" smtClean="0"/>
              <a:t>No CPU overhead until event</a:t>
            </a:r>
          </a:p>
          <a:p>
            <a:pPr lvl="1">
              <a:buFont typeface="Lucida Grande"/>
              <a:buChar char="−"/>
            </a:pPr>
            <a:r>
              <a:rPr lang="en-US" dirty="0" smtClean="0"/>
              <a:t>Large context-switch overhead on each event (trap flushes pipeline, disturbs current working set in cache/TLB)</a:t>
            </a:r>
          </a:p>
          <a:p>
            <a:pPr lvl="1">
              <a:buFont typeface="Lucida Grande"/>
              <a:buChar char="−"/>
            </a:pPr>
            <a:r>
              <a:rPr lang="en-US" dirty="0" smtClean="0"/>
              <a:t>Can happen at awkward time</a:t>
            </a:r>
          </a:p>
          <a:p>
            <a:r>
              <a:rPr lang="en-US" dirty="0" smtClean="0"/>
              <a:t>Polling</a:t>
            </a:r>
          </a:p>
          <a:p>
            <a:pPr lvl="1"/>
            <a:r>
              <a:rPr lang="en-US" dirty="0" smtClean="0"/>
              <a:t>CPU overhead on every poll </a:t>
            </a:r>
          </a:p>
          <a:p>
            <a:pPr lvl="1"/>
            <a:r>
              <a:rPr lang="en-US" dirty="0" smtClean="0"/>
              <a:t>Difficult to insert in all code</a:t>
            </a:r>
          </a:p>
          <a:p>
            <a:pPr lvl="1">
              <a:buFont typeface="Lucida Grande"/>
              <a:buChar char="+"/>
            </a:pPr>
            <a:r>
              <a:rPr lang="en-US" dirty="0" smtClean="0"/>
              <a:t>Can control when handler occurs, reduce working set hit</a:t>
            </a:r>
          </a:p>
          <a:p>
            <a:pPr>
              <a:buFont typeface="Lucida Grande"/>
              <a:buChar char="+"/>
            </a:pPr>
            <a:endParaRPr lang="en-US" dirty="0"/>
          </a:p>
          <a:p>
            <a:r>
              <a:rPr lang="en-US" dirty="0" smtClean="0"/>
              <a:t>Hybrid approach:</a:t>
            </a:r>
          </a:p>
          <a:p>
            <a:pPr lvl="1"/>
            <a:r>
              <a:rPr lang="en-US" dirty="0" smtClean="0"/>
              <a:t>Interrupt on first event, keep polling in kernel until sure no more events, then back to interrupts</a:t>
            </a:r>
          </a:p>
          <a:p>
            <a:pPr lvl="1">
              <a:buFont typeface="Lucida Grande"/>
              <a:buChar char="−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ARM </a:t>
            </a:r>
            <a:r>
              <a:rPr lang="en-US" dirty="0" err="1" smtClean="0"/>
              <a:t>SoC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" name="Picture 5" descr="Cortex-A7_bigLITT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3" y="762000"/>
            <a:ext cx="9098270" cy="54303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6096000"/>
            <a:ext cx="12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[©ARM]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8921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 Sample Smartphone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4" name="Picture 3" descr="Smartphone_5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85800"/>
            <a:ext cx="8989758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2800" y="5334000"/>
            <a:ext cx="12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[©ARM]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279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ock_diagram_larg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6" t="24006" r="38105" b="19989"/>
          <a:stretch/>
        </p:blipFill>
        <p:spPr>
          <a:xfrm>
            <a:off x="609599" y="685800"/>
            <a:ext cx="7868737" cy="601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Ivy Bridge Server Chip I/O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5715000"/>
            <a:ext cx="119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[©Intel]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713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</a:t>
            </a:r>
            <a:r>
              <a:rPr lang="en-US" dirty="0" err="1" smtClean="0"/>
              <a:t>Romley</a:t>
            </a:r>
            <a:r>
              <a:rPr lang="en-US" dirty="0" smtClean="0"/>
              <a:t> Server Platform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4" name="Picture 3" descr="intel_romley_platform_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52039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2200" y="5562600"/>
            <a:ext cx="1196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[©Intel]</a:t>
            </a:r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5306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Time in Lecture 16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Virtual Machines</a:t>
            </a:r>
          </a:p>
          <a:p>
            <a:r>
              <a:rPr lang="en-US" dirty="0" smtClean="0"/>
              <a:t>User-Level</a:t>
            </a:r>
          </a:p>
          <a:p>
            <a:pPr lvl="1"/>
            <a:r>
              <a:rPr lang="en-US" dirty="0" smtClean="0"/>
              <a:t>ABI = ISA + </a:t>
            </a:r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Emulating ISAs in software</a:t>
            </a:r>
          </a:p>
          <a:p>
            <a:r>
              <a:rPr lang="en-US" dirty="0" smtClean="0"/>
              <a:t>System-Level (Virtual Machine Monitors)</a:t>
            </a:r>
          </a:p>
          <a:p>
            <a:pPr lvl="1"/>
            <a:r>
              <a:rPr lang="en-US" dirty="0" smtClean="0"/>
              <a:t>Requirements for </a:t>
            </a:r>
            <a:r>
              <a:rPr lang="en-US" dirty="0" err="1" smtClean="0"/>
              <a:t>virtualizable</a:t>
            </a:r>
            <a:r>
              <a:rPr lang="en-US" dirty="0" smtClean="0"/>
              <a:t> ISA</a:t>
            </a:r>
          </a:p>
          <a:p>
            <a:pPr lvl="1"/>
            <a:r>
              <a:rPr lang="en-US" dirty="0" smtClean="0"/>
              <a:t>Impact on virtual memory (page tables) and I/O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(I/O)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Computers useless without I/O</a:t>
            </a:r>
          </a:p>
          <a:p>
            <a:pPr lvl="1"/>
            <a:r>
              <a:rPr lang="en-US" dirty="0" smtClean="0"/>
              <a:t>Over time, literally thousands of forms of computer I/O: punch cards to brain interfaces</a:t>
            </a:r>
          </a:p>
          <a:p>
            <a:pPr marL="0" indent="0">
              <a:buNone/>
            </a:pPr>
            <a:r>
              <a:rPr lang="en-US" dirty="0" smtClean="0"/>
              <a:t>Broad categories:</a:t>
            </a:r>
          </a:p>
          <a:p>
            <a:r>
              <a:rPr lang="en-US" dirty="0" smtClean="0"/>
              <a:t>Secondary/Tertiary storage (flash/disk/tape)</a:t>
            </a:r>
          </a:p>
          <a:p>
            <a:r>
              <a:rPr lang="en-US" dirty="0" smtClean="0"/>
              <a:t>Network (Ethernet, </a:t>
            </a:r>
            <a:r>
              <a:rPr lang="en-US" dirty="0" err="1" smtClean="0"/>
              <a:t>WiFi</a:t>
            </a:r>
            <a:r>
              <a:rPr lang="en-US" dirty="0" smtClean="0"/>
              <a:t>, Bluetooth, LTE)</a:t>
            </a:r>
          </a:p>
          <a:p>
            <a:r>
              <a:rPr lang="en-US" dirty="0" smtClean="0"/>
              <a:t>Human-machine interfaces (keyboard, mouse, touchscreen, graphics, audio, video, neural,…)</a:t>
            </a:r>
          </a:p>
          <a:p>
            <a:r>
              <a:rPr lang="en-US" dirty="0" smtClean="0"/>
              <a:t>Printers (line, laser, inkjet, photo, 3D, …)</a:t>
            </a:r>
          </a:p>
          <a:p>
            <a:r>
              <a:rPr lang="en-US" dirty="0" smtClean="0"/>
              <a:t>Sensors (process control, GPS, </a:t>
            </a:r>
            <a:r>
              <a:rPr lang="en-US" dirty="0" err="1" smtClean="0"/>
              <a:t>heartrate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Actuators (valves, robots, car brakes, …)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Mix of I/O devices is highly application-dependent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to I/O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general strategies</a:t>
            </a:r>
          </a:p>
          <a:p>
            <a:r>
              <a:rPr lang="en-US" dirty="0" smtClean="0"/>
              <a:t>Memory-mapped</a:t>
            </a:r>
          </a:p>
          <a:p>
            <a:pPr lvl="1"/>
            <a:r>
              <a:rPr lang="en-US" dirty="0" smtClean="0"/>
              <a:t>I/O devices appear as memory locations to processor</a:t>
            </a:r>
          </a:p>
          <a:p>
            <a:pPr lvl="1"/>
            <a:r>
              <a:rPr lang="en-US" dirty="0" smtClean="0"/>
              <a:t>Reads and writes to I/O device locations configure I/O and transfer data (using either programmed I/O or DMA)</a:t>
            </a:r>
          </a:p>
          <a:p>
            <a:r>
              <a:rPr lang="en-US" dirty="0" smtClean="0"/>
              <a:t>I/O channels</a:t>
            </a:r>
          </a:p>
          <a:p>
            <a:pPr lvl="1"/>
            <a:r>
              <a:rPr lang="en-US" dirty="0" smtClean="0"/>
              <a:t>Architecture specifies commands to execute I/O commands over defined channels</a:t>
            </a:r>
          </a:p>
          <a:p>
            <a:pPr lvl="1"/>
            <a:r>
              <a:rPr lang="en-US" dirty="0" smtClean="0"/>
              <a:t>I/O channel structure can be layered over memory-mapped device structure</a:t>
            </a:r>
          </a:p>
          <a:p>
            <a:r>
              <a:rPr lang="en-US" dirty="0" smtClean="0"/>
              <a:t>In addition to data transfer, have to define synchronization method</a:t>
            </a:r>
          </a:p>
          <a:p>
            <a:pPr lvl="1"/>
            <a:r>
              <a:rPr lang="en-US" dirty="0" smtClean="0"/>
              <a:t>Polling: CPU checks status bits</a:t>
            </a:r>
          </a:p>
          <a:p>
            <a:pPr lvl="1"/>
            <a:r>
              <a:rPr lang="en-US" dirty="0" smtClean="0"/>
              <a:t>Interrupts: Device interrupts CPU on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6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Memory-Mapped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Programmed I/O uses CPU to control I/O device using load and store instructions, with address specifying device register to access</a:t>
            </a:r>
          </a:p>
          <a:p>
            <a:pPr lvl="1"/>
            <a:r>
              <a:rPr lang="en-US" dirty="0" smtClean="0"/>
              <a:t>Load and store can have side effect on device</a:t>
            </a:r>
          </a:p>
          <a:p>
            <a:r>
              <a:rPr lang="en-US" dirty="0" smtClean="0"/>
              <a:t>Usually, only privileged code can access I/O devices directly, to provide secure multiprogramming</a:t>
            </a:r>
          </a:p>
          <a:p>
            <a:pPr lvl="1"/>
            <a:r>
              <a:rPr lang="en-US" dirty="0" smtClean="0"/>
              <a:t>System calls sometimes provided for application to open and reserve a device for exclusive access</a:t>
            </a:r>
          </a:p>
          <a:p>
            <a:r>
              <a:rPr lang="en-US" dirty="0" smtClean="0"/>
              <a:t>Processors provide “</a:t>
            </a:r>
            <a:r>
              <a:rPr lang="en-US" dirty="0" err="1" smtClean="0"/>
              <a:t>uncached</a:t>
            </a:r>
            <a:r>
              <a:rPr lang="en-US" dirty="0" smtClean="0"/>
              <a:t>” loads and stores to prevent caching of device registers</a:t>
            </a:r>
          </a:p>
          <a:p>
            <a:pPr lvl="1"/>
            <a:r>
              <a:rPr lang="en-US" dirty="0" smtClean="0"/>
              <a:t>Usually indicated by bits in page table entries or by reserving portions of physical address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9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I/O Bus Structure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228600" y="4419600"/>
            <a:ext cx="8610600" cy="1447800"/>
          </a:xfrm>
        </p:spPr>
        <p:txBody>
          <a:bodyPr/>
          <a:lstStyle/>
          <a:p>
            <a:r>
              <a:rPr lang="en-US" sz="2400" dirty="0" smtClean="0"/>
              <a:t>Some range of physical memory addresses map to I/O bus devices</a:t>
            </a:r>
          </a:p>
          <a:p>
            <a:r>
              <a:rPr lang="en-US" sz="2400" dirty="0" smtClean="0"/>
              <a:t>I/O bus </a:t>
            </a:r>
            <a:r>
              <a:rPr lang="en-US" sz="2400" dirty="0"/>
              <a:t>b</a:t>
            </a:r>
            <a:r>
              <a:rPr lang="en-US" sz="2400" dirty="0" smtClean="0"/>
              <a:t>ridge reduces loading on critical CPU-DRAM bus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evices can be “slaves”, only responding to I/O bus requests</a:t>
            </a:r>
          </a:p>
          <a:p>
            <a:r>
              <a:rPr lang="en-US" sz="2400" dirty="0" smtClean="0"/>
              <a:t>Devices can be “masters”, initiating I/O bus transfers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219200" y="914400"/>
            <a:ext cx="6324600" cy="2971800"/>
            <a:chOff x="381000" y="1295400"/>
            <a:chExt cx="6324600" cy="2971800"/>
          </a:xfrm>
        </p:grpSpPr>
        <p:sp>
          <p:nvSpPr>
            <p:cNvPr id="5" name="Rectangle 4"/>
            <p:cNvSpPr/>
            <p:nvPr/>
          </p:nvSpPr>
          <p:spPr>
            <a:xfrm>
              <a:off x="1219200" y="1295400"/>
              <a:ext cx="762000" cy="685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CPU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21336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Caches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9200" y="3124200"/>
              <a:ext cx="762000" cy="990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DRAM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9" name="Straight Connector 8"/>
            <p:cNvCxnSpPr>
              <a:stCxn id="5" idx="2"/>
              <a:endCxn id="6" idx="0"/>
            </p:cNvCxnSpPr>
            <p:nvPr/>
          </p:nvCxnSpPr>
          <p:spPr bwMode="auto">
            <a:xfrm>
              <a:off x="1600200" y="19812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6" idx="2"/>
              <a:endCxn id="7" idx="0"/>
            </p:cNvCxnSpPr>
            <p:nvPr/>
          </p:nvCxnSpPr>
          <p:spPr bwMode="auto">
            <a:xfrm>
              <a:off x="1600200" y="25146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600200" y="28194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2286000" y="2514600"/>
              <a:ext cx="9906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Bus Bridge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2438400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Memory Bus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  <p:cxnSp>
          <p:nvCxnSpPr>
            <p:cNvPr id="20" name="Straight Connector 19"/>
            <p:cNvCxnSpPr>
              <a:stCxn id="17" idx="3"/>
            </p:cNvCxnSpPr>
            <p:nvPr/>
          </p:nvCxnSpPr>
          <p:spPr bwMode="auto">
            <a:xfrm>
              <a:off x="3276600" y="2819400"/>
              <a:ext cx="3429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114800" y="24384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I/O Bus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90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#1</a:t>
              </a:r>
            </a:p>
          </p:txBody>
        </p:sp>
        <p:cxnSp>
          <p:nvCxnSpPr>
            <p:cNvPr id="26" name="Straight Connector 25"/>
            <p:cNvCxnSpPr>
              <a:stCxn id="24" idx="0"/>
            </p:cNvCxnSpPr>
            <p:nvPr/>
          </p:nvCxnSpPr>
          <p:spPr bwMode="auto">
            <a:xfrm flipV="1">
              <a:off x="38862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/>
            <p:cNvSpPr/>
            <p:nvPr/>
          </p:nvSpPr>
          <p:spPr>
            <a:xfrm>
              <a:off x="44958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#2</a:t>
              </a:r>
            </a:p>
          </p:txBody>
        </p:sp>
        <p:cxnSp>
          <p:nvCxnSpPr>
            <p:cNvPr id="28" name="Straight Connector 27"/>
            <p:cNvCxnSpPr>
              <a:stCxn id="27" idx="0"/>
            </p:cNvCxnSpPr>
            <p:nvPr/>
          </p:nvCxnSpPr>
          <p:spPr bwMode="auto">
            <a:xfrm flipV="1">
              <a:off x="49530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55626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#3</a:t>
              </a:r>
            </a:p>
          </p:txBody>
        </p:sp>
        <p:cxnSp>
          <p:nvCxnSpPr>
            <p:cNvPr id="30" name="Straight Connector 29"/>
            <p:cNvCxnSpPr>
              <a:stCxn id="29" idx="0"/>
            </p:cNvCxnSpPr>
            <p:nvPr/>
          </p:nvCxnSpPr>
          <p:spPr bwMode="auto">
            <a:xfrm flipV="1">
              <a:off x="60198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8052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DMA (Direct Memory Access)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81000" y="3886200"/>
            <a:ext cx="8229600" cy="2438400"/>
          </a:xfrm>
        </p:spPr>
        <p:txBody>
          <a:bodyPr/>
          <a:lstStyle/>
          <a:p>
            <a:r>
              <a:rPr lang="en-US" sz="2400" dirty="0" smtClean="0"/>
              <a:t>DMA engines offload CPU by autonomously transferring data between I/O device and main memory. Interrupt/poll for done</a:t>
            </a:r>
          </a:p>
          <a:p>
            <a:pPr lvl="1"/>
            <a:r>
              <a:rPr lang="en-US" sz="2000" dirty="0" smtClean="0"/>
              <a:t>DMA programmed through memory-mapped registers</a:t>
            </a:r>
          </a:p>
          <a:p>
            <a:pPr lvl="1"/>
            <a:r>
              <a:rPr lang="en-US" sz="2000" dirty="0" smtClean="0"/>
              <a:t>Some systems use dedicated processors inside DMA engines</a:t>
            </a:r>
          </a:p>
          <a:p>
            <a:r>
              <a:rPr lang="en-US" sz="2400" dirty="0" smtClean="0"/>
              <a:t>Often, many separate DMA engines in modern systems</a:t>
            </a:r>
          </a:p>
          <a:p>
            <a:pPr lvl="1"/>
            <a:r>
              <a:rPr lang="en-US" sz="2000" dirty="0" smtClean="0"/>
              <a:t>Centralized in I/O bridge (usually supporting multiple concurrent channels to different devices), works on slave-only I/O busses</a:t>
            </a:r>
          </a:p>
          <a:p>
            <a:pPr lvl="1"/>
            <a:r>
              <a:rPr lang="en-US" sz="2000" dirty="0" smtClean="0"/>
              <a:t>Directly attached to each peripheral (if I/O bus supports mastering)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143000" y="762000"/>
            <a:ext cx="6324600" cy="2971800"/>
            <a:chOff x="381000" y="1295400"/>
            <a:chExt cx="6324600" cy="2971800"/>
          </a:xfrm>
        </p:grpSpPr>
        <p:sp>
          <p:nvSpPr>
            <p:cNvPr id="5" name="Rectangle 4"/>
            <p:cNvSpPr/>
            <p:nvPr/>
          </p:nvSpPr>
          <p:spPr>
            <a:xfrm>
              <a:off x="1219200" y="1295400"/>
              <a:ext cx="762000" cy="6858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CPU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21336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Caches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9200" y="3124200"/>
              <a:ext cx="762000" cy="990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DRAM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cxnSp>
          <p:nvCxnSpPr>
            <p:cNvPr id="9" name="Straight Connector 8"/>
            <p:cNvCxnSpPr>
              <a:stCxn id="5" idx="2"/>
              <a:endCxn id="6" idx="0"/>
            </p:cNvCxnSpPr>
            <p:nvPr/>
          </p:nvCxnSpPr>
          <p:spPr bwMode="auto">
            <a:xfrm>
              <a:off x="1600200" y="19812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6" idx="2"/>
              <a:endCxn id="7" idx="0"/>
            </p:cNvCxnSpPr>
            <p:nvPr/>
          </p:nvCxnSpPr>
          <p:spPr bwMode="auto">
            <a:xfrm>
              <a:off x="1600200" y="25146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600200" y="2819400"/>
              <a:ext cx="685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>
            <a:xfrm>
              <a:off x="2286000" y="2514600"/>
              <a:ext cx="9906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Bus Bridge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1000" y="2438400"/>
              <a:ext cx="1295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Memory Bus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  <p:cxnSp>
          <p:nvCxnSpPr>
            <p:cNvPr id="20" name="Straight Connector 19"/>
            <p:cNvCxnSpPr>
              <a:stCxn id="17" idx="3"/>
            </p:cNvCxnSpPr>
            <p:nvPr/>
          </p:nvCxnSpPr>
          <p:spPr bwMode="auto">
            <a:xfrm>
              <a:off x="3276600" y="2819400"/>
              <a:ext cx="3429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114800" y="24384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Calibri"/>
                  <a:cs typeface="Calibri"/>
                </a:rPr>
                <a:t>I/O Bus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290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#1</a:t>
              </a:r>
            </a:p>
          </p:txBody>
        </p:sp>
        <p:cxnSp>
          <p:nvCxnSpPr>
            <p:cNvPr id="26" name="Straight Connector 25"/>
            <p:cNvCxnSpPr>
              <a:stCxn id="24" idx="0"/>
            </p:cNvCxnSpPr>
            <p:nvPr/>
          </p:nvCxnSpPr>
          <p:spPr bwMode="auto">
            <a:xfrm flipV="1">
              <a:off x="38862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/>
            <p:cNvSpPr/>
            <p:nvPr/>
          </p:nvSpPr>
          <p:spPr>
            <a:xfrm>
              <a:off x="44958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#2</a:t>
              </a:r>
            </a:p>
          </p:txBody>
        </p:sp>
        <p:cxnSp>
          <p:nvCxnSpPr>
            <p:cNvPr id="28" name="Straight Connector 27"/>
            <p:cNvCxnSpPr>
              <a:stCxn id="27" idx="0"/>
            </p:cNvCxnSpPr>
            <p:nvPr/>
          </p:nvCxnSpPr>
          <p:spPr bwMode="auto">
            <a:xfrm flipV="1">
              <a:off x="49530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Rectangle 28"/>
            <p:cNvSpPr/>
            <p:nvPr/>
          </p:nvSpPr>
          <p:spPr>
            <a:xfrm>
              <a:off x="5562600" y="3352800"/>
              <a:ext cx="914400" cy="9144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I/O Device #3</a:t>
              </a:r>
            </a:p>
          </p:txBody>
        </p:sp>
        <p:cxnSp>
          <p:nvCxnSpPr>
            <p:cNvPr id="30" name="Straight Connector 29"/>
            <p:cNvCxnSpPr>
              <a:stCxn id="29" idx="0"/>
            </p:cNvCxnSpPr>
            <p:nvPr/>
          </p:nvCxnSpPr>
          <p:spPr bwMode="auto">
            <a:xfrm flipV="1">
              <a:off x="6019800" y="2819400"/>
              <a:ext cx="0" cy="533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Rectangle 21"/>
            <p:cNvSpPr/>
            <p:nvPr/>
          </p:nvSpPr>
          <p:spPr>
            <a:xfrm>
              <a:off x="2286000" y="2133600"/>
              <a:ext cx="9906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DMA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9000" y="2971800"/>
              <a:ext cx="914400" cy="3810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DMA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76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Bus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81200" y="838200"/>
            <a:ext cx="762000" cy="685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CPU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1676400"/>
            <a:ext cx="762000" cy="3810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Caches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2667000"/>
            <a:ext cx="762000" cy="990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DRAM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9" name="Straight Connector 8"/>
          <p:cNvCxnSpPr>
            <a:stCxn id="5" idx="2"/>
            <a:endCxn id="6" idx="0"/>
          </p:cNvCxnSpPr>
          <p:nvPr/>
        </p:nvCxnSpPr>
        <p:spPr bwMode="auto">
          <a:xfrm>
            <a:off x="2362200" y="1524000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6" idx="2"/>
            <a:endCxn id="7" idx="0"/>
          </p:cNvCxnSpPr>
          <p:nvPr/>
        </p:nvCxnSpPr>
        <p:spPr bwMode="auto">
          <a:xfrm>
            <a:off x="2362200" y="2057400"/>
            <a:ext cx="0" cy="609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219200" y="2362200"/>
            <a:ext cx="1828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3048000" y="2057400"/>
            <a:ext cx="990600" cy="609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Bus Bridge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2286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Memory Bus</a:t>
            </a:r>
            <a:endParaRPr lang="en-US" sz="2000" dirty="0" smtClean="0">
              <a:latin typeface="Calibri"/>
              <a:cs typeface="Calibri"/>
            </a:endParaRPr>
          </a:p>
        </p:txBody>
      </p:sp>
      <p:cxnSp>
        <p:nvCxnSpPr>
          <p:cNvPr id="20" name="Straight Connector 19"/>
          <p:cNvCxnSpPr>
            <a:stCxn id="17" idx="3"/>
          </p:cNvCxnSpPr>
          <p:nvPr/>
        </p:nvCxnSpPr>
        <p:spPr bwMode="auto">
          <a:xfrm>
            <a:off x="4038600" y="2362200"/>
            <a:ext cx="342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0" y="19812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 Fast I/O Bus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14800" y="9906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#1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4572000" y="19050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5715000" y="35814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#3</a:t>
            </a:r>
          </a:p>
        </p:txBody>
      </p:sp>
      <p:cxnSp>
        <p:nvCxnSpPr>
          <p:cNvPr id="28" name="Straight Connector 27"/>
          <p:cNvCxnSpPr>
            <a:stCxn id="27" idx="0"/>
          </p:cNvCxnSpPr>
          <p:nvPr/>
        </p:nvCxnSpPr>
        <p:spPr bwMode="auto">
          <a:xfrm flipV="1">
            <a:off x="6172200" y="31242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/>
          <p:cNvSpPr/>
          <p:nvPr/>
        </p:nvSpPr>
        <p:spPr>
          <a:xfrm>
            <a:off x="4267200" y="2819400"/>
            <a:ext cx="1524000" cy="609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Slow I/O Bus Bridge</a:t>
            </a:r>
          </a:p>
        </p:txBody>
      </p:sp>
      <p:cxnSp>
        <p:nvCxnSpPr>
          <p:cNvPr id="30" name="Straight Connector 29"/>
          <p:cNvCxnSpPr>
            <a:stCxn id="29" idx="0"/>
          </p:cNvCxnSpPr>
          <p:nvPr/>
        </p:nvCxnSpPr>
        <p:spPr bwMode="auto">
          <a:xfrm flipV="1">
            <a:off x="5029200" y="23622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3048000" y="1676400"/>
            <a:ext cx="990600" cy="3810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81600" y="9906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#2</a:t>
            </a:r>
          </a:p>
        </p:txBody>
      </p:sp>
      <p:cxnSp>
        <p:nvCxnSpPr>
          <p:cNvPr id="32" name="Straight Connector 31"/>
          <p:cNvCxnSpPr>
            <a:endCxn id="31" idx="2"/>
          </p:cNvCxnSpPr>
          <p:nvPr/>
        </p:nvCxnSpPr>
        <p:spPr bwMode="auto">
          <a:xfrm flipV="1">
            <a:off x="5638800" y="19050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0"/>
            <a:ext cx="8226425" cy="2057400"/>
          </a:xfrm>
        </p:spPr>
        <p:txBody>
          <a:bodyPr/>
          <a:lstStyle/>
          <a:p>
            <a:r>
              <a:rPr lang="en-US" dirty="0" smtClean="0"/>
              <a:t>Match speed of I/O connection to device demands</a:t>
            </a:r>
          </a:p>
          <a:p>
            <a:pPr lvl="1"/>
            <a:r>
              <a:rPr lang="en-US" dirty="0" smtClean="0"/>
              <a:t>Special direct connection for graphics</a:t>
            </a:r>
          </a:p>
          <a:p>
            <a:pPr lvl="1"/>
            <a:r>
              <a:rPr lang="en-US" dirty="0" smtClean="0"/>
              <a:t>Fast I/O bus for disk drives, </a:t>
            </a:r>
            <a:r>
              <a:rPr lang="en-US" dirty="0" err="1" smtClean="0"/>
              <a:t>ethernet</a:t>
            </a:r>
            <a:endParaRPr lang="en-US" dirty="0" smtClean="0"/>
          </a:p>
          <a:p>
            <a:pPr lvl="1"/>
            <a:r>
              <a:rPr lang="en-US" dirty="0" smtClean="0"/>
              <a:t>Slow I/O bus for keyboard, mouse, touchscreen</a:t>
            </a:r>
          </a:p>
          <a:p>
            <a:pPr lvl="2"/>
            <a:r>
              <a:rPr lang="en-US" dirty="0" smtClean="0"/>
              <a:t>Reduces </a:t>
            </a:r>
            <a:r>
              <a:rPr lang="en-US" dirty="0"/>
              <a:t>load on fast I/O </a:t>
            </a:r>
            <a:r>
              <a:rPr lang="en-US" dirty="0" smtClean="0"/>
              <a:t>bus + less bus logic needed on device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5791200" y="3124200"/>
            <a:ext cx="1905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019800" y="2667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 Slow I/O Bus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67200" y="2590800"/>
            <a:ext cx="1524000" cy="228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81600" y="1905000"/>
            <a:ext cx="914400" cy="2286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81800" y="3581400"/>
            <a:ext cx="914400" cy="9144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I/O Device #4</a:t>
            </a:r>
          </a:p>
        </p:txBody>
      </p:sp>
      <p:cxnSp>
        <p:nvCxnSpPr>
          <p:cNvPr id="46" name="Straight Connector 45"/>
          <p:cNvCxnSpPr>
            <a:stCxn id="45" idx="0"/>
          </p:cNvCxnSpPr>
          <p:nvPr/>
        </p:nvCxnSpPr>
        <p:spPr bwMode="auto">
          <a:xfrm flipV="1">
            <a:off x="7239000" y="3124200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>
          <a:xfrm>
            <a:off x="762000" y="990600"/>
            <a:ext cx="914400" cy="8382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Graphics</a:t>
            </a:r>
          </a:p>
        </p:txBody>
      </p:sp>
      <p:cxnSp>
        <p:nvCxnSpPr>
          <p:cNvPr id="48" name="Straight Connector 47"/>
          <p:cNvCxnSpPr>
            <a:endCxn id="47" idx="2"/>
          </p:cNvCxnSpPr>
          <p:nvPr/>
        </p:nvCxnSpPr>
        <p:spPr bwMode="auto">
          <a:xfrm flipV="1">
            <a:off x="1219200" y="1828800"/>
            <a:ext cx="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>
          <a:xfrm>
            <a:off x="762000" y="1828800"/>
            <a:ext cx="914400" cy="304800"/>
          </a:xfrm>
          <a:prstGeom prst="rect">
            <a:avLst/>
          </a:prstGeom>
          <a:solidFill>
            <a:srgbClr val="FFFFFF"/>
          </a:solidFill>
          <a:ln w="12700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DMA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4295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ove from Parallel to Serial I/O Off-chip</a:t>
            </a:r>
            <a:endParaRPr lang="en-US" dirty="0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461701" name="Rectangle 5"/>
          <p:cNvSpPr>
            <a:spLocks noChangeArrowheads="1"/>
          </p:cNvSpPr>
          <p:nvPr/>
        </p:nvSpPr>
        <p:spPr bwMode="auto">
          <a:xfrm>
            <a:off x="1600200" y="838200"/>
            <a:ext cx="941388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CPU I/O IF</a:t>
            </a:r>
          </a:p>
        </p:txBody>
      </p:sp>
      <p:sp>
        <p:nvSpPr>
          <p:cNvPr id="2461703" name="Line 7"/>
          <p:cNvSpPr>
            <a:spLocks noChangeShapeType="1"/>
          </p:cNvSpPr>
          <p:nvPr/>
        </p:nvSpPr>
        <p:spPr bwMode="auto">
          <a:xfrm>
            <a:off x="1550988" y="2057400"/>
            <a:ext cx="419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4" name="Rectangle 8"/>
          <p:cNvSpPr>
            <a:spLocks noChangeArrowheads="1"/>
          </p:cNvSpPr>
          <p:nvPr/>
        </p:nvSpPr>
        <p:spPr bwMode="auto">
          <a:xfrm>
            <a:off x="3151188" y="8382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1</a:t>
            </a:r>
          </a:p>
        </p:txBody>
      </p:sp>
      <p:sp>
        <p:nvSpPr>
          <p:cNvPr id="2461705" name="Rectangle 9"/>
          <p:cNvSpPr>
            <a:spLocks noChangeArrowheads="1"/>
          </p:cNvSpPr>
          <p:nvPr/>
        </p:nvSpPr>
        <p:spPr bwMode="auto">
          <a:xfrm>
            <a:off x="4522788" y="8382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2</a:t>
            </a:r>
          </a:p>
        </p:txBody>
      </p:sp>
      <p:sp>
        <p:nvSpPr>
          <p:cNvPr id="2461706" name="Line 10"/>
          <p:cNvSpPr>
            <a:spLocks noChangeShapeType="1"/>
          </p:cNvSpPr>
          <p:nvPr/>
        </p:nvSpPr>
        <p:spPr bwMode="auto">
          <a:xfrm flipV="1">
            <a:off x="5284788" y="19050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7" name="Line 11"/>
          <p:cNvSpPr>
            <a:spLocks noChangeShapeType="1"/>
          </p:cNvSpPr>
          <p:nvPr/>
        </p:nvSpPr>
        <p:spPr bwMode="auto">
          <a:xfrm>
            <a:off x="2160588" y="144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8" name="Line 12"/>
          <p:cNvSpPr>
            <a:spLocks noChangeShapeType="1"/>
          </p:cNvSpPr>
          <p:nvPr/>
        </p:nvSpPr>
        <p:spPr bwMode="auto">
          <a:xfrm>
            <a:off x="3532188" y="144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09" name="Line 13"/>
          <p:cNvSpPr>
            <a:spLocks noChangeShapeType="1"/>
          </p:cNvSpPr>
          <p:nvPr/>
        </p:nvSpPr>
        <p:spPr bwMode="auto">
          <a:xfrm>
            <a:off x="4903788" y="1447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10" name="Rectangle 14"/>
          <p:cNvSpPr>
            <a:spLocks noChangeArrowheads="1"/>
          </p:cNvSpPr>
          <p:nvPr/>
        </p:nvSpPr>
        <p:spPr bwMode="auto">
          <a:xfrm>
            <a:off x="5665788" y="1765012"/>
            <a:ext cx="1420812" cy="5847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Central Bus Arbiter</a:t>
            </a:r>
          </a:p>
        </p:txBody>
      </p:sp>
      <p:sp>
        <p:nvSpPr>
          <p:cNvPr id="2461711" name="Text Box 15"/>
          <p:cNvSpPr txBox="1">
            <a:spLocks noChangeArrowheads="1"/>
          </p:cNvSpPr>
          <p:nvPr/>
        </p:nvSpPr>
        <p:spPr bwMode="auto">
          <a:xfrm>
            <a:off x="2400104" y="2041803"/>
            <a:ext cx="2634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Shared Parallel Bus Wires</a:t>
            </a:r>
          </a:p>
        </p:txBody>
      </p:sp>
      <p:sp>
        <p:nvSpPr>
          <p:cNvPr id="2461714" name="Rectangle 18"/>
          <p:cNvSpPr>
            <a:spLocks noChangeArrowheads="1"/>
          </p:cNvSpPr>
          <p:nvPr/>
        </p:nvSpPr>
        <p:spPr bwMode="auto">
          <a:xfrm>
            <a:off x="6400800" y="4648200"/>
            <a:ext cx="8382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CPU I/O IF</a:t>
            </a:r>
          </a:p>
        </p:txBody>
      </p:sp>
      <p:sp>
        <p:nvSpPr>
          <p:cNvPr id="2461716" name="Rectangle 20"/>
          <p:cNvSpPr>
            <a:spLocks noChangeArrowheads="1"/>
          </p:cNvSpPr>
          <p:nvPr/>
        </p:nvSpPr>
        <p:spPr bwMode="auto">
          <a:xfrm>
            <a:off x="7848600" y="41910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1</a:t>
            </a:r>
          </a:p>
        </p:txBody>
      </p:sp>
      <p:sp>
        <p:nvSpPr>
          <p:cNvPr id="2461717" name="Rectangle 21"/>
          <p:cNvSpPr>
            <a:spLocks noChangeArrowheads="1"/>
          </p:cNvSpPr>
          <p:nvPr/>
        </p:nvSpPr>
        <p:spPr bwMode="auto">
          <a:xfrm>
            <a:off x="7848600" y="5181600"/>
            <a:ext cx="762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60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I/O 2</a:t>
            </a:r>
          </a:p>
        </p:txBody>
      </p:sp>
      <p:sp>
        <p:nvSpPr>
          <p:cNvPr id="2461723" name="Line 27"/>
          <p:cNvSpPr>
            <a:spLocks noChangeShapeType="1"/>
          </p:cNvSpPr>
          <p:nvPr/>
        </p:nvSpPr>
        <p:spPr bwMode="auto">
          <a:xfrm flipV="1">
            <a:off x="7239000" y="4419600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24" name="Line 28"/>
          <p:cNvSpPr>
            <a:spLocks noChangeShapeType="1"/>
          </p:cNvSpPr>
          <p:nvPr/>
        </p:nvSpPr>
        <p:spPr bwMode="auto">
          <a:xfrm>
            <a:off x="7239000" y="50292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461725" name="Text Box 29"/>
          <p:cNvSpPr txBox="1">
            <a:spLocks noChangeArrowheads="1"/>
          </p:cNvSpPr>
          <p:nvPr/>
        </p:nvSpPr>
        <p:spPr bwMode="auto">
          <a:xfrm>
            <a:off x="2057400" y="3886200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Dedicated Point-to-point Serial Links</a:t>
            </a:r>
          </a:p>
        </p:txBody>
      </p:sp>
      <p:sp>
        <p:nvSpPr>
          <p:cNvPr id="2461726" name="Text Box 30"/>
          <p:cNvSpPr txBox="1">
            <a:spLocks noChangeArrowheads="1"/>
          </p:cNvSpPr>
          <p:nvPr/>
        </p:nvSpPr>
        <p:spPr bwMode="auto">
          <a:xfrm>
            <a:off x="533400" y="2438400"/>
            <a:ext cx="7391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Parallel bus clock rate limited by clock skew across long bus (~100MHz)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High power to drive large number of loaded bus lines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Central bus arbiter adds latency to each transaction, sharing limits throughput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Expensive parallel connectors and backplanes/cables (all devices pay costs)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Examples: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VMEbus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Sbus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ISA bus, PCI, SCSI, IDE</a:t>
            </a:r>
          </a:p>
        </p:txBody>
      </p:sp>
      <p:sp>
        <p:nvSpPr>
          <p:cNvPr id="2461728" name="Text Box 32"/>
          <p:cNvSpPr txBox="1">
            <a:spLocks noChangeArrowheads="1"/>
          </p:cNvSpPr>
          <p:nvPr/>
        </p:nvSpPr>
        <p:spPr bwMode="auto">
          <a:xfrm>
            <a:off x="381000" y="4191000"/>
            <a:ext cx="7162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Point-to-point links run at multi-gigabit speed using advanced clock/signal encoding (requires lots of circuitry at each end)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Lower power since only one well-behaved load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Multiple simultaneous transfers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Cheap cables and connectors (trade greater endpoint transistor cost for lower physical wiring cost), customize bandwidth per device using multiple links in parallel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 Examples: Ethernet,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Infiniband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PCI Express, SATA, USB, </a:t>
            </a:r>
            <a:r>
              <a:rPr lang="en-US" sz="1600" dirty="0" err="1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Firewire</a:t>
            </a:r>
            <a:r>
              <a:rPr lang="en-US" sz="1600" dirty="0" smtClean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, etc.</a:t>
            </a:r>
          </a:p>
          <a:p>
            <a:pPr eaLnBrk="0" hangingPunct="0">
              <a:spcBef>
                <a:spcPct val="10000"/>
              </a:spcBef>
              <a:buFontTx/>
              <a:buChar char="•"/>
            </a:pPr>
            <a:endParaRPr lang="en-US" sz="1600" dirty="0" smtClean="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7314555"/>
      </p:ext>
    </p:extLst>
  </p:cSld>
  <p:clrMapOvr>
    <a:masterClrMapping/>
  </p:clrMapOvr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25279</TotalTime>
  <Words>1273</Words>
  <Application>Microsoft Macintosh PowerPoint</Application>
  <PresentationFormat>On-screen Show (4:3)</PresentationFormat>
  <Paragraphs>191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ParLab Template</vt:lpstr>
      <vt:lpstr>CS252 Graduate Computer Architecture Spring 2014 Lecture 17: I/O</vt:lpstr>
      <vt:lpstr>Last Time in Lecture 16</vt:lpstr>
      <vt:lpstr>(I/O) Input/Output</vt:lpstr>
      <vt:lpstr>Interfacing to I/O Devices</vt:lpstr>
      <vt:lpstr>Memory-Mapped I/O</vt:lpstr>
      <vt:lpstr>Simple I/O Bus Structure</vt:lpstr>
      <vt:lpstr>DMA (Direct Memory Access)</vt:lpstr>
      <vt:lpstr>More Complex Bus Structures</vt:lpstr>
      <vt:lpstr>Move from Parallel to Serial I/O Off-chip</vt:lpstr>
      <vt:lpstr>Move from Bus to Crossbar On-Chip</vt:lpstr>
      <vt:lpstr>I/O and Memory Mapping</vt:lpstr>
      <vt:lpstr>Interrupts versus Polling</vt:lpstr>
      <vt:lpstr>Example ARM SoC Structure</vt:lpstr>
      <vt:lpstr>ARM Sample Smartphone Diagram</vt:lpstr>
      <vt:lpstr>Intel Ivy Bridge Server Chip I/O</vt:lpstr>
      <vt:lpstr>Intel Romley Server Platform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3512</cp:revision>
  <cp:lastPrinted>2014-03-04T07:58:52Z</cp:lastPrinted>
  <dcterms:created xsi:type="dcterms:W3CDTF">2013-02-14T14:44:06Z</dcterms:created>
  <dcterms:modified xsi:type="dcterms:W3CDTF">2014-04-21T08:34:50Z</dcterms:modified>
  <cp:category/>
</cp:coreProperties>
</file>