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44"/>
  </p:notesMasterIdLst>
  <p:handoutMasterIdLst>
    <p:handoutMasterId r:id="rId45"/>
  </p:handoutMasterIdLst>
  <p:sldIdLst>
    <p:sldId id="541" r:id="rId2"/>
    <p:sldId id="881" r:id="rId3"/>
    <p:sldId id="882" r:id="rId4"/>
    <p:sldId id="870" r:id="rId5"/>
    <p:sldId id="903" r:id="rId6"/>
    <p:sldId id="883" r:id="rId7"/>
    <p:sldId id="885" r:id="rId8"/>
    <p:sldId id="886" r:id="rId9"/>
    <p:sldId id="887" r:id="rId10"/>
    <p:sldId id="888" r:id="rId11"/>
    <p:sldId id="889" r:id="rId12"/>
    <p:sldId id="890" r:id="rId13"/>
    <p:sldId id="891" r:id="rId14"/>
    <p:sldId id="895" r:id="rId15"/>
    <p:sldId id="896" r:id="rId16"/>
    <p:sldId id="897" r:id="rId17"/>
    <p:sldId id="898" r:id="rId18"/>
    <p:sldId id="900" r:id="rId19"/>
    <p:sldId id="872" r:id="rId20"/>
    <p:sldId id="873" r:id="rId21"/>
    <p:sldId id="877" r:id="rId22"/>
    <p:sldId id="878" r:id="rId23"/>
    <p:sldId id="880" r:id="rId24"/>
    <p:sldId id="892" r:id="rId25"/>
    <p:sldId id="901" r:id="rId26"/>
    <p:sldId id="902" r:id="rId27"/>
    <p:sldId id="904" r:id="rId28"/>
    <p:sldId id="905" r:id="rId29"/>
    <p:sldId id="906" r:id="rId30"/>
    <p:sldId id="907" r:id="rId31"/>
    <p:sldId id="908" r:id="rId32"/>
    <p:sldId id="909" r:id="rId33"/>
    <p:sldId id="910" r:id="rId34"/>
    <p:sldId id="911" r:id="rId35"/>
    <p:sldId id="893" r:id="rId36"/>
    <p:sldId id="912" r:id="rId37"/>
    <p:sldId id="913" r:id="rId38"/>
    <p:sldId id="914" r:id="rId39"/>
    <p:sldId id="915" r:id="rId40"/>
    <p:sldId id="916" r:id="rId41"/>
    <p:sldId id="894" r:id="rId42"/>
    <p:sldId id="83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B78"/>
    <a:srgbClr val="6C89DE"/>
    <a:srgbClr val="CEFC6C"/>
    <a:srgbClr val="9FFCC1"/>
    <a:srgbClr val="FFEF85"/>
    <a:srgbClr val="FDB8A2"/>
    <a:srgbClr val="C4D9F0"/>
    <a:srgbClr val="9CFEBF"/>
    <a:srgbClr val="B1F5FE"/>
    <a:srgbClr val="FDB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88608" autoAdjust="0"/>
  </p:normalViewPr>
  <p:slideViewPr>
    <p:cSldViewPr>
      <p:cViewPr varScale="1">
        <p:scale>
          <a:sx n="107" d="100"/>
          <a:sy n="107" d="100"/>
        </p:scale>
        <p:origin x="-96" y="-272"/>
      </p:cViewPr>
      <p:guideLst>
        <p:guide orient="horz" pos="2340"/>
        <p:guide pos="52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4" Type="http://schemas.openxmlformats.org/officeDocument/2006/relationships/slide" Target="slides/slide39.xml"/><Relationship Id="rId1" Type="http://schemas.openxmlformats.org/officeDocument/2006/relationships/slide" Target="slides/slide24.xml"/><Relationship Id="rId2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CS252, Spring 2014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686CE2FE-CE32-474C-AE0A-B04D445B0B19}" type="datetimeFigureOut">
              <a:rPr lang="en-US">
                <a:latin typeface="Calibri"/>
                <a:cs typeface="Calibri"/>
              </a:rPr>
              <a:pPr>
                <a:defRPr/>
              </a:pPr>
              <a:t>3/2/14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B3384"/>
                </a:solidFill>
                <a:latin typeface="Calibri"/>
                <a:cs typeface="Calibri"/>
              </a:rPr>
              <a:t>© Krste Asanovic, </a:t>
            </a:r>
            <a:r>
              <a:rPr lang="en-US" dirty="0" smtClean="0">
                <a:solidFill>
                  <a:srgbClr val="1B3384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0D863C7A-6CF2-EF4F-AF6B-205759EC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A2E8994E-D88B-AD41-9688-CBCE766D898D}" type="datetime1">
              <a:rPr lang="en-US"/>
              <a:pPr>
                <a:defRPr/>
              </a:pPr>
              <a:t>3/2/14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3D81B42F-0E28-734E-A943-256CE75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/>
              <a:pPr/>
              <a:t>35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38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6925-D90B-1D42-A02C-5583FC0834B1}" type="slidenum">
              <a:rPr lang="en-US"/>
              <a:pPr/>
              <a:t>39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41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5E34-FDA6-2441-BFF5-73B97D73F991}" type="slidenum">
              <a:rPr lang="en-US"/>
              <a:pPr/>
              <a:t>5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/>
              <a:pPr/>
              <a:t>19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20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/>
              <a:pPr/>
              <a:t>22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/>
              <a:pPr/>
              <a:t>23</a:t>
            </a:fld>
            <a:endParaRPr lang="en-US"/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/>
              <a:pPr/>
              <a:t>24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/>
              <a:pPr/>
              <a:t>34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6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© Krste Asanovic, 2014</a:t>
            </a:r>
            <a:endParaRPr lang="en-US" sz="1100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CS252, Spring 2014, Lecture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8" r:id="rId2"/>
    <p:sldLayoutId id="2147484235" r:id="rId3"/>
    <p:sldLayoutId id="2147484241" r:id="rId4"/>
    <p:sldLayoutId id="2147484242" r:id="rId5"/>
    <p:sldLayoutId id="214748424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CS252 Graduate Computer Architecture</a:t>
            </a:r>
            <a:br>
              <a:rPr lang="en-US" dirty="0" smtClean="0"/>
            </a:br>
            <a:r>
              <a:rPr lang="en-US" dirty="0" smtClean="0"/>
              <a:t>Spring 2014</a:t>
            </a:r>
            <a:br>
              <a:rPr lang="en-US" dirty="0" smtClean="0"/>
            </a:br>
            <a:r>
              <a:rPr lang="en-US" dirty="0" smtClean="0"/>
              <a:t>Lecture 3: </a:t>
            </a:r>
            <a:r>
              <a:rPr lang="en-US" smtClean="0"/>
              <a:t>CISC versus RISC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781800" cy="1752600"/>
          </a:xfrm>
        </p:spPr>
        <p:txBody>
          <a:bodyPr/>
          <a:lstStyle/>
          <a:p>
            <a:r>
              <a:rPr lang="en-US" dirty="0" smtClean="0"/>
              <a:t>Krste Asanovic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krste@eecs.berkeley.edu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smtClean="0">
                <a:latin typeface="Courier New"/>
                <a:cs typeface="Courier New"/>
              </a:rPr>
              <a:t>inst.eecs.berkeley.edu</a:t>
            </a:r>
            <a:r>
              <a:rPr lang="en-US" sz="2000" b="1" dirty="0" smtClean="0">
                <a:latin typeface="Courier New"/>
                <a:cs typeface="Courier New"/>
              </a:rPr>
              <a:t>/~cs252/sp14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Microcode Sketches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LW: 			</a:t>
            </a:r>
            <a:r>
              <a:rPr lang="en-US" sz="2000" dirty="0"/>
              <a:t>A:=</a:t>
            </a:r>
            <a:r>
              <a:rPr lang="en-US" sz="2000" dirty="0" err="1"/>
              <a:t>Reg</a:t>
            </a:r>
            <a:r>
              <a:rPr lang="en-US" sz="2000" dirty="0"/>
              <a:t>[rs1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		B:=</a:t>
            </a:r>
            <a:r>
              <a:rPr lang="en-US" sz="2000" dirty="0" err="1" smtClean="0"/>
              <a:t>ImmI</a:t>
            </a:r>
            <a:r>
              <a:rPr lang="en-US" sz="2000" dirty="0"/>
              <a:t> </a:t>
            </a:r>
            <a:r>
              <a:rPr lang="en-US" sz="2000" dirty="0" smtClean="0"/>
              <a:t>  /</a:t>
            </a:r>
            <a:r>
              <a:rPr lang="en-US" sz="2000" dirty="0"/>
              <a:t>/Sign-extend 12b immediate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MA:=A+B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	wait for memory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err="1" smtClean="0"/>
              <a:t>Reg</a:t>
            </a:r>
            <a:r>
              <a:rPr lang="en-US" sz="2000" dirty="0" smtClean="0"/>
              <a:t>[</a:t>
            </a:r>
            <a:r>
              <a:rPr lang="en-US" sz="2000" dirty="0" err="1" smtClean="0"/>
              <a:t>rd</a:t>
            </a:r>
            <a:r>
              <a:rPr lang="en-US" sz="2000" dirty="0" smtClean="0"/>
              <a:t>]:=</a:t>
            </a:r>
            <a:r>
              <a:rPr lang="en-US" sz="2000" dirty="0" err="1" smtClean="0"/>
              <a:t>Mem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JAL:			</a:t>
            </a:r>
            <a:r>
              <a:rPr lang="en-US" sz="2000" dirty="0" err="1" smtClean="0"/>
              <a:t>Reg</a:t>
            </a:r>
            <a:r>
              <a:rPr lang="en-US" sz="2000" dirty="0" smtClean="0"/>
              <a:t>[</a:t>
            </a:r>
            <a:r>
              <a:rPr lang="en-US" sz="2000" dirty="0" err="1" smtClean="0"/>
              <a:t>rd</a:t>
            </a:r>
            <a:r>
              <a:rPr lang="en-US" sz="2000" dirty="0" smtClean="0"/>
              <a:t>]:=A  // Store return address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A:=A-4        // Recover original PC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B:=</a:t>
            </a:r>
            <a:r>
              <a:rPr lang="en-US" sz="2000" dirty="0" err="1" smtClean="0"/>
              <a:t>ImmJ</a:t>
            </a:r>
            <a:r>
              <a:rPr lang="en-US" sz="2000" dirty="0" smtClean="0"/>
              <a:t> // Jump-style immediate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PC:=A+B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	</a:t>
            </a:r>
            <a:r>
              <a:rPr lang="en-US" sz="2000" i="1" dirty="0" err="1" smtClean="0"/>
              <a:t>goto</a:t>
            </a:r>
            <a:r>
              <a:rPr lang="en-US" sz="2000" i="1" dirty="0" smtClean="0"/>
              <a:t> instruction fetch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Branch:</a:t>
            </a:r>
            <a:r>
              <a:rPr lang="en-US" sz="2000" dirty="0"/>
              <a:t>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</a:t>
            </a:r>
            <a:r>
              <a:rPr lang="en-US" sz="2000" dirty="0" smtClean="0"/>
              <a:t>=</a:t>
            </a:r>
            <a:r>
              <a:rPr lang="en-US" sz="2000" dirty="0" err="1" smtClean="0"/>
              <a:t>Reg</a:t>
            </a:r>
            <a:r>
              <a:rPr lang="en-US" sz="2000" dirty="0" smtClean="0"/>
              <a:t>[rs2]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smtClean="0"/>
              <a:t>if (!</a:t>
            </a:r>
            <a:r>
              <a:rPr lang="en-US" sz="2000" dirty="0" err="1" smtClean="0"/>
              <a:t>ALUOp</a:t>
            </a:r>
            <a:r>
              <a:rPr lang="en-US" sz="2000" dirty="0" smtClean="0"/>
              <a:t>(A,B)) </a:t>
            </a:r>
            <a:r>
              <a:rPr lang="en-US" sz="2000" i="1" dirty="0" err="1" smtClean="0"/>
              <a:t>goto</a:t>
            </a:r>
            <a:r>
              <a:rPr lang="en-US" sz="2000" i="1" dirty="0" smtClean="0"/>
              <a:t> instruction fetch </a:t>
            </a:r>
            <a:r>
              <a:rPr lang="en-US" sz="2000" dirty="0" smtClean="0"/>
              <a:t>//Not taken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A:=PC  //Microcode fall through if branch taken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A:=A-4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B:=</a:t>
            </a:r>
            <a:r>
              <a:rPr lang="en-US" sz="2000" dirty="0" err="1" smtClean="0"/>
              <a:t>ImmB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PC:=A+B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ROM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0"/>
            <a:ext cx="5791200" cy="1676400"/>
          </a:xfrm>
        </p:spPr>
        <p:txBody>
          <a:bodyPr/>
          <a:lstStyle/>
          <a:p>
            <a:r>
              <a:rPr lang="en-US" sz="2400" dirty="0" smtClean="0"/>
              <a:t>How many address bits?</a:t>
            </a:r>
          </a:p>
          <a:p>
            <a:pPr marL="455613" lvl="1" indent="0">
              <a:buNone/>
            </a:pPr>
            <a:r>
              <a:rPr lang="en-US" sz="2000" dirty="0" smtClean="0"/>
              <a:t>|µaddress| = |µPC|+|</a:t>
            </a:r>
            <a:r>
              <a:rPr lang="en-US" sz="2000" dirty="0" err="1" smtClean="0"/>
              <a:t>opcode</a:t>
            </a:r>
            <a:r>
              <a:rPr lang="en-US" sz="2000" dirty="0" smtClean="0"/>
              <a:t>|+ 1 + 1</a:t>
            </a:r>
          </a:p>
          <a:p>
            <a:r>
              <a:rPr lang="en-US" sz="2400" dirty="0" smtClean="0"/>
              <a:t>How many data bits?</a:t>
            </a:r>
            <a:endParaRPr lang="en-US" sz="2000" dirty="0" smtClean="0"/>
          </a:p>
          <a:p>
            <a:pPr marL="455613" lvl="1" indent="0">
              <a:buNone/>
            </a:pPr>
            <a:r>
              <a:rPr lang="en-US" sz="2000" dirty="0" smtClean="0"/>
              <a:t>|data| = |µPC|+|control signals| = |µPC| + 18</a:t>
            </a:r>
          </a:p>
          <a:p>
            <a:r>
              <a:rPr lang="en-US" sz="2400" dirty="0" smtClean="0"/>
              <a:t>Total ROM size = 2</a:t>
            </a:r>
            <a:r>
              <a:rPr lang="en-US" sz="2400" baseline="30000" dirty="0" smtClean="0"/>
              <a:t>|µ</a:t>
            </a:r>
            <a:r>
              <a:rPr lang="en-US" sz="2400" baseline="30000" dirty="0" err="1" smtClean="0"/>
              <a:t>address|</a:t>
            </a:r>
            <a:r>
              <a:rPr lang="en-US" sz="2400" dirty="0" err="1" smtClean="0"/>
              <a:t>x|data</a:t>
            </a:r>
            <a:r>
              <a:rPr lang="en-US" sz="2400" dirty="0" smtClean="0"/>
              <a:t>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1676400" y="990600"/>
            <a:ext cx="5162067" cy="3505200"/>
            <a:chOff x="1676400" y="990600"/>
            <a:chExt cx="5162067" cy="35052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552700" y="1028700"/>
              <a:ext cx="304800" cy="1447800"/>
              <a:chOff x="7162800" y="2277164"/>
              <a:chExt cx="457201" cy="2129736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" name="Rectangle 6"/>
              <p:cNvSpPr/>
              <p:nvPr/>
            </p:nvSpPr>
            <p:spPr>
              <a:xfrm rot="16200000">
                <a:off x="6396383" y="3043581"/>
                <a:ext cx="1990034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latin typeface="Calibri"/>
                    <a:ea typeface="ＭＳ Ｐゴシック" pitchFamily="18" charset="-128"/>
                    <a:cs typeface="Calibri"/>
                  </a:rPr>
                  <a:t>µPC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5400000">
              <a:off x="57912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51816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5400000">
              <a:off x="4152898" y="1104898"/>
              <a:ext cx="304804" cy="1295400"/>
              <a:chOff x="7162794" y="2637462"/>
              <a:chExt cx="457207" cy="1769438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>
              <a:xfrm rot="16200000">
                <a:off x="6576524" y="3223732"/>
                <a:ext cx="1629739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895600" y="2743200"/>
              <a:ext cx="2895600" cy="990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ROM</a:t>
              </a:r>
            </a:p>
          </p:txBody>
        </p:sp>
        <p:cxnSp>
          <p:nvCxnSpPr>
            <p:cNvPr id="25" name="Straight Arrow Connector 24"/>
            <p:cNvCxnSpPr>
              <a:stCxn id="7" idx="2"/>
            </p:cNvCxnSpPr>
            <p:nvPr/>
          </p:nvCxnSpPr>
          <p:spPr bwMode="auto">
            <a:xfrm flipH="1">
              <a:off x="2743200" y="1904999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4343400" y="1905000"/>
              <a:ext cx="9386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53340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60198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Left Brace 29"/>
            <p:cNvSpPr/>
            <p:nvPr/>
          </p:nvSpPr>
          <p:spPr bwMode="auto">
            <a:xfrm rot="16200000">
              <a:off x="4189476" y="534924"/>
              <a:ext cx="307848" cy="3657600"/>
            </a:xfrm>
            <a:prstGeom prst="lef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1"/>
              <a:endCxn id="21" idx="0"/>
            </p:cNvCxnSpPr>
            <p:nvPr/>
          </p:nvCxnSpPr>
          <p:spPr bwMode="auto">
            <a:xfrm>
              <a:off x="4343400" y="2517648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886200" y="26670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/>
                  <a:cs typeface="Calibri"/>
                </a:rPr>
                <a:t>Address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342900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/>
                  <a:cs typeface="Calibri"/>
                </a:rPr>
                <a:t>Data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4343400" y="3733800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581400" y="39624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3434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3340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0198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733800" y="990600"/>
              <a:ext cx="995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alibri"/>
                  <a:cs typeface="Calibri"/>
                </a:rPr>
                <a:t>Opcode</a:t>
              </a:r>
              <a:endParaRPr lang="en-US" sz="2000" dirty="0" smtClean="0">
                <a:latin typeface="Calibri"/>
                <a:cs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00600" y="990600"/>
              <a:ext cx="845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Cond?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38800" y="9906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Busy?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3581400" y="3962400"/>
              <a:ext cx="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105400" y="39624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1676400" y="42672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676400" y="1295400"/>
              <a:ext cx="0" cy="2971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676400" y="1295400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Arrow Connector 69"/>
            <p:cNvCxnSpPr>
              <a:endCxn id="7" idx="0"/>
            </p:cNvCxnSpPr>
            <p:nvPr/>
          </p:nvCxnSpPr>
          <p:spPr bwMode="auto">
            <a:xfrm>
              <a:off x="2743200" y="1295400"/>
              <a:ext cx="9385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362200" y="3886200"/>
              <a:ext cx="1143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Next µPC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05400" y="3962400"/>
              <a:ext cx="1733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Control Signals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V="1">
              <a:off x="4267200" y="24384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4267200" y="38100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719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ROM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Address 			|	Data                                              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u="sng" dirty="0" smtClean="0"/>
              <a:t>µPC  	</a:t>
            </a:r>
            <a:r>
              <a:rPr lang="en-US" sz="2000" u="sng" dirty="0" err="1" smtClean="0"/>
              <a:t>Opcode</a:t>
            </a:r>
            <a:r>
              <a:rPr lang="en-US" sz="2000" u="sng" dirty="0" smtClean="0"/>
              <a:t> Cond? Busy?	| Control Lines		Next µPC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dirty="0" smtClean="0"/>
              <a:t>fetch0	X	X	X	| </a:t>
            </a:r>
            <a:r>
              <a:rPr lang="en-US" sz="2000" dirty="0"/>
              <a:t>MA,A:=</a:t>
            </a:r>
            <a:r>
              <a:rPr lang="en-US" sz="2000" dirty="0" smtClean="0"/>
              <a:t>PC		fetch1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fetch1	X	X	1	| 			fetch1</a:t>
            </a:r>
          </a:p>
          <a:p>
            <a:pPr marL="0" indent="0">
              <a:buNone/>
            </a:pPr>
            <a:r>
              <a:rPr lang="en-US" sz="2000" dirty="0" smtClean="0"/>
              <a:t>fetch1	X	X	0	| IR:=</a:t>
            </a:r>
            <a:r>
              <a:rPr lang="en-US" sz="2000" dirty="0" err="1" smtClean="0"/>
              <a:t>Mem</a:t>
            </a:r>
            <a:r>
              <a:rPr lang="en-US" sz="2000" dirty="0" smtClean="0"/>
              <a:t>		fetch2</a:t>
            </a:r>
          </a:p>
          <a:p>
            <a:pPr marL="0" indent="0">
              <a:buNone/>
            </a:pPr>
            <a:r>
              <a:rPr lang="en-US" sz="2000" dirty="0" smtClean="0"/>
              <a:t>fetch2	ALU	X	X	| PC</a:t>
            </a:r>
            <a:r>
              <a:rPr lang="en-US" sz="2000" dirty="0"/>
              <a:t>:=A+</a:t>
            </a:r>
            <a:r>
              <a:rPr lang="en-US" sz="2000" dirty="0" smtClean="0"/>
              <a:t>4		ALU0</a:t>
            </a:r>
          </a:p>
          <a:p>
            <a:pPr marL="0" indent="0">
              <a:buNone/>
            </a:pPr>
            <a:r>
              <a:rPr lang="en-US" sz="2000" dirty="0" smtClean="0"/>
              <a:t>fetch2 	ALUI	X	X	</a:t>
            </a:r>
            <a:r>
              <a:rPr lang="en-US" sz="2000" dirty="0"/>
              <a:t>| PC:=A+4		</a:t>
            </a:r>
            <a:r>
              <a:rPr lang="en-US" sz="2000" dirty="0" smtClean="0"/>
              <a:t>ALUI0</a:t>
            </a:r>
          </a:p>
          <a:p>
            <a:pPr marL="0" indent="0">
              <a:buNone/>
            </a:pPr>
            <a:r>
              <a:rPr lang="en-US" sz="2000" dirty="0" smtClean="0"/>
              <a:t>fetch2	LW	X	X	| PC:=A+4		LW0</a:t>
            </a:r>
          </a:p>
          <a:p>
            <a:pPr marL="0" indent="0">
              <a:buNone/>
            </a:pPr>
            <a:r>
              <a:rPr lang="en-US" sz="2000" dirty="0" smtClean="0"/>
              <a:t>….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ALU0	X	X	X	| A:=</a:t>
            </a:r>
            <a:r>
              <a:rPr lang="en-US" sz="2000" dirty="0" err="1" smtClean="0"/>
              <a:t>Reg</a:t>
            </a:r>
            <a:r>
              <a:rPr lang="en-US" sz="2000" dirty="0" smtClean="0"/>
              <a:t>[rs1]		ALU1</a:t>
            </a:r>
          </a:p>
          <a:p>
            <a:pPr marL="0" indent="0">
              <a:buNone/>
            </a:pPr>
            <a:r>
              <a:rPr lang="en-US" sz="2000" dirty="0" smtClean="0"/>
              <a:t>ALU1	X	X	X	| B:=</a:t>
            </a:r>
            <a:r>
              <a:rPr lang="en-US" sz="2000" dirty="0" err="1" smtClean="0"/>
              <a:t>Reg</a:t>
            </a:r>
            <a:r>
              <a:rPr lang="en-US" sz="2000" dirty="0" smtClean="0"/>
              <a:t>[rs2]		ALU2</a:t>
            </a:r>
          </a:p>
          <a:p>
            <a:pPr marL="0" indent="0">
              <a:buNone/>
            </a:pPr>
            <a:r>
              <a:rPr lang="en-US" sz="2000" dirty="0" smtClean="0"/>
              <a:t>ALU2	X	X	X	| </a:t>
            </a:r>
            <a:r>
              <a:rPr lang="en-US" sz="2000" dirty="0" err="1" smtClean="0"/>
              <a:t>Reg</a:t>
            </a:r>
            <a:r>
              <a:rPr lang="en-US" sz="2000" dirty="0" smtClean="0"/>
              <a:t>[</a:t>
            </a:r>
            <a:r>
              <a:rPr lang="en-US" sz="2000" dirty="0" err="1" smtClean="0"/>
              <a:t>rd</a:t>
            </a:r>
            <a:r>
              <a:rPr lang="en-US" sz="2000" dirty="0" smtClean="0"/>
              <a:t>]:=</a:t>
            </a:r>
            <a:r>
              <a:rPr lang="en-US" sz="2000" dirty="0" err="1" smtClean="0"/>
              <a:t>ALUOp</a:t>
            </a:r>
            <a:r>
              <a:rPr lang="en-US" sz="2000" dirty="0" smtClean="0"/>
              <a:t>(A,B)	fetch0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Single-Bus Microcode RISC-V ROM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fetch sequence 3 common steps</a:t>
            </a:r>
          </a:p>
          <a:p>
            <a:r>
              <a:rPr lang="en-US" dirty="0"/>
              <a:t>~</a:t>
            </a:r>
            <a:r>
              <a:rPr lang="en-US" dirty="0" smtClean="0"/>
              <a:t>12 instruction groups</a:t>
            </a:r>
          </a:p>
          <a:p>
            <a:r>
              <a:rPr lang="en-US" dirty="0" smtClean="0"/>
              <a:t>Each group takes ~5 steps (1 for dispatch)</a:t>
            </a:r>
          </a:p>
          <a:p>
            <a:r>
              <a:rPr lang="en-US" dirty="0" smtClean="0"/>
              <a:t>Total steps 3+12*5 = 63, needs 6 bits for µPC</a:t>
            </a:r>
          </a:p>
          <a:p>
            <a:endParaRPr lang="en-US" dirty="0"/>
          </a:p>
          <a:p>
            <a:r>
              <a:rPr lang="en-US" dirty="0" err="1" smtClean="0"/>
              <a:t>Opcode</a:t>
            </a:r>
            <a:r>
              <a:rPr lang="en-US" dirty="0" smtClean="0"/>
              <a:t> is 5 bits, ~18 control signals</a:t>
            </a:r>
          </a:p>
          <a:p>
            <a:endParaRPr lang="en-US" dirty="0"/>
          </a:p>
          <a:p>
            <a:r>
              <a:rPr lang="en-US" dirty="0" smtClean="0"/>
              <a:t>Total size = 2</a:t>
            </a:r>
            <a:r>
              <a:rPr lang="en-US" baseline="30000" dirty="0" smtClean="0"/>
              <a:t>(6+5+2)</a:t>
            </a:r>
            <a:r>
              <a:rPr lang="en-US" dirty="0" smtClean="0"/>
              <a:t>x(6+18)=2</a:t>
            </a:r>
            <a:r>
              <a:rPr lang="en-US" baseline="30000" dirty="0" smtClean="0"/>
              <a:t>13</a:t>
            </a:r>
            <a:r>
              <a:rPr lang="en-US" dirty="0" smtClean="0"/>
              <a:t>x24 = ~25KB!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Control Store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ROM height (#address bits)</a:t>
            </a:r>
          </a:p>
          <a:p>
            <a:pPr lvl="1"/>
            <a:r>
              <a:rPr lang="en-US" dirty="0" smtClean="0"/>
              <a:t>Use external logic to combine input signals</a:t>
            </a:r>
          </a:p>
          <a:p>
            <a:pPr lvl="1"/>
            <a:r>
              <a:rPr lang="en-US" dirty="0" smtClean="0"/>
              <a:t>Reduce #states by grouping </a:t>
            </a:r>
            <a:r>
              <a:rPr lang="en-US" dirty="0" err="1" smtClean="0"/>
              <a:t>opcodes</a:t>
            </a:r>
            <a:endParaRPr lang="en-US" dirty="0" smtClean="0"/>
          </a:p>
          <a:p>
            <a:r>
              <a:rPr lang="en-US" dirty="0" smtClean="0"/>
              <a:t>Reduce ROM width (#data bits)</a:t>
            </a:r>
          </a:p>
          <a:p>
            <a:pPr lvl="1"/>
            <a:r>
              <a:rPr lang="en-US" dirty="0" smtClean="0"/>
              <a:t>Restrict µPC encoding (</a:t>
            </a:r>
            <a:r>
              <a:rPr lang="en-US" dirty="0" err="1" smtClean="0"/>
              <a:t>next,dispatch,wait</a:t>
            </a:r>
            <a:r>
              <a:rPr lang="en-US" dirty="0" smtClean="0"/>
              <a:t> on memory,…)</a:t>
            </a:r>
          </a:p>
          <a:p>
            <a:pPr lvl="1"/>
            <a:r>
              <a:rPr lang="en-US" dirty="0" smtClean="0"/>
              <a:t>Encode control signals (vertical µcoding, </a:t>
            </a:r>
            <a:r>
              <a:rPr lang="en-US" dirty="0" err="1" smtClean="0"/>
              <a:t>nanocoding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Single-Bus RISC-V Microcode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553433" y="2324100"/>
            <a:ext cx="304800" cy="1447800"/>
            <a:chOff x="7162800" y="2277164"/>
            <a:chExt cx="457201" cy="212973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 rot="16200000">
              <a:off x="6396383" y="3043581"/>
              <a:ext cx="1990034" cy="4571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alibri"/>
                  <a:ea typeface="ＭＳ Ｐゴシック" pitchFamily="18" charset="-128"/>
                  <a:cs typeface="Calibri"/>
                </a:rPr>
                <a:t>µPC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00933" y="1905000"/>
            <a:ext cx="1193127" cy="3047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/>
                <a:ea typeface="ＭＳ Ｐゴシック" pitchFamily="18" charset="-128"/>
                <a:cs typeface="Calibri"/>
              </a:rPr>
              <a:t>Decode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6133" y="3505200"/>
            <a:ext cx="2895600" cy="9906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ROM</a:t>
            </a: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 bwMode="auto">
          <a:xfrm flipH="1">
            <a:off x="4743933" y="3200399"/>
            <a:ext cx="9385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184460" y="2209798"/>
            <a:ext cx="9386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286733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9133" y="4191000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Data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743933" y="4495800"/>
            <a:ext cx="0" cy="225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981933" y="4724400"/>
            <a:ext cx="15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184460" y="1600198"/>
            <a:ext cx="1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619733" y="3657600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7" idx="3"/>
          </p:cNvCxnSpPr>
          <p:nvPr/>
        </p:nvCxnSpPr>
        <p:spPr bwMode="auto">
          <a:xfrm flipV="1">
            <a:off x="1784783" y="3962401"/>
            <a:ext cx="176884" cy="476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574860" y="1295398"/>
            <a:ext cx="99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libri"/>
                <a:cs typeface="Calibri"/>
              </a:rPr>
              <a:t>Opcode</a:t>
            </a: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933" y="3429000"/>
            <a:ext cx="845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Cond?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0600" y="3810000"/>
            <a:ext cx="7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Busy?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981933" y="47244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505933" y="472440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2610333" y="50292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610333" y="41910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>
            <a:endCxn id="7" idx="0"/>
          </p:cNvCxnSpPr>
          <p:nvPr/>
        </p:nvCxnSpPr>
        <p:spPr bwMode="auto">
          <a:xfrm>
            <a:off x="4743933" y="2667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505933" y="4724400"/>
            <a:ext cx="173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Control Signals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4667733" y="4572000"/>
            <a:ext cx="2286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rapezoid 50"/>
          <p:cNvSpPr/>
          <p:nvPr/>
        </p:nvSpPr>
        <p:spPr>
          <a:xfrm rot="10800000">
            <a:off x="3829533" y="2514600"/>
            <a:ext cx="1752600" cy="152400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4743933" y="327660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 flipH="1">
            <a:off x="6191733" y="2819400"/>
            <a:ext cx="457200" cy="3048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+1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5429733" y="228600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039333" y="2286000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5429733" y="2286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endCxn id="24" idx="2"/>
          </p:cNvCxnSpPr>
          <p:nvPr/>
        </p:nvCxnSpPr>
        <p:spPr bwMode="auto">
          <a:xfrm flipH="1" flipV="1">
            <a:off x="6420333" y="31242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201133" y="2133600"/>
            <a:ext cx="121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201133" y="2133600"/>
            <a:ext cx="1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6420333" y="21336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endCxn id="51" idx="3"/>
          </p:cNvCxnSpPr>
          <p:nvPr/>
        </p:nvCxnSpPr>
        <p:spPr bwMode="auto">
          <a:xfrm>
            <a:off x="2534133" y="2590800"/>
            <a:ext cx="1314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972533" y="1676400"/>
            <a:ext cx="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591533" y="1295400"/>
            <a:ext cx="84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fetch0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924533" y="3429000"/>
            <a:ext cx="1193127" cy="7619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/>
                <a:ea typeface="ＭＳ Ｐゴシック" pitchFamily="18" charset="-128"/>
                <a:cs typeface="Calibri"/>
              </a:rPr>
              <a:t>µPC Jump Logic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 flipV="1">
            <a:off x="2534133" y="25908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743200" y="4648200"/>
            <a:ext cx="118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µPC jump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76400" y="5562600"/>
            <a:ext cx="5975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µPC jump = next | spin | fetch | dispatch | </a:t>
            </a:r>
            <a:r>
              <a:rPr lang="en-US" sz="2000" dirty="0" err="1" smtClean="0">
                <a:latin typeface="Calibri"/>
                <a:cs typeface="Calibri"/>
              </a:rPr>
              <a:t>ftrue</a:t>
            </a:r>
            <a:r>
              <a:rPr lang="en-US" sz="2000" dirty="0" smtClean="0">
                <a:latin typeface="Calibri"/>
                <a:cs typeface="Calibri"/>
              </a:rPr>
              <a:t> | </a:t>
            </a:r>
            <a:r>
              <a:rPr lang="en-US" sz="2000" dirty="0" err="1" smtClean="0">
                <a:latin typeface="Calibri"/>
                <a:cs typeface="Calibri"/>
              </a:rPr>
              <a:t>ffalse</a:t>
            </a:r>
            <a:endParaRPr lang="en-US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67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µPC Jump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next</a:t>
            </a:r>
            <a:r>
              <a:rPr lang="en-US" dirty="0" smtClean="0"/>
              <a:t> increments µPC</a:t>
            </a:r>
          </a:p>
          <a:p>
            <a:r>
              <a:rPr lang="en-US" i="1" dirty="0" smtClean="0"/>
              <a:t>spin</a:t>
            </a:r>
            <a:r>
              <a:rPr lang="en-US" dirty="0" smtClean="0"/>
              <a:t> waits for memory</a:t>
            </a:r>
          </a:p>
          <a:p>
            <a:r>
              <a:rPr lang="en-US" i="1" dirty="0" smtClean="0"/>
              <a:t>fetch</a:t>
            </a:r>
            <a:r>
              <a:rPr lang="en-US" dirty="0" smtClean="0"/>
              <a:t> jumps to start of instruction fetch</a:t>
            </a:r>
          </a:p>
          <a:p>
            <a:r>
              <a:rPr lang="en-US" i="1" dirty="0" smtClean="0"/>
              <a:t>dispatch</a:t>
            </a:r>
            <a:r>
              <a:rPr lang="en-US" dirty="0" smtClean="0"/>
              <a:t> jumps to start of decoded </a:t>
            </a:r>
            <a:r>
              <a:rPr lang="en-US" dirty="0" err="1" smtClean="0"/>
              <a:t>opcode</a:t>
            </a:r>
            <a:r>
              <a:rPr lang="en-US" dirty="0" smtClean="0"/>
              <a:t> group</a:t>
            </a:r>
          </a:p>
          <a:p>
            <a:r>
              <a:rPr lang="en-US" i="1" dirty="0" err="1" smtClean="0"/>
              <a:t>fture</a:t>
            </a:r>
            <a:r>
              <a:rPr lang="en-US" i="1" dirty="0" smtClean="0"/>
              <a:t>/</a:t>
            </a:r>
            <a:r>
              <a:rPr lang="en-US" i="1" dirty="0" err="1" smtClean="0"/>
              <a:t>ffalse</a:t>
            </a:r>
            <a:r>
              <a:rPr lang="en-US" i="1" dirty="0" smtClean="0"/>
              <a:t> </a:t>
            </a:r>
            <a:r>
              <a:rPr lang="en-US" dirty="0" smtClean="0"/>
              <a:t>jumps to fetch if Cond? true/false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Encoded ROM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Address 			|	Data                                              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u="sng" dirty="0" smtClean="0"/>
              <a:t>µPC  				| Control Lines		Next µPC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etch0				| </a:t>
            </a:r>
            <a:r>
              <a:rPr lang="en-US" sz="2000" dirty="0"/>
              <a:t>MA,A:=</a:t>
            </a:r>
            <a:r>
              <a:rPr lang="en-US" sz="2000" dirty="0" smtClean="0"/>
              <a:t>PC		next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fetch1				| IR:=</a:t>
            </a:r>
            <a:r>
              <a:rPr lang="en-US" sz="2000" dirty="0" err="1" smtClean="0"/>
              <a:t>Mem</a:t>
            </a:r>
            <a:r>
              <a:rPr lang="en-US" sz="2000" dirty="0" smtClean="0"/>
              <a:t>		spin</a:t>
            </a:r>
          </a:p>
          <a:p>
            <a:pPr marL="0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etch2				| PC</a:t>
            </a:r>
            <a:r>
              <a:rPr lang="en-US" sz="2000" dirty="0"/>
              <a:t>:=A+</a:t>
            </a:r>
            <a:r>
              <a:rPr lang="en-US" sz="2000" dirty="0" smtClean="0"/>
              <a:t>4		dispatch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ALU0				| A:=</a:t>
            </a:r>
            <a:r>
              <a:rPr lang="en-US" sz="2000" dirty="0" err="1" smtClean="0"/>
              <a:t>Reg</a:t>
            </a:r>
            <a:r>
              <a:rPr lang="en-US" sz="2000" dirty="0" smtClean="0"/>
              <a:t>[rs1]		next</a:t>
            </a:r>
          </a:p>
          <a:p>
            <a:pPr marL="0" indent="0">
              <a:buNone/>
            </a:pPr>
            <a:r>
              <a:rPr lang="en-US" sz="2000" dirty="0" smtClean="0"/>
              <a:t>ALU1				| B:=</a:t>
            </a:r>
            <a:r>
              <a:rPr lang="en-US" sz="2000" dirty="0" err="1" smtClean="0"/>
              <a:t>Reg</a:t>
            </a:r>
            <a:r>
              <a:rPr lang="en-US" sz="2000" dirty="0" smtClean="0"/>
              <a:t>[rs2]		next</a:t>
            </a:r>
          </a:p>
          <a:p>
            <a:pPr marL="0" indent="0">
              <a:buNone/>
            </a:pPr>
            <a:r>
              <a:rPr lang="en-US" sz="2000" dirty="0" smtClean="0"/>
              <a:t>ALU2				| </a:t>
            </a:r>
            <a:r>
              <a:rPr lang="en-US" sz="2000" dirty="0" err="1" smtClean="0"/>
              <a:t>Reg</a:t>
            </a:r>
            <a:r>
              <a:rPr lang="en-US" sz="2000" dirty="0" smtClean="0"/>
              <a:t>[</a:t>
            </a:r>
            <a:r>
              <a:rPr lang="en-US" sz="2000" dirty="0" err="1" smtClean="0"/>
              <a:t>rd</a:t>
            </a:r>
            <a:r>
              <a:rPr lang="en-US" sz="2000" dirty="0" smtClean="0"/>
              <a:t>]:=</a:t>
            </a:r>
            <a:r>
              <a:rPr lang="en-US" sz="2000" dirty="0" err="1" smtClean="0"/>
              <a:t>ALUOp</a:t>
            </a:r>
            <a:r>
              <a:rPr lang="en-US" sz="2000" dirty="0" smtClean="0"/>
              <a:t>(A,B)	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Branch0				| </a:t>
            </a:r>
            <a:r>
              <a:rPr lang="en-US" sz="2000" dirty="0"/>
              <a:t>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buNone/>
            </a:pPr>
            <a:r>
              <a:rPr lang="en-US" sz="2000" dirty="0" smtClean="0"/>
              <a:t>Branch1</a:t>
            </a:r>
            <a:r>
              <a:rPr lang="en-US" sz="2000" dirty="0"/>
              <a:t>				| B:=</a:t>
            </a:r>
            <a:r>
              <a:rPr lang="en-US" sz="2000" dirty="0" err="1"/>
              <a:t>Reg</a:t>
            </a:r>
            <a:r>
              <a:rPr lang="en-US" sz="2000" dirty="0"/>
              <a:t>[rs2]		</a:t>
            </a:r>
            <a:r>
              <a:rPr lang="en-US" sz="2000" dirty="0" smtClean="0"/>
              <a:t>next</a:t>
            </a:r>
          </a:p>
          <a:p>
            <a:pPr marL="0" indent="0">
              <a:buNone/>
            </a:pPr>
            <a:r>
              <a:rPr lang="en-US" sz="2000" dirty="0" smtClean="0"/>
              <a:t>Branch2				| A:=PC			</a:t>
            </a:r>
            <a:r>
              <a:rPr lang="en-US" sz="2000" dirty="0" err="1" smtClean="0"/>
              <a:t>ffalse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Branch3				| </a:t>
            </a:r>
            <a:r>
              <a:rPr lang="en-US" sz="2000" dirty="0"/>
              <a:t>A:=A-</a:t>
            </a:r>
            <a:r>
              <a:rPr lang="en-US" sz="2000" dirty="0" smtClean="0"/>
              <a:t>4			next</a:t>
            </a:r>
          </a:p>
          <a:p>
            <a:pPr marL="0" indent="0">
              <a:buNone/>
            </a:pPr>
            <a:r>
              <a:rPr lang="en-US" sz="2000" dirty="0" smtClean="0"/>
              <a:t>Branch4				| B</a:t>
            </a:r>
            <a:r>
              <a:rPr lang="en-US" sz="2000" dirty="0"/>
              <a:t>:=</a:t>
            </a:r>
            <a:r>
              <a:rPr lang="en-US" sz="2000" dirty="0" err="1" smtClean="0"/>
              <a:t>ImmB</a:t>
            </a:r>
            <a:r>
              <a:rPr lang="en-US" sz="2000" dirty="0" smtClean="0"/>
              <a:t>		next</a:t>
            </a:r>
          </a:p>
          <a:p>
            <a:pPr marL="0" indent="0">
              <a:buNone/>
            </a:pPr>
            <a:r>
              <a:rPr lang="en-US" sz="2000" dirty="0" smtClean="0"/>
              <a:t>Branch5				| PC</a:t>
            </a:r>
            <a:r>
              <a:rPr lang="en-US" sz="2000" dirty="0"/>
              <a:t>:=A+</a:t>
            </a:r>
            <a:r>
              <a:rPr lang="en-US" sz="2000" dirty="0" smtClean="0"/>
              <a:t>B		fetch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6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Complex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Memory-memory add: M[</a:t>
            </a:r>
            <a:r>
              <a:rPr lang="en-US" dirty="0" err="1" smtClean="0"/>
              <a:t>rd</a:t>
            </a:r>
            <a:r>
              <a:rPr lang="en-US" dirty="0" smtClean="0"/>
              <a:t>] = M[rs1] + M[rs2]</a:t>
            </a:r>
            <a:endParaRPr lang="en-US" sz="3200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Address 			|	Data                                              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u="sng" dirty="0" smtClean="0"/>
              <a:t>µPC  				| Control Lines		Next µPC </a:t>
            </a:r>
            <a:r>
              <a:rPr lang="en-US" sz="2000" dirty="0" smtClean="0"/>
              <a:t>   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MMA0				| MA</a:t>
            </a:r>
            <a:r>
              <a:rPr lang="en-US" sz="2000" dirty="0"/>
              <a:t>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buNone/>
            </a:pPr>
            <a:r>
              <a:rPr lang="en-US" sz="2000" dirty="0" smtClean="0"/>
              <a:t>MMA1</a:t>
            </a:r>
            <a:r>
              <a:rPr lang="en-US" sz="2000" dirty="0"/>
              <a:t>				| </a:t>
            </a:r>
            <a:r>
              <a:rPr lang="en-US" sz="2000" dirty="0" smtClean="0"/>
              <a:t>A:=</a:t>
            </a:r>
            <a:r>
              <a:rPr lang="en-US" sz="2000" dirty="0" err="1" smtClean="0"/>
              <a:t>Mem</a:t>
            </a:r>
            <a:r>
              <a:rPr lang="en-US" sz="2000" dirty="0"/>
              <a:t>		</a:t>
            </a:r>
            <a:r>
              <a:rPr lang="en-US" sz="2000" dirty="0" smtClean="0"/>
              <a:t>spin</a:t>
            </a:r>
          </a:p>
          <a:p>
            <a:pPr marL="0" indent="0">
              <a:buNone/>
            </a:pPr>
            <a:r>
              <a:rPr lang="en-US" sz="2000" dirty="0" smtClean="0"/>
              <a:t>MMA2				| </a:t>
            </a:r>
            <a:r>
              <a:rPr lang="en-US" sz="2000" dirty="0"/>
              <a:t>MA:=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smtClean="0"/>
              <a:t>rs2]</a:t>
            </a:r>
            <a:r>
              <a:rPr lang="en-US" sz="2000" dirty="0"/>
              <a:t>		</a:t>
            </a:r>
            <a:r>
              <a:rPr lang="en-US" sz="2000" dirty="0" smtClean="0"/>
              <a:t>next</a:t>
            </a:r>
          </a:p>
          <a:p>
            <a:pPr marL="0" indent="0">
              <a:buNone/>
            </a:pPr>
            <a:r>
              <a:rPr lang="en-US" sz="2000" dirty="0" smtClean="0"/>
              <a:t>MMA3				| B:=</a:t>
            </a:r>
            <a:r>
              <a:rPr lang="en-US" sz="2000" dirty="0" err="1" smtClean="0"/>
              <a:t>Mem</a:t>
            </a: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spin</a:t>
            </a:r>
          </a:p>
          <a:p>
            <a:pPr marL="0" indent="0">
              <a:buNone/>
            </a:pPr>
            <a:r>
              <a:rPr lang="en-US" sz="2000" dirty="0" smtClean="0"/>
              <a:t>MMA4				| MA:=</a:t>
            </a:r>
            <a:r>
              <a:rPr lang="en-US" sz="2000" dirty="0" err="1" smtClean="0"/>
              <a:t>Reg</a:t>
            </a:r>
            <a:r>
              <a:rPr lang="en-US" sz="2000" dirty="0" smtClean="0"/>
              <a:t>[</a:t>
            </a:r>
            <a:r>
              <a:rPr lang="en-US" sz="2000" dirty="0" err="1" smtClean="0"/>
              <a:t>rd</a:t>
            </a:r>
            <a:r>
              <a:rPr lang="en-US" sz="2000" dirty="0" smtClean="0"/>
              <a:t>]	</a:t>
            </a:r>
            <a:r>
              <a:rPr lang="en-US" sz="2000" dirty="0"/>
              <a:t>	</a:t>
            </a:r>
            <a:r>
              <a:rPr lang="en-US" sz="2000" dirty="0" smtClean="0"/>
              <a:t>next</a:t>
            </a:r>
          </a:p>
          <a:p>
            <a:pPr marL="0" indent="0">
              <a:buNone/>
            </a:pPr>
            <a:r>
              <a:rPr lang="en-US" sz="2000" dirty="0" smtClean="0"/>
              <a:t>MMA5				| </a:t>
            </a:r>
            <a:r>
              <a:rPr lang="en-US" sz="2000" dirty="0" err="1" smtClean="0"/>
              <a:t>Mem</a:t>
            </a:r>
            <a:r>
              <a:rPr lang="en-US" sz="2000" dirty="0" smtClean="0"/>
              <a:t>:=</a:t>
            </a:r>
            <a:r>
              <a:rPr lang="en-US" sz="2000" dirty="0" err="1" smtClean="0"/>
              <a:t>ALUOp</a:t>
            </a:r>
            <a:r>
              <a:rPr lang="en-US" sz="2000" dirty="0" smtClean="0"/>
              <a:t>(A,B)	spin</a:t>
            </a:r>
          </a:p>
          <a:p>
            <a:pPr marL="0" indent="0">
              <a:buNone/>
            </a:pPr>
            <a:r>
              <a:rPr lang="en-US" sz="2000" dirty="0" smtClean="0"/>
              <a:t>MMA6				| 			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Complex instructions usually do not require </a:t>
            </a:r>
            <a:r>
              <a:rPr lang="en-US" sz="2000" dirty="0" err="1" smtClean="0"/>
              <a:t>datapath</a:t>
            </a:r>
            <a:r>
              <a:rPr lang="en-US" sz="2000" dirty="0" smtClean="0"/>
              <a:t> modifications, only extra space for control program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Very difficult to implement these instructions using a hardwired controller without substantial </a:t>
            </a:r>
            <a:r>
              <a:rPr lang="en-US" sz="2000" dirty="0" err="1" smtClean="0"/>
              <a:t>datapath</a:t>
            </a:r>
            <a:r>
              <a:rPr lang="en-US" sz="2000" dirty="0" smtClean="0"/>
              <a:t> modifications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err="1" smtClean="0"/>
              <a:t>vs</a:t>
            </a:r>
            <a:r>
              <a:rPr lang="en-US" dirty="0" smtClean="0"/>
              <a:t> Vertical µCode</a:t>
            </a:r>
            <a:endParaRPr lang="en-US" dirty="0"/>
          </a:p>
        </p:txBody>
      </p:sp>
      <p:sp>
        <p:nvSpPr>
          <p:cNvPr id="1148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99026"/>
            <a:ext cx="8226425" cy="4001774"/>
          </a:xfrm>
        </p:spPr>
        <p:txBody>
          <a:bodyPr/>
          <a:lstStyle/>
          <a:p>
            <a:r>
              <a:rPr lang="en-US" dirty="0" smtClean="0"/>
              <a:t>Horizontal µcode has wider µinstructions</a:t>
            </a:r>
          </a:p>
          <a:p>
            <a:pPr lvl="1"/>
            <a:r>
              <a:rPr lang="en-US" dirty="0" smtClean="0"/>
              <a:t>Multiple parallel operations per µinstruction</a:t>
            </a:r>
          </a:p>
          <a:p>
            <a:pPr lvl="1"/>
            <a:r>
              <a:rPr lang="en-US" dirty="0" smtClean="0"/>
              <a:t>Fewer microcode steps per macroinstruction</a:t>
            </a:r>
          </a:p>
          <a:p>
            <a:pPr lvl="1"/>
            <a:r>
              <a:rPr lang="en-US" dirty="0" smtClean="0"/>
              <a:t>Sparser encoding </a:t>
            </a:r>
            <a:r>
              <a:rPr lang="en-US" dirty="0" smtClean="0">
                <a:sym typeface="Symbol" charset="2"/>
              </a:rPr>
              <a:t></a:t>
            </a:r>
            <a:r>
              <a:rPr lang="en-US" dirty="0" smtClean="0">
                <a:sym typeface="Wingdings" charset="2"/>
              </a:rPr>
              <a:t> more bits</a:t>
            </a:r>
            <a:endParaRPr lang="en-US" dirty="0" smtClean="0"/>
          </a:p>
          <a:p>
            <a:r>
              <a:rPr lang="en-US" dirty="0" smtClean="0"/>
              <a:t>Vertical µcode has narrower µinstructions</a:t>
            </a:r>
          </a:p>
          <a:p>
            <a:pPr lvl="1"/>
            <a:r>
              <a:rPr lang="en-US" dirty="0" smtClean="0"/>
              <a:t>Typically a single </a:t>
            </a:r>
            <a:r>
              <a:rPr lang="en-US" dirty="0" err="1" smtClean="0"/>
              <a:t>datapath</a:t>
            </a:r>
            <a:r>
              <a:rPr lang="en-US" dirty="0" smtClean="0"/>
              <a:t> operation per µinstruction</a:t>
            </a:r>
          </a:p>
          <a:p>
            <a:pPr lvl="3"/>
            <a:r>
              <a:rPr lang="en-US" dirty="0" smtClean="0"/>
              <a:t>separate µinstruction for branches</a:t>
            </a:r>
          </a:p>
          <a:p>
            <a:pPr lvl="1"/>
            <a:r>
              <a:rPr lang="en-US" dirty="0" smtClean="0"/>
              <a:t>More microcode steps per macroinstruction</a:t>
            </a:r>
          </a:p>
          <a:p>
            <a:pPr lvl="1"/>
            <a:r>
              <a:rPr lang="en-US" dirty="0" smtClean="0"/>
              <a:t>More compact  </a:t>
            </a:r>
            <a:r>
              <a:rPr lang="en-US" dirty="0" smtClean="0">
                <a:sym typeface="Symbol" charset="2"/>
              </a:rPr>
              <a:t></a:t>
            </a:r>
            <a:r>
              <a:rPr lang="en-US" dirty="0" smtClean="0">
                <a:sym typeface="Wingdings" charset="2"/>
              </a:rPr>
              <a:t> less bits</a:t>
            </a:r>
          </a:p>
          <a:p>
            <a:r>
              <a:rPr lang="en-US" dirty="0" err="1" smtClean="0">
                <a:sym typeface="Wingdings" charset="2"/>
              </a:rPr>
              <a:t>Nanocoding</a:t>
            </a:r>
            <a:endParaRPr lang="en-US" dirty="0" smtClean="0">
              <a:sym typeface="Wingdings" charset="2"/>
            </a:endParaRPr>
          </a:p>
          <a:p>
            <a:pPr lvl="1"/>
            <a:r>
              <a:rPr lang="en-US" dirty="0" smtClean="0">
                <a:sym typeface="Wingdings" charset="2"/>
              </a:rPr>
              <a:t>Tries to combine best of horizontal and vertical </a:t>
            </a:r>
            <a:r>
              <a:rPr lang="en-US" dirty="0" smtClean="0"/>
              <a:t>µcode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A8D47937-AE63-1640-ADCB-F239360B13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2319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384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146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6891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2319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049436" y="1553941"/>
            <a:ext cx="1806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# </a:t>
            </a:r>
            <a:r>
              <a:rPr lang="en-US" sz="2000" dirty="0" smtClean="0">
                <a:latin typeface="Calibri"/>
                <a:cs typeface="Calibri"/>
              </a:rPr>
              <a:t>µInstructions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618311" y="838200"/>
            <a:ext cx="23730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Bits per </a:t>
            </a:r>
            <a:r>
              <a:rPr lang="en-US" sz="2000" dirty="0" smtClean="0">
                <a:latin typeface="Calibri"/>
                <a:cs typeface="Calibri"/>
              </a:rPr>
              <a:t>µInstruction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990600"/>
            <a:ext cx="1789724" cy="15403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1905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in Lecture 2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130 years of </a:t>
            </a:r>
            <a:r>
              <a:rPr lang="en-US" dirty="0" err="1" smtClean="0"/>
              <a:t>CompArch</a:t>
            </a:r>
            <a:r>
              <a:rPr lang="en-US" dirty="0" smtClean="0"/>
              <a:t>, from Babbage to IBM 360</a:t>
            </a:r>
          </a:p>
          <a:p>
            <a:pPr lvl="1"/>
            <a:r>
              <a:rPr lang="en-US" dirty="0" smtClean="0"/>
              <a:t>Move from calculators (no conditionals) to fully programmable machines</a:t>
            </a:r>
          </a:p>
          <a:p>
            <a:pPr lvl="1"/>
            <a:r>
              <a:rPr lang="en-US" dirty="0" smtClean="0"/>
              <a:t>Rapid change started in WWII (mid-1940s), move from electro-mechanical to pure electronic processors</a:t>
            </a:r>
          </a:p>
          <a:p>
            <a:r>
              <a:rPr lang="en-US" dirty="0" smtClean="0"/>
              <a:t>Cost of software development becomes a large constraint on architecture (need compatibility)</a:t>
            </a:r>
          </a:p>
          <a:p>
            <a:r>
              <a:rPr lang="en-US" dirty="0" smtClean="0"/>
              <a:t>IBM 360 introduces notion of “family of machines” running same ISA but very different implementations</a:t>
            </a:r>
          </a:p>
          <a:p>
            <a:pPr lvl="1"/>
            <a:r>
              <a:rPr lang="en-US" dirty="0" smtClean="0"/>
              <a:t>Six different machines released on same day (April 7, 1964)</a:t>
            </a:r>
          </a:p>
          <a:p>
            <a:pPr lvl="1"/>
            <a:r>
              <a:rPr lang="en-US" dirty="0" smtClean="0"/>
              <a:t>“Future-proofing” for subsequent generations of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MC68000 had 17-bit µ</a:t>
            </a:r>
            <a:r>
              <a:rPr lang="en-US" dirty="0" smtClean="0"/>
              <a:t>code </a:t>
            </a:r>
            <a:r>
              <a:rPr lang="en-US" dirty="0"/>
              <a:t>containing either 10-bit µ</a:t>
            </a:r>
            <a:r>
              <a:rPr lang="en-US" dirty="0" smtClean="0"/>
              <a:t>jump </a:t>
            </a:r>
            <a:r>
              <a:rPr lang="en-US" dirty="0"/>
              <a:t>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µcode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µcode 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µaddress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3590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PC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Exploits recurring control signal patterns in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µcode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e.g.,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	A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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Reg[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rs1] 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	A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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Reg[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rs1]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4355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IBM 360: Initial Implementations</a:t>
            </a:r>
          </a:p>
        </p:txBody>
      </p:sp>
      <p:sp>
        <p:nvSpPr>
          <p:cNvPr id="128004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D3FFB0D-3AED-0B4D-923C-075F9B2CFA50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8006" name="Rectangle 3" descr="25%"/>
          <p:cNvSpPr>
            <a:spLocks noChangeArrowheads="1"/>
          </p:cNvSpPr>
          <p:nvPr/>
        </p:nvSpPr>
        <p:spPr bwMode="auto">
          <a:xfrm>
            <a:off x="430213" y="1358900"/>
            <a:ext cx="8523287" cy="4213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lvl="4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       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Calibri"/>
              </a:rPr>
              <a:t>	  </a:t>
            </a: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Model 30	. . .  	Model 70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	Storage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	8K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- 64 KB 		256K - 512 KB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Calibri"/>
                <a:cs typeface="Calibri"/>
              </a:rPr>
              <a:t>Datapath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8-bit			64-bit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	Circuit Delay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30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nsec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/level		5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nsec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/level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	Local Store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Main Store		Transistor Registers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	Control Store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	Read only 1sec	Conventional circuits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IBM 360 instruction set architecture (ISA) completely hid the underlying technological differences between various models.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Milestone: The first true ISA designed as portable hardware-software interface!</a:t>
            </a:r>
          </a:p>
        </p:txBody>
      </p:sp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762000" y="5968663"/>
            <a:ext cx="69864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	With minor modifications it still survives today!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94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Microprogramming in IBM 360</a:t>
            </a:r>
            <a:endParaRPr lang="en-US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idx="1"/>
          </p:nvPr>
        </p:nvSpPr>
        <p:spPr>
          <a:xfrm>
            <a:off x="472879" y="5715326"/>
            <a:ext cx="8226425" cy="450275"/>
          </a:xfrm>
        </p:spPr>
        <p:txBody>
          <a:bodyPr/>
          <a:lstStyle/>
          <a:p>
            <a:r>
              <a:rPr lang="en-US" dirty="0" smtClean="0"/>
              <a:t>  Only the fastest models (75 and 95) were hardwired</a:t>
            </a:r>
            <a:endParaRPr lang="en-US" dirty="0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32CD7CCF-9835-114A-8B5B-466F407C0D0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33975"/>
              </p:ext>
            </p:extLst>
          </p:nvPr>
        </p:nvGraphicFramePr>
        <p:xfrm>
          <a:off x="549080" y="889922"/>
          <a:ext cx="8077200" cy="4572000"/>
        </p:xfrm>
        <a:graphic>
          <a:graphicData uri="http://schemas.openxmlformats.org/drawingml/2006/table">
            <a:tbl>
              <a:tblPr/>
              <a:tblGrid>
                <a:gridCol w="2971800"/>
                <a:gridCol w="1143000"/>
                <a:gridCol w="1219200"/>
                <a:gridCol w="1447800"/>
                <a:gridCol w="1295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code size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K 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store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store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Rental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fee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9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Microcode Emulation</a:t>
            </a:r>
            <a:endParaRPr lang="en-US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IBM initially miscalculated the importance of software compatibility with earlier models when introducing the 360 series</a:t>
            </a:r>
          </a:p>
          <a:p>
            <a:r>
              <a:rPr lang="en-US" smtClean="0"/>
              <a:t>Honeywell stole some IBM 1401 customers by offering translation software (“Liberator”) for Honeywell H200 series machine</a:t>
            </a:r>
          </a:p>
          <a:p>
            <a:r>
              <a:rPr lang="en-US" smtClean="0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smtClean="0"/>
              <a:t>one popular program on 1401 was a 650 simulator, so some customers ran many 650 programs on emulated 1401s</a:t>
            </a:r>
          </a:p>
          <a:p>
            <a:pPr lvl="1"/>
            <a:r>
              <a:rPr lang="en-US" smtClean="0"/>
              <a:t>	(650 simulated on 1401 emulated on 360)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AFAEB4C3-169E-DE46-BEBD-86628BB091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Microprogramming thrived in Seventies</a:t>
            </a:r>
            <a:endParaRPr lang="en-US" dirty="0"/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Significantly faster ROMs than DRAMs were available</a:t>
            </a:r>
          </a:p>
          <a:p>
            <a:r>
              <a:rPr lang="en-US" dirty="0" smtClean="0"/>
              <a:t>For complex instruction sets, </a:t>
            </a:r>
            <a:r>
              <a:rPr lang="en-US" dirty="0" err="1" smtClean="0"/>
              <a:t>datapath</a:t>
            </a:r>
            <a:r>
              <a:rPr lang="en-US" dirty="0" smtClean="0"/>
              <a:t> and controller were cheaper and simpler </a:t>
            </a:r>
          </a:p>
          <a:p>
            <a:r>
              <a:rPr lang="en-US" dirty="0" smtClean="0"/>
              <a:t>New instructions , e.g., floating point, could be supported without </a:t>
            </a:r>
            <a:r>
              <a:rPr lang="en-US" dirty="0" err="1" smtClean="0"/>
              <a:t>datapath</a:t>
            </a:r>
            <a:r>
              <a:rPr lang="en-US" dirty="0" smtClean="0"/>
              <a:t> modifications</a:t>
            </a:r>
          </a:p>
          <a:p>
            <a:r>
              <a:rPr lang="en-US" dirty="0" smtClean="0"/>
              <a:t>Fixing bugs in the controller was easier</a:t>
            </a:r>
          </a:p>
          <a:p>
            <a:r>
              <a:rPr lang="en-US" dirty="0" smtClean="0"/>
              <a:t>ISA compatibility across various models could be achieved easily and cheaply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DEE6DF2C-820D-2240-A5EC-5EF923F7E81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i="1" dirty="0">
                <a:latin typeface="Calibri"/>
                <a:cs typeface="Calibri"/>
              </a:rPr>
              <a:t>Except for the cheapest and fastest machines, all computers were </a:t>
            </a:r>
            <a:r>
              <a:rPr lang="en-US" sz="2800" i="1" dirty="0" err="1">
                <a:latin typeface="Calibri"/>
                <a:cs typeface="Calibri"/>
              </a:rPr>
              <a:t>microprogrammed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638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2209800"/>
            <a:ext cx="7683500" cy="3911600"/>
          </a:xfrm>
        </p:spPr>
        <p:txBody>
          <a:bodyPr/>
          <a:lstStyle/>
          <a:p>
            <a:r>
              <a:rPr lang="en-US" dirty="0" smtClean="0"/>
              <a:t>Instructions per program depends on source code, compiler technology, and ISA</a:t>
            </a:r>
          </a:p>
          <a:p>
            <a:r>
              <a:rPr lang="en-US" dirty="0" smtClean="0"/>
              <a:t>Cycles per instructions (CPI) depends on ISA and µarchitecture</a:t>
            </a:r>
          </a:p>
          <a:p>
            <a:r>
              <a:rPr lang="en-US" dirty="0" smtClean="0"/>
              <a:t>Time per cycle depends upon the </a:t>
            </a:r>
            <a:r>
              <a:rPr lang="en-US" dirty="0"/>
              <a:t>µ</a:t>
            </a:r>
            <a:r>
              <a:rPr lang="en-US" dirty="0" smtClean="0"/>
              <a:t>architecture and base technology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5DC2A54D-D38A-6449-A27D-1BD4A1440D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543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mtClean="0"/>
              <a:t>   </a:t>
            </a:r>
            <a:r>
              <a:rPr lang="en-US" u="sng" smtClean="0"/>
              <a:t>   Time   </a:t>
            </a:r>
            <a:r>
              <a:rPr lang="en-US" smtClean="0"/>
              <a:t>  =   </a:t>
            </a:r>
            <a:r>
              <a:rPr lang="en-US" u="sng" smtClean="0"/>
              <a:t>Instructions</a:t>
            </a:r>
            <a:r>
              <a:rPr lang="en-US" smtClean="0"/>
              <a:t>      </a:t>
            </a:r>
            <a:r>
              <a:rPr lang="en-US" u="sng" smtClean="0"/>
              <a:t>   Cycles    </a:t>
            </a:r>
            <a:r>
              <a:rPr lang="en-US" smtClean="0"/>
              <a:t>        </a:t>
            </a:r>
            <a:r>
              <a:rPr lang="en-US" u="sng" smtClean="0"/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mtClean="0"/>
              <a:t>   Program         Program     *  Instruction   *  Cycle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“Iron Law” of Processor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9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 Brace 40"/>
          <p:cNvSpPr/>
          <p:nvPr/>
        </p:nvSpPr>
        <p:spPr bwMode="auto">
          <a:xfrm rot="5400000">
            <a:off x="2190750" y="476250"/>
            <a:ext cx="342900" cy="21336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4019550" y="781050"/>
            <a:ext cx="342900" cy="1524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>
            <a:off x="6305550" y="19050"/>
            <a:ext cx="342900" cy="3048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Inst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1905000"/>
            <a:ext cx="21336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CPI for Microcoded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E8C9-94CC-FC42-AFE8-1224D17E4F2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19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29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38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53000" y="1905000"/>
            <a:ext cx="3048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77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1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86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91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96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914400"/>
            <a:ext cx="115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7 cycles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Inst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Inst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5 cycles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8800" y="914400"/>
            <a:ext cx="185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10 cycles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Total clock cycles = 7+5+10 = 22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Total instructions = 3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CPI = 22/3 = 7.33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CPI is always an average over a large number of instructions.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400" y="23622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419600" y="26670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133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Microprocessor</a:t>
            </a:r>
            <a:br>
              <a:rPr lang="en-US" dirty="0" smtClean="0"/>
            </a:br>
            <a:r>
              <a:rPr lang="en-US" dirty="0" smtClean="0"/>
              <a:t>Intel 4004, 1971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6400800" y="1066800"/>
            <a:ext cx="2590800" cy="5054600"/>
          </a:xfrm>
        </p:spPr>
        <p:txBody>
          <a:bodyPr/>
          <a:lstStyle/>
          <a:p>
            <a:r>
              <a:rPr lang="en-US" dirty="0" smtClean="0"/>
              <a:t>4-bit accumulator architecture</a:t>
            </a:r>
          </a:p>
          <a:p>
            <a:r>
              <a:rPr lang="en-US" dirty="0" smtClean="0"/>
              <a:t>8µm </a:t>
            </a:r>
            <a:r>
              <a:rPr lang="en-US" dirty="0" err="1" smtClean="0"/>
              <a:t>pMOS</a:t>
            </a:r>
            <a:endParaRPr lang="en-US" dirty="0" smtClean="0"/>
          </a:p>
          <a:p>
            <a:r>
              <a:rPr lang="en-US" dirty="0" smtClean="0"/>
              <a:t>2,300 transistors</a:t>
            </a:r>
          </a:p>
          <a:p>
            <a:r>
              <a:rPr lang="en-US" dirty="0" smtClean="0"/>
              <a:t>3 x 4 mm2</a:t>
            </a:r>
          </a:p>
          <a:p>
            <a:r>
              <a:rPr lang="en-US" dirty="0" smtClean="0"/>
              <a:t>750kHz clock</a:t>
            </a:r>
          </a:p>
          <a:p>
            <a:r>
              <a:rPr lang="en-US" dirty="0" smtClean="0"/>
              <a:t>8-16 cycles/inst.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D86203B4-6A86-594E-8083-2BCABC68887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82628" name="Picture 4" descr="40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6397550" cy="47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47800" y="5867400"/>
            <a:ext cx="666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Made possible by new integrated circuit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562600"/>
            <a:ext cx="1330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/>
                <a:cs typeface="Calibri"/>
              </a:rPr>
              <a:t>[© Intel]</a:t>
            </a:r>
          </a:p>
        </p:txBody>
      </p:sp>
    </p:spTree>
    <p:extLst>
      <p:ext uri="{BB962C8B-B14F-4D97-AF65-F5344CB8AC3E}">
        <p14:creationId xmlns:p14="http://schemas.microsoft.com/office/powerpoint/2010/main" val="225759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Microprocessors in the Seventies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 target was embedded control</a:t>
            </a:r>
          </a:p>
          <a:p>
            <a:pPr lvl="1"/>
            <a:r>
              <a:rPr lang="en-US" sz="2000" dirty="0" smtClean="0"/>
              <a:t>First micro, 4-bit 4004 from Intel, designed for a desktop printing calculator</a:t>
            </a:r>
          </a:p>
          <a:p>
            <a:pPr lvl="1"/>
            <a:r>
              <a:rPr lang="en-US" sz="2000" dirty="0" smtClean="0"/>
              <a:t>Constrained by what could fit on single chip</a:t>
            </a:r>
          </a:p>
          <a:p>
            <a:pPr lvl="1"/>
            <a:r>
              <a:rPr lang="en-US" sz="2000" dirty="0" smtClean="0"/>
              <a:t>Accumulator architectures, similar to earliest computers</a:t>
            </a:r>
          </a:p>
          <a:p>
            <a:pPr lvl="1"/>
            <a:r>
              <a:rPr lang="en-US" sz="2000" dirty="0" smtClean="0"/>
              <a:t>Hardwired state machine control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8-bit micros (8085, 6800, 6502) used in hobbyist personal computers</a:t>
            </a:r>
          </a:p>
          <a:p>
            <a:pPr lvl="1"/>
            <a:r>
              <a:rPr lang="en-US" sz="2000" dirty="0" err="1" smtClean="0"/>
              <a:t>Micral</a:t>
            </a:r>
            <a:r>
              <a:rPr lang="en-US" sz="2000" dirty="0" smtClean="0"/>
              <a:t>, Altair, TRS-80, Apple-II</a:t>
            </a:r>
          </a:p>
          <a:p>
            <a:pPr lvl="1"/>
            <a:r>
              <a:rPr lang="en-US" sz="2000" dirty="0" smtClean="0"/>
              <a:t>Usually had 16-bit address space (up to 64KB directly addressable)</a:t>
            </a:r>
          </a:p>
          <a:p>
            <a:pPr lvl="1"/>
            <a:r>
              <a:rPr lang="en-US" sz="2000" dirty="0" smtClean="0"/>
              <a:t>Often came with simple BASIC language interpreter built into ROM or loaded from cassette tape.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45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0"/>
            <a:ext cx="4114800" cy="1162050"/>
          </a:xfrm>
        </p:spPr>
        <p:txBody>
          <a:bodyPr/>
          <a:lstStyle/>
          <a:p>
            <a:r>
              <a:rPr lang="en-US" sz="2800" dirty="0" smtClean="0"/>
              <a:t>VisiCalc – the first “killer” app for micros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04800" y="1219201"/>
            <a:ext cx="3810000" cy="3124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 Microprocessors had little impact on conventional computer market until VisiCalc spreadsheet for Apple-II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Apple-II used </a:t>
            </a:r>
            <a:r>
              <a:rPr lang="en-US" sz="2400" dirty="0" err="1" smtClean="0"/>
              <a:t>Mostek</a:t>
            </a:r>
            <a:r>
              <a:rPr lang="en-US" sz="2400" dirty="0" smtClean="0"/>
              <a:t> 6502 microprocessor running at 1MHz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0"/>
            <a:ext cx="8839200" cy="6858001"/>
            <a:chOff x="304800" y="0"/>
            <a:chExt cx="8839200" cy="6858001"/>
          </a:xfrm>
        </p:grpSpPr>
        <p:pic>
          <p:nvPicPr>
            <p:cNvPr id="8" name="Picture 7" descr="percon7909.b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9725" y="0"/>
              <a:ext cx="4994275" cy="6858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4800" y="6172200"/>
              <a:ext cx="421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[ Personal Computing Ad, 1979 ]</a:t>
              </a:r>
            </a:p>
          </p:txBody>
        </p:sp>
      </p:grpSp>
      <p:sp>
        <p:nvSpPr>
          <p:cNvPr id="14" name="Oval Callout 13"/>
          <p:cNvSpPr/>
          <p:nvPr/>
        </p:nvSpPr>
        <p:spPr bwMode="auto">
          <a:xfrm>
            <a:off x="304800" y="4514054"/>
            <a:ext cx="3810000" cy="1558052"/>
          </a:xfrm>
          <a:prstGeom prst="wedgeEllipseCallout">
            <a:avLst>
              <a:gd name="adj1" fmla="val 106999"/>
              <a:gd name="adj2" fmla="val 1026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Floppy disk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s were originally invented by IBM as a 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  <a:cs typeface="Calibri"/>
              </a:rPr>
              <a:t>way of shipping IBM 360 microcode patches to customers!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42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Set Architecture (ISA)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contract between software and hardware</a:t>
            </a:r>
          </a:p>
          <a:p>
            <a:r>
              <a:rPr lang="en-US" sz="2400" smtClean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sz="2400" smtClean="0"/>
              <a:t>IBM 360 was first line of machines to separate ISA from implementation (aka. microarchitecture)</a:t>
            </a:r>
          </a:p>
          <a:p>
            <a:r>
              <a:rPr lang="en-US" sz="2400" smtClean="0"/>
              <a:t>Many implementations possible for a given ISA</a:t>
            </a:r>
          </a:p>
          <a:p>
            <a:pPr lvl="1"/>
            <a:r>
              <a:rPr lang="en-US" sz="2000" smtClean="0"/>
              <a:t>E.g., the Soviets build code-compatible clones of the IBM360, as did Amdahl after he left IBM.</a:t>
            </a:r>
          </a:p>
          <a:p>
            <a:pPr lvl="1"/>
            <a:r>
              <a:rPr lang="en-US" sz="2000" smtClean="0"/>
              <a:t>E.g.2., today you can buy AMD or Intel processors that run the x86-64 ISA.</a:t>
            </a:r>
          </a:p>
          <a:p>
            <a:pPr lvl="1"/>
            <a:r>
              <a:rPr lang="en-US" sz="2000" smtClean="0"/>
              <a:t>E.g.3: many cellphones use the ARM ISA with implementations from many different companies including TI, Qualcomm, Samsung, Marvell, etc.</a:t>
            </a:r>
          </a:p>
          <a:p>
            <a:r>
              <a:rPr lang="en-US" sz="2400" smtClean="0"/>
              <a:t>We use Berkeley RISC-V 2.0 as standard ISA in class</a:t>
            </a:r>
          </a:p>
          <a:p>
            <a:pPr lvl="1"/>
            <a:r>
              <a:rPr lang="en-US" sz="2000" smtClean="0"/>
              <a:t>www.riscv.org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4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in the Seventies</a:t>
            </a: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progress in semiconductor memory technology</a:t>
            </a:r>
          </a:p>
          <a:p>
            <a:endParaRPr lang="en-US" dirty="0" smtClean="0"/>
          </a:p>
          <a:p>
            <a:r>
              <a:rPr lang="en-US" dirty="0" smtClean="0"/>
              <a:t>1970, Intel introduces first DRAM, 1Kbit 1103</a:t>
            </a:r>
          </a:p>
          <a:p>
            <a:endParaRPr lang="en-US" dirty="0" smtClean="0"/>
          </a:p>
          <a:p>
            <a:r>
              <a:rPr lang="en-US" dirty="0" smtClean="0"/>
              <a:t>1979, Fujitsu introduces 64Kbit DRAM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=&gt; By mid-Seventies, obvious that PCs would soon have &gt;64KBytes physical memory</a:t>
            </a:r>
            <a:endParaRPr lang="en-US" i="1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5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 Evolution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Rapid progress in 70s, fueled by advances in MOSFET technology and expanding markets</a:t>
            </a:r>
          </a:p>
          <a:p>
            <a:r>
              <a:rPr lang="en-US" sz="2400" dirty="0" smtClean="0"/>
              <a:t>Intel i432</a:t>
            </a:r>
          </a:p>
          <a:p>
            <a:pPr lvl="1"/>
            <a:r>
              <a:rPr lang="en-US" sz="2000" dirty="0" smtClean="0"/>
              <a:t>Most ambitious seventies’ micro; started in 1975 - released 1981</a:t>
            </a:r>
          </a:p>
          <a:p>
            <a:pPr lvl="1"/>
            <a:r>
              <a:rPr lang="en-US" sz="2000" dirty="0" smtClean="0"/>
              <a:t>32-bit capability-based object-oriented architecture</a:t>
            </a:r>
          </a:p>
          <a:p>
            <a:pPr lvl="1"/>
            <a:r>
              <a:rPr lang="en-US" sz="2000" dirty="0" smtClean="0"/>
              <a:t>Instructions variable number of bits long</a:t>
            </a:r>
          </a:p>
          <a:p>
            <a:pPr lvl="1"/>
            <a:r>
              <a:rPr lang="en-US" sz="2000" dirty="0" smtClean="0"/>
              <a:t>Severe performance, complexity, and usability problems</a:t>
            </a:r>
          </a:p>
          <a:p>
            <a:r>
              <a:rPr lang="en-US" sz="2400" dirty="0" smtClean="0"/>
              <a:t>Motorola 68000 (1979, 8MHz, 68,000 transistors)</a:t>
            </a:r>
          </a:p>
          <a:p>
            <a:pPr lvl="1"/>
            <a:r>
              <a:rPr lang="en-US" sz="2000" dirty="0" smtClean="0"/>
              <a:t>Heavily </a:t>
            </a:r>
            <a:r>
              <a:rPr lang="en-US" sz="2000" dirty="0" err="1" smtClean="0"/>
              <a:t>microcoded</a:t>
            </a:r>
            <a:r>
              <a:rPr lang="en-US" sz="2000" dirty="0" smtClean="0"/>
              <a:t> (and </a:t>
            </a:r>
            <a:r>
              <a:rPr lang="en-US" sz="2000" dirty="0" err="1" smtClean="0"/>
              <a:t>nanocoded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32-bit general-purpose register architecture (24 address pins)</a:t>
            </a:r>
          </a:p>
          <a:p>
            <a:pPr lvl="1"/>
            <a:r>
              <a:rPr lang="en-US" sz="2000" dirty="0" smtClean="0"/>
              <a:t>8 address registers, 8 data registers</a:t>
            </a:r>
          </a:p>
          <a:p>
            <a:r>
              <a:rPr lang="en-US" sz="2400" dirty="0" smtClean="0"/>
              <a:t>Intel 8086 (1978, 8MHz, 29,000 transistors)</a:t>
            </a:r>
          </a:p>
          <a:p>
            <a:pPr lvl="1"/>
            <a:r>
              <a:rPr lang="en-US" sz="2000" dirty="0" smtClean="0"/>
              <a:t>“Stopgap” 16-bit processor, architected in 10 weeks</a:t>
            </a:r>
          </a:p>
          <a:p>
            <a:pPr lvl="1"/>
            <a:r>
              <a:rPr lang="en-US" sz="2000" dirty="0" smtClean="0"/>
              <a:t>Extended accumulator architecture, assembly-compatible with 8080</a:t>
            </a:r>
          </a:p>
          <a:p>
            <a:pPr lvl="1"/>
            <a:r>
              <a:rPr lang="en-US" sz="2000" dirty="0" smtClean="0"/>
              <a:t>20-bit addressing through segmented addressing scheme</a:t>
            </a:r>
            <a:endParaRPr lang="en-US" sz="2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70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PC, 1981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Hardware</a:t>
            </a:r>
          </a:p>
          <a:p>
            <a:pPr lvl="1"/>
            <a:r>
              <a:rPr lang="en-US" sz="2000" dirty="0" smtClean="0"/>
              <a:t>Team from IBM building PC prototypes in 1979</a:t>
            </a:r>
          </a:p>
          <a:p>
            <a:pPr lvl="1"/>
            <a:r>
              <a:rPr lang="en-US" sz="2000" dirty="0" smtClean="0"/>
              <a:t>Motorola 68000 chosen initially, but 68000 was late</a:t>
            </a:r>
          </a:p>
          <a:p>
            <a:pPr lvl="1"/>
            <a:r>
              <a:rPr lang="en-US" sz="2000" dirty="0" smtClean="0"/>
              <a:t>IBM builds “stopgap” prototypes using 8088 boards from Display Writer word processor</a:t>
            </a:r>
          </a:p>
          <a:p>
            <a:pPr lvl="1"/>
            <a:r>
              <a:rPr lang="en-US" sz="2000" dirty="0" smtClean="0"/>
              <a:t>8088 is 8-bit bus version of 8086 =&gt; allows cheaper system</a:t>
            </a:r>
          </a:p>
          <a:p>
            <a:pPr lvl="1"/>
            <a:r>
              <a:rPr lang="en-US" sz="2000" dirty="0" smtClean="0"/>
              <a:t>Estimated sales of 250,000</a:t>
            </a:r>
          </a:p>
          <a:p>
            <a:pPr lvl="1"/>
            <a:r>
              <a:rPr lang="en-US" sz="2000" dirty="0" smtClean="0"/>
              <a:t>100,000,000s sold</a:t>
            </a:r>
          </a:p>
          <a:p>
            <a:r>
              <a:rPr lang="en-US" sz="2400" dirty="0" smtClean="0"/>
              <a:t>Software</a:t>
            </a:r>
          </a:p>
          <a:p>
            <a:pPr lvl="1"/>
            <a:r>
              <a:rPr lang="en-US" sz="2000" dirty="0" smtClean="0"/>
              <a:t>Microsoft negotiates to provide OS for IBM.  Later buys and modifies QDOS from Seattle Computer Products.</a:t>
            </a:r>
          </a:p>
          <a:p>
            <a:r>
              <a:rPr lang="en-US" sz="2400" dirty="0" smtClean="0"/>
              <a:t>Open System</a:t>
            </a:r>
          </a:p>
          <a:p>
            <a:pPr lvl="1"/>
            <a:r>
              <a:rPr lang="en-US" sz="2000" dirty="0" smtClean="0"/>
              <a:t>Standard processor, Intel 8088</a:t>
            </a:r>
          </a:p>
          <a:p>
            <a:pPr lvl="1"/>
            <a:r>
              <a:rPr lang="en-US" sz="2000" dirty="0" smtClean="0"/>
              <a:t>Standard interfaces</a:t>
            </a:r>
          </a:p>
          <a:p>
            <a:pPr lvl="1"/>
            <a:r>
              <a:rPr lang="en-US" sz="2000" dirty="0" smtClean="0"/>
              <a:t>Standard OS, MS-DOS</a:t>
            </a:r>
          </a:p>
          <a:p>
            <a:pPr lvl="1"/>
            <a:r>
              <a:rPr lang="en-US" sz="2000" dirty="0" smtClean="0"/>
              <a:t>IBM permits cloning and third-party software</a:t>
            </a:r>
            <a:endParaRPr lang="en-US" sz="2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25A0730E-5316-FB4D-BEAA-CDDAB76ADE3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3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 descr="ibmpc-percon8111.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8065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867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[ Personal Computing Ad, 11/81]</a:t>
            </a:r>
          </a:p>
        </p:txBody>
      </p:sp>
    </p:spTree>
    <p:extLst>
      <p:ext uri="{BB962C8B-B14F-4D97-AF65-F5344CB8AC3E}">
        <p14:creationId xmlns:p14="http://schemas.microsoft.com/office/powerpoint/2010/main" val="78053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Microprogramming: early Eighties</a:t>
            </a:r>
            <a:endParaRPr lang="en-US"/>
          </a:p>
        </p:txBody>
      </p:sp>
      <p:sp>
        <p:nvSpPr>
          <p:cNvPr id="1156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Evolution bred more complex micro-machines</a:t>
            </a:r>
          </a:p>
          <a:p>
            <a:pPr lvl="1"/>
            <a:r>
              <a:rPr lang="en-US" sz="2000" dirty="0" smtClean="0"/>
              <a:t>Complex instruction sets led to need for subroutine and call stacks in µcode</a:t>
            </a:r>
          </a:p>
          <a:p>
            <a:pPr lvl="1"/>
            <a:r>
              <a:rPr lang="en-US" sz="2000" dirty="0" smtClean="0"/>
              <a:t>Need for fixing bugs in control programs was in conflict with read-only nature of µROM </a:t>
            </a:r>
          </a:p>
          <a:p>
            <a:pPr lvl="1"/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/>
              <a:t>Writable Control Store (WCS)  (B1700, </a:t>
            </a:r>
            <a:r>
              <a:rPr lang="en-US" sz="2000" dirty="0" err="1" smtClean="0"/>
              <a:t>QMachine</a:t>
            </a:r>
            <a:r>
              <a:rPr lang="en-US" sz="2000" dirty="0" smtClean="0"/>
              <a:t>, Intel i432, …)</a:t>
            </a:r>
          </a:p>
          <a:p>
            <a:r>
              <a:rPr lang="en-US" sz="2400" dirty="0" smtClean="0"/>
              <a:t>With the advent of VLSI technology assumptions about ROM &amp; RAM speed became invalid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more complexity</a:t>
            </a:r>
          </a:p>
          <a:p>
            <a:r>
              <a:rPr lang="en-US" sz="2400" dirty="0" smtClean="0"/>
              <a:t>Better compilers made complex instructions less important.</a:t>
            </a:r>
          </a:p>
          <a:p>
            <a:r>
              <a:rPr lang="en-US" sz="2400" dirty="0" smtClean="0"/>
              <a:t>Use of numerous micro-architectural innovations, e.g., pipelining, caches and buffers, made multiple-cycle execution of </a:t>
            </a:r>
            <a:r>
              <a:rPr lang="en-US" sz="2400" dirty="0" err="1" smtClean="0"/>
              <a:t>reg-reg</a:t>
            </a:r>
            <a:r>
              <a:rPr lang="en-US" sz="2400" dirty="0" smtClean="0"/>
              <a:t> instructions unattractive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EEE788EA-2F1D-6E4C-89EC-028D344B6E0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5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Writable Control Store (WCS)</a:t>
            </a:r>
            <a:endParaRPr lang="en-US"/>
          </a:p>
        </p:txBody>
      </p:sp>
      <p:sp>
        <p:nvSpPr>
          <p:cNvPr id="1155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Implement control store in RAM not ROM</a:t>
            </a:r>
          </a:p>
          <a:p>
            <a:pPr lvl="1"/>
            <a:r>
              <a:rPr lang="en-US" sz="2000" dirty="0" smtClean="0"/>
              <a:t>MOS SRAM memories now almost as fast as control store (core memories/DRAMs were 2-10x slower)</a:t>
            </a:r>
          </a:p>
          <a:p>
            <a:pPr lvl="1"/>
            <a:r>
              <a:rPr lang="en-US" sz="2000" dirty="0" smtClean="0"/>
              <a:t>Bug-free </a:t>
            </a:r>
            <a:r>
              <a:rPr lang="en-US" sz="2000" dirty="0" err="1" smtClean="0"/>
              <a:t>microprograms</a:t>
            </a:r>
            <a:r>
              <a:rPr lang="en-US" sz="2000" dirty="0" smtClean="0"/>
              <a:t> difficult to write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User-WCS provided as option on several minicomputers</a:t>
            </a:r>
          </a:p>
          <a:p>
            <a:pPr lvl="1"/>
            <a:r>
              <a:rPr lang="en-US" sz="2000" dirty="0" smtClean="0"/>
              <a:t>Allowed users to change microcode for each processor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User-WCS failed</a:t>
            </a:r>
          </a:p>
          <a:p>
            <a:pPr lvl="1"/>
            <a:r>
              <a:rPr lang="en-US" sz="2000" dirty="0" smtClean="0"/>
              <a:t>Little or no programming tools support</a:t>
            </a:r>
          </a:p>
          <a:p>
            <a:pPr lvl="1"/>
            <a:r>
              <a:rPr lang="en-US" sz="2000" dirty="0" smtClean="0"/>
              <a:t>Difficult to fit software into small space</a:t>
            </a:r>
          </a:p>
          <a:p>
            <a:pPr lvl="1"/>
            <a:r>
              <a:rPr lang="en-US" sz="2000" dirty="0" smtClean="0"/>
              <a:t>Microcode control tailored to original ISA, less useful for others</a:t>
            </a:r>
          </a:p>
          <a:p>
            <a:pPr lvl="1"/>
            <a:r>
              <a:rPr lang="en-US" sz="2000" dirty="0" smtClean="0"/>
              <a:t>Large WCS part of processor state - expensive context switches</a:t>
            </a:r>
          </a:p>
          <a:p>
            <a:pPr lvl="1"/>
            <a:r>
              <a:rPr lang="en-US" sz="2000" dirty="0" smtClean="0"/>
              <a:t>Protection difficult if user can change microcode</a:t>
            </a:r>
          </a:p>
          <a:p>
            <a:pPr lvl="1"/>
            <a:r>
              <a:rPr lang="en-US" sz="2000" dirty="0" smtClean="0"/>
              <a:t>Virtual memory required </a:t>
            </a:r>
            <a:r>
              <a:rPr lang="en-US" sz="2000" dirty="0" err="1" smtClean="0"/>
              <a:t>restartable</a:t>
            </a:r>
            <a:r>
              <a:rPr lang="en-US" sz="2000" dirty="0" smtClean="0"/>
              <a:t> microcode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71C5D794-4D49-ED47-8E0E-403DA5A96EE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3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Microcoded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John </a:t>
            </a:r>
            <a:r>
              <a:rPr lang="en-US" sz="2400" dirty="0" err="1" smtClean="0"/>
              <a:t>Cocke</a:t>
            </a:r>
            <a:r>
              <a:rPr lang="en-US" sz="2400" dirty="0" smtClean="0"/>
              <a:t> and group at IBM</a:t>
            </a:r>
          </a:p>
          <a:p>
            <a:pPr lvl="1"/>
            <a:r>
              <a:rPr lang="en-US" sz="2000" dirty="0" smtClean="0"/>
              <a:t>Working on a simple pipelined processor, 801, and advanced compilers inside IBM</a:t>
            </a:r>
          </a:p>
          <a:p>
            <a:pPr lvl="1"/>
            <a:r>
              <a:rPr lang="en-US" sz="2000" dirty="0" smtClean="0"/>
              <a:t>Ported experimental PL.8 compiler to IBM 370, and only used simple register-register and load/store instructions similar to 801</a:t>
            </a:r>
          </a:p>
          <a:p>
            <a:pPr lvl="1"/>
            <a:r>
              <a:rPr lang="en-US" sz="2000" dirty="0" smtClean="0"/>
              <a:t>Code ran faster than other existing compilers that used all 370 instructions! (up to 6MIPS whereas 2MIPS considered good before)</a:t>
            </a:r>
          </a:p>
          <a:p>
            <a:r>
              <a:rPr lang="en-US" sz="2400" dirty="0" err="1" smtClean="0"/>
              <a:t>Emer</a:t>
            </a:r>
            <a:r>
              <a:rPr lang="en-US" sz="2400" dirty="0" smtClean="0"/>
              <a:t>, Clark, at DEC</a:t>
            </a:r>
          </a:p>
          <a:p>
            <a:pPr lvl="1"/>
            <a:r>
              <a:rPr lang="en-US" sz="2000" dirty="0" smtClean="0"/>
              <a:t>Measured VAX-11/780 using external hardware</a:t>
            </a:r>
          </a:p>
          <a:p>
            <a:pPr lvl="1"/>
            <a:r>
              <a:rPr lang="en-US" sz="2000" dirty="0" smtClean="0"/>
              <a:t>Found it was actually a 0.5MIPS machine, although usually assumed to be a 1MIPS machine</a:t>
            </a:r>
          </a:p>
          <a:p>
            <a:pPr lvl="1"/>
            <a:r>
              <a:rPr lang="en-US" sz="2000" dirty="0" smtClean="0"/>
              <a:t>Found 20% of VAX instructions responsible for 60% of microcode, but only account for 0.2% of execution time!</a:t>
            </a:r>
          </a:p>
          <a:p>
            <a:r>
              <a:rPr lang="en-US" sz="2400" dirty="0" smtClean="0"/>
              <a:t>VAX8800</a:t>
            </a:r>
          </a:p>
          <a:p>
            <a:pPr lvl="1"/>
            <a:r>
              <a:rPr lang="en-US" sz="2000" dirty="0" smtClean="0"/>
              <a:t>Control Store: 16K*147b RAM, Unified Cache: 64K*8b RAM</a:t>
            </a:r>
          </a:p>
          <a:p>
            <a:pPr lvl="1"/>
            <a:r>
              <a:rPr lang="en-US" sz="2000" dirty="0" smtClean="0"/>
              <a:t> 4.5x more </a:t>
            </a:r>
            <a:r>
              <a:rPr lang="en-US" sz="2000" dirty="0" err="1" smtClean="0"/>
              <a:t>microstore</a:t>
            </a:r>
            <a:r>
              <a:rPr lang="en-US" sz="2000" dirty="0" smtClean="0"/>
              <a:t> RAM than cache RAM!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8255E8C9-94CC-FC42-AFE8-1224D17E4F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 Technology Changes Tradeoffs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Logic, RAM, ROM all implemented using MOS transistors</a:t>
            </a:r>
          </a:p>
          <a:p>
            <a:r>
              <a:rPr lang="en-US" dirty="0" smtClean="0"/>
              <a:t>Semiconductor RAM ~ same speed as ROM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F344A85B-53F9-3243-9B83-F2EE31E229D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MC68000 had 17-bit µ</a:t>
            </a:r>
            <a:r>
              <a:rPr lang="en-US" dirty="0" smtClean="0"/>
              <a:t>code </a:t>
            </a:r>
            <a:r>
              <a:rPr lang="en-US" dirty="0"/>
              <a:t>containing either 10-bit µ</a:t>
            </a:r>
            <a:r>
              <a:rPr lang="en-US" dirty="0" smtClean="0"/>
              <a:t>jump </a:t>
            </a:r>
            <a:r>
              <a:rPr lang="en-US" dirty="0"/>
              <a:t>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µcode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µcode 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µaddress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3590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PC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Exploits recurring control signal patterns in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µcode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, e.g.,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20173500">
            <a:off x="5053013" y="838200"/>
            <a:ext cx="2359025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User PC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0173500">
            <a:off x="4492625" y="2201863"/>
            <a:ext cx="3165475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/>
              <a:t>Inst. Cache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20173500">
            <a:off x="3387725" y="3578225"/>
            <a:ext cx="5091113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/>
              <a:t>Hardwired Decode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 rot="20173500">
            <a:off x="1156861" y="581115"/>
            <a:ext cx="1532766" cy="76944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/>
              <a:t>RISC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0184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0" grpId="0" animBg="1" autoUpdateAnimBg="0"/>
      <p:bldP spid="31" grpId="0" animBg="1" autoUpdateAnimBg="0"/>
      <p:bldP spid="3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CISC to RISC</a:t>
            </a:r>
            <a:endParaRPr lang="en-US"/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fast RAM to build fast instruction </a:t>
            </a:r>
            <a:r>
              <a:rPr lang="en-US" i="1" dirty="0" smtClean="0"/>
              <a:t>cache</a:t>
            </a:r>
            <a:r>
              <a:rPr lang="en-US" dirty="0" smtClean="0"/>
              <a:t> of user-visible instructions, not fixed hardware </a:t>
            </a:r>
            <a:r>
              <a:rPr lang="en-US" dirty="0" err="1" smtClean="0"/>
              <a:t>microroutines</a:t>
            </a:r>
            <a:endParaRPr lang="en-US" dirty="0" smtClean="0"/>
          </a:p>
          <a:p>
            <a:pPr lvl="1"/>
            <a:r>
              <a:rPr lang="en-US" dirty="0" smtClean="0"/>
              <a:t>Contents of fast instruction memory change to fit what application needs right now</a:t>
            </a:r>
          </a:p>
          <a:p>
            <a:r>
              <a:rPr lang="en-US" dirty="0" smtClean="0"/>
              <a:t>Use simple ISA to enable hardwired pipelined implementation</a:t>
            </a:r>
          </a:p>
          <a:p>
            <a:pPr lvl="1"/>
            <a:r>
              <a:rPr lang="en-US" dirty="0" smtClean="0"/>
              <a:t>Most compiled code only used a few of the available CISC instructions</a:t>
            </a:r>
          </a:p>
          <a:p>
            <a:pPr lvl="1"/>
            <a:r>
              <a:rPr lang="en-US" dirty="0" smtClean="0"/>
              <a:t>Simpler encoding allowed pipelined implementations</a:t>
            </a:r>
          </a:p>
          <a:p>
            <a:r>
              <a:rPr lang="en-US" dirty="0" smtClean="0"/>
              <a:t>Further benefit with integration</a:t>
            </a:r>
          </a:p>
          <a:p>
            <a:pPr lvl="1"/>
            <a:r>
              <a:rPr lang="en-US" dirty="0" smtClean="0"/>
              <a:t>In early ‘80s, could finally fit 32-bit </a:t>
            </a:r>
            <a:r>
              <a:rPr lang="en-US" dirty="0" err="1" smtClean="0"/>
              <a:t>datapath</a:t>
            </a:r>
            <a:r>
              <a:rPr lang="en-US" dirty="0" smtClean="0"/>
              <a:t> + small caches on a single chip</a:t>
            </a:r>
          </a:p>
          <a:p>
            <a:pPr lvl="1"/>
            <a:r>
              <a:rPr lang="en-US" dirty="0" smtClean="0"/>
              <a:t>No chip crossings in common case allows faster operation</a:t>
            </a:r>
            <a:endParaRPr lang="en-US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25A0730E-5316-FB4D-BEAA-CDDAB76ADE3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01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versus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1828800"/>
          </a:xfrm>
        </p:spPr>
        <p:txBody>
          <a:bodyPr/>
          <a:lstStyle/>
          <a:p>
            <a:r>
              <a:rPr lang="en-US" sz="2400" dirty="0" smtClean="0"/>
              <a:t>Processor designs </a:t>
            </a:r>
            <a:r>
              <a:rPr lang="en-US" sz="2400" dirty="0"/>
              <a:t>can be split between </a:t>
            </a:r>
            <a:r>
              <a:rPr lang="en-US" sz="2400" i="1" dirty="0" err="1"/>
              <a:t>datapath</a:t>
            </a:r>
            <a:r>
              <a:rPr lang="en-US" sz="2400" dirty="0"/>
              <a:t>, where numbers are stored and arithmetic operations computed, and </a:t>
            </a:r>
            <a:r>
              <a:rPr lang="en-US" sz="2400" i="1" dirty="0"/>
              <a:t>control</a:t>
            </a:r>
            <a:r>
              <a:rPr lang="en-US" sz="2400" dirty="0"/>
              <a:t>, which sequences operations on </a:t>
            </a:r>
            <a:r>
              <a:rPr lang="en-US" sz="2400" dirty="0" err="1"/>
              <a:t>datapath</a:t>
            </a:r>
            <a:endParaRPr lang="en-US" sz="2400" dirty="0"/>
          </a:p>
          <a:p>
            <a:r>
              <a:rPr lang="en-US" sz="2400" dirty="0"/>
              <a:t>Biggest challenge for early computer designers was getting control circuitry </a:t>
            </a:r>
            <a:r>
              <a:rPr lang="en-US" sz="2400" dirty="0" smtClean="0"/>
              <a:t>correct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1" name="Content Placeholder 3"/>
          <p:cNvSpPr txBox="1">
            <a:spLocks/>
          </p:cNvSpPr>
          <p:nvPr/>
        </p:nvSpPr>
        <p:spPr bwMode="auto">
          <a:xfrm>
            <a:off x="4572000" y="27432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Maurice Wilkes invented the idea of microprogramming to design the control unit of a processor for EDSAC-II, 1958</a:t>
            </a:r>
          </a:p>
          <a:p>
            <a:pPr lvl="1"/>
            <a:r>
              <a:rPr lang="en-US" sz="2000" dirty="0" smtClean="0"/>
              <a:t>Foreshadowed by Babbage’s “Barrel” and mechanisms in earlier programmable calculators</a:t>
            </a:r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1000" y="2819400"/>
            <a:ext cx="4419600" cy="3505200"/>
            <a:chOff x="381000" y="2819400"/>
            <a:chExt cx="4419600" cy="3505200"/>
          </a:xfrm>
        </p:grpSpPr>
        <p:sp>
          <p:nvSpPr>
            <p:cNvPr id="97" name="TextBox 96"/>
            <p:cNvSpPr txBox="1"/>
            <p:nvPr/>
          </p:nvSpPr>
          <p:spPr>
            <a:xfrm>
              <a:off x="3429000" y="32766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Condition?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81000" y="2819400"/>
              <a:ext cx="34290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Control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5791200"/>
              <a:ext cx="3505200" cy="5334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954882" y="5355517"/>
              <a:ext cx="0" cy="4721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051817" y="5334000"/>
              <a:ext cx="3040" cy="5026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76400" y="5334000"/>
              <a:ext cx="1020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Address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33400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Data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2209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752600" y="3276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Control Lines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 rot="16200000">
              <a:off x="1485900" y="3009900"/>
              <a:ext cx="1600200" cy="30480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Datapath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701170" y="4404231"/>
              <a:ext cx="1340863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PC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6200000">
              <a:off x="1159735" y="4402865"/>
              <a:ext cx="1348087" cy="314757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Inst. Reg.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133600" y="3886200"/>
              <a:ext cx="914399" cy="1340863"/>
              <a:chOff x="2362200" y="3810000"/>
              <a:chExt cx="914399" cy="13408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 rot="16200000">
                <a:off x="2178085" y="4272295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21" name="Freeform 31"/>
            <p:cNvSpPr>
              <a:spLocks/>
            </p:cNvSpPr>
            <p:nvPr/>
          </p:nvSpPr>
          <p:spPr bwMode="auto">
            <a:xfrm rot="16200000">
              <a:off x="2867821" y="4371179"/>
              <a:ext cx="1068386" cy="403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ALU</a:t>
              </a:r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 flipV="1">
              <a:off x="1905000" y="32766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3429000" y="3276600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2362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>
              <a:off x="2514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>
              <a:off x="26670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>
              <a:off x="2819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>
              <a:off x="2971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>
              <a:off x="3124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3276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2057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685800" y="3276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Instruction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 bwMode="auto">
            <a:xfrm>
              <a:off x="4572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 flipV="1">
              <a:off x="6096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6" name="TextBox 145"/>
            <p:cNvSpPr txBox="1"/>
            <p:nvPr/>
          </p:nvSpPr>
          <p:spPr>
            <a:xfrm>
              <a:off x="533400" y="53340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Busy?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27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4168775" cy="736600"/>
          </a:xfrm>
        </p:spPr>
        <p:txBody>
          <a:bodyPr/>
          <a:lstStyle/>
          <a:p>
            <a:r>
              <a:rPr lang="en-US" dirty="0" smtClean="0"/>
              <a:t>Berkeley RISC Chips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RISC1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61" y="0"/>
            <a:ext cx="4759339" cy="3581400"/>
          </a:xfrm>
          <a:prstGeom prst="rect">
            <a:avLst/>
          </a:prstGeom>
        </p:spPr>
      </p:pic>
      <p:pic>
        <p:nvPicPr>
          <p:cNvPr id="9" name="Picture 8" descr="RISC2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" y="3657599"/>
            <a:ext cx="5031304" cy="2849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295400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RISC-I (1982) Contains 44,420 transistors,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fabbed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in 5 µ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NMOS, with a die area of 77 mm</a:t>
            </a:r>
            <a:r>
              <a:rPr lang="en-US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, ran at 1 MHz. This chip is probably the first VLSI RISC.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RISC-II (1983) contains 40,760 transistors, was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fabbed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in 3 µm NMOS, ran at 3 MHz, and the size is 60 mm</a:t>
            </a:r>
            <a:r>
              <a:rPr lang="en-US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78" y="6019800"/>
            <a:ext cx="375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Stanford </a:t>
            </a:r>
            <a:r>
              <a:rPr lang="en-US" sz="2400" dirty="0" smtClean="0">
                <a:solidFill>
                  <a:srgbClr val="000000"/>
                </a:solidFill>
              </a:rPr>
              <a:t>built some too…</a:t>
            </a:r>
          </a:p>
        </p:txBody>
      </p:sp>
    </p:spTree>
    <p:extLst>
      <p:ext uri="{BB962C8B-B14F-4D97-AF65-F5344CB8AC3E}">
        <p14:creationId xmlns:p14="http://schemas.microsoft.com/office/powerpoint/2010/main" val="305371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Microprogramming is far from extinct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Played a crucial role in micros of the Eighties</a:t>
            </a:r>
          </a:p>
          <a:p>
            <a:pPr lvl="2"/>
            <a:r>
              <a:rPr lang="en-US" smtClean="0"/>
              <a:t>DEC uVAX, Motorola 68K series, Intel 286/386</a:t>
            </a:r>
          </a:p>
          <a:p>
            <a:r>
              <a:rPr lang="en-US" smtClean="0"/>
              <a:t>Plays an assisting role in most modern micros</a:t>
            </a:r>
          </a:p>
          <a:p>
            <a:pPr lvl="1"/>
            <a:r>
              <a:rPr lang="en-US" smtClean="0"/>
              <a:t>e.g., AMD Bulldozer, Intel Ivy Bridge, Intel Atom, IBM PowerPC, …</a:t>
            </a:r>
          </a:p>
          <a:p>
            <a:pPr lvl="1"/>
            <a:r>
              <a:rPr lang="en-US" smtClean="0"/>
              <a:t> Most instructions executed directly, i.e., with hard-wired control</a:t>
            </a:r>
          </a:p>
          <a:p>
            <a:pPr lvl="1"/>
            <a:r>
              <a:rPr lang="en-US" smtClean="0"/>
              <a:t> Infrequently-used and/or complicated instructions invoke microcode</a:t>
            </a:r>
          </a:p>
          <a:p>
            <a:pPr lvl="1"/>
            <a:endParaRPr lang="en-US" smtClean="0"/>
          </a:p>
          <a:p>
            <a:r>
              <a:rPr lang="en-US" smtClean="0"/>
              <a:t> Patchable microcode common for post-fabrication bug fixes, e.g. Intel processors load µcode patches at bootup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72E8DC5D-0FD8-4243-AD21-E9ACB268A6A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75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Influence</a:t>
            </a: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microcode appeared in 50s, different technologies for:</a:t>
            </a:r>
          </a:p>
          <a:p>
            <a:pPr lvl="1"/>
            <a:r>
              <a:rPr lang="en-US" sz="2400" dirty="0" smtClean="0"/>
              <a:t>Logic: Vacuum Tubes</a:t>
            </a:r>
          </a:p>
          <a:p>
            <a:pPr lvl="1"/>
            <a:r>
              <a:rPr lang="en-US" sz="2400" dirty="0" smtClean="0"/>
              <a:t>Main Memory: Magnetic cores</a:t>
            </a:r>
          </a:p>
          <a:p>
            <a:pPr lvl="1"/>
            <a:r>
              <a:rPr lang="en-US" sz="2400" dirty="0" smtClean="0"/>
              <a:t>Read-Only Memory: Diode matrix, punched metal cards,…</a:t>
            </a:r>
          </a:p>
          <a:p>
            <a:r>
              <a:rPr lang="en-US" sz="2800" dirty="0" smtClean="0"/>
              <a:t>Logic very expensive compared to ROM or RAM</a:t>
            </a:r>
          </a:p>
          <a:p>
            <a:r>
              <a:rPr lang="en-US" sz="2800" dirty="0" smtClean="0"/>
              <a:t>ROM cheaper than RAM</a:t>
            </a:r>
          </a:p>
          <a:p>
            <a:r>
              <a:rPr lang="en-US" sz="2800" dirty="0" smtClean="0"/>
              <a:t>ROM much faster than RAM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32A86DDE-AE4B-8F4F-B00A-749F776B07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Microcoded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3657600"/>
            <a:ext cx="5791200" cy="1066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Datapath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7086600" cy="9906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Main Memory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(holds user program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 written in macroinstructions, e.g., x86, RISC-V)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052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1816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62200" y="4800600"/>
            <a:ext cx="118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800600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1828800"/>
            <a:ext cx="1981200" cy="1066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Decoder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19600" y="1981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19600" y="21336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19600" y="22860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419600" y="24384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419600" y="2590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419600" y="2743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648200" y="18288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00600" y="18288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953000" y="1828800"/>
            <a:ext cx="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105400" y="1828800"/>
            <a:ext cx="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257800" y="18288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10200" y="18288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5626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8674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2438400" y="1371600"/>
            <a:ext cx="1981200" cy="304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rPr>
              <a:t>µPC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cxnSp>
        <p:nvCxnSpPr>
          <p:cNvPr id="35" name="Straight Arrow Connector 34"/>
          <p:cNvCxnSpPr>
            <a:stCxn id="33" idx="2"/>
            <a:endCxn id="13" idx="0"/>
          </p:cNvCxnSpPr>
          <p:nvPr/>
        </p:nvCxnSpPr>
        <p:spPr bwMode="auto">
          <a:xfrm>
            <a:off x="3429000" y="16764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Left Brace 35"/>
          <p:cNvSpPr/>
          <p:nvPr/>
        </p:nvSpPr>
        <p:spPr bwMode="auto">
          <a:xfrm rot="5400000">
            <a:off x="5676900" y="1181100"/>
            <a:ext cx="381000" cy="762000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3200400" y="3200400"/>
            <a:ext cx="144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200400" y="32004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4114800" y="3352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1148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257800" y="33528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7912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410200" y="3200400"/>
            <a:ext cx="220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7620000" y="32004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3246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Microcode ROM</a:t>
            </a:r>
          </a:p>
          <a:p>
            <a:r>
              <a:rPr lang="en-US" sz="2000" i="1" dirty="0" smtClean="0">
                <a:latin typeface="Calibri"/>
                <a:cs typeface="Calibri"/>
              </a:rPr>
              <a:t>(holds fixed µcode instructions)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495800" y="1676400"/>
            <a:ext cx="4038600" cy="12954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3411206" y="1006955"/>
            <a:ext cx="2453818" cy="368478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18" h="368478">
                <a:moveTo>
                  <a:pt x="2453818" y="368478"/>
                </a:moveTo>
                <a:lnTo>
                  <a:pt x="2453818" y="0"/>
                </a:lnTo>
                <a:lnTo>
                  <a:pt x="0" y="0"/>
                </a:lnTo>
                <a:lnTo>
                  <a:pt x="0" y="360638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3600" y="990600"/>
            <a:ext cx="149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Next State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67400" y="3200400"/>
            <a:ext cx="182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Control Lines</a:t>
            </a:r>
          </a:p>
        </p:txBody>
      </p:sp>
      <p:sp>
        <p:nvSpPr>
          <p:cNvPr id="94" name="Freeform 93"/>
          <p:cNvSpPr/>
          <p:nvPr/>
        </p:nvSpPr>
        <p:spPr>
          <a:xfrm flipH="1">
            <a:off x="1447800" y="1066800"/>
            <a:ext cx="1517650" cy="2590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71320 w 2471320"/>
              <a:gd name="connsiteY0" fmla="*/ 368478 h 368478"/>
              <a:gd name="connsiteX1" fmla="*/ 2471320 w 2471320"/>
              <a:gd name="connsiteY1" fmla="*/ 0 h 368478"/>
              <a:gd name="connsiteX2" fmla="*/ 17502 w 2471320"/>
              <a:gd name="connsiteY2" fmla="*/ 0 h 368478"/>
              <a:gd name="connsiteX3" fmla="*/ 0 w 2471320"/>
              <a:gd name="connsiteY3" fmla="*/ 4849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320" h="368478">
                <a:moveTo>
                  <a:pt x="2471320" y="368478"/>
                </a:moveTo>
                <a:lnTo>
                  <a:pt x="2471320" y="0"/>
                </a:lnTo>
                <a:lnTo>
                  <a:pt x="17502" y="0"/>
                </a:lnTo>
                <a:cubicBezTo>
                  <a:pt x="8221" y="17671"/>
                  <a:pt x="9281" y="30827"/>
                  <a:pt x="0" y="48498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947514" y="2176688"/>
            <a:ext cx="115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Opcode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96" name="Freeform 95"/>
          <p:cNvSpPr/>
          <p:nvPr/>
        </p:nvSpPr>
        <p:spPr>
          <a:xfrm flipH="1">
            <a:off x="1905000" y="1156478"/>
            <a:ext cx="838200" cy="2501121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32234 w 2453818"/>
              <a:gd name="connsiteY3" fmla="*/ 35243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28135 h 368478"/>
              <a:gd name="connsiteX0" fmla="*/ 2481660 w 2481660"/>
              <a:gd name="connsiteY0" fmla="*/ 377956 h 377956"/>
              <a:gd name="connsiteX1" fmla="*/ 2481660 w 2481660"/>
              <a:gd name="connsiteY1" fmla="*/ 9478 h 377956"/>
              <a:gd name="connsiteX2" fmla="*/ 12824 w 2481660"/>
              <a:gd name="connsiteY2" fmla="*/ 0 h 377956"/>
              <a:gd name="connsiteX3" fmla="*/ 0 w 2481660"/>
              <a:gd name="connsiteY3" fmla="*/ 37613 h 377956"/>
              <a:gd name="connsiteX0" fmla="*/ 2481660 w 2496678"/>
              <a:gd name="connsiteY0" fmla="*/ 377956 h 377956"/>
              <a:gd name="connsiteX1" fmla="*/ 2496678 w 2496678"/>
              <a:gd name="connsiteY1" fmla="*/ 3554 h 377956"/>
              <a:gd name="connsiteX2" fmla="*/ 12824 w 2496678"/>
              <a:gd name="connsiteY2" fmla="*/ 0 h 377956"/>
              <a:gd name="connsiteX3" fmla="*/ 0 w 2496678"/>
              <a:gd name="connsiteY3" fmla="*/ 37613 h 377956"/>
              <a:gd name="connsiteX0" fmla="*/ 2481660 w 2481660"/>
              <a:gd name="connsiteY0" fmla="*/ 381510 h 381510"/>
              <a:gd name="connsiteX1" fmla="*/ 2481660 w 2481660"/>
              <a:gd name="connsiteY1" fmla="*/ 0 h 381510"/>
              <a:gd name="connsiteX2" fmla="*/ 12824 w 2481660"/>
              <a:gd name="connsiteY2" fmla="*/ 3554 h 381510"/>
              <a:gd name="connsiteX3" fmla="*/ 0 w 2481660"/>
              <a:gd name="connsiteY3" fmla="*/ 41167 h 381510"/>
              <a:gd name="connsiteX0" fmla="*/ 2481660 w 2481660"/>
              <a:gd name="connsiteY0" fmla="*/ 377956 h 377956"/>
              <a:gd name="connsiteX1" fmla="*/ 2481660 w 2481660"/>
              <a:gd name="connsiteY1" fmla="*/ 0 h 377956"/>
              <a:gd name="connsiteX2" fmla="*/ 12824 w 2481660"/>
              <a:gd name="connsiteY2" fmla="*/ 0 h 377956"/>
              <a:gd name="connsiteX3" fmla="*/ 0 w 2481660"/>
              <a:gd name="connsiteY3" fmla="*/ 37613 h 37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660" h="377956">
                <a:moveTo>
                  <a:pt x="2481660" y="377956"/>
                </a:moveTo>
                <a:lnTo>
                  <a:pt x="2481660" y="0"/>
                </a:lnTo>
                <a:lnTo>
                  <a:pt x="12824" y="0"/>
                </a:lnTo>
                <a:lnTo>
                  <a:pt x="0" y="37613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1359337" y="2145864"/>
            <a:ext cx="1400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Condition</a:t>
            </a:r>
          </a:p>
        </p:txBody>
      </p:sp>
      <p:sp>
        <p:nvSpPr>
          <p:cNvPr id="98" name="Oval 97"/>
          <p:cNvSpPr/>
          <p:nvPr/>
        </p:nvSpPr>
        <p:spPr>
          <a:xfrm>
            <a:off x="4603360" y="1942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08160" y="2246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60560" y="2399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212960" y="255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365360" y="2704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755760" y="195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908160" y="21056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60560" y="2258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212960" y="2410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365360" y="2562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517760" y="270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060560" y="2109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365360" y="2413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060560" y="1960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212960" y="2112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365360" y="2264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517760" y="240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670160" y="2561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22560" y="271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212960" y="1963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365360" y="2116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670160" y="2412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22560" y="256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517760" y="211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974960" y="2568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27360" y="2721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517760" y="1962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22560" y="226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5974960" y="24198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5670160" y="1966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22560" y="2118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974960" y="2270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27360" y="242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5822560" y="196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27360" y="227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27360" y="212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27360" y="19764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609874" y="2701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609874" y="2552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762274" y="2704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914674" y="2708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09874" y="22542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4762274" y="2406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4914674" y="25590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067074" y="2711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609874" y="2105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914674" y="2410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219474" y="2714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65565" y="351288"/>
            <a:ext cx="594439" cy="378310"/>
          </a:xfrm>
          <a:custGeom>
            <a:avLst/>
            <a:gdLst>
              <a:gd name="connsiteX0" fmla="*/ 0 w 594439"/>
              <a:gd name="connsiteY0" fmla="*/ 0 h 378310"/>
              <a:gd name="connsiteX1" fmla="*/ 225166 w 594439"/>
              <a:gd name="connsiteY1" fmla="*/ 378310 h 378310"/>
              <a:gd name="connsiteX2" fmla="*/ 594439 w 594439"/>
              <a:gd name="connsiteY2" fmla="*/ 333273 h 3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439" h="378310">
                <a:moveTo>
                  <a:pt x="0" y="0"/>
                </a:moveTo>
                <a:lnTo>
                  <a:pt x="225166" y="378310"/>
                </a:lnTo>
                <a:lnTo>
                  <a:pt x="594439" y="333273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6226" y="270222"/>
            <a:ext cx="1080798" cy="468384"/>
          </a:xfrm>
          <a:custGeom>
            <a:avLst/>
            <a:gdLst>
              <a:gd name="connsiteX0" fmla="*/ 0 w 1080798"/>
              <a:gd name="connsiteY0" fmla="*/ 0 h 468384"/>
              <a:gd name="connsiteX1" fmla="*/ 621459 w 1080798"/>
              <a:gd name="connsiteY1" fmla="*/ 468384 h 468384"/>
              <a:gd name="connsiteX2" fmla="*/ 1080798 w 1080798"/>
              <a:gd name="connsiteY2" fmla="*/ 90074 h 4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798" h="468384">
                <a:moveTo>
                  <a:pt x="0" y="0"/>
                </a:moveTo>
                <a:lnTo>
                  <a:pt x="621459" y="468384"/>
                </a:lnTo>
                <a:lnTo>
                  <a:pt x="1080798" y="90074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4" name="Freeform 113"/>
          <p:cNvSpPr/>
          <p:nvPr/>
        </p:nvSpPr>
        <p:spPr>
          <a:xfrm flipH="1">
            <a:off x="914400" y="914400"/>
            <a:ext cx="2260600" cy="4495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40862 w 2481660"/>
              <a:gd name="connsiteY4" fmla="*/ 34257 h 368478"/>
              <a:gd name="connsiteX5" fmla="*/ 0 w 2481660"/>
              <a:gd name="connsiteY5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643778 w 2643778"/>
              <a:gd name="connsiteY0" fmla="*/ 368478 h 368478"/>
              <a:gd name="connsiteX1" fmla="*/ 2643778 w 2643778"/>
              <a:gd name="connsiteY1" fmla="*/ 0 h 368478"/>
              <a:gd name="connsiteX2" fmla="*/ 189960 w 2643778"/>
              <a:gd name="connsiteY2" fmla="*/ 0 h 368478"/>
              <a:gd name="connsiteX3" fmla="*/ 162118 w 2643778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4086 w 2454086"/>
              <a:gd name="connsiteY0" fmla="*/ 368478 h 368478"/>
              <a:gd name="connsiteX1" fmla="*/ 2454086 w 2454086"/>
              <a:gd name="connsiteY1" fmla="*/ 0 h 368478"/>
              <a:gd name="connsiteX2" fmla="*/ 268 w 2454086"/>
              <a:gd name="connsiteY2" fmla="*/ 0 h 368478"/>
              <a:gd name="connsiteX3" fmla="*/ 0 w 2454086"/>
              <a:gd name="connsiteY3" fmla="*/ 36880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86" h="368478">
                <a:moveTo>
                  <a:pt x="2454086" y="368478"/>
                </a:moveTo>
                <a:lnTo>
                  <a:pt x="2454086" y="0"/>
                </a:lnTo>
                <a:lnTo>
                  <a:pt x="268" y="0"/>
                </a:lnTo>
                <a:cubicBezTo>
                  <a:pt x="179" y="12293"/>
                  <a:pt x="89" y="24587"/>
                  <a:pt x="0" y="3688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606524" y="2208410"/>
            <a:ext cx="91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Busy?</a:t>
            </a:r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49530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533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dirty="0" smtClean="0"/>
              <a:t>Single Bus </a:t>
            </a:r>
            <a:r>
              <a:rPr lang="en-US" dirty="0" err="1" smtClean="0"/>
              <a:t>Datapath</a:t>
            </a:r>
            <a:r>
              <a:rPr lang="en-US" dirty="0" smtClean="0"/>
              <a:t> for </a:t>
            </a:r>
            <a:r>
              <a:rPr lang="en-US" dirty="0" err="1" smtClean="0"/>
              <a:t>Microcoded</a:t>
            </a:r>
            <a:r>
              <a:rPr lang="en-US" dirty="0" smtClean="0"/>
              <a:t> RISC-V</a:t>
            </a:r>
            <a:endParaRPr lang="en-US" dirty="0"/>
          </a:p>
        </p:txBody>
      </p:sp>
      <p:sp>
        <p:nvSpPr>
          <p:cNvPr id="316" name="Content Placeholder 315"/>
          <p:cNvSpPr>
            <a:spLocks noGrp="1"/>
          </p:cNvSpPr>
          <p:nvPr>
            <p:ph idx="1"/>
          </p:nvPr>
        </p:nvSpPr>
        <p:spPr>
          <a:xfrm>
            <a:off x="381000" y="5029200"/>
            <a:ext cx="83820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Microinstructions written as register transfers:</a:t>
            </a:r>
          </a:p>
          <a:p>
            <a:r>
              <a:rPr lang="en-US" sz="2400" dirty="0" smtClean="0"/>
              <a:t>MA:=PC means </a:t>
            </a:r>
            <a:r>
              <a:rPr lang="en-US" sz="2400" dirty="0" err="1" smtClean="0"/>
              <a:t>RegSel</a:t>
            </a:r>
            <a:r>
              <a:rPr lang="en-US" sz="2400" dirty="0" smtClean="0"/>
              <a:t>=PC; </a:t>
            </a:r>
            <a:r>
              <a:rPr lang="en-US" sz="2400" dirty="0" err="1" smtClean="0"/>
              <a:t>RegW</a:t>
            </a:r>
            <a:r>
              <a:rPr lang="en-US" sz="2400" dirty="0" smtClean="0"/>
              <a:t>=0; </a:t>
            </a:r>
            <a:r>
              <a:rPr lang="en-US" sz="2400" dirty="0" err="1" smtClean="0"/>
              <a:t>RegEn</a:t>
            </a:r>
            <a:r>
              <a:rPr lang="en-US" sz="2400" dirty="0" smtClean="0"/>
              <a:t>=1; </a:t>
            </a:r>
            <a:r>
              <a:rPr lang="en-US" sz="2400" dirty="0" err="1" smtClean="0"/>
              <a:t>MALd</a:t>
            </a:r>
            <a:r>
              <a:rPr lang="en-US" sz="2400" dirty="0" smtClean="0"/>
              <a:t>=1</a:t>
            </a:r>
          </a:p>
          <a:p>
            <a:r>
              <a:rPr lang="en-US" sz="2400" dirty="0" smtClean="0"/>
              <a:t>B:=</a:t>
            </a:r>
            <a:r>
              <a:rPr lang="en-US" sz="2400" dirty="0" err="1" smtClean="0"/>
              <a:t>Reg</a:t>
            </a:r>
            <a:r>
              <a:rPr lang="en-US" sz="2400" dirty="0" smtClean="0"/>
              <a:t>[rs2] means </a:t>
            </a:r>
            <a:r>
              <a:rPr lang="en-US" sz="2400" dirty="0" err="1" smtClean="0"/>
              <a:t>RegSel</a:t>
            </a:r>
            <a:r>
              <a:rPr lang="en-US" sz="2400" dirty="0" smtClean="0"/>
              <a:t>=rs2; </a:t>
            </a:r>
            <a:r>
              <a:rPr lang="en-US" sz="2400" dirty="0" err="1" smtClean="0"/>
              <a:t>RegW</a:t>
            </a:r>
            <a:r>
              <a:rPr lang="en-US" sz="2400" dirty="0" smtClean="0"/>
              <a:t>=0; </a:t>
            </a:r>
            <a:r>
              <a:rPr lang="en-US" sz="2400" dirty="0" err="1" smtClean="0"/>
              <a:t>RegEn</a:t>
            </a:r>
            <a:r>
              <a:rPr lang="en-US" sz="2400" dirty="0" smtClean="0"/>
              <a:t>=1; </a:t>
            </a:r>
            <a:r>
              <a:rPr lang="en-US" sz="2400" dirty="0" err="1" smtClean="0"/>
              <a:t>BLd</a:t>
            </a:r>
            <a:r>
              <a:rPr lang="en-US" sz="2400" dirty="0" smtClean="0"/>
              <a:t>=1</a:t>
            </a:r>
          </a:p>
          <a:p>
            <a:r>
              <a:rPr lang="en-US" sz="2400" dirty="0" err="1" smtClean="0"/>
              <a:t>Reg</a:t>
            </a:r>
            <a:r>
              <a:rPr lang="en-US" sz="2400" dirty="0" smtClean="0"/>
              <a:t>[</a:t>
            </a:r>
            <a:r>
              <a:rPr lang="en-US" sz="2400" dirty="0" err="1" smtClean="0"/>
              <a:t>rd</a:t>
            </a:r>
            <a:r>
              <a:rPr lang="en-US" sz="2400" dirty="0" smtClean="0"/>
              <a:t>]:=A+B means </a:t>
            </a:r>
            <a:r>
              <a:rPr lang="en-US" sz="2400" dirty="0" err="1" smtClean="0"/>
              <a:t>ALUop</a:t>
            </a:r>
            <a:r>
              <a:rPr lang="en-US" sz="2400" dirty="0" smtClean="0"/>
              <a:t>=Add; </a:t>
            </a:r>
            <a:r>
              <a:rPr lang="en-US" sz="2400" dirty="0" err="1" smtClean="0"/>
              <a:t>ALUEn</a:t>
            </a:r>
            <a:r>
              <a:rPr lang="en-US" sz="2400" dirty="0" smtClean="0"/>
              <a:t>=1; </a:t>
            </a:r>
            <a:r>
              <a:rPr lang="en-US" sz="2400" dirty="0" err="1" smtClean="0"/>
              <a:t>RegSel</a:t>
            </a:r>
            <a:r>
              <a:rPr lang="en-US" sz="2400" dirty="0" smtClean="0"/>
              <a:t>=</a:t>
            </a:r>
            <a:r>
              <a:rPr lang="en-US" sz="2400" dirty="0" err="1" smtClean="0"/>
              <a:t>rd</a:t>
            </a:r>
            <a:r>
              <a:rPr lang="en-US" sz="2400" dirty="0" smtClean="0"/>
              <a:t>; </a:t>
            </a:r>
            <a:r>
              <a:rPr lang="en-US" sz="2400" dirty="0" err="1" smtClean="0"/>
              <a:t>RegW</a:t>
            </a:r>
            <a:r>
              <a:rPr lang="en-US" sz="2400" dirty="0" smtClean="0"/>
              <a:t>=1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rPr>
                <a:t>PC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pitchFamily="18" charset="-128"/>
                <a:cs typeface="Calibri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ALU</a:t>
              </a:r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alibri"/>
                  <a:cs typeface="Calibri"/>
                </a:rPr>
                <a:t>rd</a:t>
              </a:r>
              <a:endParaRPr lang="en-US" sz="2000" dirty="0" smtClean="0">
                <a:latin typeface="Calibri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Instruction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 Reg</a:t>
                </a:r>
                <a:r>
                  <a:rPr lang="en-US" sz="2000" dirty="0">
                    <a:latin typeface="Calibri"/>
                    <a:ea typeface="ＭＳ Ｐゴシック" pitchFamily="18" charset="-128"/>
                    <a:cs typeface="Calibri"/>
                  </a:rPr>
                  <a:t>.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ImmEn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RegEn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ALUEn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MemEn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ALUOp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MemW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ImmSel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RegW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B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Ld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InstLd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MALd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Ld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RegSel</a:t>
                </a:r>
                <a:endParaRPr lang="en-US" sz="2000" dirty="0" smtClean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alibri"/>
                  <a:cs typeface="Calibri"/>
                </a:rPr>
                <a:t>Opcode</a:t>
              </a:r>
              <a:endParaRPr lang="en-US" sz="2000" dirty="0" smtClean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29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Instruction Execution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</a:p>
          <a:p>
            <a:r>
              <a:rPr lang="en-US" dirty="0" smtClean="0"/>
              <a:t>Instruction Decode</a:t>
            </a:r>
          </a:p>
          <a:p>
            <a:r>
              <a:rPr lang="en-US" dirty="0" smtClean="0"/>
              <a:t>Register Fetch</a:t>
            </a:r>
          </a:p>
          <a:p>
            <a:r>
              <a:rPr lang="en-US" dirty="0" smtClean="0"/>
              <a:t>ALU Operations</a:t>
            </a:r>
          </a:p>
          <a:p>
            <a:r>
              <a:rPr lang="en-US" dirty="0" smtClean="0"/>
              <a:t>Optional Memory Operations</a:t>
            </a:r>
          </a:p>
          <a:p>
            <a:r>
              <a:rPr lang="en-US" dirty="0" smtClean="0"/>
              <a:t>Optional Register </a:t>
            </a:r>
            <a:r>
              <a:rPr lang="en-US" dirty="0" err="1" smtClean="0"/>
              <a:t>Writeback</a:t>
            </a:r>
            <a:endParaRPr lang="en-US" dirty="0" smtClean="0"/>
          </a:p>
          <a:p>
            <a:r>
              <a:rPr lang="en-US" dirty="0" smtClean="0"/>
              <a:t>Calculate Next Instruction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4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Microcode Sketches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Instruction Fetch: 	MA,A:=PC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PC:=A+4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	wait for memory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IR:=</a:t>
            </a:r>
            <a:r>
              <a:rPr lang="en-US" sz="2000" dirty="0" err="1" smtClean="0"/>
              <a:t>Mem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	dispatch on </a:t>
            </a:r>
            <a:r>
              <a:rPr lang="en-US" sz="2000" i="1" dirty="0" err="1" smtClean="0"/>
              <a:t>opcode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 smtClean="0"/>
              <a:t>ALU:			A:=</a:t>
            </a:r>
            <a:r>
              <a:rPr lang="en-US" sz="2000" dirty="0" err="1" smtClean="0"/>
              <a:t>Reg</a:t>
            </a:r>
            <a:r>
              <a:rPr lang="en-US" sz="2000" dirty="0" smtClean="0"/>
              <a:t>[rs1]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B:=</a:t>
            </a:r>
            <a:r>
              <a:rPr lang="en-US" sz="2000" dirty="0" err="1" smtClean="0"/>
              <a:t>Reg</a:t>
            </a:r>
            <a:r>
              <a:rPr lang="en-US" sz="2000" dirty="0" smtClean="0"/>
              <a:t>[rs2]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err="1" smtClean="0"/>
              <a:t>Reg</a:t>
            </a:r>
            <a:r>
              <a:rPr lang="en-US" sz="2000" dirty="0" smtClean="0"/>
              <a:t>[</a:t>
            </a:r>
            <a:r>
              <a:rPr lang="en-US" sz="2000" dirty="0" err="1" smtClean="0"/>
              <a:t>rd</a:t>
            </a:r>
            <a:r>
              <a:rPr lang="en-US" sz="2000" dirty="0" smtClean="0"/>
              <a:t>]:=</a:t>
            </a:r>
            <a:r>
              <a:rPr lang="en-US" sz="2000" dirty="0" err="1" smtClean="0"/>
              <a:t>ALUOp</a:t>
            </a:r>
            <a:r>
              <a:rPr lang="en-US" sz="2000" dirty="0" smtClean="0"/>
              <a:t>(A,B)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	</a:t>
            </a:r>
            <a:r>
              <a:rPr lang="en-US" sz="2000" i="1" dirty="0" err="1" smtClean="0"/>
              <a:t>goto</a:t>
            </a:r>
            <a:r>
              <a:rPr lang="en-US" sz="2000" i="1" dirty="0" smtClean="0"/>
              <a:t> instruction fetch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ALUI:</a:t>
            </a:r>
            <a:r>
              <a:rPr lang="en-US" sz="2000" dirty="0"/>
              <a:t>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</a:t>
            </a:r>
            <a:r>
              <a:rPr lang="en-US" sz="2000" dirty="0" smtClean="0"/>
              <a:t>=</a:t>
            </a:r>
            <a:r>
              <a:rPr lang="en-US" sz="2000" dirty="0" err="1" smtClean="0"/>
              <a:t>ImmI</a:t>
            </a:r>
            <a:r>
              <a:rPr lang="en-US" sz="2000" dirty="0" smtClean="0"/>
              <a:t>	  //Sign-extend 12b immediate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</a:t>
            </a:r>
            <a:r>
              <a:rPr lang="en-US" sz="2000" i="1" dirty="0" smtClean="0"/>
              <a:t>instruction fetch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23084</TotalTime>
  <Words>2661</Words>
  <Application>Microsoft Macintosh PowerPoint</Application>
  <PresentationFormat>On-screen Show (4:3)</PresentationFormat>
  <Paragraphs>585</Paragraphs>
  <Slides>42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ParLab Template</vt:lpstr>
      <vt:lpstr>CS252 Graduate Computer Architecture Spring 2014 Lecture 3: CISC versus RISC</vt:lpstr>
      <vt:lpstr>Last Time in Lecture 2</vt:lpstr>
      <vt:lpstr>Instruction Set Architecture (ISA)</vt:lpstr>
      <vt:lpstr>Control versus Datapath</vt:lpstr>
      <vt:lpstr>Technology Influence</vt:lpstr>
      <vt:lpstr>Microcoded CPU</vt:lpstr>
      <vt:lpstr>Single Bus Datapath for Microcoded RISC-V</vt:lpstr>
      <vt:lpstr>RISC-V Instruction Execution Phases</vt:lpstr>
      <vt:lpstr>Microcode Sketches (1)</vt:lpstr>
      <vt:lpstr>Microcode Sketches (2)</vt:lpstr>
      <vt:lpstr>Pure ROM Implementation</vt:lpstr>
      <vt:lpstr>Pure ROM Contents</vt:lpstr>
      <vt:lpstr>Single-Bus Microcode RISC-V ROM Size</vt:lpstr>
      <vt:lpstr>Reducing Control Store Size</vt:lpstr>
      <vt:lpstr>Single-Bus RISC-V Microcode Engine</vt:lpstr>
      <vt:lpstr>µPC Jump Types</vt:lpstr>
      <vt:lpstr>Encoded ROM Contents</vt:lpstr>
      <vt:lpstr>Implementing Complex Instructions</vt:lpstr>
      <vt:lpstr>Horizontal vs Vertical µCode</vt:lpstr>
      <vt:lpstr>Nanocoding</vt:lpstr>
      <vt:lpstr>IBM 360: Initial Implementations</vt:lpstr>
      <vt:lpstr>Microprogramming in IBM 360</vt:lpstr>
      <vt:lpstr>Microcode Emulation</vt:lpstr>
      <vt:lpstr>Microprogramming thrived in Seventies</vt:lpstr>
      <vt:lpstr>“Iron Law” of Processor Performance</vt:lpstr>
      <vt:lpstr>CPI for Microcoded Machine</vt:lpstr>
      <vt:lpstr>First Microprocessor Intel 4004, 1971</vt:lpstr>
      <vt:lpstr>Microprocessors in the Seventies</vt:lpstr>
      <vt:lpstr>VisiCalc – the first “killer” app for micros</vt:lpstr>
      <vt:lpstr>DRAM in the Seventies</vt:lpstr>
      <vt:lpstr>Microprocessor Evolution</vt:lpstr>
      <vt:lpstr>IBM PC, 1981</vt:lpstr>
      <vt:lpstr>PowerPoint Presentation</vt:lpstr>
      <vt:lpstr>Microprogramming: early Eighties</vt:lpstr>
      <vt:lpstr> Writable Control Store (WCS)</vt:lpstr>
      <vt:lpstr>Analyzing Microcoded Machines</vt:lpstr>
      <vt:lpstr>IC Technology Changes Tradeoffs</vt:lpstr>
      <vt:lpstr>Nanocoding</vt:lpstr>
      <vt:lpstr>From CISC to RISC</vt:lpstr>
      <vt:lpstr>Berkeley RISC Chips</vt:lpstr>
      <vt:lpstr> Microprogramming is far from extinct</vt:lpstr>
      <vt:lpstr>Acknowledgements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CS252 Spring 2014 Lecture 1</dc:title>
  <dc:subject/>
  <dc:creator>Krste Asanovic</dc:creator>
  <cp:keywords/>
  <dc:description/>
  <cp:lastModifiedBy>Krste Asanovic</cp:lastModifiedBy>
  <cp:revision>2796</cp:revision>
  <cp:lastPrinted>2010-01-25T15:08:46Z</cp:lastPrinted>
  <dcterms:created xsi:type="dcterms:W3CDTF">2013-02-14T14:44:06Z</dcterms:created>
  <dcterms:modified xsi:type="dcterms:W3CDTF">2014-03-03T07:48:23Z</dcterms:modified>
  <cp:category/>
</cp:coreProperties>
</file>