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34"/>
  </p:notesMasterIdLst>
  <p:handoutMasterIdLst>
    <p:handoutMasterId r:id="rId35"/>
  </p:handoutMasterIdLst>
  <p:sldIdLst>
    <p:sldId id="541" r:id="rId2"/>
    <p:sldId id="842" r:id="rId3"/>
    <p:sldId id="843" r:id="rId4"/>
    <p:sldId id="748" r:id="rId5"/>
    <p:sldId id="844" r:id="rId6"/>
    <p:sldId id="845" r:id="rId7"/>
    <p:sldId id="846" r:id="rId8"/>
    <p:sldId id="847" r:id="rId9"/>
    <p:sldId id="848" r:id="rId10"/>
    <p:sldId id="849" r:id="rId11"/>
    <p:sldId id="850" r:id="rId12"/>
    <p:sldId id="854" r:id="rId13"/>
    <p:sldId id="851" r:id="rId14"/>
    <p:sldId id="852" r:id="rId15"/>
    <p:sldId id="853" r:id="rId16"/>
    <p:sldId id="855" r:id="rId17"/>
    <p:sldId id="856" r:id="rId18"/>
    <p:sldId id="857" r:id="rId19"/>
    <p:sldId id="858" r:id="rId20"/>
    <p:sldId id="860" r:id="rId21"/>
    <p:sldId id="839" r:id="rId22"/>
    <p:sldId id="859" r:id="rId23"/>
    <p:sldId id="861" r:id="rId24"/>
    <p:sldId id="840" r:id="rId25"/>
    <p:sldId id="862" r:id="rId26"/>
    <p:sldId id="863" r:id="rId27"/>
    <p:sldId id="864" r:id="rId28"/>
    <p:sldId id="866" r:id="rId29"/>
    <p:sldId id="867" r:id="rId30"/>
    <p:sldId id="868" r:id="rId31"/>
    <p:sldId id="874" r:id="rId32"/>
    <p:sldId id="83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B78"/>
    <a:srgbClr val="6C89DE"/>
    <a:srgbClr val="CEFC6C"/>
    <a:srgbClr val="9FFCC1"/>
    <a:srgbClr val="FFEF85"/>
    <a:srgbClr val="FDB8A2"/>
    <a:srgbClr val="C4D9F0"/>
    <a:srgbClr val="9CFEBF"/>
    <a:srgbClr val="B1F5FE"/>
    <a:srgbClr val="FDB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88608" autoAdjust="0"/>
  </p:normalViewPr>
  <p:slideViewPr>
    <p:cSldViewPr snapToGrid="0">
      <p:cViewPr varScale="1">
        <p:scale>
          <a:sx n="107" d="100"/>
          <a:sy n="107" d="100"/>
        </p:scale>
        <p:origin x="-96" y="-272"/>
      </p:cViewPr>
      <p:guideLst>
        <p:guide orient="horz" pos="2340"/>
        <p:guide pos="5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CS252, Spring 2014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686CE2FE-CE32-474C-AE0A-B04D445B0B19}" type="datetimeFigureOut">
              <a:rPr lang="en-US">
                <a:latin typeface="Calibri"/>
                <a:cs typeface="Calibri"/>
              </a:rPr>
              <a:pPr>
                <a:defRPr/>
              </a:pPr>
              <a:t>3/2/14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B3384"/>
                </a:solidFill>
                <a:latin typeface="Calibri"/>
                <a:cs typeface="Calibri"/>
              </a:rPr>
              <a:t>© Krste Asanovic, </a:t>
            </a:r>
            <a:r>
              <a:rPr lang="en-US" dirty="0" smtClean="0">
                <a:solidFill>
                  <a:srgbClr val="1B3384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0D863C7A-6CF2-EF4F-AF6B-205759EC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A2E8994E-D88B-AD41-9688-CBCE766D898D}" type="datetime1">
              <a:rPr lang="en-US"/>
              <a:pPr>
                <a:defRPr/>
              </a:pPr>
              <a:t>3/2/14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3D81B42F-0E28-734E-A943-256CE75E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© Krste Asanovic, 2014</a:t>
            </a:r>
            <a:endParaRPr lang="en-US" sz="1100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CS252, Spring 2014, Lecture 2</a:t>
            </a:r>
            <a:endParaRPr lang="en-US" sz="1100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28" r:id="rId2"/>
    <p:sldLayoutId id="214748423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CS252 Graduate Computer Architecture</a:t>
            </a:r>
            <a:br>
              <a:rPr lang="en-US" dirty="0" smtClean="0"/>
            </a:br>
            <a:r>
              <a:rPr lang="en-US" dirty="0" smtClean="0"/>
              <a:t>Spring 2014</a:t>
            </a:r>
            <a:br>
              <a:rPr lang="en-US" dirty="0" smtClean="0"/>
            </a:br>
            <a:r>
              <a:rPr lang="en-US" dirty="0" smtClean="0"/>
              <a:t>Lecture 2: Instruction Set Architectures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34433" y="3886200"/>
            <a:ext cx="6537967" cy="1752600"/>
          </a:xfrm>
        </p:spPr>
        <p:txBody>
          <a:bodyPr/>
          <a:lstStyle/>
          <a:p>
            <a:r>
              <a:rPr lang="en-US" dirty="0" smtClean="0"/>
              <a:t>Krste Asanovic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krste@eecs.berkeley.edu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dirty="0" err="1" smtClean="0">
                <a:latin typeface="Courier New"/>
                <a:cs typeface="Courier New"/>
              </a:rPr>
              <a:t>inst.eecs.berkeley.edu</a:t>
            </a:r>
            <a:r>
              <a:rPr lang="en-US" sz="2000" b="1" dirty="0" smtClean="0">
                <a:latin typeface="Courier New"/>
                <a:cs typeface="Courier New"/>
              </a:rPr>
              <a:t>/~cs252/sp14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Programmable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computing was popular in first half of 20th century as digital computing was too expensive</a:t>
            </a:r>
          </a:p>
          <a:p>
            <a:r>
              <a:rPr lang="en-US" dirty="0" smtClean="0"/>
              <a:t>But during late 30s and 40s, several programmable digital calculators were built (date when operational)</a:t>
            </a:r>
          </a:p>
          <a:p>
            <a:pPr lvl="1"/>
            <a:r>
              <a:rPr lang="en-US" dirty="0" err="1" smtClean="0"/>
              <a:t>Atanasoff</a:t>
            </a:r>
            <a:r>
              <a:rPr lang="en-US" dirty="0" smtClean="0"/>
              <a:t> Linear Equation Solver (1939)</a:t>
            </a:r>
          </a:p>
          <a:p>
            <a:pPr lvl="1"/>
            <a:r>
              <a:rPr lang="en-US" dirty="0" err="1"/>
              <a:t>Zuse</a:t>
            </a:r>
            <a:r>
              <a:rPr lang="en-US" dirty="0"/>
              <a:t> Z3 (1941)</a:t>
            </a:r>
          </a:p>
          <a:p>
            <a:pPr lvl="1"/>
            <a:r>
              <a:rPr lang="en-US" dirty="0" smtClean="0"/>
              <a:t>Harvard Mark I (1944)</a:t>
            </a:r>
          </a:p>
          <a:p>
            <a:pPr lvl="1"/>
            <a:r>
              <a:rPr lang="en-US" dirty="0" smtClean="0"/>
              <a:t>ENIAC (1946)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7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00px-Atanasoff-Berry_Compu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0668" r="4800" b="6348"/>
          <a:stretch/>
        </p:blipFill>
        <p:spPr>
          <a:xfrm>
            <a:off x="0" y="2819400"/>
            <a:ext cx="4709160" cy="3557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685800"/>
          </a:xfrm>
        </p:spPr>
        <p:txBody>
          <a:bodyPr/>
          <a:lstStyle/>
          <a:p>
            <a:r>
              <a:rPr lang="en-US" dirty="0" err="1" smtClean="0"/>
              <a:t>Atanasoff</a:t>
            </a:r>
            <a:r>
              <a:rPr lang="en-US" dirty="0" smtClean="0"/>
              <a:t>-Berry Linear Equation Solver (1939)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762000"/>
            <a:ext cx="8226425" cy="1905000"/>
          </a:xfrm>
        </p:spPr>
        <p:txBody>
          <a:bodyPr/>
          <a:lstStyle/>
          <a:p>
            <a:r>
              <a:rPr lang="en-US" sz="2400" dirty="0" smtClean="0"/>
              <a:t>Fixed-function calculator for solving up to 29 simultaneous linear equations</a:t>
            </a:r>
          </a:p>
          <a:p>
            <a:r>
              <a:rPr lang="en-US" sz="2400" dirty="0" smtClean="0"/>
              <a:t>Digital binary arithmetic (50-bit fixed-point words)</a:t>
            </a:r>
          </a:p>
          <a:p>
            <a:r>
              <a:rPr lang="en-US" sz="2400" dirty="0" smtClean="0"/>
              <a:t>Dynamic memory (rotating drum of capacitors)</a:t>
            </a:r>
          </a:p>
          <a:p>
            <a:r>
              <a:rPr lang="en-US" sz="2400" dirty="0" smtClean="0"/>
              <a:t>Vacuum tube logic for processing</a:t>
            </a:r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43329" y="6324600"/>
            <a:ext cx="2360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 smtClean="0">
                <a:latin typeface="Calibri"/>
                <a:cs typeface="Calibri"/>
              </a:rPr>
              <a:t>[</a:t>
            </a:r>
            <a:r>
              <a:rPr lang="en-US" sz="1050" i="1" dirty="0" err="1" smtClean="0">
                <a:latin typeface="Calibri"/>
                <a:cs typeface="Calibri"/>
              </a:rPr>
              <a:t>Manop</a:t>
            </a:r>
            <a:r>
              <a:rPr lang="en-US" sz="1050" i="1" dirty="0" smtClean="0">
                <a:latin typeface="Calibri"/>
                <a:cs typeface="Calibri"/>
              </a:rPr>
              <a:t>, </a:t>
            </a:r>
            <a:r>
              <a:rPr lang="en-US" sz="1050" i="1" dirty="0">
                <a:latin typeface="Calibri"/>
                <a:cs typeface="Calibri"/>
              </a:rPr>
              <a:t>Creative Commons BY-SA </a:t>
            </a:r>
            <a:r>
              <a:rPr lang="en-US" sz="1050" i="1" dirty="0" smtClean="0">
                <a:latin typeface="Calibri"/>
                <a:cs typeface="Calibri"/>
              </a:rPr>
              <a:t>3.0 ]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33528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/>
                <a:cs typeface="Calibri"/>
              </a:rPr>
              <a:t>In 1973, </a:t>
            </a:r>
            <a:r>
              <a:rPr lang="en-US" i="1" dirty="0" err="1">
                <a:latin typeface="Calibri"/>
                <a:cs typeface="Calibri"/>
              </a:rPr>
              <a:t>Atanasoff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i="1" dirty="0" smtClean="0">
                <a:latin typeface="Calibri"/>
                <a:cs typeface="Calibri"/>
              </a:rPr>
              <a:t>was credited as inventor of “automatic electronic </a:t>
            </a:r>
            <a:r>
              <a:rPr lang="en-US" i="1" dirty="0">
                <a:latin typeface="Calibri"/>
                <a:cs typeface="Calibri"/>
              </a:rPr>
              <a:t>digital </a:t>
            </a:r>
            <a:r>
              <a:rPr lang="en-US" i="1" dirty="0" smtClean="0">
                <a:latin typeface="Calibri"/>
                <a:cs typeface="Calibri"/>
              </a:rPr>
              <a:t>computer” after patent dispute with Eckert and </a:t>
            </a:r>
            <a:r>
              <a:rPr lang="en-US" i="1" dirty="0" err="1" smtClean="0">
                <a:latin typeface="Calibri"/>
                <a:cs typeface="Calibri"/>
              </a:rPr>
              <a:t>Mauchly</a:t>
            </a:r>
            <a:r>
              <a:rPr lang="en-US" i="1" dirty="0" smtClean="0">
                <a:latin typeface="Calibri"/>
                <a:cs typeface="Calibri"/>
              </a:rPr>
              <a:t> (ENIAC)</a:t>
            </a:r>
          </a:p>
        </p:txBody>
      </p:sp>
    </p:spTree>
    <p:extLst>
      <p:ext uri="{BB962C8B-B14F-4D97-AF65-F5344CB8AC3E}">
        <p14:creationId xmlns:p14="http://schemas.microsoft.com/office/powerpoint/2010/main" val="375776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3_Deutsches_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077441"/>
            <a:ext cx="4837545" cy="362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Zuse Z3 (1941)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 by </a:t>
            </a:r>
            <a:r>
              <a:rPr lang="en-US" sz="2400" dirty="0" err="1" smtClean="0"/>
              <a:t>Konrad</a:t>
            </a:r>
            <a:r>
              <a:rPr lang="en-US" sz="2400" dirty="0" smtClean="0"/>
              <a:t> </a:t>
            </a:r>
            <a:r>
              <a:rPr lang="en-US" sz="2400" dirty="0" err="1" smtClean="0"/>
              <a:t>Zuse</a:t>
            </a:r>
            <a:r>
              <a:rPr lang="en-US" sz="2400" dirty="0" smtClean="0"/>
              <a:t> in wartime Germany using 2000 relays</a:t>
            </a:r>
          </a:p>
          <a:p>
            <a:r>
              <a:rPr lang="en-US" sz="2400" dirty="0" smtClean="0"/>
              <a:t>Had normalized floating-point arithmetic with hardware handling of exceptional values (+/- infinity, undefined)</a:t>
            </a:r>
          </a:p>
          <a:p>
            <a:pPr lvl="1"/>
            <a:r>
              <a:rPr lang="en-US" sz="2000" dirty="0" smtClean="0"/>
              <a:t>1-bit sign, 7-bit exponent, 14-bit </a:t>
            </a:r>
            <a:r>
              <a:rPr lang="en-US" sz="2000" dirty="0" err="1" smtClean="0"/>
              <a:t>significand</a:t>
            </a:r>
            <a:endParaRPr lang="en-US" sz="2000" dirty="0" smtClean="0"/>
          </a:p>
          <a:p>
            <a:r>
              <a:rPr lang="en-US" sz="2400" dirty="0" smtClean="0"/>
              <a:t>64 words of memory</a:t>
            </a:r>
          </a:p>
          <a:p>
            <a:r>
              <a:rPr lang="en-US" sz="2400" dirty="0" smtClean="0"/>
              <a:t>Two-stage pipeline 1) </a:t>
            </a:r>
            <a:r>
              <a:rPr lang="en-US" sz="2400" dirty="0" err="1" smtClean="0"/>
              <a:t>fetch&amp;execute</a:t>
            </a:r>
            <a:r>
              <a:rPr lang="en-US" sz="2400" dirty="0" smtClean="0"/>
              <a:t> 2) </a:t>
            </a:r>
            <a:r>
              <a:rPr lang="en-US" sz="2400" dirty="0" err="1" smtClean="0"/>
              <a:t>writeback</a:t>
            </a:r>
            <a:endParaRPr lang="en-US" sz="2400" dirty="0" smtClean="0"/>
          </a:p>
          <a:p>
            <a:r>
              <a:rPr lang="en-US" sz="2400" dirty="0" smtClean="0"/>
              <a:t>No conditional branch</a:t>
            </a:r>
          </a:p>
          <a:p>
            <a:r>
              <a:rPr lang="en-US" sz="2400" dirty="0" smtClean="0"/>
              <a:t>Programmed via paper tape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867400"/>
            <a:ext cx="3048000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Replica of the </a:t>
            </a:r>
            <a:r>
              <a:rPr lang="en-US" sz="1800" dirty="0" err="1">
                <a:latin typeface="Calibri"/>
                <a:cs typeface="Calibri"/>
              </a:rPr>
              <a:t>Zuse</a:t>
            </a:r>
            <a:r>
              <a:rPr lang="en-US" sz="1800" dirty="0">
                <a:latin typeface="Calibri"/>
                <a:cs typeface="Calibri"/>
              </a:rPr>
              <a:t> Z3 in the </a:t>
            </a:r>
            <a:r>
              <a:rPr lang="en-US" sz="1800" dirty="0" err="1">
                <a:latin typeface="Calibri"/>
                <a:cs typeface="Calibri"/>
              </a:rPr>
              <a:t>Deutsches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Museum, Munich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6268" y="6629400"/>
            <a:ext cx="2579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 smtClean="0">
                <a:latin typeface="Calibri"/>
                <a:cs typeface="Calibri"/>
              </a:rPr>
              <a:t>[</a:t>
            </a:r>
            <a:r>
              <a:rPr lang="en-US" sz="1050" i="1" dirty="0" err="1" smtClean="0">
                <a:latin typeface="Calibri"/>
                <a:cs typeface="Calibri"/>
              </a:rPr>
              <a:t>Venusianer</a:t>
            </a:r>
            <a:r>
              <a:rPr lang="en-US" sz="1050" i="1" dirty="0" smtClean="0">
                <a:latin typeface="Calibri"/>
                <a:cs typeface="Calibri"/>
              </a:rPr>
              <a:t>, </a:t>
            </a:r>
            <a:r>
              <a:rPr lang="en-US" sz="1050" i="1" dirty="0">
                <a:latin typeface="Calibri"/>
                <a:cs typeface="Calibri"/>
              </a:rPr>
              <a:t>Creative Commons BY-SA </a:t>
            </a:r>
            <a:r>
              <a:rPr lang="en-US" sz="1050" i="1" dirty="0" smtClean="0">
                <a:latin typeface="Calibri"/>
                <a:cs typeface="Calibri"/>
              </a:rPr>
              <a:t>3.0 ]</a:t>
            </a:r>
          </a:p>
        </p:txBody>
      </p:sp>
    </p:spTree>
    <p:extLst>
      <p:ext uri="{BB962C8B-B14F-4D97-AF65-F5344CB8AC3E}">
        <p14:creationId xmlns:p14="http://schemas.microsoft.com/office/powerpoint/2010/main" val="217594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arvard_Mark_I_Computer_-_Left_Seg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8991600" cy="603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Harvard Mark I (1944)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990600"/>
            <a:ext cx="8381999" cy="4953000"/>
          </a:xfrm>
          <a:solidFill>
            <a:schemeClr val="bg1">
              <a:alpha val="71000"/>
            </a:schemeClr>
          </a:solidFill>
        </p:spPr>
        <p:txBody>
          <a:bodyPr/>
          <a:lstStyle/>
          <a:p>
            <a:r>
              <a:rPr lang="en-US" sz="2400" dirty="0" smtClean="0"/>
              <a:t>Proposed by Howard Aiken at Harvard, and funded and built by IBM</a:t>
            </a:r>
          </a:p>
          <a:p>
            <a:r>
              <a:rPr lang="en-US" sz="2400" dirty="0" smtClean="0"/>
              <a:t>Mostly mechanical with some electrically controlled relays and gears</a:t>
            </a:r>
          </a:p>
          <a:p>
            <a:r>
              <a:rPr lang="en-US" sz="2400" dirty="0" smtClean="0"/>
              <a:t>Weighed 5 tons and had 750,000 components</a:t>
            </a:r>
          </a:p>
          <a:p>
            <a:r>
              <a:rPr lang="en-US" sz="2400" dirty="0" smtClean="0"/>
              <a:t>Stored 72 numbers each of 23 decimal digits</a:t>
            </a:r>
          </a:p>
          <a:p>
            <a:r>
              <a:rPr lang="en-US" sz="2400" dirty="0" smtClean="0"/>
              <a:t>Speed: adds 0.3s, multiplies 6s, divide 15s, trig &gt;1 minute</a:t>
            </a:r>
          </a:p>
          <a:p>
            <a:r>
              <a:rPr lang="en-US" sz="2400" dirty="0" smtClean="0"/>
              <a:t>Instructions on paper tape (2-address format)</a:t>
            </a:r>
          </a:p>
          <a:p>
            <a:r>
              <a:rPr lang="en-US" sz="2400" dirty="0"/>
              <a:t>Could run long programs automatically</a:t>
            </a:r>
          </a:p>
          <a:p>
            <a:r>
              <a:rPr lang="en-US" sz="2400" dirty="0" smtClean="0"/>
              <a:t>Loops by gluing paper tape into loops</a:t>
            </a:r>
          </a:p>
          <a:p>
            <a:r>
              <a:rPr lang="en-US" sz="2400" dirty="0" smtClean="0"/>
              <a:t>No conditional branch</a:t>
            </a:r>
          </a:p>
          <a:p>
            <a:r>
              <a:rPr lang="en-US" sz="2400" dirty="0" smtClean="0"/>
              <a:t>Although mentioned Babbage in proposal, was more limited than analytical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6324600"/>
            <a:ext cx="23449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latin typeface="Calibri"/>
                <a:cs typeface="Calibri"/>
              </a:rPr>
              <a:t>[</a:t>
            </a:r>
            <a:r>
              <a:rPr lang="en-US" sz="1050" i="1" dirty="0" err="1">
                <a:latin typeface="Calibri"/>
                <a:cs typeface="Calibri"/>
              </a:rPr>
              <a:t>Waldir</a:t>
            </a:r>
            <a:r>
              <a:rPr lang="en-US" sz="1050" i="1" dirty="0">
                <a:latin typeface="Calibri"/>
                <a:cs typeface="Calibri"/>
              </a:rPr>
              <a:t>, Creative Commons BY-SA </a:t>
            </a:r>
            <a:r>
              <a:rPr lang="en-US" sz="1050" i="1" dirty="0" smtClean="0">
                <a:latin typeface="Calibri"/>
                <a:cs typeface="Calibri"/>
              </a:rPr>
              <a:t>3.0 ]</a:t>
            </a:r>
          </a:p>
        </p:txBody>
      </p:sp>
    </p:spTree>
    <p:extLst>
      <p:ext uri="{BB962C8B-B14F-4D97-AF65-F5344CB8AC3E}">
        <p14:creationId xmlns:p14="http://schemas.microsoft.com/office/powerpoint/2010/main" val="36014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ENIAC (1946)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First electronic general-purpose computer</a:t>
            </a:r>
          </a:p>
          <a:p>
            <a:r>
              <a:rPr lang="en-US" sz="2400" dirty="0" smtClean="0"/>
              <a:t>Construction started in secret at </a:t>
            </a:r>
            <a:r>
              <a:rPr lang="en-US" sz="2400" dirty="0" err="1" smtClean="0"/>
              <a:t>UPenn</a:t>
            </a:r>
            <a:r>
              <a:rPr lang="en-US" sz="2400" dirty="0" smtClean="0"/>
              <a:t> Moore School of Electrical Engineering during WWII to calculate firing tables for US Army, designed by Eckert and </a:t>
            </a:r>
            <a:r>
              <a:rPr lang="en-US" sz="2400" dirty="0" err="1" smtClean="0"/>
              <a:t>Mauchly</a:t>
            </a:r>
            <a:endParaRPr lang="en-US" sz="2400" dirty="0" smtClean="0"/>
          </a:p>
          <a:p>
            <a:r>
              <a:rPr lang="en-US" sz="2400" dirty="0" smtClean="0"/>
              <a:t>17,468 vacuum tubes</a:t>
            </a:r>
          </a:p>
          <a:p>
            <a:r>
              <a:rPr lang="en-US" sz="2400" dirty="0" smtClean="0"/>
              <a:t>Weighed 30 tons, occupied 1800 </a:t>
            </a:r>
            <a:r>
              <a:rPr lang="en-US" sz="2400" dirty="0" err="1" smtClean="0"/>
              <a:t>sq</a:t>
            </a:r>
            <a:r>
              <a:rPr lang="en-US" sz="2400" dirty="0" smtClean="0"/>
              <a:t> </a:t>
            </a:r>
            <a:r>
              <a:rPr lang="en-US" sz="2400" dirty="0" err="1" smtClean="0"/>
              <a:t>ft</a:t>
            </a:r>
            <a:r>
              <a:rPr lang="en-US" sz="2400" dirty="0" smtClean="0"/>
              <a:t>, power 150kW</a:t>
            </a:r>
          </a:p>
          <a:p>
            <a:r>
              <a:rPr lang="en-US" sz="2400" dirty="0" smtClean="0"/>
              <a:t>Twelve 10</a:t>
            </a:r>
            <a:r>
              <a:rPr lang="en-US" sz="2400" dirty="0"/>
              <a:t>-</a:t>
            </a:r>
            <a:r>
              <a:rPr lang="en-US" sz="2400" dirty="0" smtClean="0"/>
              <a:t>decimal-digit accumulators</a:t>
            </a:r>
          </a:p>
          <a:p>
            <a:r>
              <a:rPr lang="en-US" sz="2400" dirty="0" smtClean="0"/>
              <a:t>Had a conditional branch!</a:t>
            </a:r>
          </a:p>
          <a:p>
            <a:r>
              <a:rPr lang="en-US" sz="2400" dirty="0" smtClean="0"/>
              <a:t>Programmed by </a:t>
            </a:r>
            <a:r>
              <a:rPr lang="en-US" sz="2400" dirty="0" err="1" smtClean="0"/>
              <a:t>plugboard</a:t>
            </a:r>
            <a:r>
              <a:rPr lang="en-US" sz="2400" dirty="0" smtClean="0"/>
              <a:t> and switches, time consuming!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urely electronic instruction fetch and execution, so fast</a:t>
            </a:r>
          </a:p>
          <a:p>
            <a:pPr lvl="1"/>
            <a:r>
              <a:rPr lang="en-US" sz="2000" dirty="0" smtClean="0"/>
              <a:t>10-digit x 10-digit multiply in 2.8ms (2000x faster than Mark-1)</a:t>
            </a:r>
          </a:p>
          <a:p>
            <a:r>
              <a:rPr lang="en-US" sz="2400" dirty="0" smtClean="0"/>
              <a:t>As a result of speed, it was almost entirely I/O bound</a:t>
            </a:r>
          </a:p>
          <a:p>
            <a:r>
              <a:rPr lang="en-US" sz="2400" dirty="0" smtClean="0"/>
              <a:t>As a result of large number of tubes, it was often broken (5 days was longest time between failures)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ENIAC</a:t>
            </a:r>
            <a:endParaRPr lang="en-US" dirty="0"/>
          </a:p>
        </p:txBody>
      </p:sp>
      <p:pic>
        <p:nvPicPr>
          <p:cNvPr id="5" name="Content Placeholder 4" descr="Eni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381000" y="762000"/>
            <a:ext cx="8226425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6324600"/>
            <a:ext cx="2000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 smtClean="0">
                <a:latin typeface="Calibri"/>
                <a:cs typeface="Calibri"/>
              </a:rPr>
              <a:t>[Public Domain, US Army Photo]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762000"/>
            <a:ext cx="5899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Changing the program could take days!</a:t>
            </a:r>
          </a:p>
        </p:txBody>
      </p:sp>
    </p:spTree>
    <p:extLst>
      <p:ext uri="{BB962C8B-B14F-4D97-AF65-F5344CB8AC3E}">
        <p14:creationId xmlns:p14="http://schemas.microsoft.com/office/powerpoint/2010/main" val="95462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ENIAC team started discussing stored-program concept to speed up programming and simplify machine design</a:t>
            </a:r>
          </a:p>
          <a:p>
            <a:r>
              <a:rPr lang="en-US" sz="2400" dirty="0" smtClean="0"/>
              <a:t>John von </a:t>
            </a:r>
            <a:r>
              <a:rPr lang="en-US" sz="2400" dirty="0" err="1" smtClean="0"/>
              <a:t>Nuemann</a:t>
            </a:r>
            <a:r>
              <a:rPr lang="en-US" sz="2400" dirty="0" smtClean="0"/>
              <a:t> was consulting at </a:t>
            </a:r>
            <a:r>
              <a:rPr lang="en-US" sz="2400" dirty="0" err="1" smtClean="0"/>
              <a:t>UPenn</a:t>
            </a:r>
            <a:r>
              <a:rPr lang="en-US" sz="2400" dirty="0" smtClean="0"/>
              <a:t> and typed up ideas in “First Draft of a report on EDVAC”</a:t>
            </a:r>
          </a:p>
          <a:p>
            <a:r>
              <a:rPr lang="en-US" sz="2400" dirty="0" smtClean="0"/>
              <a:t>Herman </a:t>
            </a:r>
            <a:r>
              <a:rPr lang="en-US" sz="2400" dirty="0" err="1" smtClean="0"/>
              <a:t>Goldstine</a:t>
            </a:r>
            <a:r>
              <a:rPr lang="en-US" sz="2400" dirty="0" smtClean="0"/>
              <a:t> circulated the draft June 1945 to many institutions, igniting interest in the stored-program idea</a:t>
            </a:r>
          </a:p>
          <a:p>
            <a:pPr lvl="1"/>
            <a:r>
              <a:rPr lang="en-US" sz="2000" dirty="0" smtClean="0"/>
              <a:t>But also, ruined chances of patenting it</a:t>
            </a:r>
          </a:p>
          <a:p>
            <a:pPr lvl="1"/>
            <a:r>
              <a:rPr lang="en-US" sz="2000" dirty="0" smtClean="0"/>
              <a:t>Report falsely gave sole credit to von Neumann for the ideas</a:t>
            </a:r>
          </a:p>
          <a:p>
            <a:pPr lvl="1"/>
            <a:r>
              <a:rPr lang="en-US" sz="2000" dirty="0" smtClean="0"/>
              <a:t>Maurice Wilkes was excited by report and decided to come to US workshop on building computers</a:t>
            </a:r>
          </a:p>
          <a:p>
            <a:r>
              <a:rPr lang="en-US" sz="2400" dirty="0" smtClean="0"/>
              <a:t>Later, in 1948, modifications to ENIAC allowed it to run in stored-program mode, but 6x slower than hardwired</a:t>
            </a:r>
          </a:p>
          <a:p>
            <a:pPr lvl="1"/>
            <a:r>
              <a:rPr lang="en-US" sz="2000" dirty="0" smtClean="0"/>
              <a:t>Due to I/O limitations, this speed drop was not practically significant and improvement in productivity made it worthwhile</a:t>
            </a:r>
          </a:p>
          <a:p>
            <a:r>
              <a:rPr lang="en-US" sz="2400" dirty="0" smtClean="0"/>
              <a:t>EDVAC eventually built and (mostly) working in 1951</a:t>
            </a:r>
          </a:p>
          <a:p>
            <a:pPr lvl="1"/>
            <a:r>
              <a:rPr lang="en-US" sz="2000" dirty="0" smtClean="0"/>
              <a:t>Delayed by patent disputes with university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1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7600" y="4038600"/>
            <a:ext cx="5395379" cy="2946806"/>
            <a:chOff x="762000" y="4038600"/>
            <a:chExt cx="5395379" cy="2946806"/>
          </a:xfrm>
        </p:grpSpPr>
        <p:pic>
          <p:nvPicPr>
            <p:cNvPr id="5" name="Picture 4" descr="Williams-tub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038600"/>
              <a:ext cx="4078624" cy="294680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0" y="5334000"/>
              <a:ext cx="1585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 smtClean="0">
                  <a:latin typeface="Calibri"/>
                  <a:cs typeface="Calibri"/>
                </a:rPr>
                <a:t>[Piero71, </a:t>
              </a:r>
              <a:r>
                <a:rPr lang="en-US" sz="1050" i="1" dirty="0">
                  <a:latin typeface="Calibri"/>
                  <a:cs typeface="Calibri"/>
                </a:rPr>
                <a:t>Creative Commons BY-SA </a:t>
              </a:r>
              <a:r>
                <a:rPr lang="en-US" sz="1050" i="1" dirty="0" smtClean="0">
                  <a:latin typeface="Calibri"/>
                  <a:cs typeface="Calibri"/>
                </a:rPr>
                <a:t>3.0 ]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5638800"/>
              <a:ext cx="2590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Williams-Kilburn </a:t>
              </a:r>
              <a:r>
                <a:rPr lang="en-US" dirty="0" smtClean="0">
                  <a:latin typeface="Calibri"/>
                  <a:cs typeface="Calibri"/>
                </a:rPr>
                <a:t>Tube Store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Manchester SSEM “Baby” (1948)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Manchester University group build small-scale experimental machine to demonstrate idea of using cathode-ray tubes (CRTs) for computer memory instead of mercury delay lines</a:t>
            </a:r>
          </a:p>
          <a:p>
            <a:r>
              <a:rPr lang="en-US" sz="2400" i="1" dirty="0" smtClean="0"/>
              <a:t>Williams-Kilburn Tubes were first random access electronic storage devices</a:t>
            </a:r>
          </a:p>
          <a:p>
            <a:r>
              <a:rPr lang="en-US" sz="2400" dirty="0"/>
              <a:t>32 words of 32-bits, accumulator, and program </a:t>
            </a:r>
            <a:r>
              <a:rPr lang="en-US" sz="2400" dirty="0" smtClean="0"/>
              <a:t>counter</a:t>
            </a:r>
          </a:p>
          <a:p>
            <a:r>
              <a:rPr lang="en-US" sz="2400" dirty="0" smtClean="0"/>
              <a:t>Machine ran world’s first stored-program in June 1948</a:t>
            </a:r>
          </a:p>
          <a:p>
            <a:r>
              <a:rPr lang="en-US" sz="2400" dirty="0" smtClean="0"/>
              <a:t>Led to later Manchester Mark-1 full-scale machine</a:t>
            </a:r>
          </a:p>
          <a:p>
            <a:pPr lvl="1"/>
            <a:r>
              <a:rPr lang="en-US" sz="2000" dirty="0" smtClean="0"/>
              <a:t>Mark-1 introduced </a:t>
            </a:r>
            <a:r>
              <a:rPr lang="en-US" sz="2000" i="1" dirty="0" smtClean="0"/>
              <a:t>index</a:t>
            </a:r>
            <a:r>
              <a:rPr lang="en-US" sz="2000" dirty="0" smtClean="0"/>
              <a:t> registers</a:t>
            </a:r>
          </a:p>
          <a:p>
            <a:pPr lvl="1"/>
            <a:r>
              <a:rPr lang="en-US" sz="2000" dirty="0" smtClean="0"/>
              <a:t>Mark-1 commercialized by Ferranti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Cambridge EDSAC (1949)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Maurice Wilkes came back from workshop in US and set about building a stored-program computer in Cambridge</a:t>
            </a:r>
          </a:p>
          <a:p>
            <a:r>
              <a:rPr lang="en-US" sz="2400" dirty="0" smtClean="0"/>
              <a:t>EDSAC used mercury-delay line storage to hold up to 1024 words (512 initially) of 17 bits (+1 bit of padding in delay line)</a:t>
            </a:r>
          </a:p>
          <a:p>
            <a:r>
              <a:rPr lang="en-US" sz="2400" dirty="0" smtClean="0"/>
              <a:t>Two’s-complement binary arithmetic</a:t>
            </a:r>
          </a:p>
          <a:p>
            <a:r>
              <a:rPr lang="en-US" sz="2400" dirty="0" smtClean="0"/>
              <a:t>Accumulator ISA with self-modifying code for indexing</a:t>
            </a:r>
          </a:p>
          <a:p>
            <a:r>
              <a:rPr lang="en-US" sz="2400" dirty="0" smtClean="0"/>
              <a:t>David Wheeler, who earned the world’s first computer science PhD, invented the subroutine (“Wheeler jump”) for this machine</a:t>
            </a:r>
          </a:p>
          <a:p>
            <a:pPr lvl="1"/>
            <a:r>
              <a:rPr lang="en-US" sz="2000" dirty="0" smtClean="0"/>
              <a:t>Users built a large library of useful subroutines</a:t>
            </a:r>
            <a:endParaRPr lang="en-US" sz="2400" dirty="0" smtClean="0"/>
          </a:p>
          <a:p>
            <a:r>
              <a:rPr lang="en-US" sz="2400" dirty="0" smtClean="0"/>
              <a:t>UK’s first commercial computer, LEO-I (Lyons Electronic Office), was based on EDSAC, ran business software in 1951</a:t>
            </a:r>
          </a:p>
          <a:p>
            <a:pPr lvl="1"/>
            <a:r>
              <a:rPr lang="en-US" sz="2000" dirty="0" smtClean="0"/>
              <a:t>Software for LEO was still running in the 1980s in emulation on ICL mainframes!</a:t>
            </a:r>
          </a:p>
          <a:p>
            <a:r>
              <a:rPr lang="en-US" sz="2400" dirty="0" smtClean="0"/>
              <a:t>EDSAC-II (1958) was first machine with </a:t>
            </a:r>
            <a:r>
              <a:rPr lang="en-US" sz="2400" dirty="0" err="1" smtClean="0"/>
              <a:t>microprogrammed</a:t>
            </a:r>
            <a:r>
              <a:rPr lang="en-US" sz="2400" dirty="0" smtClean="0"/>
              <a:t> control unit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9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computers:</a:t>
            </a:r>
            <a:br>
              <a:rPr lang="en-US" dirty="0" smtClean="0"/>
            </a:br>
            <a:r>
              <a:rPr lang="en-US" dirty="0" smtClean="0"/>
              <a:t>BINAC (1949) and UNIVAC (1951)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Eckert and </a:t>
            </a:r>
            <a:r>
              <a:rPr lang="en-US" dirty="0" err="1" smtClean="0"/>
              <a:t>Mauchly</a:t>
            </a:r>
            <a:r>
              <a:rPr lang="en-US" dirty="0" smtClean="0"/>
              <a:t> left </a:t>
            </a:r>
            <a:r>
              <a:rPr lang="en-US" dirty="0" err="1" smtClean="0"/>
              <a:t>U.Penn</a:t>
            </a:r>
            <a:r>
              <a:rPr lang="en-US" dirty="0" smtClean="0"/>
              <a:t> after patent rights disputes and formed the Eckert-</a:t>
            </a:r>
            <a:r>
              <a:rPr lang="en-US" dirty="0" err="1" smtClean="0"/>
              <a:t>Mauchly</a:t>
            </a:r>
            <a:r>
              <a:rPr lang="en-US" dirty="0" smtClean="0"/>
              <a:t> Computer Corporation</a:t>
            </a:r>
          </a:p>
          <a:p>
            <a:r>
              <a:rPr lang="en-US" dirty="0" smtClean="0"/>
              <a:t>World’s first commercial computer was BINAC with two CPUs that checked each other</a:t>
            </a:r>
          </a:p>
          <a:p>
            <a:pPr lvl="1"/>
            <a:r>
              <a:rPr lang="en-US" dirty="0" smtClean="0"/>
              <a:t>BINAC apparently never worked after shipment to first (only) customer</a:t>
            </a:r>
          </a:p>
          <a:p>
            <a:r>
              <a:rPr lang="en-US" dirty="0" smtClean="0"/>
              <a:t>Second commercial computer was UNIVAC</a:t>
            </a:r>
          </a:p>
          <a:p>
            <a:pPr lvl="1"/>
            <a:r>
              <a:rPr lang="en-US" dirty="0"/>
              <a:t>Used </a:t>
            </a:r>
            <a:r>
              <a:rPr lang="en-US" dirty="0" smtClean="0"/>
              <a:t>mercury delay-line memory, 1000 words of 12 alpha characters</a:t>
            </a:r>
            <a:endParaRPr lang="en-US" dirty="0"/>
          </a:p>
          <a:p>
            <a:pPr lvl="1"/>
            <a:r>
              <a:rPr lang="en-US" dirty="0" smtClean="0"/>
              <a:t>Famously used to predict presidential election in 1952</a:t>
            </a:r>
          </a:p>
          <a:p>
            <a:pPr lvl="1"/>
            <a:r>
              <a:rPr lang="en-US" dirty="0" smtClean="0"/>
              <a:t>Eventually 46 units sold at &gt;$1M each</a:t>
            </a:r>
          </a:p>
          <a:p>
            <a:pPr lvl="1"/>
            <a:r>
              <a:rPr lang="en-US" dirty="0" smtClean="0"/>
              <a:t>Often, </a:t>
            </a:r>
            <a:r>
              <a:rPr lang="en-US" dirty="0" err="1" smtClean="0"/>
              <a:t>mistakingly</a:t>
            </a:r>
            <a:r>
              <a:rPr lang="en-US" dirty="0"/>
              <a:t> </a:t>
            </a:r>
            <a:r>
              <a:rPr lang="en-US" dirty="0" smtClean="0"/>
              <a:t>called the IBM UNIVAC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Computers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1828800"/>
          </a:xfrm>
        </p:spPr>
        <p:txBody>
          <a:bodyPr/>
          <a:lstStyle/>
          <a:p>
            <a:r>
              <a:rPr lang="en-US" dirty="0" smtClean="0"/>
              <a:t>Analog computer represents problem variables as some physical quantity (e.g., mechanical displacement, voltage on a capacitor) and uses scaled physical behavior to calculate results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559" y="2743200"/>
            <a:ext cx="3884041" cy="3874532"/>
            <a:chOff x="304799" y="2743200"/>
            <a:chExt cx="3884041" cy="3874532"/>
          </a:xfrm>
        </p:grpSpPr>
        <p:grpSp>
          <p:nvGrpSpPr>
            <p:cNvPr id="9" name="Group 8"/>
            <p:cNvGrpSpPr/>
            <p:nvPr/>
          </p:nvGrpSpPr>
          <p:grpSpPr>
            <a:xfrm>
              <a:off x="304799" y="2743200"/>
              <a:ext cx="3884041" cy="3505200"/>
              <a:chOff x="304799" y="2743200"/>
              <a:chExt cx="3884041" cy="3505200"/>
            </a:xfrm>
          </p:grpSpPr>
          <p:pic>
            <p:nvPicPr>
              <p:cNvPr id="6" name="Picture 5" descr="NAMA_Machine_d'Anticythère_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99" y="2743200"/>
                <a:ext cx="3884041" cy="346414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502810" y="5994484"/>
                <a:ext cx="240272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i="1" dirty="0" smtClean="0">
                    <a:latin typeface="Calibri"/>
                    <a:cs typeface="Calibri"/>
                  </a:rPr>
                  <a:t>[</a:t>
                </a:r>
                <a:r>
                  <a:rPr lang="en-US" sz="1050" i="1" dirty="0" err="1" smtClean="0">
                    <a:latin typeface="Calibri"/>
                    <a:cs typeface="Calibri"/>
                  </a:rPr>
                  <a:t>Marsyas</a:t>
                </a:r>
                <a:r>
                  <a:rPr lang="en-US" sz="1050" i="1" dirty="0" smtClean="0">
                    <a:latin typeface="Calibri"/>
                    <a:cs typeface="Calibri"/>
                  </a:rPr>
                  <a:t>, Creative Commons BY-SA 3.0]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3529" y="6248400"/>
              <a:ext cx="354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 smtClean="0"/>
                <a:t>Antikythera</a:t>
              </a:r>
              <a:r>
                <a:rPr lang="en-US" sz="1800" dirty="0" smtClean="0"/>
                <a:t> mechanism c.100BC</a:t>
              </a:r>
              <a:endParaRPr lang="en-US" sz="1800" dirty="0" smtClean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1290" y="2819400"/>
            <a:ext cx="4870097" cy="3493532"/>
            <a:chOff x="4191290" y="2819400"/>
            <a:chExt cx="4870097" cy="3493532"/>
          </a:xfrm>
        </p:grpSpPr>
        <p:grpSp>
          <p:nvGrpSpPr>
            <p:cNvPr id="15" name="Group 14"/>
            <p:cNvGrpSpPr/>
            <p:nvPr/>
          </p:nvGrpSpPr>
          <p:grpSpPr>
            <a:xfrm>
              <a:off x="4191290" y="2819400"/>
              <a:ext cx="4870097" cy="2971800"/>
              <a:chOff x="4191290" y="2819400"/>
              <a:chExt cx="4870097" cy="2971800"/>
            </a:xfrm>
          </p:grpSpPr>
          <p:pic>
            <p:nvPicPr>
              <p:cNvPr id="11" name="Picture 10" descr="Cessna_182_model-wingtip-vortex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290" y="2819400"/>
                <a:ext cx="4744712" cy="27432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324600" y="5537284"/>
                <a:ext cx="273678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1050" i="1">
                    <a:latin typeface="Calibri"/>
                    <a:cs typeface="Calibri"/>
                  </a:defRPr>
                </a:lvl1pPr>
              </a:lstStyle>
              <a:p>
                <a:r>
                  <a:rPr lang="en-US" dirty="0"/>
                  <a:t>[</a:t>
                </a:r>
                <a:r>
                  <a:rPr lang="en-US" dirty="0" err="1"/>
                  <a:t>BenFrantzDale</a:t>
                </a:r>
                <a:r>
                  <a:rPr lang="en-US" dirty="0"/>
                  <a:t>, Creative Commons </a:t>
                </a:r>
                <a:r>
                  <a:rPr lang="en-US" dirty="0" smtClean="0"/>
                  <a:t>BY-SA 3.0]</a:t>
                </a:r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299262" y="5943600"/>
              <a:ext cx="4696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Wingtip vortices off </a:t>
              </a:r>
              <a:r>
                <a:rPr lang="en-US" sz="1800" dirty="0" err="1" smtClean="0"/>
                <a:t>Cesna</a:t>
              </a:r>
              <a:r>
                <a:rPr lang="en-US" sz="1800" dirty="0" smtClean="0"/>
                <a:t> tail in wind tunnel</a:t>
              </a:r>
              <a:endParaRPr lang="en-US" sz="1800" dirty="0" smtClean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81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Piazza for discussions – please sign up!</a:t>
            </a:r>
          </a:p>
          <a:p>
            <a:r>
              <a:rPr lang="en-US" dirty="0" smtClean="0"/>
              <a:t>Who’s not enrolled in class yet?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Textbook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0" y="990600"/>
            <a:ext cx="5562600" cy="5257800"/>
          </a:xfrm>
        </p:spPr>
        <p:txBody>
          <a:bodyPr/>
          <a:lstStyle/>
          <a:p>
            <a:r>
              <a:rPr lang="en-US" sz="2400" dirty="0" smtClean="0"/>
              <a:t>For class, we’ll be using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 of Hennessy and Patterson, “Computer Architecture: A Quantitative Approach”</a:t>
            </a:r>
          </a:p>
          <a:p>
            <a:r>
              <a:rPr lang="en-US" sz="2400" dirty="0" smtClean="0"/>
              <a:t>Background reading will be listed on website for each class.  Assumption is that this is read </a:t>
            </a:r>
            <a:r>
              <a:rPr lang="en-US" sz="2400" i="1" dirty="0" smtClean="0"/>
              <a:t>before</a:t>
            </a:r>
            <a:r>
              <a:rPr lang="en-US" sz="2400" dirty="0" smtClean="0"/>
              <a:t> class. No reviews required.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hennessy_patters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" r="8571"/>
          <a:stretch/>
        </p:blipFill>
        <p:spPr>
          <a:xfrm>
            <a:off x="204651" y="1524000"/>
            <a:ext cx="290430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4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701 (1952)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IBM’s first commercial scientific computer</a:t>
            </a:r>
          </a:p>
          <a:p>
            <a:r>
              <a:rPr lang="en-US" dirty="0" smtClean="0"/>
              <a:t>Main memory was 72 William’s Tubes, each 1Kib, for total of 2048 words of 36 bits each</a:t>
            </a:r>
          </a:p>
          <a:p>
            <a:pPr lvl="1"/>
            <a:r>
              <a:rPr lang="en-US" dirty="0" smtClean="0"/>
              <a:t>Memory cycle time of 12µs</a:t>
            </a:r>
          </a:p>
          <a:p>
            <a:r>
              <a:rPr lang="en-US" dirty="0" smtClean="0"/>
              <a:t>Accumulator ISA with </a:t>
            </a:r>
            <a:r>
              <a:rPr lang="en-US" dirty="0" err="1" smtClean="0"/>
              <a:t>multipler</a:t>
            </a:r>
            <a:r>
              <a:rPr lang="en-US" dirty="0" smtClean="0"/>
              <a:t>/quotient register</a:t>
            </a:r>
          </a:p>
          <a:p>
            <a:r>
              <a:rPr lang="en-US" dirty="0" smtClean="0"/>
              <a:t>18-bit/36-bit numbers in sign-magnitude fixed-point</a:t>
            </a:r>
            <a:endParaRPr lang="en-US" dirty="0"/>
          </a:p>
          <a:p>
            <a:r>
              <a:rPr lang="en-US" dirty="0" smtClean="0"/>
              <a:t>Misquote from Thomas Watson </a:t>
            </a:r>
            <a:r>
              <a:rPr lang="en-US" dirty="0" err="1" smtClean="0"/>
              <a:t>Sr</a:t>
            </a:r>
            <a:r>
              <a:rPr lang="en-US" dirty="0" smtClean="0"/>
              <a:t>/</a:t>
            </a:r>
            <a:r>
              <a:rPr lang="en-US" dirty="0" err="1" smtClean="0"/>
              <a:t>Jr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b="1" i="1" dirty="0" smtClean="0"/>
              <a:t>“I think there is a world market for maybe five computers”</a:t>
            </a:r>
          </a:p>
          <a:p>
            <a:r>
              <a:rPr lang="en-US" dirty="0" smtClean="0"/>
              <a:t>Actually </a:t>
            </a:r>
            <a:r>
              <a:rPr lang="en-US" dirty="0" err="1" smtClean="0"/>
              <a:t>TWJr</a:t>
            </a:r>
            <a:r>
              <a:rPr lang="en-US" dirty="0" smtClean="0"/>
              <a:t> said at shareholder meeting: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US" b="1" i="1" dirty="0" smtClean="0"/>
              <a:t>“as a result of our trip </a:t>
            </a:r>
            <a:r>
              <a:rPr lang="en-US" dirty="0" smtClean="0"/>
              <a:t>[selling the 701]</a:t>
            </a:r>
            <a:r>
              <a:rPr lang="en-US" b="1" i="1" dirty="0" smtClean="0"/>
              <a:t>, on which we expected to get orders for five machines, we came home with orders for 18.”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M_650_with_front_op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5183068" cy="430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650 (1953)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mass-produced computer</a:t>
            </a:r>
          </a:p>
          <a:p>
            <a:r>
              <a:rPr lang="en-US" dirty="0" smtClean="0"/>
              <a:t>Low-end system with drum-based storage and digit serial ALU</a:t>
            </a:r>
          </a:p>
          <a:p>
            <a:r>
              <a:rPr lang="en-US" dirty="0" smtClean="0"/>
              <a:t>Almost 2,000 produced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6172200"/>
            <a:ext cx="31099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latin typeface="Calibri"/>
                <a:cs typeface="Calibri"/>
              </a:rPr>
              <a:t>[Cushing Memorial Library and Archives, Texas A&amp;</a:t>
            </a:r>
            <a:r>
              <a:rPr lang="en-US" sz="1050" i="1" dirty="0" smtClean="0">
                <a:latin typeface="Calibri"/>
                <a:cs typeface="Calibri"/>
              </a:rPr>
              <a:t>M,</a:t>
            </a:r>
          </a:p>
          <a:p>
            <a:pPr algn="ctr"/>
            <a:r>
              <a:rPr lang="en-US" sz="1050" i="1" dirty="0" smtClean="0">
                <a:latin typeface="Calibri"/>
                <a:cs typeface="Calibri"/>
              </a:rPr>
              <a:t>Creative Commons Attribution 2.0 Generic ]</a:t>
            </a:r>
          </a:p>
        </p:txBody>
      </p:sp>
    </p:spTree>
    <p:extLst>
      <p:ext uri="{BB962C8B-B14F-4D97-AF65-F5344CB8AC3E}">
        <p14:creationId xmlns:p14="http://schemas.microsoft.com/office/powerpoint/2010/main" val="238412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650 Architecture</a:t>
            </a:r>
            <a:endParaRPr lang="en-US" dirty="0"/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BCC2B-6753-0343-AD8A-1373827C71B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52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76835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4"/>
          <p:cNvSpPr txBox="1">
            <a:spLocks noChangeArrowheads="1"/>
          </p:cNvSpPr>
          <p:nvPr/>
        </p:nvSpPr>
        <p:spPr bwMode="auto">
          <a:xfrm>
            <a:off x="5715000" y="6172200"/>
            <a:ext cx="316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alibri"/>
                <a:cs typeface="Calibri"/>
              </a:rPr>
              <a:t>[From 650 Manual, © IBM]</a:t>
            </a:r>
          </a:p>
        </p:txBody>
      </p:sp>
      <p:sp>
        <p:nvSpPr>
          <p:cNvPr id="95240" name="Text Box 5"/>
          <p:cNvSpPr txBox="1">
            <a:spLocks noChangeArrowheads="1"/>
          </p:cNvSpPr>
          <p:nvPr/>
        </p:nvSpPr>
        <p:spPr bwMode="auto">
          <a:xfrm>
            <a:off x="0" y="1890713"/>
            <a:ext cx="2525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alibri"/>
                <a:cs typeface="Calibri"/>
              </a:rPr>
              <a:t>Magnetic Drum (1,000 or 2,000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alibri"/>
                <a:cs typeface="Calibri"/>
              </a:rPr>
              <a:t>10-digit decimal words)</a:t>
            </a:r>
          </a:p>
        </p:txBody>
      </p:sp>
      <p:sp>
        <p:nvSpPr>
          <p:cNvPr id="95241" name="Line 6"/>
          <p:cNvSpPr>
            <a:spLocks noChangeShapeType="1"/>
          </p:cNvSpPr>
          <p:nvPr/>
        </p:nvSpPr>
        <p:spPr bwMode="auto">
          <a:xfrm flipV="1">
            <a:off x="2239963" y="2562225"/>
            <a:ext cx="347662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5242" name="Line 7"/>
          <p:cNvSpPr>
            <a:spLocks noChangeShapeType="1"/>
          </p:cNvSpPr>
          <p:nvPr/>
        </p:nvSpPr>
        <p:spPr bwMode="auto">
          <a:xfrm flipV="1">
            <a:off x="2887663" y="5589588"/>
            <a:ext cx="936625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5243" name="Text Box 8"/>
          <p:cNvSpPr txBox="1">
            <a:spLocks noChangeArrowheads="1"/>
          </p:cNvSpPr>
          <p:nvPr/>
        </p:nvSpPr>
        <p:spPr bwMode="auto">
          <a:xfrm>
            <a:off x="1538288" y="5905500"/>
            <a:ext cx="159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alibri"/>
                <a:cs typeface="Calibri"/>
              </a:rPr>
              <a:t>20-digit accumulator</a:t>
            </a:r>
          </a:p>
        </p:txBody>
      </p:sp>
      <p:sp>
        <p:nvSpPr>
          <p:cNvPr id="95244" name="Text Box 9"/>
          <p:cNvSpPr txBox="1">
            <a:spLocks noChangeArrowheads="1"/>
          </p:cNvSpPr>
          <p:nvPr/>
        </p:nvSpPr>
        <p:spPr bwMode="auto">
          <a:xfrm>
            <a:off x="6791325" y="2117725"/>
            <a:ext cx="2154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alibri"/>
                <a:cs typeface="Calibri"/>
              </a:rPr>
              <a:t>Active instruction (including next program counter)</a:t>
            </a:r>
          </a:p>
        </p:txBody>
      </p:sp>
      <p:sp>
        <p:nvSpPr>
          <p:cNvPr id="95245" name="Line 10"/>
          <p:cNvSpPr>
            <a:spLocks noChangeShapeType="1"/>
          </p:cNvSpPr>
          <p:nvPr/>
        </p:nvSpPr>
        <p:spPr bwMode="auto">
          <a:xfrm flipH="1">
            <a:off x="7239000" y="3079750"/>
            <a:ext cx="185738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5246" name="Line 11"/>
          <p:cNvSpPr>
            <a:spLocks noChangeShapeType="1"/>
          </p:cNvSpPr>
          <p:nvPr/>
        </p:nvSpPr>
        <p:spPr bwMode="auto">
          <a:xfrm flipH="1" flipV="1">
            <a:off x="5870575" y="4806950"/>
            <a:ext cx="725488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5247" name="Text Box 12"/>
          <p:cNvSpPr txBox="1">
            <a:spLocks noChangeArrowheads="1"/>
          </p:cNvSpPr>
          <p:nvPr/>
        </p:nvSpPr>
        <p:spPr bwMode="auto">
          <a:xfrm>
            <a:off x="6457950" y="5468938"/>
            <a:ext cx="159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Calibri"/>
                <a:cs typeface="Calibri"/>
              </a:rPr>
              <a:t>Digit-serial ALU</a:t>
            </a:r>
          </a:p>
        </p:txBody>
      </p:sp>
    </p:spTree>
    <p:extLst>
      <p:ext uri="{BB962C8B-B14F-4D97-AF65-F5344CB8AC3E}">
        <p14:creationId xmlns:p14="http://schemas.microsoft.com/office/powerpoint/2010/main" val="278306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650 Instruction 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and data in 10-digit decimal words</a:t>
            </a:r>
          </a:p>
          <a:p>
            <a:r>
              <a:rPr lang="en-US" dirty="0" smtClean="0"/>
              <a:t>Instructions encode:</a:t>
            </a:r>
          </a:p>
          <a:p>
            <a:pPr lvl="1"/>
            <a:r>
              <a:rPr lang="en-US" dirty="0" smtClean="0"/>
              <a:t>Two-digit </a:t>
            </a:r>
            <a:r>
              <a:rPr lang="en-US" dirty="0" err="1" smtClean="0"/>
              <a:t>opcode</a:t>
            </a:r>
            <a:r>
              <a:rPr lang="en-US" dirty="0" smtClean="0"/>
              <a:t> encoded 44 instructions in base instruction set, expandable to 97 instructions with options</a:t>
            </a:r>
          </a:p>
          <a:p>
            <a:pPr lvl="1"/>
            <a:r>
              <a:rPr lang="en-US" dirty="0" smtClean="0"/>
              <a:t>Four-digit data address</a:t>
            </a:r>
          </a:p>
          <a:p>
            <a:pPr lvl="1"/>
            <a:r>
              <a:rPr lang="en-US" dirty="0" smtClean="0"/>
              <a:t>Four-digit next instruction address</a:t>
            </a:r>
          </a:p>
          <a:p>
            <a:pPr lvl="2"/>
            <a:r>
              <a:rPr lang="en-US" dirty="0" smtClean="0"/>
              <a:t>Programmer’s arrange code to minimize drum latency!</a:t>
            </a:r>
          </a:p>
          <a:p>
            <a:r>
              <a:rPr lang="en-US" dirty="0" smtClean="0"/>
              <a:t>Special instructions added to compare value to all words on trac</a:t>
            </a:r>
            <a:r>
              <a:rPr lang="en-US" dirty="0"/>
              <a:t>k</a:t>
            </a: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2AAD-6ABA-6844-AE00-C5515452B8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Instruction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 ISAs, mostly single-address accumulator-style machines, as high-speed circuitry was expensive</a:t>
            </a:r>
          </a:p>
          <a:p>
            <a:pPr lvl="1"/>
            <a:r>
              <a:rPr lang="en-US" dirty="0" smtClean="0"/>
              <a:t>Based on earlier “calculator” model</a:t>
            </a:r>
          </a:p>
          <a:p>
            <a:r>
              <a:rPr lang="en-US" dirty="0" smtClean="0"/>
              <a:t>Over time, appreciation of software needs shaped ISA</a:t>
            </a:r>
          </a:p>
          <a:p>
            <a:r>
              <a:rPr lang="en-US" dirty="0" smtClean="0"/>
              <a:t>Index registers (Kilburn, Mark-1) added to avoid need for self-modifying code to step through array</a:t>
            </a:r>
          </a:p>
          <a:p>
            <a:r>
              <a:rPr lang="en-US" dirty="0" smtClean="0"/>
              <a:t>Over time, more index registers were added</a:t>
            </a:r>
          </a:p>
          <a:p>
            <a:r>
              <a:rPr lang="en-US" dirty="0" smtClean="0"/>
              <a:t>And more operations on the index registers</a:t>
            </a:r>
          </a:p>
          <a:p>
            <a:r>
              <a:rPr lang="en-US" dirty="0" smtClean="0"/>
              <a:t>Eventually, just provide general-purpose registers (GPRs) and orthogonal instruction sets</a:t>
            </a:r>
          </a:p>
          <a:p>
            <a:r>
              <a:rPr lang="en-US" dirty="0" smtClean="0"/>
              <a:t>But some other options explored…</a:t>
            </a:r>
          </a:p>
          <a:p>
            <a:pPr marL="455613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Burrough’s</a:t>
            </a:r>
            <a:r>
              <a:rPr lang="en-US" dirty="0" smtClean="0"/>
              <a:t> B5000 Stack Architecture: </a:t>
            </a:r>
            <a:br>
              <a:rPr lang="en-US" dirty="0" smtClean="0"/>
            </a:br>
            <a:r>
              <a:rPr lang="en-US" dirty="0" smtClean="0"/>
              <a:t>Robert Barton, 1960</a:t>
            </a:r>
            <a:endParaRPr lang="en-US" dirty="0"/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Hide instruction set completely from programmer using high-level language (ALGOL)</a:t>
            </a:r>
          </a:p>
          <a:p>
            <a:r>
              <a:rPr lang="en-US" dirty="0" smtClean="0"/>
              <a:t>Use stack architecture to simplify compilation, expression evaluation, recursive subroutine calls, interrupt handling,…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A74ABC0C-88C9-DA45-98C4-A79748CE1D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8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Expressions</a:t>
            </a:r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320B-2115-224A-AA24-CB4DE5D61A1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6299200" y="52705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093635" name="Rectangle 3"/>
          <p:cNvSpPr>
            <a:spLocks noChangeArrowheads="1"/>
          </p:cNvSpPr>
          <p:nvPr/>
        </p:nvSpPr>
        <p:spPr bwMode="auto">
          <a:xfrm>
            <a:off x="6299200" y="48133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6299200" y="43561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093638" name="Rectangle 6"/>
          <p:cNvSpPr>
            <a:spLocks noChangeArrowheads="1"/>
          </p:cNvSpPr>
          <p:nvPr/>
        </p:nvSpPr>
        <p:spPr bwMode="auto">
          <a:xfrm>
            <a:off x="520700" y="1409700"/>
            <a:ext cx="32489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(a + b * c) / (a + d * c - e)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1920875"/>
            <a:ext cx="3416300" cy="3019425"/>
            <a:chOff x="336" y="1210"/>
            <a:chExt cx="2152" cy="1902"/>
          </a:xfrm>
        </p:grpSpPr>
        <p:sp>
          <p:nvSpPr>
            <p:cNvPr id="1093640" name="Oval 8"/>
            <p:cNvSpPr>
              <a:spLocks noChangeArrowheads="1"/>
            </p:cNvSpPr>
            <p:nvPr/>
          </p:nvSpPr>
          <p:spPr bwMode="auto">
            <a:xfrm>
              <a:off x="1285" y="121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1" name="Oval 9"/>
            <p:cNvSpPr>
              <a:spLocks noChangeArrowheads="1"/>
            </p:cNvSpPr>
            <p:nvPr/>
          </p:nvSpPr>
          <p:spPr bwMode="auto">
            <a:xfrm>
              <a:off x="1973" y="178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2" name="Oval 10"/>
            <p:cNvSpPr>
              <a:spLocks noChangeArrowheads="1"/>
            </p:cNvSpPr>
            <p:nvPr/>
          </p:nvSpPr>
          <p:spPr bwMode="auto">
            <a:xfrm>
              <a:off x="1677" y="212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3" name="Line 11"/>
            <p:cNvSpPr>
              <a:spLocks noChangeShapeType="1"/>
            </p:cNvSpPr>
            <p:nvPr/>
          </p:nvSpPr>
          <p:spPr bwMode="auto">
            <a:xfrm flipH="1">
              <a:off x="749" y="1418"/>
              <a:ext cx="56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4" name="Line 12"/>
            <p:cNvSpPr>
              <a:spLocks noChangeShapeType="1"/>
            </p:cNvSpPr>
            <p:nvPr/>
          </p:nvSpPr>
          <p:spPr bwMode="auto">
            <a:xfrm>
              <a:off x="1541" y="1422"/>
              <a:ext cx="464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5" name="Line 13"/>
            <p:cNvSpPr>
              <a:spLocks noChangeShapeType="1"/>
            </p:cNvSpPr>
            <p:nvPr/>
          </p:nvSpPr>
          <p:spPr bwMode="auto">
            <a:xfrm>
              <a:off x="2209" y="2014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6" name="Line 14"/>
            <p:cNvSpPr>
              <a:spLocks noChangeShapeType="1"/>
            </p:cNvSpPr>
            <p:nvPr/>
          </p:nvSpPr>
          <p:spPr bwMode="auto">
            <a:xfrm flipH="1">
              <a:off x="1881" y="202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7" name="Oval 15"/>
            <p:cNvSpPr>
              <a:spLocks noChangeArrowheads="1"/>
            </p:cNvSpPr>
            <p:nvPr/>
          </p:nvSpPr>
          <p:spPr bwMode="auto">
            <a:xfrm>
              <a:off x="545" y="177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8" name="Oval 16"/>
            <p:cNvSpPr>
              <a:spLocks noChangeArrowheads="1"/>
            </p:cNvSpPr>
            <p:nvPr/>
          </p:nvSpPr>
          <p:spPr bwMode="auto">
            <a:xfrm>
              <a:off x="865" y="2118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49" name="Line 17"/>
            <p:cNvSpPr>
              <a:spLocks noChangeShapeType="1"/>
            </p:cNvSpPr>
            <p:nvPr/>
          </p:nvSpPr>
          <p:spPr bwMode="auto">
            <a:xfrm>
              <a:off x="781" y="200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0" name="Line 18"/>
            <p:cNvSpPr>
              <a:spLocks noChangeShapeType="1"/>
            </p:cNvSpPr>
            <p:nvPr/>
          </p:nvSpPr>
          <p:spPr bwMode="auto">
            <a:xfrm flipH="1">
              <a:off x="453" y="2014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1" name="Oval 19"/>
            <p:cNvSpPr>
              <a:spLocks noChangeArrowheads="1"/>
            </p:cNvSpPr>
            <p:nvPr/>
          </p:nvSpPr>
          <p:spPr bwMode="auto">
            <a:xfrm>
              <a:off x="1997" y="2474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2" name="Line 20"/>
            <p:cNvSpPr>
              <a:spLocks noChangeShapeType="1"/>
            </p:cNvSpPr>
            <p:nvPr/>
          </p:nvSpPr>
          <p:spPr bwMode="auto">
            <a:xfrm>
              <a:off x="1913" y="2358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3" name="Line 21"/>
            <p:cNvSpPr>
              <a:spLocks noChangeShapeType="1"/>
            </p:cNvSpPr>
            <p:nvPr/>
          </p:nvSpPr>
          <p:spPr bwMode="auto">
            <a:xfrm flipH="1">
              <a:off x="1617" y="238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4" name="Line 22"/>
            <p:cNvSpPr>
              <a:spLocks noChangeShapeType="1"/>
            </p:cNvSpPr>
            <p:nvPr/>
          </p:nvSpPr>
          <p:spPr bwMode="auto">
            <a:xfrm>
              <a:off x="2221" y="272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5" name="Line 23"/>
            <p:cNvSpPr>
              <a:spLocks noChangeShapeType="1"/>
            </p:cNvSpPr>
            <p:nvPr/>
          </p:nvSpPr>
          <p:spPr bwMode="auto">
            <a:xfrm flipH="1">
              <a:off x="1905" y="2718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6" name="Line 24"/>
            <p:cNvSpPr>
              <a:spLocks noChangeShapeType="1"/>
            </p:cNvSpPr>
            <p:nvPr/>
          </p:nvSpPr>
          <p:spPr bwMode="auto">
            <a:xfrm>
              <a:off x="1097" y="2358"/>
              <a:ext cx="88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57" name="Rectangle 25"/>
            <p:cNvSpPr>
              <a:spLocks noChangeArrowheads="1"/>
            </p:cNvSpPr>
            <p:nvPr/>
          </p:nvSpPr>
          <p:spPr bwMode="auto">
            <a:xfrm>
              <a:off x="1344" y="1228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/</a:t>
              </a:r>
            </a:p>
          </p:txBody>
        </p:sp>
        <p:sp>
          <p:nvSpPr>
            <p:cNvPr id="1093658" name="Rectangle 26"/>
            <p:cNvSpPr>
              <a:spLocks noChangeArrowheads="1"/>
            </p:cNvSpPr>
            <p:nvPr/>
          </p:nvSpPr>
          <p:spPr bwMode="auto">
            <a:xfrm>
              <a:off x="572" y="178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+</a:t>
              </a:r>
            </a:p>
          </p:txBody>
        </p:sp>
        <p:sp>
          <p:nvSpPr>
            <p:cNvPr id="1093659" name="Rectangle 27"/>
            <p:cNvSpPr>
              <a:spLocks noChangeArrowheads="1"/>
            </p:cNvSpPr>
            <p:nvPr/>
          </p:nvSpPr>
          <p:spPr bwMode="auto">
            <a:xfrm>
              <a:off x="912" y="217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1093660" name="Rectangle 28"/>
            <p:cNvSpPr>
              <a:spLocks noChangeArrowheads="1"/>
            </p:cNvSpPr>
            <p:nvPr/>
          </p:nvSpPr>
          <p:spPr bwMode="auto">
            <a:xfrm>
              <a:off x="1700" y="213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+</a:t>
              </a:r>
            </a:p>
          </p:txBody>
        </p:sp>
        <p:sp>
          <p:nvSpPr>
            <p:cNvPr id="1093661" name="Rectangle 29"/>
            <p:cNvSpPr>
              <a:spLocks noChangeArrowheads="1"/>
            </p:cNvSpPr>
            <p:nvPr/>
          </p:nvSpPr>
          <p:spPr bwMode="auto">
            <a:xfrm>
              <a:off x="336" y="2118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093662" name="Rectangle 30"/>
            <p:cNvSpPr>
              <a:spLocks noChangeArrowheads="1"/>
            </p:cNvSpPr>
            <p:nvPr/>
          </p:nvSpPr>
          <p:spPr bwMode="auto">
            <a:xfrm>
              <a:off x="2292" y="209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e</a:t>
              </a:r>
            </a:p>
          </p:txBody>
        </p:sp>
        <p:sp>
          <p:nvSpPr>
            <p:cNvPr id="1093663" name="Rectangle 31"/>
            <p:cNvSpPr>
              <a:spLocks noChangeArrowheads="1"/>
            </p:cNvSpPr>
            <p:nvPr/>
          </p:nvSpPr>
          <p:spPr bwMode="auto">
            <a:xfrm>
              <a:off x="2028" y="1804"/>
              <a:ext cx="1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-</a:t>
              </a:r>
            </a:p>
          </p:txBody>
        </p:sp>
        <p:sp>
          <p:nvSpPr>
            <p:cNvPr id="1093664" name="Rectangle 32"/>
            <p:cNvSpPr>
              <a:spLocks noChangeArrowheads="1"/>
            </p:cNvSpPr>
            <p:nvPr/>
          </p:nvSpPr>
          <p:spPr bwMode="auto">
            <a:xfrm>
              <a:off x="1516" y="2490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093665" name="Rectangle 33"/>
            <p:cNvSpPr>
              <a:spLocks noChangeArrowheads="1"/>
            </p:cNvSpPr>
            <p:nvPr/>
          </p:nvSpPr>
          <p:spPr bwMode="auto">
            <a:xfrm>
              <a:off x="1108" y="2454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1093666" name="Rectangle 34"/>
            <p:cNvSpPr>
              <a:spLocks noChangeArrowheads="1"/>
            </p:cNvSpPr>
            <p:nvPr/>
          </p:nvSpPr>
          <p:spPr bwMode="auto">
            <a:xfrm>
              <a:off x="1760" y="2800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093667" name="Rectangle 35"/>
            <p:cNvSpPr>
              <a:spLocks noChangeArrowheads="1"/>
            </p:cNvSpPr>
            <p:nvPr/>
          </p:nvSpPr>
          <p:spPr bwMode="auto">
            <a:xfrm>
              <a:off x="2292" y="2862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1093668" name="Rectangle 36"/>
            <p:cNvSpPr>
              <a:spLocks noChangeArrowheads="1"/>
            </p:cNvSpPr>
            <p:nvPr/>
          </p:nvSpPr>
          <p:spPr bwMode="auto">
            <a:xfrm>
              <a:off x="2052" y="252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1093669" name="Line 37"/>
            <p:cNvSpPr>
              <a:spLocks noChangeShapeType="1"/>
            </p:cNvSpPr>
            <p:nvPr/>
          </p:nvSpPr>
          <p:spPr bwMode="auto">
            <a:xfrm flipH="1">
              <a:off x="781" y="2370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70" name="Rectangle 38"/>
            <p:cNvSpPr>
              <a:spLocks noChangeArrowheads="1"/>
            </p:cNvSpPr>
            <p:nvPr/>
          </p:nvSpPr>
          <p:spPr bwMode="auto">
            <a:xfrm>
              <a:off x="636" y="245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b</a:t>
              </a:r>
            </a:p>
          </p:txBody>
        </p:sp>
      </p:grpSp>
      <p:sp>
        <p:nvSpPr>
          <p:cNvPr id="1093671" name="Rectangle 39"/>
          <p:cNvSpPr>
            <a:spLocks noChangeArrowheads="1"/>
          </p:cNvSpPr>
          <p:nvPr/>
        </p:nvSpPr>
        <p:spPr bwMode="auto">
          <a:xfrm>
            <a:off x="466725" y="5181600"/>
            <a:ext cx="38119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Reverse Polish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	a b c * + a d c * + e - /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546224" y="5930905"/>
            <a:ext cx="1006475" cy="646113"/>
            <a:chOff x="950" y="3744"/>
            <a:chExt cx="634" cy="407"/>
          </a:xfrm>
        </p:grpSpPr>
        <p:sp>
          <p:nvSpPr>
            <p:cNvPr id="1093673" name="Line 41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74" name="Text Box 42"/>
            <p:cNvSpPr txBox="1">
              <a:spLocks noChangeArrowheads="1"/>
            </p:cNvSpPr>
            <p:nvPr/>
          </p:nvSpPr>
          <p:spPr bwMode="auto">
            <a:xfrm>
              <a:off x="950" y="3860"/>
              <a:ext cx="63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cs typeface="Calibri"/>
                </a:rPr>
                <a:t>push a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752601" y="5943605"/>
            <a:ext cx="1020763" cy="646113"/>
            <a:chOff x="950" y="3744"/>
            <a:chExt cx="643" cy="407"/>
          </a:xfrm>
        </p:grpSpPr>
        <p:sp>
          <p:nvSpPr>
            <p:cNvPr id="1093676" name="Line 44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77" name="Text Box 45"/>
            <p:cNvSpPr txBox="1">
              <a:spLocks noChangeArrowheads="1"/>
            </p:cNvSpPr>
            <p:nvPr/>
          </p:nvSpPr>
          <p:spPr bwMode="auto">
            <a:xfrm>
              <a:off x="950" y="3860"/>
              <a:ext cx="64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cs typeface="Calibri"/>
                </a:rPr>
                <a:t>push b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981200" y="5943605"/>
            <a:ext cx="990600" cy="646113"/>
            <a:chOff x="950" y="3744"/>
            <a:chExt cx="624" cy="407"/>
          </a:xfrm>
        </p:grpSpPr>
        <p:sp>
          <p:nvSpPr>
            <p:cNvPr id="1093679" name="Line 47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80" name="Text Box 48"/>
            <p:cNvSpPr txBox="1">
              <a:spLocks noChangeArrowheads="1"/>
            </p:cNvSpPr>
            <p:nvPr/>
          </p:nvSpPr>
          <p:spPr bwMode="auto">
            <a:xfrm>
              <a:off x="950" y="3860"/>
              <a:ext cx="62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cs typeface="Calibri"/>
                </a:rPr>
                <a:t>push c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141537" y="5943605"/>
            <a:ext cx="1211263" cy="646113"/>
            <a:chOff x="950" y="3744"/>
            <a:chExt cx="763" cy="407"/>
          </a:xfrm>
        </p:grpSpPr>
        <p:sp>
          <p:nvSpPr>
            <p:cNvPr id="1093682" name="Line 50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83" name="Text Box 51"/>
            <p:cNvSpPr txBox="1">
              <a:spLocks noChangeArrowheads="1"/>
            </p:cNvSpPr>
            <p:nvPr/>
          </p:nvSpPr>
          <p:spPr bwMode="auto">
            <a:xfrm>
              <a:off x="950" y="3860"/>
              <a:ext cx="76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cs typeface="Calibri"/>
                </a:rPr>
                <a:t>multiply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56200" y="4521200"/>
            <a:ext cx="1143000" cy="609600"/>
            <a:chOff x="2640" y="2832"/>
            <a:chExt cx="720" cy="384"/>
          </a:xfrm>
        </p:grpSpPr>
        <p:sp>
          <p:nvSpPr>
            <p:cNvPr id="1093685" name="Line 53"/>
            <p:cNvSpPr>
              <a:spLocks noChangeShapeType="1"/>
            </p:cNvSpPr>
            <p:nvPr/>
          </p:nvSpPr>
          <p:spPr bwMode="auto">
            <a:xfrm flipH="1">
              <a:off x="3120" y="283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3686" name="Line 54"/>
            <p:cNvSpPr>
              <a:spLocks noChangeShapeType="1"/>
            </p:cNvSpPr>
            <p:nvPr/>
          </p:nvSpPr>
          <p:spPr bwMode="auto">
            <a:xfrm flipH="1" flipV="1">
              <a:off x="312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880" y="2880"/>
              <a:ext cx="264" cy="302"/>
              <a:chOff x="2825" y="2876"/>
              <a:chExt cx="264" cy="302"/>
            </a:xfrm>
          </p:grpSpPr>
          <p:sp>
            <p:nvSpPr>
              <p:cNvPr id="1093688" name="Oval 56"/>
              <p:cNvSpPr>
                <a:spLocks noChangeArrowheads="1"/>
              </p:cNvSpPr>
              <p:nvPr/>
            </p:nvSpPr>
            <p:spPr bwMode="auto">
              <a:xfrm>
                <a:off x="2825" y="2876"/>
                <a:ext cx="264" cy="26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3689" name="Rectangle 57"/>
              <p:cNvSpPr>
                <a:spLocks noChangeArrowheads="1"/>
              </p:cNvSpPr>
              <p:nvPr/>
            </p:nvSpPr>
            <p:spPr bwMode="auto">
              <a:xfrm>
                <a:off x="2880" y="2928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>
                    <a:solidFill>
                      <a:srgbClr val="56127A"/>
                    </a:solidFill>
                    <a:latin typeface="Calibri"/>
                    <a:cs typeface="Calibri"/>
                  </a:rPr>
                  <a:t>*</a:t>
                </a:r>
              </a:p>
            </p:txBody>
          </p:sp>
        </p:grpSp>
        <p:sp>
          <p:nvSpPr>
            <p:cNvPr id="1093690" name="Freeform 58"/>
            <p:cNvSpPr>
              <a:spLocks/>
            </p:cNvSpPr>
            <p:nvPr/>
          </p:nvSpPr>
          <p:spPr bwMode="auto">
            <a:xfrm>
              <a:off x="2640" y="3024"/>
              <a:ext cx="576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576" y="192"/>
                </a:cxn>
              </a:cxnLst>
              <a:rect l="0" t="0" r="r" b="b"/>
              <a:pathLst>
                <a:path w="576" h="192">
                  <a:moveTo>
                    <a:pt x="240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576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6045200" y="2451100"/>
            <a:ext cx="2228850" cy="3794126"/>
            <a:chOff x="3808" y="1544"/>
            <a:chExt cx="1404" cy="2390"/>
          </a:xfrm>
        </p:grpSpPr>
        <p:sp>
          <p:nvSpPr>
            <p:cNvPr id="1093692" name="Text Box 60"/>
            <p:cNvSpPr txBox="1">
              <a:spLocks noChangeArrowheads="1"/>
            </p:cNvSpPr>
            <p:nvPr/>
          </p:nvSpPr>
          <p:spPr bwMode="auto">
            <a:xfrm>
              <a:off x="3808" y="3643"/>
              <a:ext cx="140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cs typeface="Calibri"/>
                </a:rPr>
                <a:t>Evaluation Stack</a:t>
              </a:r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3968" y="1544"/>
              <a:ext cx="1224" cy="2064"/>
              <a:chOff x="4360" y="1544"/>
              <a:chExt cx="1224" cy="2064"/>
            </a:xfrm>
          </p:grpSpPr>
          <p:grpSp>
            <p:nvGrpSpPr>
              <p:cNvPr id="11" name="Group 62"/>
              <p:cNvGrpSpPr>
                <a:grpSpLocks/>
              </p:cNvGrpSpPr>
              <p:nvPr/>
            </p:nvGrpSpPr>
            <p:grpSpPr bwMode="auto">
              <a:xfrm>
                <a:off x="4360" y="1544"/>
                <a:ext cx="1224" cy="2064"/>
                <a:chOff x="3664" y="1552"/>
                <a:chExt cx="1920" cy="2064"/>
              </a:xfrm>
            </p:grpSpPr>
            <p:sp>
              <p:nvSpPr>
                <p:cNvPr id="109369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58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369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3664" y="3616"/>
                  <a:ext cx="192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36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66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093698" name="Line 66"/>
              <p:cNvSpPr>
                <a:spLocks noChangeShapeType="1"/>
              </p:cNvSpPr>
              <p:nvPr/>
            </p:nvSpPr>
            <p:spPr bwMode="auto">
              <a:xfrm>
                <a:off x="4360" y="187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3699" name="Line 67"/>
              <p:cNvSpPr>
                <a:spLocks noChangeShapeType="1"/>
              </p:cNvSpPr>
              <p:nvPr/>
            </p:nvSpPr>
            <p:spPr bwMode="auto">
              <a:xfrm>
                <a:off x="4360" y="2160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3700" name="Line 68"/>
              <p:cNvSpPr>
                <a:spLocks noChangeShapeType="1"/>
              </p:cNvSpPr>
              <p:nvPr/>
            </p:nvSpPr>
            <p:spPr bwMode="auto">
              <a:xfrm>
                <a:off x="4360" y="2448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3701" name="Line 69"/>
              <p:cNvSpPr>
                <a:spLocks noChangeShapeType="1"/>
              </p:cNvSpPr>
              <p:nvPr/>
            </p:nvSpPr>
            <p:spPr bwMode="auto">
              <a:xfrm>
                <a:off x="4360" y="2736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3702" name="Line 70"/>
              <p:cNvSpPr>
                <a:spLocks noChangeShapeType="1"/>
              </p:cNvSpPr>
              <p:nvPr/>
            </p:nvSpPr>
            <p:spPr bwMode="auto">
              <a:xfrm>
                <a:off x="4360" y="3024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3703" name="Line 71"/>
              <p:cNvSpPr>
                <a:spLocks noChangeShapeType="1"/>
              </p:cNvSpPr>
              <p:nvPr/>
            </p:nvSpPr>
            <p:spPr bwMode="auto">
              <a:xfrm>
                <a:off x="4360" y="331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6299200" y="4343400"/>
            <a:ext cx="1947863" cy="896938"/>
            <a:chOff x="3944" y="864"/>
            <a:chExt cx="1227" cy="565"/>
          </a:xfrm>
        </p:grpSpPr>
        <p:sp>
          <p:nvSpPr>
            <p:cNvPr id="1093705" name="Rectangle 73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b * c</a:t>
              </a:r>
            </a:p>
          </p:txBody>
        </p:sp>
        <p:sp>
          <p:nvSpPr>
            <p:cNvPr id="1093706" name="Rectangle 74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917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 animBg="1" autoUpdateAnimBg="0"/>
      <p:bldP spid="1093635" grpId="0" animBg="1" autoUpdateAnimBg="0"/>
      <p:bldP spid="1093636" grpId="0" animBg="1" autoUpdateAnimBg="0"/>
      <p:bldP spid="10936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Computers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Represent problem variables as numbers encoded using discrete steps</a:t>
            </a:r>
          </a:p>
          <a:p>
            <a:pPr lvl="1"/>
            <a:r>
              <a:rPr lang="en-US" smtClean="0"/>
              <a:t>Discrete steps provide noise immunity</a:t>
            </a:r>
          </a:p>
          <a:p>
            <a:r>
              <a:rPr lang="en-US" smtClean="0"/>
              <a:t>Enables accurate and deterministic calculations</a:t>
            </a:r>
          </a:p>
          <a:p>
            <a:pPr lvl="1"/>
            <a:r>
              <a:rPr lang="en-US" smtClean="0"/>
              <a:t>Same inputs give same outputs exactly</a:t>
            </a:r>
          </a:p>
          <a:p>
            <a:r>
              <a:rPr lang="en-US" smtClean="0"/>
              <a:t>Not constrained by physically realizable functions</a:t>
            </a:r>
          </a:p>
          <a:p>
            <a:r>
              <a:rPr lang="en-US" smtClean="0"/>
              <a:t>Programmable digital computers are CS252 focus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Expressions</a:t>
            </a:r>
            <a:endParaRPr lang="en-US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7DB5-DCA9-7F45-84E5-CE6FCB5DB23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6299200" y="5270500"/>
            <a:ext cx="1947863" cy="452438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520700" y="1409700"/>
            <a:ext cx="32489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(a + b * c) / (a + d * c - 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920875"/>
            <a:ext cx="3416300" cy="3019425"/>
            <a:chOff x="336" y="1210"/>
            <a:chExt cx="2152" cy="1902"/>
          </a:xfrm>
        </p:grpSpPr>
        <p:sp>
          <p:nvSpPr>
            <p:cNvPr id="1095686" name="Oval 6"/>
            <p:cNvSpPr>
              <a:spLocks noChangeArrowheads="1"/>
            </p:cNvSpPr>
            <p:nvPr/>
          </p:nvSpPr>
          <p:spPr bwMode="auto">
            <a:xfrm>
              <a:off x="1285" y="121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87" name="Oval 7"/>
            <p:cNvSpPr>
              <a:spLocks noChangeArrowheads="1"/>
            </p:cNvSpPr>
            <p:nvPr/>
          </p:nvSpPr>
          <p:spPr bwMode="auto">
            <a:xfrm>
              <a:off x="1973" y="178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88" name="Oval 8"/>
            <p:cNvSpPr>
              <a:spLocks noChangeArrowheads="1"/>
            </p:cNvSpPr>
            <p:nvPr/>
          </p:nvSpPr>
          <p:spPr bwMode="auto">
            <a:xfrm>
              <a:off x="1677" y="212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89" name="Line 9"/>
            <p:cNvSpPr>
              <a:spLocks noChangeShapeType="1"/>
            </p:cNvSpPr>
            <p:nvPr/>
          </p:nvSpPr>
          <p:spPr bwMode="auto">
            <a:xfrm flipH="1">
              <a:off x="749" y="1418"/>
              <a:ext cx="56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0" name="Line 10"/>
            <p:cNvSpPr>
              <a:spLocks noChangeShapeType="1"/>
            </p:cNvSpPr>
            <p:nvPr/>
          </p:nvSpPr>
          <p:spPr bwMode="auto">
            <a:xfrm>
              <a:off x="1541" y="1422"/>
              <a:ext cx="464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1" name="Line 11"/>
            <p:cNvSpPr>
              <a:spLocks noChangeShapeType="1"/>
            </p:cNvSpPr>
            <p:nvPr/>
          </p:nvSpPr>
          <p:spPr bwMode="auto">
            <a:xfrm>
              <a:off x="2209" y="2014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2" name="Line 12"/>
            <p:cNvSpPr>
              <a:spLocks noChangeShapeType="1"/>
            </p:cNvSpPr>
            <p:nvPr/>
          </p:nvSpPr>
          <p:spPr bwMode="auto">
            <a:xfrm flipH="1">
              <a:off x="1881" y="202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3" name="Oval 13"/>
            <p:cNvSpPr>
              <a:spLocks noChangeArrowheads="1"/>
            </p:cNvSpPr>
            <p:nvPr/>
          </p:nvSpPr>
          <p:spPr bwMode="auto">
            <a:xfrm>
              <a:off x="545" y="1770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4" name="Oval 14"/>
            <p:cNvSpPr>
              <a:spLocks noChangeArrowheads="1"/>
            </p:cNvSpPr>
            <p:nvPr/>
          </p:nvSpPr>
          <p:spPr bwMode="auto">
            <a:xfrm>
              <a:off x="865" y="2118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5" name="Line 15"/>
            <p:cNvSpPr>
              <a:spLocks noChangeShapeType="1"/>
            </p:cNvSpPr>
            <p:nvPr/>
          </p:nvSpPr>
          <p:spPr bwMode="auto">
            <a:xfrm>
              <a:off x="781" y="200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6" name="Line 16"/>
            <p:cNvSpPr>
              <a:spLocks noChangeShapeType="1"/>
            </p:cNvSpPr>
            <p:nvPr/>
          </p:nvSpPr>
          <p:spPr bwMode="auto">
            <a:xfrm flipH="1">
              <a:off x="453" y="2014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7" name="Oval 17"/>
            <p:cNvSpPr>
              <a:spLocks noChangeArrowheads="1"/>
            </p:cNvSpPr>
            <p:nvPr/>
          </p:nvSpPr>
          <p:spPr bwMode="auto">
            <a:xfrm>
              <a:off x="1997" y="2474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8" name="Line 18"/>
            <p:cNvSpPr>
              <a:spLocks noChangeShapeType="1"/>
            </p:cNvSpPr>
            <p:nvPr/>
          </p:nvSpPr>
          <p:spPr bwMode="auto">
            <a:xfrm>
              <a:off x="1913" y="2358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699" name="Line 19"/>
            <p:cNvSpPr>
              <a:spLocks noChangeShapeType="1"/>
            </p:cNvSpPr>
            <p:nvPr/>
          </p:nvSpPr>
          <p:spPr bwMode="auto">
            <a:xfrm flipH="1">
              <a:off x="1617" y="2386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00" name="Line 20"/>
            <p:cNvSpPr>
              <a:spLocks noChangeShapeType="1"/>
            </p:cNvSpPr>
            <p:nvPr/>
          </p:nvSpPr>
          <p:spPr bwMode="auto">
            <a:xfrm>
              <a:off x="2221" y="2722"/>
              <a:ext cx="128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01" name="Line 21"/>
            <p:cNvSpPr>
              <a:spLocks noChangeShapeType="1"/>
            </p:cNvSpPr>
            <p:nvPr/>
          </p:nvSpPr>
          <p:spPr bwMode="auto">
            <a:xfrm flipH="1">
              <a:off x="1905" y="2718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02" name="Line 22"/>
            <p:cNvSpPr>
              <a:spLocks noChangeShapeType="1"/>
            </p:cNvSpPr>
            <p:nvPr/>
          </p:nvSpPr>
          <p:spPr bwMode="auto">
            <a:xfrm>
              <a:off x="1097" y="2358"/>
              <a:ext cx="88" cy="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03" name="Rectangle 23"/>
            <p:cNvSpPr>
              <a:spLocks noChangeArrowheads="1"/>
            </p:cNvSpPr>
            <p:nvPr/>
          </p:nvSpPr>
          <p:spPr bwMode="auto">
            <a:xfrm>
              <a:off x="1344" y="1228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/</a:t>
              </a:r>
            </a:p>
          </p:txBody>
        </p:sp>
        <p:sp>
          <p:nvSpPr>
            <p:cNvPr id="1095704" name="Rectangle 24"/>
            <p:cNvSpPr>
              <a:spLocks noChangeArrowheads="1"/>
            </p:cNvSpPr>
            <p:nvPr/>
          </p:nvSpPr>
          <p:spPr bwMode="auto">
            <a:xfrm>
              <a:off x="572" y="178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+</a:t>
              </a:r>
            </a:p>
          </p:txBody>
        </p:sp>
        <p:sp>
          <p:nvSpPr>
            <p:cNvPr id="1095705" name="Rectangle 25"/>
            <p:cNvSpPr>
              <a:spLocks noChangeArrowheads="1"/>
            </p:cNvSpPr>
            <p:nvPr/>
          </p:nvSpPr>
          <p:spPr bwMode="auto">
            <a:xfrm>
              <a:off x="912" y="217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1095706" name="Rectangle 26"/>
            <p:cNvSpPr>
              <a:spLocks noChangeArrowheads="1"/>
            </p:cNvSpPr>
            <p:nvPr/>
          </p:nvSpPr>
          <p:spPr bwMode="auto">
            <a:xfrm>
              <a:off x="1700" y="2130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+</a:t>
              </a:r>
            </a:p>
          </p:txBody>
        </p:sp>
        <p:sp>
          <p:nvSpPr>
            <p:cNvPr id="1095707" name="Rectangle 27"/>
            <p:cNvSpPr>
              <a:spLocks noChangeArrowheads="1"/>
            </p:cNvSpPr>
            <p:nvPr/>
          </p:nvSpPr>
          <p:spPr bwMode="auto">
            <a:xfrm>
              <a:off x="336" y="2118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095708" name="Rectangle 28"/>
            <p:cNvSpPr>
              <a:spLocks noChangeArrowheads="1"/>
            </p:cNvSpPr>
            <p:nvPr/>
          </p:nvSpPr>
          <p:spPr bwMode="auto">
            <a:xfrm>
              <a:off x="2292" y="209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e</a:t>
              </a:r>
            </a:p>
          </p:txBody>
        </p:sp>
        <p:sp>
          <p:nvSpPr>
            <p:cNvPr id="1095709" name="Rectangle 29"/>
            <p:cNvSpPr>
              <a:spLocks noChangeArrowheads="1"/>
            </p:cNvSpPr>
            <p:nvPr/>
          </p:nvSpPr>
          <p:spPr bwMode="auto">
            <a:xfrm>
              <a:off x="2028" y="1804"/>
              <a:ext cx="16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-</a:t>
              </a:r>
            </a:p>
          </p:txBody>
        </p:sp>
        <p:sp>
          <p:nvSpPr>
            <p:cNvPr id="1095710" name="Rectangle 30"/>
            <p:cNvSpPr>
              <a:spLocks noChangeArrowheads="1"/>
            </p:cNvSpPr>
            <p:nvPr/>
          </p:nvSpPr>
          <p:spPr bwMode="auto">
            <a:xfrm>
              <a:off x="1516" y="2490"/>
              <a:ext cx="19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095711" name="Rectangle 31"/>
            <p:cNvSpPr>
              <a:spLocks noChangeArrowheads="1"/>
            </p:cNvSpPr>
            <p:nvPr/>
          </p:nvSpPr>
          <p:spPr bwMode="auto">
            <a:xfrm>
              <a:off x="1108" y="2454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1095712" name="Rectangle 32"/>
            <p:cNvSpPr>
              <a:spLocks noChangeArrowheads="1"/>
            </p:cNvSpPr>
            <p:nvPr/>
          </p:nvSpPr>
          <p:spPr bwMode="auto">
            <a:xfrm>
              <a:off x="1760" y="2800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095713" name="Rectangle 33"/>
            <p:cNvSpPr>
              <a:spLocks noChangeArrowheads="1"/>
            </p:cNvSpPr>
            <p:nvPr/>
          </p:nvSpPr>
          <p:spPr bwMode="auto">
            <a:xfrm>
              <a:off x="2292" y="2862"/>
              <a:ext cx="18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1095714" name="Rectangle 34"/>
            <p:cNvSpPr>
              <a:spLocks noChangeArrowheads="1"/>
            </p:cNvSpPr>
            <p:nvPr/>
          </p:nvSpPr>
          <p:spPr bwMode="auto">
            <a:xfrm>
              <a:off x="2052" y="2526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*</a:t>
              </a:r>
            </a:p>
          </p:txBody>
        </p:sp>
        <p:sp>
          <p:nvSpPr>
            <p:cNvPr id="1095715" name="Line 35"/>
            <p:cNvSpPr>
              <a:spLocks noChangeShapeType="1"/>
            </p:cNvSpPr>
            <p:nvPr/>
          </p:nvSpPr>
          <p:spPr bwMode="auto">
            <a:xfrm flipH="1">
              <a:off x="781" y="2370"/>
              <a:ext cx="14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16" name="Rectangle 36"/>
            <p:cNvSpPr>
              <a:spLocks noChangeArrowheads="1"/>
            </p:cNvSpPr>
            <p:nvPr/>
          </p:nvSpPr>
          <p:spPr bwMode="auto">
            <a:xfrm>
              <a:off x="636" y="2452"/>
              <a:ext cx="1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b</a:t>
              </a:r>
            </a:p>
          </p:txBody>
        </p:sp>
      </p:grpSp>
      <p:sp>
        <p:nvSpPr>
          <p:cNvPr id="1095717" name="Rectangle 37"/>
          <p:cNvSpPr>
            <a:spLocks noChangeArrowheads="1"/>
          </p:cNvSpPr>
          <p:nvPr/>
        </p:nvSpPr>
        <p:spPr bwMode="auto">
          <a:xfrm>
            <a:off x="466725" y="5181600"/>
            <a:ext cx="38119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Reverse Polish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	a b c * + a d c * + e - /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362200" y="5905505"/>
            <a:ext cx="655638" cy="646113"/>
            <a:chOff x="950" y="3744"/>
            <a:chExt cx="413" cy="407"/>
          </a:xfrm>
        </p:grpSpPr>
        <p:sp>
          <p:nvSpPr>
            <p:cNvPr id="1095719" name="Line 39"/>
            <p:cNvSpPr>
              <a:spLocks noChangeShapeType="1"/>
            </p:cNvSpPr>
            <p:nvPr/>
          </p:nvSpPr>
          <p:spPr bwMode="auto">
            <a:xfrm flipV="1">
              <a:off x="960" y="374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20" name="Text Box 40"/>
            <p:cNvSpPr txBox="1">
              <a:spLocks noChangeArrowheads="1"/>
            </p:cNvSpPr>
            <p:nvPr/>
          </p:nvSpPr>
          <p:spPr bwMode="auto">
            <a:xfrm>
              <a:off x="950" y="3860"/>
              <a:ext cx="4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0000"/>
                  </a:solidFill>
                  <a:latin typeface="Calibri"/>
                  <a:cs typeface="Calibri"/>
                </a:rPr>
                <a:t>add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156200" y="4991100"/>
            <a:ext cx="1143000" cy="609600"/>
            <a:chOff x="3248" y="3144"/>
            <a:chExt cx="720" cy="384"/>
          </a:xfrm>
        </p:grpSpPr>
        <p:sp>
          <p:nvSpPr>
            <p:cNvPr id="1095722" name="Line 42"/>
            <p:cNvSpPr>
              <a:spLocks noChangeShapeType="1"/>
            </p:cNvSpPr>
            <p:nvPr/>
          </p:nvSpPr>
          <p:spPr bwMode="auto">
            <a:xfrm flipH="1">
              <a:off x="3728" y="3144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23" name="Line 43"/>
            <p:cNvSpPr>
              <a:spLocks noChangeShapeType="1"/>
            </p:cNvSpPr>
            <p:nvPr/>
          </p:nvSpPr>
          <p:spPr bwMode="auto">
            <a:xfrm flipH="1" flipV="1">
              <a:off x="3728" y="3384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24" name="Oval 44"/>
            <p:cNvSpPr>
              <a:spLocks noChangeArrowheads="1"/>
            </p:cNvSpPr>
            <p:nvPr/>
          </p:nvSpPr>
          <p:spPr bwMode="auto">
            <a:xfrm>
              <a:off x="3488" y="3192"/>
              <a:ext cx="264" cy="2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95725" name="Rectangle 45"/>
            <p:cNvSpPr>
              <a:spLocks noChangeArrowheads="1"/>
            </p:cNvSpPr>
            <p:nvPr/>
          </p:nvSpPr>
          <p:spPr bwMode="auto">
            <a:xfrm>
              <a:off x="3503" y="3188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+</a:t>
              </a:r>
            </a:p>
          </p:txBody>
        </p:sp>
        <p:sp>
          <p:nvSpPr>
            <p:cNvPr id="1095726" name="Freeform 46"/>
            <p:cNvSpPr>
              <a:spLocks/>
            </p:cNvSpPr>
            <p:nvPr/>
          </p:nvSpPr>
          <p:spPr bwMode="auto">
            <a:xfrm>
              <a:off x="3248" y="3336"/>
              <a:ext cx="576" cy="19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576" y="192"/>
                </a:cxn>
              </a:cxnLst>
              <a:rect l="0" t="0" r="r" b="b"/>
              <a:pathLst>
                <a:path w="576" h="192">
                  <a:moveTo>
                    <a:pt x="240" y="0"/>
                  </a:moveTo>
                  <a:lnTo>
                    <a:pt x="0" y="0"/>
                  </a:lnTo>
                  <a:lnTo>
                    <a:pt x="0" y="192"/>
                  </a:lnTo>
                  <a:lnTo>
                    <a:pt x="576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045200" y="2451100"/>
            <a:ext cx="2228850" cy="3794126"/>
            <a:chOff x="3808" y="1544"/>
            <a:chExt cx="1404" cy="2390"/>
          </a:xfrm>
        </p:grpSpPr>
        <p:sp>
          <p:nvSpPr>
            <p:cNvPr id="1095728" name="Text Box 48"/>
            <p:cNvSpPr txBox="1">
              <a:spLocks noChangeArrowheads="1"/>
            </p:cNvSpPr>
            <p:nvPr/>
          </p:nvSpPr>
          <p:spPr bwMode="auto">
            <a:xfrm>
              <a:off x="3808" y="3643"/>
              <a:ext cx="140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Evaluation Stack</a:t>
              </a:r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968" y="1544"/>
              <a:ext cx="1224" cy="2064"/>
              <a:chOff x="4360" y="1544"/>
              <a:chExt cx="1224" cy="2064"/>
            </a:xfrm>
          </p:grpSpPr>
          <p:grpSp>
            <p:nvGrpSpPr>
              <p:cNvPr id="7" name="Group 50"/>
              <p:cNvGrpSpPr>
                <a:grpSpLocks/>
              </p:cNvGrpSpPr>
              <p:nvPr/>
            </p:nvGrpSpPr>
            <p:grpSpPr bwMode="auto">
              <a:xfrm>
                <a:off x="4360" y="1544"/>
                <a:ext cx="1224" cy="2064"/>
                <a:chOff x="3664" y="1552"/>
                <a:chExt cx="1920" cy="2064"/>
              </a:xfrm>
            </p:grpSpPr>
            <p:sp>
              <p:nvSpPr>
                <p:cNvPr id="109573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558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57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3664" y="3616"/>
                  <a:ext cx="192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09573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3664" y="1552"/>
                  <a:ext cx="0" cy="20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095734" name="Line 54"/>
              <p:cNvSpPr>
                <a:spLocks noChangeShapeType="1"/>
              </p:cNvSpPr>
              <p:nvPr/>
            </p:nvSpPr>
            <p:spPr bwMode="auto">
              <a:xfrm>
                <a:off x="4360" y="187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5735" name="Line 55"/>
              <p:cNvSpPr>
                <a:spLocks noChangeShapeType="1"/>
              </p:cNvSpPr>
              <p:nvPr/>
            </p:nvSpPr>
            <p:spPr bwMode="auto">
              <a:xfrm>
                <a:off x="4360" y="2160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5736" name="Line 56"/>
              <p:cNvSpPr>
                <a:spLocks noChangeShapeType="1"/>
              </p:cNvSpPr>
              <p:nvPr/>
            </p:nvSpPr>
            <p:spPr bwMode="auto">
              <a:xfrm>
                <a:off x="4360" y="2448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5737" name="Line 57"/>
              <p:cNvSpPr>
                <a:spLocks noChangeShapeType="1"/>
              </p:cNvSpPr>
              <p:nvPr/>
            </p:nvSpPr>
            <p:spPr bwMode="auto">
              <a:xfrm>
                <a:off x="4360" y="2736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5738" name="Line 58"/>
              <p:cNvSpPr>
                <a:spLocks noChangeShapeType="1"/>
              </p:cNvSpPr>
              <p:nvPr/>
            </p:nvSpPr>
            <p:spPr bwMode="auto">
              <a:xfrm>
                <a:off x="4360" y="3024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095739" name="Line 59"/>
              <p:cNvSpPr>
                <a:spLocks noChangeShapeType="1"/>
              </p:cNvSpPr>
              <p:nvPr/>
            </p:nvSpPr>
            <p:spPr bwMode="auto">
              <a:xfrm>
                <a:off x="4360" y="3312"/>
                <a:ext cx="12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286500" y="4343400"/>
            <a:ext cx="1947863" cy="922338"/>
            <a:chOff x="3944" y="864"/>
            <a:chExt cx="1227" cy="565"/>
          </a:xfrm>
        </p:grpSpPr>
        <p:sp>
          <p:nvSpPr>
            <p:cNvPr id="1095741" name="Rectangle 61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b * c</a:t>
              </a:r>
            </a:p>
          </p:txBody>
        </p:sp>
        <p:sp>
          <p:nvSpPr>
            <p:cNvPr id="1095742" name="Rectangle 62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286500" y="4813300"/>
            <a:ext cx="1947863" cy="922338"/>
            <a:chOff x="3944" y="864"/>
            <a:chExt cx="1227" cy="565"/>
          </a:xfrm>
        </p:grpSpPr>
        <p:sp>
          <p:nvSpPr>
            <p:cNvPr id="1095744" name="Rectangle 64"/>
            <p:cNvSpPr>
              <a:spLocks noChangeArrowheads="1"/>
            </p:cNvSpPr>
            <p:nvPr/>
          </p:nvSpPr>
          <p:spPr bwMode="auto">
            <a:xfrm>
              <a:off x="3944" y="1144"/>
              <a:ext cx="122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a + b * c</a:t>
              </a:r>
            </a:p>
          </p:txBody>
        </p:sp>
        <p:sp>
          <p:nvSpPr>
            <p:cNvPr id="1095745" name="Rectangle 65"/>
            <p:cNvSpPr>
              <a:spLocks noChangeArrowheads="1"/>
            </p:cNvSpPr>
            <p:nvPr/>
          </p:nvSpPr>
          <p:spPr bwMode="auto">
            <a:xfrm>
              <a:off x="3944" y="864"/>
              <a:ext cx="1227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240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821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Stacks post-1980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/>
              <a:t> Inmos Transputers (1985-2000)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Designed to support many parallel processes in Occam language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Fixed-height stack design simplified implementation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Stack trashed on context swap (fast context switches)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Inmos T800 was world’s fastest microprocessor in late 80’s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/>
              <a:t> Forth machines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Direct support for Forth execution in small embedded real-time environments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Several manufacturers (Rockwell, Patriot Scientific)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/>
              <a:t> Java Virtual Machine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Designed for software emulation, not direct hardware execution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Sun PicoJava implementation + others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/>
              <a:t> Intel x87 floating-point unit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Severely broken stack model for FP arithmetic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Deprecated in Pentium-4, replaced with SSE2 FP registers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3406C043-4200-E14F-BA3A-E69FEF419BDB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Babbage (1791-1871)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838200"/>
            <a:ext cx="4648200" cy="5486400"/>
          </a:xfrm>
        </p:spPr>
        <p:txBody>
          <a:bodyPr/>
          <a:lstStyle/>
          <a:p>
            <a:r>
              <a:rPr lang="en-US" sz="2400" dirty="0" err="1" smtClean="0"/>
              <a:t>Lucasian</a:t>
            </a:r>
            <a:r>
              <a:rPr lang="en-US" sz="2400" dirty="0" smtClean="0"/>
              <a:t> Professor of Mathematics, Cambridge University, 1828-1839</a:t>
            </a:r>
          </a:p>
          <a:p>
            <a:r>
              <a:rPr lang="en-US" sz="2400" dirty="0" smtClean="0"/>
              <a:t>A true “polymath” with interests in many areas</a:t>
            </a:r>
          </a:p>
          <a:p>
            <a:r>
              <a:rPr lang="en-US" sz="2400" dirty="0" smtClean="0"/>
              <a:t>Frustrated by errors in printed tables, wanted to build machines to evaluate and print accurate tables</a:t>
            </a:r>
          </a:p>
          <a:p>
            <a:r>
              <a:rPr lang="en-US" sz="2400" dirty="0" smtClean="0"/>
              <a:t>Inspired by earlier work organizing human “computers” to methodically calculate tables by hand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75C8-C148-D646-81FC-1D13FFF086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harles_Babbage_-_18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1"/>
            <a:ext cx="3899003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740" y="5943600"/>
            <a:ext cx="26642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>
                <a:latin typeface="Calibri"/>
                <a:cs typeface="Calibri"/>
              </a:rPr>
              <a:t>[Copyright expired and in public </a:t>
            </a:r>
            <a:r>
              <a:rPr lang="en-US" sz="1050" i="1" dirty="0" smtClean="0">
                <a:latin typeface="Calibri"/>
                <a:cs typeface="Calibri"/>
              </a:rPr>
              <a:t>domain.</a:t>
            </a:r>
          </a:p>
          <a:p>
            <a:pPr algn="ctr"/>
            <a:r>
              <a:rPr lang="en-US" sz="1050" i="1" dirty="0" smtClean="0">
                <a:latin typeface="Calibri"/>
                <a:cs typeface="Calibri"/>
              </a:rPr>
              <a:t> Image obtained from Wikimedia Commons.]</a:t>
            </a:r>
          </a:p>
        </p:txBody>
      </p:sp>
    </p:spTree>
    <p:extLst>
      <p:ext uri="{BB962C8B-B14F-4D97-AF65-F5344CB8AC3E}">
        <p14:creationId xmlns:p14="http://schemas.microsoft.com/office/powerpoint/2010/main" val="34551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Engine 1822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307386" cy="3276600"/>
          </a:xfrm>
        </p:spPr>
        <p:txBody>
          <a:bodyPr/>
          <a:lstStyle/>
          <a:p>
            <a:r>
              <a:rPr lang="en-US" dirty="0" smtClean="0"/>
              <a:t>Continuous functions can be approximated by polynomials, which can be computed from difference tables:</a:t>
            </a:r>
          </a:p>
          <a:p>
            <a:pPr marL="455613" lvl="1" indent="2003425">
              <a:buNone/>
            </a:pPr>
            <a:r>
              <a:rPr lang="en-US" dirty="0" smtClean="0"/>
              <a:t>   f(n) = n</a:t>
            </a:r>
            <a:r>
              <a:rPr lang="en-US" baseline="30000" dirty="0" smtClean="0"/>
              <a:t>2</a:t>
            </a:r>
            <a:r>
              <a:rPr lang="en-US" dirty="0" smtClean="0"/>
              <a:t> + n + 41</a:t>
            </a:r>
          </a:p>
          <a:p>
            <a:pPr marL="455613" lvl="1" indent="2003425">
              <a:buNone/>
            </a:pPr>
            <a:r>
              <a:rPr lang="en-US" dirty="0" smtClean="0"/>
              <a:t>d1(n) = f(n) – f(n-1) = 2n</a:t>
            </a:r>
          </a:p>
          <a:p>
            <a:pPr marL="455613" lvl="1" indent="2003425">
              <a:buNone/>
            </a:pPr>
            <a:r>
              <a:rPr lang="en-US" dirty="0" smtClean="0"/>
              <a:t>d2(n) = d1(n) – d1(n-1) = 2</a:t>
            </a:r>
          </a:p>
          <a:p>
            <a:pPr marL="455613" lvl="1" indent="2003425">
              <a:buNone/>
            </a:pPr>
            <a:endParaRPr lang="en-US" dirty="0" smtClean="0"/>
          </a:p>
          <a:p>
            <a:pPr marL="227013" indent="-227013"/>
            <a:r>
              <a:rPr lang="en-US" dirty="0"/>
              <a:t>Can</a:t>
            </a:r>
            <a:r>
              <a:rPr lang="en-US" dirty="0" smtClean="0"/>
              <a:t> calculate using only a single adder: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4" name="Group 90"/>
          <p:cNvGrpSpPr>
            <a:grpSpLocks/>
          </p:cNvGrpSpPr>
          <p:nvPr/>
        </p:nvGrpSpPr>
        <p:grpSpPr bwMode="auto">
          <a:xfrm>
            <a:off x="2362200" y="4267200"/>
            <a:ext cx="4114800" cy="1524000"/>
            <a:chOff x="1488" y="2784"/>
            <a:chExt cx="2592" cy="960"/>
          </a:xfrm>
        </p:grpSpPr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148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n</a:t>
              </a: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148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d2(n)</a:t>
              </a: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1488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d1(n)</a:t>
              </a: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1488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f(n)</a:t>
              </a: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920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920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1920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	</a:t>
              </a: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1920" y="350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41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352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2352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2352" y="326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2784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2784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3216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3216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0" name="Rectangle 51"/>
            <p:cNvSpPr>
              <a:spLocks noChangeArrowheads="1"/>
            </p:cNvSpPr>
            <p:nvPr/>
          </p:nvSpPr>
          <p:spPr bwMode="auto">
            <a:xfrm>
              <a:off x="3648" y="278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41" name="Rectangle 52"/>
            <p:cNvSpPr>
              <a:spLocks noChangeArrowheads="1"/>
            </p:cNvSpPr>
            <p:nvPr/>
          </p:nvSpPr>
          <p:spPr bwMode="auto">
            <a:xfrm>
              <a:off x="3648" y="3024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70" name="Group 65"/>
          <p:cNvGrpSpPr>
            <a:grpSpLocks/>
          </p:cNvGrpSpPr>
          <p:nvPr/>
        </p:nvGrpSpPr>
        <p:grpSpPr bwMode="auto">
          <a:xfrm>
            <a:off x="4343400" y="4953000"/>
            <a:ext cx="762000" cy="457200"/>
            <a:chOff x="2736" y="3024"/>
            <a:chExt cx="480" cy="288"/>
          </a:xfrm>
        </p:grpSpPr>
        <p:sp>
          <p:nvSpPr>
            <p:cNvPr id="71" name="Rectangle 4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74" name="Group 66"/>
          <p:cNvGrpSpPr>
            <a:grpSpLocks/>
          </p:cNvGrpSpPr>
          <p:nvPr/>
        </p:nvGrpSpPr>
        <p:grpSpPr bwMode="auto">
          <a:xfrm>
            <a:off x="5029200" y="4953000"/>
            <a:ext cx="762000" cy="457200"/>
            <a:chOff x="2736" y="3024"/>
            <a:chExt cx="480" cy="288"/>
          </a:xfrm>
        </p:grpSpPr>
        <p:sp>
          <p:nvSpPr>
            <p:cNvPr id="75" name="Rectangle 6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6</a:t>
              </a:r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77" name="Line 6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78" name="Group 70"/>
          <p:cNvGrpSpPr>
            <a:grpSpLocks/>
          </p:cNvGrpSpPr>
          <p:nvPr/>
        </p:nvGrpSpPr>
        <p:grpSpPr bwMode="auto">
          <a:xfrm>
            <a:off x="5715000" y="4953000"/>
            <a:ext cx="762000" cy="457200"/>
            <a:chOff x="2736" y="3024"/>
            <a:chExt cx="480" cy="288"/>
          </a:xfrm>
        </p:grpSpPr>
        <p:sp>
          <p:nvSpPr>
            <p:cNvPr id="79" name="Rectangle 71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8</a:t>
              </a:r>
            </a:p>
          </p:txBody>
        </p:sp>
        <p:sp>
          <p:nvSpPr>
            <p:cNvPr id="80" name="Line 72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1" name="Line 73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82" name="Group 74"/>
          <p:cNvGrpSpPr>
            <a:grpSpLocks/>
          </p:cNvGrpSpPr>
          <p:nvPr/>
        </p:nvGrpSpPr>
        <p:grpSpPr bwMode="auto">
          <a:xfrm>
            <a:off x="3657600" y="5334000"/>
            <a:ext cx="762000" cy="457200"/>
            <a:chOff x="2736" y="3024"/>
            <a:chExt cx="480" cy="288"/>
          </a:xfrm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43</a:t>
              </a:r>
            </a:p>
          </p:txBody>
        </p:sp>
        <p:sp>
          <p:nvSpPr>
            <p:cNvPr id="84" name="Line 76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86" name="Group 78"/>
          <p:cNvGrpSpPr>
            <a:grpSpLocks/>
          </p:cNvGrpSpPr>
          <p:nvPr/>
        </p:nvGrpSpPr>
        <p:grpSpPr bwMode="auto">
          <a:xfrm>
            <a:off x="4343400" y="5334000"/>
            <a:ext cx="762000" cy="457200"/>
            <a:chOff x="2736" y="3024"/>
            <a:chExt cx="480" cy="288"/>
          </a:xfrm>
        </p:grpSpPr>
        <p:sp>
          <p:nvSpPr>
            <p:cNvPr id="87" name="Rectangle 79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47</a:t>
              </a:r>
            </a:p>
          </p:txBody>
        </p:sp>
        <p:sp>
          <p:nvSpPr>
            <p:cNvPr id="88" name="Line 80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89" name="Line 81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90" name="Group 82"/>
          <p:cNvGrpSpPr>
            <a:grpSpLocks/>
          </p:cNvGrpSpPr>
          <p:nvPr/>
        </p:nvGrpSpPr>
        <p:grpSpPr bwMode="auto">
          <a:xfrm>
            <a:off x="5029200" y="5334000"/>
            <a:ext cx="762000" cy="457200"/>
            <a:chOff x="2736" y="3024"/>
            <a:chExt cx="480" cy="288"/>
          </a:xfrm>
        </p:grpSpPr>
        <p:sp>
          <p:nvSpPr>
            <p:cNvPr id="91" name="Rectangle 83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53</a:t>
              </a:r>
            </a:p>
          </p:txBody>
        </p:sp>
        <p:sp>
          <p:nvSpPr>
            <p:cNvPr id="92" name="Line 84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3" name="Line 85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grpSp>
        <p:nvGrpSpPr>
          <p:cNvPr id="94" name="Group 86"/>
          <p:cNvGrpSpPr>
            <a:grpSpLocks/>
          </p:cNvGrpSpPr>
          <p:nvPr/>
        </p:nvGrpSpPr>
        <p:grpSpPr bwMode="auto">
          <a:xfrm>
            <a:off x="5715000" y="5334000"/>
            <a:ext cx="762000" cy="457200"/>
            <a:chOff x="2736" y="3024"/>
            <a:chExt cx="480" cy="288"/>
          </a:xfrm>
        </p:grpSpPr>
        <p:sp>
          <p:nvSpPr>
            <p:cNvPr id="95" name="Rectangle 87"/>
            <p:cNvSpPr>
              <a:spLocks noChangeArrowheads="1"/>
            </p:cNvSpPr>
            <p:nvPr/>
          </p:nvSpPr>
          <p:spPr bwMode="auto">
            <a:xfrm>
              <a:off x="2784" y="3072"/>
              <a:ext cx="432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</a:rPr>
                <a:t>61</a:t>
              </a:r>
            </a:p>
          </p:txBody>
        </p:sp>
        <p:sp>
          <p:nvSpPr>
            <p:cNvPr id="96" name="Line 88"/>
            <p:cNvSpPr>
              <a:spLocks noChangeShapeType="1"/>
            </p:cNvSpPr>
            <p:nvPr/>
          </p:nvSpPr>
          <p:spPr bwMode="auto">
            <a:xfrm>
              <a:off x="2976" y="302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97" name="Line 89"/>
            <p:cNvSpPr>
              <a:spLocks noChangeShapeType="1"/>
            </p:cNvSpPr>
            <p:nvPr/>
          </p:nvSpPr>
          <p:spPr bwMode="auto">
            <a:xfrm rot="-5400000">
              <a:off x="2808" y="3144"/>
              <a:ext cx="0" cy="1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76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00px-Babbage_Difference_En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667000"/>
            <a:ext cx="5072234" cy="367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the Difference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6425" cy="1828800"/>
          </a:xfrm>
        </p:spPr>
        <p:txBody>
          <a:bodyPr/>
          <a:lstStyle/>
          <a:p>
            <a:r>
              <a:rPr lang="en-US" sz="2400" dirty="0" smtClean="0"/>
              <a:t>Mechanical calculator,  hand-cranked, using decimal digits</a:t>
            </a:r>
          </a:p>
          <a:p>
            <a:r>
              <a:rPr lang="en-US" sz="2400" dirty="0" smtClean="0"/>
              <a:t>Babbage did not complete the DE, moving on to the Analytica</a:t>
            </a:r>
            <a:r>
              <a:rPr lang="en-US" sz="2400" dirty="0"/>
              <a:t>l</a:t>
            </a:r>
            <a:r>
              <a:rPr lang="en-US" sz="2400" dirty="0" smtClean="0"/>
              <a:t> Engine (but used ideas from AE in improved DE 2 plan)</a:t>
            </a:r>
          </a:p>
          <a:p>
            <a:r>
              <a:rPr lang="en-US" sz="2400" dirty="0" err="1" smtClean="0"/>
              <a:t>Scheutz</a:t>
            </a:r>
            <a:r>
              <a:rPr lang="en-US" sz="2400" dirty="0" smtClean="0"/>
              <a:t> completed working version in 1855, sold copy to British Government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419600" y="3124200"/>
            <a:ext cx="502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 smtClean="0"/>
              <a:t>Modern day recreation of DE2, including printer, showed entire design possible using original technology</a:t>
            </a:r>
          </a:p>
          <a:p>
            <a:pPr lvl="1"/>
            <a:r>
              <a:rPr lang="en-US" sz="2000" dirty="0" smtClean="0"/>
              <a:t>first at British Science Museum</a:t>
            </a:r>
          </a:p>
          <a:p>
            <a:pPr lvl="1"/>
            <a:r>
              <a:rPr lang="en-US" sz="2000" dirty="0" smtClean="0"/>
              <a:t>copy at Computer History Museum in San Jose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6324600"/>
            <a:ext cx="22177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 smtClean="0">
                <a:latin typeface="Calibri"/>
                <a:cs typeface="Calibri"/>
              </a:rPr>
              <a:t>[</a:t>
            </a:r>
            <a:r>
              <a:rPr lang="en-US" sz="1050" i="1" dirty="0" err="1" smtClean="0">
                <a:latin typeface="Calibri"/>
                <a:cs typeface="Calibri"/>
              </a:rPr>
              <a:t>Geni</a:t>
            </a:r>
            <a:r>
              <a:rPr lang="en-US" sz="1050" i="1" dirty="0" smtClean="0">
                <a:latin typeface="Calibri"/>
                <a:cs typeface="Calibri"/>
              </a:rPr>
              <a:t>, </a:t>
            </a:r>
            <a:r>
              <a:rPr lang="en-US" sz="1050" i="1" dirty="0">
                <a:latin typeface="Calibri"/>
                <a:cs typeface="Calibri"/>
              </a:rPr>
              <a:t>Creative Commons BY-SA </a:t>
            </a:r>
            <a:r>
              <a:rPr lang="en-US" sz="1050" i="1" dirty="0" smtClean="0">
                <a:latin typeface="Calibri"/>
                <a:cs typeface="Calibri"/>
              </a:rPr>
              <a:t>3.0 ]</a:t>
            </a:r>
          </a:p>
        </p:txBody>
      </p:sp>
    </p:spTree>
    <p:extLst>
      <p:ext uri="{BB962C8B-B14F-4D97-AF65-F5344CB8AC3E}">
        <p14:creationId xmlns:p14="http://schemas.microsoft.com/office/powerpoint/2010/main" val="196876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Engine 1837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425" cy="5257800"/>
          </a:xfrm>
        </p:spPr>
        <p:txBody>
          <a:bodyPr/>
          <a:lstStyle/>
          <a:p>
            <a:r>
              <a:rPr lang="en-US" sz="2400" dirty="0" smtClean="0"/>
              <a:t>Recognized as first general-purpose digital computer</a:t>
            </a:r>
          </a:p>
          <a:p>
            <a:pPr lvl="1"/>
            <a:r>
              <a:rPr lang="en-US" sz="2000" dirty="0" smtClean="0"/>
              <a:t>Many iterations of the design (multiple Analytical Engines)</a:t>
            </a:r>
          </a:p>
          <a:p>
            <a:r>
              <a:rPr lang="en-US" sz="2400" dirty="0" smtClean="0"/>
              <a:t>Contains the major components of modern computers:</a:t>
            </a:r>
          </a:p>
          <a:p>
            <a:pPr lvl="1"/>
            <a:r>
              <a:rPr lang="en-US" sz="2000" dirty="0" smtClean="0"/>
              <a:t>“Store”:  Main memory where numbers and intermediate results were held (1,000 decimal words, 40-digits each)</a:t>
            </a:r>
          </a:p>
          <a:p>
            <a:pPr lvl="1"/>
            <a:r>
              <a:rPr lang="en-US" sz="2000" dirty="0" smtClean="0"/>
              <a:t>“Mill”: Arithmetic unit where processing was performed including addition, multiplication, and division</a:t>
            </a:r>
          </a:p>
          <a:p>
            <a:pPr lvl="1"/>
            <a:r>
              <a:rPr lang="en-US" sz="2000" dirty="0" smtClean="0"/>
              <a:t>Also supported conditional branching and looping, and exceptions on overflow (machine jams and bell rings)</a:t>
            </a:r>
          </a:p>
          <a:p>
            <a:pPr lvl="1"/>
            <a:r>
              <a:rPr lang="en-US" sz="2000" dirty="0" smtClean="0"/>
              <a:t>Had a form of microcode (the “Barrel”)</a:t>
            </a:r>
          </a:p>
          <a:p>
            <a:r>
              <a:rPr lang="en-US" sz="2400" dirty="0" smtClean="0"/>
              <a:t>Program, input and output data on punched cards</a:t>
            </a:r>
          </a:p>
          <a:p>
            <a:r>
              <a:rPr lang="en-US" sz="2400" dirty="0" smtClean="0"/>
              <a:t>Instruction cards hold </a:t>
            </a:r>
            <a:r>
              <a:rPr lang="en-US" sz="2400" dirty="0" err="1" smtClean="0"/>
              <a:t>opcode</a:t>
            </a:r>
            <a:r>
              <a:rPr lang="en-US" sz="2400" dirty="0" smtClean="0"/>
              <a:t> and address of operands in store</a:t>
            </a:r>
          </a:p>
          <a:p>
            <a:pPr lvl="1"/>
            <a:r>
              <a:rPr lang="en-US" sz="2000" dirty="0" smtClean="0"/>
              <a:t>3-address format with two sources and one destination, all in store</a:t>
            </a:r>
          </a:p>
          <a:p>
            <a:r>
              <a:rPr lang="en-US" sz="2400" dirty="0" smtClean="0"/>
              <a:t>Branches implemented by mechanically changing order cards were inserted into machine</a:t>
            </a:r>
          </a:p>
          <a:p>
            <a:r>
              <a:rPr lang="en-US" sz="2400" dirty="0" smtClean="0"/>
              <a:t>Only small pieces were ever built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Engine Design </a:t>
            </a:r>
            <a:r>
              <a:rPr lang="en-US" dirty="0"/>
              <a:t>C</a:t>
            </a:r>
            <a:r>
              <a:rPr lang="en-US" dirty="0" smtClean="0"/>
              <a:t>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Decimal, because storage on mechanical gears</a:t>
            </a:r>
          </a:p>
          <a:p>
            <a:pPr lvl="1"/>
            <a:r>
              <a:rPr lang="en-US" dirty="0" smtClean="0"/>
              <a:t>Babbage considered binary and other bases, but no clear advantage over human-friendly decimal</a:t>
            </a:r>
          </a:p>
          <a:p>
            <a:r>
              <a:rPr lang="en-US" dirty="0" smtClean="0"/>
              <a:t>40-digit precision (equivalent to &gt;133 bits)</a:t>
            </a:r>
          </a:p>
          <a:p>
            <a:pPr lvl="1"/>
            <a:r>
              <a:rPr lang="en-US" dirty="0" smtClean="0"/>
              <a:t>To reduce impact of scaling given lack of floating-point hardware</a:t>
            </a:r>
          </a:p>
          <a:p>
            <a:r>
              <a:rPr lang="en-US" dirty="0" smtClean="0"/>
              <a:t>Used “locking” or mechanical amplification to overcome noise in transferring mechanical motion around machine</a:t>
            </a:r>
          </a:p>
          <a:p>
            <a:pPr lvl="1"/>
            <a:r>
              <a:rPr lang="en-US" dirty="0" smtClean="0"/>
              <a:t>Similar to non-linear gain in digital electronic circuits</a:t>
            </a:r>
          </a:p>
          <a:p>
            <a:r>
              <a:rPr lang="en-US" dirty="0" smtClean="0"/>
              <a:t>Had a fast “anticipating” carry</a:t>
            </a:r>
          </a:p>
          <a:p>
            <a:pPr lvl="1"/>
            <a:r>
              <a:rPr lang="en-US" dirty="0" smtClean="0"/>
              <a:t>Mechanical version of pass-transistor carry propagate used in CMOS adders (and earlier in relay adders)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3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Lovelace </a:t>
            </a:r>
            <a:r>
              <a:rPr lang="en-US" sz="2400" dirty="0" smtClean="0"/>
              <a:t>(1815-1852)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38200"/>
            <a:ext cx="4721225" cy="5562600"/>
          </a:xfrm>
        </p:spPr>
        <p:txBody>
          <a:bodyPr/>
          <a:lstStyle/>
          <a:p>
            <a:r>
              <a:rPr lang="en-US" sz="2400" dirty="0" smtClean="0"/>
              <a:t>Translated lectures of Luigi </a:t>
            </a:r>
            <a:r>
              <a:rPr lang="en-US" sz="2400" dirty="0" err="1" smtClean="0"/>
              <a:t>Menabrea</a:t>
            </a:r>
            <a:r>
              <a:rPr lang="en-US" sz="2400" dirty="0" smtClean="0"/>
              <a:t> who published notes of Babbage’s lectures in Italy</a:t>
            </a:r>
          </a:p>
          <a:p>
            <a:r>
              <a:rPr lang="en-US" sz="2400" dirty="0" smtClean="0"/>
              <a:t>Lovelace considerably embellished notes and described Analytical Engine program to calculate Bernoulli numbers that would have worked if AE was built</a:t>
            </a:r>
          </a:p>
          <a:p>
            <a:pPr lvl="1"/>
            <a:r>
              <a:rPr lang="en-US" sz="2000" dirty="0" smtClean="0"/>
              <a:t>The first program!</a:t>
            </a:r>
          </a:p>
          <a:p>
            <a:r>
              <a:rPr lang="en-US" sz="2400" dirty="0" smtClean="0"/>
              <a:t>Imagined many uses of computers beyond calculations of tables</a:t>
            </a:r>
          </a:p>
          <a:p>
            <a:r>
              <a:rPr lang="en-US" sz="2400" dirty="0" smtClean="0"/>
              <a:t>Was interested in modeling the brain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1999"/>
            <a:ext cx="3429000" cy="5448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172200"/>
            <a:ext cx="2391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 smtClean="0">
                <a:latin typeface="Calibri"/>
                <a:cs typeface="Calibri"/>
              </a:rPr>
              <a:t>[By Margaret Sarah Carpenter,</a:t>
            </a:r>
          </a:p>
          <a:p>
            <a:pPr algn="ctr"/>
            <a:r>
              <a:rPr lang="en-US" sz="1050" i="1" dirty="0" smtClean="0">
                <a:latin typeface="Calibri"/>
                <a:cs typeface="Calibri"/>
              </a:rPr>
              <a:t>Copyright </a:t>
            </a:r>
            <a:r>
              <a:rPr lang="en-US" sz="1050" i="1" dirty="0">
                <a:latin typeface="Calibri"/>
                <a:cs typeface="Calibri"/>
              </a:rPr>
              <a:t>expired and in public </a:t>
            </a:r>
            <a:r>
              <a:rPr lang="en-US" sz="1050" i="1" dirty="0" smtClean="0">
                <a:latin typeface="Calibri"/>
                <a:cs typeface="Calibri"/>
              </a:rPr>
              <a:t>domain</a:t>
            </a:r>
            <a:r>
              <a:rPr lang="en-US" sz="1050" i="1" dirty="0">
                <a:latin typeface="Calibri"/>
                <a:cs typeface="Calibri"/>
              </a:rPr>
              <a:t>]</a:t>
            </a:r>
            <a:endParaRPr lang="en-US" sz="1050" i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78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rLab 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/>
          </a:solidFill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22674</TotalTime>
  <Words>2460</Words>
  <Application>Microsoft Macintosh PowerPoint</Application>
  <PresentationFormat>On-screen Show (4:3)</PresentationFormat>
  <Paragraphs>336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ParLab Template</vt:lpstr>
      <vt:lpstr>CS252 Graduate Computer Architecture Spring 2014 Lecture 2: Instruction Set Architectures</vt:lpstr>
      <vt:lpstr>Analog Computers</vt:lpstr>
      <vt:lpstr>Digital Computers</vt:lpstr>
      <vt:lpstr>Charles Babbage (1791-1871)</vt:lpstr>
      <vt:lpstr>Difference Engine 1822</vt:lpstr>
      <vt:lpstr>Realizing the Difference Engine</vt:lpstr>
      <vt:lpstr>Analytical Engine 1837</vt:lpstr>
      <vt:lpstr>Analytical Engine Design Choices</vt:lpstr>
      <vt:lpstr>Ada Lovelace (1815-1852)</vt:lpstr>
      <vt:lpstr>Early Programmable Calculators</vt:lpstr>
      <vt:lpstr>Atanasoff-Berry Linear Equation Solver (1939)</vt:lpstr>
      <vt:lpstr>Zuse Z3 (1941)</vt:lpstr>
      <vt:lpstr>Harvard Mark I (1944)</vt:lpstr>
      <vt:lpstr>ENIAC (1946)</vt:lpstr>
      <vt:lpstr>ENIAC</vt:lpstr>
      <vt:lpstr>EDVAC</vt:lpstr>
      <vt:lpstr>Manchester SSEM “Baby” (1948)</vt:lpstr>
      <vt:lpstr>Cambridge EDSAC (1949)</vt:lpstr>
      <vt:lpstr>Commercial computers: BINAC (1949) and UNIVAC (1951)</vt:lpstr>
      <vt:lpstr>Administrivia</vt:lpstr>
      <vt:lpstr>Required Textbook</vt:lpstr>
      <vt:lpstr>Reading Discussion</vt:lpstr>
      <vt:lpstr>IBM 701 (1952)</vt:lpstr>
      <vt:lpstr>IBM 650 (1953)</vt:lpstr>
      <vt:lpstr>IBM 650 Architecture</vt:lpstr>
      <vt:lpstr>IBM 650 Instruction Set</vt:lpstr>
      <vt:lpstr>Early Instruction Sets</vt:lpstr>
      <vt:lpstr>Burrough’s B5000 Stack Architecture:  Robert Barton, 1960</vt:lpstr>
      <vt:lpstr>Evaluation of Expressions</vt:lpstr>
      <vt:lpstr>Evaluation of Expressions</vt:lpstr>
      <vt:lpstr>Stacks post-1980</vt:lpstr>
      <vt:lpstr>Acknowledgements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CS252 Spring 2014 Lecture 1</dc:title>
  <dc:subject/>
  <dc:creator>Krste Asanovic</dc:creator>
  <cp:keywords/>
  <dc:description/>
  <cp:lastModifiedBy>Krste Asanovic</cp:lastModifiedBy>
  <cp:revision>2739</cp:revision>
  <cp:lastPrinted>2010-01-25T15:08:46Z</cp:lastPrinted>
  <dcterms:created xsi:type="dcterms:W3CDTF">2013-02-14T14:44:06Z</dcterms:created>
  <dcterms:modified xsi:type="dcterms:W3CDTF">2014-03-03T07:49:15Z</dcterms:modified>
  <cp:category/>
</cp:coreProperties>
</file>