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52"/>
  </p:notesMasterIdLst>
  <p:handoutMasterIdLst>
    <p:handoutMasterId r:id="rId53"/>
  </p:handoutMasterIdLst>
  <p:sldIdLst>
    <p:sldId id="795" r:id="rId2"/>
    <p:sldId id="796" r:id="rId3"/>
    <p:sldId id="738" r:id="rId4"/>
    <p:sldId id="797" r:id="rId5"/>
    <p:sldId id="871" r:id="rId6"/>
    <p:sldId id="872" r:id="rId7"/>
    <p:sldId id="798" r:id="rId8"/>
    <p:sldId id="799" r:id="rId9"/>
    <p:sldId id="804" r:id="rId10"/>
    <p:sldId id="868" r:id="rId11"/>
    <p:sldId id="856" r:id="rId12"/>
    <p:sldId id="800" r:id="rId13"/>
    <p:sldId id="845" r:id="rId14"/>
    <p:sldId id="754" r:id="rId15"/>
    <p:sldId id="861" r:id="rId16"/>
    <p:sldId id="862" r:id="rId17"/>
    <p:sldId id="753" r:id="rId18"/>
    <p:sldId id="801" r:id="rId19"/>
    <p:sldId id="847" r:id="rId20"/>
    <p:sldId id="742" r:id="rId21"/>
    <p:sldId id="802" r:id="rId22"/>
    <p:sldId id="849" r:id="rId23"/>
    <p:sldId id="873" r:id="rId24"/>
    <p:sldId id="874" r:id="rId25"/>
    <p:sldId id="875" r:id="rId26"/>
    <p:sldId id="876" r:id="rId27"/>
    <p:sldId id="877" r:id="rId28"/>
    <p:sldId id="878" r:id="rId29"/>
    <p:sldId id="879" r:id="rId30"/>
    <p:sldId id="880" r:id="rId31"/>
    <p:sldId id="881" r:id="rId32"/>
    <p:sldId id="882" r:id="rId33"/>
    <p:sldId id="883" r:id="rId34"/>
    <p:sldId id="884" r:id="rId35"/>
    <p:sldId id="885" r:id="rId36"/>
    <p:sldId id="886" r:id="rId37"/>
    <p:sldId id="749" r:id="rId38"/>
    <p:sldId id="750" r:id="rId39"/>
    <p:sldId id="770" r:id="rId40"/>
    <p:sldId id="848" r:id="rId41"/>
    <p:sldId id="854" r:id="rId42"/>
    <p:sldId id="855" r:id="rId43"/>
    <p:sldId id="858" r:id="rId44"/>
    <p:sldId id="867" r:id="rId45"/>
    <p:sldId id="860" r:id="rId46"/>
    <p:sldId id="863" r:id="rId47"/>
    <p:sldId id="864" r:id="rId48"/>
    <p:sldId id="865" r:id="rId49"/>
    <p:sldId id="771" r:id="rId50"/>
    <p:sldId id="859" r:id="rId51"/>
  </p:sldIdLst>
  <p:sldSz cx="12192000" cy="6858000"/>
  <p:notesSz cx="7099300" cy="10234613"/>
  <p:custDataLst>
    <p:tags r:id="rId5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33FF"/>
    <a:srgbClr val="FFFF00"/>
    <a:srgbClr val="FF3300"/>
    <a:srgbClr val="CC00CC"/>
    <a:srgbClr val="FFCC00"/>
    <a:srgbClr val="FF9999"/>
    <a:srgbClr val="CC0000"/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76803" autoAdjust="0"/>
  </p:normalViewPr>
  <p:slideViewPr>
    <p:cSldViewPr>
      <p:cViewPr varScale="1">
        <p:scale>
          <a:sx n="97" d="100"/>
          <a:sy n="97" d="100"/>
        </p:scale>
        <p:origin x="17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E9864FE-FFA6-4015-A909-1022FFF67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13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5546A54-71DD-48C4-8071-9DA185745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46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</a:t>
            </a:r>
            <a:r>
              <a:rPr lang="en-US" baseline="0"/>
              <a:t>Thanks!</a:t>
            </a:r>
            <a:endParaRPr lang="en-US" sz="120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53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21488" cy="3838575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AF19E-84D5-46F0-A260-D54E8B8C2C8D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88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Let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start by equations that characterize these quantities through mutual recursions.  [step through this by writing on slide, one step at a time]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Recursive characterization of V* in terms of V*; not necessarily helpful; but it is a characterization.</a:t>
            </a: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this is a set of equations that needs to be satisfied; but it could have multiple solutions (it does not, but at this stage of our knowledge it could).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C1E7E75B-705E-4367-8AB0-DE7E9DB4A734}" type="slidenum">
              <a:rPr lang="en-US"/>
              <a:pPr defTabSz="988101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Discuss computational complexity: S * A * S   times number of iterations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Note: updates not in place [if in place, it means something else and not even clear what it means]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01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16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steps through value iteration; snapshots of values shown on next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97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B1124-3B65-4401-B276-274C2D6351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B7375-CCC7-48CA-86EB-B708B70A3B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4AFE-CC9F-40B0-91AA-2AFCDD65BD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A1342-2FDA-4F20-9006-4FFE3B3DDC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A9B9-A528-49B2-A5AC-7FC7F146AA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D1D5-698D-4ABD-96D1-60AB116F7B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1EB9-E8B7-4F85-BEA6-645986A209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34593-C47F-487A-806C-BD659E4FF3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6467-265A-48EC-B6B6-0745C57723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08A6-43CB-46EB-8799-3CB612732E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2BCD2EF7-175E-4E4C-8CBF-036C0AE01D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4.xml"/><Relationship Id="rId7" Type="http://schemas.openxmlformats.org/officeDocument/2006/relationships/image" Target="../media/image1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7388" y="762000"/>
            <a:ext cx="8634412" cy="5756274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0668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Markov Decision Processes II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019800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Instructor: Nikita </a:t>
            </a:r>
            <a:r>
              <a:rPr lang="en-US" sz="2400" dirty="0" err="1">
                <a:latin typeface="Calibri"/>
                <a:cs typeface="Calibri"/>
              </a:rPr>
              <a:t>Kitaev</a:t>
            </a:r>
            <a:r>
              <a:rPr lang="en-US" sz="2400" dirty="0">
                <a:latin typeface="Calibri"/>
                <a:cs typeface="Calibri"/>
              </a:rPr>
              <a:t> --- 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[Slides adapted from Dan Klein and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 (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).]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Convergence*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375400" cy="4729164"/>
          </a:xfrm>
        </p:spPr>
        <p:txBody>
          <a:bodyPr/>
          <a:lstStyle/>
          <a:p>
            <a:r>
              <a:rPr lang="en-US" sz="2000" dirty="0">
                <a:latin typeface="Calibri"/>
                <a:cs typeface="Calibri"/>
              </a:rPr>
              <a:t>How do we know the </a:t>
            </a:r>
            <a:r>
              <a:rPr lang="en-US" sz="2000" dirty="0" err="1">
                <a:latin typeface="Calibri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cs typeface="Calibri"/>
              </a:rPr>
              <a:t>k</a:t>
            </a:r>
            <a:r>
              <a:rPr lang="en-US" sz="2000" dirty="0">
                <a:latin typeface="Calibri"/>
                <a:cs typeface="Calibri"/>
              </a:rPr>
              <a:t> vectors are going to converge?</a:t>
            </a:r>
          </a:p>
          <a:p>
            <a:pPr lvl="1"/>
            <a:endParaRPr lang="en-US" sz="16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Case 1: If the tree has maximum depth M, then V</a:t>
            </a:r>
            <a:r>
              <a:rPr lang="en-US" sz="2000" baseline="-25000" dirty="0">
                <a:latin typeface="Calibri"/>
                <a:cs typeface="Calibri"/>
              </a:rPr>
              <a:t>M</a:t>
            </a:r>
            <a:r>
              <a:rPr lang="en-US" sz="2000" dirty="0">
                <a:latin typeface="Calibri"/>
                <a:cs typeface="Calibri"/>
              </a:rPr>
              <a:t> holds the actual </a:t>
            </a:r>
            <a:r>
              <a:rPr lang="en-US" sz="2000" dirty="0" err="1">
                <a:latin typeface="Calibri"/>
                <a:cs typeface="Calibri"/>
              </a:rPr>
              <a:t>untruncated</a:t>
            </a:r>
            <a:r>
              <a:rPr lang="en-US" sz="2000" dirty="0">
                <a:latin typeface="Calibri"/>
                <a:cs typeface="Calibri"/>
              </a:rPr>
              <a:t> values</a:t>
            </a:r>
          </a:p>
          <a:p>
            <a:pPr lvl="1"/>
            <a:endParaRPr lang="en-US" sz="1600" dirty="0">
              <a:latin typeface="Calibri"/>
              <a:cs typeface="Calibri"/>
            </a:endParaRPr>
          </a:p>
          <a:p>
            <a:r>
              <a:rPr lang="en-US" sz="2000" dirty="0">
                <a:latin typeface="Calibri"/>
                <a:cs typeface="Calibri"/>
              </a:rPr>
              <a:t>Case 2: If the discount is less than 1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Sketch: For any state </a:t>
            </a:r>
            <a:r>
              <a:rPr lang="en-US" sz="1800" dirty="0" err="1">
                <a:latin typeface="Calibri"/>
                <a:cs typeface="Calibri"/>
              </a:rPr>
              <a:t>V</a:t>
            </a:r>
            <a:r>
              <a:rPr lang="en-US" sz="1800" baseline="-25000" dirty="0" err="1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and V</a:t>
            </a:r>
            <a:r>
              <a:rPr lang="en-US" sz="1800" baseline="-25000" dirty="0">
                <a:latin typeface="Calibri"/>
                <a:cs typeface="Calibri"/>
              </a:rPr>
              <a:t>k+1</a:t>
            </a:r>
            <a:r>
              <a:rPr lang="en-US" sz="1800" dirty="0">
                <a:latin typeface="Calibri"/>
                <a:cs typeface="Calibri"/>
              </a:rPr>
              <a:t> can be viewed as depth k+1 </a:t>
            </a:r>
            <a:r>
              <a:rPr lang="en-US" sz="1800" dirty="0" err="1">
                <a:latin typeface="Calibri"/>
                <a:cs typeface="Calibri"/>
              </a:rPr>
              <a:t>expectimax</a:t>
            </a:r>
            <a:r>
              <a:rPr lang="en-US" sz="1800" dirty="0">
                <a:latin typeface="Calibri"/>
                <a:cs typeface="Calibri"/>
              </a:rPr>
              <a:t> results in nearly identical search trees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The difference is that on the bottom layer, V</a:t>
            </a:r>
            <a:r>
              <a:rPr lang="en-US" sz="1800" baseline="-25000" dirty="0">
                <a:latin typeface="Calibri"/>
                <a:cs typeface="Calibri"/>
              </a:rPr>
              <a:t>k+1</a:t>
            </a:r>
            <a:r>
              <a:rPr lang="en-US" sz="1800" dirty="0">
                <a:latin typeface="Calibri"/>
                <a:cs typeface="Calibri"/>
              </a:rPr>
              <a:t> has actual rewards while </a:t>
            </a:r>
            <a:r>
              <a:rPr lang="en-US" sz="1800" dirty="0" err="1">
                <a:latin typeface="Calibri"/>
                <a:cs typeface="Calibri"/>
              </a:rPr>
              <a:t>V</a:t>
            </a:r>
            <a:r>
              <a:rPr lang="en-US" sz="1800" baseline="-25000" dirty="0" err="1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has zeros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That last layer is at best all R</a:t>
            </a:r>
            <a:r>
              <a:rPr lang="en-US" sz="1800" baseline="-25000" dirty="0">
                <a:latin typeface="Calibri"/>
                <a:cs typeface="Calibri"/>
              </a:rPr>
              <a:t>MAX</a:t>
            </a:r>
            <a:r>
              <a:rPr lang="en-US" sz="1800" dirty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It is at worst R</a:t>
            </a:r>
            <a:r>
              <a:rPr lang="en-US" sz="1800" baseline="-25000" dirty="0">
                <a:latin typeface="Calibri"/>
                <a:cs typeface="Calibri"/>
              </a:rPr>
              <a:t>MIN</a:t>
            </a:r>
            <a:r>
              <a:rPr lang="en-US" sz="1800" dirty="0">
                <a:latin typeface="Calibri"/>
                <a:cs typeface="Calibri"/>
              </a:rPr>
              <a:t> 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But everything is discounted by </a:t>
            </a:r>
            <a:r>
              <a:rPr lang="el-GR" sz="1800" dirty="0">
                <a:latin typeface="Calibri"/>
                <a:cs typeface="Calibri"/>
              </a:rPr>
              <a:t>γ</a:t>
            </a:r>
            <a:r>
              <a:rPr lang="en-US" sz="1800" baseline="30000" dirty="0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that far out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So </a:t>
            </a:r>
            <a:r>
              <a:rPr lang="en-US" sz="1800" dirty="0" err="1">
                <a:latin typeface="Calibri"/>
                <a:cs typeface="Calibri"/>
              </a:rPr>
              <a:t>V</a:t>
            </a:r>
            <a:r>
              <a:rPr lang="en-US" sz="1800" baseline="-25000" dirty="0" err="1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and V</a:t>
            </a:r>
            <a:r>
              <a:rPr lang="en-US" sz="1800" baseline="-25000" dirty="0">
                <a:latin typeface="Calibri"/>
                <a:cs typeface="Calibri"/>
              </a:rPr>
              <a:t>k+1</a:t>
            </a:r>
            <a:r>
              <a:rPr lang="en-US" sz="1800" dirty="0">
                <a:latin typeface="Calibri"/>
                <a:cs typeface="Calibri"/>
              </a:rPr>
              <a:t> are at most </a:t>
            </a:r>
            <a:r>
              <a:rPr lang="el-GR" sz="1800" dirty="0">
                <a:latin typeface="Calibri"/>
                <a:cs typeface="Calibri"/>
              </a:rPr>
              <a:t>γ</a:t>
            </a:r>
            <a:r>
              <a:rPr lang="en-US" sz="1800" baseline="30000" dirty="0"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cs typeface="Calibri"/>
              </a:rPr>
              <a:t>max|R</a:t>
            </a:r>
            <a:r>
              <a:rPr lang="en-US" sz="1800" dirty="0">
                <a:latin typeface="Calibri"/>
                <a:cs typeface="Calibri"/>
              </a:rPr>
              <a:t>| different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So as k increases, the values converge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239000" y="2304691"/>
            <a:ext cx="2135038" cy="310550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368396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697528" y="2304691"/>
            <a:ext cx="2135038" cy="310550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9826925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931118" y="1828939"/>
            <a:ext cx="780241" cy="389057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0219613" y="1828800"/>
            <a:ext cx="1134187" cy="389411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79668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Methods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219756"/>
            <a:ext cx="7608888" cy="5332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3588" y="1476848"/>
            <a:ext cx="5764212" cy="4851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Fixed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5075235"/>
            <a:ext cx="11379200" cy="1782765"/>
          </a:xfrm>
        </p:spPr>
        <p:txBody>
          <a:bodyPr/>
          <a:lstStyle/>
          <a:p>
            <a:r>
              <a:rPr lang="en-US" sz="2400" dirty="0" err="1">
                <a:latin typeface="Calibri"/>
                <a:cs typeface="Calibri"/>
              </a:rPr>
              <a:t>Expectimax</a:t>
            </a:r>
            <a:r>
              <a:rPr lang="en-US" sz="2400" dirty="0">
                <a:latin typeface="Calibri"/>
                <a:cs typeface="Calibri"/>
              </a:rPr>
              <a:t> trees max over all actions to compute the optimal values</a:t>
            </a:r>
          </a:p>
          <a:p>
            <a:pPr lvl="5"/>
            <a:endParaRPr lang="en-US" sz="8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If we fixed some policy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(s</a:t>
            </a:r>
            <a:r>
              <a:rPr lang="en-US" sz="2400" dirty="0">
                <a:latin typeface="Calibri"/>
                <a:cs typeface="Calibri"/>
              </a:rPr>
              <a:t>), then the tree would be simpler – only one action per state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… though the tree’s value would depend on which policy we fixed</a:t>
            </a:r>
          </a:p>
          <a:p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57400" y="1893614"/>
            <a:ext cx="3048000" cy="2754586"/>
            <a:chOff x="2400" y="1401"/>
            <a:chExt cx="1392" cy="1258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239438" y="1893614"/>
            <a:ext cx="2590362" cy="2754586"/>
            <a:chOff x="2400" y="1401"/>
            <a:chExt cx="1183" cy="1258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8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6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7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8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s,</a:t>
              </a: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>
                  <a:latin typeface="Calibri"/>
                  <a:cs typeface="Calibri"/>
                </a:rPr>
                <a:t>),s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33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7526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Do the optimal action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294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Do what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>
                <a:latin typeface="Calibri"/>
                <a:cs typeface="Calibri"/>
              </a:rPr>
              <a:t> says to 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Utilities for a Fixed Policy</a:t>
            </a:r>
          </a:p>
        </p:txBody>
      </p:sp>
      <p:sp>
        <p:nvSpPr>
          <p:cNvPr id="1727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Another basic operation: compute the utility of a state s under a fixed (generally non-optimal) policy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Define the utility of a state s, under a fixed policy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>
                <a:latin typeface="Calibri"/>
                <a:cs typeface="Calibri"/>
              </a:rPr>
              <a:t>: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V</a:t>
            </a:r>
            <a:r>
              <a:rPr lang="en-US" sz="2000" baseline="300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000" dirty="0">
                <a:latin typeface="Calibri"/>
                <a:cs typeface="Calibri"/>
              </a:rPr>
              <a:t>(s) = expected total discounted rewards starting in s and following </a:t>
            </a:r>
            <a:r>
              <a:rPr lang="en-US" sz="2000" dirty="0">
                <a:latin typeface="Calibri"/>
                <a:cs typeface="Calibri"/>
                <a:sym typeface="Symbol" pitchFamily="18" charset="2"/>
              </a:rPr>
              <a:t></a:t>
            </a:r>
            <a:endParaRPr lang="en-US" sz="20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Recursive relation (one-step look-ahead / Bellman equation):</a:t>
            </a:r>
          </a:p>
        </p:txBody>
      </p:sp>
      <p:pic>
        <p:nvPicPr>
          <p:cNvPr id="61" name="Picture 6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58868" y="4800600"/>
            <a:ext cx="7070738" cy="645824"/>
          </a:xfrm>
          <a:prstGeom prst="rect">
            <a:avLst/>
          </a:prstGeom>
          <a:noFill/>
          <a:ln/>
          <a:effectLst/>
        </p:spPr>
      </p:pic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9068238" y="1600200"/>
            <a:ext cx="2590362" cy="2754586"/>
            <a:chOff x="2400" y="1401"/>
            <a:chExt cx="1183" cy="1258"/>
          </a:xfrm>
        </p:grpSpPr>
        <p:sp>
          <p:nvSpPr>
            <p:cNvPr id="4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5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5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5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5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6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51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5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5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54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s,</a:t>
              </a: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>
                  <a:latin typeface="Calibri"/>
                  <a:cs typeface="Calibri"/>
                </a:rPr>
                <a:t>),s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5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Always Go Forward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427" y="1219200"/>
            <a:ext cx="4592932" cy="4562475"/>
          </a:xfrm>
          <a:prstGeom prst="rect">
            <a:avLst/>
          </a:prstGeom>
          <a:noFill/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023" y="1219200"/>
            <a:ext cx="4647754" cy="456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2880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2750" y="1828800"/>
            <a:ext cx="3048000" cy="403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Policy 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Always Go Right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0387" y="129093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Always Go Forward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8813" r="71526" b="32430"/>
          <a:stretch/>
        </p:blipFill>
        <p:spPr bwMode="auto">
          <a:xfrm>
            <a:off x="7262750" y="1828800"/>
            <a:ext cx="3068664" cy="40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6271" r="67839" b="25876"/>
          <a:stretch/>
        </p:blipFill>
        <p:spPr bwMode="auto">
          <a:xfrm>
            <a:off x="1858254" y="1852550"/>
            <a:ext cx="3006671" cy="396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Policy Evaluation</a:t>
            </a:r>
          </a:p>
        </p:txBody>
      </p:sp>
      <p:sp>
        <p:nvSpPr>
          <p:cNvPr id="1728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How do we calculate the V’s for a fixed policy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400" dirty="0">
                <a:latin typeface="Calibri"/>
                <a:cs typeface="Calibri"/>
              </a:rPr>
              <a:t>?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Idea 1: Turn recursive Bellman equations into updates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	(like value iteration)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36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36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Efficiency: O(S</a:t>
            </a:r>
            <a:r>
              <a:rPr lang="en-US" sz="2400" baseline="30000" dirty="0">
                <a:latin typeface="Calibri"/>
                <a:cs typeface="Calibri"/>
              </a:rPr>
              <a:t>2</a:t>
            </a:r>
            <a:r>
              <a:rPr lang="en-US" sz="2400" dirty="0">
                <a:latin typeface="Calibri"/>
                <a:cs typeface="Calibri"/>
              </a:rPr>
              <a:t>) per iteration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Idea 2: Without the maxes, the Bellman equations are just a linear system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Solve with </a:t>
            </a:r>
            <a:r>
              <a:rPr lang="en-US" sz="2000" dirty="0" err="1">
                <a:latin typeface="Calibri"/>
                <a:cs typeface="Calibri"/>
              </a:rPr>
              <a:t>Matlab</a:t>
            </a:r>
            <a:r>
              <a:rPr lang="en-US" sz="2000" dirty="0">
                <a:latin typeface="Calibri"/>
                <a:cs typeface="Calibri"/>
              </a:rPr>
              <a:t> (or your favorite linear system solver)</a:t>
            </a:r>
          </a:p>
        </p:txBody>
      </p:sp>
      <p:pic>
        <p:nvPicPr>
          <p:cNvPr id="24" name="Picture 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300125" y="3926130"/>
            <a:ext cx="7416560" cy="645897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30016" y="3316530"/>
            <a:ext cx="1502078" cy="330692"/>
          </a:xfrm>
          <a:prstGeom prst="rect">
            <a:avLst/>
          </a:prstGeom>
          <a:noFill/>
          <a:ln/>
          <a:effectLst/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9144438" y="1371600"/>
            <a:ext cx="2590362" cy="2754586"/>
            <a:chOff x="2400" y="1401"/>
            <a:chExt cx="1183" cy="1258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2916" y="1617"/>
              <a:ext cx="232" cy="36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20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3096" y="1680"/>
              <a:ext cx="3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  <a:sym typeface="Symbol" pitchFamily="18" charset="2"/>
                </a:rPr>
                <a:t>(s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435" y="2271"/>
              <a:ext cx="66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s,</a:t>
              </a:r>
              <a:r>
                <a:rPr lang="en-US" sz="2400" dirty="0">
                  <a:latin typeface="Calibri"/>
                  <a:cs typeface="Calibri"/>
                  <a:sym typeface="Symbol" pitchFamily="18" charset="2"/>
                </a:rPr>
                <a:t> (s</a:t>
              </a:r>
              <a:r>
                <a:rPr lang="en-US" sz="2400" dirty="0">
                  <a:latin typeface="Calibri"/>
                  <a:cs typeface="Calibri"/>
                </a:rPr>
                <a:t>),s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5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Extraction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7998" y="1295950"/>
            <a:ext cx="6660802" cy="5232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Let’s imagine we have the optimal values V*(s)</a:t>
            </a:r>
          </a:p>
          <a:p>
            <a:pPr marL="342882" lvl="1" indent="-342882">
              <a:buClr>
                <a:schemeClr val="accent2"/>
              </a:buClr>
            </a:pPr>
            <a:endParaRPr lang="en-US" sz="20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400" dirty="0"/>
              <a:t>It’s not obvious!</a:t>
            </a:r>
          </a:p>
          <a:p>
            <a:pPr lvl="1"/>
            <a:endParaRPr lang="en-US" sz="2000" dirty="0"/>
          </a:p>
          <a:p>
            <a:r>
              <a:rPr lang="en-US" sz="2800" dirty="0"/>
              <a:t>We need to do a mini-</a:t>
            </a:r>
            <a:r>
              <a:rPr lang="en-US" sz="2800" dirty="0" err="1"/>
              <a:t>expectimax</a:t>
            </a:r>
            <a:r>
              <a:rPr lang="en-US" sz="2800" dirty="0"/>
              <a:t> (one step)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800" dirty="0"/>
              <a:t>This is called </a:t>
            </a:r>
            <a:r>
              <a:rPr lang="en-US" sz="2800" dirty="0">
                <a:solidFill>
                  <a:srgbClr val="C00000"/>
                </a:solidFill>
              </a:rPr>
              <a:t>policy extraction</a:t>
            </a:r>
            <a:r>
              <a:rPr lang="en-US" sz="2800" dirty="0"/>
              <a:t>, since it gets the policy implied by the values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828003" y="4648200"/>
            <a:ext cx="6392197" cy="68580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7934801" y="1295400"/>
            <a:ext cx="36475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432955" y="4683368"/>
            <a:ext cx="1195552" cy="33475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Grid World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8600" y="1493838"/>
            <a:ext cx="6477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A maze-like problem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The agent lives in a grid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Walls block the agent’</a:t>
            </a:r>
            <a:r>
              <a:rPr lang="en-US" altLang="ja-JP" dirty="0">
                <a:latin typeface="Calibri" pitchFamily="34" charset="0"/>
              </a:rPr>
              <a:t>s path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Noisy movement: </a:t>
            </a:r>
            <a:r>
              <a:rPr lang="en-US" altLang="ja-JP" sz="2000" dirty="0">
                <a:solidFill>
                  <a:schemeClr val="accent2"/>
                </a:solidFill>
                <a:latin typeface="Calibri" pitchFamily="34" charset="0"/>
              </a:rPr>
              <a:t>actions do not always go as planned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80% of the time, the action North takes the agent North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10% of the time,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If there is a wall in the direction the agent would have been taken, the agent stays put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The agent receives rewards each time step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Small </a:t>
            </a:r>
            <a:r>
              <a:rPr lang="en-US" altLang="ja-JP" dirty="0">
                <a:latin typeface="Calibri" pitchFamily="34" charset="0"/>
              </a:rPr>
              <a:t>“living” reward each step (can be negative)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Big rewards come at the end (good or bad)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Goal: maximize sum of (discounted) rewards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Actions from Q-Values</a:t>
            </a:r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Let’s imagine we have the optimal q-values:</a:t>
            </a:r>
          </a:p>
          <a:p>
            <a:endParaRPr lang="en-US" sz="2800" dirty="0"/>
          </a:p>
          <a:p>
            <a:r>
              <a:rPr lang="en-US" sz="2800" dirty="0"/>
              <a:t>How should we act?</a:t>
            </a:r>
          </a:p>
          <a:p>
            <a:pPr lvl="1"/>
            <a:r>
              <a:rPr lang="en-US" sz="2400" dirty="0"/>
              <a:t>Completely trivial to decide!</a:t>
            </a:r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Important lesson: actions are easier to select from q-values than values!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7391401" y="1292469"/>
            <a:ext cx="4557346" cy="345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199872" y="3781300"/>
            <a:ext cx="2438928" cy="47822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813955" y="3768968"/>
            <a:ext cx="1195552" cy="33475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2862" y="1448320"/>
            <a:ext cx="7018338" cy="4599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Problems with Value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/>
                <a:cs typeface="Calibri"/>
              </a:rPr>
              <a:t>Value iteration repeats the Bellman updates: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Problem 1: It’s slow – O(S</a:t>
            </a:r>
            <a:r>
              <a:rPr lang="en-US" sz="2800" baseline="30000" dirty="0">
                <a:latin typeface="Calibri"/>
                <a:cs typeface="Calibri"/>
              </a:rPr>
              <a:t>2</a:t>
            </a:r>
            <a:r>
              <a:rPr lang="en-US" sz="2800" dirty="0">
                <a:latin typeface="Calibri"/>
                <a:cs typeface="Calibri"/>
              </a:rPr>
              <a:t>A) per iteration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Problem 2: The “max” at each state rarely changes</a:t>
            </a:r>
          </a:p>
          <a:p>
            <a:endParaRPr lang="en-US" sz="2800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Problem 3: The policy often converges long before the values</a:t>
            </a:r>
          </a:p>
          <a:p>
            <a:pPr lvl="1"/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066801" y="2362200"/>
            <a:ext cx="6629400" cy="630314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534400" y="1447800"/>
            <a:ext cx="3048000" cy="2754586"/>
            <a:chOff x="2400" y="1401"/>
            <a:chExt cx="1392" cy="1258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3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4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solid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06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59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04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61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01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99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49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1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Recap: MDPs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Markov decision processes: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States 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Actions A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Transitions P(</a:t>
            </a:r>
            <a:r>
              <a:rPr lang="en-US" sz="2400" dirty="0" err="1"/>
              <a:t>s’|s,a</a:t>
            </a:r>
            <a:r>
              <a:rPr lang="en-US" sz="2400" dirty="0"/>
              <a:t>) (or T(</a:t>
            </a:r>
            <a:r>
              <a:rPr lang="en-US" sz="2400" dirty="0" err="1"/>
              <a:t>s,a,s</a:t>
            </a:r>
            <a:r>
              <a:rPr lang="en-US" sz="2400" dirty="0"/>
              <a:t>’))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Rewards R(</a:t>
            </a:r>
            <a:r>
              <a:rPr lang="en-US" sz="2400" dirty="0" err="1"/>
              <a:t>s,a,s</a:t>
            </a:r>
            <a:r>
              <a:rPr lang="en-US" sz="2400" dirty="0"/>
              <a:t>’) (and discount </a:t>
            </a:r>
            <a:r>
              <a:rPr lang="en-US" sz="2400" dirty="0">
                <a:sym typeface="Symbol" pitchFamily="18" charset="2"/>
              </a:rPr>
              <a:t></a:t>
            </a:r>
            <a:r>
              <a:rPr lang="en-US" sz="24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Start state s</a:t>
            </a:r>
            <a:r>
              <a:rPr lang="en-US" sz="2400" baseline="-25000" dirty="0"/>
              <a:t>0</a:t>
            </a:r>
          </a:p>
          <a:p>
            <a:pPr lvl="1">
              <a:lnSpc>
                <a:spcPct val="80000"/>
              </a:lnSpc>
            </a:pPr>
            <a:endParaRPr lang="en-US" sz="2400" baseline="-25000" dirty="0"/>
          </a:p>
          <a:p>
            <a:pPr lvl="1">
              <a:lnSpc>
                <a:spcPct val="80000"/>
              </a:lnSpc>
            </a:pPr>
            <a:endParaRPr lang="en-US" sz="2400" baseline="-25000" dirty="0"/>
          </a:p>
          <a:p>
            <a:pPr>
              <a:lnSpc>
                <a:spcPct val="80000"/>
              </a:lnSpc>
            </a:pPr>
            <a:r>
              <a:rPr lang="en-US" sz="2800" dirty="0"/>
              <a:t>Quantities: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Policy = map of states to actions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Utility = sum of discounted rewards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Values = expected future utility from a state (max node)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Q-Values = expected future utility from a q-state (chance node)</a:t>
            </a:r>
          </a:p>
          <a:p>
            <a:pPr lvl="1">
              <a:lnSpc>
                <a:spcPct val="80000"/>
              </a:lnSpc>
            </a:pPr>
            <a:endParaRPr lang="en-US" sz="2400" baseline="-25000" dirty="0"/>
          </a:p>
          <a:p>
            <a:pPr lvl="1">
              <a:lnSpc>
                <a:spcPct val="80000"/>
              </a:lnSpc>
            </a:pPr>
            <a:endParaRPr lang="en-US" sz="2400" dirty="0"/>
          </a:p>
        </p:txBody>
      </p:sp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8001000" y="1600200"/>
            <a:ext cx="3048000" cy="2754586"/>
            <a:chOff x="2400" y="1401"/>
            <a:chExt cx="1392" cy="1258"/>
          </a:xfrm>
        </p:grpSpPr>
        <p:sp>
          <p:nvSpPr>
            <p:cNvPr id="26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7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0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1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3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28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9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6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7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8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9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34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99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7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77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82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22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50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1" y="593467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Noise = 0.2</a:t>
            </a:r>
          </a:p>
          <a:p>
            <a:r>
              <a:rPr lang="en-US" dirty="0">
                <a:latin typeface="Calibri"/>
                <a:cs typeface="Calibri"/>
              </a:rPr>
              <a:t>Discount = 0.9</a:t>
            </a:r>
          </a:p>
          <a:p>
            <a:r>
              <a:rPr lang="en-US" dirty="0">
                <a:latin typeface="Calibri"/>
                <a:cs typeface="Calibri"/>
              </a:rPr>
              <a:t>Living reward = 0</a:t>
            </a:r>
          </a:p>
        </p:txBody>
      </p:sp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671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p:sp>
        <p:nvSpPr>
          <p:cNvPr id="1761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Alternative approach for optimal values: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Step 1: Policy evaluation: </a:t>
            </a:r>
            <a:r>
              <a:rPr lang="en-US" sz="2400" dirty="0"/>
              <a:t>calculate utilities for some fixed policy (not optimal utilities!) until convergence</a:t>
            </a:r>
          </a:p>
          <a:p>
            <a:pPr lvl="1"/>
            <a:r>
              <a:rPr lang="en-US" sz="2400" dirty="0">
                <a:solidFill>
                  <a:srgbClr val="CC0000"/>
                </a:solidFill>
              </a:rPr>
              <a:t>Step 2: Policy improvement: </a:t>
            </a:r>
            <a:r>
              <a:rPr lang="en-US" sz="2400" dirty="0"/>
              <a:t>update policy using one-step look-ahead with resulting converged (but not optimal!) utilities as future values</a:t>
            </a:r>
          </a:p>
          <a:p>
            <a:pPr lvl="1"/>
            <a:r>
              <a:rPr lang="en-US" sz="2400" dirty="0"/>
              <a:t>Repeat steps until policy converges</a:t>
            </a:r>
          </a:p>
          <a:p>
            <a:pPr lvl="1"/>
            <a:endParaRPr lang="en-US" sz="2400" dirty="0"/>
          </a:p>
          <a:p>
            <a:r>
              <a:rPr lang="en-US" sz="2800" dirty="0"/>
              <a:t>This is </a:t>
            </a:r>
            <a:r>
              <a:rPr lang="en-US" sz="2800" dirty="0">
                <a:solidFill>
                  <a:srgbClr val="CC0000"/>
                </a:solidFill>
              </a:rPr>
              <a:t>policy iteration</a:t>
            </a:r>
          </a:p>
          <a:p>
            <a:pPr lvl="1"/>
            <a:r>
              <a:rPr lang="en-US" sz="2400" dirty="0"/>
              <a:t>It’s still optimal!</a:t>
            </a:r>
          </a:p>
          <a:p>
            <a:pPr lvl="1"/>
            <a:r>
              <a:rPr lang="en-US" sz="2400" dirty="0"/>
              <a:t>Can converge (much) faster under some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Policy Iteration</a:t>
            </a:r>
          </a:p>
        </p:txBody>
      </p:sp>
      <p:sp>
        <p:nvSpPr>
          <p:cNvPr id="1762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3"/>
            <a:endParaRPr lang="en-US" sz="1200" dirty="0"/>
          </a:p>
          <a:p>
            <a:r>
              <a:rPr lang="en-US" sz="2400" dirty="0"/>
              <a:t>Evaluation: For fixed current policy </a:t>
            </a:r>
            <a:r>
              <a:rPr lang="en-US" sz="2400" dirty="0">
                <a:sym typeface="Symbol" pitchFamily="18" charset="2"/>
              </a:rPr>
              <a:t>, find values with policy evaluation:</a:t>
            </a:r>
          </a:p>
          <a:p>
            <a:pPr lvl="1"/>
            <a:r>
              <a:rPr lang="en-US" sz="2000" dirty="0">
                <a:sym typeface="Symbol" pitchFamily="18" charset="2"/>
              </a:rPr>
              <a:t>Iterate until values converge:</a:t>
            </a:r>
          </a:p>
          <a:p>
            <a:endParaRPr lang="en-US" sz="2400" dirty="0">
              <a:sym typeface="Symbol" pitchFamily="18" charset="2"/>
            </a:endParaRPr>
          </a:p>
          <a:p>
            <a:endParaRPr lang="en-US" sz="2400" dirty="0">
              <a:sym typeface="Symbol" pitchFamily="18" charset="2"/>
            </a:endParaRPr>
          </a:p>
          <a:p>
            <a:endParaRPr lang="en-US" sz="2400" dirty="0">
              <a:sym typeface="Symbol" pitchFamily="18" charset="2"/>
            </a:endParaRPr>
          </a:p>
          <a:p>
            <a:r>
              <a:rPr lang="en-US" sz="2400" dirty="0"/>
              <a:t>Improvement: For fixed values, get a better policy using policy extraction</a:t>
            </a:r>
          </a:p>
          <a:p>
            <a:pPr lvl="1"/>
            <a:r>
              <a:rPr lang="en-US" sz="2000" dirty="0"/>
              <a:t>One-step look-ahead:</a:t>
            </a:r>
          </a:p>
          <a:p>
            <a:endParaRPr lang="en-US" sz="2400" dirty="0">
              <a:sym typeface="Symbol" pitchFamily="18" charset="2"/>
            </a:endParaRPr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026211" y="2743200"/>
            <a:ext cx="7834776" cy="690721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030087" y="4921250"/>
            <a:ext cx="7215495" cy="64106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01400" cy="5257800"/>
          </a:xfrm>
        </p:spPr>
        <p:txBody>
          <a:bodyPr/>
          <a:lstStyle/>
          <a:p>
            <a:r>
              <a:rPr lang="en-US" sz="2400" dirty="0"/>
              <a:t>Both value iteration and policy iteration compute the same thing (all optimal values)</a:t>
            </a:r>
          </a:p>
          <a:p>
            <a:pPr lvl="3"/>
            <a:endParaRPr lang="en-US" sz="1200" dirty="0"/>
          </a:p>
          <a:p>
            <a:r>
              <a:rPr lang="en-US" sz="2400" dirty="0"/>
              <a:t>In value iteration:</a:t>
            </a:r>
          </a:p>
          <a:p>
            <a:pPr lvl="1"/>
            <a:r>
              <a:rPr lang="en-US" sz="2200" dirty="0"/>
              <a:t>Every iteration updates both the values and (implicitly) the policy</a:t>
            </a:r>
          </a:p>
          <a:p>
            <a:pPr lvl="1"/>
            <a:r>
              <a:rPr lang="en-US" sz="2200" dirty="0"/>
              <a:t>We don’t track the policy, but taking the max over actions implicitly </a:t>
            </a:r>
            <a:r>
              <a:rPr lang="en-US" sz="2200" dirty="0" err="1"/>
              <a:t>recomputes</a:t>
            </a:r>
            <a:r>
              <a:rPr lang="en-US" sz="2200" dirty="0"/>
              <a:t> it</a:t>
            </a:r>
          </a:p>
          <a:p>
            <a:pPr lvl="3"/>
            <a:endParaRPr lang="en-US" sz="1200" dirty="0"/>
          </a:p>
          <a:p>
            <a:r>
              <a:rPr lang="en-US" sz="2400" dirty="0"/>
              <a:t>In policy iteration:</a:t>
            </a:r>
          </a:p>
          <a:p>
            <a:pPr lvl="1"/>
            <a:r>
              <a:rPr lang="en-US" sz="2200" dirty="0"/>
              <a:t>We do several passes that update utilities with fixed policy (each pass is fast because we consider only one action, not all of them)</a:t>
            </a:r>
          </a:p>
          <a:p>
            <a:pPr lvl="1"/>
            <a:r>
              <a:rPr lang="en-US" sz="2200" dirty="0"/>
              <a:t>After the policy is evaluated, a new policy is chosen (slow like a value iteration pass)</a:t>
            </a:r>
          </a:p>
          <a:p>
            <a:pPr lvl="1"/>
            <a:r>
              <a:rPr lang="en-US" sz="2200" dirty="0"/>
              <a:t>The new policy will be better (or we’re done)</a:t>
            </a:r>
          </a:p>
          <a:p>
            <a:pPr lvl="4"/>
            <a:endParaRPr lang="en-US" sz="1200" dirty="0"/>
          </a:p>
          <a:p>
            <a:pPr>
              <a:spcBef>
                <a:spcPts val="1200"/>
              </a:spcBef>
            </a:pPr>
            <a:r>
              <a:rPr lang="en-US" sz="2400" dirty="0"/>
              <a:t>Both are dynamic programs for solving MDPs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s: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expected utility starting in s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 (utility) of a q-state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 = expected utility starting out having taken action a from state s and (thereafter) acting optimally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optimal policy: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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optimal action from state s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8732838" y="2209800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8615363" y="4468813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7504113" y="2498725"/>
            <a:ext cx="1403350" cy="806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8382000" y="2498725"/>
            <a:ext cx="525463" cy="806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907463" y="2498725"/>
            <a:ext cx="525462" cy="690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8264525" y="3305175"/>
            <a:ext cx="292100" cy="2873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7696200" y="3592513"/>
            <a:ext cx="690563" cy="465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8386763" y="3592513"/>
            <a:ext cx="757237" cy="388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7945438" y="3592513"/>
            <a:ext cx="441325" cy="863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8386763" y="3592513"/>
            <a:ext cx="423862" cy="863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8674100" y="2740025"/>
            <a:ext cx="292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083675" y="2209800"/>
            <a:ext cx="29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8991600" y="445611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s’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556625" y="3305175"/>
            <a:ext cx="58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</a:rPr>
              <a:t>s, a</a:t>
            </a: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7388225" y="4745038"/>
            <a:ext cx="1401763" cy="403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8264525" y="4745038"/>
            <a:ext cx="525463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8789988" y="4745038"/>
            <a:ext cx="527050" cy="3444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9723438" y="4016375"/>
            <a:ext cx="2163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C00000"/>
                </a:solidFill>
              </a:rPr>
              <a:t>(s,a,s’) is a </a:t>
            </a:r>
            <a:br>
              <a:rPr lang="en-US" sz="2000">
                <a:solidFill>
                  <a:srgbClr val="C00000"/>
                </a:solidFill>
              </a:rPr>
            </a:br>
            <a:r>
              <a:rPr lang="en-US" sz="2000" i="1">
                <a:solidFill>
                  <a:srgbClr val="C00000"/>
                </a:solidFill>
              </a:rPr>
              <a:t>transition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7924800" y="4008438"/>
            <a:ext cx="8191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s,a,s’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9723438" y="2076450"/>
            <a:ext cx="1052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s is a </a:t>
            </a:r>
            <a:r>
              <a:rPr lang="en-US" sz="2000" i="1">
                <a:solidFill>
                  <a:srgbClr val="0000FF"/>
                </a:solidFill>
              </a:rPr>
              <a:t>state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9723438" y="3048000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</a:rPr>
              <a:t>(s, a) is a </a:t>
            </a:r>
            <a:r>
              <a:rPr lang="en-US" sz="2000" i="1" dirty="0">
                <a:solidFill>
                  <a:srgbClr val="008000"/>
                </a:solidFill>
              </a:rPr>
              <a:t>q-state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MDP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So you want to….</a:t>
            </a:r>
          </a:p>
          <a:p>
            <a:pPr lvl="1"/>
            <a:r>
              <a:rPr lang="en-US" sz="2400" dirty="0"/>
              <a:t>Compute optimal values: use value iteration or policy iteration</a:t>
            </a:r>
          </a:p>
          <a:p>
            <a:pPr lvl="1"/>
            <a:r>
              <a:rPr lang="en-US" sz="2400" dirty="0"/>
              <a:t>Compute values for a particular policy: use policy evaluation</a:t>
            </a:r>
          </a:p>
          <a:p>
            <a:pPr lvl="1"/>
            <a:r>
              <a:rPr lang="en-US" sz="2400" dirty="0"/>
              <a:t>Turn your values into a policy: use policy extraction (one-step </a:t>
            </a:r>
            <a:r>
              <a:rPr lang="en-US" sz="2400" dirty="0" err="1"/>
              <a:t>lookahead</a:t>
            </a:r>
            <a:r>
              <a:rPr lang="en-US" sz="2400" dirty="0"/>
              <a:t>)</a:t>
            </a:r>
          </a:p>
          <a:p>
            <a:pPr lvl="1"/>
            <a:endParaRPr lang="en-US" sz="2400" dirty="0"/>
          </a:p>
          <a:p>
            <a:r>
              <a:rPr lang="en-US" sz="2800" dirty="0"/>
              <a:t>These all look the same!</a:t>
            </a:r>
          </a:p>
          <a:p>
            <a:pPr lvl="1"/>
            <a:r>
              <a:rPr lang="en-US" sz="2400" dirty="0"/>
              <a:t>They basically are – they are all variations of Bellman updates</a:t>
            </a:r>
          </a:p>
          <a:p>
            <a:pPr lvl="1"/>
            <a:r>
              <a:rPr lang="en-US" sz="2400" dirty="0"/>
              <a:t>They all use one-step </a:t>
            </a:r>
            <a:r>
              <a:rPr lang="en-US" sz="2400" dirty="0" err="1"/>
              <a:t>lookahead</a:t>
            </a:r>
            <a:r>
              <a:rPr lang="en-US" sz="2400" dirty="0"/>
              <a:t> </a:t>
            </a:r>
            <a:r>
              <a:rPr lang="en-US" sz="2400" dirty="0" err="1"/>
              <a:t>expectimax</a:t>
            </a:r>
            <a:r>
              <a:rPr lang="en-US" sz="2400" dirty="0"/>
              <a:t> fragments</a:t>
            </a:r>
          </a:p>
          <a:p>
            <a:pPr lvl="1"/>
            <a:r>
              <a:rPr lang="en-US" sz="2400" dirty="0"/>
              <a:t>They differ only in whether we plug in a fixed policy or max over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Bandits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3049893"/>
            <a:ext cx="2819400" cy="3501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Double-Bandit MDP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71600"/>
            <a:ext cx="11379200" cy="4729164"/>
          </a:xfrm>
        </p:spPr>
        <p:txBody>
          <a:bodyPr/>
          <a:lstStyle/>
          <a:p>
            <a:r>
              <a:rPr lang="en-US" sz="2400" dirty="0"/>
              <a:t>Actions: </a:t>
            </a:r>
            <a:r>
              <a:rPr lang="en-US" sz="2400" i="1" dirty="0">
                <a:solidFill>
                  <a:srgbClr val="3333FF"/>
                </a:solidFill>
              </a:rPr>
              <a:t>Blue</a:t>
            </a:r>
            <a:r>
              <a:rPr lang="en-US" sz="2400" i="1" dirty="0"/>
              <a:t>, </a:t>
            </a:r>
            <a:r>
              <a:rPr lang="en-US" sz="2400" i="1" dirty="0">
                <a:solidFill>
                  <a:srgbClr val="C00000"/>
                </a:solidFill>
              </a:rPr>
              <a:t>Red</a:t>
            </a:r>
          </a:p>
          <a:p>
            <a:r>
              <a:rPr lang="en-US" sz="2400" dirty="0"/>
              <a:t>States: </a:t>
            </a:r>
            <a:r>
              <a:rPr lang="en-US" sz="2400" dirty="0">
                <a:solidFill>
                  <a:srgbClr val="008000"/>
                </a:solidFill>
              </a:rPr>
              <a:t>Win</a:t>
            </a:r>
            <a:r>
              <a:rPr lang="en-US" sz="2400" dirty="0">
                <a:solidFill>
                  <a:schemeClr val="tx1"/>
                </a:solidFill>
              </a:rPr>
              <a:t>, Lose</a:t>
            </a:r>
          </a:p>
        </p:txBody>
      </p:sp>
      <p:sp>
        <p:nvSpPr>
          <p:cNvPr id="5" name="Oval 4"/>
          <p:cNvSpPr/>
          <p:nvPr/>
        </p:nvSpPr>
        <p:spPr>
          <a:xfrm>
            <a:off x="3276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W</a:t>
            </a:r>
          </a:p>
        </p:txBody>
      </p:sp>
      <p:sp>
        <p:nvSpPr>
          <p:cNvPr id="6" name="Oval 5"/>
          <p:cNvSpPr/>
          <p:nvPr/>
        </p:nvSpPr>
        <p:spPr>
          <a:xfrm>
            <a:off x="8229600" y="3276601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L</a:t>
            </a:r>
          </a:p>
        </p:txBody>
      </p:sp>
      <p:cxnSp>
        <p:nvCxnSpPr>
          <p:cNvPr id="8" name="Curved Connector 7"/>
          <p:cNvCxnSpPr>
            <a:stCxn id="5" idx="0"/>
            <a:endCxn id="6" idx="1"/>
          </p:cNvCxnSpPr>
          <p:nvPr/>
        </p:nvCxnSpPr>
        <p:spPr>
          <a:xfrm rot="16200000" flipH="1">
            <a:off x="5924549" y="971551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5" idx="0"/>
            <a:endCxn id="5" idx="6"/>
          </p:cNvCxnSpPr>
          <p:nvPr/>
        </p:nvCxnSpPr>
        <p:spPr>
          <a:xfrm rot="16200000" flipH="1">
            <a:off x="3619500" y="3276601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6" idx="4"/>
            <a:endCxn id="5" idx="5"/>
          </p:cNvCxnSpPr>
          <p:nvPr/>
        </p:nvCxnSpPr>
        <p:spPr>
          <a:xfrm rot="5400000" flipH="1">
            <a:off x="6167017" y="1556919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3"/>
          <p:cNvCxnSpPr>
            <a:stCxn id="6" idx="4"/>
            <a:endCxn id="6" idx="2"/>
          </p:cNvCxnSpPr>
          <p:nvPr/>
        </p:nvCxnSpPr>
        <p:spPr>
          <a:xfrm rot="5400000" flipH="1">
            <a:off x="8229600" y="3619501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6" idx="6"/>
            <a:endCxn id="5" idx="4"/>
          </p:cNvCxnSpPr>
          <p:nvPr/>
        </p:nvCxnSpPr>
        <p:spPr>
          <a:xfrm flipH="1">
            <a:off x="3619500" y="3619501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3276600" y="3619501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600200" y="39624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1.0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448800" y="38862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1.0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34000" y="19767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0.25 	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800600" y="28266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0.75 </a:t>
            </a:r>
          </a:p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486400" y="4343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0.75 	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58000" y="3352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0.25 </a:t>
            </a:r>
          </a:p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9525000" y="1371600"/>
            <a:ext cx="2209800" cy="1752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Calibri" pitchFamily="34" charset="0"/>
              </a:rPr>
              <a:t>No discount</a:t>
            </a:r>
          </a:p>
          <a:p>
            <a:pPr algn="ctr"/>
            <a:endParaRPr lang="en-US" sz="400" i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  <a:latin typeface="Calibri" pitchFamily="34" charset="0"/>
              </a:rPr>
              <a:t>100 time steps</a:t>
            </a:r>
            <a:endParaRPr lang="en-US" sz="800" i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sz="400" i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  <a:latin typeface="Calibri" pitchFamily="34" charset="0"/>
              </a:rPr>
              <a:t>Both states have the same value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Offline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r>
              <a:rPr lang="en-US" sz="2800" dirty="0">
                <a:latin typeface="Calibri"/>
                <a:cs typeface="Calibri"/>
              </a:rPr>
              <a:t>Solving MDPs is offline planning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You determine all quantities through computation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You need to know the details of the MDP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You do not actually play the game!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44958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Play 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54203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/>
                <a:cs typeface="Calibri"/>
              </a:rPr>
              <a:t>Play Blue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36677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Value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525000" y="1371600"/>
            <a:ext cx="2209800" cy="1752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Calibri"/>
                <a:cs typeface="Calibri"/>
              </a:rPr>
              <a:t>No discount</a:t>
            </a:r>
          </a:p>
          <a:p>
            <a:pPr algn="ctr"/>
            <a:endParaRPr lang="en-US" sz="4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  <a:latin typeface="Calibri"/>
                <a:cs typeface="Calibri"/>
              </a:rPr>
              <a:t>100 time steps</a:t>
            </a:r>
            <a:endParaRPr lang="en-US" sz="8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endParaRPr lang="en-US" sz="4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/>
            <a:r>
              <a:rPr lang="en-US" sz="2000" i="1" dirty="0">
                <a:solidFill>
                  <a:schemeClr val="tx1"/>
                </a:solidFill>
                <a:latin typeface="Calibri"/>
                <a:cs typeface="Calibri"/>
              </a:rPr>
              <a:t>Both states have the same value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45059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Calibri"/>
                <a:cs typeface="Calibri"/>
              </a:rPr>
              <a:t>150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54203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Calibri"/>
                <a:cs typeface="Calibri"/>
              </a:rPr>
              <a:t>100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410200" y="3304073"/>
            <a:ext cx="6705600" cy="2696855"/>
            <a:chOff x="1600200" y="1815326"/>
            <a:chExt cx="8756724" cy="3521777"/>
          </a:xfrm>
        </p:grpSpPr>
        <p:sp>
          <p:nvSpPr>
            <p:cNvPr id="10" name="Oval 9"/>
            <p:cNvSpPr/>
            <p:nvPr/>
          </p:nvSpPr>
          <p:spPr>
            <a:xfrm>
              <a:off x="3276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8000"/>
                  </a:solidFill>
                  <a:latin typeface="Calibri"/>
                  <a:cs typeface="Calibri"/>
                </a:rPr>
                <a:t>W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8229600" y="3276601"/>
              <a:ext cx="685800" cy="6858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Calibri"/>
                  <a:cs typeface="Calibri"/>
                </a:rPr>
                <a:t>L</a:t>
              </a:r>
            </a:p>
          </p:txBody>
        </p:sp>
        <p:cxnSp>
          <p:nvCxnSpPr>
            <p:cNvPr id="12" name="Curved Connector 11"/>
            <p:cNvCxnSpPr>
              <a:stCxn id="10" idx="0"/>
              <a:endCxn id="11" idx="1"/>
            </p:cNvCxnSpPr>
            <p:nvPr/>
          </p:nvCxnSpPr>
          <p:spPr>
            <a:xfrm rot="16200000" flipH="1">
              <a:off x="5924549" y="971551"/>
              <a:ext cx="100433" cy="4710533"/>
            </a:xfrm>
            <a:prstGeom prst="curvedConnector3">
              <a:avLst>
                <a:gd name="adj1" fmla="val -822914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urved Connector 13"/>
            <p:cNvCxnSpPr>
              <a:stCxn id="10" idx="0"/>
              <a:endCxn id="10" idx="6"/>
            </p:cNvCxnSpPr>
            <p:nvPr/>
          </p:nvCxnSpPr>
          <p:spPr>
            <a:xfrm rot="16200000" flipH="1">
              <a:off x="3619500" y="3276601"/>
              <a:ext cx="342900" cy="342900"/>
            </a:xfrm>
            <a:prstGeom prst="curvedConnector4">
              <a:avLst>
                <a:gd name="adj1" fmla="val -87180"/>
                <a:gd name="adj2" fmla="val 338462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11" idx="4"/>
              <a:endCxn id="10" idx="5"/>
            </p:cNvCxnSpPr>
            <p:nvPr/>
          </p:nvCxnSpPr>
          <p:spPr>
            <a:xfrm rot="5400000" flipH="1">
              <a:off x="6167017" y="1556919"/>
              <a:ext cx="100433" cy="4710533"/>
            </a:xfrm>
            <a:prstGeom prst="curvedConnector3">
              <a:avLst>
                <a:gd name="adj1" fmla="val -927967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3"/>
            <p:cNvCxnSpPr>
              <a:stCxn id="11" idx="4"/>
              <a:endCxn id="11" idx="2"/>
            </p:cNvCxnSpPr>
            <p:nvPr/>
          </p:nvCxnSpPr>
          <p:spPr>
            <a:xfrm rot="5400000" flipH="1">
              <a:off x="8229600" y="3619501"/>
              <a:ext cx="342900" cy="342900"/>
            </a:xfrm>
            <a:prstGeom prst="curvedConnector4">
              <a:avLst>
                <a:gd name="adj1" fmla="val -84616"/>
                <a:gd name="adj2" fmla="val 325641"/>
              </a:avLst>
            </a:prstGeom>
            <a:ln w="5715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29"/>
            <p:cNvCxnSpPr>
              <a:stCxn id="11" idx="6"/>
              <a:endCxn id="10" idx="4"/>
            </p:cNvCxnSpPr>
            <p:nvPr/>
          </p:nvCxnSpPr>
          <p:spPr>
            <a:xfrm flipH="1">
              <a:off x="3619500" y="3619501"/>
              <a:ext cx="5295900" cy="342900"/>
            </a:xfrm>
            <a:prstGeom prst="curvedConnector4">
              <a:avLst>
                <a:gd name="adj1" fmla="val -7681"/>
                <a:gd name="adj2" fmla="val 589178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3"/>
            <p:cNvCxnSpPr>
              <a:stCxn id="10" idx="4"/>
              <a:endCxn id="10" idx="2"/>
            </p:cNvCxnSpPr>
            <p:nvPr/>
          </p:nvCxnSpPr>
          <p:spPr>
            <a:xfrm rot="5400000" flipH="1">
              <a:off x="3276600" y="3619501"/>
              <a:ext cx="342900" cy="342900"/>
            </a:xfrm>
            <a:prstGeom prst="curvedConnector4">
              <a:avLst>
                <a:gd name="adj1" fmla="val -376924"/>
                <a:gd name="adj2" fmla="val 415385"/>
              </a:avLst>
            </a:prstGeom>
            <a:ln w="57150">
              <a:solidFill>
                <a:srgbClr val="0070C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600200" y="3769613"/>
              <a:ext cx="995082" cy="156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$1</a:t>
              </a:r>
            </a:p>
            <a:p>
              <a:endParaRPr lang="en-US" sz="2400" dirty="0">
                <a:latin typeface="Calibri"/>
                <a:cs typeface="Calibri"/>
              </a:endParaRPr>
            </a:p>
            <a:p>
              <a:r>
                <a:rPr lang="en-US" sz="2400" dirty="0">
                  <a:latin typeface="Calibri"/>
                  <a:cs typeface="Calibri"/>
                </a:rPr>
                <a:t>1.0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49291" y="3769614"/>
              <a:ext cx="1007633" cy="156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$1</a:t>
              </a:r>
            </a:p>
            <a:p>
              <a:endParaRPr lang="en-US" sz="2400" dirty="0">
                <a:latin typeface="Calibri"/>
                <a:cs typeface="Calibri"/>
              </a:endParaRPr>
            </a:p>
            <a:p>
              <a:r>
                <a:rPr lang="en-US" sz="2400" dirty="0">
                  <a:latin typeface="Calibri"/>
                  <a:cs typeface="Calibri"/>
                </a:rPr>
                <a:t>1.0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3999" y="1815326"/>
              <a:ext cx="2133600" cy="60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0.25 	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$0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00600" y="2826603"/>
              <a:ext cx="2133600" cy="108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0.75 </a:t>
              </a:r>
            </a:p>
            <a:p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$2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82004" y="4267157"/>
              <a:ext cx="2133600" cy="60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0.75 	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$2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30701" y="3137634"/>
              <a:ext cx="2133600" cy="1085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0.25 </a:t>
              </a:r>
            </a:p>
            <a:p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$0</a:t>
              </a:r>
              <a:endParaRPr lang="en-US" sz="2400" dirty="0">
                <a:latin typeface="Calibri"/>
                <a:cs typeface="Calibri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762000" y="3429000"/>
            <a:ext cx="4191000" cy="2895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Rules changed!  Red’s win chance is different.</a:t>
            </a:r>
          </a:p>
        </p:txBody>
      </p:sp>
      <p:sp>
        <p:nvSpPr>
          <p:cNvPr id="4" name="Oval 3"/>
          <p:cNvSpPr/>
          <p:nvPr/>
        </p:nvSpPr>
        <p:spPr>
          <a:xfrm>
            <a:off x="3276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8000"/>
                </a:solidFill>
                <a:latin typeface="Calibri" pitchFamily="34" charset="0"/>
              </a:rPr>
              <a:t>W</a:t>
            </a:r>
          </a:p>
        </p:txBody>
      </p:sp>
      <p:sp>
        <p:nvSpPr>
          <p:cNvPr id="5" name="Oval 4"/>
          <p:cNvSpPr/>
          <p:nvPr/>
        </p:nvSpPr>
        <p:spPr>
          <a:xfrm>
            <a:off x="8229600" y="3524072"/>
            <a:ext cx="685800" cy="6858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L</a:t>
            </a:r>
          </a:p>
        </p:txBody>
      </p:sp>
      <p:cxnSp>
        <p:nvCxnSpPr>
          <p:cNvPr id="6" name="Curved Connector 5"/>
          <p:cNvCxnSpPr>
            <a:stCxn id="4" idx="0"/>
            <a:endCxn id="5" idx="1"/>
          </p:cNvCxnSpPr>
          <p:nvPr/>
        </p:nvCxnSpPr>
        <p:spPr>
          <a:xfrm rot="16200000" flipH="1">
            <a:off x="5924549" y="1219022"/>
            <a:ext cx="100433" cy="4710533"/>
          </a:xfrm>
          <a:prstGeom prst="curvedConnector3">
            <a:avLst>
              <a:gd name="adj1" fmla="val -822914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13"/>
          <p:cNvCxnSpPr>
            <a:stCxn id="4" idx="0"/>
            <a:endCxn id="4" idx="6"/>
          </p:cNvCxnSpPr>
          <p:nvPr/>
        </p:nvCxnSpPr>
        <p:spPr>
          <a:xfrm rot="16200000" flipH="1">
            <a:off x="3619500" y="3524072"/>
            <a:ext cx="342900" cy="342900"/>
          </a:xfrm>
          <a:prstGeom prst="curvedConnector4">
            <a:avLst>
              <a:gd name="adj1" fmla="val -87180"/>
              <a:gd name="adj2" fmla="val 338462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5" idx="4"/>
            <a:endCxn id="4" idx="5"/>
          </p:cNvCxnSpPr>
          <p:nvPr/>
        </p:nvCxnSpPr>
        <p:spPr>
          <a:xfrm rot="5400000" flipH="1">
            <a:off x="6167017" y="1804390"/>
            <a:ext cx="100433" cy="4710533"/>
          </a:xfrm>
          <a:prstGeom prst="curvedConnector3">
            <a:avLst>
              <a:gd name="adj1" fmla="val -927967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13"/>
          <p:cNvCxnSpPr>
            <a:stCxn id="5" idx="4"/>
            <a:endCxn id="5" idx="2"/>
          </p:cNvCxnSpPr>
          <p:nvPr/>
        </p:nvCxnSpPr>
        <p:spPr>
          <a:xfrm rot="5400000" flipH="1">
            <a:off x="8229600" y="3866972"/>
            <a:ext cx="342900" cy="342900"/>
          </a:xfrm>
          <a:prstGeom prst="curvedConnector4">
            <a:avLst>
              <a:gd name="adj1" fmla="val -84616"/>
              <a:gd name="adj2" fmla="val 325641"/>
            </a:avLst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29"/>
          <p:cNvCxnSpPr>
            <a:stCxn id="5" idx="6"/>
            <a:endCxn id="4" idx="4"/>
          </p:cNvCxnSpPr>
          <p:nvPr/>
        </p:nvCxnSpPr>
        <p:spPr>
          <a:xfrm flipH="1">
            <a:off x="3619500" y="3866972"/>
            <a:ext cx="5295900" cy="342900"/>
          </a:xfrm>
          <a:prstGeom prst="curvedConnector4">
            <a:avLst>
              <a:gd name="adj1" fmla="val -7681"/>
              <a:gd name="adj2" fmla="val 589178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3"/>
          <p:cNvCxnSpPr>
            <a:stCxn id="4" idx="4"/>
            <a:endCxn id="4" idx="2"/>
          </p:cNvCxnSpPr>
          <p:nvPr/>
        </p:nvCxnSpPr>
        <p:spPr>
          <a:xfrm rot="5400000" flipH="1">
            <a:off x="3276600" y="3866972"/>
            <a:ext cx="342900" cy="342900"/>
          </a:xfrm>
          <a:prstGeom prst="curvedConnector4">
            <a:avLst>
              <a:gd name="adj1" fmla="val -376924"/>
              <a:gd name="adj2" fmla="val 415385"/>
            </a:avLst>
          </a:prstGeom>
          <a:ln w="5715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00200" y="420987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1.0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48800" y="413367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$1</a:t>
            </a:r>
          </a:p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>
                <a:latin typeface="Calibri" pitchFamily="34" charset="0"/>
              </a:rPr>
              <a:t>1.0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0" y="2224206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?? 	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3074074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?? </a:t>
            </a:r>
          </a:p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459087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?? 	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3600271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?? </a:t>
            </a:r>
          </a:p>
          <a:p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$0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1447800"/>
            <a:ext cx="3048000" cy="304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371600"/>
            <a:ext cx="2743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53400" y="46583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2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536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870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53400" y="5191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02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536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87000" y="5181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$0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Just Happened?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66836"/>
            <a:ext cx="11379200" cy="4729164"/>
          </a:xfrm>
        </p:spPr>
        <p:txBody>
          <a:bodyPr/>
          <a:lstStyle/>
          <a:p>
            <a:r>
              <a:rPr lang="en-US" sz="2800" dirty="0"/>
              <a:t>That wasn’t planning, it was learning!</a:t>
            </a:r>
          </a:p>
          <a:p>
            <a:pPr lvl="1"/>
            <a:r>
              <a:rPr lang="en-US" sz="2400" dirty="0"/>
              <a:t>Specifically, reinforcement learning</a:t>
            </a:r>
          </a:p>
          <a:p>
            <a:pPr lvl="1"/>
            <a:r>
              <a:rPr lang="en-US" sz="2400" dirty="0"/>
              <a:t>There was an MDP, but you couldn’t solve it with just computation</a:t>
            </a:r>
          </a:p>
          <a:p>
            <a:pPr lvl="1"/>
            <a:r>
              <a:rPr lang="en-US" sz="2400" dirty="0"/>
              <a:t>You needed to actually act to figure it out</a:t>
            </a:r>
          </a:p>
          <a:p>
            <a:pPr lvl="1"/>
            <a:endParaRPr lang="en-US" sz="2400" dirty="0"/>
          </a:p>
          <a:p>
            <a:r>
              <a:rPr lang="en-US" sz="2800" dirty="0"/>
              <a:t>Important ideas in reinforcement learning that came up</a:t>
            </a:r>
          </a:p>
          <a:p>
            <a:pPr lvl="1"/>
            <a:r>
              <a:rPr lang="en-US" sz="2400" dirty="0"/>
              <a:t>Exploration: you have to try unknown actions to get information</a:t>
            </a:r>
          </a:p>
          <a:p>
            <a:pPr lvl="1"/>
            <a:r>
              <a:rPr lang="en-US" sz="2400" dirty="0"/>
              <a:t>Exploitation: eventually, you have to use what you know</a:t>
            </a:r>
          </a:p>
          <a:p>
            <a:pPr lvl="1"/>
            <a:r>
              <a:rPr lang="en-US" sz="2400" dirty="0"/>
              <a:t>Regret: even if you learn intelligently, you make mistakes</a:t>
            </a:r>
          </a:p>
          <a:p>
            <a:pPr lvl="1"/>
            <a:r>
              <a:rPr lang="en-US" sz="2400" dirty="0"/>
              <a:t>Sampling: because of chance, you have to try things repeatedly</a:t>
            </a:r>
          </a:p>
          <a:p>
            <a:pPr lvl="1"/>
            <a:r>
              <a:rPr lang="en-US" sz="2400" dirty="0"/>
              <a:t>Difficulty: learning can be much harder than solving a known MDP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1200" y="13716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Time: Reinforcement Learning!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Asynchronous Value Iteration*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8229600" cy="49530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In value iteration, we update every state in each iteration</a:t>
            </a:r>
          </a:p>
          <a:p>
            <a:pPr>
              <a:defRPr/>
            </a:pPr>
            <a:endParaRPr lang="en-US" sz="2400" dirty="0"/>
          </a:p>
          <a:p>
            <a:pPr marL="342900" lvl="1" indent="-342900">
              <a:buClr>
                <a:schemeClr val="accent2"/>
              </a:buClr>
              <a:defRPr/>
            </a:pPr>
            <a:r>
              <a:rPr lang="en-US" sz="2400" dirty="0">
                <a:solidFill>
                  <a:schemeClr val="accent2"/>
                </a:solidFill>
                <a:ea typeface="+mn-ea"/>
                <a:cs typeface="+mn-cs"/>
              </a:rPr>
              <a:t>Actually, </a:t>
            </a:r>
            <a:r>
              <a:rPr lang="en-US" sz="2400" i="1" dirty="0">
                <a:solidFill>
                  <a:schemeClr val="accent2"/>
                </a:solidFill>
                <a:ea typeface="+mn-ea"/>
                <a:cs typeface="+mn-cs"/>
              </a:rPr>
              <a:t>any</a:t>
            </a:r>
            <a:r>
              <a:rPr lang="en-US" sz="2400" dirty="0">
                <a:solidFill>
                  <a:schemeClr val="accent2"/>
                </a:solidFill>
                <a:ea typeface="+mn-ea"/>
                <a:cs typeface="+mn-cs"/>
              </a:rPr>
              <a:t> sequences of Bellman updates will converge if every state is visited infinitely often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In fact, we can update the policy as seldom or often as we like, and we will still converge</a:t>
            </a:r>
          </a:p>
          <a:p>
            <a:pPr>
              <a:buFont typeface="Wingdings" pitchFamily="2" charset="2"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Idea: Update states whose value we expect to change: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400" dirty="0"/>
              <a:t>	If                         is large then update predecessors of s</a:t>
            </a:r>
          </a:p>
        </p:txBody>
      </p:sp>
      <p:pic>
        <p:nvPicPr>
          <p:cNvPr id="21508" name="Picture 3" descr="C:\Documents and Settings\Administrator\My Documents\My Pictures\Pictu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0100" y="5295900"/>
            <a:ext cx="18415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Gridworld</a:t>
            </a:r>
            <a:r>
              <a:rPr lang="en-US" dirty="0"/>
              <a:t> Values V*</a:t>
            </a:r>
          </a:p>
        </p:txBody>
      </p:sp>
      <p:pic>
        <p:nvPicPr>
          <p:cNvPr id="3" name="Picture 2" descr="Screen Shot 2014-08-11 at 12.15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35" y="1083733"/>
            <a:ext cx="6286531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608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82" y="1295401"/>
            <a:ext cx="8572499" cy="5714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Gridworld</a:t>
            </a:r>
            <a:r>
              <a:rPr lang="en-US" dirty="0"/>
              <a:t>: Q*</a:t>
            </a:r>
          </a:p>
        </p:txBody>
      </p:sp>
      <p:pic>
        <p:nvPicPr>
          <p:cNvPr id="3" name="Picture 2" descr="Screen Shot 2014-08-11 at 12.16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424" y="1143000"/>
            <a:ext cx="6245153" cy="574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7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Bellman Equations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75" y="1219677"/>
            <a:ext cx="8551863" cy="51425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1850" y="2057400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How to be optimal: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Step 1: Take correct first action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800" dirty="0">
                <a:latin typeface="Calibri" pitchFamily="34" charset="0"/>
              </a:rPr>
              <a:t>    Step 2: Keep being optimal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The Bellman Equations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6106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Definition of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“optimal utility” via </a:t>
            </a:r>
            <a:r>
              <a:rPr lang="en-US" altLang="ja-JP" sz="2800" dirty="0" err="1">
                <a:latin typeface="Calibri"/>
                <a:ea typeface="ＭＳ Ｐゴシック" pitchFamily="34" charset="-128"/>
                <a:cs typeface="Calibri"/>
              </a:rPr>
              <a:t>expectimax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 recurrence gives a simple one-step </a:t>
            </a:r>
            <a:r>
              <a:rPr lang="en-US" altLang="ja-JP" sz="2800" dirty="0" err="1">
                <a:latin typeface="Calibri"/>
                <a:ea typeface="ＭＳ Ｐゴシック" pitchFamily="34" charset="-128"/>
                <a:cs typeface="Calibri"/>
              </a:rPr>
              <a:t>lookahead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 relationship amongst optimal utility values</a:t>
            </a: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These are the Bellman equations, and they characterize optimal values in a way we’ll use over and over</a:t>
            </a:r>
            <a:endParaRPr lang="en-US" sz="14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buFont typeface="Wingdings" pitchFamily="2" charset="2"/>
              <a:buNone/>
            </a:pPr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7" y="2971800"/>
            <a:ext cx="3076881" cy="405209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295243" y="4356100"/>
            <a:ext cx="6950388" cy="690805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301873" y="3614737"/>
            <a:ext cx="5556003" cy="593269"/>
          </a:xfrm>
          <a:prstGeom prst="rect">
            <a:avLst/>
          </a:prstGeom>
          <a:noFill/>
          <a:ln/>
          <a:effectLst/>
        </p:spPr>
      </p:pic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8610600" y="1371600"/>
            <a:ext cx="3048000" cy="2754586"/>
            <a:chOff x="2400" y="1401"/>
            <a:chExt cx="1392" cy="1258"/>
          </a:xfrm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Value Iteration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Bellman equations </a:t>
            </a:r>
            <a:r>
              <a:rPr lang="en-US" sz="2800" dirty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characterize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the optimal values: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Value iteration </a:t>
            </a:r>
            <a:r>
              <a:rPr lang="en-US" sz="2800" dirty="0">
                <a:solidFill>
                  <a:srgbClr val="C00000"/>
                </a:solidFill>
                <a:latin typeface="Calibri"/>
                <a:ea typeface="ＭＳ Ｐゴシック" pitchFamily="34" charset="-128"/>
                <a:cs typeface="Calibri"/>
              </a:rPr>
              <a:t>computes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them: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Value iteration is just a fixed point solution method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… though the </a:t>
            </a:r>
            <a:r>
              <a:rPr lang="en-US" sz="2000" dirty="0" err="1">
                <a:latin typeface="Calibri"/>
                <a:ea typeface="ＭＳ Ｐゴシック" pitchFamily="34" charset="-128"/>
                <a:cs typeface="Calibri"/>
              </a:rPr>
              <a:t>V</a:t>
            </a:r>
            <a:r>
              <a:rPr lang="en-US" sz="2000" baseline="-25000" dirty="0" err="1"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vectors are also interpretable as time-limited values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71600" y="434340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220200" y="1524000"/>
            <a:ext cx="2209800" cy="2427288"/>
            <a:chOff x="2400" y="1209"/>
            <a:chExt cx="1392" cy="1529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2976" y="1209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V(s)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688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V(s’</a:t>
              </a:r>
              <a:r>
                <a:rPr lang="en-US" altLang="ja-JP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0386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295243" y="2286000"/>
            <a:ext cx="6950388" cy="69080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^\pi(s) \leftarrow \sum_{s'} T(s, \pi(s), s') [R(s,\pi(s), s') + \gamma V_k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4"/>
  <p:tag name="PICTUREFILESIZE" val="4729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0}^\pi(s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0"/>
  <p:tag name="PICTUREFILESIZE" val="882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\sum_{s'} T(s, a ,s') [ R(s,a,s') + \gamma V^*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01"/>
  <p:tag name="PICTUREFILESIZE" val="4195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Q^*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53"/>
  <p:tag name="PICTUREFILESIZE" val="1708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{\pi_i}_{k+1}(s) \leftarrow \sum_{s'} T(s,\pi_i(s),s') \,\left[ R(s, \pi_i(s), s') + \gamma\, V^{\pi_i}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22"/>
  <p:tag name="PICTUREFILESIZE" val="5148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_{i+1}(s) = \argmax_a \sum_{s'} T(s, a ,s') \left[ R(s,a,s') + \gamma V^{\pi_i}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18"/>
  <p:tag name="PICTUREFILESIZE" val="513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(s)  template TPT1  env TPENV1  fore 0  back 16777215  eqnno 2"/>
  <p:tag name="FILENAME" val="TP_tmp"/>
  <p:tag name="ORIGWIDTH" val="22"/>
  <p:tag name="PICTUREFILESIZE" val="26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+1}(s)  template TPT1  env TPENV1  fore 0  back 16777215  eqnno 2"/>
  <p:tag name="FILENAME" val="TP_tmp"/>
  <p:tag name="ORIGWIDTH" val="32"/>
  <p:tag name="PICTUREFILESIZE" val="29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^\pi(s) = \sum_{s'} T(s, \pi(s), s') [R(s,\pi(s), s') + \gamma V^\pi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71"/>
  <p:tag name="PICTUREFILESIZE" val="44003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59496</TotalTime>
  <Words>2088</Words>
  <Application>Microsoft Macintosh PowerPoint</Application>
  <PresentationFormat>Widescreen</PresentationFormat>
  <Paragraphs>469</Paragraphs>
  <Slides>50</Slides>
  <Notes>25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Wingdings</vt:lpstr>
      <vt:lpstr>dan-berkeley-nlp-v1</vt:lpstr>
      <vt:lpstr>CS 188: Artificial Intelligence </vt:lpstr>
      <vt:lpstr>Example: Grid World</vt:lpstr>
      <vt:lpstr>Recap: MDPs</vt:lpstr>
      <vt:lpstr>Optimal Quantities</vt:lpstr>
      <vt:lpstr>Gridworld Values V*</vt:lpstr>
      <vt:lpstr>Gridworld: Q*</vt:lpstr>
      <vt:lpstr>The Bellman Equations</vt:lpstr>
      <vt:lpstr>The Bellman Equations</vt:lpstr>
      <vt:lpstr>Value Iteration</vt:lpstr>
      <vt:lpstr>Convergence*</vt:lpstr>
      <vt:lpstr>Policy Methods</vt:lpstr>
      <vt:lpstr>Policy Evaluation</vt:lpstr>
      <vt:lpstr>Fixed Policies</vt:lpstr>
      <vt:lpstr>Utilities for a Fixed Policy</vt:lpstr>
      <vt:lpstr>Example: Policy Evaluation</vt:lpstr>
      <vt:lpstr>Example: Policy Evaluation</vt:lpstr>
      <vt:lpstr>Policy Evaluation</vt:lpstr>
      <vt:lpstr>Policy Extraction</vt:lpstr>
      <vt:lpstr>Computing Actions from Values</vt:lpstr>
      <vt:lpstr>Computing Actions from Q-Values</vt:lpstr>
      <vt:lpstr>Policy Iteration</vt:lpstr>
      <vt:lpstr>Problems with Value Iteration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Policy Iteration</vt:lpstr>
      <vt:lpstr>Policy Iteration</vt:lpstr>
      <vt:lpstr>Comparison</vt:lpstr>
      <vt:lpstr>Summary: MDP Algorithms</vt:lpstr>
      <vt:lpstr>Double Bandits</vt:lpstr>
      <vt:lpstr>Double-Bandit MDP</vt:lpstr>
      <vt:lpstr>Offline Planning</vt:lpstr>
      <vt:lpstr>Let’s Play!</vt:lpstr>
      <vt:lpstr>Online Planning</vt:lpstr>
      <vt:lpstr>Let’s Play!</vt:lpstr>
      <vt:lpstr>What Just Happened?</vt:lpstr>
      <vt:lpstr>Next Time: Reinforcement Learning!</vt:lpstr>
      <vt:lpstr>Asynchronous Value Iteration*</vt:lpstr>
      <vt:lpstr>Interlude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Nikita Kitaev</cp:lastModifiedBy>
  <cp:revision>2663</cp:revision>
  <cp:lastPrinted>2020-07-01T19:28:31Z</cp:lastPrinted>
  <dcterms:created xsi:type="dcterms:W3CDTF">2004-08-27T04:16:05Z</dcterms:created>
  <dcterms:modified xsi:type="dcterms:W3CDTF">2020-07-01T20:59:46Z</dcterms:modified>
</cp:coreProperties>
</file>