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handoutMasterIdLst>
    <p:handoutMasterId r:id="rId39"/>
  </p:handoutMasterIdLst>
  <p:sldIdLst>
    <p:sldId id="844" r:id="rId2"/>
    <p:sldId id="1982" r:id="rId3"/>
    <p:sldId id="426" r:id="rId4"/>
    <p:sldId id="346" r:id="rId5"/>
    <p:sldId id="347" r:id="rId6"/>
    <p:sldId id="348" r:id="rId7"/>
    <p:sldId id="427" r:id="rId8"/>
    <p:sldId id="349" r:id="rId9"/>
    <p:sldId id="422" r:id="rId10"/>
    <p:sldId id="350" r:id="rId11"/>
    <p:sldId id="351" r:id="rId12"/>
    <p:sldId id="365" r:id="rId13"/>
    <p:sldId id="352" r:id="rId14"/>
    <p:sldId id="353" r:id="rId15"/>
    <p:sldId id="354" r:id="rId16"/>
    <p:sldId id="366" r:id="rId17"/>
    <p:sldId id="415" r:id="rId18"/>
    <p:sldId id="356" r:id="rId19"/>
    <p:sldId id="423" r:id="rId20"/>
    <p:sldId id="363" r:id="rId21"/>
    <p:sldId id="358" r:id="rId22"/>
    <p:sldId id="367" r:id="rId23"/>
    <p:sldId id="368" r:id="rId24"/>
    <p:sldId id="369" r:id="rId25"/>
    <p:sldId id="372" r:id="rId26"/>
    <p:sldId id="373" r:id="rId27"/>
    <p:sldId id="361" r:id="rId28"/>
    <p:sldId id="386" r:id="rId29"/>
    <p:sldId id="408" r:id="rId30"/>
    <p:sldId id="416" r:id="rId31"/>
    <p:sldId id="362" r:id="rId32"/>
    <p:sldId id="412" r:id="rId33"/>
    <p:sldId id="414" r:id="rId34"/>
    <p:sldId id="1987" r:id="rId35"/>
    <p:sldId id="417" r:id="rId36"/>
    <p:sldId id="1988" r:id="rId37"/>
  </p:sldIdLst>
  <p:sldSz cx="12192000" cy="6858000"/>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3333FF"/>
    <a:srgbClr val="FF3300"/>
    <a:srgbClr val="CC00CC"/>
    <a:srgbClr val="FFCC00"/>
    <a:srgbClr val="FF5050"/>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6" autoAdjust="0"/>
    <p:restoredTop sz="91460" autoAdjust="0"/>
  </p:normalViewPr>
  <p:slideViewPr>
    <p:cSldViewPr>
      <p:cViewPr varScale="1">
        <p:scale>
          <a:sx n="101" d="100"/>
          <a:sy n="101" d="100"/>
        </p:scale>
        <p:origin x="13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C5575B08-46AD-4D8B-930A-A5E4BB2BBD24}" type="slidenum">
              <a:rPr lang="en-US"/>
              <a:pPr/>
              <a:t>‹#›</a:t>
            </a:fld>
            <a:endParaRPr lang="en-US"/>
          </a:p>
        </p:txBody>
      </p:sp>
    </p:spTree>
    <p:extLst>
      <p:ext uri="{BB962C8B-B14F-4D97-AF65-F5344CB8AC3E}">
        <p14:creationId xmlns:p14="http://schemas.microsoft.com/office/powerpoint/2010/main" val="91305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1730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F016E5B8-84E2-41A6-BF9C-3B5D6FF8B329}" type="slidenum">
              <a:rPr lang="en-US"/>
              <a:pPr/>
              <a:t>‹#›</a:t>
            </a:fld>
            <a:endParaRPr lang="en-US"/>
          </a:p>
        </p:txBody>
      </p:sp>
    </p:spTree>
    <p:extLst>
      <p:ext uri="{BB962C8B-B14F-4D97-AF65-F5344CB8AC3E}">
        <p14:creationId xmlns:p14="http://schemas.microsoft.com/office/powerpoint/2010/main" val="3702408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a:t>
            </a:fld>
            <a:endParaRPr lang="en-US"/>
          </a:p>
        </p:txBody>
      </p:sp>
    </p:spTree>
    <p:extLst>
      <p:ext uri="{BB962C8B-B14F-4D97-AF65-F5344CB8AC3E}">
        <p14:creationId xmlns:p14="http://schemas.microsoft.com/office/powerpoint/2010/main" val="112381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Thanks!</a:t>
            </a:r>
            <a:endParaRPr lang="en-US" sz="1200" dirty="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F016E5B8-84E2-41A6-BF9C-3B5D6FF8B329}" type="slidenum">
              <a:rPr lang="en-US" smtClean="0"/>
              <a:pPr/>
              <a:t>2</a:t>
            </a:fld>
            <a:endParaRPr lang="en-US"/>
          </a:p>
        </p:txBody>
      </p:sp>
    </p:spTree>
    <p:extLst>
      <p:ext uri="{BB962C8B-B14F-4D97-AF65-F5344CB8AC3E}">
        <p14:creationId xmlns:p14="http://schemas.microsoft.com/office/powerpoint/2010/main" val="26839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84C86540-E7E5-4035-B3A9-619E9CD318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279E1E-EA53-4C52-A513-12A0AFC720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A93BC6-8BD3-4307-B7BA-0EC52950EB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29C9B28-9F47-4DDC-BFFB-AA4E94F3C8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CAEDE7A-BE37-4525-8BB8-DC7A59BCFF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68A3ABF-B740-4DA3-9529-16126B0F8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4255E7F-2680-4FC9-9372-7AE6CC7ED6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C1319E3-2F30-4D52-AA10-F8F0BCA2CB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CC33E5C-B52E-485F-9E01-581EEDAEA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ECD5A28-0464-4A2D-827A-E78B00E729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F180A26-0864-467B-9F79-81BF5CC307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0B6F0654-B567-45D8-9F83-E7FA56350E3F}" type="slidenum">
              <a:rPr lang="en-US" smtClean="0"/>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t>Announcements</a:t>
            </a:r>
          </a:p>
        </p:txBody>
      </p:sp>
      <p:sp>
        <p:nvSpPr>
          <p:cNvPr id="6147" name="Rectangle 3"/>
          <p:cNvSpPr>
            <a:spLocks noGrp="1" noChangeArrowheads="1"/>
          </p:cNvSpPr>
          <p:nvPr>
            <p:ph idx="1"/>
          </p:nvPr>
        </p:nvSpPr>
        <p:spPr>
          <a:xfrm>
            <a:off x="2286000" y="1295400"/>
            <a:ext cx="8077200" cy="5334000"/>
          </a:xfrm>
        </p:spPr>
        <p:txBody>
          <a:bodyPr/>
          <a:lstStyle/>
          <a:p>
            <a:r>
              <a:rPr lang="en-US" sz="2400" dirty="0">
                <a:latin typeface="Calibri"/>
                <a:cs typeface="Calibri"/>
              </a:rPr>
              <a:t>Robotics Lecture by Nathan Lambert</a:t>
            </a:r>
          </a:p>
          <a:p>
            <a:pPr lvl="1"/>
            <a:r>
              <a:rPr lang="en-US" sz="2000" dirty="0">
                <a:latin typeface="Calibri"/>
                <a:cs typeface="Calibri"/>
              </a:rPr>
              <a:t>Wednesday 8/5 (tomorrow)</a:t>
            </a:r>
          </a:p>
          <a:p>
            <a:pPr lvl="1"/>
            <a:r>
              <a:rPr lang="en-US" sz="1200" i="1" dirty="0"/>
              <a:t>Robotics are an often adored and fascinating point of artificial intelligence. They are where autonomous agents meet the physical world and way more comes into play. In this lecture, we will cover themes in the course like search, games, and mapping and how advanced topics are taking them to the next level (DeepMind AlphaGo, autonomous cars, Berkeley Robot to Eliminate Trivial Tasks  - BRETT). There'll be lots of fun videos of embodied AI, and hopefully a great discussion.</a:t>
            </a:r>
            <a:endParaRPr lang="en-US" sz="1600" dirty="0">
              <a:latin typeface="Calibri"/>
              <a:cs typeface="Calibri"/>
            </a:endParaRPr>
          </a:p>
          <a:p>
            <a:r>
              <a:rPr lang="en-US" sz="2400" dirty="0">
                <a:latin typeface="Calibri"/>
                <a:cs typeface="Calibri"/>
              </a:rPr>
              <a:t>Homework 7</a:t>
            </a:r>
          </a:p>
          <a:p>
            <a:pPr lvl="1"/>
            <a:r>
              <a:rPr lang="en-US" sz="2000" dirty="0">
                <a:latin typeface="Calibri"/>
                <a:cs typeface="Calibri"/>
              </a:rPr>
              <a:t>Due </a:t>
            </a:r>
            <a:r>
              <a:rPr lang="en-US" sz="2000" b="1" dirty="0">
                <a:latin typeface="Calibri"/>
                <a:cs typeface="Calibri"/>
              </a:rPr>
              <a:t>Friday 8/7 at 11:59pm</a:t>
            </a:r>
          </a:p>
          <a:p>
            <a:r>
              <a:rPr lang="en-US" sz="2400" dirty="0">
                <a:latin typeface="Calibri"/>
                <a:cs typeface="Calibri"/>
              </a:rPr>
              <a:t>Project 5</a:t>
            </a:r>
          </a:p>
          <a:p>
            <a:pPr lvl="1"/>
            <a:r>
              <a:rPr lang="en-US" sz="2000" dirty="0">
                <a:latin typeface="Calibri"/>
                <a:cs typeface="Calibri"/>
              </a:rPr>
              <a:t>Due </a:t>
            </a:r>
            <a:r>
              <a:rPr lang="en-US" sz="2000" b="1" dirty="0">
                <a:latin typeface="Calibri"/>
                <a:cs typeface="Calibri"/>
              </a:rPr>
              <a:t>Friday 8/7 at 11:59pm</a:t>
            </a:r>
          </a:p>
          <a:p>
            <a:r>
              <a:rPr lang="en-US" sz="2400" dirty="0">
                <a:latin typeface="Calibri"/>
                <a:cs typeface="Calibri"/>
              </a:rPr>
              <a:t>Written Assessment 3 to be released later this week</a:t>
            </a:r>
          </a:p>
          <a:p>
            <a:pPr lvl="1"/>
            <a:r>
              <a:rPr lang="en-US" sz="2000" dirty="0">
                <a:latin typeface="Calibri"/>
                <a:cs typeface="Calibri"/>
              </a:rPr>
              <a:t>This is the last written assessment</a:t>
            </a:r>
          </a:p>
          <a:p>
            <a:r>
              <a:rPr lang="en-US" sz="2400" dirty="0">
                <a:latin typeface="Calibri"/>
                <a:cs typeface="Calibri"/>
              </a:rPr>
              <a:t>Contest 2</a:t>
            </a:r>
          </a:p>
          <a:p>
            <a:pPr lvl="1"/>
            <a:r>
              <a:rPr lang="en-US" sz="2000" dirty="0">
                <a:latin typeface="Calibri"/>
                <a:cs typeface="Calibri"/>
              </a:rPr>
              <a:t>Ends </a:t>
            </a:r>
            <a:r>
              <a:rPr lang="en-US" sz="2000" b="1" dirty="0">
                <a:latin typeface="Calibri"/>
                <a:cs typeface="Calibri"/>
              </a:rPr>
              <a:t>Wednesday 8/5 at 11:59pm</a:t>
            </a:r>
          </a:p>
          <a:p>
            <a:endParaRPr lang="en-US" sz="2400" dirty="0">
              <a:latin typeface="Calibri"/>
              <a:cs typeface="Calibri"/>
            </a:endParaRPr>
          </a:p>
          <a:p>
            <a:endParaRPr lang="en-US" sz="2400" b="1" dirty="0">
              <a:latin typeface="Calibri"/>
              <a:cs typeface="Calibri"/>
            </a:endParaRPr>
          </a:p>
          <a:p>
            <a:pPr lvl="1"/>
            <a:endParaRPr lang="en-US" sz="500" dirty="0">
              <a:latin typeface="Calibri"/>
              <a:cs typeface="Calibri"/>
            </a:endParaRPr>
          </a:p>
        </p:txBody>
      </p:sp>
    </p:spTree>
    <p:extLst>
      <p:ext uri="{BB962C8B-B14F-4D97-AF65-F5344CB8AC3E}">
        <p14:creationId xmlns:p14="http://schemas.microsoft.com/office/powerpoint/2010/main" val="16920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p:txBody>
          <a:bodyPr/>
          <a:lstStyle/>
          <a:p>
            <a:r>
              <a:rPr lang="en-US"/>
              <a:t>Decision Trees</a:t>
            </a:r>
          </a:p>
        </p:txBody>
      </p:sp>
      <p:sp>
        <p:nvSpPr>
          <p:cNvPr id="1108995" name="Rectangle 3"/>
          <p:cNvSpPr>
            <a:spLocks noGrp="1" noChangeArrowheads="1"/>
          </p:cNvSpPr>
          <p:nvPr>
            <p:ph idx="1"/>
          </p:nvPr>
        </p:nvSpPr>
        <p:spPr>
          <a:xfrm>
            <a:off x="1371600" y="1397001"/>
            <a:ext cx="10414000" cy="4729164"/>
          </a:xfrm>
        </p:spPr>
        <p:txBody>
          <a:bodyPr/>
          <a:lstStyle/>
          <a:p>
            <a:r>
              <a:rPr lang="en-US" sz="2400" dirty="0"/>
              <a:t>Compact representation of a function:</a:t>
            </a:r>
          </a:p>
          <a:p>
            <a:pPr lvl="1"/>
            <a:r>
              <a:rPr lang="en-US" sz="2000" dirty="0"/>
              <a:t>Truth table</a:t>
            </a:r>
          </a:p>
          <a:p>
            <a:pPr lvl="1"/>
            <a:r>
              <a:rPr lang="en-US" sz="2000" dirty="0"/>
              <a:t>Conditional probability table</a:t>
            </a:r>
          </a:p>
          <a:p>
            <a:pPr lvl="1"/>
            <a:r>
              <a:rPr lang="en-US" sz="2000" dirty="0"/>
              <a:t>Regression values</a:t>
            </a:r>
          </a:p>
          <a:p>
            <a:endParaRPr lang="en-US" sz="2400" dirty="0"/>
          </a:p>
          <a:p>
            <a:r>
              <a:rPr lang="en-US" sz="2400" dirty="0"/>
              <a:t>True function</a:t>
            </a:r>
          </a:p>
          <a:p>
            <a:pPr lvl="1"/>
            <a:r>
              <a:rPr lang="en-US" sz="2000" dirty="0"/>
              <a:t>Realizable: in </a:t>
            </a:r>
            <a:r>
              <a:rPr lang="en-US" sz="2200" i="1" dirty="0">
                <a:latin typeface="Times New Roman" pitchFamily="18" charset="0"/>
              </a:rPr>
              <a:t>H</a:t>
            </a:r>
          </a:p>
        </p:txBody>
      </p:sp>
      <p:pic>
        <p:nvPicPr>
          <p:cNvPr id="11089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2088" y="3048000"/>
            <a:ext cx="5091112" cy="3281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05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p:txBody>
          <a:bodyPr/>
          <a:lstStyle/>
          <a:p>
            <a:r>
              <a:rPr lang="en-US"/>
              <a:t>Expressiveness of DTs</a:t>
            </a:r>
          </a:p>
        </p:txBody>
      </p:sp>
      <p:sp>
        <p:nvSpPr>
          <p:cNvPr id="1110019" name="Rectangle 3"/>
          <p:cNvSpPr>
            <a:spLocks noGrp="1" noChangeArrowheads="1"/>
          </p:cNvSpPr>
          <p:nvPr>
            <p:ph idx="1"/>
          </p:nvPr>
        </p:nvSpPr>
        <p:spPr>
          <a:xfrm>
            <a:off x="2362200" y="1600200"/>
            <a:ext cx="8001000" cy="4953000"/>
          </a:xfrm>
        </p:spPr>
        <p:txBody>
          <a:bodyPr/>
          <a:lstStyle/>
          <a:p>
            <a:pPr>
              <a:lnSpc>
                <a:spcPct val="80000"/>
              </a:lnSpc>
            </a:pPr>
            <a:r>
              <a:rPr lang="en-US" sz="2800"/>
              <a:t>Can express any function of the features</a:t>
            </a:r>
          </a:p>
          <a:p>
            <a:pPr>
              <a:lnSpc>
                <a:spcPct val="80000"/>
              </a:lnSpc>
            </a:pPr>
            <a:endParaRPr lang="en-US" sz="2800"/>
          </a:p>
          <a:p>
            <a:pPr>
              <a:lnSpc>
                <a:spcPct val="80000"/>
              </a:lnSpc>
            </a:pPr>
            <a:endParaRPr lang="en-US" sz="2800"/>
          </a:p>
          <a:p>
            <a:pPr>
              <a:lnSpc>
                <a:spcPct val="80000"/>
              </a:lnSpc>
            </a:pPr>
            <a:endParaRPr lang="en-US" sz="2800"/>
          </a:p>
          <a:p>
            <a:pPr>
              <a:lnSpc>
                <a:spcPct val="80000"/>
              </a:lnSpc>
            </a:pPr>
            <a:endParaRPr lang="en-US" sz="2800"/>
          </a:p>
          <a:p>
            <a:pPr>
              <a:lnSpc>
                <a:spcPct val="80000"/>
              </a:lnSpc>
            </a:pPr>
            <a:endParaRPr lang="en-US" sz="2800"/>
          </a:p>
          <a:p>
            <a:pPr>
              <a:lnSpc>
                <a:spcPct val="80000"/>
              </a:lnSpc>
            </a:pPr>
            <a:endParaRPr lang="en-US" sz="2800"/>
          </a:p>
          <a:p>
            <a:pPr>
              <a:lnSpc>
                <a:spcPct val="80000"/>
              </a:lnSpc>
            </a:pPr>
            <a:endParaRPr lang="en-US" sz="2800"/>
          </a:p>
          <a:p>
            <a:pPr>
              <a:lnSpc>
                <a:spcPct val="80000"/>
              </a:lnSpc>
            </a:pPr>
            <a:endParaRPr lang="en-US" sz="2800"/>
          </a:p>
          <a:p>
            <a:pPr>
              <a:lnSpc>
                <a:spcPct val="80000"/>
              </a:lnSpc>
            </a:pPr>
            <a:endParaRPr lang="en-US" sz="2800"/>
          </a:p>
          <a:p>
            <a:pPr>
              <a:lnSpc>
                <a:spcPct val="80000"/>
              </a:lnSpc>
            </a:pPr>
            <a:r>
              <a:rPr lang="en-US" sz="2800"/>
              <a:t>However, we hope for compact trees</a:t>
            </a:r>
          </a:p>
        </p:txBody>
      </p:sp>
      <p:pic>
        <p:nvPicPr>
          <p:cNvPr id="1110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2286000"/>
            <a:ext cx="5737225" cy="194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10022" name="Picture 6"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797175" y="4953000"/>
            <a:ext cx="1574800"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92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r>
              <a:rPr lang="en-US"/>
              <a:t>Comparison: Perceptrons</a:t>
            </a:r>
          </a:p>
        </p:txBody>
      </p:sp>
      <p:sp>
        <p:nvSpPr>
          <p:cNvPr id="1126403" name="Rectangle 3"/>
          <p:cNvSpPr>
            <a:spLocks noGrp="1" noChangeArrowheads="1"/>
          </p:cNvSpPr>
          <p:nvPr>
            <p:ph idx="1"/>
          </p:nvPr>
        </p:nvSpPr>
        <p:spPr/>
        <p:txBody>
          <a:bodyPr/>
          <a:lstStyle/>
          <a:p>
            <a:pPr>
              <a:lnSpc>
                <a:spcPct val="80000"/>
              </a:lnSpc>
            </a:pPr>
            <a:r>
              <a:rPr lang="en-US" sz="2000" dirty="0"/>
              <a:t>What is the expressiveness of a perceptron over these features?</a:t>
            </a:r>
          </a:p>
          <a:p>
            <a:pPr>
              <a:lnSpc>
                <a:spcPct val="80000"/>
              </a:lnSpc>
            </a:pPr>
            <a:endParaRPr lang="en-US" sz="2000" dirty="0"/>
          </a:p>
          <a:p>
            <a:pPr>
              <a:lnSpc>
                <a:spcPct val="80000"/>
              </a:lnSpc>
            </a:pPr>
            <a:endParaRPr lang="en-US" sz="2000" dirty="0"/>
          </a:p>
          <a:p>
            <a:pPr>
              <a:lnSpc>
                <a:spcPct val="80000"/>
              </a:lnSpc>
            </a:pPr>
            <a:endParaRPr lang="en-US" sz="2000" dirty="0"/>
          </a:p>
          <a:p>
            <a:pPr>
              <a:lnSpc>
                <a:spcPct val="80000"/>
              </a:lnSpc>
            </a:pPr>
            <a:endParaRPr lang="en-US" sz="2000" dirty="0"/>
          </a:p>
          <a:p>
            <a:pPr>
              <a:lnSpc>
                <a:spcPct val="80000"/>
              </a:lnSpc>
            </a:pPr>
            <a:endParaRPr lang="en-US" sz="2000" dirty="0"/>
          </a:p>
          <a:p>
            <a:pPr>
              <a:lnSpc>
                <a:spcPct val="80000"/>
              </a:lnSpc>
            </a:pPr>
            <a:r>
              <a:rPr lang="en-US" sz="2000" dirty="0"/>
              <a:t>For a perceptron, a feature’s contribution is either positive or negative</a:t>
            </a:r>
          </a:p>
          <a:p>
            <a:pPr lvl="1">
              <a:lnSpc>
                <a:spcPct val="80000"/>
              </a:lnSpc>
            </a:pPr>
            <a:r>
              <a:rPr lang="en-US" sz="1800" dirty="0"/>
              <a:t>If you want one feature’s effect to depend on another, you have to add a new conjunction feature</a:t>
            </a:r>
          </a:p>
          <a:p>
            <a:pPr lvl="1">
              <a:lnSpc>
                <a:spcPct val="80000"/>
              </a:lnSpc>
            </a:pPr>
            <a:r>
              <a:rPr lang="en-US" sz="1800" dirty="0"/>
              <a:t>E.g. adding “PATRONS=full </a:t>
            </a:r>
            <a:r>
              <a:rPr lang="en-US" sz="1800" dirty="0">
                <a:sym typeface="Symbol" pitchFamily="18" charset="2"/>
              </a:rPr>
              <a:t> WAIT = 60” allows a perceptron to model the interaction between the two atomic features</a:t>
            </a:r>
          </a:p>
          <a:p>
            <a:pPr lvl="2">
              <a:lnSpc>
                <a:spcPct val="80000"/>
              </a:lnSpc>
            </a:pPr>
            <a:endParaRPr lang="en-US" sz="1200" dirty="0"/>
          </a:p>
          <a:p>
            <a:pPr>
              <a:lnSpc>
                <a:spcPct val="80000"/>
              </a:lnSpc>
            </a:pPr>
            <a:r>
              <a:rPr lang="en-US" sz="2000" dirty="0"/>
              <a:t>DTs automatically conjoin features / attributes</a:t>
            </a:r>
          </a:p>
          <a:p>
            <a:pPr lvl="1">
              <a:lnSpc>
                <a:spcPct val="80000"/>
              </a:lnSpc>
            </a:pPr>
            <a:r>
              <a:rPr lang="en-US" sz="1800" dirty="0"/>
              <a:t>Features can have different effects in different branches of the tree!</a:t>
            </a:r>
          </a:p>
          <a:p>
            <a:pPr lvl="2">
              <a:lnSpc>
                <a:spcPct val="80000"/>
              </a:lnSpc>
            </a:pPr>
            <a:endParaRPr lang="en-US" sz="1200" dirty="0"/>
          </a:p>
          <a:p>
            <a:pPr>
              <a:lnSpc>
                <a:spcPct val="80000"/>
              </a:lnSpc>
            </a:pPr>
            <a:r>
              <a:rPr lang="en-US" sz="2000" dirty="0"/>
              <a:t>Difference between modeling relative evidence weighting (NB) and complex </a:t>
            </a:r>
            <a:r>
              <a:rPr lang="en-US" sz="2000" dirty="0">
                <a:solidFill>
                  <a:srgbClr val="333399"/>
                </a:solidFill>
              </a:rPr>
              <a:t>evidence interaction</a:t>
            </a:r>
            <a:r>
              <a:rPr lang="en-US" sz="2000" dirty="0"/>
              <a:t> (DTs)</a:t>
            </a:r>
          </a:p>
          <a:p>
            <a:pPr lvl="1">
              <a:lnSpc>
                <a:spcPct val="80000"/>
              </a:lnSpc>
            </a:pPr>
            <a:r>
              <a:rPr lang="en-US" sz="1800" dirty="0"/>
              <a:t>Though if the interactions are too complex, may not find the DT greedily</a:t>
            </a:r>
          </a:p>
        </p:txBody>
      </p:sp>
      <p:grpSp>
        <p:nvGrpSpPr>
          <p:cNvPr id="1126406" name="Group 6"/>
          <p:cNvGrpSpPr>
            <a:grpSpLocks/>
          </p:cNvGrpSpPr>
          <p:nvPr/>
        </p:nvGrpSpPr>
        <p:grpSpPr bwMode="auto">
          <a:xfrm>
            <a:off x="1014412" y="1981200"/>
            <a:ext cx="7138988" cy="990600"/>
            <a:chOff x="624" y="1488"/>
            <a:chExt cx="4497" cy="624"/>
          </a:xfrm>
        </p:grpSpPr>
        <p:pic>
          <p:nvPicPr>
            <p:cNvPr id="1126404" name="Picture 4"/>
            <p:cNvPicPr>
              <a:picLocks noChangeAspect="1" noChangeArrowheads="1"/>
            </p:cNvPicPr>
            <p:nvPr/>
          </p:nvPicPr>
          <p:blipFill>
            <a:blip r:embed="rId2">
              <a:extLst>
                <a:ext uri="{28A0092B-C50C-407E-A947-70E740481C1C}">
                  <a14:useLocalDpi xmlns:a14="http://schemas.microsoft.com/office/drawing/2010/main" val="0"/>
                </a:ext>
              </a:extLst>
            </a:blip>
            <a:srcRect b="72287"/>
            <a:stretch>
              <a:fillRect/>
            </a:stretch>
          </p:blipFill>
          <p:spPr bwMode="auto">
            <a:xfrm>
              <a:off x="624" y="1488"/>
              <a:ext cx="4497" cy="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26405" name="Line 5"/>
            <p:cNvSpPr>
              <a:spLocks noChangeShapeType="1"/>
            </p:cNvSpPr>
            <p:nvPr/>
          </p:nvSpPr>
          <p:spPr bwMode="auto">
            <a:xfrm>
              <a:off x="632" y="2112"/>
              <a:ext cx="448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1185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title"/>
          </p:nvPr>
        </p:nvSpPr>
        <p:spPr/>
        <p:txBody>
          <a:bodyPr/>
          <a:lstStyle/>
          <a:p>
            <a:r>
              <a:rPr lang="en-US"/>
              <a:t>Hypothesis Spaces</a:t>
            </a:r>
          </a:p>
        </p:txBody>
      </p:sp>
      <p:pic>
        <p:nvPicPr>
          <p:cNvPr id="2" name="Picture 1" descr="HypothesisSpace-man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717" y="1752600"/>
            <a:ext cx="6030221" cy="4149095"/>
          </a:xfrm>
          <a:prstGeom prst="rect">
            <a:avLst/>
          </a:prstGeom>
        </p:spPr>
      </p:pic>
      <p:sp>
        <p:nvSpPr>
          <p:cNvPr id="1111043" name="Rectangle 3"/>
          <p:cNvSpPr>
            <a:spLocks noGrp="1" noChangeArrowheads="1"/>
          </p:cNvSpPr>
          <p:nvPr>
            <p:ph idx="1"/>
          </p:nvPr>
        </p:nvSpPr>
        <p:spPr>
          <a:xfrm>
            <a:off x="457200" y="1600200"/>
            <a:ext cx="6324600" cy="5029200"/>
          </a:xfrm>
        </p:spPr>
        <p:txBody>
          <a:bodyPr/>
          <a:lstStyle/>
          <a:p>
            <a:pPr>
              <a:lnSpc>
                <a:spcPct val="80000"/>
              </a:lnSpc>
            </a:pPr>
            <a:r>
              <a:rPr lang="en-US" sz="1800" dirty="0"/>
              <a:t>How many distinct decision trees with n Boolean attributes?</a:t>
            </a:r>
          </a:p>
          <a:p>
            <a:pPr lvl="1">
              <a:lnSpc>
                <a:spcPct val="80000"/>
              </a:lnSpc>
              <a:buFont typeface="Wingdings" pitchFamily="2" charset="2"/>
              <a:buNone/>
            </a:pPr>
            <a:r>
              <a:rPr lang="en-US" sz="1600" dirty="0"/>
              <a:t>= number of Boolean functions over n attributes</a:t>
            </a:r>
          </a:p>
          <a:p>
            <a:pPr lvl="1">
              <a:lnSpc>
                <a:spcPct val="80000"/>
              </a:lnSpc>
              <a:buFont typeface="Wingdings" pitchFamily="2" charset="2"/>
              <a:buNone/>
            </a:pPr>
            <a:r>
              <a:rPr lang="en-US" sz="1600" dirty="0"/>
              <a:t>= number of distinct truth tables with 2</a:t>
            </a:r>
            <a:r>
              <a:rPr lang="en-US" sz="1600" baseline="30000" dirty="0"/>
              <a:t>n</a:t>
            </a:r>
            <a:r>
              <a:rPr lang="en-US" sz="1600" dirty="0"/>
              <a:t> rows</a:t>
            </a:r>
          </a:p>
          <a:p>
            <a:pPr lvl="1">
              <a:lnSpc>
                <a:spcPct val="80000"/>
              </a:lnSpc>
              <a:buFont typeface="Wingdings" pitchFamily="2" charset="2"/>
              <a:buNone/>
            </a:pPr>
            <a:r>
              <a:rPr lang="en-US" sz="1600" dirty="0"/>
              <a:t>= 2^(2</a:t>
            </a:r>
            <a:r>
              <a:rPr lang="en-US" sz="1600" baseline="30000" dirty="0"/>
              <a:t>n</a:t>
            </a:r>
            <a:r>
              <a:rPr lang="en-US" sz="1600" dirty="0"/>
              <a:t>)</a:t>
            </a:r>
          </a:p>
          <a:p>
            <a:pPr lvl="1">
              <a:lnSpc>
                <a:spcPct val="80000"/>
              </a:lnSpc>
            </a:pPr>
            <a:r>
              <a:rPr lang="en-US" sz="1600" dirty="0"/>
              <a:t>E.g., with 6 Boolean attributes, there are</a:t>
            </a:r>
          </a:p>
          <a:p>
            <a:pPr lvl="1">
              <a:lnSpc>
                <a:spcPct val="80000"/>
              </a:lnSpc>
              <a:buFont typeface="Wingdings" pitchFamily="2" charset="2"/>
              <a:buNone/>
            </a:pPr>
            <a:r>
              <a:rPr lang="en-US" sz="1600" dirty="0"/>
              <a:t>	18,446,744,073,709,551,616 trees</a:t>
            </a:r>
          </a:p>
          <a:p>
            <a:pPr>
              <a:lnSpc>
                <a:spcPct val="80000"/>
              </a:lnSpc>
            </a:pPr>
            <a:endParaRPr lang="en-US" sz="1800" dirty="0"/>
          </a:p>
          <a:p>
            <a:pPr>
              <a:lnSpc>
                <a:spcPct val="80000"/>
              </a:lnSpc>
            </a:pPr>
            <a:r>
              <a:rPr lang="en-US" sz="1800" dirty="0"/>
              <a:t>How many trees of depth 1 (decision stumps)?</a:t>
            </a:r>
          </a:p>
          <a:p>
            <a:pPr lvl="1">
              <a:lnSpc>
                <a:spcPct val="80000"/>
              </a:lnSpc>
              <a:buFont typeface="Wingdings" pitchFamily="2" charset="2"/>
              <a:buNone/>
            </a:pPr>
            <a:r>
              <a:rPr lang="en-US" sz="1600" dirty="0"/>
              <a:t>= number of Boolean functions over 1 attribute</a:t>
            </a:r>
          </a:p>
          <a:p>
            <a:pPr lvl="1">
              <a:lnSpc>
                <a:spcPct val="80000"/>
              </a:lnSpc>
              <a:buFont typeface="Wingdings" pitchFamily="2" charset="2"/>
              <a:buNone/>
            </a:pPr>
            <a:r>
              <a:rPr lang="en-US" sz="1600" dirty="0"/>
              <a:t>= number of truth tables with 2 rows, times n</a:t>
            </a:r>
          </a:p>
          <a:p>
            <a:pPr lvl="1">
              <a:lnSpc>
                <a:spcPct val="80000"/>
              </a:lnSpc>
              <a:buFont typeface="Wingdings" pitchFamily="2" charset="2"/>
              <a:buNone/>
            </a:pPr>
            <a:r>
              <a:rPr lang="en-US" sz="1600" dirty="0"/>
              <a:t>= 4n</a:t>
            </a:r>
          </a:p>
          <a:p>
            <a:pPr lvl="1">
              <a:lnSpc>
                <a:spcPct val="80000"/>
              </a:lnSpc>
            </a:pPr>
            <a:r>
              <a:rPr lang="en-US" sz="1600" dirty="0"/>
              <a:t>E.g. with 6 Boolean attributes, there are 24 decision stumps</a:t>
            </a:r>
          </a:p>
          <a:p>
            <a:pPr>
              <a:lnSpc>
                <a:spcPct val="80000"/>
              </a:lnSpc>
            </a:pPr>
            <a:endParaRPr lang="en-US" sz="1800" dirty="0"/>
          </a:p>
          <a:p>
            <a:pPr>
              <a:lnSpc>
                <a:spcPct val="80000"/>
              </a:lnSpc>
            </a:pPr>
            <a:r>
              <a:rPr lang="en-US" sz="1800" dirty="0"/>
              <a:t>More expressive hypothesis space:</a:t>
            </a:r>
          </a:p>
          <a:p>
            <a:pPr lvl="1">
              <a:lnSpc>
                <a:spcPct val="80000"/>
              </a:lnSpc>
            </a:pPr>
            <a:r>
              <a:rPr lang="en-US" sz="1600" dirty="0"/>
              <a:t>Increases chance that target function can be expressed (good)</a:t>
            </a:r>
          </a:p>
          <a:p>
            <a:pPr lvl="1">
              <a:lnSpc>
                <a:spcPct val="80000"/>
              </a:lnSpc>
            </a:pPr>
            <a:r>
              <a:rPr lang="en-US" sz="1600" dirty="0"/>
              <a:t>Increases number of hypotheses consistent with training set (bad, why?)</a:t>
            </a:r>
          </a:p>
          <a:p>
            <a:pPr lvl="1">
              <a:lnSpc>
                <a:spcPct val="80000"/>
              </a:lnSpc>
            </a:pPr>
            <a:r>
              <a:rPr lang="en-US" sz="1600" dirty="0"/>
              <a:t>Means we can get better predictions (lower </a:t>
            </a:r>
            <a:r>
              <a:rPr lang="en-US" sz="1600" dirty="0">
                <a:solidFill>
                  <a:srgbClr val="CC0000"/>
                </a:solidFill>
              </a:rPr>
              <a:t>bias</a:t>
            </a:r>
            <a:r>
              <a:rPr lang="en-US" sz="1600" dirty="0"/>
              <a:t>)</a:t>
            </a:r>
          </a:p>
          <a:p>
            <a:pPr lvl="1">
              <a:lnSpc>
                <a:spcPct val="80000"/>
              </a:lnSpc>
            </a:pPr>
            <a:r>
              <a:rPr lang="en-US" sz="1600" dirty="0"/>
              <a:t>But we may get worse predictions (higher </a:t>
            </a:r>
            <a:r>
              <a:rPr lang="en-US" sz="1600" dirty="0">
                <a:solidFill>
                  <a:srgbClr val="CC0000"/>
                </a:solidFill>
              </a:rPr>
              <a:t>variance</a:t>
            </a:r>
            <a:r>
              <a:rPr lang="en-US" sz="1600" dirty="0"/>
              <a:t>)</a:t>
            </a:r>
          </a:p>
        </p:txBody>
      </p:sp>
    </p:spTree>
    <p:extLst>
      <p:ext uri="{BB962C8B-B14F-4D97-AF65-F5344CB8AC3E}">
        <p14:creationId xmlns:p14="http://schemas.microsoft.com/office/powerpoint/2010/main" val="16646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10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10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10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10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10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104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104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110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104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104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1104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104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1104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1104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104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p:txBody>
          <a:bodyPr/>
          <a:lstStyle/>
          <a:p>
            <a:r>
              <a:rPr lang="en-US"/>
              <a:t>Decision Tree Learning</a:t>
            </a:r>
          </a:p>
        </p:txBody>
      </p:sp>
      <p:sp>
        <p:nvSpPr>
          <p:cNvPr id="1112067" name="Rectangle 3"/>
          <p:cNvSpPr>
            <a:spLocks noGrp="1" noChangeArrowheads="1"/>
          </p:cNvSpPr>
          <p:nvPr>
            <p:ph idx="1"/>
          </p:nvPr>
        </p:nvSpPr>
        <p:spPr/>
        <p:txBody>
          <a:bodyPr/>
          <a:lstStyle/>
          <a:p>
            <a:r>
              <a:rPr lang="en-US" sz="2000"/>
              <a:t>Aim: find a small tree consistent with the training examples</a:t>
            </a:r>
          </a:p>
          <a:p>
            <a:r>
              <a:rPr lang="en-US" sz="2000"/>
              <a:t>Idea: (recursively) choose “most significant” attribute as root of (sub)tree</a:t>
            </a:r>
          </a:p>
        </p:txBody>
      </p:sp>
      <p:pic>
        <p:nvPicPr>
          <p:cNvPr id="1112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8234804"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65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US"/>
              <a:t>Choosing an Attribute</a:t>
            </a:r>
          </a:p>
        </p:txBody>
      </p:sp>
      <p:sp>
        <p:nvSpPr>
          <p:cNvPr id="1113091" name="Rectangle 3"/>
          <p:cNvSpPr>
            <a:spLocks noGrp="1" noChangeArrowheads="1"/>
          </p:cNvSpPr>
          <p:nvPr>
            <p:ph idx="1"/>
          </p:nvPr>
        </p:nvSpPr>
        <p:spPr/>
        <p:txBody>
          <a:bodyPr/>
          <a:lstStyle/>
          <a:p>
            <a:r>
              <a:rPr lang="en-US" sz="2400"/>
              <a:t>Idea: a good attribute splits the examples into subsets that are (ideally) “all positive” or “all negative”</a:t>
            </a:r>
          </a:p>
          <a:p>
            <a:endParaRPr lang="en-US" sz="2400"/>
          </a:p>
          <a:p>
            <a:endParaRPr lang="en-US" sz="2400"/>
          </a:p>
          <a:p>
            <a:endParaRPr lang="en-US" sz="2400"/>
          </a:p>
          <a:p>
            <a:endParaRPr lang="en-US" sz="2400"/>
          </a:p>
          <a:p>
            <a:endParaRPr lang="en-US" sz="2400"/>
          </a:p>
          <a:p>
            <a:endParaRPr lang="en-US" sz="2400"/>
          </a:p>
          <a:p>
            <a:r>
              <a:rPr lang="en-US" sz="2400"/>
              <a:t>So: we need a measure of how “good” a split is, even if the results aren’t perfectly separated out</a:t>
            </a:r>
          </a:p>
        </p:txBody>
      </p:sp>
      <p:pic>
        <p:nvPicPr>
          <p:cNvPr id="1113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2798763"/>
            <a:ext cx="7102475"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53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r>
              <a:rPr lang="en-US"/>
              <a:t>Entropy and Information</a:t>
            </a:r>
          </a:p>
        </p:txBody>
      </p:sp>
      <p:sp>
        <p:nvSpPr>
          <p:cNvPr id="1127427" name="Rectangle 3"/>
          <p:cNvSpPr>
            <a:spLocks noGrp="1" noChangeArrowheads="1"/>
          </p:cNvSpPr>
          <p:nvPr>
            <p:ph idx="1"/>
          </p:nvPr>
        </p:nvSpPr>
        <p:spPr>
          <a:xfrm>
            <a:off x="457200" y="1568450"/>
            <a:ext cx="7212013" cy="4946650"/>
          </a:xfrm>
        </p:spPr>
        <p:txBody>
          <a:bodyPr/>
          <a:lstStyle/>
          <a:p>
            <a:r>
              <a:rPr lang="en-US" sz="2400">
                <a:solidFill>
                  <a:srgbClr val="CC0000"/>
                </a:solidFill>
              </a:rPr>
              <a:t>Information</a:t>
            </a:r>
            <a:r>
              <a:rPr lang="en-US" sz="2400"/>
              <a:t> answers questions</a:t>
            </a:r>
          </a:p>
          <a:p>
            <a:pPr lvl="1"/>
            <a:r>
              <a:rPr lang="en-US" sz="2000"/>
              <a:t>The more uncertain about the answer initially, the more information in the answer</a:t>
            </a:r>
          </a:p>
          <a:p>
            <a:pPr lvl="1"/>
            <a:r>
              <a:rPr lang="en-US" sz="2000"/>
              <a:t>Scale: bits</a:t>
            </a:r>
          </a:p>
          <a:p>
            <a:pPr lvl="2"/>
            <a:r>
              <a:rPr lang="en-US" sz="1800"/>
              <a:t>Answer to Boolean question with prior &lt;1/2, 1/2&gt;?  </a:t>
            </a:r>
          </a:p>
          <a:p>
            <a:pPr lvl="2"/>
            <a:r>
              <a:rPr lang="en-US" sz="1800"/>
              <a:t>Answer to 4-way question with prior &lt;1/4, 1/4, 1/4, 1/4&gt;?</a:t>
            </a:r>
          </a:p>
          <a:p>
            <a:pPr lvl="2"/>
            <a:r>
              <a:rPr lang="en-US" sz="1800"/>
              <a:t>Answer to 4-way question with prior &lt;0, 0, 0, 1&gt;?</a:t>
            </a:r>
          </a:p>
          <a:p>
            <a:pPr lvl="2"/>
            <a:r>
              <a:rPr lang="en-US" sz="1800"/>
              <a:t>Answer to 3-way question with prior &lt;1/2, 1/4, 1/4&gt;?</a:t>
            </a:r>
          </a:p>
          <a:p>
            <a:pPr lvl="2"/>
            <a:endParaRPr lang="en-US" sz="1800"/>
          </a:p>
          <a:p>
            <a:r>
              <a:rPr lang="en-US" sz="2400"/>
              <a:t>A probability p is typical of:</a:t>
            </a:r>
          </a:p>
          <a:p>
            <a:pPr lvl="1"/>
            <a:r>
              <a:rPr lang="en-US" sz="2000"/>
              <a:t>A uniform distribution of size 1/p</a:t>
            </a:r>
          </a:p>
          <a:p>
            <a:pPr lvl="1"/>
            <a:r>
              <a:rPr lang="en-US" sz="2000"/>
              <a:t>A code of length log 1/p</a:t>
            </a:r>
          </a:p>
          <a:p>
            <a:pPr lvl="1"/>
            <a:endParaRPr lang="en-US" sz="2000"/>
          </a:p>
          <a:p>
            <a:endParaRPr lang="en-US" sz="2400"/>
          </a:p>
        </p:txBody>
      </p:sp>
    </p:spTree>
    <p:extLst>
      <p:ext uri="{BB962C8B-B14F-4D97-AF65-F5344CB8AC3E}">
        <p14:creationId xmlns:p14="http://schemas.microsoft.com/office/powerpoint/2010/main" val="324101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US"/>
              <a:t>Entropy</a:t>
            </a:r>
          </a:p>
        </p:txBody>
      </p:sp>
      <p:sp>
        <p:nvSpPr>
          <p:cNvPr id="1179651" name="Rectangle 3"/>
          <p:cNvSpPr>
            <a:spLocks noGrp="1" noChangeArrowheads="1"/>
          </p:cNvSpPr>
          <p:nvPr>
            <p:ph idx="1"/>
          </p:nvPr>
        </p:nvSpPr>
        <p:spPr/>
        <p:txBody>
          <a:bodyPr/>
          <a:lstStyle/>
          <a:p>
            <a:pPr>
              <a:lnSpc>
                <a:spcPct val="90000"/>
              </a:lnSpc>
            </a:pPr>
            <a:r>
              <a:rPr lang="en-US" sz="2400"/>
              <a:t>General answer: if prior is &lt;</a:t>
            </a:r>
            <a:r>
              <a:rPr lang="en-US" sz="2800" i="1">
                <a:latin typeface="Times New Roman" pitchFamily="18" charset="0"/>
              </a:rPr>
              <a:t>p</a:t>
            </a:r>
            <a:r>
              <a:rPr lang="en-US" sz="2800" baseline="-25000">
                <a:latin typeface="Times New Roman" pitchFamily="18" charset="0"/>
              </a:rPr>
              <a:t>1</a:t>
            </a:r>
            <a:r>
              <a:rPr lang="en-US" sz="2800" i="1">
                <a:latin typeface="Times New Roman" pitchFamily="18" charset="0"/>
              </a:rPr>
              <a:t>,…,p</a:t>
            </a:r>
            <a:r>
              <a:rPr lang="en-US" sz="2800" i="1" baseline="-25000">
                <a:latin typeface="Times New Roman" pitchFamily="18" charset="0"/>
              </a:rPr>
              <a:t>n</a:t>
            </a:r>
            <a:r>
              <a:rPr lang="en-US" sz="2400"/>
              <a:t>&gt;:</a:t>
            </a:r>
          </a:p>
          <a:p>
            <a:pPr lvl="1">
              <a:lnSpc>
                <a:spcPct val="90000"/>
              </a:lnSpc>
            </a:pPr>
            <a:r>
              <a:rPr lang="en-US" sz="2000"/>
              <a:t>Information is the expected code length</a:t>
            </a:r>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4000"/>
          </a:p>
          <a:p>
            <a:pPr>
              <a:lnSpc>
                <a:spcPct val="90000"/>
              </a:lnSpc>
            </a:pPr>
            <a:r>
              <a:rPr lang="en-US" sz="2400"/>
              <a:t>Also called the </a:t>
            </a:r>
            <a:r>
              <a:rPr lang="en-US" sz="2400">
                <a:solidFill>
                  <a:srgbClr val="CC0000"/>
                </a:solidFill>
              </a:rPr>
              <a:t>entropy </a:t>
            </a:r>
            <a:r>
              <a:rPr lang="en-US" sz="2400"/>
              <a:t>of the distribution</a:t>
            </a:r>
          </a:p>
          <a:p>
            <a:pPr lvl="1">
              <a:lnSpc>
                <a:spcPct val="90000"/>
              </a:lnSpc>
            </a:pPr>
            <a:r>
              <a:rPr lang="en-US" sz="2000"/>
              <a:t>More uniform = higher entropy</a:t>
            </a:r>
          </a:p>
          <a:p>
            <a:pPr lvl="1">
              <a:lnSpc>
                <a:spcPct val="90000"/>
              </a:lnSpc>
            </a:pPr>
            <a:r>
              <a:rPr lang="en-US" sz="2000"/>
              <a:t>More values = higher entropy</a:t>
            </a:r>
          </a:p>
          <a:p>
            <a:pPr lvl="1">
              <a:lnSpc>
                <a:spcPct val="90000"/>
              </a:lnSpc>
            </a:pPr>
            <a:r>
              <a:rPr lang="en-US" sz="2000"/>
              <a:t>More peaked = lower entropy</a:t>
            </a:r>
          </a:p>
          <a:p>
            <a:pPr lvl="1">
              <a:lnSpc>
                <a:spcPct val="90000"/>
              </a:lnSpc>
            </a:pPr>
            <a:r>
              <a:rPr lang="en-US" sz="2000"/>
              <a:t>Rare values almost “don’t count”</a:t>
            </a:r>
          </a:p>
        </p:txBody>
      </p:sp>
      <p:pic>
        <p:nvPicPr>
          <p:cNvPr id="1179652" name="Picture 4"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63675" y="2743200"/>
            <a:ext cx="4219575" cy="322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79653" name="Picture 5"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629025" y="3376613"/>
            <a:ext cx="2314575" cy="79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79654" name="Line 6"/>
          <p:cNvSpPr>
            <a:spLocks noChangeShapeType="1"/>
          </p:cNvSpPr>
          <p:nvPr/>
        </p:nvSpPr>
        <p:spPr bwMode="auto">
          <a:xfrm>
            <a:off x="7010400" y="2376488"/>
            <a:ext cx="1447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9655" name="Rectangle 7"/>
          <p:cNvSpPr>
            <a:spLocks noChangeArrowheads="1"/>
          </p:cNvSpPr>
          <p:nvPr/>
        </p:nvSpPr>
        <p:spPr bwMode="auto">
          <a:xfrm>
            <a:off x="7239000" y="1690688"/>
            <a:ext cx="381000"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656" name="Rectangle 8"/>
          <p:cNvSpPr>
            <a:spLocks noChangeArrowheads="1"/>
          </p:cNvSpPr>
          <p:nvPr/>
        </p:nvSpPr>
        <p:spPr bwMode="auto">
          <a:xfrm>
            <a:off x="7848600" y="1690688"/>
            <a:ext cx="381000"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657" name="Line 9"/>
          <p:cNvSpPr>
            <a:spLocks noChangeShapeType="1"/>
          </p:cNvSpPr>
          <p:nvPr/>
        </p:nvSpPr>
        <p:spPr bwMode="auto">
          <a:xfrm>
            <a:off x="7010400" y="4433888"/>
            <a:ext cx="1447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9659" name="Rectangle 11"/>
          <p:cNvSpPr>
            <a:spLocks noChangeArrowheads="1"/>
          </p:cNvSpPr>
          <p:nvPr/>
        </p:nvSpPr>
        <p:spPr bwMode="auto">
          <a:xfrm>
            <a:off x="7848600" y="3138488"/>
            <a:ext cx="381000" cy="1295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660" name="Line 12"/>
          <p:cNvSpPr>
            <a:spLocks noChangeShapeType="1"/>
          </p:cNvSpPr>
          <p:nvPr/>
        </p:nvSpPr>
        <p:spPr bwMode="auto">
          <a:xfrm>
            <a:off x="7010400" y="6186488"/>
            <a:ext cx="1447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9661" name="Rectangle 13"/>
          <p:cNvSpPr>
            <a:spLocks noChangeArrowheads="1"/>
          </p:cNvSpPr>
          <p:nvPr/>
        </p:nvSpPr>
        <p:spPr bwMode="auto">
          <a:xfrm>
            <a:off x="7239000" y="5791200"/>
            <a:ext cx="381000" cy="395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662" name="Rectangle 14"/>
          <p:cNvSpPr>
            <a:spLocks noChangeArrowheads="1"/>
          </p:cNvSpPr>
          <p:nvPr/>
        </p:nvSpPr>
        <p:spPr bwMode="auto">
          <a:xfrm>
            <a:off x="7848600" y="5181600"/>
            <a:ext cx="381000" cy="10048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663" name="Text Box 15"/>
          <p:cNvSpPr txBox="1">
            <a:spLocks noChangeArrowheads="1"/>
          </p:cNvSpPr>
          <p:nvPr/>
        </p:nvSpPr>
        <p:spPr bwMode="auto">
          <a:xfrm>
            <a:off x="7391400" y="2452688"/>
            <a:ext cx="7620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1 bit</a:t>
            </a:r>
          </a:p>
        </p:txBody>
      </p:sp>
      <p:sp>
        <p:nvSpPr>
          <p:cNvPr id="1179664" name="Text Box 16"/>
          <p:cNvSpPr txBox="1">
            <a:spLocks noChangeArrowheads="1"/>
          </p:cNvSpPr>
          <p:nvPr/>
        </p:nvSpPr>
        <p:spPr bwMode="auto">
          <a:xfrm>
            <a:off x="7391400" y="4510088"/>
            <a:ext cx="7620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0 bits</a:t>
            </a:r>
          </a:p>
        </p:txBody>
      </p:sp>
      <p:sp>
        <p:nvSpPr>
          <p:cNvPr id="1179665" name="Text Box 17"/>
          <p:cNvSpPr txBox="1">
            <a:spLocks noChangeArrowheads="1"/>
          </p:cNvSpPr>
          <p:nvPr/>
        </p:nvSpPr>
        <p:spPr bwMode="auto">
          <a:xfrm>
            <a:off x="7391400" y="6262688"/>
            <a:ext cx="11430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0.5 bit</a:t>
            </a:r>
          </a:p>
        </p:txBody>
      </p:sp>
    </p:spTree>
    <p:extLst>
      <p:ext uri="{BB962C8B-B14F-4D97-AF65-F5344CB8AC3E}">
        <p14:creationId xmlns:p14="http://schemas.microsoft.com/office/powerpoint/2010/main" val="53953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rmationG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985" y="4038600"/>
            <a:ext cx="5249015" cy="2829290"/>
          </a:xfrm>
          <a:prstGeom prst="rect">
            <a:avLst/>
          </a:prstGeom>
        </p:spPr>
      </p:pic>
      <p:sp>
        <p:nvSpPr>
          <p:cNvPr id="1115138" name="Rectangle 2"/>
          <p:cNvSpPr>
            <a:spLocks noGrp="1" noChangeArrowheads="1"/>
          </p:cNvSpPr>
          <p:nvPr>
            <p:ph type="title"/>
          </p:nvPr>
        </p:nvSpPr>
        <p:spPr/>
        <p:txBody>
          <a:bodyPr/>
          <a:lstStyle/>
          <a:p>
            <a:r>
              <a:rPr lang="en-US"/>
              <a:t>Information Gain</a:t>
            </a:r>
          </a:p>
        </p:txBody>
      </p:sp>
      <p:sp>
        <p:nvSpPr>
          <p:cNvPr id="1115139" name="Rectangle 3"/>
          <p:cNvSpPr>
            <a:spLocks noGrp="1" noChangeArrowheads="1"/>
          </p:cNvSpPr>
          <p:nvPr>
            <p:ph idx="1"/>
          </p:nvPr>
        </p:nvSpPr>
        <p:spPr>
          <a:xfrm>
            <a:off x="228600" y="1447800"/>
            <a:ext cx="6858000" cy="5181600"/>
          </a:xfrm>
        </p:spPr>
        <p:txBody>
          <a:bodyPr/>
          <a:lstStyle/>
          <a:p>
            <a:pPr>
              <a:lnSpc>
                <a:spcPct val="90000"/>
              </a:lnSpc>
            </a:pPr>
            <a:r>
              <a:rPr lang="en-US" sz="2000" dirty="0"/>
              <a:t>Back to decision trees!</a:t>
            </a:r>
          </a:p>
          <a:p>
            <a:pPr>
              <a:lnSpc>
                <a:spcPct val="90000"/>
              </a:lnSpc>
            </a:pPr>
            <a:r>
              <a:rPr lang="en-US" sz="2000" dirty="0"/>
              <a:t>For each split, compare entropy before and after</a:t>
            </a:r>
          </a:p>
          <a:p>
            <a:pPr lvl="1">
              <a:lnSpc>
                <a:spcPct val="90000"/>
              </a:lnSpc>
            </a:pPr>
            <a:r>
              <a:rPr lang="en-US" sz="1800" dirty="0"/>
              <a:t>Difference is the </a:t>
            </a:r>
            <a:r>
              <a:rPr lang="en-US" sz="1800" dirty="0">
                <a:solidFill>
                  <a:srgbClr val="CC0000"/>
                </a:solidFill>
              </a:rPr>
              <a:t>information gain</a:t>
            </a:r>
          </a:p>
          <a:p>
            <a:pPr lvl="1">
              <a:lnSpc>
                <a:spcPct val="90000"/>
              </a:lnSpc>
            </a:pPr>
            <a:r>
              <a:rPr lang="en-US" sz="1800" dirty="0"/>
              <a:t>Problem: there’s more than one distribution after split!</a:t>
            </a:r>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r>
              <a:rPr lang="en-US" sz="1800" dirty="0"/>
              <a:t>Solution: use </a:t>
            </a:r>
            <a:r>
              <a:rPr lang="en-US" sz="1800" dirty="0">
                <a:solidFill>
                  <a:srgbClr val="CC0000"/>
                </a:solidFill>
              </a:rPr>
              <a:t>expected entropy</a:t>
            </a:r>
            <a:r>
              <a:rPr lang="en-US" sz="1800" dirty="0"/>
              <a:t>, weighted by the number of examples</a:t>
            </a:r>
          </a:p>
        </p:txBody>
      </p:sp>
      <p:pic>
        <p:nvPicPr>
          <p:cNvPr id="1115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86100"/>
            <a:ext cx="7102475"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55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r>
              <a:rPr lang="en-US"/>
              <a:t>Information Gain</a:t>
            </a:r>
          </a:p>
        </p:txBody>
      </p:sp>
      <p:sp>
        <p:nvSpPr>
          <p:cNvPr id="1115139" name="Rectangle 3"/>
          <p:cNvSpPr>
            <a:spLocks noGrp="1" noChangeArrowheads="1"/>
          </p:cNvSpPr>
          <p:nvPr>
            <p:ph idx="1"/>
          </p:nvPr>
        </p:nvSpPr>
        <p:spPr>
          <a:xfrm>
            <a:off x="457200" y="1447800"/>
            <a:ext cx="8229600" cy="5181600"/>
          </a:xfrm>
        </p:spPr>
        <p:txBody>
          <a:bodyPr/>
          <a:lstStyle/>
          <a:p>
            <a:pPr>
              <a:lnSpc>
                <a:spcPct val="90000"/>
              </a:lnSpc>
            </a:pPr>
            <a:r>
              <a:rPr lang="en-US" sz="2000"/>
              <a:t>Back to decision trees!</a:t>
            </a:r>
          </a:p>
          <a:p>
            <a:pPr>
              <a:lnSpc>
                <a:spcPct val="90000"/>
              </a:lnSpc>
            </a:pPr>
            <a:r>
              <a:rPr lang="en-US" sz="2000"/>
              <a:t>For each split, compare entropy before and after</a:t>
            </a:r>
          </a:p>
          <a:p>
            <a:pPr lvl="1">
              <a:lnSpc>
                <a:spcPct val="90000"/>
              </a:lnSpc>
            </a:pPr>
            <a:r>
              <a:rPr lang="en-US" sz="1800"/>
              <a:t>Difference is the </a:t>
            </a:r>
            <a:r>
              <a:rPr lang="en-US" sz="1800">
                <a:solidFill>
                  <a:srgbClr val="CC0000"/>
                </a:solidFill>
              </a:rPr>
              <a:t>information gain</a:t>
            </a:r>
          </a:p>
          <a:p>
            <a:pPr lvl="1">
              <a:lnSpc>
                <a:spcPct val="90000"/>
              </a:lnSpc>
            </a:pPr>
            <a:r>
              <a:rPr lang="en-US" sz="1800"/>
              <a:t>Problem: there’s more than one distribution after split!</a:t>
            </a:r>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endParaRPr lang="en-US" sz="1800"/>
          </a:p>
          <a:p>
            <a:pPr lvl="1">
              <a:lnSpc>
                <a:spcPct val="90000"/>
              </a:lnSpc>
            </a:pPr>
            <a:r>
              <a:rPr lang="en-US" sz="1800"/>
              <a:t>Solution: use </a:t>
            </a:r>
            <a:r>
              <a:rPr lang="en-US" sz="1800">
                <a:solidFill>
                  <a:srgbClr val="CC0000"/>
                </a:solidFill>
              </a:rPr>
              <a:t>expected entropy</a:t>
            </a:r>
            <a:r>
              <a:rPr lang="en-US" sz="1800"/>
              <a:t>, weighted by the number of examples</a:t>
            </a:r>
          </a:p>
          <a:p>
            <a:pPr lvl="1">
              <a:lnSpc>
                <a:spcPct val="90000"/>
              </a:lnSpc>
            </a:pPr>
            <a:r>
              <a:rPr lang="en-US" sz="1800"/>
              <a:t>Note: hidden problem here!  Gain needs to be adjusted for large-domain splits – why?</a:t>
            </a:r>
          </a:p>
        </p:txBody>
      </p:sp>
      <p:pic>
        <p:nvPicPr>
          <p:cNvPr id="1115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86100"/>
            <a:ext cx="7102475"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66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CS 188: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Decision Trees</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2" name="Picture 1" descr="Lecture23-DecisionTrees-nobr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362200"/>
            <a:ext cx="4686300" cy="3124200"/>
          </a:xfrm>
          <a:prstGeom prst="rect">
            <a:avLst/>
          </a:prstGeom>
        </p:spPr>
      </p:pic>
      <p:sp>
        <p:nvSpPr>
          <p:cNvPr id="7" name="Text Box 8"/>
          <p:cNvSpPr txBox="1">
            <a:spLocks noChangeArrowheads="1"/>
          </p:cNvSpPr>
          <p:nvPr/>
        </p:nvSpPr>
        <p:spPr bwMode="auto">
          <a:xfrm>
            <a:off x="0" y="6003922"/>
            <a:ext cx="12192000" cy="761745"/>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400" dirty="0">
                <a:latin typeface="Calibri"/>
                <a:cs typeface="Calibri"/>
              </a:rPr>
              <a:t>Instructor: Nikita </a:t>
            </a:r>
            <a:r>
              <a:rPr lang="en-US" sz="2400" dirty="0" err="1">
                <a:latin typeface="Calibri"/>
                <a:cs typeface="Calibri"/>
              </a:rPr>
              <a:t>Kitaev</a:t>
            </a:r>
            <a:r>
              <a:rPr lang="en-US" sz="2400" dirty="0">
                <a:latin typeface="Calibri"/>
                <a:cs typeface="Calibri"/>
              </a:rPr>
              <a:t> --- University of California, Berkeley</a:t>
            </a:r>
          </a:p>
          <a:p>
            <a:pPr algn="ctr">
              <a:spcBef>
                <a:spcPct val="50000"/>
              </a:spcBef>
            </a:pPr>
            <a:r>
              <a:rPr lang="en-US" sz="1400" dirty="0">
                <a:latin typeface="Calibri"/>
                <a:cs typeface="Calibri"/>
              </a:rPr>
              <a:t>[These slides were created by Dan Klein and Pieter Abbeel for CS188 Intro to AI at UC Berkeley.  All CS188 materials are available at http://</a:t>
            </a:r>
            <a:r>
              <a:rPr lang="en-US" sz="1400" dirty="0" err="1">
                <a:latin typeface="Calibri"/>
                <a:cs typeface="Calibri"/>
              </a:rPr>
              <a:t>ai.berkeley.edu</a:t>
            </a:r>
            <a:r>
              <a:rPr lang="en-US" sz="1400" dirty="0">
                <a:latin typeface="Calibri"/>
                <a:cs typeface="Calibri"/>
              </a:rPr>
              <a:t>.]</a:t>
            </a:r>
          </a:p>
        </p:txBody>
      </p:sp>
    </p:spTree>
    <p:extLst>
      <p:ext uri="{BB962C8B-B14F-4D97-AF65-F5344CB8AC3E}">
        <p14:creationId xmlns:p14="http://schemas.microsoft.com/office/powerpoint/2010/main" val="194058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p:txBody>
          <a:bodyPr/>
          <a:lstStyle/>
          <a:p>
            <a:r>
              <a:rPr lang="en-US"/>
              <a:t>Next Step: Recurse</a:t>
            </a:r>
          </a:p>
        </p:txBody>
      </p:sp>
      <p:sp>
        <p:nvSpPr>
          <p:cNvPr id="1122307" name="Rectangle 3"/>
          <p:cNvSpPr>
            <a:spLocks noGrp="1" noChangeArrowheads="1"/>
          </p:cNvSpPr>
          <p:nvPr>
            <p:ph idx="1"/>
          </p:nvPr>
        </p:nvSpPr>
        <p:spPr/>
        <p:txBody>
          <a:bodyPr/>
          <a:lstStyle/>
          <a:p>
            <a:r>
              <a:rPr lang="en-US" sz="2400"/>
              <a:t>Now we need to keep growing the tree!</a:t>
            </a:r>
          </a:p>
          <a:p>
            <a:r>
              <a:rPr lang="en-US" sz="2400"/>
              <a:t>Two branches are done (why?)</a:t>
            </a:r>
          </a:p>
          <a:p>
            <a:r>
              <a:rPr lang="en-US" sz="2400"/>
              <a:t>What to do under “full”?</a:t>
            </a:r>
          </a:p>
          <a:p>
            <a:pPr lvl="1"/>
            <a:r>
              <a:rPr lang="en-US" sz="2000"/>
              <a:t>See what examples are there…</a:t>
            </a:r>
          </a:p>
        </p:txBody>
      </p:sp>
      <p:pic>
        <p:nvPicPr>
          <p:cNvPr id="1122308" name="Picture 4"/>
          <p:cNvPicPr>
            <a:picLocks noChangeAspect="1" noChangeArrowheads="1"/>
          </p:cNvPicPr>
          <p:nvPr/>
        </p:nvPicPr>
        <p:blipFill>
          <a:blip r:embed="rId2">
            <a:extLst>
              <a:ext uri="{28A0092B-C50C-407E-A947-70E740481C1C}">
                <a14:useLocalDpi xmlns:a14="http://schemas.microsoft.com/office/drawing/2010/main" val="0"/>
              </a:ext>
            </a:extLst>
          </a:blip>
          <a:srcRect r="53867"/>
          <a:stretch>
            <a:fillRect/>
          </a:stretch>
        </p:blipFill>
        <p:spPr bwMode="auto">
          <a:xfrm>
            <a:off x="6096000" y="1447800"/>
            <a:ext cx="3276600"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2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88" y="3429000"/>
            <a:ext cx="6513512" cy="326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22310" name="Rectangle 6"/>
          <p:cNvSpPr>
            <a:spLocks noChangeArrowheads="1"/>
          </p:cNvSpPr>
          <p:nvPr/>
        </p:nvSpPr>
        <p:spPr bwMode="auto">
          <a:xfrm>
            <a:off x="1447800" y="4114800"/>
            <a:ext cx="6477000" cy="228600"/>
          </a:xfrm>
          <a:prstGeom prst="rect">
            <a:avLst/>
          </a:prstGeom>
          <a:solidFill>
            <a:srgbClr val="CC00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311" name="Rectangle 7"/>
          <p:cNvSpPr>
            <a:spLocks noChangeArrowheads="1"/>
          </p:cNvSpPr>
          <p:nvPr/>
        </p:nvSpPr>
        <p:spPr bwMode="auto">
          <a:xfrm>
            <a:off x="1447800" y="4572000"/>
            <a:ext cx="6477000" cy="228600"/>
          </a:xfrm>
          <a:prstGeom prst="rect">
            <a:avLst/>
          </a:prstGeom>
          <a:solidFill>
            <a:srgbClr val="0080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312" name="Rectangle 8"/>
          <p:cNvSpPr>
            <a:spLocks noChangeArrowheads="1"/>
          </p:cNvSpPr>
          <p:nvPr/>
        </p:nvSpPr>
        <p:spPr bwMode="auto">
          <a:xfrm>
            <a:off x="1447800" y="4800600"/>
            <a:ext cx="6477000" cy="228600"/>
          </a:xfrm>
          <a:prstGeom prst="rect">
            <a:avLst/>
          </a:prstGeom>
          <a:solidFill>
            <a:srgbClr val="CC00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313" name="Rectangle 9"/>
          <p:cNvSpPr>
            <a:spLocks noChangeArrowheads="1"/>
          </p:cNvSpPr>
          <p:nvPr/>
        </p:nvSpPr>
        <p:spPr bwMode="auto">
          <a:xfrm>
            <a:off x="1447800" y="5715000"/>
            <a:ext cx="6477000" cy="228600"/>
          </a:xfrm>
          <a:prstGeom prst="rect">
            <a:avLst/>
          </a:prstGeom>
          <a:solidFill>
            <a:srgbClr val="CC00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314" name="Rectangle 10"/>
          <p:cNvSpPr>
            <a:spLocks noChangeArrowheads="1"/>
          </p:cNvSpPr>
          <p:nvPr/>
        </p:nvSpPr>
        <p:spPr bwMode="auto">
          <a:xfrm>
            <a:off x="1447800" y="5943600"/>
            <a:ext cx="6477000" cy="228600"/>
          </a:xfrm>
          <a:prstGeom prst="rect">
            <a:avLst/>
          </a:prstGeom>
          <a:solidFill>
            <a:srgbClr val="CC00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315" name="Rectangle 11"/>
          <p:cNvSpPr>
            <a:spLocks noChangeArrowheads="1"/>
          </p:cNvSpPr>
          <p:nvPr/>
        </p:nvSpPr>
        <p:spPr bwMode="auto">
          <a:xfrm>
            <a:off x="1447800" y="6400800"/>
            <a:ext cx="6477000" cy="228600"/>
          </a:xfrm>
          <a:prstGeom prst="rect">
            <a:avLst/>
          </a:prstGeom>
          <a:solidFill>
            <a:srgbClr val="0080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0335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r>
              <a:rPr lang="en-US"/>
              <a:t>Example: Learned Tree</a:t>
            </a:r>
          </a:p>
        </p:txBody>
      </p:sp>
      <p:sp>
        <p:nvSpPr>
          <p:cNvPr id="1117187" name="Rectangle 3"/>
          <p:cNvSpPr>
            <a:spLocks noGrp="1" noChangeArrowheads="1"/>
          </p:cNvSpPr>
          <p:nvPr>
            <p:ph idx="1"/>
          </p:nvPr>
        </p:nvSpPr>
        <p:spPr>
          <a:xfrm>
            <a:off x="2209800" y="1600200"/>
            <a:ext cx="6477000" cy="5105400"/>
          </a:xfrm>
        </p:spPr>
        <p:txBody>
          <a:bodyPr/>
          <a:lstStyle/>
          <a:p>
            <a:pPr>
              <a:lnSpc>
                <a:spcPct val="80000"/>
              </a:lnSpc>
            </a:pPr>
            <a:r>
              <a:rPr lang="en-US" sz="2400" dirty="0"/>
              <a:t>Decision tree learned from these 12 examples:</a:t>
            </a:r>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800" dirty="0"/>
          </a:p>
          <a:p>
            <a:pPr>
              <a:lnSpc>
                <a:spcPct val="80000"/>
              </a:lnSpc>
            </a:pPr>
            <a:endParaRPr lang="en-US" sz="2400" dirty="0"/>
          </a:p>
          <a:p>
            <a:pPr>
              <a:lnSpc>
                <a:spcPct val="80000"/>
              </a:lnSpc>
            </a:pPr>
            <a:r>
              <a:rPr lang="en-US" sz="2400" dirty="0"/>
              <a:t>Substantially simpler than “true” tree</a:t>
            </a:r>
          </a:p>
          <a:p>
            <a:pPr lvl="1">
              <a:lnSpc>
                <a:spcPct val="80000"/>
              </a:lnSpc>
            </a:pPr>
            <a:r>
              <a:rPr lang="en-US" sz="2000" dirty="0"/>
              <a:t>A more complex hypothesis isn't justified by data</a:t>
            </a:r>
          </a:p>
          <a:p>
            <a:pPr>
              <a:lnSpc>
                <a:spcPct val="80000"/>
              </a:lnSpc>
            </a:pPr>
            <a:r>
              <a:rPr lang="en-US" sz="2400" dirty="0"/>
              <a:t>Also: it’s reasonable, but wrong</a:t>
            </a:r>
          </a:p>
        </p:txBody>
      </p:sp>
      <p:pic>
        <p:nvPicPr>
          <p:cNvPr id="1117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063" y="2035175"/>
            <a:ext cx="4351337" cy="314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52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US"/>
              <a:t>Example: Miles Per Gallon</a:t>
            </a:r>
          </a:p>
        </p:txBody>
      </p:sp>
      <p:sp>
        <p:nvSpPr>
          <p:cNvPr id="1128452" name="Text Box 4"/>
          <p:cNvSpPr txBox="1">
            <a:spLocks noChangeArrowheads="1"/>
          </p:cNvSpPr>
          <p:nvPr/>
        </p:nvSpPr>
        <p:spPr bwMode="auto">
          <a:xfrm>
            <a:off x="365125" y="2166938"/>
            <a:ext cx="12350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sz="2400">
              <a:latin typeface="Tahoma" pitchFamily="34" charset="0"/>
            </a:endParaRPr>
          </a:p>
        </p:txBody>
      </p:sp>
      <p:sp>
        <p:nvSpPr>
          <p:cNvPr id="1128453" name="Text Box 5"/>
          <p:cNvSpPr txBox="1">
            <a:spLocks noChangeArrowheads="1"/>
          </p:cNvSpPr>
          <p:nvPr/>
        </p:nvSpPr>
        <p:spPr bwMode="auto">
          <a:xfrm rot="16200000">
            <a:off x="919162" y="3175000"/>
            <a:ext cx="2336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Tahoma" pitchFamily="34" charset="0"/>
              </a:rPr>
              <a:t>40 Examples</a:t>
            </a:r>
          </a:p>
        </p:txBody>
      </p:sp>
      <p:graphicFrame>
        <p:nvGraphicFramePr>
          <p:cNvPr id="1128454" name="Object 6"/>
          <p:cNvGraphicFramePr>
            <a:graphicFrameLocks noChangeAspect="1"/>
          </p:cNvGraphicFramePr>
          <p:nvPr/>
        </p:nvGraphicFramePr>
        <p:xfrm>
          <a:off x="2640012" y="1530350"/>
          <a:ext cx="6503988" cy="4967288"/>
        </p:xfrm>
        <a:graphic>
          <a:graphicData uri="http://schemas.openxmlformats.org/presentationml/2006/ole">
            <mc:AlternateContent xmlns:mc="http://schemas.openxmlformats.org/markup-compatibility/2006">
              <mc:Choice xmlns:v="urn:schemas-microsoft-com:vml" Requires="v">
                <p:oleObj spid="_x0000_s1034" name="Worksheet" r:id="rId3" imgW="5191354" imgH="3734105" progId="Excel.Sheet.8">
                  <p:embed/>
                </p:oleObj>
              </mc:Choice>
              <mc:Fallback>
                <p:oleObj name="Worksheet" r:id="rId3" imgW="5191354" imgH="3734105" progId="Excel.Sheet.8">
                  <p:embed/>
                  <p:pic>
                    <p:nvPicPr>
                      <p:cNvPr id="1128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2" y="1530350"/>
                        <a:ext cx="6503988" cy="4967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455" name="Rectangle 7"/>
          <p:cNvSpPr>
            <a:spLocks noChangeArrowheads="1"/>
          </p:cNvSpPr>
          <p:nvPr/>
        </p:nvSpPr>
        <p:spPr bwMode="auto">
          <a:xfrm>
            <a:off x="1495425" y="1530350"/>
            <a:ext cx="530225" cy="4946650"/>
          </a:xfrm>
          <a:prstGeom prst="rect">
            <a:avLst/>
          </a:prstGeom>
          <a:solidFill>
            <a:schemeClr val="accent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7384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476" name="Picture 4" descr="ig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04800"/>
            <a:ext cx="2984500" cy="6477000"/>
          </a:xfrm>
          <a:prstGeom prst="rect">
            <a:avLst/>
          </a:prstGeom>
          <a:noFill/>
          <a:extLst>
            <a:ext uri="{909E8E84-426E-40dd-AFC4-6F175D3DCCD1}">
              <a14:hiddenFill xmlns="" xmlns:a14="http://schemas.microsoft.com/office/drawing/2010/main">
                <a:solidFill>
                  <a:srgbClr val="FFFFFF"/>
                </a:solidFill>
              </a14:hiddenFill>
            </a:ext>
          </a:extLst>
        </p:spPr>
      </p:pic>
      <p:sp>
        <p:nvSpPr>
          <p:cNvPr id="1129480" name="Rectangle 8"/>
          <p:cNvSpPr>
            <a:spLocks noGrp="1" noChangeArrowheads="1"/>
          </p:cNvSpPr>
          <p:nvPr>
            <p:ph type="title"/>
          </p:nvPr>
        </p:nvSpPr>
        <p:spPr>
          <a:xfrm>
            <a:off x="0" y="0"/>
            <a:ext cx="8153400" cy="1066800"/>
          </a:xfrm>
        </p:spPr>
        <p:txBody>
          <a:bodyPr/>
          <a:lstStyle/>
          <a:p>
            <a:r>
              <a:rPr lang="en-US" dirty="0"/>
              <a:t>Find the First Split</a:t>
            </a:r>
          </a:p>
        </p:txBody>
      </p:sp>
      <p:sp>
        <p:nvSpPr>
          <p:cNvPr id="1129481" name="Rectangle 9"/>
          <p:cNvSpPr>
            <a:spLocks noGrp="1" noChangeArrowheads="1"/>
          </p:cNvSpPr>
          <p:nvPr>
            <p:ph idx="1"/>
          </p:nvPr>
        </p:nvSpPr>
        <p:spPr>
          <a:xfrm>
            <a:off x="1295400" y="1600200"/>
            <a:ext cx="5638800" cy="4525963"/>
          </a:xfrm>
        </p:spPr>
        <p:txBody>
          <a:bodyPr/>
          <a:lstStyle/>
          <a:p>
            <a:r>
              <a:rPr lang="en-US" dirty="0"/>
              <a:t>Look at information gain for each attribute</a:t>
            </a:r>
          </a:p>
          <a:p>
            <a:endParaRPr lang="en-US" dirty="0"/>
          </a:p>
          <a:p>
            <a:r>
              <a:rPr lang="en-US" dirty="0"/>
              <a:t>Note that each attribute is correlated with the target!</a:t>
            </a:r>
          </a:p>
          <a:p>
            <a:endParaRPr lang="en-US" dirty="0"/>
          </a:p>
          <a:p>
            <a:r>
              <a:rPr lang="en-US" dirty="0"/>
              <a:t>What do we split on?</a:t>
            </a:r>
          </a:p>
        </p:txBody>
      </p:sp>
    </p:spTree>
    <p:extLst>
      <p:ext uri="{BB962C8B-B14F-4D97-AF65-F5344CB8AC3E}">
        <p14:creationId xmlns:p14="http://schemas.microsoft.com/office/powerpoint/2010/main" val="41172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en-US"/>
              <a:t>Result: Decision Stump</a:t>
            </a:r>
          </a:p>
        </p:txBody>
      </p:sp>
      <p:pic>
        <p:nvPicPr>
          <p:cNvPr id="1130499" name="Picture 3" descr="st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7018337" cy="3622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4712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3570" name="Picture 2" descr="2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7829550" cy="4092575"/>
          </a:xfrm>
          <a:prstGeom prst="rect">
            <a:avLst/>
          </a:prstGeom>
          <a:noFill/>
          <a:extLst>
            <a:ext uri="{909E8E84-426E-40dd-AFC4-6F175D3DCCD1}">
              <a14:hiddenFill xmlns="" xmlns:a14="http://schemas.microsoft.com/office/drawing/2010/main">
                <a:solidFill>
                  <a:srgbClr val="FFFFFF"/>
                </a:solidFill>
              </a14:hiddenFill>
            </a:ext>
          </a:extLst>
        </p:spPr>
      </p:pic>
      <p:sp>
        <p:nvSpPr>
          <p:cNvPr id="1133571" name="Rectangle 3"/>
          <p:cNvSpPr>
            <a:spLocks noGrp="1" noChangeArrowheads="1"/>
          </p:cNvSpPr>
          <p:nvPr>
            <p:ph type="title"/>
          </p:nvPr>
        </p:nvSpPr>
        <p:spPr/>
        <p:txBody>
          <a:bodyPr/>
          <a:lstStyle/>
          <a:p>
            <a:r>
              <a:rPr lang="en-US" dirty="0"/>
              <a:t>Second Level</a:t>
            </a:r>
          </a:p>
        </p:txBody>
      </p:sp>
    </p:spTree>
    <p:extLst>
      <p:ext uri="{BB962C8B-B14F-4D97-AF65-F5344CB8AC3E}">
        <p14:creationId xmlns:p14="http://schemas.microsoft.com/office/powerpoint/2010/main" val="334016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594" name="Picture 2" descr="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490538"/>
            <a:ext cx="7464425" cy="5875337"/>
          </a:xfrm>
          <a:prstGeom prst="rect">
            <a:avLst/>
          </a:prstGeom>
          <a:noFill/>
          <a:extLst>
            <a:ext uri="{909E8E84-426E-40dd-AFC4-6F175D3DCCD1}">
              <a14:hiddenFill xmlns="" xmlns:a14="http://schemas.microsoft.com/office/drawing/2010/main">
                <a:solidFill>
                  <a:srgbClr val="FFFFFF"/>
                </a:solidFill>
              </a14:hiddenFill>
            </a:ext>
          </a:extLst>
        </p:spPr>
      </p:pic>
      <p:sp>
        <p:nvSpPr>
          <p:cNvPr id="1134595" name="Rectangle 3"/>
          <p:cNvSpPr>
            <a:spLocks noChangeArrowheads="1"/>
          </p:cNvSpPr>
          <p:nvPr/>
        </p:nvSpPr>
        <p:spPr bwMode="auto">
          <a:xfrm>
            <a:off x="381000" y="304800"/>
            <a:ext cx="3505200" cy="7715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4400">
                <a:latin typeface="Tahoma" pitchFamily="34" charset="0"/>
              </a:rPr>
              <a:t>Final Tree</a:t>
            </a:r>
          </a:p>
        </p:txBody>
      </p:sp>
      <p:grpSp>
        <p:nvGrpSpPr>
          <p:cNvPr id="1134596" name="Group 4"/>
          <p:cNvGrpSpPr>
            <a:grpSpLocks/>
          </p:cNvGrpSpPr>
          <p:nvPr/>
        </p:nvGrpSpPr>
        <p:grpSpPr bwMode="auto">
          <a:xfrm>
            <a:off x="8991600" y="457200"/>
            <a:ext cx="2743200" cy="6096000"/>
            <a:chOff x="3408" y="96"/>
            <a:chExt cx="1728" cy="3840"/>
          </a:xfrm>
        </p:grpSpPr>
        <p:sp>
          <p:nvSpPr>
            <p:cNvPr id="1134597" name="AutoShape 5"/>
            <p:cNvSpPr>
              <a:spLocks noChangeArrowheads="1"/>
            </p:cNvSpPr>
            <p:nvPr/>
          </p:nvSpPr>
          <p:spPr bwMode="auto">
            <a:xfrm>
              <a:off x="3408" y="96"/>
              <a:ext cx="1728" cy="3840"/>
            </a:xfrm>
            <a:prstGeom prst="wedgeRectCallout">
              <a:avLst>
                <a:gd name="adj1" fmla="val -270570"/>
                <a:gd name="adj2" fmla="val 39706"/>
              </a:avLst>
            </a:prstGeom>
            <a:solidFill>
              <a:schemeClr val="bg1"/>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en-US" sz="2400">
                <a:latin typeface="Tahoma" pitchFamily="34" charset="0"/>
              </a:endParaRPr>
            </a:p>
          </p:txBody>
        </p:sp>
        <p:pic>
          <p:nvPicPr>
            <p:cNvPr id="1134598" name="Picture 6" descr="unexpand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44"/>
              <a:ext cx="1626" cy="376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9701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p:txBody>
          <a:bodyPr/>
          <a:lstStyle/>
          <a:p>
            <a:r>
              <a:rPr lang="en-US"/>
              <a:t>Reminder: Overfitting</a:t>
            </a:r>
          </a:p>
        </p:txBody>
      </p:sp>
      <p:sp>
        <p:nvSpPr>
          <p:cNvPr id="1120259" name="Rectangle 3"/>
          <p:cNvSpPr>
            <a:spLocks noGrp="1" noChangeArrowheads="1"/>
          </p:cNvSpPr>
          <p:nvPr>
            <p:ph idx="1"/>
          </p:nvPr>
        </p:nvSpPr>
        <p:spPr/>
        <p:txBody>
          <a:bodyPr/>
          <a:lstStyle/>
          <a:p>
            <a:pPr>
              <a:lnSpc>
                <a:spcPct val="90000"/>
              </a:lnSpc>
            </a:pPr>
            <a:r>
              <a:rPr lang="en-US" dirty="0" err="1"/>
              <a:t>Overfitting</a:t>
            </a:r>
            <a:r>
              <a:rPr lang="en-US" dirty="0"/>
              <a:t>:</a:t>
            </a:r>
          </a:p>
          <a:p>
            <a:pPr lvl="1">
              <a:lnSpc>
                <a:spcPct val="90000"/>
              </a:lnSpc>
            </a:pPr>
            <a:r>
              <a:rPr lang="en-US" dirty="0"/>
              <a:t>When you stop modeling the patterns in the training data (which generalize)</a:t>
            </a:r>
          </a:p>
          <a:p>
            <a:pPr lvl="1">
              <a:lnSpc>
                <a:spcPct val="90000"/>
              </a:lnSpc>
            </a:pPr>
            <a:r>
              <a:rPr lang="en-US" dirty="0"/>
              <a:t>And start modeling the noise (which doesn’t)</a:t>
            </a:r>
          </a:p>
          <a:p>
            <a:pPr lvl="1">
              <a:lnSpc>
                <a:spcPct val="90000"/>
              </a:lnSpc>
            </a:pPr>
            <a:endParaRPr lang="en-US" dirty="0"/>
          </a:p>
          <a:p>
            <a:pPr>
              <a:lnSpc>
                <a:spcPct val="90000"/>
              </a:lnSpc>
            </a:pPr>
            <a:r>
              <a:rPr lang="en-US" dirty="0"/>
              <a:t>We had this before:</a:t>
            </a:r>
          </a:p>
          <a:p>
            <a:pPr lvl="1">
              <a:lnSpc>
                <a:spcPct val="90000"/>
              </a:lnSpc>
            </a:pPr>
            <a:r>
              <a:rPr lang="en-US" dirty="0"/>
              <a:t>Naïve Bayes: needed to smooth</a:t>
            </a:r>
          </a:p>
          <a:p>
            <a:pPr lvl="1">
              <a:lnSpc>
                <a:spcPct val="90000"/>
              </a:lnSpc>
            </a:pPr>
            <a:r>
              <a:rPr lang="en-US" dirty="0"/>
              <a:t>Perceptron: early stopping</a:t>
            </a:r>
          </a:p>
        </p:txBody>
      </p:sp>
    </p:spTree>
    <p:extLst>
      <p:ext uri="{BB962C8B-B14F-4D97-AF65-F5344CB8AC3E}">
        <p14:creationId xmlns:p14="http://schemas.microsoft.com/office/powerpoint/2010/main" val="419868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906" name="Picture 2" descr="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490538"/>
            <a:ext cx="7464425" cy="5875337"/>
          </a:xfrm>
          <a:prstGeom prst="rect">
            <a:avLst/>
          </a:prstGeom>
          <a:noFill/>
          <a:extLst>
            <a:ext uri="{909E8E84-426E-40dd-AFC4-6F175D3DCCD1}">
              <a14:hiddenFill xmlns="" xmlns:a14="http://schemas.microsoft.com/office/drawing/2010/main">
                <a:solidFill>
                  <a:srgbClr val="FFFFFF"/>
                </a:solidFill>
              </a14:hiddenFill>
            </a:ext>
          </a:extLst>
        </p:spPr>
      </p:pic>
      <p:sp>
        <p:nvSpPr>
          <p:cNvPr id="1147907" name="Rectangle 3"/>
          <p:cNvSpPr>
            <a:spLocks noChangeArrowheads="1"/>
          </p:cNvSpPr>
          <p:nvPr/>
        </p:nvSpPr>
        <p:spPr bwMode="auto">
          <a:xfrm>
            <a:off x="5486400" y="46038"/>
            <a:ext cx="3497263" cy="14414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4400">
                <a:latin typeface="Tahoma" pitchFamily="34" charset="0"/>
              </a:rPr>
              <a:t>MPG Training Error</a:t>
            </a:r>
          </a:p>
        </p:txBody>
      </p:sp>
      <p:sp>
        <p:nvSpPr>
          <p:cNvPr id="1147908" name="Rectangle 4"/>
          <p:cNvSpPr>
            <a:spLocks noChangeArrowheads="1"/>
          </p:cNvSpPr>
          <p:nvPr/>
        </p:nvSpPr>
        <p:spPr bwMode="auto">
          <a:xfrm>
            <a:off x="457200" y="1905000"/>
            <a:ext cx="6629400" cy="12954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7909" name="Freeform 5"/>
          <p:cNvSpPr>
            <a:spLocks/>
          </p:cNvSpPr>
          <p:nvPr/>
        </p:nvSpPr>
        <p:spPr bwMode="auto">
          <a:xfrm>
            <a:off x="1828800" y="5029200"/>
            <a:ext cx="1676400" cy="1376363"/>
          </a:xfrm>
          <a:custGeom>
            <a:avLst/>
            <a:gdLst>
              <a:gd name="T0" fmla="*/ 389 w 981"/>
              <a:gd name="T1" fmla="*/ 771 h 771"/>
              <a:gd name="T2" fmla="*/ 202 w 981"/>
              <a:gd name="T3" fmla="*/ 746 h 771"/>
              <a:gd name="T4" fmla="*/ 32 w 981"/>
              <a:gd name="T5" fmla="*/ 657 h 771"/>
              <a:gd name="T6" fmla="*/ 16 w 981"/>
              <a:gd name="T7" fmla="*/ 625 h 771"/>
              <a:gd name="T8" fmla="*/ 0 w 981"/>
              <a:gd name="T9" fmla="*/ 576 h 771"/>
              <a:gd name="T10" fmla="*/ 24 w 981"/>
              <a:gd name="T11" fmla="*/ 365 h 771"/>
              <a:gd name="T12" fmla="*/ 64 w 981"/>
              <a:gd name="T13" fmla="*/ 251 h 771"/>
              <a:gd name="T14" fmla="*/ 186 w 981"/>
              <a:gd name="T15" fmla="*/ 154 h 771"/>
              <a:gd name="T16" fmla="*/ 227 w 981"/>
              <a:gd name="T17" fmla="*/ 130 h 771"/>
              <a:gd name="T18" fmla="*/ 243 w 981"/>
              <a:gd name="T19" fmla="*/ 113 h 771"/>
              <a:gd name="T20" fmla="*/ 365 w 981"/>
              <a:gd name="T21" fmla="*/ 65 h 771"/>
              <a:gd name="T22" fmla="*/ 454 w 981"/>
              <a:gd name="T23" fmla="*/ 32 h 771"/>
              <a:gd name="T24" fmla="*/ 819 w 981"/>
              <a:gd name="T25" fmla="*/ 49 h 771"/>
              <a:gd name="T26" fmla="*/ 932 w 981"/>
              <a:gd name="T27" fmla="*/ 170 h 771"/>
              <a:gd name="T28" fmla="*/ 965 w 981"/>
              <a:gd name="T29" fmla="*/ 235 h 771"/>
              <a:gd name="T30" fmla="*/ 981 w 981"/>
              <a:gd name="T31" fmla="*/ 268 h 771"/>
              <a:gd name="T32" fmla="*/ 916 w 981"/>
              <a:gd name="T33" fmla="*/ 552 h 771"/>
              <a:gd name="T34" fmla="*/ 478 w 981"/>
              <a:gd name="T35" fmla="*/ 754 h 771"/>
              <a:gd name="T36" fmla="*/ 389 w 981"/>
              <a:gd name="T37"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1" h="771">
                <a:moveTo>
                  <a:pt x="389" y="771"/>
                </a:moveTo>
                <a:cubicBezTo>
                  <a:pt x="326" y="764"/>
                  <a:pt x="264" y="756"/>
                  <a:pt x="202" y="746"/>
                </a:cubicBezTo>
                <a:cubicBezTo>
                  <a:pt x="141" y="726"/>
                  <a:pt x="73" y="714"/>
                  <a:pt x="32" y="657"/>
                </a:cubicBezTo>
                <a:cubicBezTo>
                  <a:pt x="25" y="647"/>
                  <a:pt x="20" y="636"/>
                  <a:pt x="16" y="625"/>
                </a:cubicBezTo>
                <a:cubicBezTo>
                  <a:pt x="10" y="609"/>
                  <a:pt x="0" y="576"/>
                  <a:pt x="0" y="576"/>
                </a:cubicBezTo>
                <a:cubicBezTo>
                  <a:pt x="4" y="509"/>
                  <a:pt x="2" y="431"/>
                  <a:pt x="24" y="365"/>
                </a:cubicBezTo>
                <a:cubicBezTo>
                  <a:pt x="31" y="322"/>
                  <a:pt x="34" y="283"/>
                  <a:pt x="64" y="251"/>
                </a:cubicBezTo>
                <a:cubicBezTo>
                  <a:pt x="82" y="203"/>
                  <a:pt x="142" y="178"/>
                  <a:pt x="186" y="154"/>
                </a:cubicBezTo>
                <a:cubicBezTo>
                  <a:pt x="200" y="146"/>
                  <a:pt x="214" y="139"/>
                  <a:pt x="227" y="130"/>
                </a:cubicBezTo>
                <a:cubicBezTo>
                  <a:pt x="233" y="125"/>
                  <a:pt x="237" y="117"/>
                  <a:pt x="243" y="113"/>
                </a:cubicBezTo>
                <a:cubicBezTo>
                  <a:pt x="276" y="90"/>
                  <a:pt x="327" y="74"/>
                  <a:pt x="365" y="65"/>
                </a:cubicBezTo>
                <a:cubicBezTo>
                  <a:pt x="394" y="46"/>
                  <a:pt x="420" y="40"/>
                  <a:pt x="454" y="32"/>
                </a:cubicBezTo>
                <a:cubicBezTo>
                  <a:pt x="576" y="35"/>
                  <a:pt x="707" y="0"/>
                  <a:pt x="819" y="49"/>
                </a:cubicBezTo>
                <a:cubicBezTo>
                  <a:pt x="869" y="71"/>
                  <a:pt x="902" y="127"/>
                  <a:pt x="932" y="170"/>
                </a:cubicBezTo>
                <a:cubicBezTo>
                  <a:pt x="946" y="190"/>
                  <a:pt x="954" y="213"/>
                  <a:pt x="965" y="235"/>
                </a:cubicBezTo>
                <a:cubicBezTo>
                  <a:pt x="970" y="246"/>
                  <a:pt x="981" y="268"/>
                  <a:pt x="981" y="268"/>
                </a:cubicBezTo>
                <a:cubicBezTo>
                  <a:pt x="975" y="346"/>
                  <a:pt x="977" y="487"/>
                  <a:pt x="916" y="552"/>
                </a:cubicBezTo>
                <a:cubicBezTo>
                  <a:pt x="846" y="763"/>
                  <a:pt x="669" y="747"/>
                  <a:pt x="478" y="754"/>
                </a:cubicBezTo>
                <a:cubicBezTo>
                  <a:pt x="405" y="763"/>
                  <a:pt x="433" y="754"/>
                  <a:pt x="389" y="771"/>
                </a:cubicBezTo>
                <a:close/>
              </a:path>
            </a:pathLst>
          </a:custGeom>
          <a:noFill/>
          <a:ln w="76200" cap="flat" cmpd="sng">
            <a:solidFill>
              <a:schemeClr val="accent2"/>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47910" name="Picture 6" descr="train-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6378575" cy="10509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47911" name="Group 7"/>
          <p:cNvGrpSpPr>
            <a:grpSpLocks/>
          </p:cNvGrpSpPr>
          <p:nvPr/>
        </p:nvGrpSpPr>
        <p:grpSpPr bwMode="auto">
          <a:xfrm>
            <a:off x="457200" y="1905000"/>
            <a:ext cx="6629400" cy="1981200"/>
            <a:chOff x="288" y="1200"/>
            <a:chExt cx="4176" cy="1248"/>
          </a:xfrm>
        </p:grpSpPr>
        <p:sp>
          <p:nvSpPr>
            <p:cNvPr id="1147912" name="Rectangle 8"/>
            <p:cNvSpPr>
              <a:spLocks noChangeArrowheads="1"/>
            </p:cNvSpPr>
            <p:nvPr/>
          </p:nvSpPr>
          <p:spPr bwMode="auto">
            <a:xfrm>
              <a:off x="288" y="1200"/>
              <a:ext cx="4176" cy="124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1147913" name="Picture 9" descr="test-s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296"/>
              <a:ext cx="4018" cy="107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47914" name="Rectangle 10"/>
          <p:cNvSpPr>
            <a:spLocks noChangeArrowheads="1"/>
          </p:cNvSpPr>
          <p:nvPr/>
        </p:nvSpPr>
        <p:spPr bwMode="auto">
          <a:xfrm>
            <a:off x="1058863" y="4578350"/>
            <a:ext cx="6629400" cy="131921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latin typeface="Tahoma" pitchFamily="34" charset="0"/>
              </a:rPr>
              <a:t>The test set error is much worse than the training set error…</a:t>
            </a:r>
          </a:p>
          <a:p>
            <a:pPr algn="r"/>
            <a:r>
              <a:rPr lang="en-US" sz="3200">
                <a:latin typeface="Tahoma" pitchFamily="34" charset="0"/>
              </a:rPr>
              <a:t>…why?</a:t>
            </a:r>
          </a:p>
        </p:txBody>
      </p:sp>
    </p:spTree>
    <p:extLst>
      <p:ext uri="{BB962C8B-B14F-4D97-AF65-F5344CB8AC3E}">
        <p14:creationId xmlns:p14="http://schemas.microsoft.com/office/powerpoint/2010/main" val="117486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0434" name="Picture 2" descr="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490538"/>
            <a:ext cx="7464425" cy="5875337"/>
          </a:xfrm>
          <a:prstGeom prst="rect">
            <a:avLst/>
          </a:prstGeom>
          <a:noFill/>
          <a:extLst>
            <a:ext uri="{909E8E84-426E-40dd-AFC4-6F175D3DCCD1}">
              <a14:hiddenFill xmlns="" xmlns:a14="http://schemas.microsoft.com/office/drawing/2010/main">
                <a:solidFill>
                  <a:srgbClr val="FFFFFF"/>
                </a:solidFill>
              </a14:hiddenFill>
            </a:ext>
          </a:extLst>
        </p:spPr>
      </p:pic>
      <p:sp>
        <p:nvSpPr>
          <p:cNvPr id="1170435" name="AutoShape 3"/>
          <p:cNvSpPr>
            <a:spLocks noChangeArrowheads="1"/>
          </p:cNvSpPr>
          <p:nvPr/>
        </p:nvSpPr>
        <p:spPr bwMode="auto">
          <a:xfrm>
            <a:off x="5105400" y="2667000"/>
            <a:ext cx="2590800" cy="1143000"/>
          </a:xfrm>
          <a:prstGeom prst="wedgeRectCallout">
            <a:avLst>
              <a:gd name="adj1" fmla="val -115565"/>
              <a:gd name="adj2" fmla="val 138194"/>
            </a:avLst>
          </a:prstGeom>
          <a:solidFill>
            <a:srgbClr val="FFFFFF"/>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3200">
                <a:latin typeface="Tahoma" pitchFamily="34" charset="0"/>
              </a:rPr>
              <a:t>Consider this split</a:t>
            </a:r>
          </a:p>
        </p:txBody>
      </p:sp>
    </p:spTree>
    <p:extLst>
      <p:ext uri="{BB962C8B-B14F-4D97-AF65-F5344CB8AC3E}">
        <p14:creationId xmlns:p14="http://schemas.microsoft.com/office/powerpoint/2010/main" val="322814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Inductive Learning</a:t>
            </a:r>
          </a:p>
        </p:txBody>
      </p:sp>
      <p:pic>
        <p:nvPicPr>
          <p:cNvPr id="4" name="Picture 3" descr="InductiveLear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43000"/>
            <a:ext cx="8676371" cy="5390588"/>
          </a:xfrm>
          <a:prstGeom prst="rect">
            <a:avLst/>
          </a:prstGeom>
        </p:spPr>
      </p:pic>
    </p:spTree>
    <p:extLst>
      <p:ext uri="{BB962C8B-B14F-4D97-AF65-F5344CB8AC3E}">
        <p14:creationId xmlns:p14="http://schemas.microsoft.com/office/powerpoint/2010/main" val="3375332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r>
              <a:rPr lang="en-US"/>
              <a:t>Significance of a Split</a:t>
            </a:r>
          </a:p>
        </p:txBody>
      </p:sp>
      <p:sp>
        <p:nvSpPr>
          <p:cNvPr id="1180675" name="Rectangle 3"/>
          <p:cNvSpPr>
            <a:spLocks noGrp="1" noChangeArrowheads="1"/>
          </p:cNvSpPr>
          <p:nvPr>
            <p:ph idx="1"/>
          </p:nvPr>
        </p:nvSpPr>
        <p:spPr/>
        <p:txBody>
          <a:bodyPr/>
          <a:lstStyle/>
          <a:p>
            <a:pPr>
              <a:lnSpc>
                <a:spcPct val="80000"/>
              </a:lnSpc>
            </a:pPr>
            <a:r>
              <a:rPr lang="en-US" sz="2000" dirty="0"/>
              <a:t>Starting with:</a:t>
            </a:r>
          </a:p>
          <a:p>
            <a:pPr lvl="1">
              <a:lnSpc>
                <a:spcPct val="80000"/>
              </a:lnSpc>
            </a:pPr>
            <a:r>
              <a:rPr lang="en-US" sz="1800" dirty="0"/>
              <a:t>Three cars with 4 cylinders, from Asia, with medium HP</a:t>
            </a:r>
          </a:p>
          <a:p>
            <a:pPr lvl="1">
              <a:lnSpc>
                <a:spcPct val="80000"/>
              </a:lnSpc>
            </a:pPr>
            <a:r>
              <a:rPr lang="en-US" sz="1800" dirty="0"/>
              <a:t>2 bad MPG</a:t>
            </a:r>
          </a:p>
          <a:p>
            <a:pPr lvl="1">
              <a:lnSpc>
                <a:spcPct val="80000"/>
              </a:lnSpc>
            </a:pPr>
            <a:r>
              <a:rPr lang="en-US" sz="1800" dirty="0"/>
              <a:t>1 good MPG</a:t>
            </a:r>
          </a:p>
          <a:p>
            <a:pPr lvl="1">
              <a:lnSpc>
                <a:spcPct val="80000"/>
              </a:lnSpc>
            </a:pPr>
            <a:endParaRPr lang="en-US" sz="1800" dirty="0"/>
          </a:p>
          <a:p>
            <a:pPr>
              <a:lnSpc>
                <a:spcPct val="80000"/>
              </a:lnSpc>
            </a:pPr>
            <a:r>
              <a:rPr lang="en-US" sz="2000" dirty="0"/>
              <a:t>What do we expect from a three-way split?</a:t>
            </a:r>
          </a:p>
          <a:p>
            <a:pPr lvl="1">
              <a:lnSpc>
                <a:spcPct val="80000"/>
              </a:lnSpc>
            </a:pPr>
            <a:r>
              <a:rPr lang="en-US" sz="1800" dirty="0"/>
              <a:t>Maybe each example in its own subset?</a:t>
            </a:r>
          </a:p>
          <a:p>
            <a:pPr lvl="1">
              <a:lnSpc>
                <a:spcPct val="80000"/>
              </a:lnSpc>
            </a:pPr>
            <a:r>
              <a:rPr lang="en-US" sz="1800" dirty="0"/>
              <a:t>Maybe just what we saw in the last slide?</a:t>
            </a:r>
          </a:p>
          <a:p>
            <a:pPr lvl="1">
              <a:lnSpc>
                <a:spcPct val="80000"/>
              </a:lnSpc>
            </a:pPr>
            <a:endParaRPr lang="en-US" sz="1800" dirty="0"/>
          </a:p>
          <a:p>
            <a:pPr>
              <a:lnSpc>
                <a:spcPct val="80000"/>
              </a:lnSpc>
            </a:pPr>
            <a:r>
              <a:rPr lang="en-US" sz="2000" dirty="0"/>
              <a:t>Probably shouldn’t split if the counts are so small they could be due to chance</a:t>
            </a:r>
          </a:p>
          <a:p>
            <a:pPr>
              <a:lnSpc>
                <a:spcPct val="80000"/>
              </a:lnSpc>
            </a:pPr>
            <a:endParaRPr lang="en-US" sz="2000" dirty="0"/>
          </a:p>
          <a:p>
            <a:pPr>
              <a:lnSpc>
                <a:spcPct val="80000"/>
              </a:lnSpc>
            </a:pPr>
            <a:r>
              <a:rPr lang="en-US" sz="2000" dirty="0"/>
              <a:t>A chi-squared test can tell us how likely it is that deviations from a perfect split are due to chance*</a:t>
            </a:r>
          </a:p>
          <a:p>
            <a:pPr>
              <a:lnSpc>
                <a:spcPct val="80000"/>
              </a:lnSpc>
            </a:pPr>
            <a:endParaRPr lang="en-US" sz="2000" dirty="0"/>
          </a:p>
          <a:p>
            <a:pPr>
              <a:lnSpc>
                <a:spcPct val="80000"/>
              </a:lnSpc>
            </a:pPr>
            <a:r>
              <a:rPr lang="en-US" sz="2000" dirty="0"/>
              <a:t>Each split will have a </a:t>
            </a:r>
            <a:r>
              <a:rPr lang="en-US" sz="2000" dirty="0">
                <a:solidFill>
                  <a:srgbClr val="CC0000"/>
                </a:solidFill>
              </a:rPr>
              <a:t>significance value,</a:t>
            </a:r>
            <a:r>
              <a:rPr lang="en-US" sz="2000" dirty="0"/>
              <a:t> </a:t>
            </a:r>
            <a:r>
              <a:rPr lang="en-US" sz="2000" dirty="0" err="1"/>
              <a:t>p</a:t>
            </a:r>
            <a:r>
              <a:rPr lang="en-US" sz="2000" baseline="-25000" dirty="0" err="1"/>
              <a:t>CHANCE</a:t>
            </a:r>
            <a:endParaRPr lang="en-US" sz="2000" baseline="-25000" dirty="0"/>
          </a:p>
        </p:txBody>
      </p:sp>
      <p:sp>
        <p:nvSpPr>
          <p:cNvPr id="1180676" name="Oval 4"/>
          <p:cNvSpPr>
            <a:spLocks noChangeArrowheads="1"/>
          </p:cNvSpPr>
          <p:nvPr/>
        </p:nvSpPr>
        <p:spPr bwMode="auto">
          <a:xfrm>
            <a:off x="7620000" y="1828800"/>
            <a:ext cx="152400" cy="152400"/>
          </a:xfrm>
          <a:prstGeom prst="ellipse">
            <a:avLst/>
          </a:prstGeom>
          <a:solidFill>
            <a:srgbClr val="3333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677" name="Oval 5"/>
          <p:cNvSpPr>
            <a:spLocks noChangeArrowheads="1"/>
          </p:cNvSpPr>
          <p:nvPr/>
        </p:nvSpPr>
        <p:spPr bwMode="auto">
          <a:xfrm>
            <a:off x="7848600" y="1828800"/>
            <a:ext cx="152400" cy="152400"/>
          </a:xfrm>
          <a:prstGeom prst="ellipse">
            <a:avLst/>
          </a:prstGeom>
          <a:solidFill>
            <a:srgbClr val="3333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678" name="Oval 6"/>
          <p:cNvSpPr>
            <a:spLocks noChangeArrowheads="1"/>
          </p:cNvSpPr>
          <p:nvPr/>
        </p:nvSpPr>
        <p:spPr bwMode="auto">
          <a:xfrm>
            <a:off x="7848600" y="2057400"/>
            <a:ext cx="152400" cy="152400"/>
          </a:xfrm>
          <a:prstGeom prst="ellipse">
            <a:avLst/>
          </a:prstGeom>
          <a:solidFill>
            <a:srgbClr val="CC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679" name="Line 7"/>
          <p:cNvSpPr>
            <a:spLocks noChangeShapeType="1"/>
          </p:cNvSpPr>
          <p:nvPr/>
        </p:nvSpPr>
        <p:spPr bwMode="auto">
          <a:xfrm flipH="1">
            <a:off x="7391400" y="2362200"/>
            <a:ext cx="3810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0680" name="Line 8"/>
          <p:cNvSpPr>
            <a:spLocks noChangeShapeType="1"/>
          </p:cNvSpPr>
          <p:nvPr/>
        </p:nvSpPr>
        <p:spPr bwMode="auto">
          <a:xfrm>
            <a:off x="7772400" y="2362200"/>
            <a:ext cx="1524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0681" name="Line 9"/>
          <p:cNvSpPr>
            <a:spLocks noChangeShapeType="1"/>
          </p:cNvSpPr>
          <p:nvPr/>
        </p:nvSpPr>
        <p:spPr bwMode="auto">
          <a:xfrm>
            <a:off x="7772400" y="2362200"/>
            <a:ext cx="6858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0682" name="Oval 10"/>
          <p:cNvSpPr>
            <a:spLocks noChangeArrowheads="1"/>
          </p:cNvSpPr>
          <p:nvPr/>
        </p:nvSpPr>
        <p:spPr bwMode="auto">
          <a:xfrm>
            <a:off x="7315200" y="2895600"/>
            <a:ext cx="152400" cy="152400"/>
          </a:xfrm>
          <a:prstGeom prst="ellipse">
            <a:avLst/>
          </a:prstGeom>
          <a:solidFill>
            <a:srgbClr val="3333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683" name="Oval 11"/>
          <p:cNvSpPr>
            <a:spLocks noChangeArrowheads="1"/>
          </p:cNvSpPr>
          <p:nvPr/>
        </p:nvSpPr>
        <p:spPr bwMode="auto">
          <a:xfrm>
            <a:off x="7848600" y="2895600"/>
            <a:ext cx="152400" cy="152400"/>
          </a:xfrm>
          <a:prstGeom prst="ellipse">
            <a:avLst/>
          </a:prstGeom>
          <a:solidFill>
            <a:srgbClr val="3333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684" name="Oval 12"/>
          <p:cNvSpPr>
            <a:spLocks noChangeArrowheads="1"/>
          </p:cNvSpPr>
          <p:nvPr/>
        </p:nvSpPr>
        <p:spPr bwMode="auto">
          <a:xfrm>
            <a:off x="7848600" y="3124200"/>
            <a:ext cx="152400" cy="152400"/>
          </a:xfrm>
          <a:prstGeom prst="ellipse">
            <a:avLst/>
          </a:prstGeom>
          <a:solidFill>
            <a:srgbClr val="CC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6555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a:lstStyle/>
          <a:p>
            <a:r>
              <a:rPr lang="en-US"/>
              <a:t>Keeping it General</a:t>
            </a:r>
          </a:p>
        </p:txBody>
      </p:sp>
      <p:sp>
        <p:nvSpPr>
          <p:cNvPr id="1121283" name="Rectangle 3"/>
          <p:cNvSpPr>
            <a:spLocks noGrp="1" noChangeArrowheads="1"/>
          </p:cNvSpPr>
          <p:nvPr>
            <p:ph idx="1"/>
          </p:nvPr>
        </p:nvSpPr>
        <p:spPr>
          <a:xfrm>
            <a:off x="304800" y="1600200"/>
            <a:ext cx="5029200" cy="4525963"/>
          </a:xfrm>
        </p:spPr>
        <p:txBody>
          <a:bodyPr/>
          <a:lstStyle/>
          <a:p>
            <a:pPr>
              <a:lnSpc>
                <a:spcPct val="90000"/>
              </a:lnSpc>
            </a:pPr>
            <a:r>
              <a:rPr lang="en-US" sz="2800" dirty="0"/>
              <a:t>Pruning:</a:t>
            </a:r>
          </a:p>
          <a:p>
            <a:pPr lvl="1">
              <a:lnSpc>
                <a:spcPct val="90000"/>
              </a:lnSpc>
            </a:pPr>
            <a:r>
              <a:rPr lang="en-US" sz="2400" dirty="0"/>
              <a:t>Build the full decision tree</a:t>
            </a:r>
          </a:p>
          <a:p>
            <a:pPr lvl="1">
              <a:lnSpc>
                <a:spcPct val="90000"/>
              </a:lnSpc>
            </a:pPr>
            <a:r>
              <a:rPr lang="en-US" sz="2400" dirty="0"/>
              <a:t>Begin at the bottom of the tree</a:t>
            </a:r>
          </a:p>
          <a:p>
            <a:pPr lvl="1">
              <a:lnSpc>
                <a:spcPct val="90000"/>
              </a:lnSpc>
            </a:pPr>
            <a:r>
              <a:rPr lang="en-US" sz="2400" dirty="0"/>
              <a:t>Delete splits in which </a:t>
            </a:r>
          </a:p>
          <a:p>
            <a:pPr lvl="1">
              <a:lnSpc>
                <a:spcPct val="90000"/>
              </a:lnSpc>
              <a:buFont typeface="Wingdings" pitchFamily="2" charset="2"/>
              <a:buNone/>
            </a:pPr>
            <a:r>
              <a:rPr lang="en-US" sz="2400" dirty="0"/>
              <a:t>		</a:t>
            </a:r>
            <a:r>
              <a:rPr lang="en-US" sz="2400" dirty="0" err="1">
                <a:solidFill>
                  <a:srgbClr val="CC0000"/>
                </a:solidFill>
              </a:rPr>
              <a:t>p</a:t>
            </a:r>
            <a:r>
              <a:rPr lang="en-US" sz="2400" baseline="-25000" dirty="0" err="1">
                <a:solidFill>
                  <a:srgbClr val="CC0000"/>
                </a:solidFill>
              </a:rPr>
              <a:t>CHANCE</a:t>
            </a:r>
            <a:r>
              <a:rPr lang="en-US" sz="2400" dirty="0">
                <a:solidFill>
                  <a:srgbClr val="CC0000"/>
                </a:solidFill>
              </a:rPr>
              <a:t> &gt; </a:t>
            </a:r>
            <a:r>
              <a:rPr lang="en-US" sz="2400" dirty="0" err="1">
                <a:solidFill>
                  <a:srgbClr val="CC0000"/>
                </a:solidFill>
              </a:rPr>
              <a:t>MaxP</a:t>
            </a:r>
            <a:r>
              <a:rPr lang="en-US" sz="2400" baseline="-25000" dirty="0" err="1">
                <a:solidFill>
                  <a:srgbClr val="CC0000"/>
                </a:solidFill>
              </a:rPr>
              <a:t>CHANCE</a:t>
            </a:r>
            <a:endParaRPr lang="en-US" sz="2400" i="1" dirty="0">
              <a:solidFill>
                <a:srgbClr val="CC0000"/>
              </a:solidFill>
            </a:endParaRPr>
          </a:p>
          <a:p>
            <a:pPr lvl="1">
              <a:lnSpc>
                <a:spcPct val="90000"/>
              </a:lnSpc>
            </a:pPr>
            <a:r>
              <a:rPr lang="en-US" sz="2400" dirty="0"/>
              <a:t>Continue working upward until there are no more </a:t>
            </a:r>
            <a:r>
              <a:rPr lang="en-US" sz="2400" dirty="0" err="1"/>
              <a:t>prunable</a:t>
            </a:r>
            <a:r>
              <a:rPr lang="en-US" sz="2400" dirty="0"/>
              <a:t> nodes</a:t>
            </a:r>
          </a:p>
          <a:p>
            <a:pPr lvl="1">
              <a:lnSpc>
                <a:spcPct val="90000"/>
              </a:lnSpc>
            </a:pPr>
            <a:r>
              <a:rPr lang="en-US" sz="2400" dirty="0"/>
              <a:t>Note: some chance nodes may not get pruned because they were “redeemed” later</a:t>
            </a:r>
          </a:p>
          <a:p>
            <a:pPr>
              <a:lnSpc>
                <a:spcPct val="90000"/>
              </a:lnSpc>
            </a:pPr>
            <a:endParaRPr lang="en-US" sz="2800" dirty="0"/>
          </a:p>
        </p:txBody>
      </p:sp>
      <p:graphicFrame>
        <p:nvGraphicFramePr>
          <p:cNvPr id="1121284" name="Object 4"/>
          <p:cNvGraphicFramePr>
            <a:graphicFrameLocks noChangeAspect="1"/>
          </p:cNvGraphicFramePr>
          <p:nvPr/>
        </p:nvGraphicFramePr>
        <p:xfrm>
          <a:off x="6065837" y="2057400"/>
          <a:ext cx="1127125" cy="1295400"/>
        </p:xfrm>
        <a:graphic>
          <a:graphicData uri="http://schemas.openxmlformats.org/presentationml/2006/ole">
            <mc:AlternateContent xmlns:mc="http://schemas.openxmlformats.org/markup-compatibility/2006">
              <mc:Choice xmlns:v="urn:schemas-microsoft-com:vml" Requires="v">
                <p:oleObj spid="_x0000_s2058" name="Worksheet" r:id="rId3" imgW="581254" imgH="819607" progId="Excel.Sheet.8">
                  <p:embed/>
                </p:oleObj>
              </mc:Choice>
              <mc:Fallback>
                <p:oleObj name="Worksheet" r:id="rId3" imgW="581254" imgH="819607" progId="Excel.Sheet.8">
                  <p:embed/>
                  <p:pic>
                    <p:nvPicPr>
                      <p:cNvPr id="11212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7" y="2057400"/>
                        <a:ext cx="1127125" cy="129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1285" name="Text Box 5"/>
          <p:cNvSpPr txBox="1">
            <a:spLocks noChangeArrowheads="1"/>
          </p:cNvSpPr>
          <p:nvPr/>
        </p:nvSpPr>
        <p:spPr bwMode="auto">
          <a:xfrm>
            <a:off x="5867400" y="1524000"/>
            <a:ext cx="15700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ahoma" pitchFamily="34" charset="0"/>
              </a:rPr>
              <a:t>y = a XOR b</a:t>
            </a:r>
          </a:p>
        </p:txBody>
      </p:sp>
      <p:pic>
        <p:nvPicPr>
          <p:cNvPr id="1121286" name="Picture 6" descr="xor-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4650" y="3505200"/>
            <a:ext cx="2470150" cy="31242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descr="DecisionPrun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2438400"/>
            <a:ext cx="3967163" cy="3733800"/>
          </a:xfrm>
          <a:prstGeom prst="rect">
            <a:avLst/>
          </a:prstGeom>
        </p:spPr>
      </p:pic>
    </p:spTree>
    <p:extLst>
      <p:ext uri="{BB962C8B-B14F-4D97-AF65-F5344CB8AC3E}">
        <p14:creationId xmlns:p14="http://schemas.microsoft.com/office/powerpoint/2010/main" val="900123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lstStyle/>
          <a:p>
            <a:r>
              <a:rPr lang="en-US"/>
              <a:t>Pruning example</a:t>
            </a:r>
          </a:p>
        </p:txBody>
      </p:sp>
      <p:sp>
        <p:nvSpPr>
          <p:cNvPr id="1174531" name="Rectangle 3"/>
          <p:cNvSpPr>
            <a:spLocks noGrp="1" noChangeArrowheads="1"/>
          </p:cNvSpPr>
          <p:nvPr>
            <p:ph idx="1"/>
          </p:nvPr>
        </p:nvSpPr>
        <p:spPr>
          <a:xfrm>
            <a:off x="457200" y="1600200"/>
            <a:ext cx="8229600" cy="946150"/>
          </a:xfrm>
        </p:spPr>
        <p:txBody>
          <a:bodyPr/>
          <a:lstStyle/>
          <a:p>
            <a:r>
              <a:rPr lang="en-US" sz="2800"/>
              <a:t>With MaxP</a:t>
            </a:r>
            <a:r>
              <a:rPr lang="en-US" sz="2800" baseline="-25000"/>
              <a:t>CHANCE</a:t>
            </a:r>
            <a:r>
              <a:rPr lang="en-US" sz="2800"/>
              <a:t> = 0.1:</a:t>
            </a:r>
          </a:p>
        </p:txBody>
      </p:sp>
      <p:pic>
        <p:nvPicPr>
          <p:cNvPr id="1174532" name="Picture 4" descr="st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4724400" cy="2438400"/>
          </a:xfrm>
          <a:prstGeom prst="rect">
            <a:avLst/>
          </a:prstGeom>
          <a:noFill/>
          <a:extLst>
            <a:ext uri="{909E8E84-426E-40dd-AFC4-6F175D3DCCD1}">
              <a14:hiddenFill xmlns="" xmlns:a14="http://schemas.microsoft.com/office/drawing/2010/main">
                <a:solidFill>
                  <a:srgbClr val="FFFFFF"/>
                </a:solidFill>
              </a14:hiddenFill>
            </a:ext>
          </a:extLst>
        </p:spPr>
      </p:pic>
      <p:pic>
        <p:nvPicPr>
          <p:cNvPr id="1174533" name="Picture 5" descr="pruned-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129213"/>
            <a:ext cx="5616575" cy="1500187"/>
          </a:xfrm>
          <a:prstGeom prst="rect">
            <a:avLst/>
          </a:prstGeom>
          <a:noFill/>
          <a:extLst>
            <a:ext uri="{909E8E84-426E-40dd-AFC4-6F175D3DCCD1}">
              <a14:hiddenFill xmlns="" xmlns:a14="http://schemas.microsoft.com/office/drawing/2010/main">
                <a:solidFill>
                  <a:srgbClr val="FFFFFF"/>
                </a:solidFill>
              </a14:hiddenFill>
            </a:ext>
          </a:extLst>
        </p:spPr>
      </p:pic>
      <p:sp>
        <p:nvSpPr>
          <p:cNvPr id="1174534" name="AutoShape 6"/>
          <p:cNvSpPr>
            <a:spLocks noChangeArrowheads="1"/>
          </p:cNvSpPr>
          <p:nvPr/>
        </p:nvSpPr>
        <p:spPr bwMode="auto">
          <a:xfrm>
            <a:off x="6553200" y="3478213"/>
            <a:ext cx="2362200" cy="1524000"/>
          </a:xfrm>
          <a:prstGeom prst="wedgeRectCallout">
            <a:avLst>
              <a:gd name="adj1" fmla="val -20630"/>
              <a:gd name="adj2" fmla="val 69690"/>
            </a:avLst>
          </a:prstGeom>
          <a:solidFill>
            <a:srgbClr val="FFFFFF"/>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2000">
                <a:latin typeface="Tahoma" pitchFamily="34" charset="0"/>
              </a:rPr>
              <a:t>Note the improved test set accuracy compared with the unpruned tree</a:t>
            </a:r>
          </a:p>
        </p:txBody>
      </p:sp>
    </p:spTree>
    <p:extLst>
      <p:ext uri="{BB962C8B-B14F-4D97-AF65-F5344CB8AC3E}">
        <p14:creationId xmlns:p14="http://schemas.microsoft.com/office/powerpoint/2010/main" val="2579027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p:txBody>
          <a:bodyPr/>
          <a:lstStyle/>
          <a:p>
            <a:r>
              <a:rPr lang="en-US"/>
              <a:t>Regularization</a:t>
            </a:r>
          </a:p>
        </p:txBody>
      </p:sp>
      <p:sp>
        <p:nvSpPr>
          <p:cNvPr id="1176579" name="Rectangle 3"/>
          <p:cNvSpPr>
            <a:spLocks noGrp="1" noChangeArrowheads="1"/>
          </p:cNvSpPr>
          <p:nvPr>
            <p:ph idx="1"/>
          </p:nvPr>
        </p:nvSpPr>
        <p:spPr>
          <a:xfrm>
            <a:off x="457200" y="1600200"/>
            <a:ext cx="8229600" cy="811213"/>
          </a:xfrm>
        </p:spPr>
        <p:txBody>
          <a:bodyPr/>
          <a:lstStyle/>
          <a:p>
            <a:r>
              <a:rPr lang="en-US" sz="2800"/>
              <a:t>MaxP</a:t>
            </a:r>
            <a:r>
              <a:rPr lang="en-US" sz="2800" baseline="-25000"/>
              <a:t>CHANCE</a:t>
            </a:r>
            <a:r>
              <a:rPr lang="en-US" sz="2800"/>
              <a:t> is a regularization parameter</a:t>
            </a:r>
          </a:p>
          <a:p>
            <a:r>
              <a:rPr lang="en-US" sz="2800"/>
              <a:t>Generally, set it using held-out data (as usual)</a:t>
            </a:r>
          </a:p>
        </p:txBody>
      </p:sp>
      <p:sp>
        <p:nvSpPr>
          <p:cNvPr id="1176580" name="Line 4"/>
          <p:cNvSpPr>
            <a:spLocks noChangeShapeType="1"/>
          </p:cNvSpPr>
          <p:nvPr/>
        </p:nvSpPr>
        <p:spPr bwMode="auto">
          <a:xfrm>
            <a:off x="1846263" y="5410200"/>
            <a:ext cx="6019800" cy="0"/>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76581" name="Text Box 5"/>
          <p:cNvSpPr txBox="1">
            <a:spLocks noChangeArrowheads="1"/>
          </p:cNvSpPr>
          <p:nvPr/>
        </p:nvSpPr>
        <p:spPr bwMode="auto">
          <a:xfrm>
            <a:off x="1185863" y="5562600"/>
            <a:ext cx="148748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ahoma" pitchFamily="34" charset="0"/>
              </a:rPr>
              <a:t>Small Trees</a:t>
            </a:r>
          </a:p>
        </p:txBody>
      </p:sp>
      <p:sp>
        <p:nvSpPr>
          <p:cNvPr id="1176582" name="Text Box 6"/>
          <p:cNvSpPr txBox="1">
            <a:spLocks noChangeArrowheads="1"/>
          </p:cNvSpPr>
          <p:nvPr/>
        </p:nvSpPr>
        <p:spPr bwMode="auto">
          <a:xfrm>
            <a:off x="6837363" y="5562600"/>
            <a:ext cx="15081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ahoma" pitchFamily="34" charset="0"/>
              </a:rPr>
              <a:t>Large Trees</a:t>
            </a:r>
          </a:p>
        </p:txBody>
      </p:sp>
      <p:sp>
        <p:nvSpPr>
          <p:cNvPr id="1176583" name="Text Box 7"/>
          <p:cNvSpPr txBox="1">
            <a:spLocks noChangeArrowheads="1"/>
          </p:cNvSpPr>
          <p:nvPr/>
        </p:nvSpPr>
        <p:spPr bwMode="auto">
          <a:xfrm>
            <a:off x="4106863" y="4876800"/>
            <a:ext cx="138588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3333FF"/>
                </a:solidFill>
                <a:latin typeface="Tahoma" pitchFamily="34" charset="0"/>
              </a:rPr>
              <a:t>MaxP</a:t>
            </a:r>
            <a:r>
              <a:rPr lang="en-US" sz="2000" baseline="-25000">
                <a:solidFill>
                  <a:srgbClr val="3333FF"/>
                </a:solidFill>
                <a:latin typeface="Tahoma" pitchFamily="34" charset="0"/>
              </a:rPr>
              <a:t>CHANCE</a:t>
            </a:r>
          </a:p>
        </p:txBody>
      </p:sp>
      <p:sp>
        <p:nvSpPr>
          <p:cNvPr id="1176584" name="Line 8"/>
          <p:cNvSpPr>
            <a:spLocks noChangeShapeType="1"/>
          </p:cNvSpPr>
          <p:nvPr/>
        </p:nvSpPr>
        <p:spPr bwMode="auto">
          <a:xfrm>
            <a:off x="5808663" y="5105400"/>
            <a:ext cx="17526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76585" name="Text Box 9"/>
          <p:cNvSpPr txBox="1">
            <a:spLocks noChangeArrowheads="1"/>
          </p:cNvSpPr>
          <p:nvPr/>
        </p:nvSpPr>
        <p:spPr bwMode="auto">
          <a:xfrm>
            <a:off x="5884863" y="4648200"/>
            <a:ext cx="13493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3333FF"/>
                </a:solidFill>
                <a:latin typeface="Tahoma" pitchFamily="34" charset="0"/>
              </a:rPr>
              <a:t>Increasing</a:t>
            </a:r>
          </a:p>
        </p:txBody>
      </p:sp>
      <p:sp>
        <p:nvSpPr>
          <p:cNvPr id="1176586" name="Line 10"/>
          <p:cNvSpPr>
            <a:spLocks noChangeShapeType="1"/>
          </p:cNvSpPr>
          <p:nvPr/>
        </p:nvSpPr>
        <p:spPr bwMode="auto">
          <a:xfrm>
            <a:off x="2151063" y="5181600"/>
            <a:ext cx="1752600" cy="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76587" name="Text Box 11"/>
          <p:cNvSpPr txBox="1">
            <a:spLocks noChangeArrowheads="1"/>
          </p:cNvSpPr>
          <p:nvPr/>
        </p:nvSpPr>
        <p:spPr bwMode="auto">
          <a:xfrm>
            <a:off x="2192338" y="4724400"/>
            <a:ext cx="14192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3333FF"/>
                </a:solidFill>
                <a:latin typeface="Tahoma" pitchFamily="34" charset="0"/>
              </a:rPr>
              <a:t>Decreasing</a:t>
            </a:r>
          </a:p>
        </p:txBody>
      </p:sp>
      <p:sp>
        <p:nvSpPr>
          <p:cNvPr id="1176589" name="Text Box 13"/>
          <p:cNvSpPr txBox="1">
            <a:spLocks noChangeArrowheads="1"/>
          </p:cNvSpPr>
          <p:nvPr/>
        </p:nvSpPr>
        <p:spPr bwMode="auto">
          <a:xfrm rot="-5400000">
            <a:off x="261938" y="4021137"/>
            <a:ext cx="2343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latin typeface="Tahoma" pitchFamily="34" charset="0"/>
              </a:rPr>
              <a:t>Accuracy</a:t>
            </a:r>
          </a:p>
        </p:txBody>
      </p:sp>
      <p:sp>
        <p:nvSpPr>
          <p:cNvPr id="1176590" name="Text Box 14"/>
          <p:cNvSpPr txBox="1">
            <a:spLocks noChangeArrowheads="1"/>
          </p:cNvSpPr>
          <p:nvPr/>
        </p:nvSpPr>
        <p:spPr bwMode="auto">
          <a:xfrm>
            <a:off x="1295400" y="5927725"/>
            <a:ext cx="1228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ahoma" pitchFamily="34" charset="0"/>
              </a:rPr>
              <a:t>High Bias</a:t>
            </a:r>
          </a:p>
        </p:txBody>
      </p:sp>
      <p:sp>
        <p:nvSpPr>
          <p:cNvPr id="1176591" name="Text Box 15"/>
          <p:cNvSpPr txBox="1">
            <a:spLocks noChangeArrowheads="1"/>
          </p:cNvSpPr>
          <p:nvPr/>
        </p:nvSpPr>
        <p:spPr bwMode="auto">
          <a:xfrm>
            <a:off x="6705600" y="5911850"/>
            <a:ext cx="17351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ahoma" pitchFamily="34" charset="0"/>
              </a:rPr>
              <a:t>High Variance</a:t>
            </a:r>
          </a:p>
        </p:txBody>
      </p:sp>
      <p:sp>
        <p:nvSpPr>
          <p:cNvPr id="1176592" name="Freeform 16"/>
          <p:cNvSpPr>
            <a:spLocks/>
          </p:cNvSpPr>
          <p:nvPr/>
        </p:nvSpPr>
        <p:spPr bwMode="auto">
          <a:xfrm>
            <a:off x="2033588" y="3354388"/>
            <a:ext cx="5443537" cy="1525587"/>
          </a:xfrm>
          <a:custGeom>
            <a:avLst/>
            <a:gdLst>
              <a:gd name="T0" fmla="*/ 0 w 3429"/>
              <a:gd name="T1" fmla="*/ 961 h 961"/>
              <a:gd name="T2" fmla="*/ 594 w 3429"/>
              <a:gd name="T3" fmla="*/ 275 h 961"/>
              <a:gd name="T4" fmla="*/ 1251 w 3429"/>
              <a:gd name="T5" fmla="*/ 50 h 961"/>
              <a:gd name="T6" fmla="*/ 2163 w 3429"/>
              <a:gd name="T7" fmla="*/ 42 h 961"/>
              <a:gd name="T8" fmla="*/ 2837 w 3429"/>
              <a:gd name="T9" fmla="*/ 218 h 961"/>
              <a:gd name="T10" fmla="*/ 3429 w 3429"/>
              <a:gd name="T11" fmla="*/ 487 h 961"/>
            </a:gdLst>
            <a:ahLst/>
            <a:cxnLst>
              <a:cxn ang="0">
                <a:pos x="T0" y="T1"/>
              </a:cxn>
              <a:cxn ang="0">
                <a:pos x="T2" y="T3"/>
              </a:cxn>
              <a:cxn ang="0">
                <a:pos x="T4" y="T5"/>
              </a:cxn>
              <a:cxn ang="0">
                <a:pos x="T6" y="T7"/>
              </a:cxn>
              <a:cxn ang="0">
                <a:pos x="T8" y="T9"/>
              </a:cxn>
              <a:cxn ang="0">
                <a:pos x="T10" y="T11"/>
              </a:cxn>
            </a:cxnLst>
            <a:rect l="0" t="0" r="r" b="b"/>
            <a:pathLst>
              <a:path w="3429" h="961">
                <a:moveTo>
                  <a:pt x="0" y="961"/>
                </a:moveTo>
                <a:cubicBezTo>
                  <a:pt x="92" y="859"/>
                  <a:pt x="386" y="427"/>
                  <a:pt x="594" y="275"/>
                </a:cubicBezTo>
                <a:cubicBezTo>
                  <a:pt x="802" y="123"/>
                  <a:pt x="990" y="89"/>
                  <a:pt x="1251" y="50"/>
                </a:cubicBezTo>
                <a:cubicBezTo>
                  <a:pt x="1491" y="0"/>
                  <a:pt x="2110" y="41"/>
                  <a:pt x="2163" y="42"/>
                </a:cubicBezTo>
                <a:cubicBezTo>
                  <a:pt x="2420" y="74"/>
                  <a:pt x="2626" y="144"/>
                  <a:pt x="2837" y="218"/>
                </a:cubicBezTo>
                <a:cubicBezTo>
                  <a:pt x="3048" y="292"/>
                  <a:pt x="3306" y="431"/>
                  <a:pt x="3429" y="487"/>
                </a:cubicBezTo>
              </a:path>
            </a:pathLst>
          </a:custGeom>
          <a:noFill/>
          <a:ln w="38100" cap="flat" cmpd="sng">
            <a:solidFill>
              <a:srgbClr val="008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76593" name="Freeform 17"/>
          <p:cNvSpPr>
            <a:spLocks/>
          </p:cNvSpPr>
          <p:nvPr/>
        </p:nvSpPr>
        <p:spPr bwMode="auto">
          <a:xfrm>
            <a:off x="2043113" y="3094038"/>
            <a:ext cx="5537200" cy="1768475"/>
          </a:xfrm>
          <a:custGeom>
            <a:avLst/>
            <a:gdLst>
              <a:gd name="T0" fmla="*/ 0 w 3488"/>
              <a:gd name="T1" fmla="*/ 1114 h 1114"/>
              <a:gd name="T2" fmla="*/ 613 w 3488"/>
              <a:gd name="T3" fmla="*/ 344 h 1114"/>
              <a:gd name="T4" fmla="*/ 1437 w 3488"/>
              <a:gd name="T5" fmla="*/ 102 h 1114"/>
              <a:gd name="T6" fmla="*/ 2966 w 3488"/>
              <a:gd name="T7" fmla="*/ 37 h 1114"/>
              <a:gd name="T8" fmla="*/ 3488 w 3488"/>
              <a:gd name="T9" fmla="*/ 0 h 1114"/>
            </a:gdLst>
            <a:ahLst/>
            <a:cxnLst>
              <a:cxn ang="0">
                <a:pos x="T0" y="T1"/>
              </a:cxn>
              <a:cxn ang="0">
                <a:pos x="T2" y="T3"/>
              </a:cxn>
              <a:cxn ang="0">
                <a:pos x="T4" y="T5"/>
              </a:cxn>
              <a:cxn ang="0">
                <a:pos x="T6" y="T7"/>
              </a:cxn>
              <a:cxn ang="0">
                <a:pos x="T8" y="T9"/>
              </a:cxn>
            </a:cxnLst>
            <a:rect l="0" t="0" r="r" b="b"/>
            <a:pathLst>
              <a:path w="3488" h="1114">
                <a:moveTo>
                  <a:pt x="0" y="1114"/>
                </a:moveTo>
                <a:cubicBezTo>
                  <a:pt x="92" y="1012"/>
                  <a:pt x="403" y="494"/>
                  <a:pt x="613" y="344"/>
                </a:cubicBezTo>
                <a:cubicBezTo>
                  <a:pt x="853" y="175"/>
                  <a:pt x="1152" y="149"/>
                  <a:pt x="1437" y="102"/>
                </a:cubicBezTo>
                <a:cubicBezTo>
                  <a:pt x="1829" y="51"/>
                  <a:pt x="2624" y="54"/>
                  <a:pt x="2966" y="37"/>
                </a:cubicBezTo>
                <a:cubicBezTo>
                  <a:pt x="3308" y="20"/>
                  <a:pt x="3379" y="8"/>
                  <a:pt x="3488" y="0"/>
                </a:cubicBezTo>
              </a:path>
            </a:pathLst>
          </a:custGeom>
          <a:noFill/>
          <a:ln w="38100" cap="flat" cmpd="sng">
            <a:solidFill>
              <a:srgbClr val="CC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76594" name="Text Box 18"/>
          <p:cNvSpPr txBox="1">
            <a:spLocks noChangeArrowheads="1"/>
          </p:cNvSpPr>
          <p:nvPr/>
        </p:nvSpPr>
        <p:spPr bwMode="auto">
          <a:xfrm>
            <a:off x="4876800" y="3733800"/>
            <a:ext cx="1879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008000"/>
                </a:solidFill>
                <a:latin typeface="Tahoma" pitchFamily="34" charset="0"/>
              </a:rPr>
              <a:t>Held-out / Test</a:t>
            </a:r>
          </a:p>
        </p:txBody>
      </p:sp>
      <p:sp>
        <p:nvSpPr>
          <p:cNvPr id="1176595" name="Text Box 19"/>
          <p:cNvSpPr txBox="1">
            <a:spLocks noChangeArrowheads="1"/>
          </p:cNvSpPr>
          <p:nvPr/>
        </p:nvSpPr>
        <p:spPr bwMode="auto">
          <a:xfrm>
            <a:off x="7010400" y="3276600"/>
            <a:ext cx="10969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solidFill>
                  <a:srgbClr val="CC0000"/>
                </a:solidFill>
                <a:latin typeface="Tahoma" pitchFamily="34" charset="0"/>
              </a:rPr>
              <a:t>Training</a:t>
            </a:r>
          </a:p>
        </p:txBody>
      </p:sp>
      <p:pic>
        <p:nvPicPr>
          <p:cNvPr id="1176596"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638800"/>
            <a:ext cx="990600"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76597"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5638800"/>
            <a:ext cx="914400" cy="661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672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7EAD-6D60-2B46-B3D4-77539E092711}"/>
              </a:ext>
            </a:extLst>
          </p:cNvPr>
          <p:cNvSpPr>
            <a:spLocks noGrp="1"/>
          </p:cNvSpPr>
          <p:nvPr>
            <p:ph type="title"/>
          </p:nvPr>
        </p:nvSpPr>
        <p:spPr/>
        <p:txBody>
          <a:bodyPr/>
          <a:lstStyle/>
          <a:p>
            <a:r>
              <a:rPr lang="en-US" dirty="0"/>
              <a:t>Forward Pointer: Random Forests</a:t>
            </a:r>
          </a:p>
        </p:txBody>
      </p:sp>
      <p:sp>
        <p:nvSpPr>
          <p:cNvPr id="3" name="Content Placeholder 2">
            <a:extLst>
              <a:ext uri="{FF2B5EF4-FFF2-40B4-BE49-F238E27FC236}">
                <a16:creationId xmlns:a16="http://schemas.microsoft.com/office/drawing/2014/main" id="{7C61A1CC-9CCC-9A4E-BCB8-5E4681DA3F19}"/>
              </a:ext>
            </a:extLst>
          </p:cNvPr>
          <p:cNvSpPr>
            <a:spLocks noGrp="1"/>
          </p:cNvSpPr>
          <p:nvPr>
            <p:ph idx="1"/>
          </p:nvPr>
        </p:nvSpPr>
        <p:spPr/>
        <p:txBody>
          <a:bodyPr/>
          <a:lstStyle/>
          <a:p>
            <a:r>
              <a:rPr lang="en-US" dirty="0"/>
              <a:t>Ensemble method of learning trees</a:t>
            </a:r>
          </a:p>
          <a:p>
            <a:r>
              <a:rPr lang="en-US" dirty="0"/>
              <a:t>Very effective, used in industry and more</a:t>
            </a:r>
          </a:p>
        </p:txBody>
      </p:sp>
    </p:spTree>
    <p:extLst>
      <p:ext uri="{BB962C8B-B14F-4D97-AF65-F5344CB8AC3E}">
        <p14:creationId xmlns:p14="http://schemas.microsoft.com/office/powerpoint/2010/main" val="2642349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p:txBody>
          <a:bodyPr/>
          <a:lstStyle/>
          <a:p>
            <a:r>
              <a:rPr lang="en-US" sz="4000"/>
              <a:t>Two Ways of Controlling Overfitting</a:t>
            </a:r>
          </a:p>
        </p:txBody>
      </p:sp>
      <p:sp>
        <p:nvSpPr>
          <p:cNvPr id="1181699" name="Rectangle 3"/>
          <p:cNvSpPr>
            <a:spLocks noGrp="1" noChangeArrowheads="1"/>
          </p:cNvSpPr>
          <p:nvPr>
            <p:ph idx="1"/>
          </p:nvPr>
        </p:nvSpPr>
        <p:spPr/>
        <p:txBody>
          <a:bodyPr/>
          <a:lstStyle/>
          <a:p>
            <a:pPr>
              <a:lnSpc>
                <a:spcPct val="90000"/>
              </a:lnSpc>
            </a:pPr>
            <a:r>
              <a:rPr lang="en-US" dirty="0"/>
              <a:t>Limit the hypothesis space</a:t>
            </a:r>
          </a:p>
          <a:p>
            <a:pPr lvl="1">
              <a:lnSpc>
                <a:spcPct val="90000"/>
              </a:lnSpc>
            </a:pPr>
            <a:r>
              <a:rPr lang="en-US" dirty="0"/>
              <a:t>E.g. limit the max depth of trees</a:t>
            </a:r>
          </a:p>
          <a:p>
            <a:pPr lvl="1">
              <a:lnSpc>
                <a:spcPct val="90000"/>
              </a:lnSpc>
            </a:pPr>
            <a:r>
              <a:rPr lang="en-US" dirty="0"/>
              <a:t>Easier </a:t>
            </a:r>
            <a:r>
              <a:rPr lang="en-US"/>
              <a:t>to analyze</a:t>
            </a:r>
          </a:p>
          <a:p>
            <a:pPr lvl="1">
              <a:lnSpc>
                <a:spcPct val="90000"/>
              </a:lnSpc>
            </a:pPr>
            <a:endParaRPr lang="en-US" dirty="0"/>
          </a:p>
          <a:p>
            <a:pPr>
              <a:lnSpc>
                <a:spcPct val="90000"/>
              </a:lnSpc>
            </a:pPr>
            <a:r>
              <a:rPr lang="en-US" dirty="0"/>
              <a:t>Regularize the hypothesis selection</a:t>
            </a:r>
          </a:p>
          <a:p>
            <a:pPr lvl="1">
              <a:lnSpc>
                <a:spcPct val="90000"/>
              </a:lnSpc>
            </a:pPr>
            <a:r>
              <a:rPr lang="en-US" dirty="0"/>
              <a:t>E.g. chance cutoff</a:t>
            </a:r>
          </a:p>
          <a:p>
            <a:pPr lvl="1">
              <a:lnSpc>
                <a:spcPct val="90000"/>
              </a:lnSpc>
            </a:pPr>
            <a:r>
              <a:rPr lang="en-US" dirty="0" err="1"/>
              <a:t>Disprefer</a:t>
            </a:r>
            <a:r>
              <a:rPr lang="en-US" dirty="0"/>
              <a:t> most of the hypotheses unless data is clear</a:t>
            </a:r>
          </a:p>
          <a:p>
            <a:pPr lvl="1">
              <a:lnSpc>
                <a:spcPct val="90000"/>
              </a:lnSpc>
            </a:pPr>
            <a:r>
              <a:rPr lang="en-US" dirty="0"/>
              <a:t>Usually done in practice</a:t>
            </a:r>
          </a:p>
        </p:txBody>
      </p:sp>
    </p:spTree>
    <p:extLst>
      <p:ext uri="{BB962C8B-B14F-4D97-AF65-F5344CB8AC3E}">
        <p14:creationId xmlns:p14="http://schemas.microsoft.com/office/powerpoint/2010/main" val="2443404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p:txBody>
          <a:bodyPr/>
          <a:lstStyle/>
          <a:p>
            <a:r>
              <a:rPr lang="en-US" sz="4000" dirty="0"/>
              <a:t>Next Lecture: Applications!</a:t>
            </a:r>
          </a:p>
        </p:txBody>
      </p:sp>
    </p:spTree>
    <p:extLst>
      <p:ext uri="{BB962C8B-B14F-4D97-AF65-F5344CB8AC3E}">
        <p14:creationId xmlns:p14="http://schemas.microsoft.com/office/powerpoint/2010/main" val="415264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p:txBody>
          <a:bodyPr/>
          <a:lstStyle/>
          <a:p>
            <a:r>
              <a:rPr lang="en-US"/>
              <a:t>Inductive Learning (Science)</a:t>
            </a:r>
          </a:p>
        </p:txBody>
      </p:sp>
      <p:sp>
        <p:nvSpPr>
          <p:cNvPr id="1104899" name="Rectangle 3"/>
          <p:cNvSpPr>
            <a:spLocks noGrp="1" noChangeArrowheads="1"/>
          </p:cNvSpPr>
          <p:nvPr>
            <p:ph idx="1"/>
          </p:nvPr>
        </p:nvSpPr>
        <p:spPr>
          <a:xfrm>
            <a:off x="1066800" y="1447800"/>
            <a:ext cx="8229600" cy="4987925"/>
          </a:xfrm>
        </p:spPr>
        <p:txBody>
          <a:bodyPr/>
          <a:lstStyle/>
          <a:p>
            <a:pPr>
              <a:lnSpc>
                <a:spcPct val="80000"/>
              </a:lnSpc>
            </a:pPr>
            <a:r>
              <a:rPr lang="en-US" sz="2000" dirty="0"/>
              <a:t>Simplest form: learn a function from examples</a:t>
            </a:r>
          </a:p>
          <a:p>
            <a:pPr lvl="1">
              <a:lnSpc>
                <a:spcPct val="80000"/>
              </a:lnSpc>
            </a:pPr>
            <a:r>
              <a:rPr lang="en-US" sz="1800" dirty="0"/>
              <a:t>A target function: </a:t>
            </a:r>
            <a:r>
              <a:rPr lang="en-US" sz="2000" i="1" dirty="0">
                <a:latin typeface="Times New Roman" pitchFamily="18" charset="0"/>
              </a:rPr>
              <a:t>g</a:t>
            </a:r>
            <a:endParaRPr lang="en-US" sz="1800" dirty="0"/>
          </a:p>
          <a:p>
            <a:pPr lvl="1">
              <a:lnSpc>
                <a:spcPct val="80000"/>
              </a:lnSpc>
            </a:pPr>
            <a:r>
              <a:rPr lang="en-US" sz="1800" dirty="0"/>
              <a:t>Examples: input-output pairs </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 </a:t>
            </a:r>
            <a:r>
              <a:rPr lang="en-US" sz="2000" i="1" dirty="0">
                <a:latin typeface="Times New Roman" pitchFamily="18" charset="0"/>
              </a:rPr>
              <a:t>g</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a:t>
            </a:r>
          </a:p>
          <a:p>
            <a:pPr lvl="1">
              <a:lnSpc>
                <a:spcPct val="80000"/>
              </a:lnSpc>
            </a:pPr>
            <a:r>
              <a:rPr lang="en-US" sz="1800" dirty="0"/>
              <a:t>E.g. </a:t>
            </a:r>
            <a:r>
              <a:rPr lang="en-US" sz="2000" i="1" dirty="0">
                <a:latin typeface="Times New Roman" pitchFamily="18" charset="0"/>
              </a:rPr>
              <a:t>x</a:t>
            </a:r>
            <a:r>
              <a:rPr lang="en-US" sz="1800" dirty="0"/>
              <a:t> is an email and </a:t>
            </a:r>
            <a:r>
              <a:rPr lang="en-US" sz="2000" i="1" dirty="0">
                <a:latin typeface="Times New Roman" pitchFamily="18" charset="0"/>
              </a:rPr>
              <a:t>g</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 </a:t>
            </a:r>
            <a:r>
              <a:rPr lang="en-US" sz="1800" dirty="0"/>
              <a:t>is spam / ham</a:t>
            </a:r>
          </a:p>
          <a:p>
            <a:pPr lvl="1">
              <a:lnSpc>
                <a:spcPct val="80000"/>
              </a:lnSpc>
            </a:pPr>
            <a:r>
              <a:rPr lang="en-US" sz="1800" dirty="0"/>
              <a:t>E.g. </a:t>
            </a:r>
            <a:r>
              <a:rPr lang="en-US" sz="2000" i="1" dirty="0">
                <a:latin typeface="Times New Roman" pitchFamily="18" charset="0"/>
              </a:rPr>
              <a:t>x</a:t>
            </a:r>
            <a:r>
              <a:rPr lang="en-US" sz="1800" dirty="0"/>
              <a:t> is a house and </a:t>
            </a:r>
            <a:r>
              <a:rPr lang="en-US" sz="2000" i="1" dirty="0">
                <a:latin typeface="Times New Roman" pitchFamily="18" charset="0"/>
              </a:rPr>
              <a:t>g</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 </a:t>
            </a:r>
            <a:r>
              <a:rPr lang="en-US" sz="1800" dirty="0"/>
              <a:t>is its selling price</a:t>
            </a:r>
          </a:p>
          <a:p>
            <a:pPr lvl="1">
              <a:lnSpc>
                <a:spcPct val="80000"/>
              </a:lnSpc>
            </a:pPr>
            <a:endParaRPr lang="en-US" sz="1800" dirty="0"/>
          </a:p>
          <a:p>
            <a:pPr>
              <a:lnSpc>
                <a:spcPct val="80000"/>
              </a:lnSpc>
            </a:pPr>
            <a:r>
              <a:rPr lang="en-US" sz="2000" dirty="0"/>
              <a:t>Problem:</a:t>
            </a:r>
          </a:p>
          <a:p>
            <a:pPr lvl="1">
              <a:lnSpc>
                <a:spcPct val="80000"/>
              </a:lnSpc>
            </a:pPr>
            <a:r>
              <a:rPr lang="en-US" sz="1800" dirty="0"/>
              <a:t>Given a hypothesis space </a:t>
            </a:r>
            <a:r>
              <a:rPr lang="en-US" sz="2000" i="1" dirty="0">
                <a:latin typeface="Times New Roman" pitchFamily="18" charset="0"/>
              </a:rPr>
              <a:t>H</a:t>
            </a:r>
          </a:p>
          <a:p>
            <a:pPr lvl="1">
              <a:lnSpc>
                <a:spcPct val="80000"/>
              </a:lnSpc>
            </a:pPr>
            <a:r>
              <a:rPr lang="en-US" sz="1800" dirty="0"/>
              <a:t>Given a training set of examples </a:t>
            </a:r>
            <a:r>
              <a:rPr lang="en-US" sz="2400" i="1" dirty="0">
                <a:latin typeface="Times New Roman" pitchFamily="18" charset="0"/>
              </a:rPr>
              <a:t>x</a:t>
            </a:r>
            <a:r>
              <a:rPr lang="en-US" sz="2400" i="1" baseline="-25000" dirty="0">
                <a:latin typeface="Times New Roman" pitchFamily="18" charset="0"/>
              </a:rPr>
              <a:t>i</a:t>
            </a:r>
          </a:p>
          <a:p>
            <a:pPr lvl="1">
              <a:lnSpc>
                <a:spcPct val="80000"/>
              </a:lnSpc>
            </a:pPr>
            <a:r>
              <a:rPr lang="en-US" sz="1800" dirty="0"/>
              <a:t>Find a hypothesis </a:t>
            </a:r>
            <a:r>
              <a:rPr lang="en-US" sz="2000" i="1" dirty="0">
                <a:latin typeface="Times New Roman" pitchFamily="18" charset="0"/>
              </a:rPr>
              <a:t>h</a:t>
            </a:r>
            <a:r>
              <a:rPr lang="en-US" sz="2000" dirty="0">
                <a:latin typeface="Times New Roman" pitchFamily="18" charset="0"/>
              </a:rPr>
              <a:t>(</a:t>
            </a:r>
            <a:r>
              <a:rPr lang="en-US" sz="2000" i="1" dirty="0">
                <a:latin typeface="Times New Roman" pitchFamily="18" charset="0"/>
              </a:rPr>
              <a:t>x</a:t>
            </a:r>
            <a:r>
              <a:rPr lang="en-US" sz="2000" dirty="0">
                <a:latin typeface="Times New Roman" pitchFamily="18" charset="0"/>
              </a:rPr>
              <a:t>)</a:t>
            </a:r>
            <a:r>
              <a:rPr lang="en-US" sz="1800" dirty="0"/>
              <a:t> such that </a:t>
            </a:r>
            <a:r>
              <a:rPr lang="en-US" sz="2000" i="1" dirty="0">
                <a:latin typeface="Times New Roman" pitchFamily="18" charset="0"/>
              </a:rPr>
              <a:t>h</a:t>
            </a:r>
            <a:r>
              <a:rPr lang="en-US" sz="2000" dirty="0">
                <a:latin typeface="Times New Roman" pitchFamily="18" charset="0"/>
              </a:rPr>
              <a:t> ~ </a:t>
            </a:r>
            <a:r>
              <a:rPr lang="en-US" sz="2000" i="1" dirty="0">
                <a:latin typeface="Times New Roman" pitchFamily="18" charset="0"/>
              </a:rPr>
              <a:t>g</a:t>
            </a:r>
          </a:p>
          <a:p>
            <a:pPr lvl="1">
              <a:lnSpc>
                <a:spcPct val="80000"/>
              </a:lnSpc>
            </a:pPr>
            <a:endParaRPr lang="en-US" sz="2000" dirty="0">
              <a:latin typeface="Times New Roman" pitchFamily="18" charset="0"/>
            </a:endParaRPr>
          </a:p>
          <a:p>
            <a:pPr>
              <a:lnSpc>
                <a:spcPct val="80000"/>
              </a:lnSpc>
            </a:pPr>
            <a:r>
              <a:rPr lang="en-US" sz="2000" dirty="0"/>
              <a:t>Includes:</a:t>
            </a:r>
          </a:p>
          <a:p>
            <a:pPr lvl="1">
              <a:lnSpc>
                <a:spcPct val="80000"/>
              </a:lnSpc>
            </a:pPr>
            <a:r>
              <a:rPr lang="en-US" sz="1800" dirty="0"/>
              <a:t>Classification (outputs = class labels)</a:t>
            </a:r>
          </a:p>
          <a:p>
            <a:pPr lvl="1">
              <a:lnSpc>
                <a:spcPct val="80000"/>
              </a:lnSpc>
            </a:pPr>
            <a:r>
              <a:rPr lang="en-US" sz="1800" dirty="0"/>
              <a:t>Regression (outputs = real numbers)</a:t>
            </a:r>
          </a:p>
          <a:p>
            <a:pPr lvl="1">
              <a:lnSpc>
                <a:spcPct val="80000"/>
              </a:lnSpc>
            </a:pPr>
            <a:endParaRPr lang="en-US" sz="1800" dirty="0"/>
          </a:p>
          <a:p>
            <a:pPr>
              <a:lnSpc>
                <a:spcPct val="80000"/>
              </a:lnSpc>
            </a:pPr>
            <a:r>
              <a:rPr lang="en-US" sz="2000" dirty="0"/>
              <a:t>How do perceptron and naïve Bayes fit in?  (</a:t>
            </a:r>
            <a:r>
              <a:rPr lang="en-US" sz="2200" i="1" dirty="0">
                <a:latin typeface="Times New Roman" pitchFamily="18" charset="0"/>
              </a:rPr>
              <a:t>H</a:t>
            </a:r>
            <a:r>
              <a:rPr lang="en-US" sz="2200" dirty="0">
                <a:latin typeface="Times New Roman" pitchFamily="18" charset="0"/>
              </a:rPr>
              <a:t>, </a:t>
            </a:r>
            <a:r>
              <a:rPr lang="en-US" sz="2200" i="1" dirty="0">
                <a:latin typeface="Times New Roman" pitchFamily="18" charset="0"/>
              </a:rPr>
              <a:t>h, g</a:t>
            </a:r>
            <a:r>
              <a:rPr lang="en-US" sz="2200" dirty="0">
                <a:latin typeface="Times New Roman" pitchFamily="18" charset="0"/>
              </a:rPr>
              <a:t>,</a:t>
            </a:r>
            <a:r>
              <a:rPr lang="en-US" sz="2000" dirty="0"/>
              <a:t> etc.)</a:t>
            </a:r>
          </a:p>
        </p:txBody>
      </p:sp>
      <p:sp>
        <p:nvSpPr>
          <p:cNvPr id="1104901" name="Freeform 5"/>
          <p:cNvSpPr>
            <a:spLocks/>
          </p:cNvSpPr>
          <p:nvPr/>
        </p:nvSpPr>
        <p:spPr bwMode="auto">
          <a:xfrm>
            <a:off x="7643813" y="3365500"/>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solidFill>
            <a:schemeClr val="accent1">
              <a:alpha val="75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descr="txp_fig.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8977313" y="2403475"/>
            <a:ext cx="185737" cy="236393"/>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prstShdw prst="shdw14" dist="35921" dir="2700000">
                    <a:scrgbClr r="0" g="0" b="0"/>
                  </a:prst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104904" name="Picture 8" descr="txp_fig"/>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7000" y="3519488"/>
            <a:ext cx="185738" cy="25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04905" name="Oval 9"/>
          <p:cNvSpPr>
            <a:spLocks noChangeArrowheads="1"/>
          </p:cNvSpPr>
          <p:nvPr/>
        </p:nvSpPr>
        <p:spPr bwMode="auto">
          <a:xfrm>
            <a:off x="9032875" y="3325813"/>
            <a:ext cx="112713" cy="112712"/>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906" name="Oval 10"/>
          <p:cNvSpPr>
            <a:spLocks noChangeArrowheads="1"/>
          </p:cNvSpPr>
          <p:nvPr/>
        </p:nvSpPr>
        <p:spPr bwMode="auto">
          <a:xfrm>
            <a:off x="9032875" y="2871788"/>
            <a:ext cx="112713" cy="112712"/>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907" name="Line 11"/>
          <p:cNvSpPr>
            <a:spLocks noChangeShapeType="1"/>
          </p:cNvSpPr>
          <p:nvPr/>
        </p:nvSpPr>
        <p:spPr bwMode="auto">
          <a:xfrm>
            <a:off x="9090025" y="2921000"/>
            <a:ext cx="0" cy="428625"/>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04909" name="Picture 13" descr="txp_fig"/>
          <p:cNvPicPr>
            <a:picLocks noChangeAspect="1" noChangeArrowheads="1"/>
          </p:cNvPicPr>
          <p:nvPr>
            <p:custDataLst>
              <p:tags r:id="rId3"/>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8675" y="4132263"/>
            <a:ext cx="303213"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37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p:txBody>
          <a:bodyPr/>
          <a:lstStyle/>
          <a:p>
            <a:r>
              <a:rPr lang="en-US"/>
              <a:t>Inductive Learning</a:t>
            </a:r>
          </a:p>
        </p:txBody>
      </p:sp>
      <p:sp>
        <p:nvSpPr>
          <p:cNvPr id="1105923" name="Rectangle 3"/>
          <p:cNvSpPr>
            <a:spLocks noGrp="1" noChangeArrowheads="1"/>
          </p:cNvSpPr>
          <p:nvPr>
            <p:ph idx="1"/>
          </p:nvPr>
        </p:nvSpPr>
        <p:spPr>
          <a:xfrm>
            <a:off x="1752600" y="1397001"/>
            <a:ext cx="10033000" cy="4729164"/>
          </a:xfrm>
        </p:spPr>
        <p:txBody>
          <a:bodyPr/>
          <a:lstStyle/>
          <a:p>
            <a:pPr>
              <a:lnSpc>
                <a:spcPct val="80000"/>
              </a:lnSpc>
            </a:pPr>
            <a:r>
              <a:rPr lang="en-US" sz="2400" dirty="0"/>
              <a:t>Curve fitting (regression, function approximation):</a:t>
            </a:r>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4000" dirty="0"/>
          </a:p>
          <a:p>
            <a:pPr>
              <a:lnSpc>
                <a:spcPct val="80000"/>
              </a:lnSpc>
            </a:pPr>
            <a:r>
              <a:rPr lang="en-US" sz="2400" dirty="0">
                <a:solidFill>
                  <a:srgbClr val="CC0000"/>
                </a:solidFill>
              </a:rPr>
              <a:t>Consistency</a:t>
            </a:r>
            <a:r>
              <a:rPr lang="en-US" sz="2400" dirty="0"/>
              <a:t> vs. </a:t>
            </a:r>
            <a:r>
              <a:rPr lang="en-US" sz="2400" dirty="0">
                <a:solidFill>
                  <a:srgbClr val="CC0000"/>
                </a:solidFill>
              </a:rPr>
              <a:t>simplicity</a:t>
            </a:r>
          </a:p>
          <a:p>
            <a:pPr>
              <a:lnSpc>
                <a:spcPct val="80000"/>
              </a:lnSpc>
            </a:pPr>
            <a:r>
              <a:rPr lang="en-US" sz="2400" dirty="0"/>
              <a:t>Ockham’s razor</a:t>
            </a:r>
          </a:p>
          <a:p>
            <a:pPr>
              <a:lnSpc>
                <a:spcPct val="80000"/>
              </a:lnSpc>
            </a:pPr>
            <a:endParaRPr lang="en-US" sz="2400" dirty="0"/>
          </a:p>
          <a:p>
            <a:pPr>
              <a:lnSpc>
                <a:spcPct val="80000"/>
              </a:lnSpc>
            </a:pPr>
            <a:endParaRPr lang="en-US" sz="2400" dirty="0"/>
          </a:p>
        </p:txBody>
      </p:sp>
      <p:pic>
        <p:nvPicPr>
          <p:cNvPr id="1105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2092325"/>
            <a:ext cx="4716463" cy="3470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05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073275"/>
            <a:ext cx="4772025" cy="350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059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2084388"/>
            <a:ext cx="4735512" cy="349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059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2092325"/>
            <a:ext cx="4735513" cy="349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059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963" y="2095500"/>
            <a:ext cx="4735512" cy="3481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71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592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059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p:txBody>
          <a:bodyPr/>
          <a:lstStyle/>
          <a:p>
            <a:r>
              <a:rPr lang="en-US"/>
              <a:t>Consistency vs. Simplicity</a:t>
            </a:r>
          </a:p>
        </p:txBody>
      </p:sp>
      <p:sp>
        <p:nvSpPr>
          <p:cNvPr id="1106947" name="Rectangle 3"/>
          <p:cNvSpPr>
            <a:spLocks noGrp="1" noChangeArrowheads="1"/>
          </p:cNvSpPr>
          <p:nvPr>
            <p:ph idx="1"/>
          </p:nvPr>
        </p:nvSpPr>
        <p:spPr>
          <a:xfrm>
            <a:off x="1905000" y="1397001"/>
            <a:ext cx="9880600" cy="4729164"/>
          </a:xfrm>
        </p:spPr>
        <p:txBody>
          <a:bodyPr/>
          <a:lstStyle/>
          <a:p>
            <a:pPr>
              <a:lnSpc>
                <a:spcPct val="90000"/>
              </a:lnSpc>
            </a:pPr>
            <a:r>
              <a:rPr lang="en-US" sz="2400" dirty="0"/>
              <a:t>Fundamental tradeoff: bias vs. variance</a:t>
            </a:r>
          </a:p>
          <a:p>
            <a:pPr>
              <a:lnSpc>
                <a:spcPct val="90000"/>
              </a:lnSpc>
            </a:pPr>
            <a:endParaRPr lang="en-US" sz="2400" dirty="0"/>
          </a:p>
          <a:p>
            <a:pPr>
              <a:lnSpc>
                <a:spcPct val="90000"/>
              </a:lnSpc>
            </a:pPr>
            <a:r>
              <a:rPr lang="en-US" sz="2400" dirty="0"/>
              <a:t>Usually algorithms prefer consistency by default (why?)</a:t>
            </a:r>
          </a:p>
          <a:p>
            <a:pPr>
              <a:lnSpc>
                <a:spcPct val="90000"/>
              </a:lnSpc>
            </a:pPr>
            <a:endParaRPr lang="en-US" sz="2400" dirty="0"/>
          </a:p>
          <a:p>
            <a:pPr>
              <a:lnSpc>
                <a:spcPct val="90000"/>
              </a:lnSpc>
            </a:pPr>
            <a:r>
              <a:rPr lang="en-US" sz="2400" dirty="0"/>
              <a:t>Several ways to operationalize “simplicity”</a:t>
            </a:r>
          </a:p>
          <a:p>
            <a:pPr lvl="1">
              <a:lnSpc>
                <a:spcPct val="90000"/>
              </a:lnSpc>
            </a:pPr>
            <a:r>
              <a:rPr lang="en-US" sz="2000" dirty="0"/>
              <a:t>Reduce the </a:t>
            </a:r>
            <a:r>
              <a:rPr lang="en-US" sz="2000" dirty="0">
                <a:solidFill>
                  <a:srgbClr val="CC0000"/>
                </a:solidFill>
              </a:rPr>
              <a:t>hypothesis space</a:t>
            </a:r>
          </a:p>
          <a:p>
            <a:pPr lvl="2">
              <a:lnSpc>
                <a:spcPct val="90000"/>
              </a:lnSpc>
            </a:pPr>
            <a:r>
              <a:rPr lang="en-US" sz="1800" dirty="0"/>
              <a:t>Assume more: e.g. independence assumptions, as in naïve Bayes</a:t>
            </a:r>
          </a:p>
          <a:p>
            <a:pPr lvl="2">
              <a:lnSpc>
                <a:spcPct val="90000"/>
              </a:lnSpc>
            </a:pPr>
            <a:r>
              <a:rPr lang="en-US" sz="1800" dirty="0"/>
              <a:t>Have fewer, better features / attributes: feature selection</a:t>
            </a:r>
          </a:p>
          <a:p>
            <a:pPr lvl="2">
              <a:lnSpc>
                <a:spcPct val="90000"/>
              </a:lnSpc>
            </a:pPr>
            <a:r>
              <a:rPr lang="en-US" sz="1800" dirty="0"/>
              <a:t>Other structural limitations (decision lists </a:t>
            </a:r>
            <a:r>
              <a:rPr lang="en-US" sz="1800" dirty="0" err="1"/>
              <a:t>vs</a:t>
            </a:r>
            <a:r>
              <a:rPr lang="en-US" sz="1800" dirty="0"/>
              <a:t> trees)</a:t>
            </a:r>
          </a:p>
          <a:p>
            <a:pPr lvl="1">
              <a:lnSpc>
                <a:spcPct val="90000"/>
              </a:lnSpc>
            </a:pPr>
            <a:r>
              <a:rPr lang="en-US" sz="2000" dirty="0">
                <a:solidFill>
                  <a:srgbClr val="CC0000"/>
                </a:solidFill>
              </a:rPr>
              <a:t>Regularization</a:t>
            </a:r>
          </a:p>
          <a:p>
            <a:pPr lvl="2">
              <a:lnSpc>
                <a:spcPct val="90000"/>
              </a:lnSpc>
            </a:pPr>
            <a:r>
              <a:rPr lang="en-US" sz="1800" dirty="0"/>
              <a:t>Smoothing: cautious use of small counts</a:t>
            </a:r>
          </a:p>
          <a:p>
            <a:pPr lvl="2">
              <a:lnSpc>
                <a:spcPct val="90000"/>
              </a:lnSpc>
            </a:pPr>
            <a:r>
              <a:rPr lang="en-US" sz="1800" dirty="0"/>
              <a:t>Many other generalization parameters (pruning cutoffs today)</a:t>
            </a:r>
          </a:p>
          <a:p>
            <a:pPr lvl="2">
              <a:lnSpc>
                <a:spcPct val="90000"/>
              </a:lnSpc>
            </a:pPr>
            <a:r>
              <a:rPr lang="en-US" sz="1800" dirty="0"/>
              <a:t>Hypothesis space stays big, but harder to get to the outskirts</a:t>
            </a:r>
          </a:p>
        </p:txBody>
      </p:sp>
    </p:spTree>
    <p:extLst>
      <p:ext uri="{BB962C8B-B14F-4D97-AF65-F5344CB8AC3E}">
        <p14:creationId xmlns:p14="http://schemas.microsoft.com/office/powerpoint/2010/main" val="167766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pic>
        <p:nvPicPr>
          <p:cNvPr id="4" name="Picture 3" descr="Lecture23-DecisionTrees-nobr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676400"/>
            <a:ext cx="7086600" cy="4724400"/>
          </a:xfrm>
          <a:prstGeom prst="rect">
            <a:avLst/>
          </a:prstGeom>
        </p:spPr>
      </p:pic>
    </p:spTree>
    <p:extLst>
      <p:ext uri="{BB962C8B-B14F-4D97-AF65-F5344CB8AC3E}">
        <p14:creationId xmlns:p14="http://schemas.microsoft.com/office/powerpoint/2010/main" val="327120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p:txBody>
          <a:bodyPr/>
          <a:lstStyle/>
          <a:p>
            <a:r>
              <a:rPr lang="en-US"/>
              <a:t>Reminder: Features</a:t>
            </a:r>
          </a:p>
        </p:txBody>
      </p:sp>
      <p:sp>
        <p:nvSpPr>
          <p:cNvPr id="1107971" name="Rectangle 3"/>
          <p:cNvSpPr>
            <a:spLocks noGrp="1" noChangeArrowheads="1"/>
          </p:cNvSpPr>
          <p:nvPr>
            <p:ph idx="1"/>
          </p:nvPr>
        </p:nvSpPr>
        <p:spPr>
          <a:xfrm>
            <a:off x="1524000" y="1397001"/>
            <a:ext cx="10261600" cy="4729164"/>
          </a:xfrm>
        </p:spPr>
        <p:txBody>
          <a:bodyPr/>
          <a:lstStyle/>
          <a:p>
            <a:r>
              <a:rPr lang="en-US" sz="2000" dirty="0"/>
              <a:t>Features, aka attributes</a:t>
            </a:r>
          </a:p>
          <a:p>
            <a:pPr lvl="1"/>
            <a:r>
              <a:rPr lang="en-US" sz="1800" dirty="0"/>
              <a:t>Sometimes: TYPE=French</a:t>
            </a:r>
          </a:p>
          <a:p>
            <a:pPr lvl="1"/>
            <a:r>
              <a:rPr lang="en-US" sz="1800" dirty="0"/>
              <a:t>Sometimes: </a:t>
            </a:r>
            <a:r>
              <a:rPr lang="en-US" sz="2100" i="1" dirty="0" err="1">
                <a:latin typeface="Times New Roman" pitchFamily="18" charset="0"/>
              </a:rPr>
              <a:t>f</a:t>
            </a:r>
            <a:r>
              <a:rPr lang="en-US" sz="1800" baseline="-25000" dirty="0" err="1"/>
              <a:t>TYPE</a:t>
            </a:r>
            <a:r>
              <a:rPr lang="en-US" sz="1800" baseline="-25000" dirty="0"/>
              <a:t>=French</a:t>
            </a:r>
            <a:r>
              <a:rPr lang="en-US" sz="1800" dirty="0"/>
              <a:t>(</a:t>
            </a:r>
            <a:r>
              <a:rPr lang="en-US" sz="2100" i="1" dirty="0">
                <a:latin typeface="Times New Roman" pitchFamily="18" charset="0"/>
              </a:rPr>
              <a:t>x</a:t>
            </a:r>
            <a:r>
              <a:rPr lang="en-US" sz="1800" dirty="0"/>
              <a:t>) = 1</a:t>
            </a:r>
          </a:p>
        </p:txBody>
      </p:sp>
      <p:pic>
        <p:nvPicPr>
          <p:cNvPr id="1107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838450"/>
            <a:ext cx="7543800" cy="377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1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p:txBody>
          <a:bodyPr/>
          <a:lstStyle/>
          <a:p>
            <a:r>
              <a:rPr lang="en-US"/>
              <a:t>Reminder: Features</a:t>
            </a:r>
          </a:p>
        </p:txBody>
      </p:sp>
      <p:sp>
        <p:nvSpPr>
          <p:cNvPr id="1107971" name="Rectangle 3"/>
          <p:cNvSpPr>
            <a:spLocks noGrp="1" noChangeArrowheads="1"/>
          </p:cNvSpPr>
          <p:nvPr>
            <p:ph idx="1"/>
          </p:nvPr>
        </p:nvSpPr>
        <p:spPr/>
        <p:txBody>
          <a:bodyPr/>
          <a:lstStyle/>
          <a:p>
            <a:r>
              <a:rPr lang="en-US" sz="2000"/>
              <a:t>Features, aka attributes</a:t>
            </a:r>
          </a:p>
          <a:p>
            <a:pPr lvl="1"/>
            <a:r>
              <a:rPr lang="en-US" sz="1800"/>
              <a:t>Sometimes: TYPE=French</a:t>
            </a:r>
          </a:p>
          <a:p>
            <a:pPr lvl="1"/>
            <a:r>
              <a:rPr lang="en-US" sz="1800"/>
              <a:t>Sometimes: </a:t>
            </a:r>
            <a:r>
              <a:rPr lang="en-US" sz="2100" i="1">
                <a:latin typeface="Times New Roman" pitchFamily="18" charset="0"/>
              </a:rPr>
              <a:t>f</a:t>
            </a:r>
            <a:r>
              <a:rPr lang="en-US" sz="1800" baseline="-25000"/>
              <a:t>TYPE=French</a:t>
            </a:r>
            <a:r>
              <a:rPr lang="en-US" sz="1800"/>
              <a:t>(</a:t>
            </a:r>
            <a:r>
              <a:rPr lang="en-US" sz="2100" i="1">
                <a:latin typeface="Times New Roman" pitchFamily="18" charset="0"/>
              </a:rPr>
              <a:t>x</a:t>
            </a:r>
            <a:r>
              <a:rPr lang="en-US" sz="1800"/>
              <a:t>) = 1</a:t>
            </a:r>
          </a:p>
        </p:txBody>
      </p:sp>
      <p:pic>
        <p:nvPicPr>
          <p:cNvPr id="1107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2838450"/>
            <a:ext cx="7138987" cy="3576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07973" name="Rectangle 5"/>
          <p:cNvSpPr>
            <a:spLocks noChangeArrowheads="1"/>
          </p:cNvSpPr>
          <p:nvPr/>
        </p:nvSpPr>
        <p:spPr bwMode="auto">
          <a:xfrm>
            <a:off x="1905000" y="3124200"/>
            <a:ext cx="4800600" cy="32766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58829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92"/>
  <p:tag name="DEFAULTHEIGHT" val="42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g$&#10;\end{document}&#10;"/>
  <p:tag name="FILENAME" val="txp_fig"/>
  <p:tag name="FORMAT" val="pngmono"/>
  <p:tag name="RES" val="1200"/>
  <p:tag name="BLEND" val="0"/>
  <p:tag name="TRANSPARENT" val="0"/>
  <p:tag name="TBUG" val="0"/>
  <p:tag name="ALLOWFS" val="0"/>
  <p:tag name="ORIGWIDTH" val="11"/>
  <p:tag name="PICTUREFILESIZE" val="90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1"/>
  <p:tag name="PICTUREFILESIZE" val="85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C|A,B)$&#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98"/>
  <p:tag name="PICTUREFILESIZE" val="588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langle p_1,\ldots,p_n \rangle) = E_{p} \log_2 1/p_i&#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288"/>
  <p:tag name="PICTUREFILESIZE" val="1404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sum_{i = 1}^n - p_i \log_2 p_i&#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58"/>
  <p:tag name="PICTUREFILESIZE" val="10901"/>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33408</TotalTime>
  <Words>1387</Words>
  <Application>Microsoft Macintosh PowerPoint</Application>
  <PresentationFormat>Widescreen</PresentationFormat>
  <Paragraphs>297</Paragraphs>
  <Slides>36</Slides>
  <Notes>2</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Tahoma</vt:lpstr>
      <vt:lpstr>Times New Roman</vt:lpstr>
      <vt:lpstr>Wingdings</vt:lpstr>
      <vt:lpstr>dan-berkeley-nlp-v1</vt:lpstr>
      <vt:lpstr>Worksheet</vt:lpstr>
      <vt:lpstr>Announcements</vt:lpstr>
      <vt:lpstr>CS 188: Artificial Intelligence </vt:lpstr>
      <vt:lpstr>Inductive Learning</vt:lpstr>
      <vt:lpstr>Inductive Learning (Science)</vt:lpstr>
      <vt:lpstr>Inductive Learning</vt:lpstr>
      <vt:lpstr>Consistency vs. Simplicity</vt:lpstr>
      <vt:lpstr>Decision Trees</vt:lpstr>
      <vt:lpstr>Reminder: Features</vt:lpstr>
      <vt:lpstr>Reminder: Features</vt:lpstr>
      <vt:lpstr>Decision Trees</vt:lpstr>
      <vt:lpstr>Expressiveness of DTs</vt:lpstr>
      <vt:lpstr>Comparison: Perceptrons</vt:lpstr>
      <vt:lpstr>Hypothesis Spaces</vt:lpstr>
      <vt:lpstr>Decision Tree Learning</vt:lpstr>
      <vt:lpstr>Choosing an Attribute</vt:lpstr>
      <vt:lpstr>Entropy and Information</vt:lpstr>
      <vt:lpstr>Entropy</vt:lpstr>
      <vt:lpstr>Information Gain</vt:lpstr>
      <vt:lpstr>Information Gain</vt:lpstr>
      <vt:lpstr>Next Step: Recurse</vt:lpstr>
      <vt:lpstr>Example: Learned Tree</vt:lpstr>
      <vt:lpstr>Example: Miles Per Gallon</vt:lpstr>
      <vt:lpstr>Find the First Split</vt:lpstr>
      <vt:lpstr>Result: Decision Stump</vt:lpstr>
      <vt:lpstr>Second Level</vt:lpstr>
      <vt:lpstr>PowerPoint Presentation</vt:lpstr>
      <vt:lpstr>Reminder: Overfitting</vt:lpstr>
      <vt:lpstr>PowerPoint Presentation</vt:lpstr>
      <vt:lpstr>PowerPoint Presentation</vt:lpstr>
      <vt:lpstr>Significance of a Split</vt:lpstr>
      <vt:lpstr>Keeping it General</vt:lpstr>
      <vt:lpstr>Pruning example</vt:lpstr>
      <vt:lpstr>Regularization</vt:lpstr>
      <vt:lpstr>Forward Pointer: Random Forests</vt:lpstr>
      <vt:lpstr>Two Ways of Controlling Overfitting</vt:lpstr>
      <vt:lpstr>Next Lecture: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Nikita Kitaev</cp:lastModifiedBy>
  <cp:revision>2697</cp:revision>
  <cp:lastPrinted>2018-11-08T20:04:01Z</cp:lastPrinted>
  <dcterms:created xsi:type="dcterms:W3CDTF">2004-08-27T04:16:05Z</dcterms:created>
  <dcterms:modified xsi:type="dcterms:W3CDTF">2020-08-04T19:37:01Z</dcterms:modified>
</cp:coreProperties>
</file>