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56"/>
  </p:notesMasterIdLst>
  <p:handoutMasterIdLst>
    <p:handoutMasterId r:id="rId57"/>
  </p:handoutMasterIdLst>
  <p:sldIdLst>
    <p:sldId id="344" r:id="rId2"/>
    <p:sldId id="359" r:id="rId3"/>
    <p:sldId id="364" r:id="rId4"/>
    <p:sldId id="340" r:id="rId5"/>
    <p:sldId id="341" r:id="rId6"/>
    <p:sldId id="371" r:id="rId7"/>
    <p:sldId id="844" r:id="rId8"/>
    <p:sldId id="455" r:id="rId9"/>
    <p:sldId id="457" r:id="rId10"/>
    <p:sldId id="464" r:id="rId11"/>
    <p:sldId id="448" r:id="rId12"/>
    <p:sldId id="449" r:id="rId13"/>
    <p:sldId id="435" r:id="rId14"/>
    <p:sldId id="469" r:id="rId15"/>
    <p:sldId id="471" r:id="rId16"/>
    <p:sldId id="440" r:id="rId17"/>
    <p:sldId id="407" r:id="rId18"/>
    <p:sldId id="408" r:id="rId19"/>
    <p:sldId id="409" r:id="rId20"/>
    <p:sldId id="441" r:id="rId21"/>
    <p:sldId id="411" r:id="rId22"/>
    <p:sldId id="439" r:id="rId23"/>
    <p:sldId id="415" r:id="rId24"/>
    <p:sldId id="451" r:id="rId25"/>
    <p:sldId id="470" r:id="rId26"/>
    <p:sldId id="473" r:id="rId27"/>
    <p:sldId id="450" r:id="rId28"/>
    <p:sldId id="472" r:id="rId29"/>
    <p:sldId id="454" r:id="rId30"/>
    <p:sldId id="446" r:id="rId31"/>
    <p:sldId id="416" r:id="rId32"/>
    <p:sldId id="417" r:id="rId33"/>
    <p:sldId id="456" r:id="rId34"/>
    <p:sldId id="845" r:id="rId35"/>
    <p:sldId id="474" r:id="rId36"/>
    <p:sldId id="475" r:id="rId37"/>
    <p:sldId id="476" r:id="rId38"/>
    <p:sldId id="477" r:id="rId39"/>
    <p:sldId id="466" r:id="rId40"/>
    <p:sldId id="460" r:id="rId41"/>
    <p:sldId id="461" r:id="rId42"/>
    <p:sldId id="462" r:id="rId43"/>
    <p:sldId id="463" r:id="rId44"/>
    <p:sldId id="846" r:id="rId45"/>
    <p:sldId id="423" r:id="rId46"/>
    <p:sldId id="467" r:id="rId47"/>
    <p:sldId id="424" r:id="rId48"/>
    <p:sldId id="468" r:id="rId49"/>
    <p:sldId id="431" r:id="rId50"/>
    <p:sldId id="432" r:id="rId51"/>
    <p:sldId id="413" r:id="rId52"/>
    <p:sldId id="428" r:id="rId53"/>
    <p:sldId id="433" r:id="rId54"/>
    <p:sldId id="442" r:id="rId55"/>
  </p:sldIdLst>
  <p:sldSz cx="12192000" cy="6858000"/>
  <p:notesSz cx="7099300" cy="10234613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6B2"/>
    <a:srgbClr val="FFCCCC"/>
    <a:srgbClr val="FFCCFF"/>
    <a:srgbClr val="FFFF00"/>
    <a:srgbClr val="3333FF"/>
    <a:srgbClr val="FF3300"/>
    <a:srgbClr val="CC00CC"/>
    <a:srgbClr val="6699FF"/>
    <a:srgbClr val="CC99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121" d="100"/>
          <a:sy n="121" d="100"/>
        </p:scale>
        <p:origin x="7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0FF84380-B695-4AAA-BD6D-02A02864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4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7BDF81BA-2724-47AE-8C5A-18C6541FA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1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7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2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DF81BA-2724-47AE-8C5A-18C6541FAE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72DA2-3CE2-4D8F-8D36-0B42681375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16CB4-232B-44FE-B9B7-35A4219F0F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E9712-67AD-4F8B-8E43-C0603CB0E6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5F2DB-5E2F-43F9-868D-96E834BECC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8590-D25A-427F-820A-B82C7A4232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C5193-1026-4794-8663-01E65A01DB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C84FA-3003-4F13-B610-A564542E36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268BA-431C-4D9E-849E-30926F997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9A438-0B24-4EB8-B981-2260CC8E5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9CB0-FC20-4D9A-A29C-89F5F9414B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93E6A-B6F6-4BDF-AD15-C93DDC5582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DBD443E1-4B43-4BA2-A59F-0DCD9251A8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4.xml"/><Relationship Id="rId7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23.png"/><Relationship Id="rId5" Type="http://schemas.openxmlformats.org/officeDocument/2006/relationships/tags" Target="../tags/tag12.xml"/><Relationship Id="rId10" Type="http://schemas.openxmlformats.org/officeDocument/2006/relationships/image" Target="../media/image22.png"/><Relationship Id="rId4" Type="http://schemas.openxmlformats.org/officeDocument/2006/relationships/tags" Target="../tags/tag11.xml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27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0.xml"/><Relationship Id="rId7" Type="http://schemas.openxmlformats.org/officeDocument/2006/relationships/image" Target="../media/image2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5.png"/><Relationship Id="rId26" Type="http://schemas.openxmlformats.org/officeDocument/2006/relationships/image" Target="../media/image38.png"/><Relationship Id="rId3" Type="http://schemas.openxmlformats.org/officeDocument/2006/relationships/tags" Target="../tags/tag24.xml"/><Relationship Id="rId21" Type="http://schemas.openxmlformats.org/officeDocument/2006/relationships/image" Target="../media/image48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tags" Target="../tags/tag23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image" Target="../media/image51.png"/><Relationship Id="rId5" Type="http://schemas.openxmlformats.org/officeDocument/2006/relationships/tags" Target="../tags/tag26.xml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tags" Target="../tags/tag31.xml"/><Relationship Id="rId19" Type="http://schemas.openxmlformats.org/officeDocument/2006/relationships/image" Target="../media/image46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tags" Target="../tags/tag37.xml"/><Relationship Id="rId16" Type="http://schemas.openxmlformats.org/officeDocument/2006/relationships/image" Target="../media/image62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57.png"/><Relationship Id="rId5" Type="http://schemas.openxmlformats.org/officeDocument/2006/relationships/tags" Target="../tags/tag40.xml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tags" Target="../tags/tag3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8.png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emf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72.emf"/><Relationship Id="rId11" Type="http://schemas.openxmlformats.org/officeDocument/2006/relationships/image" Target="../media/image77.png"/><Relationship Id="rId5" Type="http://schemas.openxmlformats.org/officeDocument/2006/relationships/image" Target="../media/image71.emf"/><Relationship Id="rId10" Type="http://schemas.openxmlformats.org/officeDocument/2006/relationships/image" Target="../media/image76.emf"/><Relationship Id="rId4" Type="http://schemas.openxmlformats.org/officeDocument/2006/relationships/image" Target="../media/image70.png"/><Relationship Id="rId9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3.png"/><Relationship Id="rId3" Type="http://schemas.openxmlformats.org/officeDocument/2006/relationships/tags" Target="../tags/tag5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81.png"/><Relationship Id="rId5" Type="http://schemas.openxmlformats.org/officeDocument/2006/relationships/tags" Target="../tags/tag54.xml"/><Relationship Id="rId10" Type="http://schemas.openxmlformats.org/officeDocument/2006/relationships/image" Target="../media/image80.png"/><Relationship Id="rId4" Type="http://schemas.openxmlformats.org/officeDocument/2006/relationships/tags" Target="../tags/tag53.xml"/><Relationship Id="rId9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58.xml"/><Relationship Id="rId7" Type="http://schemas.openxmlformats.org/officeDocument/2006/relationships/image" Target="../media/image87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8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9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62.xml"/><Relationship Id="rId7" Type="http://schemas.openxmlformats.org/officeDocument/2006/relationships/image" Target="../media/image90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4.png"/><Relationship Id="rId5" Type="http://schemas.openxmlformats.org/officeDocument/2006/relationships/tags" Target="../tags/tag64.xml"/><Relationship Id="rId10" Type="http://schemas.openxmlformats.org/officeDocument/2006/relationships/image" Target="../media/image93.png"/><Relationship Id="rId4" Type="http://schemas.openxmlformats.org/officeDocument/2006/relationships/tags" Target="../tags/tag63.xml"/><Relationship Id="rId9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3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tags" Target="../tags/tag70.xml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1.png"/><Relationship Id="rId5" Type="http://schemas.openxmlformats.org/officeDocument/2006/relationships/tags" Target="../tags/tag72.xml"/><Relationship Id="rId10" Type="http://schemas.openxmlformats.org/officeDocument/2006/relationships/image" Target="../media/image100.png"/><Relationship Id="rId4" Type="http://schemas.openxmlformats.org/officeDocument/2006/relationships/tags" Target="../tags/tag71.xml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98.png"/><Relationship Id="rId5" Type="http://schemas.openxmlformats.org/officeDocument/2006/relationships/tags" Target="../tags/tag77.xml"/><Relationship Id="rId10" Type="http://schemas.openxmlformats.org/officeDocument/2006/relationships/image" Target="../media/image108.png"/><Relationship Id="rId4" Type="http://schemas.openxmlformats.org/officeDocument/2006/relationships/tags" Target="../tags/tag76.xml"/><Relationship Id="rId9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668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Decision Networks and Value of Information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334000" y="5462830"/>
            <a:ext cx="7467600" cy="86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Instructor: Nikita </a:t>
            </a:r>
            <a:r>
              <a:rPr lang="en-US" sz="2000" dirty="0" err="1">
                <a:latin typeface="Calibri"/>
                <a:cs typeface="Calibri"/>
              </a:rPr>
              <a:t>Kitaev</a:t>
            </a:r>
            <a:endParaRPr lang="en-US" sz="20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University of California, Berkeley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573309"/>
            <a:ext cx="12192000" cy="2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3568611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174750"/>
            <a:ext cx="5681935" cy="50736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Spam Filter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5532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Input: an email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Output: spam/ham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Setup: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Get a large collection of example emails, each labeled “spam” or “ham”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Note: someone has to hand label all this data!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Want to learn to predict labels of new, future emails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Features: The attributes used to make the ham / spam decision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Words: FREE!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Text Patterns: $</a:t>
            </a:r>
            <a:r>
              <a:rPr lang="en-US" sz="2000" dirty="0" err="1"/>
              <a:t>dd</a:t>
            </a:r>
            <a:r>
              <a:rPr lang="en-US" sz="2000" dirty="0"/>
              <a:t>, CAPS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Non-text: </a:t>
            </a:r>
            <a:r>
              <a:rPr lang="en-US" sz="2000" dirty="0" err="1"/>
              <a:t>SenderInContacts</a:t>
            </a:r>
            <a:r>
              <a:rPr lang="en-US" sz="2000" dirty="0"/>
              <a:t>, </a:t>
            </a:r>
            <a:r>
              <a:rPr lang="en-US" sz="2000" dirty="0" err="1"/>
              <a:t>WidelyBroadcast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…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8001000" y="1447800"/>
            <a:ext cx="3581400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Dear Sir.</a:t>
            </a:r>
          </a:p>
          <a:p>
            <a:endParaRPr lang="en-US" sz="1600">
              <a:latin typeface="Calibri"/>
              <a:cs typeface="Calibri"/>
            </a:endParaRPr>
          </a:p>
          <a:p>
            <a:r>
              <a:rPr lang="en-US" sz="1600">
                <a:latin typeface="Calibri"/>
                <a:cs typeface="Calibri"/>
              </a:rPr>
              <a:t>First, I must solicit your confidence in this transaction, this is by virture of its nature as being utterly confidencial and top secret. …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8001000" y="3048000"/>
            <a:ext cx="3505200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TO BE REMOVED FROM FUTURE MAILINGS, SIMPLY REPLY TO THIS MESSAGE AND PUT "REMOVE" IN THE SUBJECT.</a:t>
            </a:r>
          </a:p>
          <a:p>
            <a:endParaRPr lang="en-US" sz="1600">
              <a:latin typeface="Calibri"/>
              <a:cs typeface="Calibri"/>
            </a:endParaRPr>
          </a:p>
          <a:p>
            <a:r>
              <a:rPr lang="en-US" sz="1600">
                <a:latin typeface="Calibri"/>
                <a:cs typeface="Calibri"/>
              </a:rPr>
              <a:t>99  MILLION EMAIL ADDRESSES</a:t>
            </a:r>
          </a:p>
          <a:p>
            <a:r>
              <a:rPr lang="en-US" sz="1600">
                <a:latin typeface="Calibri"/>
                <a:cs typeface="Calibri"/>
              </a:rPr>
              <a:t>  FOR ONLY $99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8001000" y="4876800"/>
            <a:ext cx="3505200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Ok, Iknow this is blatantly OT but I'm beginning to go insane. Had an old Dell Dimension XPS sitting in the corner and decided to put it to use, I know it was working pre being stuck in the corner, but when I plugged it in, hit the power nothing happened.</a:t>
            </a:r>
          </a:p>
        </p:txBody>
      </p:sp>
      <p:sp>
        <p:nvSpPr>
          <p:cNvPr id="1282055" name="Freeform 7"/>
          <p:cNvSpPr>
            <a:spLocks/>
          </p:cNvSpPr>
          <p:nvPr/>
        </p:nvSpPr>
        <p:spPr bwMode="auto">
          <a:xfrm>
            <a:off x="7061200" y="5334000"/>
            <a:ext cx="635000" cy="4572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2056" name="Freeform 8"/>
          <p:cNvSpPr>
            <a:spLocks/>
          </p:cNvSpPr>
          <p:nvPr/>
        </p:nvSpPr>
        <p:spPr bwMode="auto">
          <a:xfrm>
            <a:off x="7165975" y="1905000"/>
            <a:ext cx="454025" cy="4572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2057" name="Freeform 9"/>
          <p:cNvSpPr>
            <a:spLocks/>
          </p:cNvSpPr>
          <p:nvPr/>
        </p:nvSpPr>
        <p:spPr bwMode="auto">
          <a:xfrm>
            <a:off x="7162800" y="3505200"/>
            <a:ext cx="454025" cy="4572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2055" grpId="0" animBg="1"/>
      <p:bldP spid="1282056" grpId="0" animBg="1"/>
      <p:bldP spid="12820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Example: Digit Recognition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0010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Input: images / pixel grids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Output: a digit 0-9</a:t>
            </a: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Setup: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Get a large collection of example images, each labeled with a digit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Note: someone has to hand label all this data!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Want to learn to predict labels of new, future digit images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Features: The attributes used to make the digit decision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Pixels: (6,8)=ON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Shape Patterns: </a:t>
            </a:r>
            <a:r>
              <a:rPr lang="en-US" sz="2000" dirty="0" err="1">
                <a:latin typeface="Calibri"/>
                <a:cs typeface="Calibri"/>
              </a:rPr>
              <a:t>NumComponents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AspectRatio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NumLoops</a:t>
            </a: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Features are increasingly induced rather than crafted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7400" y="1676400"/>
            <a:ext cx="508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1200" y="2514600"/>
            <a:ext cx="54451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5162" y="4267200"/>
            <a:ext cx="655638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93262" y="5414962"/>
            <a:ext cx="61753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01200" y="3352800"/>
            <a:ext cx="61753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Box 74"/>
          <p:cNvSpPr txBox="1">
            <a:spLocks noChangeArrowheads="1"/>
          </p:cNvSpPr>
          <p:nvPr/>
        </p:nvSpPr>
        <p:spPr bwMode="auto">
          <a:xfrm>
            <a:off x="10896600" y="17526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/>
                <a:cs typeface="Calibri"/>
              </a:rPr>
              <a:t>0</a:t>
            </a:r>
          </a:p>
        </p:txBody>
      </p:sp>
      <p:sp>
        <p:nvSpPr>
          <p:cNvPr id="10250" name="TextBox 75"/>
          <p:cNvSpPr txBox="1">
            <a:spLocks noChangeArrowheads="1"/>
          </p:cNvSpPr>
          <p:nvPr/>
        </p:nvSpPr>
        <p:spPr bwMode="auto">
          <a:xfrm>
            <a:off x="10896600" y="25908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/>
                <a:cs typeface="Calibri"/>
              </a:rPr>
              <a:t>1</a:t>
            </a:r>
          </a:p>
        </p:txBody>
      </p:sp>
      <p:sp>
        <p:nvSpPr>
          <p:cNvPr id="10251" name="TextBox 76"/>
          <p:cNvSpPr txBox="1">
            <a:spLocks noChangeArrowheads="1"/>
          </p:cNvSpPr>
          <p:nvPr/>
        </p:nvSpPr>
        <p:spPr bwMode="auto">
          <a:xfrm>
            <a:off x="10896600" y="35052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/>
                <a:cs typeface="Calibri"/>
              </a:rPr>
              <a:t>2</a:t>
            </a:r>
          </a:p>
        </p:txBody>
      </p:sp>
      <p:sp>
        <p:nvSpPr>
          <p:cNvPr id="10252" name="TextBox 77"/>
          <p:cNvSpPr txBox="1">
            <a:spLocks noChangeArrowheads="1"/>
          </p:cNvSpPr>
          <p:nvPr/>
        </p:nvSpPr>
        <p:spPr bwMode="auto">
          <a:xfrm>
            <a:off x="10896600" y="44196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/>
                <a:cs typeface="Calibri"/>
              </a:rPr>
              <a:t>1</a:t>
            </a:r>
          </a:p>
        </p:txBody>
      </p:sp>
      <p:sp>
        <p:nvSpPr>
          <p:cNvPr id="10253" name="TextBox 78"/>
          <p:cNvSpPr txBox="1">
            <a:spLocks noChangeArrowheads="1"/>
          </p:cNvSpPr>
          <p:nvPr/>
        </p:nvSpPr>
        <p:spPr bwMode="auto">
          <a:xfrm>
            <a:off x="10820400" y="5567362"/>
            <a:ext cx="60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/>
                <a:cs typeface="Calibri"/>
              </a:rPr>
              <a:t>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0250" grpId="0"/>
      <p:bldP spid="10251" grpId="0"/>
      <p:bldP spid="10252" grpId="0"/>
      <p:bldP spid="102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119" y="1371600"/>
            <a:ext cx="5333761" cy="4368111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Other Classification Tasks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Classification: given inputs x, predict labels (classes) y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Examples: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Medical diagnosis (input: symptoms,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sz="2000" dirty="0"/>
              <a:t>	classes: diseases)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Fraud detection (input: account activity,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classes: fraud / no fraud)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Automatic essay grading (input: document,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US" sz="2000" dirty="0"/>
              <a:t>	classes: grades)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Customer service email routing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Review sentiment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Language ID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… many more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Classification is an important commercial technology!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Classification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307269"/>
            <a:ext cx="5943600" cy="5061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689600" cy="4729164"/>
          </a:xfrm>
        </p:spPr>
        <p:txBody>
          <a:bodyPr/>
          <a:lstStyle/>
          <a:p>
            <a:r>
              <a:rPr lang="en-US" sz="2800" dirty="0"/>
              <a:t>Model-based approach</a:t>
            </a:r>
          </a:p>
          <a:p>
            <a:pPr lvl="1"/>
            <a:r>
              <a:rPr lang="en-US" sz="2400" dirty="0"/>
              <a:t>Build a model (e.g. Bayes’ net) where both the output label and input features are random variables</a:t>
            </a:r>
          </a:p>
          <a:p>
            <a:pPr lvl="1"/>
            <a:r>
              <a:rPr lang="en-US" sz="2400" dirty="0"/>
              <a:t>Instantiate any observed features</a:t>
            </a:r>
          </a:p>
          <a:p>
            <a:pPr lvl="1"/>
            <a:r>
              <a:rPr lang="en-US" sz="2400" dirty="0"/>
              <a:t>Query for the distribution of the label conditioned on the features</a:t>
            </a:r>
          </a:p>
          <a:p>
            <a:pPr lvl="4"/>
            <a:endParaRPr lang="en-US" dirty="0"/>
          </a:p>
          <a:p>
            <a:r>
              <a:rPr lang="en-US" sz="2800" dirty="0"/>
              <a:t>Challenges</a:t>
            </a:r>
          </a:p>
          <a:p>
            <a:pPr lvl="1"/>
            <a:r>
              <a:rPr lang="en-US" sz="2400" dirty="0"/>
              <a:t>What structure should the BN have?</a:t>
            </a:r>
          </a:p>
          <a:p>
            <a:pPr lvl="1"/>
            <a:r>
              <a:rPr lang="en-US" sz="2400" dirty="0"/>
              <a:t>How should we learn its parameters?</a:t>
            </a:r>
            <a:endParaRPr lang="en-US" dirty="0"/>
          </a:p>
          <a:p>
            <a:pPr lvl="1"/>
            <a:endParaRPr lang="en-US" sz="2400" dirty="0"/>
          </a:p>
          <a:p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5588" y="1355226"/>
            <a:ext cx="5655412" cy="4816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Naïve Bayes for Digits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48006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Naïve </a:t>
            </a:r>
            <a:r>
              <a:rPr lang="en-US" sz="2400" dirty="0" err="1">
                <a:latin typeface="Calibri"/>
                <a:cs typeface="Calibri"/>
              </a:rPr>
              <a:t>Bayes</a:t>
            </a:r>
            <a:r>
              <a:rPr lang="en-US" sz="2400" dirty="0">
                <a:latin typeface="Calibri"/>
                <a:cs typeface="Calibri"/>
              </a:rPr>
              <a:t>: Assume all features are independent effects of the label</a:t>
            </a:r>
          </a:p>
          <a:p>
            <a:pPr lvl="2"/>
            <a:endParaRPr lang="en-US" sz="16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Simple digit recognition version: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One feature (variable) </a:t>
            </a:r>
            <a:r>
              <a:rPr lang="en-US" sz="2000" dirty="0" err="1">
                <a:latin typeface="Calibri"/>
                <a:cs typeface="Calibri"/>
              </a:rPr>
              <a:t>F</a:t>
            </a:r>
            <a:r>
              <a:rPr lang="en-US" sz="2000" baseline="-25000" dirty="0" err="1">
                <a:latin typeface="Calibri"/>
                <a:cs typeface="Calibri"/>
              </a:rPr>
              <a:t>ij</a:t>
            </a:r>
            <a:r>
              <a:rPr lang="en-US" sz="2000" dirty="0">
                <a:latin typeface="Calibri"/>
                <a:cs typeface="Calibri"/>
              </a:rPr>
              <a:t> for each grid position &lt;</a:t>
            </a:r>
            <a:r>
              <a:rPr lang="en-US" sz="2000" dirty="0" err="1">
                <a:latin typeface="Calibri"/>
                <a:cs typeface="Calibri"/>
              </a:rPr>
              <a:t>i,j</a:t>
            </a:r>
            <a:r>
              <a:rPr lang="en-US" sz="2000" dirty="0">
                <a:latin typeface="Calibri"/>
                <a:cs typeface="Calibri"/>
              </a:rPr>
              <a:t>&gt;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Feature values are on / off, based on whether intensity</a:t>
            </a:r>
          </a:p>
          <a:p>
            <a:pPr lvl="1" eaLnBrk="1" hangingPunct="1">
              <a:buNone/>
            </a:pPr>
            <a:r>
              <a:rPr lang="en-US" sz="2000" dirty="0">
                <a:latin typeface="Calibri"/>
                <a:cs typeface="Calibri"/>
              </a:rPr>
              <a:t>	is more or less than 0.5 in underlying image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Each input maps to a feature vector, e.g.</a:t>
            </a: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Here: lots of features, each is binary valued</a:t>
            </a:r>
          </a:p>
          <a:p>
            <a:pPr lvl="3"/>
            <a:endParaRPr lang="en-US" sz="12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Naïve </a:t>
            </a:r>
            <a:r>
              <a:rPr lang="en-US" sz="2400" dirty="0" err="1">
                <a:latin typeface="Calibri"/>
                <a:cs typeface="Calibri"/>
              </a:rPr>
              <a:t>Bayes</a:t>
            </a:r>
            <a:r>
              <a:rPr lang="en-US" sz="2400" dirty="0">
                <a:latin typeface="Calibri"/>
                <a:cs typeface="Calibri"/>
              </a:rPr>
              <a:t> model:</a:t>
            </a:r>
          </a:p>
          <a:p>
            <a:pPr lvl="5"/>
            <a:endParaRPr lang="en-US" sz="12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What do we need to learn?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1300" y="41148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4713" y="4267200"/>
            <a:ext cx="66182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6162" y="5334000"/>
            <a:ext cx="5405438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10020300" y="19050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Y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9105900" y="3352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1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0934700" y="3352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n</a:t>
            </a:r>
            <a:endParaRPr lang="en-US">
              <a:latin typeface="Calibri"/>
              <a:cs typeface="Calibri"/>
            </a:endParaRPr>
          </a:p>
        </p:txBody>
      </p:sp>
      <p:cxnSp>
        <p:nvCxnSpPr>
          <p:cNvPr id="11" name="AutoShape 7"/>
          <p:cNvCxnSpPr>
            <a:cxnSpLocks noChangeShapeType="1"/>
            <a:stCxn id="7" idx="4"/>
            <a:endCxn id="10" idx="0"/>
          </p:cNvCxnSpPr>
          <p:nvPr/>
        </p:nvCxnSpPr>
        <p:spPr bwMode="auto">
          <a:xfrm>
            <a:off x="10287000" y="24384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" name="AutoShape 8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9372600" y="24384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9791700" y="3352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2</a:t>
            </a:r>
            <a:endParaRPr lang="en-US">
              <a:latin typeface="Calibri"/>
              <a:cs typeface="Calibri"/>
            </a:endParaRPr>
          </a:p>
        </p:txBody>
      </p:sp>
      <p:cxnSp>
        <p:nvCxnSpPr>
          <p:cNvPr id="14" name="AutoShape 10"/>
          <p:cNvCxnSpPr>
            <a:cxnSpLocks noChangeShapeType="1"/>
            <a:stCxn id="7" idx="4"/>
            <a:endCxn id="13" idx="0"/>
          </p:cNvCxnSpPr>
          <p:nvPr/>
        </p:nvCxnSpPr>
        <p:spPr bwMode="auto">
          <a:xfrm flipH="1">
            <a:off x="10058400" y="2438400"/>
            <a:ext cx="2286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5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77500" y="3581400"/>
            <a:ext cx="307975" cy="5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General Naïve Bayes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96774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 general </a:t>
            </a:r>
            <a:r>
              <a:rPr lang="en-US" sz="2400" dirty="0">
                <a:solidFill>
                  <a:schemeClr val="accent6"/>
                </a:solidFill>
                <a:latin typeface="Calibri"/>
                <a:cs typeface="Calibri"/>
              </a:rPr>
              <a:t>Naive </a:t>
            </a:r>
            <a:r>
              <a:rPr lang="en-US" sz="2400" dirty="0" err="1">
                <a:solidFill>
                  <a:schemeClr val="accent6"/>
                </a:solidFill>
                <a:latin typeface="Calibri"/>
                <a:cs typeface="Calibri"/>
              </a:rPr>
              <a:t>Bayes</a:t>
            </a:r>
            <a:r>
              <a:rPr lang="en-US" sz="2400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model: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We only have to specify how each feature depends on the class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Total number of parameters is </a:t>
            </a:r>
            <a:r>
              <a:rPr lang="en-US" sz="2400" i="1" dirty="0">
                <a:solidFill>
                  <a:srgbClr val="CC0000"/>
                </a:solidFill>
                <a:latin typeface="Calibri"/>
                <a:cs typeface="Calibri"/>
              </a:rPr>
              <a:t>linear</a:t>
            </a:r>
            <a:r>
              <a:rPr lang="en-US" sz="2400" dirty="0">
                <a:latin typeface="Calibri"/>
                <a:cs typeface="Calibri"/>
              </a:rPr>
              <a:t> in 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Model is very simplistic, but often works anyway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9258300" y="1752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Y</a:t>
            </a: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8343900" y="32004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1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0172700" y="32004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n</a:t>
            </a:r>
            <a:endParaRPr lang="en-US">
              <a:latin typeface="Calibri"/>
              <a:cs typeface="Calibri"/>
            </a:endParaRPr>
          </a:p>
        </p:txBody>
      </p:sp>
      <p:cxnSp>
        <p:nvCxnSpPr>
          <p:cNvPr id="13319" name="AutoShape 7"/>
          <p:cNvCxnSpPr>
            <a:cxnSpLocks noChangeShapeType="1"/>
            <a:stCxn id="13316" idx="4"/>
            <a:endCxn id="13318" idx="0"/>
          </p:cNvCxnSpPr>
          <p:nvPr/>
        </p:nvCxnSpPr>
        <p:spPr bwMode="auto">
          <a:xfrm>
            <a:off x="9525000" y="22860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3320" name="AutoShape 8"/>
          <p:cNvCxnSpPr>
            <a:cxnSpLocks noChangeShapeType="1"/>
            <a:stCxn id="13316" idx="4"/>
            <a:endCxn id="13317" idx="0"/>
          </p:cNvCxnSpPr>
          <p:nvPr/>
        </p:nvCxnSpPr>
        <p:spPr bwMode="auto">
          <a:xfrm flipH="1">
            <a:off x="8610600" y="22860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9029700" y="32004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2</a:t>
            </a:r>
            <a:endParaRPr lang="en-US">
              <a:latin typeface="Calibri"/>
              <a:cs typeface="Calibri"/>
            </a:endParaRPr>
          </a:p>
        </p:txBody>
      </p:sp>
      <p:cxnSp>
        <p:nvCxnSpPr>
          <p:cNvPr id="13322" name="AutoShape 10"/>
          <p:cNvCxnSpPr>
            <a:cxnSpLocks noChangeShapeType="1"/>
            <a:stCxn id="13316" idx="4"/>
            <a:endCxn id="13321" idx="0"/>
          </p:cNvCxnSpPr>
          <p:nvPr/>
        </p:nvCxnSpPr>
        <p:spPr bwMode="auto">
          <a:xfrm flipH="1">
            <a:off x="9296400" y="2286000"/>
            <a:ext cx="2286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3323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0" y="3429000"/>
            <a:ext cx="307975" cy="5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225800"/>
            <a:ext cx="23463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3200400"/>
            <a:ext cx="2193925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7966" name="Text Box 14"/>
          <p:cNvSpPr txBox="1">
            <a:spLocks noChangeArrowheads="1"/>
          </p:cNvSpPr>
          <p:nvPr/>
        </p:nvSpPr>
        <p:spPr bwMode="auto">
          <a:xfrm>
            <a:off x="3429000" y="2438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|Y| parameters</a:t>
            </a:r>
          </a:p>
        </p:txBody>
      </p:sp>
      <p:sp>
        <p:nvSpPr>
          <p:cNvPr id="1277967" name="Text Box 15"/>
          <p:cNvSpPr txBox="1">
            <a:spLocks noChangeArrowheads="1"/>
          </p:cNvSpPr>
          <p:nvPr/>
        </p:nvSpPr>
        <p:spPr bwMode="auto">
          <a:xfrm>
            <a:off x="4953000" y="4006850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n x |F| x |Y| parameters</a:t>
            </a:r>
          </a:p>
        </p:txBody>
      </p:sp>
      <p:sp>
        <p:nvSpPr>
          <p:cNvPr id="1277968" name="Text Box 16"/>
          <p:cNvSpPr txBox="1">
            <a:spLocks noChangeArrowheads="1"/>
          </p:cNvSpPr>
          <p:nvPr/>
        </p:nvSpPr>
        <p:spPr bwMode="auto">
          <a:xfrm>
            <a:off x="1371600" y="3930650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|Y| x |</a:t>
            </a:r>
            <a:r>
              <a:rPr lang="en-US" dirty="0" err="1">
                <a:latin typeface="Calibri"/>
                <a:cs typeface="Calibri"/>
              </a:rPr>
              <a:t>F|</a:t>
            </a:r>
            <a:r>
              <a:rPr lang="en-US" baseline="30000" dirty="0" err="1">
                <a:latin typeface="Calibri"/>
                <a:cs typeface="Calibri"/>
              </a:rPr>
              <a:t>n</a:t>
            </a:r>
            <a:r>
              <a:rPr lang="en-US" dirty="0">
                <a:latin typeface="Calibri"/>
                <a:cs typeface="Calibri"/>
              </a:rPr>
              <a:t>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966" grpId="0"/>
      <p:bldP spid="1277967" grpId="0"/>
      <p:bldP spid="12779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Inference for Naïve Bayes</a:t>
            </a:r>
          </a:p>
        </p:txBody>
      </p:sp>
      <p:sp>
        <p:nvSpPr>
          <p:cNvPr id="12789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Goal: compute posterior distribution over label variable 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1: get joint probability of label and evidence for each label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2: sum to get probability of evidence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3: normalize by dividing Step 1 by Step 2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4340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3141662"/>
            <a:ext cx="21812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4313" y="2684462"/>
            <a:ext cx="2347912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13638" y="2667000"/>
            <a:ext cx="2711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8983" name="AutoShape 7"/>
          <p:cNvSpPr>
            <a:spLocks noChangeArrowheads="1"/>
          </p:cNvSpPr>
          <p:nvPr/>
        </p:nvSpPr>
        <p:spPr bwMode="auto">
          <a:xfrm>
            <a:off x="6705600" y="3065462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78984" name="Line 8"/>
          <p:cNvSpPr>
            <a:spLocks noChangeShapeType="1"/>
          </p:cNvSpPr>
          <p:nvPr/>
        </p:nvSpPr>
        <p:spPr bwMode="auto">
          <a:xfrm>
            <a:off x="7391400" y="4284662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1000" y="4437062"/>
            <a:ext cx="14954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8986" name="Freeform 10"/>
          <p:cNvSpPr>
            <a:spLocks/>
          </p:cNvSpPr>
          <p:nvPr/>
        </p:nvSpPr>
        <p:spPr bwMode="auto">
          <a:xfrm flipH="1">
            <a:off x="10439400" y="3294062"/>
            <a:ext cx="469900" cy="1295400"/>
          </a:xfrm>
          <a:custGeom>
            <a:avLst/>
            <a:gdLst>
              <a:gd name="T0" fmla="*/ 2147483647 w 952"/>
              <a:gd name="T1" fmla="*/ 0 h 960"/>
              <a:gd name="T2" fmla="*/ 2147483647 w 952"/>
              <a:gd name="T3" fmla="*/ 2147483647 h 960"/>
              <a:gd name="T4" fmla="*/ 2147483647 w 952"/>
              <a:gd name="T5" fmla="*/ 2147483647 h 960"/>
              <a:gd name="T6" fmla="*/ 2147483647 w 952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  <a:gd name="T12" fmla="*/ 0 w 952"/>
              <a:gd name="T13" fmla="*/ 0 h 960"/>
              <a:gd name="T14" fmla="*/ 952 w 952"/>
              <a:gd name="T15" fmla="*/ 960 h 9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52" h="960">
                <a:moveTo>
                  <a:pt x="712" y="0"/>
                </a:moveTo>
                <a:cubicBezTo>
                  <a:pt x="472" y="148"/>
                  <a:pt x="232" y="296"/>
                  <a:pt x="136" y="432"/>
                </a:cubicBezTo>
                <a:cubicBezTo>
                  <a:pt x="40" y="568"/>
                  <a:pt x="0" y="728"/>
                  <a:pt x="136" y="816"/>
                </a:cubicBezTo>
                <a:cubicBezTo>
                  <a:pt x="272" y="904"/>
                  <a:pt x="612" y="932"/>
                  <a:pt x="952" y="96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78987" name="Text Box 11"/>
          <p:cNvSpPr txBox="1">
            <a:spLocks noChangeArrowheads="1"/>
          </p:cNvSpPr>
          <p:nvPr/>
        </p:nvSpPr>
        <p:spPr bwMode="auto">
          <a:xfrm>
            <a:off x="10744200" y="4360862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/>
                <a:cs typeface="Calibri"/>
              </a:rPr>
              <a:t>+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45438" y="5726112"/>
            <a:ext cx="1814512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8989" name="AutoShape 13"/>
          <p:cNvSpPr>
            <a:spLocks noChangeArrowheads="1"/>
          </p:cNvSpPr>
          <p:nvPr/>
        </p:nvSpPr>
        <p:spPr bwMode="auto">
          <a:xfrm rot="5400000">
            <a:off x="8572500" y="4932362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5" name="Picture 16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9" cstate="print"/>
          <a:srcRect l="23202" r="62943"/>
          <a:stretch/>
        </p:blipFill>
        <p:spPr bwMode="auto">
          <a:xfrm>
            <a:off x="8077200" y="2649537"/>
            <a:ext cx="325316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983" grpId="0" animBg="1"/>
      <p:bldP spid="1278984" grpId="0" animBg="1"/>
      <p:bldP spid="1278986" grpId="0" animBg="1"/>
      <p:bldP spid="1278987" grpId="0"/>
      <p:bldP spid="12789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Naïve Bayes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570037"/>
            <a:ext cx="8991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What do we need in order to use Naïve </a:t>
            </a:r>
            <a:r>
              <a:rPr lang="en-US" sz="2800" dirty="0" err="1"/>
              <a:t>Bayes</a:t>
            </a:r>
            <a:r>
              <a:rPr lang="en-US" sz="2800" dirty="0"/>
              <a:t>?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Inference method (we just saw this part)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Start with a bunch of probabilities: P(Y) and the P(</a:t>
            </a:r>
            <a:r>
              <a:rPr lang="en-US" sz="2000" dirty="0" err="1"/>
              <a:t>F</a:t>
            </a:r>
            <a:r>
              <a:rPr lang="en-US" sz="2000" baseline="-25000" dirty="0" err="1"/>
              <a:t>i</a:t>
            </a:r>
            <a:r>
              <a:rPr lang="en-US" sz="2000" dirty="0" err="1"/>
              <a:t>|Y</a:t>
            </a:r>
            <a:r>
              <a:rPr lang="en-US" sz="2000" dirty="0"/>
              <a:t>) tables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Use standard inference to compute P(Y|F</a:t>
            </a:r>
            <a:r>
              <a:rPr lang="en-US" sz="2000" baseline="-25000" dirty="0"/>
              <a:t>1</a:t>
            </a:r>
            <a:r>
              <a:rPr lang="en-US" sz="2000" dirty="0"/>
              <a:t>…F</a:t>
            </a:r>
            <a:r>
              <a:rPr lang="en-US" sz="2000" baseline="-25000" dirty="0"/>
              <a:t>n</a:t>
            </a:r>
            <a:r>
              <a:rPr lang="en-US" sz="2000" dirty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Nothing new here</a:t>
            </a:r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Estimates of local conditional probability tables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P(Y), the prior over labels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P(</a:t>
            </a:r>
            <a:r>
              <a:rPr lang="en-US" sz="2000" dirty="0" err="1"/>
              <a:t>F</a:t>
            </a:r>
            <a:r>
              <a:rPr lang="en-US" sz="2000" baseline="-25000" dirty="0" err="1"/>
              <a:t>i</a:t>
            </a:r>
            <a:r>
              <a:rPr lang="en-US" sz="2000" dirty="0" err="1"/>
              <a:t>|Y</a:t>
            </a:r>
            <a:r>
              <a:rPr lang="en-US" sz="2000" dirty="0"/>
              <a:t>) for each feature (evidence variable)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These probabilities are collectively called the </a:t>
            </a:r>
            <a:r>
              <a:rPr lang="en-US" sz="2000" i="1" dirty="0">
                <a:solidFill>
                  <a:srgbClr val="CC0000"/>
                </a:solidFill>
              </a:rPr>
              <a:t>parameters</a:t>
            </a:r>
            <a:r>
              <a:rPr lang="en-US" sz="2000" i="1" dirty="0"/>
              <a:t> </a:t>
            </a:r>
            <a:r>
              <a:rPr lang="en-US" sz="2000" dirty="0"/>
              <a:t>of the model and denoted by </a:t>
            </a:r>
            <a:r>
              <a:rPr lang="en-US" b="1" i="1" dirty="0">
                <a:solidFill>
                  <a:srgbClr val="CC0000"/>
                </a:solidFill>
                <a:sym typeface="Symbol" pitchFamily="18" charset="2"/>
              </a:rPr>
              <a:t>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Up until now, we assumed these appeared by magic, but…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…they typically come from training data counts: we’ll look at this soon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 Decision Network</a:t>
            </a:r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2206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Example: Conditional Probabilities</a:t>
            </a:r>
          </a:p>
        </p:txBody>
      </p:sp>
      <p:grpSp>
        <p:nvGrpSpPr>
          <p:cNvPr id="16388" name="Group 115"/>
          <p:cNvGrpSpPr>
            <a:grpSpLocks/>
          </p:cNvGrpSpPr>
          <p:nvPr/>
        </p:nvGrpSpPr>
        <p:grpSpPr bwMode="auto">
          <a:xfrm>
            <a:off x="3886200" y="2514600"/>
            <a:ext cx="2438400" cy="2438400"/>
            <a:chOff x="3168" y="1584"/>
            <a:chExt cx="1536" cy="1536"/>
          </a:xfrm>
        </p:grpSpPr>
        <p:sp>
          <p:nvSpPr>
            <p:cNvPr id="16501" name="Rectangle 4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2" name="Rectangle 5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3" name="Rectangle 6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4" name="Rectangle 7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5" name="Rectangle 8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6" name="Rectangle 9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7" name="Rectangle 10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8" name="Rectangle 11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9" name="Rectangle 12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0" name="Rectangle 13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1" name="Rectangle 14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2" name="Rectangle 15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3" name="Rectangle 16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4" name="Rectangle 17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5" name="Rectangle 18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6" name="Rectangle 19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7" name="Rectangle 20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8" name="Rectangle 21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9" name="Rectangle 22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0" name="Rectangle 23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1" name="Rectangle 24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2" name="Rectangle 25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3" name="Rectangle 26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4" name="Rectangle 27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5" name="Rectangle 28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6" name="Rectangle 29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7" name="Rectangle 30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8" name="Rectangle 31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9" name="Rectangle 32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0" name="Rectangle 33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1" name="Rectangle 34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2" name="Rectangle 35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3" name="Rectangle 36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4" name="Rectangle 37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5" name="Rectangle 38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6" name="Rectangle 39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7" name="Rectangle 40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8" name="Rectangle 41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9" name="Rectangle 42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0" name="Rectangle 43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1" name="Rectangle 44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2" name="Rectangle 45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3" name="Rectangle 46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4" name="Rectangle 47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5" name="Rectangle 48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6" name="Rectangle 49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7" name="Rectangle 50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8" name="Rectangle 51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9" name="Rectangle 52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0" name="Rectangle 53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1" name="Rectangle 54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2" name="Rectangle 55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3" name="Rectangle 56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4" name="Rectangle 57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5" name="Rectangle 58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6" name="Rectangle 59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7" name="Rectangle 60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8" name="Rectangle 61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9" name="Rectangle 62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60" name="Rectangle 63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61" name="Rectangle 64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62" name="Rectangle 65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63" name="Rectangle 66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64" name="Rectangle 67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183" name="Picture 18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7913" y="1676400"/>
            <a:ext cx="7127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12882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321482"/>
              </p:ext>
            </p:extLst>
          </p:nvPr>
        </p:nvGraphicFramePr>
        <p:xfrm>
          <a:off x="2209800" y="2146300"/>
          <a:ext cx="1066800" cy="3352800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12884" name="Line 116"/>
          <p:cNvSpPr>
            <a:spLocks noChangeShapeType="1"/>
          </p:cNvSpPr>
          <p:nvPr/>
        </p:nvSpPr>
        <p:spPr bwMode="auto">
          <a:xfrm flipV="1">
            <a:off x="5562600" y="2057400"/>
            <a:ext cx="31242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12890" name="Line 122"/>
          <p:cNvSpPr>
            <a:spLocks noChangeShapeType="1"/>
          </p:cNvSpPr>
          <p:nvPr/>
        </p:nvSpPr>
        <p:spPr bwMode="auto">
          <a:xfrm flipV="1">
            <a:off x="4419600" y="1905000"/>
            <a:ext cx="220980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12891" name="Rectangle 123"/>
          <p:cNvSpPr>
            <a:spLocks noChangeArrowheads="1"/>
          </p:cNvSpPr>
          <p:nvPr/>
        </p:nvSpPr>
        <p:spPr bwMode="auto">
          <a:xfrm>
            <a:off x="4191000" y="3429000"/>
            <a:ext cx="3048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12892" name="Rectangle 124"/>
          <p:cNvSpPr>
            <a:spLocks noChangeArrowheads="1"/>
          </p:cNvSpPr>
          <p:nvPr/>
        </p:nvSpPr>
        <p:spPr bwMode="auto">
          <a:xfrm>
            <a:off x="5410200" y="4038600"/>
            <a:ext cx="3048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1312933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233153"/>
              </p:ext>
            </p:extLst>
          </p:nvPr>
        </p:nvGraphicFramePr>
        <p:xfrm>
          <a:off x="7086600" y="2209800"/>
          <a:ext cx="1066800" cy="335280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84" name="Picture 18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1828800"/>
            <a:ext cx="16256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" name="Picture 18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10600" y="1828800"/>
            <a:ext cx="16224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12934" name="Group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156659"/>
              </p:ext>
            </p:extLst>
          </p:nvPr>
        </p:nvGraphicFramePr>
        <p:xfrm>
          <a:off x="8839200" y="2209800"/>
          <a:ext cx="1066800" cy="335280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884" grpId="0" animBg="1"/>
      <p:bldP spid="1312890" grpId="0" animBg="1"/>
      <p:bldP spid="1312891" grpId="0" animBg="1"/>
      <p:bldP spid="13128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Spam Filter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22438"/>
            <a:ext cx="38862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Naïve Bayes spam filter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Data: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Collection of emails, labeled spam or ham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Note: someone has to hand label all this data!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Split into training, held-out, test sets</a:t>
            </a:r>
          </a:p>
          <a:p>
            <a:pPr lvl="1" eaLnBrk="1" hangingPunct="1">
              <a:lnSpc>
                <a:spcPct val="80000"/>
              </a:lnSpc>
            </a:pPr>
            <a:endParaRPr lang="en-US" sz="20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Classifiers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Learn on the training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(Tune it on a held-out set)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Test it on new emails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257800" y="1600200"/>
            <a:ext cx="3581400" cy="137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Dear Sir.</a:t>
            </a:r>
          </a:p>
          <a:p>
            <a:endParaRPr lang="en-US" sz="1400"/>
          </a:p>
          <a:p>
            <a:r>
              <a:rPr lang="en-US" sz="1400"/>
              <a:t>First, I must solicit your confidence in this transaction, this is by virture of its nature as being utterly confidencial and top secret. …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257800" y="3200400"/>
            <a:ext cx="3505200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TO BE REMOVED FROM FUTURE MAILINGS, SIMPLY REPLY TO THIS MESSAGE AND PUT "REMOVE" IN THE SUBJECT.</a:t>
            </a:r>
          </a:p>
          <a:p>
            <a:endParaRPr lang="en-US" sz="1400"/>
          </a:p>
          <a:p>
            <a:r>
              <a:rPr lang="en-US" sz="1400"/>
              <a:t>99  MILLION EMAIL ADDRESSES</a:t>
            </a:r>
          </a:p>
          <a:p>
            <a:r>
              <a:rPr lang="en-US" sz="1400"/>
              <a:t>  FOR ONLY $99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257800" y="5029200"/>
            <a:ext cx="3505200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Ok, Iknow this is blatantly OT but I'm beginning to go insane. Had an old Dell Dimension XPS sitting in the corner and decided to put it to use, I know it was working pre being stuck in the corner, but when I plugged it in, hit the power nothing happened.</a:t>
            </a: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4318000" y="5486400"/>
            <a:ext cx="635000" cy="4572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Freeform 8"/>
          <p:cNvSpPr>
            <a:spLocks/>
          </p:cNvSpPr>
          <p:nvPr/>
        </p:nvSpPr>
        <p:spPr bwMode="auto">
          <a:xfrm>
            <a:off x="4422775" y="2057400"/>
            <a:ext cx="454025" cy="4572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1" name="Freeform 9"/>
          <p:cNvSpPr>
            <a:spLocks/>
          </p:cNvSpPr>
          <p:nvPr/>
        </p:nvSpPr>
        <p:spPr bwMode="auto">
          <a:xfrm>
            <a:off x="4419600" y="3657600"/>
            <a:ext cx="454025" cy="4572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Naïve Bayes for Text</a:t>
            </a:r>
          </a:p>
        </p:txBody>
      </p:sp>
      <p:sp>
        <p:nvSpPr>
          <p:cNvPr id="131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3538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Bag-of-words Naïve </a:t>
            </a:r>
            <a:r>
              <a:rPr lang="en-US" sz="2400" dirty="0" err="1">
                <a:latin typeface="Calibri"/>
                <a:cs typeface="Calibri"/>
              </a:rPr>
              <a:t>Bayes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Features: W</a:t>
            </a:r>
            <a:r>
              <a:rPr lang="en-US" sz="2000" baseline="-25000" dirty="0">
                <a:latin typeface="Calibri"/>
                <a:cs typeface="Calibri"/>
              </a:rPr>
              <a:t>i</a:t>
            </a:r>
            <a:r>
              <a:rPr lang="en-US" sz="2000" dirty="0">
                <a:latin typeface="Calibri"/>
                <a:cs typeface="Calibri"/>
              </a:rPr>
              <a:t> is the word at position </a:t>
            </a:r>
            <a:r>
              <a:rPr lang="en-US" sz="2000" dirty="0" err="1">
                <a:latin typeface="Calibri"/>
                <a:cs typeface="Calibri"/>
              </a:rPr>
              <a:t>i</a:t>
            </a: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As before: predict label conditioned on feature variables (spam vs. ham)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As before: assume features are conditionally independent given label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New: each </a:t>
            </a:r>
            <a:r>
              <a:rPr lang="en-US" sz="2000" dirty="0" err="1">
                <a:latin typeface="Calibri"/>
                <a:cs typeface="Calibri"/>
              </a:rPr>
              <a:t>W</a:t>
            </a:r>
            <a:r>
              <a:rPr lang="en-US" sz="2000" baseline="-25000" dirty="0" err="1">
                <a:latin typeface="Calibri"/>
                <a:cs typeface="Calibri"/>
              </a:rPr>
              <a:t>i</a:t>
            </a:r>
            <a:r>
              <a:rPr lang="en-US" sz="2000" dirty="0">
                <a:latin typeface="Calibri"/>
                <a:cs typeface="Calibri"/>
              </a:rPr>
              <a:t> is identically distributed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Generative model: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“Tied” distributions and bag-of-words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Usually, each variable gets its own conditional probability distribution P(F|Y)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In a bag-of-words model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Each position is identically distributed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All positions share the same conditional </a:t>
            </a:r>
            <a:r>
              <a:rPr lang="en-US" sz="1800" dirty="0" err="1">
                <a:latin typeface="Calibri"/>
                <a:cs typeface="Calibri"/>
              </a:rPr>
              <a:t>probs</a:t>
            </a:r>
            <a:r>
              <a:rPr lang="en-US" sz="1800" dirty="0">
                <a:latin typeface="Calibri"/>
                <a:cs typeface="Calibri"/>
              </a:rPr>
              <a:t> P(W|Y)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Why make this assumption?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Called “bag-of-words” because model is insensitive to word order or reordering</a:t>
            </a: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76600" y="3362324"/>
            <a:ext cx="4844780" cy="572192"/>
          </a:xfrm>
          <a:prstGeom prst="rect">
            <a:avLst/>
          </a:prstGeom>
          <a:noFill/>
          <a:ln/>
          <a:effectLst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553200" y="64912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310727" name="Text Box 7"/>
          <p:cNvSpPr txBox="1">
            <a:spLocks noChangeArrowheads="1"/>
          </p:cNvSpPr>
          <p:nvPr/>
        </p:nvSpPr>
        <p:spPr bwMode="auto">
          <a:xfrm>
            <a:off x="8732702" y="2728912"/>
            <a:ext cx="1676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latin typeface="Calibri"/>
                <a:cs typeface="Calibri"/>
              </a:rPr>
              <a:t>Word at position i, not i</a:t>
            </a:r>
            <a:r>
              <a:rPr lang="en-US" sz="1600" i="1" baseline="30000">
                <a:latin typeface="Calibri"/>
                <a:cs typeface="Calibri"/>
              </a:rPr>
              <a:t>th</a:t>
            </a:r>
            <a:r>
              <a:rPr lang="en-US" sz="1600" i="1">
                <a:latin typeface="Calibri"/>
                <a:cs typeface="Calibri"/>
              </a:rPr>
              <a:t> word in the dictionary!</a:t>
            </a:r>
          </a:p>
        </p:txBody>
      </p:sp>
      <p:sp>
        <p:nvSpPr>
          <p:cNvPr id="1310728" name="Freeform 8"/>
          <p:cNvSpPr>
            <a:spLocks/>
          </p:cNvSpPr>
          <p:nvPr/>
        </p:nvSpPr>
        <p:spPr bwMode="auto">
          <a:xfrm>
            <a:off x="7427777" y="3706812"/>
            <a:ext cx="2409825" cy="255588"/>
          </a:xfrm>
          <a:custGeom>
            <a:avLst/>
            <a:gdLst>
              <a:gd name="T0" fmla="*/ 2147483647 w 1518"/>
              <a:gd name="T1" fmla="*/ 2147483647 h 161"/>
              <a:gd name="T2" fmla="*/ 2147483647 w 1518"/>
              <a:gd name="T3" fmla="*/ 2147483647 h 161"/>
              <a:gd name="T4" fmla="*/ 2147483647 w 1518"/>
              <a:gd name="T5" fmla="*/ 2147483647 h 161"/>
              <a:gd name="T6" fmla="*/ 2147483647 w 1518"/>
              <a:gd name="T7" fmla="*/ 0 h 161"/>
              <a:gd name="T8" fmla="*/ 0 60000 65536"/>
              <a:gd name="T9" fmla="*/ 0 60000 65536"/>
              <a:gd name="T10" fmla="*/ 0 60000 65536"/>
              <a:gd name="T11" fmla="*/ 0 60000 65536"/>
              <a:gd name="T12" fmla="*/ 0 w 1518"/>
              <a:gd name="T13" fmla="*/ 0 h 161"/>
              <a:gd name="T14" fmla="*/ 1518 w 1518"/>
              <a:gd name="T15" fmla="*/ 161 h 1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18" h="161">
                <a:moveTo>
                  <a:pt x="73" y="60"/>
                </a:moveTo>
                <a:cubicBezTo>
                  <a:pt x="94" y="67"/>
                  <a:pt x="0" y="89"/>
                  <a:pt x="197" y="103"/>
                </a:cubicBezTo>
                <a:cubicBezTo>
                  <a:pt x="394" y="117"/>
                  <a:pt x="1038" y="161"/>
                  <a:pt x="1254" y="144"/>
                </a:cubicBezTo>
                <a:cubicBezTo>
                  <a:pt x="1470" y="127"/>
                  <a:pt x="1518" y="60"/>
                  <a:pt x="1494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27" grpId="0"/>
      <p:bldP spid="13107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Spam Filtering</a:t>
            </a:r>
          </a:p>
        </p:txBody>
      </p:sp>
      <p:sp>
        <p:nvSpPr>
          <p:cNvPr id="128614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447800"/>
            <a:ext cx="8229600" cy="5029200"/>
          </a:xfrm>
        </p:spPr>
        <p:txBody>
          <a:bodyPr/>
          <a:lstStyle/>
          <a:p>
            <a:pPr eaLnBrk="1" hangingPunct="1"/>
            <a:r>
              <a:rPr lang="en-US" sz="2400"/>
              <a:t>Model:</a:t>
            </a:r>
          </a:p>
          <a:p>
            <a:pPr eaLnBrk="1" hangingPunct="1"/>
            <a:endParaRPr lang="en-US" sz="1000"/>
          </a:p>
          <a:p>
            <a:pPr eaLnBrk="1" hangingPunct="1"/>
            <a:r>
              <a:rPr lang="en-US" sz="2400"/>
              <a:t>What are the parameters?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Where do these tables come from?</a:t>
            </a:r>
          </a:p>
          <a:p>
            <a:pPr eaLnBrk="1" hangingPunct="1"/>
            <a:endParaRPr lang="en-US" sz="2400"/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514735" y="1524000"/>
            <a:ext cx="4847955" cy="572567"/>
          </a:xfrm>
          <a:prstGeom prst="rect">
            <a:avLst/>
          </a:prstGeom>
          <a:noFill/>
          <a:ln/>
          <a:effectLst/>
        </p:spPr>
      </p:pic>
      <p:sp>
        <p:nvSpPr>
          <p:cNvPr id="1286149" name="Text Box 5"/>
          <p:cNvSpPr txBox="1">
            <a:spLocks noChangeArrowheads="1"/>
          </p:cNvSpPr>
          <p:nvPr/>
        </p:nvSpPr>
        <p:spPr bwMode="auto">
          <a:xfrm>
            <a:off x="4648200" y="3141663"/>
            <a:ext cx="2057400" cy="257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the :  0.0156</a:t>
            </a:r>
          </a:p>
          <a:p>
            <a:r>
              <a:rPr lang="en-US">
                <a:latin typeface="Courier New" pitchFamily="49" charset="0"/>
              </a:rPr>
              <a:t>to  :  0.0153</a:t>
            </a:r>
          </a:p>
          <a:p>
            <a:r>
              <a:rPr lang="en-US">
                <a:latin typeface="Courier New" pitchFamily="49" charset="0"/>
              </a:rPr>
              <a:t>and :  0.0115</a:t>
            </a:r>
          </a:p>
          <a:p>
            <a:r>
              <a:rPr lang="en-US">
                <a:latin typeface="Courier New" pitchFamily="49" charset="0"/>
              </a:rPr>
              <a:t>of  :  0.0095</a:t>
            </a:r>
          </a:p>
          <a:p>
            <a:r>
              <a:rPr lang="en-US">
                <a:latin typeface="Courier New" pitchFamily="49" charset="0"/>
              </a:rPr>
              <a:t>you :  0.0093</a:t>
            </a:r>
          </a:p>
          <a:p>
            <a:r>
              <a:rPr lang="en-US">
                <a:latin typeface="Courier New" pitchFamily="49" charset="0"/>
              </a:rPr>
              <a:t>a   :  0.0086</a:t>
            </a:r>
          </a:p>
          <a:p>
            <a:r>
              <a:rPr lang="en-US">
                <a:latin typeface="Courier New" pitchFamily="49" charset="0"/>
              </a:rPr>
              <a:t>with:  0.0080</a:t>
            </a:r>
          </a:p>
          <a:p>
            <a:r>
              <a:rPr lang="en-US">
                <a:latin typeface="Courier New" pitchFamily="49" charset="0"/>
              </a:rPr>
              <a:t>from:  0.0075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0486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2743200"/>
            <a:ext cx="160655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5800" y="2743200"/>
            <a:ext cx="146685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6152" name="Text Box 8"/>
          <p:cNvSpPr txBox="1">
            <a:spLocks noChangeArrowheads="1"/>
          </p:cNvSpPr>
          <p:nvPr/>
        </p:nvSpPr>
        <p:spPr bwMode="auto">
          <a:xfrm>
            <a:off x="8001000" y="3141663"/>
            <a:ext cx="2057400" cy="257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the :  0.0210</a:t>
            </a:r>
          </a:p>
          <a:p>
            <a:r>
              <a:rPr lang="en-US">
                <a:latin typeface="Courier New" pitchFamily="49" charset="0"/>
              </a:rPr>
              <a:t>to  :  0.0133</a:t>
            </a:r>
          </a:p>
          <a:p>
            <a:r>
              <a:rPr lang="en-US">
                <a:latin typeface="Courier New" pitchFamily="49" charset="0"/>
              </a:rPr>
              <a:t>of  :  0.0119</a:t>
            </a:r>
          </a:p>
          <a:p>
            <a:r>
              <a:rPr lang="en-US">
                <a:latin typeface="Courier New" pitchFamily="49" charset="0"/>
              </a:rPr>
              <a:t>2002:  0.0110</a:t>
            </a:r>
          </a:p>
          <a:p>
            <a:r>
              <a:rPr lang="en-US">
                <a:latin typeface="Courier New" pitchFamily="49" charset="0"/>
              </a:rPr>
              <a:t>with:  0.0108</a:t>
            </a:r>
          </a:p>
          <a:p>
            <a:r>
              <a:rPr lang="en-US">
                <a:latin typeface="Courier New" pitchFamily="49" charset="0"/>
              </a:rPr>
              <a:t>from:  0.0107</a:t>
            </a:r>
          </a:p>
          <a:p>
            <a:r>
              <a:rPr lang="en-US">
                <a:latin typeface="Courier New" pitchFamily="49" charset="0"/>
              </a:rPr>
              <a:t>and :  0.0105</a:t>
            </a:r>
          </a:p>
          <a:p>
            <a:r>
              <a:rPr lang="en-US">
                <a:latin typeface="Courier New" pitchFamily="49" charset="0"/>
              </a:rPr>
              <a:t>a   :  0.0100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426024" y="2743200"/>
            <a:ext cx="712140" cy="278992"/>
          </a:xfrm>
          <a:prstGeom prst="rect">
            <a:avLst/>
          </a:prstGeom>
          <a:noFill/>
          <a:ln/>
          <a:effectLst/>
        </p:spPr>
      </p:pic>
      <p:sp>
        <p:nvSpPr>
          <p:cNvPr id="1286154" name="Text Box 10"/>
          <p:cNvSpPr txBox="1">
            <a:spLocks noChangeArrowheads="1"/>
          </p:cNvSpPr>
          <p:nvPr/>
        </p:nvSpPr>
        <p:spPr bwMode="auto">
          <a:xfrm>
            <a:off x="1981200" y="3124200"/>
            <a:ext cx="16002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ham : 0.66</a:t>
            </a:r>
          </a:p>
          <a:p>
            <a:r>
              <a:rPr lang="en-US">
                <a:latin typeface="Courier New" pitchFamily="49" charset="0"/>
              </a:rPr>
              <a:t>spam: 0.33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6149" grpId="0" animBg="1"/>
      <p:bldP spid="1286152" grpId="0" animBg="1"/>
      <p:bldP spid="12861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Spam Example</a:t>
            </a:r>
          </a:p>
        </p:txBody>
      </p:sp>
      <p:graphicFrame>
        <p:nvGraphicFramePr>
          <p:cNvPr id="1298436" name="Group 4"/>
          <p:cNvGraphicFramePr>
            <a:graphicFrameLocks noGrp="1"/>
          </p:cNvGraphicFramePr>
          <p:nvPr/>
        </p:nvGraphicFramePr>
        <p:xfrm>
          <a:off x="2590800" y="1600200"/>
          <a:ext cx="6858000" cy="402336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Word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P(w|spam)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P(w|ham)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Tot Spam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Tot Ham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(prior)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0.33333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0.66666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-1.1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-0.4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Gary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0.00002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0.00021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-11.8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-8.9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would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0.00069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0.00084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-19.1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-16.0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you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0.00881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0.00304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-23.8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-21.8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like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0.00086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0.00083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-30.9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-28.9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to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0.01517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0.01339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-35.1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-33.2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lose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0.00008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0.00002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-44.5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-44.0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weight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0.00016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0.00002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-53.3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-55.0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while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0.00027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0.00027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-61.5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-63.2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you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0.00881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0.00304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-66.2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-69.0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sleep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0.00006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0.00001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-76.0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-80.5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98512" name="Text Box 80"/>
          <p:cNvSpPr txBox="1">
            <a:spLocks noChangeArrowheads="1"/>
          </p:cNvSpPr>
          <p:nvPr/>
        </p:nvSpPr>
        <p:spPr bwMode="auto">
          <a:xfrm>
            <a:off x="7391400" y="59436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</a:rPr>
              <a:t>P(spam | w) = 98.9</a:t>
            </a:r>
          </a:p>
        </p:txBody>
      </p:sp>
      <p:sp>
        <p:nvSpPr>
          <p:cNvPr id="1298513" name="Line 81"/>
          <p:cNvSpPr>
            <a:spLocks noChangeShapeType="1"/>
          </p:cNvSpPr>
          <p:nvPr/>
        </p:nvSpPr>
        <p:spPr bwMode="auto">
          <a:xfrm>
            <a:off x="7315200" y="5791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98514" name="Rectangle 82"/>
          <p:cNvSpPr>
            <a:spLocks noChangeArrowheads="1"/>
          </p:cNvSpPr>
          <p:nvPr/>
        </p:nvSpPr>
        <p:spPr bwMode="auto">
          <a:xfrm>
            <a:off x="2590800" y="3352800"/>
            <a:ext cx="6858000" cy="228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8515" name="Rectangle 83"/>
          <p:cNvSpPr>
            <a:spLocks noChangeArrowheads="1"/>
          </p:cNvSpPr>
          <p:nvPr/>
        </p:nvSpPr>
        <p:spPr bwMode="auto">
          <a:xfrm>
            <a:off x="2590800" y="2971800"/>
            <a:ext cx="6858000" cy="266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8516" name="Rectangle 84"/>
          <p:cNvSpPr>
            <a:spLocks noChangeArrowheads="1"/>
          </p:cNvSpPr>
          <p:nvPr/>
        </p:nvSpPr>
        <p:spPr bwMode="auto">
          <a:xfrm>
            <a:off x="2590800" y="2667000"/>
            <a:ext cx="68580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8517" name="Rectangle 85"/>
          <p:cNvSpPr>
            <a:spLocks noChangeArrowheads="1"/>
          </p:cNvSpPr>
          <p:nvPr/>
        </p:nvSpPr>
        <p:spPr bwMode="auto">
          <a:xfrm>
            <a:off x="2590800" y="2286000"/>
            <a:ext cx="68580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512" grpId="0"/>
      <p:bldP spid="1298513" grpId="0" animBg="1"/>
      <p:bldP spid="1298514" grpId="0" animBg="1"/>
      <p:bldP spid="1298515" grpId="0" animBg="1"/>
      <p:bldP spid="1298516" grpId="0" animBg="1"/>
      <p:bldP spid="12985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945" y="2235200"/>
            <a:ext cx="3579510" cy="29464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6514" y="2340708"/>
            <a:ext cx="3842741" cy="215509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424" y="2209800"/>
            <a:ext cx="3804752" cy="294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Empirical risk minimization</a:t>
            </a:r>
          </a:p>
          <a:p>
            <a:pPr lvl="1"/>
            <a:r>
              <a:rPr lang="en-US" sz="2400" dirty="0"/>
              <a:t>Basic principle of machine learning</a:t>
            </a:r>
          </a:p>
          <a:p>
            <a:pPr lvl="1"/>
            <a:r>
              <a:rPr lang="en-US" sz="2400" dirty="0"/>
              <a:t>We want the model (classifier, </a:t>
            </a:r>
            <a:r>
              <a:rPr lang="en-US" sz="2400" dirty="0" err="1"/>
              <a:t>etc</a:t>
            </a:r>
            <a:r>
              <a:rPr lang="en-US" sz="2400" dirty="0"/>
              <a:t>) that does best on the true test distribution</a:t>
            </a:r>
          </a:p>
          <a:p>
            <a:pPr lvl="1"/>
            <a:r>
              <a:rPr lang="en-US" sz="2400" dirty="0"/>
              <a:t>Don’t know the true distribution so pick the best model on our actual training set</a:t>
            </a:r>
          </a:p>
          <a:p>
            <a:pPr lvl="1"/>
            <a:r>
              <a:rPr lang="en-US" sz="2400" dirty="0"/>
              <a:t>Finding “the best” model on the training set is phrased as an optimization problem</a:t>
            </a:r>
          </a:p>
          <a:p>
            <a:endParaRPr lang="en-US" sz="2800" dirty="0"/>
          </a:p>
          <a:p>
            <a:r>
              <a:rPr lang="en-US" sz="2800" dirty="0"/>
              <a:t>Potential worry: overfitting to the training set</a:t>
            </a:r>
          </a:p>
          <a:p>
            <a:pPr lvl="1"/>
            <a:r>
              <a:rPr lang="en-US" sz="2400" dirty="0"/>
              <a:t>Better with more training data (less sampling variance, training more like test)</a:t>
            </a:r>
          </a:p>
          <a:p>
            <a:pPr lvl="1"/>
            <a:r>
              <a:rPr lang="en-US" sz="2400" dirty="0"/>
              <a:t>Better if we limit the complexity of our hypotheses (regularization and/or small hypothesis spaces)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6252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Important Concepts</a:t>
            </a:r>
          </a:p>
        </p:txBody>
      </p:sp>
      <p:sp>
        <p:nvSpPr>
          <p:cNvPr id="128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6324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Data: labeled instances (e.g. emails marked spam/ham)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Training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Held out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Test set</a:t>
            </a:r>
          </a:p>
          <a:p>
            <a:pPr lvl="1" eaLnBrk="1" hangingPunct="1">
              <a:lnSpc>
                <a:spcPct val="80000"/>
              </a:lnSpc>
            </a:pPr>
            <a:endParaRPr lang="en-US" sz="8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Features: attribute-value pairs which characterize each x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7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Experimentation cycle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Learn parameters (e.g. model probabilities) on training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(Tune </a:t>
            </a:r>
            <a:r>
              <a:rPr lang="en-US" sz="1600" dirty="0" err="1">
                <a:latin typeface="Calibri"/>
                <a:cs typeface="Calibri"/>
              </a:rPr>
              <a:t>hyperparameters</a:t>
            </a:r>
            <a:r>
              <a:rPr lang="en-US" sz="1600" dirty="0">
                <a:latin typeface="Calibri"/>
                <a:cs typeface="Calibri"/>
              </a:rPr>
              <a:t> on held-out set)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Compute accuracy of test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Very important: never “peek” at the test set!</a:t>
            </a:r>
          </a:p>
          <a:p>
            <a:pPr lvl="1" eaLnBrk="1" hangingPunct="1">
              <a:lnSpc>
                <a:spcPct val="80000"/>
              </a:lnSpc>
            </a:pPr>
            <a:endParaRPr lang="en-US" sz="7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Evaluation (many metrics possible, e.g. accuracy)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Accuracy: fraction of instances predicted correctly</a:t>
            </a:r>
          </a:p>
          <a:p>
            <a:pPr lvl="1" eaLnBrk="1" hangingPunct="1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 err="1">
                <a:latin typeface="Calibri"/>
                <a:cs typeface="Calibri"/>
              </a:rPr>
              <a:t>Overfitting</a:t>
            </a:r>
            <a:r>
              <a:rPr lang="en-US" sz="1800" dirty="0">
                <a:latin typeface="Calibri"/>
                <a:cs typeface="Calibri"/>
              </a:rPr>
              <a:t> and generalization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Want a classifier which does well on </a:t>
            </a:r>
            <a:r>
              <a:rPr lang="en-US" sz="1600" i="1" dirty="0">
                <a:latin typeface="Calibri"/>
                <a:cs typeface="Calibri"/>
              </a:rPr>
              <a:t>test</a:t>
            </a:r>
            <a:r>
              <a:rPr lang="en-US" sz="1600" dirty="0">
                <a:latin typeface="Calibri"/>
                <a:cs typeface="Calibri"/>
              </a:rPr>
              <a:t>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>
                <a:latin typeface="Calibri"/>
                <a:cs typeface="Calibri"/>
              </a:rPr>
              <a:t>Overfitting</a:t>
            </a:r>
            <a:r>
              <a:rPr lang="en-US" sz="1600" dirty="0">
                <a:latin typeface="Calibri"/>
                <a:cs typeface="Calibri"/>
              </a:rPr>
              <a:t>: fitting the training data very closely, but not generalizing well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We’ll investigate </a:t>
            </a:r>
            <a:r>
              <a:rPr lang="en-US" sz="1600" dirty="0" err="1">
                <a:latin typeface="Calibri"/>
                <a:cs typeface="Calibri"/>
              </a:rPr>
              <a:t>overfitting</a:t>
            </a:r>
            <a:r>
              <a:rPr lang="en-US" sz="1600" dirty="0">
                <a:latin typeface="Calibri"/>
                <a:cs typeface="Calibri"/>
              </a:rPr>
              <a:t> and generalization formally in a few lectures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934200" y="1600200"/>
            <a:ext cx="16764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Training</a:t>
            </a:r>
          </a:p>
          <a:p>
            <a:pPr algn="ctr"/>
            <a:r>
              <a:rPr lang="en-US">
                <a:latin typeface="Calibri"/>
                <a:cs typeface="Calibri"/>
              </a:rPr>
              <a:t>Data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934200" y="4267200"/>
            <a:ext cx="1676400" cy="9906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Held-Out</a:t>
            </a:r>
          </a:p>
          <a:p>
            <a:pPr algn="ctr"/>
            <a:r>
              <a:rPr lang="en-US" dirty="0">
                <a:latin typeface="Calibri"/>
                <a:cs typeface="Calibri"/>
              </a:rPr>
              <a:t>Data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934200" y="5334000"/>
            <a:ext cx="1676400" cy="914400"/>
          </a:xfrm>
          <a:prstGeom prst="rect">
            <a:avLst/>
          </a:prstGeom>
          <a:solidFill>
            <a:srgbClr val="BDE6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Test</a:t>
            </a:r>
          </a:p>
          <a:p>
            <a:pPr algn="ctr"/>
            <a:r>
              <a:rPr lang="en-US">
                <a:latin typeface="Calibri"/>
                <a:cs typeface="Calibri"/>
              </a:rPr>
              <a:t>Data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9933" y="1600200"/>
            <a:ext cx="2777206" cy="22860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5493" y="3886200"/>
            <a:ext cx="2164772" cy="16764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6386" y="5388709"/>
            <a:ext cx="2212274" cy="12406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and </a:t>
            </a:r>
            <a:r>
              <a:rPr lang="en-US" dirty="0" err="1"/>
              <a:t>Overfitting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073" y="1295400"/>
            <a:ext cx="3121641" cy="466725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295452"/>
            <a:ext cx="3352800" cy="466714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982" y="1295400"/>
            <a:ext cx="4265635" cy="466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974725" y="1295400"/>
            <a:ext cx="7537450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974725" y="6423025"/>
            <a:ext cx="7537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974725" y="1295400"/>
            <a:ext cx="1588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974725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973138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1725613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1724025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2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2474913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2473325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4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3233738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32321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6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3984625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3983038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8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4743450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47021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5494338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5453063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12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6243638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6202363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14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7002463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6961188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16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7753350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77120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18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8512175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8470900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20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974725" y="64230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788988" y="6346825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-15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974725" y="58531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788988" y="5776913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-10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974725" y="52816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857250" y="5205413"/>
            <a:ext cx="112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-5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974725" y="4711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896938" y="46355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974725" y="4140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896938" y="4064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5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974725" y="3568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830263" y="3492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974725" y="2998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830263" y="2922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15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974725" y="24272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830263" y="23510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20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974725" y="1855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830263" y="1779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25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974725" y="12954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830263" y="12192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30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1308100" y="4549775"/>
            <a:ext cx="84138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1308100" y="4549775"/>
            <a:ext cx="84138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1687513" y="483393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1687513" y="483393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2066925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2066925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2436813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2436813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2816225" y="54340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2816225" y="54340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3195638" y="53387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3195638" y="53387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3567113" y="5081588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3567113" y="5081588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3946525" y="49196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3946525" y="49196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4325938" y="515778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4325938" y="515778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4705350" y="46259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4705350" y="46259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5075238" y="48053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5075238" y="48053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5456238" y="4435475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5456238" y="4435475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5835650" y="47863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5835650" y="47863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6205538" y="45497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6205538" y="45497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6584950" y="43402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6584950" y="43402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6964363" y="36925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6964363" y="36925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7335838" y="3949700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7335838" y="3949700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7715250" y="3797300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7715250" y="3797300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8094663" y="36544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8094663" y="36544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8474075" y="32543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8474075" y="32543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1344613" y="1827213"/>
            <a:ext cx="4784725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6129338" y="3292475"/>
            <a:ext cx="2382837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1747678" y="2343150"/>
            <a:ext cx="292925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latin typeface="Calibri"/>
                <a:cs typeface="Calibri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Overfitting</a:t>
            </a:r>
            <a:endParaRPr lang="en-US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5400" y="1800531"/>
            <a:ext cx="3057525" cy="457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5" grpId="0" animBg="1"/>
      <p:bldP spid="22616" grpId="0" animBg="1"/>
      <p:bldP spid="226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19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Overfitting</a:t>
            </a: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3352800" y="2667000"/>
            <a:ext cx="2438400" cy="2438400"/>
            <a:chOff x="3168" y="1584"/>
            <a:chExt cx="1536" cy="1536"/>
          </a:xfrm>
        </p:grpSpPr>
        <p:sp>
          <p:nvSpPr>
            <p:cNvPr id="23586" name="Rectangle 5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Rectangle 6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Rectangle 7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Rectangle 8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0" name="Rectangle 9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1" name="Rectangle 10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2" name="Rectangle 11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3" name="Rectangle 12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4" name="Rectangle 13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Rectangle 14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6" name="Rectangle 15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Rectangle 16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8" name="Rectangle 17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9" name="Rectangle 18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Rectangle 19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Rectangle 20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Rectangle 21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Rectangle 22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Rectangle 23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Rectangle 24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6" name="Rectangle 25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7" name="Rectangle 26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8" name="Rectangle 27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9" name="Rectangle 28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0" name="Rectangle 29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1" name="Rectangle 30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2" name="Rectangle 31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3" name="Rectangle 32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4" name="Rectangle 33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5" name="Rectangle 34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6" name="Rectangle 35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7" name="Rectangle 36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8" name="Rectangle 37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9" name="Rectangle 38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0" name="Rectangle 39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1" name="Rectangle 40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2" name="Rectangle 41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3" name="Rectangle 42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4" name="Rectangle 43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5" name="Rectangle 44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6" name="Rectangle 45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7" name="Rectangle 46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8" name="Rectangle 47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9" name="Rectangle 48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0" name="Rectangle 49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1" name="Rectangle 50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2" name="Rectangle 51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3" name="Rectangle 52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4" name="Rectangle 53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5" name="Rectangle 54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6" name="Rectangle 55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7" name="Rectangle 56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8" name="Rectangle 57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9" name="Rectangle 58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0" name="Rectangle 59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1" name="Rectangle 60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2" name="Rectangle 61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3" name="Rectangle 62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4" name="Rectangle 63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5" name="Rectangle 64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6" name="Rectangle 65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7" name="Rectangle 66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8" name="Rectangle 67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9" name="Rectangle 68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557" name="Picture 18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713" y="1758950"/>
            <a:ext cx="19954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8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15113" y="1752600"/>
            <a:ext cx="19954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8"/>
          <p:cNvGrpSpPr>
            <a:grpSpLocks/>
          </p:cNvGrpSpPr>
          <p:nvPr/>
        </p:nvGrpSpPr>
        <p:grpSpPr bwMode="auto">
          <a:xfrm>
            <a:off x="420688" y="2971800"/>
            <a:ext cx="8221662" cy="304800"/>
            <a:chOff x="265" y="1872"/>
            <a:chExt cx="5179" cy="192"/>
          </a:xfrm>
        </p:grpSpPr>
        <p:sp>
          <p:nvSpPr>
            <p:cNvPr id="23581" name="Line 106"/>
            <p:cNvSpPr>
              <a:spLocks noChangeShapeType="1"/>
            </p:cNvSpPr>
            <p:nvPr/>
          </p:nvSpPr>
          <p:spPr bwMode="auto">
            <a:xfrm>
              <a:off x="1680" y="1968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2" name="Rectangle 107"/>
            <p:cNvSpPr>
              <a:spLocks noChangeArrowheads="1"/>
            </p:cNvSpPr>
            <p:nvPr/>
          </p:nvSpPr>
          <p:spPr bwMode="auto">
            <a:xfrm>
              <a:off x="2304" y="1872"/>
              <a:ext cx="192" cy="1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583" name="Picture 202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5" y="1920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84" name="Picture 20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166" y="1920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5" name="Line 214"/>
            <p:cNvSpPr>
              <a:spLocks noChangeShapeType="1"/>
            </p:cNvSpPr>
            <p:nvPr/>
          </p:nvSpPr>
          <p:spPr bwMode="auto">
            <a:xfrm>
              <a:off x="2496" y="196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19"/>
          <p:cNvGrpSpPr>
            <a:grpSpLocks/>
          </p:cNvGrpSpPr>
          <p:nvPr/>
        </p:nvGrpSpPr>
        <p:grpSpPr bwMode="auto">
          <a:xfrm>
            <a:off x="420688" y="3581400"/>
            <a:ext cx="8204200" cy="304800"/>
            <a:chOff x="265" y="2256"/>
            <a:chExt cx="5168" cy="192"/>
          </a:xfrm>
        </p:grpSpPr>
        <p:sp>
          <p:nvSpPr>
            <p:cNvPr id="23576" name="Line 105"/>
            <p:cNvSpPr>
              <a:spLocks noChangeShapeType="1"/>
            </p:cNvSpPr>
            <p:nvPr/>
          </p:nvSpPr>
          <p:spPr bwMode="auto">
            <a:xfrm flipH="1">
              <a:off x="1680" y="2352"/>
              <a:ext cx="10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Rectangle 108"/>
            <p:cNvSpPr>
              <a:spLocks noChangeArrowheads="1"/>
            </p:cNvSpPr>
            <p:nvPr/>
          </p:nvSpPr>
          <p:spPr bwMode="auto">
            <a:xfrm>
              <a:off x="2688" y="2256"/>
              <a:ext cx="192" cy="1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578" name="Picture 201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65" y="2304"/>
              <a:ext cx="127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9" name="Picture 21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155" y="2304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0" name="Line 215"/>
            <p:cNvSpPr>
              <a:spLocks noChangeShapeType="1"/>
            </p:cNvSpPr>
            <p:nvPr/>
          </p:nvSpPr>
          <p:spPr bwMode="auto">
            <a:xfrm flipH="1">
              <a:off x="2880" y="2352"/>
              <a:ext cx="1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9" name="Text Box 222"/>
          <p:cNvSpPr txBox="1">
            <a:spLocks noChangeArrowheads="1"/>
          </p:cNvSpPr>
          <p:nvPr/>
        </p:nvSpPr>
        <p:spPr bwMode="auto">
          <a:xfrm>
            <a:off x="3886200" y="57912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latin typeface="Calibri"/>
                <a:cs typeface="Calibri"/>
              </a:rPr>
              <a:t>2 wins!!</a:t>
            </a:r>
          </a:p>
        </p:txBody>
      </p:sp>
      <p:grpSp>
        <p:nvGrpSpPr>
          <p:cNvPr id="5" name="Group 225"/>
          <p:cNvGrpSpPr>
            <a:grpSpLocks/>
          </p:cNvGrpSpPr>
          <p:nvPr/>
        </p:nvGrpSpPr>
        <p:grpSpPr bwMode="auto">
          <a:xfrm>
            <a:off x="385763" y="4191000"/>
            <a:ext cx="8250237" cy="304800"/>
            <a:chOff x="243" y="2640"/>
            <a:chExt cx="5197" cy="192"/>
          </a:xfrm>
        </p:grpSpPr>
        <p:sp>
          <p:nvSpPr>
            <p:cNvPr id="23571" name="Rectangle 188"/>
            <p:cNvSpPr>
              <a:spLocks noChangeArrowheads="1"/>
            </p:cNvSpPr>
            <p:nvPr/>
          </p:nvSpPr>
          <p:spPr bwMode="auto">
            <a:xfrm>
              <a:off x="2496" y="2640"/>
              <a:ext cx="192" cy="1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Line 189"/>
            <p:cNvSpPr>
              <a:spLocks noChangeShapeType="1"/>
            </p:cNvSpPr>
            <p:nvPr/>
          </p:nvSpPr>
          <p:spPr bwMode="auto">
            <a:xfrm flipH="1">
              <a:off x="1680" y="2736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3573" name="Picture 200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43" y="2688"/>
              <a:ext cx="129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4" name="Line 216"/>
            <p:cNvSpPr>
              <a:spLocks noChangeShapeType="1"/>
            </p:cNvSpPr>
            <p:nvPr/>
          </p:nvSpPr>
          <p:spPr bwMode="auto">
            <a:xfrm flipH="1">
              <a:off x="2688" y="2736"/>
              <a:ext cx="13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3575" name="Picture 223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135" y="2688"/>
              <a:ext cx="130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6"/>
          <p:cNvGrpSpPr>
            <a:grpSpLocks/>
          </p:cNvGrpSpPr>
          <p:nvPr/>
        </p:nvGrpSpPr>
        <p:grpSpPr bwMode="auto">
          <a:xfrm>
            <a:off x="325438" y="4800600"/>
            <a:ext cx="8286750" cy="304800"/>
            <a:chOff x="205" y="3024"/>
            <a:chExt cx="5220" cy="192"/>
          </a:xfrm>
        </p:grpSpPr>
        <p:sp>
          <p:nvSpPr>
            <p:cNvPr id="23566" name="Rectangle 187"/>
            <p:cNvSpPr>
              <a:spLocks noChangeArrowheads="1"/>
            </p:cNvSpPr>
            <p:nvPr/>
          </p:nvSpPr>
          <p:spPr bwMode="auto">
            <a:xfrm>
              <a:off x="3456" y="3024"/>
              <a:ext cx="192" cy="1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Line 190"/>
            <p:cNvSpPr>
              <a:spLocks noChangeShapeType="1"/>
            </p:cNvSpPr>
            <p:nvPr/>
          </p:nvSpPr>
          <p:spPr bwMode="auto">
            <a:xfrm flipH="1" flipV="1">
              <a:off x="1680" y="3120"/>
              <a:ext cx="17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3568" name="Picture 204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05" y="3072"/>
              <a:ext cx="13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9" name="Line 217"/>
            <p:cNvSpPr>
              <a:spLocks noChangeShapeType="1"/>
            </p:cNvSpPr>
            <p:nvPr/>
          </p:nvSpPr>
          <p:spPr bwMode="auto">
            <a:xfrm flipH="1" flipV="1">
              <a:off x="3648" y="3120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3570" name="Picture 224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147" y="3072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12" name="Picture 10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95313" y="2362200"/>
            <a:ext cx="16906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10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781800" y="2297113"/>
            <a:ext cx="1690688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5400" y="1800531"/>
            <a:ext cx="3057525" cy="457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Overfitting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n-US" sz="2000" dirty="0"/>
              <a:t>Posteriors determined by </a:t>
            </a:r>
            <a:r>
              <a:rPr lang="en-US" sz="2000" i="1" dirty="0"/>
              <a:t>relative </a:t>
            </a:r>
            <a:r>
              <a:rPr lang="en-US" sz="2000" dirty="0"/>
              <a:t>probabilities (odds ratios):</a:t>
            </a:r>
          </a:p>
          <a:p>
            <a:pPr eaLnBrk="1" hangingPunct="1"/>
            <a:endParaRPr lang="en-US" sz="2000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00200" y="3316288"/>
            <a:ext cx="2514600" cy="2024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south-west : inf</a:t>
            </a:r>
          </a:p>
          <a:p>
            <a:r>
              <a:rPr lang="en-US">
                <a:latin typeface="Courier New" pitchFamily="49" charset="0"/>
              </a:rPr>
              <a:t>nation     : inf</a:t>
            </a:r>
          </a:p>
          <a:p>
            <a:r>
              <a:rPr lang="en-US">
                <a:latin typeface="Courier New" pitchFamily="49" charset="0"/>
              </a:rPr>
              <a:t>morally    : inf</a:t>
            </a:r>
          </a:p>
          <a:p>
            <a:r>
              <a:rPr lang="en-US">
                <a:latin typeface="Courier New" pitchFamily="49" charset="0"/>
              </a:rPr>
              <a:t>nicely     : inf</a:t>
            </a:r>
          </a:p>
          <a:p>
            <a:r>
              <a:rPr lang="en-US">
                <a:latin typeface="Courier New" pitchFamily="49" charset="0"/>
              </a:rPr>
              <a:t>extent     : inf</a:t>
            </a:r>
          </a:p>
          <a:p>
            <a:r>
              <a:rPr lang="en-US">
                <a:latin typeface="Courier New" pitchFamily="49" charset="0"/>
              </a:rPr>
              <a:t>seriously  : inf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743200" y="572135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876800" y="3316288"/>
            <a:ext cx="2438400" cy="2024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screens    : inf</a:t>
            </a:r>
          </a:p>
          <a:p>
            <a:r>
              <a:rPr lang="en-US">
                <a:latin typeface="Courier New" pitchFamily="49" charset="0"/>
              </a:rPr>
              <a:t>minute     : inf</a:t>
            </a:r>
          </a:p>
          <a:p>
            <a:r>
              <a:rPr lang="en-US">
                <a:latin typeface="Courier New" pitchFamily="49" charset="0"/>
              </a:rPr>
              <a:t>guaranteed : inf</a:t>
            </a:r>
          </a:p>
          <a:p>
            <a:r>
              <a:rPr lang="en-US">
                <a:latin typeface="Courier New" pitchFamily="49" charset="0"/>
              </a:rPr>
              <a:t>$205.00    : inf</a:t>
            </a:r>
          </a:p>
          <a:p>
            <a:r>
              <a:rPr lang="en-US">
                <a:latin typeface="Courier New" pitchFamily="49" charset="0"/>
              </a:rPr>
              <a:t>delivery   : inf</a:t>
            </a:r>
          </a:p>
          <a:p>
            <a:r>
              <a:rPr lang="en-US">
                <a:latin typeface="Courier New" pitchFamily="49" charset="0"/>
              </a:rPr>
              <a:t>signature  : inf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4583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775" y="2387600"/>
            <a:ext cx="1647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188" y="2362200"/>
            <a:ext cx="1647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5400" y="1800531"/>
            <a:ext cx="3057525" cy="457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29" grpId="0"/>
      <p:bldP spid="266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Generalization and Overfitting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Relative frequency parameters will </a:t>
            </a:r>
            <a:r>
              <a:rPr lang="en-US" sz="2000" dirty="0" err="1">
                <a:solidFill>
                  <a:srgbClr val="C00000"/>
                </a:solidFill>
              </a:rPr>
              <a:t>overfit</a:t>
            </a:r>
            <a:r>
              <a:rPr lang="en-US" sz="2000" dirty="0"/>
              <a:t> the training data!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Just because we never saw a 3 with pixel (15,15) on during training doesn’t mean we won’t see it at test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Unlikely that every occurrence of “minute” is 100% spam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Unlikely that every occurrence of “seriously” is 100% ham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What about all the words that don’t occur in the training set at all?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In general, we can’t go around giving unseen events zero probability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As an extreme case, imagine using the entire email as the only feature (e.g. document ID)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Would get the training data perfect (if deterministic labeling)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Wouldn’t </a:t>
            </a:r>
            <a:r>
              <a:rPr lang="en-US" sz="1800" i="1" dirty="0"/>
              <a:t>generalize</a:t>
            </a:r>
            <a:r>
              <a:rPr lang="en-US" sz="1800" dirty="0"/>
              <a:t> at all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Just making the bag-of-words assumption gives us some generalization, but isn’t enough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To generalize better: we need to </a:t>
            </a:r>
            <a:r>
              <a:rPr lang="en-US" sz="2000" dirty="0">
                <a:solidFill>
                  <a:srgbClr val="CC0000"/>
                </a:solidFill>
              </a:rPr>
              <a:t>smooth </a:t>
            </a:r>
            <a:r>
              <a:rPr lang="en-US" sz="2000" dirty="0"/>
              <a:t>or </a:t>
            </a:r>
            <a:r>
              <a:rPr lang="en-US" sz="2000" dirty="0">
                <a:solidFill>
                  <a:srgbClr val="CC0000"/>
                </a:solidFill>
              </a:rPr>
              <a:t>regularize </a:t>
            </a:r>
            <a:r>
              <a:rPr lang="en-US" sz="2000" dirty="0"/>
              <a:t>the estimates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Estimation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0993" y="1447800"/>
            <a:ext cx="8294526" cy="4610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Parameter Estimation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84582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Estimating the distribution of a random variable</a:t>
            </a:r>
          </a:p>
          <a:p>
            <a:pPr lvl="1" eaLnBrk="1" hangingPunct="1">
              <a:lnSpc>
                <a:spcPct val="80000"/>
              </a:lnSpc>
            </a:pPr>
            <a:endParaRPr lang="en-US" sz="900" i="1" dirty="0"/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Elicitation:</a:t>
            </a:r>
            <a:r>
              <a:rPr lang="en-US" sz="2400" dirty="0"/>
              <a:t> ask a human (why is this hard?)</a:t>
            </a:r>
          </a:p>
          <a:p>
            <a:pPr lvl="4" eaLnBrk="1" hangingPunct="1">
              <a:lnSpc>
                <a:spcPct val="80000"/>
              </a:lnSpc>
            </a:pPr>
            <a:endParaRPr lang="en-US" sz="1200" i="1" dirty="0"/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Empirically: </a:t>
            </a:r>
            <a:r>
              <a:rPr lang="en-US" sz="2400" dirty="0"/>
              <a:t>use training data (learning!)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E.g.: for each outcome x, look at the </a:t>
            </a:r>
            <a:r>
              <a:rPr lang="en-US" sz="2000" i="1" dirty="0">
                <a:solidFill>
                  <a:srgbClr val="CC0000"/>
                </a:solidFill>
              </a:rPr>
              <a:t>empirical rate</a:t>
            </a:r>
            <a:r>
              <a:rPr lang="en-US" sz="2000" dirty="0"/>
              <a:t> of that value: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This is the estimate that maximizes the </a:t>
            </a:r>
            <a:r>
              <a:rPr lang="en-US" sz="2000" i="1" dirty="0">
                <a:solidFill>
                  <a:srgbClr val="CC0000"/>
                </a:solidFill>
              </a:rPr>
              <a:t>likelihood of the data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endParaRPr lang="en-US" sz="2400" i="1" dirty="0"/>
          </a:p>
          <a:p>
            <a:pPr eaLnBrk="1" hangingPunct="1">
              <a:lnSpc>
                <a:spcPct val="80000"/>
              </a:lnSpc>
            </a:pPr>
            <a:endParaRPr lang="en-US" sz="2400" i="1" dirty="0"/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36726" y="3506789"/>
            <a:ext cx="3105151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102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22437" y="5105401"/>
            <a:ext cx="23161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1030" name="Oval 6 1"/>
          <p:cNvSpPr>
            <a:spLocks noChangeArrowheads="1"/>
          </p:cNvSpPr>
          <p:nvPr/>
        </p:nvSpPr>
        <p:spPr bwMode="auto">
          <a:xfrm>
            <a:off x="6781800" y="3429000"/>
            <a:ext cx="381000" cy="3810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</a:t>
            </a:r>
          </a:p>
        </p:txBody>
      </p:sp>
      <p:sp>
        <p:nvSpPr>
          <p:cNvPr id="1281031" name="Oval 7 1"/>
          <p:cNvSpPr>
            <a:spLocks noChangeArrowheads="1"/>
          </p:cNvSpPr>
          <p:nvPr/>
        </p:nvSpPr>
        <p:spPr bwMode="auto">
          <a:xfrm>
            <a:off x="7315200" y="3429000"/>
            <a:ext cx="381000" cy="3810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</a:t>
            </a:r>
          </a:p>
        </p:txBody>
      </p:sp>
      <p:sp>
        <p:nvSpPr>
          <p:cNvPr id="1281032" name="Oval 8 1"/>
          <p:cNvSpPr>
            <a:spLocks noChangeArrowheads="1"/>
          </p:cNvSpPr>
          <p:nvPr/>
        </p:nvSpPr>
        <p:spPr bwMode="auto">
          <a:xfrm>
            <a:off x="7848600" y="3429000"/>
            <a:ext cx="381000" cy="3810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b</a:t>
            </a:r>
          </a:p>
        </p:txBody>
      </p:sp>
      <p:pic>
        <p:nvPicPr>
          <p:cNvPr id="26" name="Picture 2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99250" y="4022726"/>
            <a:ext cx="1758951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owchart: Magnetic Disk 9"/>
          <p:cNvSpPr/>
          <p:nvPr/>
        </p:nvSpPr>
        <p:spPr>
          <a:xfrm>
            <a:off x="8991600" y="1676400"/>
            <a:ext cx="1143000" cy="838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9" name="Oval 6 2"/>
          <p:cNvSpPr>
            <a:spLocks noChangeArrowheads="1"/>
          </p:cNvSpPr>
          <p:nvPr/>
        </p:nvSpPr>
        <p:spPr bwMode="auto">
          <a:xfrm>
            <a:off x="9067800" y="1981200"/>
            <a:ext cx="152400" cy="1524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r</a:t>
            </a:r>
          </a:p>
        </p:txBody>
      </p:sp>
      <p:sp>
        <p:nvSpPr>
          <p:cNvPr id="27660" name="Oval 7 2"/>
          <p:cNvSpPr>
            <a:spLocks noChangeArrowheads="1"/>
          </p:cNvSpPr>
          <p:nvPr/>
        </p:nvSpPr>
        <p:spPr bwMode="auto">
          <a:xfrm>
            <a:off x="9601200" y="19812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1" name="Oval 8 2"/>
          <p:cNvSpPr>
            <a:spLocks noChangeArrowheads="1"/>
          </p:cNvSpPr>
          <p:nvPr/>
        </p:nvSpPr>
        <p:spPr bwMode="auto">
          <a:xfrm>
            <a:off x="9906000" y="19812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2" name="Oval 6 3"/>
          <p:cNvSpPr>
            <a:spLocks noChangeArrowheads="1"/>
          </p:cNvSpPr>
          <p:nvPr/>
        </p:nvSpPr>
        <p:spPr bwMode="auto">
          <a:xfrm>
            <a:off x="9601200" y="2209800"/>
            <a:ext cx="152400" cy="1524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r</a:t>
            </a:r>
          </a:p>
        </p:txBody>
      </p:sp>
      <p:sp>
        <p:nvSpPr>
          <p:cNvPr id="27663" name="Oval 7 3"/>
          <p:cNvSpPr>
            <a:spLocks noChangeArrowheads="1"/>
          </p:cNvSpPr>
          <p:nvPr/>
        </p:nvSpPr>
        <p:spPr bwMode="auto">
          <a:xfrm>
            <a:off x="9906000" y="22098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4" name="Oval 8 3"/>
          <p:cNvSpPr>
            <a:spLocks noChangeArrowheads="1"/>
          </p:cNvSpPr>
          <p:nvPr/>
        </p:nvSpPr>
        <p:spPr bwMode="auto">
          <a:xfrm>
            <a:off x="9144000" y="22098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5" name="Oval 6 4"/>
          <p:cNvSpPr>
            <a:spLocks noChangeArrowheads="1"/>
          </p:cNvSpPr>
          <p:nvPr/>
        </p:nvSpPr>
        <p:spPr bwMode="auto">
          <a:xfrm>
            <a:off x="9829800" y="2057400"/>
            <a:ext cx="152400" cy="1524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r</a:t>
            </a:r>
          </a:p>
        </p:txBody>
      </p:sp>
      <p:sp>
        <p:nvSpPr>
          <p:cNvPr id="27666" name="Oval 7 4"/>
          <p:cNvSpPr>
            <a:spLocks noChangeArrowheads="1"/>
          </p:cNvSpPr>
          <p:nvPr/>
        </p:nvSpPr>
        <p:spPr bwMode="auto">
          <a:xfrm>
            <a:off x="8991600" y="21336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7" name="Oval 8 4"/>
          <p:cNvSpPr>
            <a:spLocks noChangeArrowheads="1"/>
          </p:cNvSpPr>
          <p:nvPr/>
        </p:nvSpPr>
        <p:spPr bwMode="auto">
          <a:xfrm>
            <a:off x="9372600" y="20574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8" name="Oval 6 5"/>
          <p:cNvSpPr>
            <a:spLocks noChangeArrowheads="1"/>
          </p:cNvSpPr>
          <p:nvPr/>
        </p:nvSpPr>
        <p:spPr bwMode="auto">
          <a:xfrm>
            <a:off x="9220200" y="2209800"/>
            <a:ext cx="152400" cy="1524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r</a:t>
            </a:r>
          </a:p>
        </p:txBody>
      </p:sp>
      <p:sp>
        <p:nvSpPr>
          <p:cNvPr id="27669" name="Oval 7 5"/>
          <p:cNvSpPr>
            <a:spLocks noChangeArrowheads="1"/>
          </p:cNvSpPr>
          <p:nvPr/>
        </p:nvSpPr>
        <p:spPr bwMode="auto">
          <a:xfrm>
            <a:off x="9753600" y="22098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70" name="Oval 8 5"/>
          <p:cNvSpPr>
            <a:spLocks noChangeArrowheads="1"/>
          </p:cNvSpPr>
          <p:nvPr/>
        </p:nvSpPr>
        <p:spPr bwMode="auto">
          <a:xfrm>
            <a:off x="9448800" y="22860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71" name="Oval 6 6"/>
          <p:cNvSpPr>
            <a:spLocks noChangeArrowheads="1"/>
          </p:cNvSpPr>
          <p:nvPr/>
        </p:nvSpPr>
        <p:spPr bwMode="auto">
          <a:xfrm>
            <a:off x="9677400" y="1981200"/>
            <a:ext cx="152400" cy="1524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r</a:t>
            </a:r>
          </a:p>
        </p:txBody>
      </p:sp>
      <p:sp>
        <p:nvSpPr>
          <p:cNvPr id="27672" name="Oval 7 6"/>
          <p:cNvSpPr>
            <a:spLocks noChangeArrowheads="1"/>
          </p:cNvSpPr>
          <p:nvPr/>
        </p:nvSpPr>
        <p:spPr bwMode="auto">
          <a:xfrm>
            <a:off x="9296400" y="22860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73" name="Oval 8 6"/>
          <p:cNvSpPr>
            <a:spLocks noChangeArrowheads="1"/>
          </p:cNvSpPr>
          <p:nvPr/>
        </p:nvSpPr>
        <p:spPr bwMode="auto">
          <a:xfrm>
            <a:off x="9220200" y="19812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5574" y="1295400"/>
            <a:ext cx="3838788" cy="21336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70F26-FE01-462A-A390-3F7043AF92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20" y="5394701"/>
            <a:ext cx="1751320" cy="253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EEC1F-56E1-4174-8049-BC6E758A8E5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125" y="5867400"/>
            <a:ext cx="2298512" cy="2530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80F79-8E0D-402C-AF63-277FA25E3D0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91" y="5186286"/>
            <a:ext cx="371909" cy="181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FD0E99-F42F-46E9-96E7-93EF52B87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46" y="5186287"/>
            <a:ext cx="163091" cy="181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DC98FF-56BD-453F-B37B-A9FA2AF89DD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76" y="5161014"/>
            <a:ext cx="781922" cy="25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030" grpId="0" animBg="1"/>
      <p:bldP spid="1281031" grpId="0" animBg="1"/>
      <p:bldP spid="12810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Your First Consulting Job</a:t>
            </a: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BD3E869C-3C04-48C6-B803-F413775660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3716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billionaire tech entrepreneur asks you a question: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He says: </a:t>
            </a:r>
            <a:r>
              <a:rPr lang="en-US" dirty="0"/>
              <a:t>I have thumbtack, if I flip it, what’s the probability it will fall with the nail up?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You say: </a:t>
            </a:r>
            <a:r>
              <a:rPr lang="en-US" dirty="0"/>
              <a:t>Please flip it a few times: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000090"/>
                </a:solidFill>
              </a:rPr>
              <a:t>You say: </a:t>
            </a:r>
            <a:r>
              <a:rPr lang="en-US" dirty="0"/>
              <a:t>The probability is:</a:t>
            </a:r>
          </a:p>
          <a:p>
            <a:pPr lvl="2"/>
            <a:r>
              <a:rPr lang="en-US" dirty="0"/>
              <a:t>P(H) = 3/5</a:t>
            </a:r>
          </a:p>
          <a:p>
            <a:pPr lvl="1"/>
            <a:r>
              <a:rPr lang="en-US" sz="3200" b="1" dirty="0">
                <a:solidFill>
                  <a:srgbClr val="000090"/>
                </a:solidFill>
              </a:rPr>
              <a:t>He says: </a:t>
            </a:r>
            <a:r>
              <a:rPr lang="en-US" sz="3200" b="1" dirty="0">
                <a:solidFill>
                  <a:srgbClr val="FF0000"/>
                </a:solidFill>
              </a:rPr>
              <a:t>Why???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You say: </a:t>
            </a:r>
            <a:r>
              <a:rPr lang="en-US" dirty="0"/>
              <a:t>Because…</a:t>
            </a:r>
          </a:p>
        </p:txBody>
      </p:sp>
      <p:pic>
        <p:nvPicPr>
          <p:cNvPr id="35" name="Picture 34" descr="thumbtacks.jpg">
            <a:extLst>
              <a:ext uri="{FF2B5EF4-FFF2-40B4-BE49-F238E27FC236}">
                <a16:creationId xmlns:a16="http://schemas.microsoft.com/office/drawing/2014/main" id="{40DB07F4-A58C-481D-AB85-0B3EAC13C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311" y="3429001"/>
            <a:ext cx="845889" cy="838200"/>
          </a:xfrm>
          <a:prstGeom prst="rect">
            <a:avLst/>
          </a:prstGeom>
        </p:spPr>
      </p:pic>
      <p:pic>
        <p:nvPicPr>
          <p:cNvPr id="36" name="Picture 35" descr="thumbtacks.jpg">
            <a:extLst>
              <a:ext uri="{FF2B5EF4-FFF2-40B4-BE49-F238E27FC236}">
                <a16:creationId xmlns:a16="http://schemas.microsoft.com/office/drawing/2014/main" id="{94BCBA1E-81FE-4C11-A499-3D123D6FBF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311" y="3429000"/>
            <a:ext cx="845889" cy="838200"/>
          </a:xfrm>
          <a:prstGeom prst="rect">
            <a:avLst/>
          </a:prstGeom>
        </p:spPr>
      </p:pic>
      <p:pic>
        <p:nvPicPr>
          <p:cNvPr id="37" name="Picture 36" descr="thumbtacks.jpg">
            <a:extLst>
              <a:ext uri="{FF2B5EF4-FFF2-40B4-BE49-F238E27FC236}">
                <a16:creationId xmlns:a16="http://schemas.microsoft.com/office/drawing/2014/main" id="{40422710-1578-4969-8557-A8D8A48161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0" y="3429000"/>
            <a:ext cx="845889" cy="838200"/>
          </a:xfrm>
          <a:prstGeom prst="rect">
            <a:avLst/>
          </a:prstGeom>
        </p:spPr>
      </p:pic>
      <p:pic>
        <p:nvPicPr>
          <p:cNvPr id="38" name="Picture 37" descr="thumbtacks.jpg">
            <a:extLst>
              <a:ext uri="{FF2B5EF4-FFF2-40B4-BE49-F238E27FC236}">
                <a16:creationId xmlns:a16="http://schemas.microsoft.com/office/drawing/2014/main" id="{4682307A-41A9-4F96-B422-7275244023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00" y="3429000"/>
            <a:ext cx="845889" cy="838200"/>
          </a:xfrm>
          <a:prstGeom prst="rect">
            <a:avLst/>
          </a:prstGeom>
        </p:spPr>
      </p:pic>
      <p:pic>
        <p:nvPicPr>
          <p:cNvPr id="39" name="Picture 38" descr="thumbtacks.jpg">
            <a:extLst>
              <a:ext uri="{FF2B5EF4-FFF2-40B4-BE49-F238E27FC236}">
                <a16:creationId xmlns:a16="http://schemas.microsoft.com/office/drawing/2014/main" id="{BC88BEC6-EDAB-496B-A8BE-073C378A9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3429000"/>
            <a:ext cx="84588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Your First Consulting Job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A2DE98E-7C16-4732-B673-7AADCC8D03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P(Heads) =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</a:t>
            </a:r>
            <a:r>
              <a:rPr lang="en-US" dirty="0"/>
              <a:t>,  P(Tails) = 1-</a:t>
            </a:r>
            <a:r>
              <a:rPr lang="en-US" dirty="0">
                <a:latin typeface="Symbol" pitchFamily="48" charset="2"/>
                <a:sym typeface="Symbol" pitchFamily="48" charset="2"/>
              </a:rPr>
              <a:t>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Flips are </a:t>
            </a:r>
            <a:r>
              <a:rPr lang="en-US" i="1" dirty="0" err="1">
                <a:solidFill>
                  <a:srgbClr val="000090"/>
                </a:solidFill>
              </a:rPr>
              <a:t>i.i.d</a:t>
            </a:r>
            <a:r>
              <a:rPr lang="en-US" i="1" dirty="0">
                <a:solidFill>
                  <a:srgbClr val="000090"/>
                </a:solidFill>
              </a:rPr>
              <a:t>.</a:t>
            </a:r>
            <a:r>
              <a:rPr lang="en-US" sz="3000" dirty="0">
                <a:solidFill>
                  <a:srgbClr val="000090"/>
                </a:solidFill>
              </a:rPr>
              <a:t>: </a:t>
            </a:r>
          </a:p>
          <a:p>
            <a:pPr lvl="1"/>
            <a:r>
              <a:rPr lang="en-US" dirty="0"/>
              <a:t>Independent events</a:t>
            </a:r>
          </a:p>
          <a:p>
            <a:pPr lvl="1"/>
            <a:r>
              <a:rPr lang="en-US" dirty="0"/>
              <a:t>Identically distributed according to unknown distribution</a:t>
            </a:r>
          </a:p>
          <a:p>
            <a:r>
              <a:rPr lang="en-US" dirty="0">
                <a:solidFill>
                  <a:srgbClr val="000090"/>
                </a:solidFill>
              </a:rPr>
              <a:t>Sequence </a:t>
            </a:r>
            <a:r>
              <a:rPr lang="en-US" i="1" dirty="0">
                <a:solidFill>
                  <a:srgbClr val="000090"/>
                </a:solidFill>
              </a:rPr>
              <a:t>D</a:t>
            </a:r>
            <a:r>
              <a:rPr lang="en-US" dirty="0">
                <a:solidFill>
                  <a:srgbClr val="000090"/>
                </a:solidFill>
              </a:rPr>
              <a:t> of 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olidFill>
                  <a:srgbClr val="000090"/>
                </a:solidFill>
                <a:sym typeface="Symbol" pitchFamily="48" charset="2"/>
              </a:rPr>
              <a:t>H</a:t>
            </a:r>
            <a:r>
              <a:rPr lang="en-US" dirty="0">
                <a:solidFill>
                  <a:srgbClr val="000090"/>
                </a:solidFill>
              </a:rPr>
              <a:t> Heads and 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dirty="0">
                <a:solidFill>
                  <a:srgbClr val="000090"/>
                </a:solidFill>
              </a:rPr>
              <a:t> Tails  </a:t>
            </a:r>
          </a:p>
        </p:txBody>
      </p:sp>
      <p:pic>
        <p:nvPicPr>
          <p:cNvPr id="12" name="Picture 11" descr="thumbtacks.jpg">
            <a:extLst>
              <a:ext uri="{FF2B5EF4-FFF2-40B4-BE49-F238E27FC236}">
                <a16:creationId xmlns:a16="http://schemas.microsoft.com/office/drawing/2014/main" id="{E1B3D6E4-4BA3-484D-84BB-753C8A11F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2163763"/>
            <a:ext cx="845889" cy="838200"/>
          </a:xfrm>
          <a:prstGeom prst="rect">
            <a:avLst/>
          </a:prstGeom>
        </p:spPr>
      </p:pic>
      <p:pic>
        <p:nvPicPr>
          <p:cNvPr id="13" name="Picture 12" descr="thumbtacks.jpg">
            <a:extLst>
              <a:ext uri="{FF2B5EF4-FFF2-40B4-BE49-F238E27FC236}">
                <a16:creationId xmlns:a16="http://schemas.microsoft.com/office/drawing/2014/main" id="{1D6E06B0-16B5-433A-B7F4-60A4526EEA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2163762"/>
            <a:ext cx="845889" cy="838200"/>
          </a:xfrm>
          <a:prstGeom prst="rect">
            <a:avLst/>
          </a:prstGeom>
        </p:spPr>
      </p:pic>
      <p:pic>
        <p:nvPicPr>
          <p:cNvPr id="14" name="Picture 13" descr="thumbtacks.jpg">
            <a:extLst>
              <a:ext uri="{FF2B5EF4-FFF2-40B4-BE49-F238E27FC236}">
                <a16:creationId xmlns:a16="http://schemas.microsoft.com/office/drawing/2014/main" id="{BD9DFB0F-3EB7-4CB3-BB37-8DB8BF7C55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2889" y="2163762"/>
            <a:ext cx="845889" cy="838200"/>
          </a:xfrm>
          <a:prstGeom prst="rect">
            <a:avLst/>
          </a:prstGeom>
        </p:spPr>
      </p:pic>
      <p:pic>
        <p:nvPicPr>
          <p:cNvPr id="15" name="Picture 14" descr="thumbtacks.jpg">
            <a:extLst>
              <a:ext uri="{FF2B5EF4-FFF2-40B4-BE49-F238E27FC236}">
                <a16:creationId xmlns:a16="http://schemas.microsoft.com/office/drawing/2014/main" id="{6AF6BF17-ADB4-45B8-A167-9A76BCF49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2163763"/>
            <a:ext cx="845889" cy="838200"/>
          </a:xfrm>
          <a:prstGeom prst="rect">
            <a:avLst/>
          </a:prstGeom>
        </p:spPr>
      </p:pic>
      <p:pic>
        <p:nvPicPr>
          <p:cNvPr id="16" name="Picture 15" descr="thumbtacks.jpg">
            <a:extLst>
              <a:ext uri="{FF2B5EF4-FFF2-40B4-BE49-F238E27FC236}">
                <a16:creationId xmlns:a16="http://schemas.microsoft.com/office/drawing/2014/main" id="{DE1EDD90-D6A0-4A5D-A7BA-F6A69B275E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889" y="2163762"/>
            <a:ext cx="845889" cy="838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97E9EB-8ADE-4D9C-B304-3714F5F18A6D}"/>
              </a:ext>
            </a:extLst>
          </p:cNvPr>
          <p:cNvSpPr txBox="1"/>
          <p:nvPr/>
        </p:nvSpPr>
        <p:spPr>
          <a:xfrm>
            <a:off x="7086600" y="216376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pic>
        <p:nvPicPr>
          <p:cNvPr id="18" name="Picture 4" descr="txp_fig">
            <a:extLst>
              <a:ext uri="{FF2B5EF4-FFF2-40B4-BE49-F238E27FC236}">
                <a16:creationId xmlns:a16="http://schemas.microsoft.com/office/drawing/2014/main" id="{B30CF0CE-B927-4F14-A007-2BD965E0150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849938"/>
            <a:ext cx="5410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F668E9-6642-476C-BDCF-3B7F99EF2544}"/>
              </a:ext>
            </a:extLst>
          </p:cNvPr>
          <p:cNvSpPr/>
          <p:nvPr/>
        </p:nvSpPr>
        <p:spPr>
          <a:xfrm>
            <a:off x="4608731" y="3098087"/>
            <a:ext cx="5624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/>
                <a:cs typeface="Times New Roman"/>
              </a:rPr>
              <a:t>D</a:t>
            </a:r>
            <a:r>
              <a:rPr lang="en-US" sz="2800" dirty="0">
                <a:latin typeface="Times New Roman"/>
                <a:cs typeface="Times New Roman"/>
              </a:rPr>
              <a:t>={</a:t>
            </a:r>
            <a:r>
              <a:rPr lang="en-US" sz="2800" i="1" dirty="0">
                <a:latin typeface="Times New Roman"/>
                <a:cs typeface="Times New Roman"/>
              </a:rPr>
              <a:t>x</a:t>
            </a:r>
            <a:r>
              <a:rPr lang="en-US" sz="2800" i="1" baseline="-25000" dirty="0">
                <a:latin typeface="Times New Roman"/>
                <a:cs typeface="Times New Roman"/>
              </a:rPr>
              <a:t>i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=1</a:t>
            </a:r>
            <a:r>
              <a:rPr lang="en-US" sz="2800" i="1" dirty="0">
                <a:latin typeface="Times New Roman"/>
                <a:cs typeface="Times New Roman"/>
              </a:rPr>
              <a:t>…n</a:t>
            </a:r>
            <a:r>
              <a:rPr lang="en-US" sz="2800" dirty="0">
                <a:latin typeface="Times New Roman"/>
                <a:cs typeface="Times New Roman"/>
              </a:rPr>
              <a:t>},  </a:t>
            </a:r>
            <a:r>
              <a:rPr lang="en-US" sz="2800" i="1" dirty="0">
                <a:latin typeface="Times New Roman"/>
                <a:cs typeface="Times New Roman"/>
              </a:rPr>
              <a:t>P</a:t>
            </a:r>
            <a:r>
              <a:rPr lang="en-US" sz="2800" dirty="0">
                <a:latin typeface="Times New Roman"/>
                <a:cs typeface="Times New Roman"/>
              </a:rPr>
              <a:t>(</a:t>
            </a:r>
            <a:r>
              <a:rPr lang="en-US" sz="2800" i="1" dirty="0">
                <a:latin typeface="Times New Roman"/>
                <a:cs typeface="Times New Roman"/>
              </a:rPr>
              <a:t>D</a:t>
            </a:r>
            <a:r>
              <a:rPr lang="en-US" sz="2800" i="1" baseline="-250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θ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) = </a:t>
            </a:r>
            <a:r>
              <a:rPr lang="en-US" sz="2800" dirty="0" err="1">
                <a:latin typeface="Times New Roman"/>
                <a:cs typeface="Times New Roman"/>
              </a:rPr>
              <a:t>Π</a:t>
            </a:r>
            <a:r>
              <a:rPr lang="en-US" sz="2800" i="1" baseline="-25000" dirty="0" err="1">
                <a:latin typeface="Times New Roman"/>
                <a:cs typeface="Times New Roman"/>
              </a:rPr>
              <a:t>i</a:t>
            </a:r>
            <a:r>
              <a:rPr lang="en-US" sz="2800" i="1" dirty="0" err="1">
                <a:latin typeface="Times New Roman"/>
                <a:cs typeface="Times New Roman"/>
              </a:rPr>
              <a:t>P</a:t>
            </a:r>
            <a:r>
              <a:rPr lang="en-US" sz="2800" dirty="0">
                <a:latin typeface="Times New Roman"/>
                <a:cs typeface="Times New Roman"/>
              </a:rPr>
              <a:t>(</a:t>
            </a:r>
            <a:r>
              <a:rPr lang="en-US" sz="2800" i="1" dirty="0">
                <a:latin typeface="Times New Roman"/>
                <a:cs typeface="Times New Roman"/>
              </a:rPr>
              <a:t>x</a:t>
            </a:r>
            <a:r>
              <a:rPr lang="en-US" sz="2800" i="1" baseline="-25000" dirty="0">
                <a:latin typeface="Times New Roman"/>
                <a:cs typeface="Times New Roman"/>
              </a:rPr>
              <a:t>i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θ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)</a:t>
            </a:r>
            <a:endParaRPr lang="en-US" sz="28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59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Maximum Likelihood Estimation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255AC48E-7E28-44CF-BD39-20D3E9DB90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447800"/>
            <a:ext cx="8229600" cy="4525963"/>
          </a:xfrm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</a:rPr>
              <a:t>Data: </a:t>
            </a:r>
            <a:r>
              <a:rPr lang="en-US" dirty="0"/>
              <a:t>Observed set </a:t>
            </a:r>
            <a:r>
              <a:rPr lang="en-US" i="1" dirty="0">
                <a:latin typeface="Times New Roman"/>
                <a:cs typeface="Times New Roman"/>
              </a:rPr>
              <a:t>D</a:t>
            </a:r>
            <a:r>
              <a:rPr lang="en-US" dirty="0"/>
              <a:t> of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ym typeface="Symbol" pitchFamily="48" charset="2"/>
              </a:rPr>
              <a:t>H</a:t>
            </a:r>
            <a:r>
              <a:rPr lang="en-US" dirty="0"/>
              <a:t> Heads and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ym typeface="Symbol" pitchFamily="48" charset="2"/>
              </a:rPr>
              <a:t>T</a:t>
            </a:r>
            <a:r>
              <a:rPr lang="en-US" dirty="0"/>
              <a:t> Tails  </a:t>
            </a:r>
          </a:p>
          <a:p>
            <a:r>
              <a:rPr lang="en-US" b="1" dirty="0">
                <a:solidFill>
                  <a:srgbClr val="000090"/>
                </a:solidFill>
              </a:rPr>
              <a:t>Hypothesis space: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/>
              <a:t>Binomial distributions </a:t>
            </a:r>
          </a:p>
          <a:p>
            <a:r>
              <a:rPr lang="en-US" b="1" dirty="0">
                <a:solidFill>
                  <a:srgbClr val="000090"/>
                </a:solidFill>
              </a:rPr>
              <a:t>Learning: </a:t>
            </a:r>
            <a:r>
              <a:rPr lang="en-US" dirty="0"/>
              <a:t>finding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dirty="0">
                <a:latin typeface="Symbol" pitchFamily="48" charset="2"/>
                <a:sym typeface="Symbol" pitchFamily="48" charset="2"/>
              </a:rPr>
              <a:t> </a:t>
            </a:r>
            <a:r>
              <a:rPr lang="en-US" dirty="0"/>
              <a:t>is an optimization problem</a:t>
            </a:r>
          </a:p>
          <a:p>
            <a:pPr lvl="1"/>
            <a:r>
              <a:rPr lang="en-US" dirty="0"/>
              <a:t>What’s the objective function?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90"/>
                </a:solidFill>
              </a:rPr>
              <a:t>MLE: </a:t>
            </a:r>
            <a:r>
              <a:rPr lang="en-US" dirty="0"/>
              <a:t>Choose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dirty="0"/>
              <a:t> to maximize probability of </a:t>
            </a:r>
            <a:r>
              <a:rPr lang="en-US" i="1" dirty="0"/>
              <a:t>D</a:t>
            </a:r>
          </a:p>
        </p:txBody>
      </p:sp>
      <p:pic>
        <p:nvPicPr>
          <p:cNvPr id="21" name="Picture 9" descr="txp_fig">
            <a:extLst>
              <a:ext uri="{FF2B5EF4-FFF2-40B4-BE49-F238E27FC236}">
                <a16:creationId xmlns:a16="http://schemas.microsoft.com/office/drawing/2014/main" id="{E8636A90-B8E5-45C4-A110-BB10A8009B8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325"/>
          <a:stretch/>
        </p:blipFill>
        <p:spPr bwMode="auto">
          <a:xfrm>
            <a:off x="3108325" y="5005388"/>
            <a:ext cx="5367338" cy="7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 descr="txp_fig">
            <a:extLst>
              <a:ext uri="{FF2B5EF4-FFF2-40B4-BE49-F238E27FC236}">
                <a16:creationId xmlns:a16="http://schemas.microsoft.com/office/drawing/2014/main" id="{941E95F0-4451-4895-87D3-D111BD08B60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810000"/>
            <a:ext cx="4419600" cy="41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9" descr="txp_fig">
            <a:extLst>
              <a:ext uri="{FF2B5EF4-FFF2-40B4-BE49-F238E27FC236}">
                <a16:creationId xmlns:a16="http://schemas.microsoft.com/office/drawing/2014/main" id="{E37BE4C0-1FF5-427A-A7E1-80D2071715C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38" b="-1549"/>
          <a:stretch/>
        </p:blipFill>
        <p:spPr bwMode="auto">
          <a:xfrm>
            <a:off x="3124200" y="5779209"/>
            <a:ext cx="5367338" cy="69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591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Maximum Likelihood Estimation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0E2096B-25EA-441B-B0D1-5C14AE08DD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3600" y="2566988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Set derivative to zero, and solve!</a:t>
            </a:r>
          </a:p>
          <a:p>
            <a:endParaRPr lang="en-US" dirty="0"/>
          </a:p>
        </p:txBody>
      </p:sp>
      <p:pic>
        <p:nvPicPr>
          <p:cNvPr id="24" name="Picture 9" descr="txp_fig">
            <a:extLst>
              <a:ext uri="{FF2B5EF4-FFF2-40B4-BE49-F238E27FC236}">
                <a16:creationId xmlns:a16="http://schemas.microsoft.com/office/drawing/2014/main" id="{4DBFCFC1-5777-4CFE-9038-5B3A6BD302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5478462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3763DA-1C11-49A1-969E-ADBA6CF557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799" y="3100388"/>
            <a:ext cx="3772203" cy="990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CA8378-A828-43D4-812F-7BC53ECF088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4014788"/>
            <a:ext cx="4978400" cy="8485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6755AB-9D18-464A-8871-FCEC759D016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44271" y="4852988"/>
            <a:ext cx="4894729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82DCDB-2919-445A-8E5A-EFA5E9F84FD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0800" y="5767388"/>
            <a:ext cx="2209800" cy="729378"/>
          </a:xfrm>
          <a:prstGeom prst="rect">
            <a:avLst/>
          </a:prstGeom>
        </p:spPr>
      </p:pic>
      <p:grpSp>
        <p:nvGrpSpPr>
          <p:cNvPr id="29" name="Group 11">
            <a:extLst>
              <a:ext uri="{FF2B5EF4-FFF2-40B4-BE49-F238E27FC236}">
                <a16:creationId xmlns:a16="http://schemas.microsoft.com/office/drawing/2014/main" id="{8829E02E-CC16-483B-A7C2-AF9D1C699241}"/>
              </a:ext>
            </a:extLst>
          </p:cNvPr>
          <p:cNvGrpSpPr/>
          <p:nvPr/>
        </p:nvGrpSpPr>
        <p:grpSpPr>
          <a:xfrm>
            <a:off x="1981200" y="2990265"/>
            <a:ext cx="3886200" cy="3539123"/>
            <a:chOff x="304800" y="3014077"/>
            <a:chExt cx="3886200" cy="353912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4C965D-15CF-44DA-817E-582D4A44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4800" y="3014077"/>
              <a:ext cx="2514600" cy="125312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9AD84E1-8A15-487E-9809-60CF44739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38005" y="5867400"/>
              <a:ext cx="952995" cy="685800"/>
            </a:xfrm>
            <a:prstGeom prst="rect">
              <a:avLst/>
            </a:prstGeom>
          </p:spPr>
        </p:pic>
      </p:grpSp>
      <p:pic>
        <p:nvPicPr>
          <p:cNvPr id="32" name="Picture 7" descr="txp_fig">
            <a:extLst>
              <a:ext uri="{FF2B5EF4-FFF2-40B4-BE49-F238E27FC236}">
                <a16:creationId xmlns:a16="http://schemas.microsoft.com/office/drawing/2014/main" id="{73306511-3DD2-4DAD-806B-062032D0AF1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767388"/>
            <a:ext cx="3436938" cy="769938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316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229135"/>
            <a:ext cx="10171112" cy="5247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Transition function P(s’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(or T(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’))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Rewards R(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ll be able to say more in a few lectures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 err="1">
                  <a:latin typeface="Calibri"/>
                  <a:cs typeface="Calibri"/>
                </a:rPr>
                <a:t>s,a,s</a:t>
              </a:r>
              <a:r>
                <a:rPr lang="en-US" sz="1800" dirty="0">
                  <a:latin typeface="Calibri"/>
                  <a:cs typeface="Calibri"/>
                </a:rPr>
                <a:t>’</a:t>
              </a: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412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Maximum Likelihood?</a:t>
            </a:r>
          </a:p>
        </p:txBody>
      </p:sp>
      <p:sp>
        <p:nvSpPr>
          <p:cNvPr id="129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Relative frequencies are the maximum likelihood estimates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Another option is to consider the most likely parameter value given the data</a:t>
            </a:r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7526" y="2209800"/>
            <a:ext cx="3105151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2" y="2133601"/>
            <a:ext cx="2847975" cy="4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46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1977" y="2746377"/>
            <a:ext cx="25114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47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9200" y="4419601"/>
            <a:ext cx="3041651" cy="4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48" name="AutoShape 8"/>
          <p:cNvSpPr>
            <a:spLocks noChangeArrowheads="1"/>
          </p:cNvSpPr>
          <p:nvPr/>
        </p:nvSpPr>
        <p:spPr bwMode="auto">
          <a:xfrm>
            <a:off x="4876800" y="2362200"/>
            <a:ext cx="381000" cy="304800"/>
          </a:xfrm>
          <a:prstGeom prst="rightArrow">
            <a:avLst>
              <a:gd name="adj1" fmla="val 50000"/>
              <a:gd name="adj2" fmla="val 421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pic>
        <p:nvPicPr>
          <p:cNvPr id="1290249" name="Picture 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2637" y="5081588"/>
            <a:ext cx="36623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50" name="Picture 1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5718175"/>
            <a:ext cx="2833688" cy="4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51" name="AutoShape 11"/>
          <p:cNvSpPr>
            <a:spLocks noChangeArrowheads="1"/>
          </p:cNvSpPr>
          <p:nvPr/>
        </p:nvSpPr>
        <p:spPr bwMode="auto">
          <a:xfrm>
            <a:off x="6096000" y="4876800"/>
            <a:ext cx="609600" cy="533400"/>
          </a:xfrm>
          <a:prstGeom prst="rightArrow">
            <a:avLst>
              <a:gd name="adj1" fmla="val 50000"/>
              <a:gd name="adj2" fmla="val 3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290252" name="Text Box 12"/>
          <p:cNvSpPr txBox="1">
            <a:spLocks noChangeArrowheads="1"/>
          </p:cNvSpPr>
          <p:nvPr/>
        </p:nvSpPr>
        <p:spPr bwMode="auto">
          <a:xfrm>
            <a:off x="7162800" y="4953001"/>
            <a:ext cx="16002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????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48" grpId="0" animBg="1"/>
      <p:bldP spid="1290251" grpId="0" animBg="1"/>
      <p:bldP spid="129025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Unseen Events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2287797"/>
            <a:ext cx="3524960" cy="2739606"/>
          </a:xfrm>
          <a:prstGeom prst="rect">
            <a:avLst/>
          </a:prstGeom>
          <a:noFill/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344" y="2244725"/>
            <a:ext cx="4760049" cy="301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Laplace Smoothing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7244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Laplace’s estimate: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Pretend you saw every outcome once more than you actually did</a:t>
            </a: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Can derive this estimate with </a:t>
            </a:r>
            <a:r>
              <a:rPr lang="en-US" sz="2000" i="1" dirty="0" err="1">
                <a:latin typeface="Calibri"/>
                <a:cs typeface="Calibri"/>
              </a:rPr>
              <a:t>Dirichlet</a:t>
            </a:r>
            <a:r>
              <a:rPr lang="en-US" sz="2000" i="1" dirty="0">
                <a:latin typeface="Calibri"/>
                <a:cs typeface="Calibri"/>
              </a:rPr>
              <a:t> priors</a:t>
            </a:r>
            <a:r>
              <a:rPr lang="en-US" sz="2000" dirty="0">
                <a:latin typeface="Calibri"/>
                <a:cs typeface="Calibri"/>
              </a:rPr>
              <a:t> (see cs281a)</a:t>
            </a: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970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6338" y="4116389"/>
            <a:ext cx="1643063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294065"/>
            <a:ext cx="269081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7725" y="4437065"/>
            <a:ext cx="2813051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4738" y="3049589"/>
            <a:ext cx="3649663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1275" name="Rectangle 11"/>
          <p:cNvSpPr>
            <a:spLocks noChangeArrowheads="1"/>
          </p:cNvSpPr>
          <p:nvPr/>
        </p:nvSpPr>
        <p:spPr bwMode="auto">
          <a:xfrm>
            <a:off x="7696200" y="3200400"/>
            <a:ext cx="1143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91276" name="Rectangle 12"/>
          <p:cNvSpPr>
            <a:spLocks noChangeArrowheads="1"/>
          </p:cNvSpPr>
          <p:nvPr/>
        </p:nvSpPr>
        <p:spPr bwMode="auto">
          <a:xfrm>
            <a:off x="7696200" y="4267200"/>
            <a:ext cx="1143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6629400" y="1905000"/>
            <a:ext cx="2606040" cy="685800"/>
            <a:chOff x="6629400" y="1905000"/>
            <a:chExt cx="1447800" cy="381000"/>
          </a:xfrm>
        </p:grpSpPr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6629400" y="1905000"/>
              <a:ext cx="381000" cy="3810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r</a:t>
              </a:r>
            </a:p>
          </p:txBody>
        </p:sp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7162800" y="1905000"/>
              <a:ext cx="381000" cy="3810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r</a:t>
              </a:r>
            </a:p>
          </p:txBody>
        </p:sp>
        <p:sp>
          <p:nvSpPr>
            <p:cNvPr id="15" name="Oval 8"/>
            <p:cNvSpPr>
              <a:spLocks noChangeArrowheads="1"/>
            </p:cNvSpPr>
            <p:nvPr/>
          </p:nvSpPr>
          <p:spPr bwMode="auto">
            <a:xfrm>
              <a:off x="7696200" y="1905000"/>
              <a:ext cx="381000" cy="381000"/>
            </a:xfrm>
            <a:prstGeom prst="ellipse">
              <a:avLst/>
            </a:prstGeom>
            <a:solidFill>
              <a:srgbClr val="99CC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275" grpId="0" animBg="1"/>
      <p:bldP spid="129127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Laplace Smoothing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47800"/>
            <a:ext cx="57912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Laplace’s estimate (extended):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Pretend you saw every outcome k extra times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What’s Laplace with k = 0?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k is the 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strength</a:t>
            </a:r>
            <a:r>
              <a:rPr lang="en-US" sz="2000" dirty="0">
                <a:latin typeface="Calibri"/>
                <a:cs typeface="Calibri"/>
              </a:rPr>
              <a:t> of the prior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Laplace for conditionals: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Smooth each condition independently: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3072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2" y="3962401"/>
            <a:ext cx="26701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1" y="4876801"/>
            <a:ext cx="3617913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2" y="3103563"/>
            <a:ext cx="26701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2298" name="Picture 1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9114" y="5570538"/>
            <a:ext cx="3468687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802" y="2667000"/>
            <a:ext cx="27606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2300" name="Rectangle 12"/>
          <p:cNvSpPr>
            <a:spLocks noChangeArrowheads="1"/>
          </p:cNvSpPr>
          <p:nvPr/>
        </p:nvSpPr>
        <p:spPr bwMode="auto">
          <a:xfrm>
            <a:off x="9372600" y="2895600"/>
            <a:ext cx="1143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92301" name="Rectangle 13"/>
          <p:cNvSpPr>
            <a:spLocks noChangeArrowheads="1"/>
          </p:cNvSpPr>
          <p:nvPr/>
        </p:nvSpPr>
        <p:spPr bwMode="auto">
          <a:xfrm>
            <a:off x="9372600" y="3733800"/>
            <a:ext cx="1143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92302" name="Rectangle 14"/>
          <p:cNvSpPr>
            <a:spLocks noChangeArrowheads="1"/>
          </p:cNvSpPr>
          <p:nvPr/>
        </p:nvSpPr>
        <p:spPr bwMode="auto">
          <a:xfrm>
            <a:off x="9296400" y="4724400"/>
            <a:ext cx="1676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7620000" y="1828800"/>
            <a:ext cx="2606040" cy="685800"/>
            <a:chOff x="6629400" y="1905000"/>
            <a:chExt cx="1447800" cy="381000"/>
          </a:xfrm>
        </p:grpSpPr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6629400" y="1905000"/>
              <a:ext cx="381000" cy="3810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r</a:t>
              </a:r>
            </a:p>
          </p:txBody>
        </p: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7162800" y="1905000"/>
              <a:ext cx="381000" cy="3810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r</a:t>
              </a:r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7696200" y="1905000"/>
              <a:ext cx="381000" cy="381000"/>
            </a:xfrm>
            <a:prstGeom prst="ellipse">
              <a:avLst/>
            </a:prstGeom>
            <a:solidFill>
              <a:srgbClr val="99CC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2300" grpId="0" animBg="1"/>
      <p:bldP spid="1292301" grpId="0" animBg="1"/>
      <p:bldP spid="129230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Estimation: Linear Interpolation* </a:t>
            </a:r>
          </a:p>
        </p:txBody>
      </p:sp>
      <p:sp>
        <p:nvSpPr>
          <p:cNvPr id="1293315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915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 practice, Laplace can perform poorly for P(X|Y):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When |X| is very large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When |Y| is very large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Another option: linear interpolation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Also get the empirical P(X) from the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Make sure the estimate of P(X|Y) isn’t too different from the empirical P(X)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What if </a:t>
            </a:r>
            <a:r>
              <a:rPr lang="en-US" sz="2400" dirty="0">
                <a:sym typeface="Symbol" pitchFamily="18" charset="2"/>
              </a:rPr>
              <a:t>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/>
              <a:t>is 0?  1?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For even better ways to estimate parameters, as well as details of the math, see cs281a, cs288</a:t>
            </a:r>
          </a:p>
        </p:txBody>
      </p:sp>
      <p:pic>
        <p:nvPicPr>
          <p:cNvPr id="12933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563" y="4024313"/>
            <a:ext cx="637063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B5F996-8D5F-4577-9FCC-86B1EC68EAC0}"/>
              </a:ext>
            </a:extLst>
          </p:cNvPr>
          <p:cNvGrpSpPr>
            <a:grpSpLocks/>
          </p:cNvGrpSpPr>
          <p:nvPr/>
        </p:nvGrpSpPr>
        <p:grpSpPr bwMode="auto">
          <a:xfrm>
            <a:off x="9563100" y="1600200"/>
            <a:ext cx="1600200" cy="1454944"/>
            <a:chOff x="3168" y="1584"/>
            <a:chExt cx="1536" cy="15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EAA93F-1F75-4F8F-9578-46CB5CF0E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48E8FA-D6D7-4BD9-A830-C96792CE5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10832B-896B-4030-9612-FE6F6AAA4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18F911-78D3-4FF3-BD62-D5399957B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D86289-4019-4A27-9C4D-A22C53409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F0FF24-886A-48A6-85B8-3870374FF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244785-18FD-46D9-973F-02947E442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006B40-118F-4B42-8AE3-1E52F9204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6CAEA0-1F1D-4AE0-AFC4-26CB5ED25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6A75AD-2536-4279-B26C-DA3DCF144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F6145E-65AF-448C-8CEB-E3DC50B7A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01997F-4B87-47C5-98CA-E5FD679CE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F9786E-8F75-49CD-A965-1EA95F0F7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2AC772-82D6-4280-8B4D-4217032BC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62E968-1C5E-422E-809B-652242A01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1A6E74-3026-4D37-9A78-235AB9DE5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4324C3-1C42-4F7A-8E00-E52D22C67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C6E171-4A6C-4507-AA7E-CC93FC1BB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9D71BE-7D03-49AE-9A03-7F6B6C723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E36AD55-2DF6-4F0E-A0CA-8A00BA95A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ADB9B3-9B95-4152-8E15-82D8B002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1FA07D-E4B5-4B45-9F3F-53AAB8C8E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67D8EA-F232-41A4-9B86-C5DDBD613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B869D66-0A0D-4A17-8FCA-589403610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8983714-2B48-49FC-BD0A-358435B3D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E15AA73-85CD-4E4A-8824-DE50E2EBB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A11D925-7DC6-4909-BD33-D2C2F9C41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D6EC1A-4BE6-4277-A242-66A44CF19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86F254-D9D7-4661-8C8A-B719F2F30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1407BCB-A115-43E4-94BC-0224E0DA6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2300F2-E094-46E6-957C-2BD405277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423741D-16A4-4D90-BA27-13B08F7B1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5DE9953-712C-4279-A90A-3E22AC161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06F82C4-A803-480E-BD02-7AF213EB2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2985E91-8BA2-4583-B19E-B744D0D7C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BCE55C4-42E4-4FA1-94F5-DCBD82F62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7AFACF7-EAE1-4F2C-BE3B-085B77FB2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8C7B8D1-9993-4040-8886-F66673DF1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9824561-2C47-44F1-8A87-C35E42DC0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E11F5E5-DE42-41CA-8518-4E0A3648E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FC8167-1F5A-418A-8DAF-F4FF55A6B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CF0F732-88C3-46EC-8BF5-C77DAAA9B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7363DDA-0856-4B50-B0BF-C36D43749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969F877-BE22-437A-9F4E-FCFE3B1A6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963054C-B0E6-441C-AC35-693D48C1A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A2291E3-8B6B-411C-85CC-A15FFBF7F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7E36055-0B75-48C0-B22D-B44CA6052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158D01B-F642-4CA8-8BF1-F3940D5B8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9C68CFF-A992-4846-936A-53152E365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26D23C1-7EE2-42B1-8FB0-4B31852E2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34D0CF6-530D-4FDD-8B93-EFC18408C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A3C8E0C-3D8B-415A-B944-FC8FE9E45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CD02AEB-A31E-44E7-B569-CD86240D9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867AA3D-6B6A-4B54-8C8B-87DFCB1ED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083F1F0-F9F3-4D33-B74D-5C620350A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BF99197-B3E2-4C8A-B739-AE20C907B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A3D6E1B-E94A-4E03-AC60-96AAA3BD1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98D4678-4E92-4644-B7C7-5B8BB412E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88BF20E-7EA3-4E42-B8EA-D54628B7E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99D2E59-3B13-4D60-AF8C-139100955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166B268-C30E-413C-8858-2DF4FBE1B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B0BC048-EF47-454F-BFD9-3FD017D15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E965482-DDF8-4EEC-8170-DB201B827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FCEE5CD-B0EC-4A59-9882-D53691F60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84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 NB: Smoothing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For real classification problems, smoothing is critical</a:t>
            </a:r>
          </a:p>
          <a:p>
            <a:pPr eaLnBrk="1" hangingPunct="1"/>
            <a:r>
              <a:rPr lang="en-US" sz="2400" dirty="0"/>
              <a:t>New odds ratios: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600200" y="3690938"/>
            <a:ext cx="25146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helvetica : 11.4</a:t>
            </a:r>
          </a:p>
          <a:p>
            <a:r>
              <a:rPr lang="en-US">
                <a:latin typeface="Courier New" pitchFamily="49" charset="0"/>
              </a:rPr>
              <a:t>seems     : 10.8</a:t>
            </a:r>
          </a:p>
          <a:p>
            <a:r>
              <a:rPr lang="en-US">
                <a:latin typeface="Courier New" pitchFamily="49" charset="0"/>
              </a:rPr>
              <a:t>group     : 10.2</a:t>
            </a:r>
          </a:p>
          <a:p>
            <a:r>
              <a:rPr lang="en-US">
                <a:latin typeface="Courier New" pitchFamily="49" charset="0"/>
              </a:rPr>
              <a:t>ago       :  8.4</a:t>
            </a:r>
          </a:p>
          <a:p>
            <a:r>
              <a:rPr lang="en-US">
                <a:latin typeface="Courier New" pitchFamily="49" charset="0"/>
              </a:rPr>
              <a:t>areas     :  8.3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876800" y="3690938"/>
            <a:ext cx="24384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verdana : 28.8</a:t>
            </a:r>
          </a:p>
          <a:p>
            <a:r>
              <a:rPr lang="en-US">
                <a:latin typeface="Courier New" pitchFamily="49" charset="0"/>
              </a:rPr>
              <a:t>Credit  : 28.4</a:t>
            </a:r>
          </a:p>
          <a:p>
            <a:r>
              <a:rPr lang="en-US">
                <a:latin typeface="Courier New" pitchFamily="49" charset="0"/>
              </a:rPr>
              <a:t>ORDER   : 27.2</a:t>
            </a:r>
          </a:p>
          <a:p>
            <a:r>
              <a:rPr lang="en-US">
                <a:latin typeface="Courier New" pitchFamily="49" charset="0"/>
              </a:rPr>
              <a:t>&lt;FONT&gt;  : 26.9</a:t>
            </a:r>
          </a:p>
          <a:p>
            <a:r>
              <a:rPr lang="en-US">
                <a:latin typeface="Courier New" pitchFamily="49" charset="0"/>
              </a:rPr>
              <a:t>money   : 26.5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3072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775" y="2762250"/>
            <a:ext cx="1647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188" y="2736850"/>
            <a:ext cx="1647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2514600" y="57912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latin typeface="Calibri" pitchFamily="34" charset="0"/>
              </a:rPr>
              <a:t>Do these make more sense?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863" y="1295400"/>
            <a:ext cx="3352874" cy="466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143596"/>
            <a:ext cx="7199313" cy="5409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Tuning on Held-Out Data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64770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Now we’ve got two kinds of unknowns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Parameters: the probabilities P(X|Y), P(Y)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err="1">
                <a:latin typeface="Calibri"/>
                <a:cs typeface="Calibri"/>
              </a:rPr>
              <a:t>Hyperparameters</a:t>
            </a:r>
            <a:r>
              <a:rPr lang="en-US" sz="2400" dirty="0">
                <a:latin typeface="Calibri"/>
                <a:cs typeface="Calibri"/>
              </a:rPr>
              <a:t>: e.g. the amount / type of smoothing to do, k,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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Symbol" pitchFamily="18" charset="2"/>
              </a:rPr>
              <a:t>What should we learn where?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Learn parameters from training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Tune </a:t>
            </a:r>
            <a:r>
              <a:rPr lang="en-US" sz="2400" dirty="0" err="1">
                <a:latin typeface="Calibri"/>
                <a:cs typeface="Calibri"/>
                <a:sym typeface="Symbol" pitchFamily="18" charset="2"/>
              </a:rPr>
              <a:t>hyperparameters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 on different data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  <a:sym typeface="Symbol" pitchFamily="18" charset="2"/>
              </a:rPr>
              <a:t>Why?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For each value of the </a:t>
            </a:r>
            <a:r>
              <a:rPr lang="en-US" sz="2400" dirty="0" err="1">
                <a:latin typeface="Calibri"/>
                <a:cs typeface="Calibri"/>
                <a:sym typeface="Symbol" pitchFamily="18" charset="2"/>
              </a:rPr>
              <a:t>hyperparameters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, train and test on the held-out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Choose the best value and do a final test on the test data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8129587" y="3933825"/>
            <a:ext cx="2165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8129587" y="2093913"/>
            <a:ext cx="0" cy="1839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1750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0825" y="4149725"/>
            <a:ext cx="150812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04137" y="2306638"/>
            <a:ext cx="2095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Freeform 8"/>
          <p:cNvSpPr>
            <a:spLocks/>
          </p:cNvSpPr>
          <p:nvPr/>
        </p:nvSpPr>
        <p:spPr bwMode="auto">
          <a:xfrm>
            <a:off x="8161337" y="2128838"/>
            <a:ext cx="2133600" cy="1752600"/>
          </a:xfrm>
          <a:custGeom>
            <a:avLst/>
            <a:gdLst>
              <a:gd name="T0" fmla="*/ 0 w 1344"/>
              <a:gd name="T1" fmla="*/ 0 h 1104"/>
              <a:gd name="T2" fmla="*/ 2147483647 w 1344"/>
              <a:gd name="T3" fmla="*/ 2147483647 h 1104"/>
              <a:gd name="T4" fmla="*/ 2147483647 w 1344"/>
              <a:gd name="T5" fmla="*/ 2147483647 h 1104"/>
              <a:gd name="T6" fmla="*/ 2147483647 w 1344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1104"/>
              <a:gd name="T14" fmla="*/ 1344 w 1344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1104">
                <a:moveTo>
                  <a:pt x="0" y="0"/>
                </a:moveTo>
                <a:cubicBezTo>
                  <a:pt x="132" y="0"/>
                  <a:pt x="264" y="0"/>
                  <a:pt x="432" y="48"/>
                </a:cubicBezTo>
                <a:cubicBezTo>
                  <a:pt x="600" y="96"/>
                  <a:pt x="856" y="112"/>
                  <a:pt x="1008" y="288"/>
                </a:cubicBezTo>
                <a:cubicBezTo>
                  <a:pt x="1160" y="464"/>
                  <a:pt x="1252" y="784"/>
                  <a:pt x="1344" y="1104"/>
                </a:cubicBezTo>
              </a:path>
            </a:pathLst>
          </a:cu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1753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51937" y="1900238"/>
            <a:ext cx="11366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Freeform 10"/>
          <p:cNvSpPr>
            <a:spLocks/>
          </p:cNvSpPr>
          <p:nvPr/>
        </p:nvSpPr>
        <p:spPr bwMode="auto">
          <a:xfrm>
            <a:off x="8164512" y="2430463"/>
            <a:ext cx="2130425" cy="1450975"/>
          </a:xfrm>
          <a:custGeom>
            <a:avLst/>
            <a:gdLst>
              <a:gd name="T0" fmla="*/ 0 w 1342"/>
              <a:gd name="T1" fmla="*/ 2147483647 h 914"/>
              <a:gd name="T2" fmla="*/ 2147483647 w 1342"/>
              <a:gd name="T3" fmla="*/ 2147483647 h 914"/>
              <a:gd name="T4" fmla="*/ 2147483647 w 1342"/>
              <a:gd name="T5" fmla="*/ 2147483647 h 914"/>
              <a:gd name="T6" fmla="*/ 2147483647 w 1342"/>
              <a:gd name="T7" fmla="*/ 2147483647 h 914"/>
              <a:gd name="T8" fmla="*/ 0 60000 65536"/>
              <a:gd name="T9" fmla="*/ 0 60000 65536"/>
              <a:gd name="T10" fmla="*/ 0 60000 65536"/>
              <a:gd name="T11" fmla="*/ 0 60000 65536"/>
              <a:gd name="T12" fmla="*/ 0 w 1342"/>
              <a:gd name="T13" fmla="*/ 0 h 914"/>
              <a:gd name="T14" fmla="*/ 1342 w 1342"/>
              <a:gd name="T15" fmla="*/ 914 h 9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2" h="914">
                <a:moveTo>
                  <a:pt x="0" y="235"/>
                </a:moveTo>
                <a:cubicBezTo>
                  <a:pt x="64" y="197"/>
                  <a:pt x="228" y="8"/>
                  <a:pt x="388" y="4"/>
                </a:cubicBezTo>
                <a:cubicBezTo>
                  <a:pt x="548" y="0"/>
                  <a:pt x="799" y="62"/>
                  <a:pt x="958" y="214"/>
                </a:cubicBezTo>
                <a:cubicBezTo>
                  <a:pt x="1117" y="366"/>
                  <a:pt x="1262" y="768"/>
                  <a:pt x="1342" y="914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1755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9600" y="3124200"/>
            <a:ext cx="1227137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28137" y="3424238"/>
            <a:ext cx="5842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Freeform 13"/>
          <p:cNvSpPr>
            <a:spLocks/>
          </p:cNvSpPr>
          <p:nvPr/>
        </p:nvSpPr>
        <p:spPr bwMode="auto">
          <a:xfrm>
            <a:off x="8161337" y="2420938"/>
            <a:ext cx="2130425" cy="1463675"/>
          </a:xfrm>
          <a:custGeom>
            <a:avLst/>
            <a:gdLst>
              <a:gd name="T0" fmla="*/ 0 w 1342"/>
              <a:gd name="T1" fmla="*/ 2147483647 h 922"/>
              <a:gd name="T2" fmla="*/ 2147483647 w 1342"/>
              <a:gd name="T3" fmla="*/ 2147483647 h 922"/>
              <a:gd name="T4" fmla="*/ 2147483647 w 1342"/>
              <a:gd name="T5" fmla="*/ 2147483647 h 922"/>
              <a:gd name="T6" fmla="*/ 2147483647 w 1342"/>
              <a:gd name="T7" fmla="*/ 2147483647 h 922"/>
              <a:gd name="T8" fmla="*/ 0 60000 65536"/>
              <a:gd name="T9" fmla="*/ 0 60000 65536"/>
              <a:gd name="T10" fmla="*/ 0 60000 65536"/>
              <a:gd name="T11" fmla="*/ 0 60000 65536"/>
              <a:gd name="T12" fmla="*/ 0 w 1342"/>
              <a:gd name="T13" fmla="*/ 0 h 922"/>
              <a:gd name="T14" fmla="*/ 1342 w 1342"/>
              <a:gd name="T15" fmla="*/ 922 h 9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2" h="922">
                <a:moveTo>
                  <a:pt x="0" y="243"/>
                </a:moveTo>
                <a:cubicBezTo>
                  <a:pt x="93" y="203"/>
                  <a:pt x="406" y="8"/>
                  <a:pt x="557" y="4"/>
                </a:cubicBezTo>
                <a:cubicBezTo>
                  <a:pt x="708" y="0"/>
                  <a:pt x="776" y="67"/>
                  <a:pt x="907" y="220"/>
                </a:cubicBezTo>
                <a:cubicBezTo>
                  <a:pt x="1038" y="373"/>
                  <a:pt x="1252" y="776"/>
                  <a:pt x="1342" y="922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3298" y="4375150"/>
            <a:ext cx="1032052" cy="1543050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8537" y="4451367"/>
            <a:ext cx="1108477" cy="1543016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6596" y="4400550"/>
            <a:ext cx="1410271" cy="1543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371600"/>
            <a:ext cx="7500937" cy="4585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Errors, and What to Do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447800"/>
            <a:ext cx="8229600" cy="4800600"/>
          </a:xfrm>
        </p:spPr>
        <p:txBody>
          <a:bodyPr/>
          <a:lstStyle/>
          <a:p>
            <a:pPr eaLnBrk="1" hangingPunct="1"/>
            <a:r>
              <a:rPr lang="en-US" sz="2400" dirty="0"/>
              <a:t>Examples of errors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590800" y="2082800"/>
            <a:ext cx="6781800" cy="169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Dear GlobalSCAPE Customer, 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GlobalSCAPE has partnered with ScanSoft to offer you the latest version of OmniPage Pro, for just $99.99* - the regular list price is $499! The most common question we've received about this offer is - Is this genuine? We would like to assure you that this offer is authorized by ScanSoft, is genuine and valid. You can get the . . .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590800" y="3987800"/>
            <a:ext cx="6781800" cy="180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. . . To receive your $30 Amazon.com promotional certificate, click through to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  http://www.amazon.com/apparel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and see the prominent link for the $30 offer. All details are there. We hope you enjoyed receiving this message. However, if you'd rather not receive future e-mails announcing new store launches, please click . . 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/>
                  <a:cs typeface="Calibri"/>
                </a:rPr>
                <a:t>    e</a:t>
              </a:r>
              <a:r>
                <a:rPr lang="ja-JP" altLang="en-US" sz="1800" dirty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80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      e</a:t>
            </a:r>
            <a:r>
              <a:rPr lang="ja-JP" altLang="en-US" sz="1800">
                <a:latin typeface="Calibri"/>
                <a:cs typeface="Calibri"/>
              </a:rPr>
              <a:t>’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8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3739" y="0"/>
            <a:ext cx="2329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Demo: Ghostbusters with VPI </a:t>
            </a: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    e</a:t>
            </a:r>
            <a:r>
              <a:rPr lang="ja-JP" altLang="en-US" sz="1800" dirty="0">
                <a:latin typeface="Calibri"/>
                <a:cs typeface="Calibri"/>
              </a:rPr>
              <a:t>’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759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to Do About Errors?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4516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Need more features– words aren’t enough!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Have you emailed the sender before?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Have 1K other people just gotten the same email?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Is the sending information consistent?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Is the email in ALL CAPS?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Do inline URLs point where they say they point?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Does the email address you by (your) name?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add these information sources as new variables in the NB model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Next class we’ll talk about classifiers which let you easily add arbitrary features more easily, and, later, how to induce </a:t>
            </a:r>
            <a:r>
              <a:rPr lang="en-US" sz="2400"/>
              <a:t>new features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0" y="1371722"/>
            <a:ext cx="3233737" cy="458569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848600" y="1447800"/>
            <a:ext cx="304800" cy="4648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7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Baselines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First step: get a </a:t>
            </a:r>
            <a:r>
              <a:rPr lang="en-US" sz="2400">
                <a:solidFill>
                  <a:srgbClr val="CC0000"/>
                </a:solidFill>
              </a:rPr>
              <a:t>baseline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Baselines are very simple “straw man” procedures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Help determine how hard the task 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Help know what a “good” accuracy is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Weak baseline: most frequent label classifier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Gives all test instances whatever label was most common in the training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E.g. for spam filtering, might label everything as ham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Accuracy might be very high if the problem is skewed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E.g. calling everything “ham” gets 66%, so a classifier that gets 70% isn’t very good…</a:t>
            </a:r>
          </a:p>
          <a:p>
            <a:pPr lvl="1" eaLnBrk="1" hangingPunct="1">
              <a:lnSpc>
                <a:spcPct val="80000"/>
              </a:lnSpc>
            </a:pPr>
            <a:endParaRPr lang="en-US" sz="20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For real research, usually use previous work as a (strong) baseline</a:t>
            </a:r>
          </a:p>
          <a:p>
            <a:pPr lvl="1" eaLnBrk="1" hangingPunct="1">
              <a:lnSpc>
                <a:spcPct val="80000"/>
              </a:lnSpc>
            </a:pPr>
            <a:endParaRPr lang="en-US" sz="2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Confidences from a Classifier</a:t>
            </a:r>
          </a:p>
        </p:txBody>
      </p:sp>
      <p:sp>
        <p:nvSpPr>
          <p:cNvPr id="129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8486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CC0000"/>
                </a:solidFill>
              </a:rPr>
              <a:t>confidence </a:t>
            </a:r>
            <a:r>
              <a:rPr lang="en-US" sz="2400" dirty="0"/>
              <a:t>of a probabilistic classifier: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Posterior probability of the top label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Represents how sure the classifier is of the classification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Any probabilistic model will have confidences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No guarantee confidence is correct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Calibration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Weak calibration: higher confidences mean higher accuracy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calibration: confidence predicts accuracy rate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What’s the value of calibration?</a:t>
            </a:r>
          </a:p>
        </p:txBody>
      </p:sp>
      <p:pic>
        <p:nvPicPr>
          <p:cNvPr id="36868" name="Picture 3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2514220"/>
            <a:ext cx="36544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8991600" y="1510989"/>
            <a:ext cx="1600200" cy="1538287"/>
            <a:chOff x="4179" y="1008"/>
            <a:chExt cx="1149" cy="1104"/>
          </a:xfrm>
        </p:grpSpPr>
        <p:sp>
          <p:nvSpPr>
            <p:cNvPr id="36890" name="Line 6"/>
            <p:cNvSpPr>
              <a:spLocks noChangeShapeType="1"/>
            </p:cNvSpPr>
            <p:nvPr/>
          </p:nvSpPr>
          <p:spPr bwMode="auto">
            <a:xfrm>
              <a:off x="4368" y="1842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6891" name="Picture 7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08" y="1938"/>
              <a:ext cx="52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2" name="Picture 8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79" y="1122"/>
              <a:ext cx="93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93" name="Line 9"/>
            <p:cNvSpPr>
              <a:spLocks noChangeShapeType="1"/>
            </p:cNvSpPr>
            <p:nvPr/>
          </p:nvSpPr>
          <p:spPr bwMode="auto">
            <a:xfrm flipV="1">
              <a:off x="4368" y="1026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94" name="Rectangle 10"/>
            <p:cNvSpPr>
              <a:spLocks noChangeArrowheads="1"/>
            </p:cNvSpPr>
            <p:nvPr/>
          </p:nvSpPr>
          <p:spPr bwMode="auto">
            <a:xfrm>
              <a:off x="4416" y="1776"/>
              <a:ext cx="14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5" name="Rectangle 11"/>
            <p:cNvSpPr>
              <a:spLocks noChangeArrowheads="1"/>
            </p:cNvSpPr>
            <p:nvPr/>
          </p:nvSpPr>
          <p:spPr bwMode="auto">
            <a:xfrm>
              <a:off x="4608" y="1632"/>
              <a:ext cx="144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6" name="Rectangle 12"/>
            <p:cNvSpPr>
              <a:spLocks noChangeArrowheads="1"/>
            </p:cNvSpPr>
            <p:nvPr/>
          </p:nvSpPr>
          <p:spPr bwMode="auto">
            <a:xfrm>
              <a:off x="4800" y="1488"/>
              <a:ext cx="144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7" name="Rectangle 13"/>
            <p:cNvSpPr>
              <a:spLocks noChangeArrowheads="1"/>
            </p:cNvSpPr>
            <p:nvPr/>
          </p:nvSpPr>
          <p:spPr bwMode="auto">
            <a:xfrm>
              <a:off x="4992" y="1248"/>
              <a:ext cx="144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8" name="Rectangle 14"/>
            <p:cNvSpPr>
              <a:spLocks noChangeArrowheads="1"/>
            </p:cNvSpPr>
            <p:nvPr/>
          </p:nvSpPr>
          <p:spPr bwMode="auto">
            <a:xfrm>
              <a:off x="5184" y="1008"/>
              <a:ext cx="144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70" name="Group 15"/>
          <p:cNvGrpSpPr>
            <a:grpSpLocks/>
          </p:cNvGrpSpPr>
          <p:nvPr/>
        </p:nvGrpSpPr>
        <p:grpSpPr bwMode="auto">
          <a:xfrm>
            <a:off x="8991600" y="3263589"/>
            <a:ext cx="1600200" cy="1538287"/>
            <a:chOff x="4179" y="2304"/>
            <a:chExt cx="1149" cy="1104"/>
          </a:xfrm>
        </p:grpSpPr>
        <p:sp>
          <p:nvSpPr>
            <p:cNvPr id="36881" name="Line 16"/>
            <p:cNvSpPr>
              <a:spLocks noChangeShapeType="1"/>
            </p:cNvSpPr>
            <p:nvPr/>
          </p:nvSpPr>
          <p:spPr bwMode="auto">
            <a:xfrm>
              <a:off x="4368" y="3138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6882" name="Picture 17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08" y="3234"/>
              <a:ext cx="52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3" name="Picture 18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79" y="2418"/>
              <a:ext cx="93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4" name="Line 19"/>
            <p:cNvSpPr>
              <a:spLocks noChangeShapeType="1"/>
            </p:cNvSpPr>
            <p:nvPr/>
          </p:nvSpPr>
          <p:spPr bwMode="auto">
            <a:xfrm flipV="1">
              <a:off x="4368" y="2322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5" name="Rectangle 20"/>
            <p:cNvSpPr>
              <a:spLocks noChangeArrowheads="1"/>
            </p:cNvSpPr>
            <p:nvPr/>
          </p:nvSpPr>
          <p:spPr bwMode="auto">
            <a:xfrm>
              <a:off x="4416" y="3072"/>
              <a:ext cx="14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6" name="Rectangle 21"/>
            <p:cNvSpPr>
              <a:spLocks noChangeArrowheads="1"/>
            </p:cNvSpPr>
            <p:nvPr/>
          </p:nvSpPr>
          <p:spPr bwMode="auto">
            <a:xfrm>
              <a:off x="4608" y="2976"/>
              <a:ext cx="1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7" name="Rectangle 22"/>
            <p:cNvSpPr>
              <a:spLocks noChangeArrowheads="1"/>
            </p:cNvSpPr>
            <p:nvPr/>
          </p:nvSpPr>
          <p:spPr bwMode="auto">
            <a:xfrm>
              <a:off x="4800" y="2928"/>
              <a:ext cx="144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8" name="Rectangle 23"/>
            <p:cNvSpPr>
              <a:spLocks noChangeArrowheads="1"/>
            </p:cNvSpPr>
            <p:nvPr/>
          </p:nvSpPr>
          <p:spPr bwMode="auto">
            <a:xfrm>
              <a:off x="4992" y="2784"/>
              <a:ext cx="144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9" name="Rectangle 24"/>
            <p:cNvSpPr>
              <a:spLocks noChangeArrowheads="1"/>
            </p:cNvSpPr>
            <p:nvPr/>
          </p:nvSpPr>
          <p:spPr bwMode="auto">
            <a:xfrm>
              <a:off x="5184" y="2304"/>
              <a:ext cx="144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71" name="Group 25"/>
          <p:cNvGrpSpPr>
            <a:grpSpLocks/>
          </p:cNvGrpSpPr>
          <p:nvPr/>
        </p:nvGrpSpPr>
        <p:grpSpPr bwMode="auto">
          <a:xfrm>
            <a:off x="8991600" y="5016189"/>
            <a:ext cx="1600200" cy="1512887"/>
            <a:chOff x="4179" y="3522"/>
            <a:chExt cx="1149" cy="1086"/>
          </a:xfrm>
        </p:grpSpPr>
        <p:sp>
          <p:nvSpPr>
            <p:cNvPr id="36872" name="Line 26"/>
            <p:cNvSpPr>
              <a:spLocks noChangeShapeType="1"/>
            </p:cNvSpPr>
            <p:nvPr/>
          </p:nvSpPr>
          <p:spPr bwMode="auto">
            <a:xfrm>
              <a:off x="4368" y="4338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6873" name="Picture 27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08" y="4434"/>
              <a:ext cx="52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4" name="Picture 2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79" y="3618"/>
              <a:ext cx="93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5" name="Line 29"/>
            <p:cNvSpPr>
              <a:spLocks noChangeShapeType="1"/>
            </p:cNvSpPr>
            <p:nvPr/>
          </p:nvSpPr>
          <p:spPr bwMode="auto">
            <a:xfrm flipV="1">
              <a:off x="4368" y="3522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6" name="Rectangle 30"/>
            <p:cNvSpPr>
              <a:spLocks noChangeArrowheads="1"/>
            </p:cNvSpPr>
            <p:nvPr/>
          </p:nvSpPr>
          <p:spPr bwMode="auto">
            <a:xfrm>
              <a:off x="4416" y="4272"/>
              <a:ext cx="14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Rectangle 31"/>
            <p:cNvSpPr>
              <a:spLocks noChangeArrowheads="1"/>
            </p:cNvSpPr>
            <p:nvPr/>
          </p:nvSpPr>
          <p:spPr bwMode="auto">
            <a:xfrm>
              <a:off x="4608" y="3792"/>
              <a:ext cx="144" cy="52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8" name="Rectangle 32"/>
            <p:cNvSpPr>
              <a:spLocks noChangeArrowheads="1"/>
            </p:cNvSpPr>
            <p:nvPr/>
          </p:nvSpPr>
          <p:spPr bwMode="auto">
            <a:xfrm>
              <a:off x="4800" y="3984"/>
              <a:ext cx="144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Rectangle 33"/>
            <p:cNvSpPr>
              <a:spLocks noChangeArrowheads="1"/>
            </p:cNvSpPr>
            <p:nvPr/>
          </p:nvSpPr>
          <p:spPr bwMode="auto">
            <a:xfrm>
              <a:off x="4992" y="3600"/>
              <a:ext cx="144" cy="7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0" name="Rectangle 34"/>
            <p:cNvSpPr>
              <a:spLocks noChangeArrowheads="1"/>
            </p:cNvSpPr>
            <p:nvPr/>
          </p:nvSpPr>
          <p:spPr bwMode="auto">
            <a:xfrm>
              <a:off x="5184" y="3744"/>
              <a:ext cx="144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Summary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Bayes rule lets us do diagnostic queries with causal probabilities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The naïve Bayes assumption takes all features to be independent given the class label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We can build classifiers out of a naïve Bayes model using training data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Smoothing estimates is important in real systems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Classifier confidences are useful, when you can get them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Next Time: Discriminative Learning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134.8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Written Assessment 2 is out!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7/24 at 11:59pm</a:t>
            </a:r>
          </a:p>
          <a:p>
            <a:r>
              <a:rPr lang="en-US" sz="2400" dirty="0">
                <a:latin typeface="Calibri"/>
                <a:cs typeface="Calibri"/>
              </a:rPr>
              <a:t>Homework 5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7/24 at 11:59pm</a:t>
            </a:r>
          </a:p>
          <a:p>
            <a:r>
              <a:rPr lang="en-US" sz="2400" b="1" dirty="0">
                <a:latin typeface="Calibri"/>
                <a:cs typeface="Calibri"/>
              </a:rPr>
              <a:t>Midterm 2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Midterm 2 is on </a:t>
            </a:r>
            <a:r>
              <a:rPr lang="en-US" sz="2000" b="1" dirty="0">
                <a:latin typeface="Calibri"/>
                <a:cs typeface="Calibri"/>
              </a:rPr>
              <a:t>Wednesday 7/29, 12pm-2pm</a:t>
            </a:r>
          </a:p>
          <a:p>
            <a:r>
              <a:rPr lang="en-US" sz="2400" dirty="0">
                <a:latin typeface="Calibri"/>
                <a:cs typeface="Calibri"/>
              </a:rPr>
              <a:t>Project 4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7/31 at 11:59pm</a:t>
            </a:r>
          </a:p>
          <a:p>
            <a:endParaRPr lang="en-US" sz="2400" b="1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770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Naïve </a:t>
            </a:r>
            <a:r>
              <a:rPr lang="en-US" sz="3600" dirty="0" err="1"/>
              <a:t>Bayes</a:t>
            </a:r>
            <a:endParaRPr lang="en-US" sz="3600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1625677"/>
            <a:ext cx="7315200" cy="4124379"/>
          </a:xfrm>
          <a:prstGeom prst="rect">
            <a:avLst/>
          </a:prstGeom>
          <a:noFill/>
        </p:spPr>
      </p:pic>
      <p:pic>
        <p:nvPicPr>
          <p:cNvPr id="8" name="Picture 2" descr="C:\Users\Dan\Dropbox\Office\CS 188\Ketrina Art\Learning I\Lecture20-MachineLearning.png"/>
          <p:cNvPicPr>
            <a:picLocks noChangeAspect="1" noChangeArrowheads="1"/>
          </p:cNvPicPr>
          <p:nvPr/>
        </p:nvPicPr>
        <p:blipFill>
          <a:blip r:embed="rId4" cstate="print"/>
          <a:srcRect l="27083" t="8626" r="41667" b="71054"/>
          <a:stretch>
            <a:fillRect/>
          </a:stretch>
        </p:blipFill>
        <p:spPr bwMode="auto">
          <a:xfrm>
            <a:off x="4329545" y="1981200"/>
            <a:ext cx="2909455" cy="1066800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r>
              <a:rPr lang="en-US" sz="2400" dirty="0">
                <a:latin typeface="Calibri"/>
                <a:cs typeface="Calibri"/>
              </a:rPr>
              <a:t>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Machine Learning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595436"/>
            <a:ext cx="10363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Up until now: how use a model to make optimal decisions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Machine learning: how to acquire a model from data / experience</a:t>
            </a:r>
          </a:p>
          <a:p>
            <a:pPr lvl="1" eaLnBrk="1" hangingPunct="1"/>
            <a:r>
              <a:rPr lang="en-US" sz="2400" dirty="0"/>
              <a:t>Learning parameters (e.g. probabilities)</a:t>
            </a:r>
          </a:p>
          <a:p>
            <a:pPr lvl="1" eaLnBrk="1" hangingPunct="1"/>
            <a:r>
              <a:rPr lang="en-US" sz="2400" dirty="0"/>
              <a:t>Learning structure (e.g. BN graphs)</a:t>
            </a:r>
          </a:p>
          <a:p>
            <a:pPr lvl="1" eaLnBrk="1" hangingPunct="1"/>
            <a:r>
              <a:rPr lang="en-US" sz="2400" dirty="0"/>
              <a:t>Learning hidden concepts (e.g. clustering, neural nets)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/>
              <a:t>Today: model-based classification with Naive </a:t>
            </a:r>
            <a:r>
              <a:rPr lang="en-US" sz="2800" dirty="0" err="1"/>
              <a:t>Bayes</a:t>
            </a:r>
            <a:endParaRPr lang="en-US" sz="28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eft[&#10;\begin{array}{c}&#10;P(f_1) \prod_i P(f_i | y_1)\\&#10;P(f_2) \prod_i P(f_i | y_2)\\&#10;\vdots\\&#10;P(f_k) \prod_i P(f_i | y_k)\\&#10;\end{array}&#10;\right]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4"/>
  <p:tag name="PICTUREFILESIZE" val="307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1 \ldots f_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7"/>
  <p:tag name="PICTUREFILESIZE" val="48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 | f_1 \ldots f_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0"/>
  <p:tag name="PICTUREFILESIZE" val="62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eft[&#10;\begin{array}{c}&#10;P(y_1, f_1 \ldots f_n)\\&#10;P(y_2, f_1 \ldots f_n)\\&#10;\vdots\\&#10;P(y_k, f_1 \ldots f_n)\\&#10;\end{array}&#10;\right]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8"/>
  <p:tag name="PICTUREFILESIZE" val="2232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{3,1}=on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9"/>
  <p:tag name="PICTUREFILESIZE" val="72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{5,5}=on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9"/>
  <p:tag name="PICTUREFILESIZE" val="74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, W_1 \ldots W_n) = P(Y) \prod_i P(W_i |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47"/>
  <p:tag name="PICTUREFILESIZE" val="191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, W_1 \ldots W_n) = P(Y) \prod_i P(W_i |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47"/>
  <p:tag name="PICTUREFILESIZE" val="1919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W | \mbox{spam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5"/>
  <p:tag name="PICTUREFILESIZE" val="67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 \langle F_{0,0} = 0 \,\,\, F_{0,1} = 0 \,\,\, F_{0,2} = 1 \,\,\, F_{0,3} = 1 \,\,\, F_{0,4} = 0 \,\,\, \ldots  F_{15,15} = 0 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642"/>
  <p:tag name="PICTUREFILESIZE" val="2152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W | \mbox{ham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05"/>
  <p:tag name="PICTUREFILESIZE" val="57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29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features}, C=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87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features}, C=3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88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=2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5"/>
  <p:tag name="PICTUREFILESIZE" val="598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=3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5"/>
  <p:tag name="PICTUREFILESIZE" val="610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0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827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07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ff}| C=2) = 0.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9"/>
  <p:tag name="PICTUREFILESIZE" val="767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ff}| C=3) = 0.7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0"/>
  <p:tag name="PICTUREFILESIZE" val="81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 | F_{0,0} \ldots F_{15,15}) \propto P(Y) \prod_{i,j} P(F_{i,j} |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7"/>
  <p:tag name="PICTUREFILESIZE" val="2082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5"/>
  <p:tag name="PICTUREFILESIZE" val="753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9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38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8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37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8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52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P(W | \mbox{ham})}{P(W | \mbox{spam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8"/>
  <p:tag name="PICTUREFILESIZE" val="1297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P(W | \mbox{spam})}{P(W | \mbox{ham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8"/>
  <p:tag name="PICTUREFILESIZE" val="1298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_\mathrm{ML}(x) = \frac{\mbox{count}(x)}{\mbox{total samples}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0"/>
  <p:tag name="PICTUREFILESIZE" val="168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L(x,\theta) = \prod_i P_\theta(x_i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79"/>
  <p:tag name="PICTUREFILESIZE" val="1089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[&#10;P_\mathrm{ML}(\mbox{\textcolor{red}{r}}) = 2/3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36"/>
  <p:tag name="PICTUREFILESIZE" val="997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861.870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_\theta(x = \text{red}) = \theta&#10;\]&#10;&#10;\end{document}"/>
  <p:tag name="IGUANATEXSIZE" val="20"/>
  <p:tag name="IGUANATEXCURSOR" val="234"/>
  <p:tag name="TRANSPARENCY" val="True"/>
  <p:tag name="FILENAME" val=""/>
  <p:tag name="INPUTTYPE" val="0"/>
  <p:tag name="LATEXENGINEID" val="1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131.15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_\theta(x = \text{blue}) = 1-\theta&#10;\]&#10;&#10;\end{document}"/>
  <p:tag name="IGUANATEXSIZE" val="20"/>
  <p:tag name="IGUANATEXCURSOR" val="231"/>
  <p:tag name="TRANSPARENCY" val="True"/>
  <p:tag name="FILENAME" val=""/>
  <p:tag name="INPUTTYPE" val="0"/>
  <p:tag name="LATEXENGINEID" val="1"/>
  <p:tag name="TEMPFOLDER" val="c:\temp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6244"/>
  <p:tag name="ORIGINALWIDTH" val="183.025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= \theta&#10;\]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temp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6244"/>
  <p:tag name="ORIGINALWIDTH" val="80.2611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cdot \theta&#10;\]&#10;&#10;\end{document}"/>
  <p:tag name="IGUANATEXSIZE" val="20"/>
  <p:tag name="IGUANATEXCURSOR" val="207"/>
  <p:tag name="TRANSPARENCY" val="True"/>
  <p:tag name="FILENAME" val=""/>
  <p:tag name="INPUTTYPE" val="0"/>
  <p:tag name="LATEXENGINEID" val="1"/>
  <p:tag name="TEMPFOLDER" val="c:\temp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384.803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cdot (1-\theta)&#10;\]&#10;&#10;\end{document}"/>
  <p:tag name="IGUANATEXSIZE" val="20"/>
  <p:tag name="IGUANATEXCURSOR" val="217"/>
  <p:tag name="TRANSPARENCY" val="True"/>
  <p:tag name="FILENAME" val=""/>
  <p:tag name="INPUTTYPE" val="0"/>
  <p:tag name="LATEXENGINEID" val="1"/>
  <p:tag name="TEMPFOLDER" val="c:\temp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P({\cal D} \mid \theta)\\&#10;&amp;= &amp; \arg\max_\theta \ \ \ln P({\cal D} \mid 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2486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P({\cal D} \mid \theta)\\&#10;&amp;= &amp; \arg\max_\theta \ \ \ln P({\cal D} \mid 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2486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\ln P({\cal D} \mid \theta) \\&#10;&amp; = &amp; \arg\max_\theta \ \ \ln \theta^{\alpha_H} (1-\theta)^{\alpha_T} 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06"/>
  <p:tag name="PICTUREFILESIZE" val="2742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_\mathrm{ML}(x) = \frac{\mbox{count}(x)}{\mbox{total samples}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0"/>
  <p:tag name="PICTUREFILESIZE" val="168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theta_{ML} = \argmax_\theta P({\bf X}|\thet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0"/>
  <p:tag name="PICTUREFILESIZE" val="1338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phantom{\theta_{ML}} = \argmax_\theta \prod_i P_\theta(X_i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4"/>
  <p:tag name="PICTUREFILESIZE" val="1244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theta_{MAP} = \argmax_\theta P(\theta | {\bf X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35"/>
  <p:tag name="PICTUREFILESIZE" val="1426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phantom{\theta_{MAP}} = \argmax_\theta P({\bf X} | \theta) P(\theta) / P({\bf X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83"/>
  <p:tag name="PICTUREFILESIZE" val="1685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phantom{\theta_{MAP}} = \argmax_\theta P({\bf X} | \theta) P(\thet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1305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\frac{c(x)+1}{N + |X|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8"/>
  <p:tag name="PICTUREFILESIZE" val="755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ML}(X) = \left\langle \frac{2}{3}, \frac{1}{3} \right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77"/>
  <p:tag name="PICTUREFILESIZE" val="1269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}(X) = \left\langle \frac{3}{5}, \frac{2}{5} \right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5"/>
  <p:tag name="PICTUREFILESIZE" val="1320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}(x) = \frac{c(x)+1}{\sum_x [ c(x) + 1]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0"/>
  <p:tag name="PICTUREFILESIZE" val="160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\mbox{Y}, \mbox{F}_1 \ldots \mbox{F}_n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8"/>
  <p:tag name="PICTUREFILESIZE" val="555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,1}(X) = \left\langle \frac{3}{5}, \frac{2}{5} \right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97"/>
  <p:tag name="PICTUREFILESIZE" val="1385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,100}(X) = \left\langle \frac{102}{203}, \frac{101}{203} \right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67"/>
  <p:tag name="PICTUREFILESIZE" val="1812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,0}(X) = \left\langle \frac{2}{3}, \frac{1}{3} \right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97"/>
  <p:tag name="PICTUREFILESIZE" val="139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,k}(x|y) = \frac{c(x,y)+k}{c(y) + k|X|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6"/>
  <p:tag name="PICTUREFILESIZE" val="2096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,k}(x) = \frac{c(x)+k}{N + k|X|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8"/>
  <p:tag name="PICTUREFILESIZE" val="162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IN}(x|y) = \alpha \hat{P}(x|y) + (1.0 - \alpha)\hat{P}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1"/>
  <p:tag name="PICTUREFILESIZE" val="1895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P(W | \mbox{ham})}{P(W | \mbox{spam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8"/>
  <p:tag name="PICTUREFILESIZE" val="1297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P(W | \mbox{spam})}{P(W | \mbox{ham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8"/>
  <p:tag name="PICTUREFILESIZE" val="1298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graphicx}&#10;\begin{document}&#10;\def\argmax{\mathop{\rm arg\,max}}&#10;\rotatebox{0}{$k$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91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\def\argmax{\mathop{\rm arg\,max}}&#10;\rotatebox{90}{accurac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28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\mbox{Y}) \prod_i P(\mbox{F}_i | \mbox{Y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920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{color}&#10;\begin{document}&#10;\def\argmax{\mathop{\rm arg\,max}}&#10;\textcolor{blue}{training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76"/>
  <p:tag name="PICTUREFILESIZE" val="566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OliveGreen}{held-ou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82"/>
  <p:tag name="PICTUREFILESIZE" val="562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BrickRed}{tes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39"/>
  <p:tag name="PICTUREFILESIZE" val="360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box{confidence}(x) = \max_y P(y|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7"/>
  <p:tag name="PICTUREFILESIZE" val="1578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P(y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415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\def\argmax{\mathop{\rm arg\,max}}&#10;\rotatebox{90}{accurac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288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P(y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415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\def\argmax{\mathop{\rm arg\,max}}&#10;\rotatebox{90}{accurac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288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P(y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415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\def\argmax{\mathop{\rm arg\,max}}&#10;\rotatebox{90}{accurac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28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, f_1 \ldots f_n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6"/>
  <p:tag name="PICTUREFILESIZE" val="64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eft[&#10;\begin{array}{c}&#10;P(y_1, f_1 \ldots f_n)\\&#10;P(y_2, f_1 \ldots f_n)\\&#10;\vdots\\&#10;P(y_k, f_1 \ldots f_n)\\&#10;\end{array}&#10;\right]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8"/>
  <p:tag name="PICTUREFILESIZE" val="2232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49898</TotalTime>
  <Words>3293</Words>
  <Application>Microsoft Macintosh PowerPoint</Application>
  <PresentationFormat>Widescreen</PresentationFormat>
  <Paragraphs>738</Paragraphs>
  <Slides>54</Slides>
  <Notes>3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Courier New</vt:lpstr>
      <vt:lpstr>Helvetica</vt:lpstr>
      <vt:lpstr>Symbol</vt:lpstr>
      <vt:lpstr>Times New Roman</vt:lpstr>
      <vt:lpstr>Verdana</vt:lpstr>
      <vt:lpstr>Wingdings</vt:lpstr>
      <vt:lpstr>dan-berkeley-nlp-v1</vt:lpstr>
      <vt:lpstr>CS 188: Artificial Intelligence </vt:lpstr>
      <vt:lpstr>Ghostbusters Decision Network</vt:lpstr>
      <vt:lpstr>POMDPs</vt:lpstr>
      <vt:lpstr>POMDPs</vt:lpstr>
      <vt:lpstr>Example: Ghostbusters</vt:lpstr>
      <vt:lpstr>Video of Demo Ghostbusters with VPI</vt:lpstr>
      <vt:lpstr>Announcements</vt:lpstr>
      <vt:lpstr>CS 188: Artificial Intelligence </vt:lpstr>
      <vt:lpstr>Machine Learning</vt:lpstr>
      <vt:lpstr>Classification</vt:lpstr>
      <vt:lpstr>Example: Spam Filter</vt:lpstr>
      <vt:lpstr>Example: Digit Recognition</vt:lpstr>
      <vt:lpstr>Other Classification Tasks</vt:lpstr>
      <vt:lpstr>Model-Based Classification</vt:lpstr>
      <vt:lpstr>Model-Based Classification</vt:lpstr>
      <vt:lpstr>Naïve Bayes for Digits</vt:lpstr>
      <vt:lpstr>General Naïve Bayes</vt:lpstr>
      <vt:lpstr>Inference for Naïve Bayes</vt:lpstr>
      <vt:lpstr>General Naïve Bayes</vt:lpstr>
      <vt:lpstr>Example: Conditional Probabilities</vt:lpstr>
      <vt:lpstr>A Spam Filter</vt:lpstr>
      <vt:lpstr>Naïve Bayes for Text</vt:lpstr>
      <vt:lpstr>Example: Spam Filtering</vt:lpstr>
      <vt:lpstr>Spam Example</vt:lpstr>
      <vt:lpstr>Training and Testing</vt:lpstr>
      <vt:lpstr>Empirical Risk Minimization</vt:lpstr>
      <vt:lpstr>Important Concepts</vt:lpstr>
      <vt:lpstr>Generalization and Overfitting</vt:lpstr>
      <vt:lpstr>Overfitting</vt:lpstr>
      <vt:lpstr>Example: Overfitting</vt:lpstr>
      <vt:lpstr>Example: Overfitting</vt:lpstr>
      <vt:lpstr>Generalization and Overfitting</vt:lpstr>
      <vt:lpstr>Parameter Estimation</vt:lpstr>
      <vt:lpstr>Parameter Estimation</vt:lpstr>
      <vt:lpstr>Your First Consulting Job</vt:lpstr>
      <vt:lpstr>Your First Consulting Job</vt:lpstr>
      <vt:lpstr>Maximum Likelihood Estimation</vt:lpstr>
      <vt:lpstr>Maximum Likelihood Estimation</vt:lpstr>
      <vt:lpstr>Smoothing</vt:lpstr>
      <vt:lpstr>Maximum Likelihood?</vt:lpstr>
      <vt:lpstr>Unseen Events</vt:lpstr>
      <vt:lpstr>Laplace Smoothing</vt:lpstr>
      <vt:lpstr>Laplace Smoothing</vt:lpstr>
      <vt:lpstr>Estimation: Linear Interpolation* </vt:lpstr>
      <vt:lpstr>Real NB: Smoothing</vt:lpstr>
      <vt:lpstr>Tuning</vt:lpstr>
      <vt:lpstr>Tuning on Held-Out Data</vt:lpstr>
      <vt:lpstr>Features</vt:lpstr>
      <vt:lpstr>Errors, and What to Do</vt:lpstr>
      <vt:lpstr>What to Do About Errors?</vt:lpstr>
      <vt:lpstr>Baselines</vt:lpstr>
      <vt:lpstr>Confidences from a Classifier</vt:lpstr>
      <vt:lpstr>Summary</vt:lpstr>
      <vt:lpstr>Next Time: Discriminative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2680</cp:revision>
  <dcterms:created xsi:type="dcterms:W3CDTF">2004-08-27T04:16:05Z</dcterms:created>
  <dcterms:modified xsi:type="dcterms:W3CDTF">2020-07-22T19:31:07Z</dcterms:modified>
</cp:coreProperties>
</file>