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47"/>
  </p:notesMasterIdLst>
  <p:handoutMasterIdLst>
    <p:handoutMasterId r:id="rId48"/>
  </p:handoutMasterIdLst>
  <p:sldIdLst>
    <p:sldId id="844" r:id="rId2"/>
    <p:sldId id="383" r:id="rId3"/>
    <p:sldId id="384" r:id="rId4"/>
    <p:sldId id="385" r:id="rId5"/>
    <p:sldId id="845" r:id="rId6"/>
    <p:sldId id="846" r:id="rId7"/>
    <p:sldId id="389" r:id="rId8"/>
    <p:sldId id="418" r:id="rId9"/>
    <p:sldId id="388" r:id="rId10"/>
    <p:sldId id="337" r:id="rId11"/>
    <p:sldId id="338" r:id="rId12"/>
    <p:sldId id="847" r:id="rId13"/>
    <p:sldId id="387" r:id="rId14"/>
    <p:sldId id="848" r:id="rId15"/>
    <p:sldId id="849" r:id="rId16"/>
    <p:sldId id="419" r:id="rId17"/>
    <p:sldId id="369" r:id="rId18"/>
    <p:sldId id="345" r:id="rId19"/>
    <p:sldId id="346" r:id="rId20"/>
    <p:sldId id="347" r:id="rId21"/>
    <p:sldId id="348" r:id="rId22"/>
    <p:sldId id="349" r:id="rId23"/>
    <p:sldId id="344" r:id="rId24"/>
    <p:sldId id="354" r:id="rId25"/>
    <p:sldId id="366" r:id="rId26"/>
    <p:sldId id="355" r:id="rId27"/>
    <p:sldId id="356" r:id="rId28"/>
    <p:sldId id="360" r:id="rId29"/>
    <p:sldId id="324" r:id="rId30"/>
    <p:sldId id="300" r:id="rId31"/>
    <p:sldId id="325" r:id="rId32"/>
    <p:sldId id="359" r:id="rId33"/>
    <p:sldId id="370" r:id="rId34"/>
    <p:sldId id="361" r:id="rId35"/>
    <p:sldId id="301" r:id="rId36"/>
    <p:sldId id="303" r:id="rId37"/>
    <p:sldId id="327" r:id="rId38"/>
    <p:sldId id="367" r:id="rId39"/>
    <p:sldId id="343" r:id="rId40"/>
    <p:sldId id="365" r:id="rId41"/>
    <p:sldId id="368" r:id="rId42"/>
    <p:sldId id="364" r:id="rId43"/>
    <p:sldId id="340" r:id="rId44"/>
    <p:sldId id="341" r:id="rId45"/>
    <p:sldId id="371" r:id="rId46"/>
  </p:sldIdLst>
  <p:sldSz cx="12192000" cy="6858000"/>
  <p:notesSz cx="7099300" cy="10234613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2D6158-AFE0-E24D-9779-6106D7D7F515}">
          <p14:sldIdLst>
            <p14:sldId id="844"/>
            <p14:sldId id="383"/>
            <p14:sldId id="384"/>
            <p14:sldId id="385"/>
            <p14:sldId id="845"/>
            <p14:sldId id="846"/>
            <p14:sldId id="389"/>
            <p14:sldId id="418"/>
            <p14:sldId id="388"/>
            <p14:sldId id="337"/>
            <p14:sldId id="338"/>
            <p14:sldId id="847"/>
            <p14:sldId id="387"/>
            <p14:sldId id="848"/>
            <p14:sldId id="849"/>
            <p14:sldId id="419"/>
            <p14:sldId id="369"/>
            <p14:sldId id="345"/>
            <p14:sldId id="346"/>
            <p14:sldId id="347"/>
            <p14:sldId id="348"/>
            <p14:sldId id="349"/>
            <p14:sldId id="344"/>
            <p14:sldId id="354"/>
            <p14:sldId id="366"/>
            <p14:sldId id="355"/>
            <p14:sldId id="356"/>
            <p14:sldId id="360"/>
            <p14:sldId id="324"/>
            <p14:sldId id="300"/>
            <p14:sldId id="325"/>
            <p14:sldId id="359"/>
            <p14:sldId id="370"/>
            <p14:sldId id="361"/>
            <p14:sldId id="301"/>
            <p14:sldId id="303"/>
            <p14:sldId id="327"/>
            <p14:sldId id="367"/>
            <p14:sldId id="343"/>
            <p14:sldId id="365"/>
            <p14:sldId id="368"/>
            <p14:sldId id="364"/>
            <p14:sldId id="340"/>
            <p14:sldId id="341"/>
            <p14:sldId id="3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00"/>
    <a:srgbClr val="3333FF"/>
    <a:srgbClr val="FF3300"/>
    <a:srgbClr val="CC00CC"/>
    <a:srgbClr val="FFCC00"/>
    <a:srgbClr val="FF99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5" autoAdjust="0"/>
    <p:restoredTop sz="96327" autoAdjust="0"/>
  </p:normalViewPr>
  <p:slideViewPr>
    <p:cSldViewPr>
      <p:cViewPr varScale="1">
        <p:scale>
          <a:sx n="123" d="100"/>
          <a:sy n="123" d="100"/>
        </p:scale>
        <p:origin x="7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CBF75D9-EC51-4AF6-915E-F281D9150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1F5473-D906-4572-8260-982638E38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92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E919626C-E1E2-4DF5-8AA6-BC3142058A96}" type="slidenum">
              <a:rPr lang="en-US" smtClean="0"/>
              <a:pPr defTabSz="965200"/>
              <a:t>18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90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25</a:t>
            </a:fld>
            <a:endParaRPr 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26</a:t>
            </a:fld>
            <a:endParaRPr lang="en-US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27</a:t>
            </a:fld>
            <a:endParaRPr 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28</a:t>
            </a:fld>
            <a:endParaRPr 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C69F30-6CED-4CAB-8FA0-AD51C6EBDC9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8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C883C370-8390-41AD-BA80-5C9B158C9E87}" type="slidenum">
              <a:rPr lang="en-US" smtClean="0"/>
              <a:pPr defTabSz="965200"/>
              <a:t>9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81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40A1C2C8-15C6-4D9D-95EF-6C95F8377B20}" type="slidenum">
              <a:rPr lang="en-US" smtClean="0"/>
              <a:pPr defTabSz="965200"/>
              <a:t>11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0086"/>
            <a:ext cx="5365352" cy="4320317"/>
          </a:xfrm>
          <a:noFill/>
          <a:ln/>
        </p:spPr>
        <p:txBody>
          <a:bodyPr lIns="94743" tIns="47371" rIns="94743" bIns="4737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36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F6CF24C4-2EDB-40FF-94DD-46A062D6320A}" type="slidenum">
              <a:rPr lang="en-US" smtClean="0"/>
              <a:pPr defTabSz="965200"/>
              <a:t>12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3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0D6171-1F2D-46BB-A1A5-14E14E2FDAA3}" type="slidenum">
              <a:rPr lang="en-US" smtClean="0">
                <a:latin typeface="Arial" pitchFamily="34" charset="0"/>
              </a:rPr>
              <a:pPr/>
              <a:t>13</a:t>
            </a:fld>
            <a:endParaRPr lang="en-US">
              <a:latin typeface="Arial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596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91554-F29A-4ED5-B56D-AB9A20DEF92B}" type="slidenum">
              <a:rPr lang="en-US" smtClean="0"/>
              <a:pPr defTabSz="965200"/>
              <a:t>14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70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A9BF25A6-EE87-4EAF-8BF9-14CF5991EA42}" type="slidenum">
              <a:rPr lang="en-US" smtClean="0"/>
              <a:pPr defTabSz="965200"/>
              <a:t>15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62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56F66B7-41CE-4EBF-86E6-AA9BF1DCA3B5}" type="slidenum">
              <a:rPr lang="en-US" smtClean="0"/>
              <a:pPr defTabSz="965200"/>
              <a:t>17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2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"/>
            <a:ext cx="8229600" cy="6126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1ACCF-DD5B-4B8F-9942-6180BB154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2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83D3-BDEC-4ADD-B33C-ABE117AC2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2.bp.blogspot.com/-9dwlRNvV338/TfyK_J8WGZI/AAAAAAAAARc/PKOCa_pwY4Y/s1600/the-human-ear.gif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file:///C:\Dokumente%20und%20Einstellungen\wbarry\Eigene%20Dateien\Lehre\WS-04-5\Grundlagen-Phon\GLagenSkripte\GL-Akust-Phon\Kap3\Ansatzrohr-neutral.jpe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5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28.xml"/><Relationship Id="rId10" Type="http://schemas.openxmlformats.org/officeDocument/2006/relationships/image" Target="../media/image55.png"/><Relationship Id="rId4" Type="http://schemas.openxmlformats.org/officeDocument/2006/relationships/tags" Target="../tags/tag27.xml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31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9.png"/><Relationship Id="rId5" Type="http://schemas.openxmlformats.org/officeDocument/2006/relationships/tags" Target="../tags/tag33.xml"/><Relationship Id="rId10" Type="http://schemas.openxmlformats.org/officeDocument/2006/relationships/image" Target="../media/image68.png"/><Relationship Id="rId4" Type="http://schemas.openxmlformats.org/officeDocument/2006/relationships/tags" Target="../tags/tag32.xml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7.pn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75.png"/><Relationship Id="rId5" Type="http://schemas.openxmlformats.org/officeDocument/2006/relationships/tags" Target="../tags/tag38.xml"/><Relationship Id="rId10" Type="http://schemas.openxmlformats.org/officeDocument/2006/relationships/image" Target="../media/image74.png"/><Relationship Id="rId4" Type="http://schemas.openxmlformats.org/officeDocument/2006/relationships/tags" Target="../tags/tag37.xml"/><Relationship Id="rId9" Type="http://schemas.openxmlformats.org/officeDocument/2006/relationships/image" Target="../media/image70.png"/><Relationship Id="rId1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42.xml"/><Relationship Id="rId7" Type="http://schemas.openxmlformats.org/officeDocument/2006/relationships/image" Target="../media/image79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.xml"/><Relationship Id="rId9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46.xml"/><Relationship Id="rId7" Type="http://schemas.openxmlformats.org/officeDocument/2006/relationships/image" Target="../media/image84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10.png"/><Relationship Id="rId5" Type="http://schemas.openxmlformats.org/officeDocument/2006/relationships/tags" Target="../tags/tag10.xml"/><Relationship Id="rId10" Type="http://schemas.openxmlformats.org/officeDocument/2006/relationships/image" Target="../media/image9.png"/><Relationship Id="rId4" Type="http://schemas.openxmlformats.org/officeDocument/2006/relationships/tags" Target="../tags/tag9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16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15.png"/><Relationship Id="rId17" Type="http://schemas.openxmlformats.org/officeDocument/2006/relationships/image" Target="../media/image11.png"/><Relationship Id="rId2" Type="http://schemas.openxmlformats.org/officeDocument/2006/relationships/tags" Target="../tags/tag13.xml"/><Relationship Id="rId16" Type="http://schemas.openxmlformats.org/officeDocument/2006/relationships/image" Target="../media/image10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4.png"/><Relationship Id="rId5" Type="http://schemas.openxmlformats.org/officeDocument/2006/relationships/tags" Target="../tags/tag16.xml"/><Relationship Id="rId1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Written Assessment 2 is out!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7/24 at 11:59pm</a:t>
            </a:r>
          </a:p>
          <a:p>
            <a:r>
              <a:rPr lang="en-US" sz="2400" dirty="0">
                <a:latin typeface="Calibri"/>
                <a:cs typeface="Calibri"/>
              </a:rPr>
              <a:t>Homework 5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7/24 at 11:59pm</a:t>
            </a:r>
          </a:p>
          <a:p>
            <a:r>
              <a:rPr lang="en-US" sz="2400" dirty="0">
                <a:latin typeface="Calibri"/>
                <a:cs typeface="Calibri"/>
              </a:rPr>
              <a:t>Project 4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7/31 at 11:59pm</a:t>
            </a:r>
          </a:p>
          <a:p>
            <a:endParaRPr lang="en-US" sz="2400" b="1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728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Speech in an Hour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1"/>
            <a:ext cx="11379200" cy="472916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Speech input is an acoustic waveform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981200" y="6542532"/>
            <a:ext cx="102108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 anchor="ctr">
            <a:spAutoFit/>
          </a:bodyPr>
          <a:lstStyle/>
          <a:p>
            <a:pPr algn="r" eaLnBrk="0" hangingPunct="0"/>
            <a:r>
              <a:rPr lang="en-US" sz="1500" dirty="0">
                <a:latin typeface="Calibri"/>
                <a:cs typeface="Calibri"/>
              </a:rPr>
              <a:t>Figure: Simon </a:t>
            </a:r>
            <a:r>
              <a:rPr lang="en-US" sz="1500" dirty="0" err="1">
                <a:latin typeface="Calibri"/>
                <a:cs typeface="Calibri"/>
              </a:rPr>
              <a:t>Arnfield</a:t>
            </a:r>
            <a:r>
              <a:rPr lang="en-US" sz="1500" dirty="0">
                <a:latin typeface="Calibri"/>
                <a:cs typeface="Calibri"/>
              </a:rPr>
              <a:t>, http://www.psyc.leeds.ac.uk/research/cogn/speech/tutorial/</a:t>
            </a:r>
          </a:p>
        </p:txBody>
      </p:sp>
      <p:pic>
        <p:nvPicPr>
          <p:cNvPr id="14340" name="Picture 4" descr="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277" y="2730152"/>
            <a:ext cx="10091228" cy="148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090871" y="2087934"/>
            <a:ext cx="724549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200" dirty="0">
                <a:latin typeface="Calibri"/>
                <a:cs typeface="Calibri"/>
              </a:rPr>
              <a:t>   s          p         </a:t>
            </a:r>
            <a:r>
              <a:rPr lang="en-US" sz="3200" dirty="0" err="1">
                <a:latin typeface="Calibri"/>
                <a:cs typeface="Calibri"/>
              </a:rPr>
              <a:t>ee</a:t>
            </a:r>
            <a:r>
              <a:rPr lang="en-US" sz="3200" dirty="0">
                <a:latin typeface="Calibri"/>
                <a:cs typeface="Calibri"/>
              </a:rPr>
              <a:t>          </a:t>
            </a:r>
            <a:r>
              <a:rPr lang="en-US" sz="3200" dirty="0" err="1">
                <a:latin typeface="Calibri"/>
                <a:cs typeface="Calibri"/>
              </a:rPr>
              <a:t>ch</a:t>
            </a:r>
            <a:r>
              <a:rPr lang="en-US" sz="3200" dirty="0">
                <a:latin typeface="Calibri"/>
                <a:cs typeface="Calibri"/>
              </a:rPr>
              <a:t>         l        a         b</a:t>
            </a:r>
          </a:p>
        </p:txBody>
      </p:sp>
      <p:pic>
        <p:nvPicPr>
          <p:cNvPr id="14343" name="Picture 7" descr="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077" y="4869494"/>
            <a:ext cx="7709698" cy="95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552790" y="4963431"/>
            <a:ext cx="1184940" cy="64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lang="en-US" dirty="0">
                <a:latin typeface="Calibri"/>
                <a:cs typeface="Calibri"/>
              </a:rPr>
              <a:t>“l” to “a”</a:t>
            </a:r>
          </a:p>
          <a:p>
            <a:pPr algn="r" eaLnBrk="0" hangingPunct="0"/>
            <a:r>
              <a:rPr lang="en-US" dirty="0">
                <a:latin typeface="Calibri"/>
                <a:cs typeface="Calibri"/>
              </a:rPr>
              <a:t>transition: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3331992" y="4317840"/>
            <a:ext cx="4951429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8606340" y="4317840"/>
            <a:ext cx="2152795" cy="538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3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4" grpId="0"/>
      <p:bldP spid="14345" grpId="0" animBg="1"/>
      <p:bldP spid="143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Spectral Analysis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Frequency gives pitch; amplitude gives volume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Sampling at ~8 kHz (phone), ~16 kHz (</a:t>
            </a:r>
            <a:r>
              <a:rPr lang="en-US" sz="2000" dirty="0" err="1">
                <a:latin typeface="Calibri"/>
                <a:cs typeface="Calibri"/>
              </a:rPr>
              <a:t>mic</a:t>
            </a:r>
            <a:r>
              <a:rPr lang="en-US" sz="2000" dirty="0">
                <a:latin typeface="Calibri"/>
                <a:cs typeface="Calibri"/>
              </a:rPr>
              <a:t>) (kHz=1000 cycles/sec)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Fourier transform of wave displayed as a spectrogram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Darkness indicates energy at each frequency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5363" name="Picture 3" descr="w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" y="2655889"/>
            <a:ext cx="7143751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27126" y="2299775"/>
            <a:ext cx="5565379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eaLnBrk="0" hangingPunct="0"/>
            <a:r>
              <a:rPr lang="en-US" dirty="0">
                <a:latin typeface="Calibri"/>
                <a:cs typeface="Calibri"/>
              </a:rPr>
              <a:t>             s             p            </a:t>
            </a:r>
            <a:r>
              <a:rPr lang="en-US" dirty="0" err="1">
                <a:latin typeface="Calibri"/>
                <a:cs typeface="Calibri"/>
              </a:rPr>
              <a:t>ee</a:t>
            </a:r>
            <a:r>
              <a:rPr lang="en-US" dirty="0">
                <a:latin typeface="Calibri"/>
                <a:cs typeface="Calibri"/>
              </a:rPr>
              <a:t>              </a:t>
            </a:r>
            <a:r>
              <a:rPr lang="en-US" dirty="0" err="1">
                <a:latin typeface="Calibri"/>
                <a:cs typeface="Calibri"/>
              </a:rPr>
              <a:t>ch</a:t>
            </a:r>
            <a:r>
              <a:rPr lang="en-US" dirty="0">
                <a:latin typeface="Calibri"/>
                <a:cs typeface="Calibri"/>
              </a:rPr>
              <a:t>           l          a            b</a:t>
            </a:r>
          </a:p>
        </p:txBody>
      </p:sp>
      <p:pic>
        <p:nvPicPr>
          <p:cNvPr id="15365" name="Picture 5" descr="sp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950" y="5029201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 rot="-5488702">
            <a:off x="264855" y="5455238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 rot="-5378415">
            <a:off x="214313" y="2927351"/>
            <a:ext cx="1063625" cy="3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amplitude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2427" y="4440663"/>
            <a:ext cx="3420545" cy="1731536"/>
          </a:xfrm>
          <a:prstGeom prst="rect">
            <a:avLst/>
          </a:prstGeom>
          <a:noFill/>
        </p:spPr>
      </p:pic>
      <p:pic>
        <p:nvPicPr>
          <p:cNvPr id="75779" name="Picture 3" descr="http://2.bp.blogspot.com/-9dwlRNvV338/TfyK_J8WGZI/AAAAAAAAARc/PKOCa_pwY4Y/s320/the-human-ear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1649412"/>
            <a:ext cx="3657600" cy="23891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382000" y="65532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/>
                <a:cs typeface="Calibri"/>
              </a:rPr>
              <a:t>Human ear figure: depion.blogspot.com</a:t>
            </a:r>
          </a:p>
        </p:txBody>
      </p:sp>
    </p:spTree>
    <p:extLst>
      <p:ext uri="{BB962C8B-B14F-4D97-AF65-F5344CB8AC3E}">
        <p14:creationId xmlns:p14="http://schemas.microsoft.com/office/powerpoint/2010/main" val="2953956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[</a:t>
            </a:r>
            <a:r>
              <a:rPr lang="en-US" dirty="0" err="1"/>
              <a:t>ae</a:t>
            </a:r>
            <a:r>
              <a:rPr lang="en-US" dirty="0"/>
              <a:t>] from “lab”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38200" y="3429001"/>
            <a:ext cx="6019800" cy="2846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Complex wave repeating nine times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Plus smaller wave that repeats 4x for every large cycle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Large wave: freq of 250 Hz (9 times in .036 seconds)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Small wave roughly 4 times this, or roughly 1000 Hz</a:t>
            </a:r>
          </a:p>
        </p:txBody>
      </p:sp>
      <p:pic>
        <p:nvPicPr>
          <p:cNvPr id="16388" name="Picture 4" descr="fig07-1"/>
          <p:cNvPicPr>
            <a:picLocks noChangeAspect="1" noChangeArrowheads="1"/>
          </p:cNvPicPr>
          <p:nvPr/>
        </p:nvPicPr>
        <p:blipFill>
          <a:blip r:embed="rId3" cstate="print"/>
          <a:srcRect l="3529" t="4546" b="80919"/>
          <a:stretch>
            <a:fillRect/>
          </a:stretch>
        </p:blipFill>
        <p:spPr bwMode="auto">
          <a:xfrm>
            <a:off x="1290524" y="1219200"/>
            <a:ext cx="975847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fig07"/>
          <p:cNvPicPr>
            <a:picLocks noChangeAspect="1" noChangeArrowheads="1"/>
          </p:cNvPicPr>
          <p:nvPr/>
        </p:nvPicPr>
        <p:blipFill>
          <a:blip r:embed="rId4" cstate="print"/>
          <a:srcRect l="2353" t="2728" r="54124" b="79100"/>
          <a:stretch>
            <a:fillRect/>
          </a:stretch>
        </p:blipFill>
        <p:spPr bwMode="auto">
          <a:xfrm>
            <a:off x="7315201" y="3505200"/>
            <a:ext cx="408774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456950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Why These Peaks?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7"/>
            <a:ext cx="11049000" cy="4906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Articulator process: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Vocal cord vibrations create harmonics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The mouth is an amplifier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Depending on shape of mouth, some harmonics are amplified more than others</a:t>
            </a:r>
          </a:p>
        </p:txBody>
      </p:sp>
      <p:pic>
        <p:nvPicPr>
          <p:cNvPr id="5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3" r="-890" b="77778"/>
          <a:stretch>
            <a:fillRect/>
          </a:stretch>
        </p:blipFill>
        <p:spPr bwMode="auto">
          <a:xfrm>
            <a:off x="9144000" y="41148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22222" b="54444"/>
          <a:stretch>
            <a:fillRect/>
          </a:stretch>
        </p:blipFill>
        <p:spPr bwMode="auto">
          <a:xfrm>
            <a:off x="6019800" y="4856704"/>
            <a:ext cx="2396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l="49644" t="47778" b="31111"/>
          <a:stretch>
            <a:fillRect/>
          </a:stretch>
        </p:blipFill>
        <p:spPr bwMode="auto">
          <a:xfrm>
            <a:off x="2861732" y="4953000"/>
            <a:ext cx="239606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78889" r="63167"/>
          <a:stretch>
            <a:fillRect/>
          </a:stretch>
        </p:blipFill>
        <p:spPr bwMode="auto">
          <a:xfrm>
            <a:off x="533400" y="3886200"/>
            <a:ext cx="175259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53333" r="63167" b="30000"/>
          <a:stretch>
            <a:fillRect/>
          </a:stretch>
        </p:blipFill>
        <p:spPr bwMode="auto">
          <a:xfrm>
            <a:off x="3352801" y="3352800"/>
            <a:ext cx="17525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source-filter"/>
          <p:cNvPicPr>
            <a:picLocks noChangeAspect="1" noChangeArrowheads="1"/>
          </p:cNvPicPr>
          <p:nvPr/>
        </p:nvPicPr>
        <p:blipFill>
          <a:blip r:embed="rId3" cstate="print"/>
          <a:srcRect t="27778" r="63167" b="54444"/>
          <a:stretch>
            <a:fillRect/>
          </a:stretch>
        </p:blipFill>
        <p:spPr bwMode="auto">
          <a:xfrm>
            <a:off x="6400800" y="3276600"/>
            <a:ext cx="175259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381000" y="3124200"/>
            <a:ext cx="1981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7432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991600" y="3124200"/>
            <a:ext cx="2743200" cy="32766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>
            <a:off x="20955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52197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8" name="Isosceles Triangle 17"/>
          <p:cNvSpPr/>
          <p:nvPr/>
        </p:nvSpPr>
        <p:spPr>
          <a:xfrm rot="5400000">
            <a:off x="8343900" y="4610100"/>
            <a:ext cx="914400" cy="2286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3543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Resonances of the Vocal Tract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239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 human vocal tract as an open tube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Air in a tube of a given length will tend to vibrate at resonance frequency of tube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Constraint: Pressure differential should be maximal at (closed) glottal end and minimal at (open) lip end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 flipH="1">
            <a:off x="3962400" y="2831071"/>
            <a:ext cx="3962400" cy="1664729"/>
            <a:chOff x="4394284" y="2754871"/>
            <a:chExt cx="3682916" cy="1664729"/>
          </a:xfrm>
        </p:grpSpPr>
        <p:sp>
          <p:nvSpPr>
            <p:cNvPr id="17412" name="Line 4"/>
            <p:cNvSpPr>
              <a:spLocks noChangeShapeType="1"/>
            </p:cNvSpPr>
            <p:nvPr/>
          </p:nvSpPr>
          <p:spPr bwMode="auto">
            <a:xfrm>
              <a:off x="4851482" y="3212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>
              <a:off x="4851482" y="359307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4851482" y="32120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V="1">
              <a:off x="4851482" y="344067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flipH="1">
              <a:off x="4699082" y="33644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flipH="1">
              <a:off x="4699082" y="3440670"/>
              <a:ext cx="152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4394284" y="2754871"/>
              <a:ext cx="1221805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Closed end</a:t>
              </a:r>
            </a:p>
          </p:txBody>
        </p:sp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6969208" y="2792971"/>
              <a:ext cx="1107992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Open end</a:t>
              </a:r>
            </a:p>
          </p:txBody>
        </p:sp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4851482" y="397407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8" tIns="45719" rIns="91438" bIns="45719" anchor="ctr">
              <a:spAutoFit/>
            </a:bodyPr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5384882" y="4050270"/>
              <a:ext cx="2209800" cy="369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8" tIns="45719" rIns="91438" bIns="45719">
              <a:spAutoFit/>
            </a:bodyPr>
            <a:lstStyle/>
            <a:p>
              <a:pPr eaLnBrk="0" hangingPunct="0"/>
              <a:r>
                <a:rPr lang="en-US" dirty="0">
                  <a:latin typeface="Calibri" pitchFamily="34" charset="0"/>
                </a:rPr>
                <a:t>Length 17.5 cm.</a:t>
              </a:r>
            </a:p>
          </p:txBody>
        </p:sp>
      </p:grp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8850894" y="6519445"/>
            <a:ext cx="3341103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Figure: W. Barry Speech Science slides</a:t>
            </a:r>
          </a:p>
        </p:txBody>
      </p:sp>
      <p:pic>
        <p:nvPicPr>
          <p:cNvPr id="17423" name="Picture 15" descr="C:\Dokumente und Einstellungen\wbarry\Eigene Dateien\Lehre\WS-04-5\Grundlagen-Phon\GLagenSkripte\GL-Akust-Phon\Kap3\Ansatzrohr-neutral.jpeg"/>
          <p:cNvPicPr>
            <a:picLocks noChangeAspect="1" noChangeArrowheads="1"/>
          </p:cNvPicPr>
          <p:nvPr/>
        </p:nvPicPr>
        <p:blipFill>
          <a:blip r:embed="rId3" r:link="rId4" cstate="print"/>
          <a:srcRect l="13918" r="32474" b="37720"/>
          <a:stretch>
            <a:fillRect/>
          </a:stretch>
        </p:blipFill>
        <p:spPr bwMode="auto">
          <a:xfrm>
            <a:off x="8169275" y="1828800"/>
            <a:ext cx="37179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830079"/>
            <a:ext cx="3740122" cy="3150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53918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lter-spectra"/>
          <p:cNvPicPr>
            <a:picLocks noChangeAspect="1" noChangeArrowheads="1"/>
          </p:cNvPicPr>
          <p:nvPr/>
        </p:nvPicPr>
        <p:blipFill>
          <a:blip r:embed="rId3" cstate="print"/>
          <a:srcRect b="32830"/>
          <a:stretch>
            <a:fillRect/>
          </a:stretch>
        </p:blipFill>
        <p:spPr bwMode="auto">
          <a:xfrm>
            <a:off x="2133600" y="1295400"/>
            <a:ext cx="7620000" cy="522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067301" y="6533496"/>
            <a:ext cx="2057399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Figure: Mark </a:t>
            </a:r>
            <a:r>
              <a:rPr lang="en-US" sz="1600" dirty="0" err="1">
                <a:latin typeface="Calibri" pitchFamily="34" charset="0"/>
              </a:rPr>
              <a:t>Liberman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89497" y="6495508"/>
            <a:ext cx="2902503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[Demo: speech synthesis ]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Shapes</a:t>
            </a:r>
          </a:p>
        </p:txBody>
      </p:sp>
    </p:spTree>
    <p:extLst>
      <p:ext uri="{BB962C8B-B14F-4D97-AF65-F5344CB8AC3E}">
        <p14:creationId xmlns:p14="http://schemas.microsoft.com/office/powerpoint/2010/main" val="422243671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Speech Synthesis</a:t>
            </a:r>
          </a:p>
        </p:txBody>
      </p:sp>
      <p:pic>
        <p:nvPicPr>
          <p:cNvPr id="4" name="speech-synthes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263" y="1143000"/>
            <a:ext cx="8499475" cy="53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6519448"/>
            <a:ext cx="219591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>
              <a:defRPr/>
            </a:pPr>
            <a:r>
              <a:rPr lang="en-US" sz="1600" dirty="0">
                <a:latin typeface="Calibri"/>
                <a:cs typeface="Calibri"/>
              </a:rPr>
              <a:t>Graphs: </a:t>
            </a:r>
            <a:r>
              <a:rPr lang="en-US" sz="1600" dirty="0" err="1">
                <a:latin typeface="Calibri"/>
                <a:cs typeface="Calibri"/>
              </a:rPr>
              <a:t>Ratree</a:t>
            </a:r>
            <a:r>
              <a:rPr lang="en-US" sz="1600" dirty="0">
                <a:latin typeface="Calibri"/>
                <a:cs typeface="Calibri"/>
              </a:rPr>
              <a:t> Wayland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152400"/>
            <a:ext cx="12192000" cy="76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defRPr/>
            </a:pPr>
            <a:r>
              <a:rPr lang="en-US" sz="4400" dirty="0">
                <a:latin typeface="Calibri"/>
                <a:cs typeface="Calibri"/>
              </a:rPr>
              <a:t>Vowel [</a:t>
            </a:r>
            <a:r>
              <a:rPr lang="en-US" sz="4400" dirty="0" err="1">
                <a:latin typeface="Calibri"/>
                <a:cs typeface="Calibri"/>
              </a:rPr>
              <a:t>i</a:t>
            </a:r>
            <a:r>
              <a:rPr lang="en-US" sz="4400" dirty="0">
                <a:latin typeface="Calibri"/>
                <a:cs typeface="Calibri"/>
              </a:rPr>
              <a:t>] sung at successively higher pitches </a:t>
            </a:r>
          </a:p>
        </p:txBody>
      </p:sp>
      <p:pic>
        <p:nvPicPr>
          <p:cNvPr id="19460" name="Picture 4" descr="src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2"/>
            <a:ext cx="2686051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src-2"/>
          <p:cNvPicPr>
            <a:picLocks noChangeAspect="1" noChangeArrowheads="1"/>
          </p:cNvPicPr>
          <p:nvPr/>
        </p:nvPicPr>
        <p:blipFill>
          <a:blip r:embed="rId4" cstate="print"/>
          <a:srcRect b="-3703"/>
          <a:stretch>
            <a:fillRect/>
          </a:stretch>
        </p:blipFill>
        <p:spPr bwMode="auto">
          <a:xfrm>
            <a:off x="32766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src-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2192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src-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048000"/>
            <a:ext cx="26670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src-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0480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src-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048001"/>
            <a:ext cx="26765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src-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8026" y="4924426"/>
            <a:ext cx="26955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Box 19"/>
          <p:cNvSpPr txBox="1">
            <a:spLocks noChangeArrowheads="1"/>
          </p:cNvSpPr>
          <p:nvPr/>
        </p:nvSpPr>
        <p:spPr bwMode="auto">
          <a:xfrm>
            <a:off x="5410200" y="3124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A3</a:t>
            </a:r>
          </a:p>
        </p:txBody>
      </p:sp>
      <p:sp>
        <p:nvSpPr>
          <p:cNvPr id="19468" name="TextBox 20"/>
          <p:cNvSpPr txBox="1">
            <a:spLocks noChangeArrowheads="1"/>
          </p:cNvSpPr>
          <p:nvPr/>
        </p:nvSpPr>
        <p:spPr bwMode="auto">
          <a:xfrm>
            <a:off x="5410200" y="501174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A4</a:t>
            </a:r>
          </a:p>
        </p:txBody>
      </p:sp>
      <p:sp>
        <p:nvSpPr>
          <p:cNvPr id="19469" name="TextBox 21"/>
          <p:cNvSpPr txBox="1">
            <a:spLocks noChangeArrowheads="1"/>
          </p:cNvSpPr>
          <p:nvPr/>
        </p:nvSpPr>
        <p:spPr bwMode="auto">
          <a:xfrm>
            <a:off x="54102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A2</a:t>
            </a:r>
          </a:p>
        </p:txBody>
      </p:sp>
      <p:sp>
        <p:nvSpPr>
          <p:cNvPr id="19470" name="TextBox 22"/>
          <p:cNvSpPr txBox="1">
            <a:spLocks noChangeArrowheads="1"/>
          </p:cNvSpPr>
          <p:nvPr/>
        </p:nvSpPr>
        <p:spPr bwMode="auto">
          <a:xfrm>
            <a:off x="7162800" y="3124200"/>
            <a:ext cx="16764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C4 (middle C)</a:t>
            </a:r>
          </a:p>
        </p:txBody>
      </p:sp>
      <p:sp>
        <p:nvSpPr>
          <p:cNvPr id="19471" name="TextBox 23"/>
          <p:cNvSpPr txBox="1">
            <a:spLocks noChangeArrowheads="1"/>
          </p:cNvSpPr>
          <p:nvPr/>
        </p:nvSpPr>
        <p:spPr bwMode="auto">
          <a:xfrm>
            <a:off x="8229600" y="1219201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C3</a:t>
            </a:r>
          </a:p>
        </p:txBody>
      </p:sp>
      <p:sp>
        <p:nvSpPr>
          <p:cNvPr id="19472" name="TextBox 24"/>
          <p:cNvSpPr txBox="1">
            <a:spLocks noChangeArrowheads="1"/>
          </p:cNvSpPr>
          <p:nvPr/>
        </p:nvSpPr>
        <p:spPr bwMode="auto">
          <a:xfrm>
            <a:off x="2362200" y="3124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F#3</a:t>
            </a:r>
          </a:p>
        </p:txBody>
      </p:sp>
      <p:sp>
        <p:nvSpPr>
          <p:cNvPr id="19473" name="TextBox 25"/>
          <p:cNvSpPr txBox="1">
            <a:spLocks noChangeArrowheads="1"/>
          </p:cNvSpPr>
          <p:nvPr/>
        </p:nvSpPr>
        <p:spPr bwMode="auto">
          <a:xfrm>
            <a:off x="2362200" y="1219200"/>
            <a:ext cx="6096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F#2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294" y="3600450"/>
            <a:ext cx="3801804" cy="3181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61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Acoustic Feature Sequence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Time slices are translated into acoustic feature vectors (~39 real numbers per slice)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These are the observations E, now we need the hidden states X</a:t>
            </a:r>
          </a:p>
        </p:txBody>
      </p:sp>
      <p:pic>
        <p:nvPicPr>
          <p:cNvPr id="20484" name="Picture 4" descr="sp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1580" y="2752725"/>
            <a:ext cx="7143751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-5488702">
            <a:off x="1726485" y="3121614"/>
            <a:ext cx="1026038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>
            <a:spAutoFit/>
          </a:bodyPr>
          <a:lstStyle/>
          <a:p>
            <a:pPr algn="ctr" eaLnBrk="0" hangingPunct="0"/>
            <a:r>
              <a:rPr lang="en-US" sz="1600" dirty="0">
                <a:latin typeface="Calibri"/>
                <a:cs typeface="Calibri"/>
              </a:rPr>
              <a:t>frequency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69730" y="4784726"/>
            <a:ext cx="6858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……………………………………………..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12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13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14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rgbClr val="CC0000"/>
                </a:solidFill>
                <a:latin typeface="Calibri"/>
                <a:cs typeface="Calibri"/>
              </a:rPr>
              <a:t>15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Calibri"/>
                <a:cs typeface="Calibri"/>
              </a:rPr>
              <a:t>16</a:t>
            </a:r>
            <a:r>
              <a:rPr lang="en-US" dirty="0">
                <a:latin typeface="Calibri"/>
                <a:cs typeface="Calibri"/>
              </a:rPr>
              <a:t>………..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7989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79513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81037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8408530" y="2667000"/>
            <a:ext cx="228600" cy="1447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8256130" y="2667000"/>
            <a:ext cx="228600" cy="1447800"/>
          </a:xfrm>
          <a:prstGeom prst="rect">
            <a:avLst/>
          </a:prstGeom>
          <a:solidFill>
            <a:srgbClr val="FF99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>
            <a:off x="7036930" y="4114800"/>
            <a:ext cx="8382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 flipH="1">
            <a:off x="7646530" y="4114800"/>
            <a:ext cx="5334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H="1">
            <a:off x="8332330" y="4114800"/>
            <a:ext cx="2286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H="1">
            <a:off x="8027530" y="4114800"/>
            <a:ext cx="304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>
            <a:off x="7341730" y="4114800"/>
            <a:ext cx="685800" cy="685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1438" tIns="45719" rIns="91438" bIns="45719"/>
          <a:lstStyle/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338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State Space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HMM Specification</a:t>
            </a:r>
          </a:p>
          <a:p>
            <a:pPr lvl="1"/>
            <a:r>
              <a:rPr lang="en-US" sz="2400" dirty="0"/>
              <a:t>P(E|X) encodes which acoustic vectors are appropriate for each phoneme (each kind of sound)</a:t>
            </a:r>
          </a:p>
          <a:p>
            <a:pPr lvl="1"/>
            <a:r>
              <a:rPr lang="en-US" sz="2400" dirty="0"/>
              <a:t>P(X|X’) encodes how sounds can be strung together </a:t>
            </a:r>
          </a:p>
          <a:p>
            <a:pPr lvl="1"/>
            <a:endParaRPr lang="en-US" sz="2400" dirty="0"/>
          </a:p>
          <a:p>
            <a:r>
              <a:rPr lang="en-US" sz="2800" dirty="0"/>
              <a:t>State Space</a:t>
            </a:r>
          </a:p>
          <a:p>
            <a:pPr lvl="1"/>
            <a:r>
              <a:rPr lang="en-US" sz="2400" dirty="0"/>
              <a:t>We will have one state for each sound in each word</a:t>
            </a:r>
          </a:p>
          <a:p>
            <a:pPr lvl="1"/>
            <a:r>
              <a:rPr lang="en-US" sz="2400" dirty="0"/>
              <a:t>Mostly, states advance sound by sound</a:t>
            </a:r>
          </a:p>
          <a:p>
            <a:pPr lvl="1"/>
            <a:r>
              <a:rPr lang="en-US" sz="2400" dirty="0"/>
              <a:t>Build a little state graph for each word and chain them together to form the state space X</a:t>
            </a:r>
          </a:p>
        </p:txBody>
      </p:sp>
    </p:spTree>
    <p:extLst>
      <p:ext uri="{BB962C8B-B14F-4D97-AF65-F5344CB8AC3E}">
        <p14:creationId xmlns:p14="http://schemas.microsoft.com/office/powerpoint/2010/main" val="346275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378" y="1683589"/>
            <a:ext cx="7995844" cy="517628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CS 188: Artificial Intelligence</a:t>
            </a:r>
            <a:br>
              <a:rPr lang="en-US" dirty="0">
                <a:latin typeface="Calibri"/>
                <a:cs typeface="Calibri"/>
              </a:rPr>
            </a:b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15997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>
                <a:latin typeface="Calibri"/>
                <a:cs typeface="Calibri"/>
              </a:rPr>
              <a:t>HMMs, Particle Filters, and Applications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029200"/>
            <a:ext cx="12192000" cy="186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Instructor: Nikita </a:t>
            </a:r>
            <a:r>
              <a:rPr lang="en-US" sz="2400" dirty="0" err="1">
                <a:solidFill>
                  <a:schemeClr val="bg1"/>
                </a:solidFill>
                <a:latin typeface="Calibri"/>
                <a:cs typeface="Calibri"/>
              </a:rPr>
              <a:t>Kitaev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3408308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States in a Word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ne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49" y="1849439"/>
            <a:ext cx="8705851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745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Transitions with a Bigram Model</a:t>
            </a:r>
          </a:p>
        </p:txBody>
      </p:sp>
      <p:pic>
        <p:nvPicPr>
          <p:cNvPr id="23556" name="Picture 4" descr="search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1" y="1347789"/>
            <a:ext cx="5245100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798396" y="6519445"/>
            <a:ext cx="2362566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Figure: Huang et al, p. 618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48600" y="1651001"/>
            <a:ext cx="2895600" cy="2308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198015222 the first</a:t>
            </a:r>
          </a:p>
          <a:p>
            <a:r>
              <a:rPr lang="en-US" dirty="0">
                <a:latin typeface="Calibri"/>
                <a:cs typeface="Calibri"/>
              </a:rPr>
              <a:t>194623024 the same</a:t>
            </a:r>
          </a:p>
          <a:p>
            <a:r>
              <a:rPr lang="en-US" dirty="0">
                <a:latin typeface="Calibri"/>
                <a:cs typeface="Calibri"/>
              </a:rPr>
              <a:t>168504105 the following</a:t>
            </a:r>
          </a:p>
          <a:p>
            <a:r>
              <a:rPr lang="en-US" dirty="0">
                <a:latin typeface="Calibri"/>
                <a:cs typeface="Calibri"/>
              </a:rPr>
              <a:t>158562063 the world</a:t>
            </a:r>
          </a:p>
          <a:p>
            <a:r>
              <a:rPr lang="en-US" dirty="0">
                <a:latin typeface="Calibri"/>
                <a:cs typeface="Calibri"/>
              </a:rPr>
              <a:t>…</a:t>
            </a:r>
          </a:p>
          <a:p>
            <a:r>
              <a:rPr lang="en-US" dirty="0">
                <a:latin typeface="Calibri"/>
                <a:cs typeface="Calibri"/>
              </a:rPr>
              <a:t>14112454 the door</a:t>
            </a:r>
          </a:p>
          <a:p>
            <a:r>
              <a:rPr lang="en-US" dirty="0">
                <a:latin typeface="Calibri"/>
                <a:cs typeface="Calibri"/>
              </a:rPr>
              <a:t>-----------------------------------</a:t>
            </a:r>
          </a:p>
          <a:p>
            <a:r>
              <a:rPr lang="en-US" dirty="0">
                <a:latin typeface="Calibri"/>
                <a:cs typeface="Calibri"/>
              </a:rPr>
              <a:t>23135851162 the *</a:t>
            </a:r>
          </a:p>
        </p:txBody>
      </p:sp>
      <p:pic>
        <p:nvPicPr>
          <p:cNvPr id="8" name="Picture 7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4546600"/>
            <a:ext cx="309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rot="-5400000">
            <a:off x="6623844" y="2571235"/>
            <a:ext cx="19050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>
                <a:latin typeface="Calibri"/>
                <a:cs typeface="Calibri"/>
              </a:rPr>
              <a:t>Training Counts</a:t>
            </a:r>
          </a:p>
        </p:txBody>
      </p:sp>
      <p:pic>
        <p:nvPicPr>
          <p:cNvPr id="10" name="Picture 9" descr="TP_t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18600" y="5537200"/>
            <a:ext cx="96520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31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Decoding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404600" cy="4729164"/>
          </a:xfrm>
        </p:spPr>
        <p:txBody>
          <a:bodyPr/>
          <a:lstStyle/>
          <a:p>
            <a:r>
              <a:rPr lang="en-US" sz="2400" dirty="0"/>
              <a:t>Finding the words given the acoustics is an HMM inference problem</a:t>
            </a:r>
          </a:p>
          <a:p>
            <a:r>
              <a:rPr lang="en-US" sz="2400" dirty="0"/>
              <a:t>Which state sequence x</a:t>
            </a:r>
            <a:r>
              <a:rPr lang="en-US" sz="2400" baseline="-25000" dirty="0"/>
              <a:t>1:T</a:t>
            </a:r>
            <a:r>
              <a:rPr lang="en-US" sz="2400" dirty="0"/>
              <a:t> is most likely given the evidence e</a:t>
            </a:r>
            <a:r>
              <a:rPr lang="en-US" sz="2400" baseline="-25000" dirty="0"/>
              <a:t>1:T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From the sequence x, we can simply read off the words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667000"/>
            <a:ext cx="4083051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705100"/>
            <a:ext cx="343693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4437" y="4191000"/>
            <a:ext cx="6107288" cy="2390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6866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0668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Decision Networks and Value of Information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334000" y="5462830"/>
            <a:ext cx="7467600" cy="86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Instructor: Nikita </a:t>
            </a:r>
            <a:r>
              <a:rPr lang="en-US" sz="2000" dirty="0" err="1">
                <a:latin typeface="Calibri"/>
                <a:cs typeface="Calibri"/>
              </a:rPr>
              <a:t>Kitaev</a:t>
            </a:r>
            <a:endParaRPr lang="en-US" sz="20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University of California, Berkeley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573309"/>
            <a:ext cx="12192000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2650415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6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383588" y="43576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772400" y="37687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772400" y="5521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848600" y="22860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10058400" y="30480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9005888" y="25527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9009063" y="33147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57150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7610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5715000" y="59436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36951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Action 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Instantiate all 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 action node(s) each possible 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posterior for all parents of utility node, given the 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expected utility for each 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1214183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850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447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276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9812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7846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5006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670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0960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29703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5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Almost exactly like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/ MDPs</a:t>
            </a:r>
          </a:p>
          <a:p>
            <a:r>
              <a:rPr lang="en-US" sz="2400" dirty="0">
                <a:ea typeface="ＭＳ Ｐゴシック" pitchFamily="34" charset="-128"/>
              </a:rPr>
              <a:t>What’</a:t>
            </a:r>
            <a:r>
              <a:rPr lang="en-US" altLang="ja-JP" sz="2400" dirty="0">
                <a:ea typeface="ＭＳ Ｐゴシック" pitchFamily="34" charset="-128"/>
              </a:rPr>
              <a:t>s changed?</a:t>
            </a: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1140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Decision Networks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851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88011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15400" y="1143000"/>
            <a:ext cx="326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Demo: Ghostbusters with probability </a:t>
            </a:r>
          </a:p>
        </p:txBody>
      </p:sp>
    </p:spTree>
    <p:extLst>
      <p:ext uri="{BB962C8B-B14F-4D97-AF65-F5344CB8AC3E}">
        <p14:creationId xmlns:p14="http://schemas.microsoft.com/office/powerpoint/2010/main" val="21350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492.3625" end="62408.5063"/>
                </p14:media>
              </p:ext>
            </p:extLst>
          </p:nvPr>
        </p:nvPicPr>
        <p:blipFill rotWithShape="1">
          <a:blip r:embed="rId4"/>
          <a:srcRect l="32465" t="16243" r="3394" b="20261"/>
          <a:stretch/>
        </p:blipFill>
        <p:spPr>
          <a:xfrm>
            <a:off x="3448050" y="1790700"/>
            <a:ext cx="5295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81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Question: what’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s the </a:t>
            </a:r>
            <a:r>
              <a:rPr lang="en-US" altLang="ja-JP" sz="20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value of information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Survey may say “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oil in a” or “oil in b”, </a:t>
            </a:r>
            <a:r>
              <a:rPr lang="en-US" altLang="ja-JP" sz="1800" dirty="0" err="1">
                <a:latin typeface="Calibri"/>
                <a:ea typeface="ＭＳ Ｐゴシック" pitchFamily="34" charset="-128"/>
                <a:cs typeface="Calibri"/>
              </a:rPr>
              <a:t>prob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0.5 each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If we know </a:t>
            </a:r>
            <a:r>
              <a:rPr lang="en-US" sz="1800" dirty="0" err="1">
                <a:latin typeface="Calibri"/>
                <a:ea typeface="ＭＳ Ｐゴシック" pitchFamily="34" charset="-128"/>
                <a:cs typeface="Calibri"/>
              </a:rPr>
              <a:t>OilLoc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Gain in MEU from knowing </a:t>
            </a:r>
            <a:r>
              <a:rPr lang="en-US" sz="1800" dirty="0" err="1">
                <a:latin typeface="Calibri"/>
                <a:ea typeface="ＭＳ Ｐゴシック" pitchFamily="34" charset="-128"/>
                <a:cs typeface="Calibri"/>
              </a:rPr>
              <a:t>OilLoc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?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VPI(</a:t>
            </a:r>
            <a:r>
              <a:rPr lang="en-US" sz="1800" dirty="0" err="1">
                <a:latin typeface="Calibri"/>
                <a:ea typeface="ＭＳ Ｐゴシック" pitchFamily="34" charset="-128"/>
                <a:cs typeface="Calibri"/>
              </a:rPr>
              <a:t>OilLoc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) = k/2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62143"/>
              </p:ext>
            </p:extLst>
          </p:nvPr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37667"/>
              </p:ext>
            </p:extLst>
          </p:nvPr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VPI Example: Weather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25444"/>
              </p:ext>
            </p:extLst>
          </p:nvPr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10042"/>
              </p:ext>
            </p:extLst>
          </p:nvPr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see that E’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= e’.  Value if we act then:</a:t>
            </a:r>
            <a:endParaRPr lang="en-US" altLang="ja-JP" sz="1800" baseline="-250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E’</a:t>
            </a:r>
            <a:r>
              <a:rPr lang="en-US" altLang="ja-JP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	unknown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, so we don’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t know what e’ will be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A50021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Expected value if E’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by revealing E’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}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Calibri"/>
                <a:cs typeface="Calibri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altLang="ja-JP" sz="1800" dirty="0">
                  <a:latin typeface="Calibri"/>
                  <a:cs typeface="Calibri"/>
                </a:rPr>
                <a:t>| +e)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Calibri"/>
                  <a:cs typeface="Calibri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400" dirty="0">
                  <a:latin typeface="Calibri"/>
                  <a:cs typeface="Calibri"/>
                </a:rPr>
                <a:t>}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ja-JP" sz="1800" dirty="0">
                <a:latin typeface="Calibri"/>
                <a:cs typeface="Calibri"/>
              </a:rPr>
              <a:t>| +e)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Calibri"/>
                <a:cs typeface="Calibri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400" dirty="0">
                <a:latin typeface="Calibri"/>
                <a:cs typeface="Calibri"/>
              </a:rPr>
              <a:t>}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pitchFamily="34" charset="-128"/>
              </a:rPr>
              <a:t>Nonadditive</a:t>
            </a:r>
            <a:r>
              <a:rPr lang="en-US" sz="2800" dirty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6629400" cy="50292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soup of the day is either clam chowder or split pea, but you wouldn’</a:t>
            </a:r>
            <a:r>
              <a:rPr lang="en-US" altLang="ja-JP" sz="2400" dirty="0">
                <a:ea typeface="ＭＳ Ｐゴシック" pitchFamily="34" charset="-128"/>
              </a:rPr>
              <a:t>t order either one.  What’s the value of knowing which it is?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There are two kinds of plastic forks at a picnic.  One kind is slightly sturdier.  What’</a:t>
            </a:r>
            <a:r>
              <a:rPr lang="en-US" altLang="ja-JP" sz="2400" dirty="0">
                <a:ea typeface="ＭＳ Ｐゴシック" pitchFamily="34" charset="-128"/>
              </a:rPr>
              <a:t>s the value of knowing which?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You’</a:t>
            </a:r>
            <a:r>
              <a:rPr lang="en-US" altLang="ja-JP" sz="2400" dirty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029200"/>
            <a:ext cx="2438399" cy="1393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HMMs: MLE Queries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7315200" cy="1630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HMMs defined by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States X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Observations 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Emissions: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query: most likely explanation: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method: the </a:t>
            </a:r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</a:t>
            </a: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2" y="3230561"/>
            <a:ext cx="1577788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1" y="2849564"/>
            <a:ext cx="96322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611561"/>
            <a:ext cx="118334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1785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40" name="AutoShape 9"/>
          <p:cNvCxnSpPr>
            <a:cxnSpLocks noChangeShapeType="1"/>
            <a:stCxn id="18439" idx="4"/>
            <a:endCxn id="18455" idx="0"/>
          </p:cNvCxnSpPr>
          <p:nvPr/>
        </p:nvCxnSpPr>
        <p:spPr bwMode="auto">
          <a:xfrm>
            <a:off x="12141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73152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8442" name="AutoShape 11"/>
          <p:cNvCxnSpPr>
            <a:cxnSpLocks noChangeShapeType="1"/>
            <a:stCxn id="18441" idx="4"/>
            <a:endCxn id="18452" idx="0"/>
          </p:cNvCxnSpPr>
          <p:nvPr/>
        </p:nvCxnSpPr>
        <p:spPr bwMode="auto">
          <a:xfrm>
            <a:off x="76708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60960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4" name="AutoShape 13"/>
          <p:cNvCxnSpPr>
            <a:cxnSpLocks noChangeShapeType="1"/>
            <a:stCxn id="18445" idx="6"/>
            <a:endCxn id="18441" idx="2"/>
          </p:cNvCxnSpPr>
          <p:nvPr/>
        </p:nvCxnSpPr>
        <p:spPr bwMode="auto">
          <a:xfrm>
            <a:off x="68262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60960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6" name="AutoShape 15"/>
          <p:cNvCxnSpPr>
            <a:cxnSpLocks noChangeShapeType="1"/>
            <a:stCxn id="18445" idx="4"/>
            <a:endCxn id="18443" idx="0"/>
          </p:cNvCxnSpPr>
          <p:nvPr/>
        </p:nvCxnSpPr>
        <p:spPr bwMode="auto">
          <a:xfrm>
            <a:off x="64516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85344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18448" name="AutoShape 17"/>
          <p:cNvCxnSpPr>
            <a:cxnSpLocks noChangeShapeType="1"/>
            <a:stCxn id="18447" idx="6"/>
            <a:endCxn id="18450" idx="2"/>
          </p:cNvCxnSpPr>
          <p:nvPr/>
        </p:nvCxnSpPr>
        <p:spPr bwMode="auto">
          <a:xfrm>
            <a:off x="92646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49" name="AutoShape 18"/>
          <p:cNvCxnSpPr>
            <a:cxnSpLocks noChangeShapeType="1"/>
            <a:stCxn id="18441" idx="6"/>
            <a:endCxn id="18447" idx="2"/>
          </p:cNvCxnSpPr>
          <p:nvPr/>
        </p:nvCxnSpPr>
        <p:spPr bwMode="auto">
          <a:xfrm>
            <a:off x="80454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9753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18451" name="AutoShape 20"/>
          <p:cNvCxnSpPr>
            <a:cxnSpLocks noChangeShapeType="1"/>
            <a:stCxn id="18450" idx="6"/>
            <a:endCxn id="18439" idx="2"/>
          </p:cNvCxnSpPr>
          <p:nvPr/>
        </p:nvCxnSpPr>
        <p:spPr bwMode="auto">
          <a:xfrm>
            <a:off x="10483851" y="2049463"/>
            <a:ext cx="12827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73152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8453" name="Oval 22"/>
          <p:cNvSpPr>
            <a:spLocks noChangeArrowheads="1"/>
          </p:cNvSpPr>
          <p:nvPr/>
        </p:nvSpPr>
        <p:spPr bwMode="auto">
          <a:xfrm>
            <a:off x="85344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454" name="Oval 23"/>
          <p:cNvSpPr>
            <a:spLocks noChangeArrowheads="1"/>
          </p:cNvSpPr>
          <p:nvPr/>
        </p:nvSpPr>
        <p:spPr bwMode="auto">
          <a:xfrm>
            <a:off x="97536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8455" name="Oval 24"/>
          <p:cNvSpPr>
            <a:spLocks noChangeArrowheads="1"/>
          </p:cNvSpPr>
          <p:nvPr/>
        </p:nvSpPr>
        <p:spPr bwMode="auto">
          <a:xfrm>
            <a:off x="11785600" y="28495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56" name="AutoShape 25"/>
          <p:cNvCxnSpPr>
            <a:cxnSpLocks noChangeShapeType="1"/>
            <a:stCxn id="18447" idx="4"/>
            <a:endCxn id="18453" idx="0"/>
          </p:cNvCxnSpPr>
          <p:nvPr/>
        </p:nvCxnSpPr>
        <p:spPr bwMode="auto">
          <a:xfrm>
            <a:off x="88900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57" name="AutoShape 26"/>
          <p:cNvCxnSpPr>
            <a:cxnSpLocks noChangeShapeType="1"/>
            <a:stCxn id="18450" idx="4"/>
            <a:endCxn id="18454" idx="0"/>
          </p:cNvCxnSpPr>
          <p:nvPr/>
        </p:nvCxnSpPr>
        <p:spPr bwMode="auto">
          <a:xfrm>
            <a:off x="10109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18458" name="Picture 3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830763"/>
            <a:ext cx="3352800" cy="533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2416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No such thing (as we formulate it)</a:t>
            </a:r>
          </a:p>
          <a:p>
            <a:pPr lvl="4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Information corresponds to the observation of a node in the decision network</a:t>
            </a:r>
          </a:p>
          <a:p>
            <a:pPr lvl="5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VPI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689600" cy="3860799"/>
          </a:xfrm>
        </p:spPr>
        <p:txBody>
          <a:bodyPr/>
          <a:lstStyle/>
          <a:p>
            <a:r>
              <a:rPr lang="en-US" sz="2400" dirty="0"/>
              <a:t>VPI(</a:t>
            </a:r>
            <a:r>
              <a:rPr lang="en-US" sz="2400" dirty="0" err="1"/>
              <a:t>OilLoc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r>
              <a:rPr lang="en-US" sz="2400" dirty="0"/>
              <a:t>VPI(Scout) ?</a:t>
            </a:r>
          </a:p>
          <a:p>
            <a:endParaRPr lang="en-US" sz="2400" dirty="0"/>
          </a:p>
          <a:p>
            <a:r>
              <a:rPr lang="en-US" sz="2400" dirty="0"/>
              <a:t>VPI(Scout | </a:t>
            </a:r>
            <a:r>
              <a:rPr lang="en-US" sz="2400" dirty="0" err="1"/>
              <a:t>ScoutingReport</a:t>
            </a:r>
            <a:r>
              <a:rPr lang="en-US" sz="2400" dirty="0"/>
              <a:t>) 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Generally: </a:t>
            </a:r>
          </a:p>
          <a:p>
            <a:pPr marL="457176" lvl="1" indent="0">
              <a:buNone/>
            </a:pPr>
            <a:r>
              <a:rPr lang="en-US" sz="2000" dirty="0"/>
              <a:t>If          Parents(U)        Z   |   </a:t>
            </a:r>
            <a:r>
              <a:rPr lang="en-US" sz="2000" dirty="0" err="1"/>
              <a:t>CurrentEvidence</a:t>
            </a:r>
            <a:endParaRPr lang="en-US" sz="2000" dirty="0"/>
          </a:p>
          <a:p>
            <a:pPr marL="457176" lvl="1" indent="0">
              <a:buNone/>
            </a:pPr>
            <a:r>
              <a:rPr lang="en-US" sz="2000" dirty="0"/>
              <a:t>Then    VPI( Z | </a:t>
            </a:r>
            <a:r>
              <a:rPr lang="en-US" sz="2000" dirty="0" err="1"/>
              <a:t>CurrentEvidence</a:t>
            </a:r>
            <a:r>
              <a:rPr lang="en-US" sz="2000" dirty="0"/>
              <a:t>) = 0 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705600" y="1371600"/>
            <a:ext cx="2514600" cy="1412875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DrillLoc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019800" y="3352800"/>
            <a:ext cx="12192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Report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410200" y="2209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Scout</a:t>
            </a: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629400" y="2784475"/>
            <a:ext cx="6858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67400" y="2784475"/>
            <a:ext cx="7620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29718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60364" y="60960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Transition function P(s’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’))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ll be able to say more in a few lectures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 err="1">
                  <a:latin typeface="Calibri"/>
                  <a:cs typeface="Calibri"/>
                </a:rPr>
                <a:t>s,a,s</a:t>
              </a:r>
              <a:r>
                <a:rPr lang="en-US" sz="1800" dirty="0">
                  <a:latin typeface="Calibri"/>
                  <a:cs typeface="Calibri"/>
                </a:rPr>
                <a:t>’</a:t>
              </a: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b'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3739" y="0"/>
            <a:ext cx="2329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Demo: Ghostbusters with VPI </a:t>
            </a: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134.8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State Trellis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State trellis: graph of states and transitions over time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represents some transition</a:t>
            </a:r>
          </a:p>
          <a:p>
            <a:r>
              <a:rPr lang="en-US" sz="2400" dirty="0">
                <a:latin typeface="Calibri"/>
                <a:cs typeface="Calibri"/>
              </a:rPr>
              <a:t>Each arc has weight</a:t>
            </a:r>
          </a:p>
          <a:p>
            <a:r>
              <a:rPr lang="en-US" sz="2400" dirty="0">
                <a:latin typeface="Calibri"/>
                <a:cs typeface="Calibri"/>
              </a:rPr>
              <a:t>Each path is a sequence </a:t>
            </a:r>
            <a:r>
              <a:rPr lang="en-US" sz="2400">
                <a:latin typeface="Calibri"/>
                <a:cs typeface="Calibri"/>
              </a:rPr>
              <a:t>of states</a:t>
            </a:r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product of weights on a path is that sequence’s probability along with the evidence</a:t>
            </a:r>
          </a:p>
          <a:p>
            <a:r>
              <a:rPr lang="en-US" sz="2400" dirty="0">
                <a:latin typeface="Calibri"/>
                <a:cs typeface="Calibri"/>
              </a:rPr>
              <a:t>Forward algorithm computes sums of paths, </a:t>
            </a:r>
            <a:r>
              <a:rPr lang="en-US" sz="2400" dirty="0" err="1">
                <a:latin typeface="Calibri"/>
                <a:cs typeface="Calibri"/>
              </a:rPr>
              <a:t>Viterbi</a:t>
            </a:r>
            <a:r>
              <a:rPr lang="en-US" sz="2400" dirty="0">
                <a:latin typeface="Calibri"/>
                <a:cs typeface="Calibri"/>
              </a:rPr>
              <a:t> computes best paths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6764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6764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3124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124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648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648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72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172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0252" name="AutoShape 14"/>
          <p:cNvCxnSpPr>
            <a:cxnSpLocks noChangeShapeType="1"/>
            <a:stCxn id="10244" idx="3"/>
            <a:endCxn id="10246" idx="1"/>
          </p:cNvCxnSpPr>
          <p:nvPr/>
        </p:nvCxnSpPr>
        <p:spPr bwMode="auto">
          <a:xfrm>
            <a:off x="2362200" y="2095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5"/>
          <p:cNvCxnSpPr>
            <a:cxnSpLocks noChangeShapeType="1"/>
            <a:stCxn id="10244" idx="3"/>
            <a:endCxn id="10247" idx="1"/>
          </p:cNvCxnSpPr>
          <p:nvPr/>
        </p:nvCxnSpPr>
        <p:spPr bwMode="auto">
          <a:xfrm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6"/>
          <p:cNvCxnSpPr>
            <a:cxnSpLocks noChangeShapeType="1"/>
            <a:stCxn id="10245" idx="3"/>
            <a:endCxn id="10246" idx="1"/>
          </p:cNvCxnSpPr>
          <p:nvPr/>
        </p:nvCxnSpPr>
        <p:spPr bwMode="auto">
          <a:xfrm flipV="1"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5" name="AutoShape 17"/>
          <p:cNvCxnSpPr>
            <a:cxnSpLocks noChangeShapeType="1"/>
            <a:stCxn id="10245" idx="3"/>
            <a:endCxn id="10247" idx="1"/>
          </p:cNvCxnSpPr>
          <p:nvPr/>
        </p:nvCxnSpPr>
        <p:spPr bwMode="auto">
          <a:xfrm>
            <a:off x="2362200" y="27813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6" name="AutoShape 18"/>
          <p:cNvCxnSpPr>
            <a:cxnSpLocks noChangeShapeType="1"/>
            <a:stCxn id="10246" idx="3"/>
            <a:endCxn id="10248" idx="1"/>
          </p:cNvCxnSpPr>
          <p:nvPr/>
        </p:nvCxnSpPr>
        <p:spPr bwMode="auto">
          <a:xfrm>
            <a:off x="3810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19"/>
          <p:cNvCxnSpPr>
            <a:cxnSpLocks noChangeShapeType="1"/>
            <a:stCxn id="10246" idx="3"/>
            <a:endCxn id="10249" idx="1"/>
          </p:cNvCxnSpPr>
          <p:nvPr/>
        </p:nvCxnSpPr>
        <p:spPr bwMode="auto">
          <a:xfrm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8" name="AutoShape 20"/>
          <p:cNvCxnSpPr>
            <a:cxnSpLocks noChangeShapeType="1"/>
            <a:stCxn id="10247" idx="3"/>
            <a:endCxn id="10248" idx="1"/>
          </p:cNvCxnSpPr>
          <p:nvPr/>
        </p:nvCxnSpPr>
        <p:spPr bwMode="auto">
          <a:xfrm flipV="1"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9" name="AutoShape 21"/>
          <p:cNvCxnSpPr>
            <a:cxnSpLocks noChangeShapeType="1"/>
            <a:stCxn id="10247" idx="3"/>
            <a:endCxn id="10249" idx="1"/>
          </p:cNvCxnSpPr>
          <p:nvPr/>
        </p:nvCxnSpPr>
        <p:spPr bwMode="auto">
          <a:xfrm>
            <a:off x="3810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0" name="AutoShape 22"/>
          <p:cNvCxnSpPr>
            <a:cxnSpLocks noChangeShapeType="1"/>
            <a:stCxn id="10248" idx="3"/>
            <a:endCxn id="10250" idx="1"/>
          </p:cNvCxnSpPr>
          <p:nvPr/>
        </p:nvCxnSpPr>
        <p:spPr bwMode="auto">
          <a:xfrm>
            <a:off x="5334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1" name="AutoShape 23"/>
          <p:cNvCxnSpPr>
            <a:cxnSpLocks noChangeShapeType="1"/>
            <a:stCxn id="10248" idx="3"/>
            <a:endCxn id="10251" idx="1"/>
          </p:cNvCxnSpPr>
          <p:nvPr/>
        </p:nvCxnSpPr>
        <p:spPr bwMode="auto">
          <a:xfrm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2" name="AutoShape 24"/>
          <p:cNvCxnSpPr>
            <a:cxnSpLocks noChangeShapeType="1"/>
            <a:stCxn id="10249" idx="3"/>
            <a:endCxn id="10250" idx="1"/>
          </p:cNvCxnSpPr>
          <p:nvPr/>
        </p:nvCxnSpPr>
        <p:spPr bwMode="auto">
          <a:xfrm flipV="1"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3" name="AutoShape 25"/>
          <p:cNvCxnSpPr>
            <a:cxnSpLocks noChangeShapeType="1"/>
            <a:stCxn id="10249" idx="3"/>
            <a:endCxn id="10251" idx="1"/>
          </p:cNvCxnSpPr>
          <p:nvPr/>
        </p:nvCxnSpPr>
        <p:spPr bwMode="auto">
          <a:xfrm>
            <a:off x="5334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0264" name="Picture 4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57650"/>
            <a:ext cx="1411288" cy="2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3528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8663" y="3352801"/>
            <a:ext cx="40481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152" y="3352801"/>
            <a:ext cx="49371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3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951" y="34290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4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1" y="44196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261236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Forward / Viterbi Algorithms</a:t>
            </a:r>
          </a:p>
        </p:txBody>
      </p:sp>
      <p:pic>
        <p:nvPicPr>
          <p:cNvPr id="117658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0800" y="5673726"/>
            <a:ext cx="3835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pic>
        <p:nvPicPr>
          <p:cNvPr id="11273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1" y="4759326"/>
            <a:ext cx="262731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277" name="AutoShape 17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8" name="AutoShape 18"/>
          <p:cNvCxnSpPr>
            <a:cxnSpLocks noChangeShapeType="1"/>
            <a:stCxn id="11268" idx="3"/>
            <a:endCxn id="11271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9" name="AutoShape 19"/>
          <p:cNvCxnSpPr>
            <a:cxnSpLocks noChangeShapeType="1"/>
            <a:stCxn id="11269" idx="3"/>
            <a:endCxn id="11270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0" name="AutoShape 20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1" name="AutoShape 21"/>
          <p:cNvCxnSpPr>
            <a:cxnSpLocks noChangeShapeType="1"/>
            <a:stCxn id="11270" idx="3"/>
            <a:endCxn id="11272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2" name="AutoShape 22"/>
          <p:cNvCxnSpPr>
            <a:cxnSpLocks noChangeShapeType="1"/>
            <a:stCxn id="11270" idx="3"/>
            <a:endCxn id="11274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3" name="AutoShape 2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4" name="AutoShape 24"/>
          <p:cNvCxnSpPr>
            <a:cxnSpLocks noChangeShapeType="1"/>
            <a:stCxn id="11271" idx="3"/>
            <a:endCxn id="11274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5" name="AutoShape 25"/>
          <p:cNvCxnSpPr>
            <a:cxnSpLocks noChangeShapeType="1"/>
            <a:stCxn id="11272" idx="3"/>
            <a:endCxn id="1127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6" name="AutoShape 26"/>
          <p:cNvCxnSpPr>
            <a:cxnSpLocks noChangeShapeType="1"/>
            <a:stCxn id="11272" idx="3"/>
            <a:endCxn id="1127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7" name="AutoShape 27"/>
          <p:cNvCxnSpPr>
            <a:cxnSpLocks noChangeShapeType="1"/>
            <a:stCxn id="11274" idx="3"/>
            <a:endCxn id="1127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8" name="AutoShape 28"/>
          <p:cNvCxnSpPr>
            <a:cxnSpLocks noChangeShapeType="1"/>
            <a:stCxn id="11274" idx="3"/>
            <a:endCxn id="1127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1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1" y="4759325"/>
            <a:ext cx="4564063" cy="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12925" y="5656265"/>
            <a:ext cx="36734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2" name="Picture 3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3" name="Picture 3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" name="Picture 3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38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295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Forward Algorithm (Sum)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10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 (Max)</a:t>
            </a:r>
          </a:p>
        </p:txBody>
      </p:sp>
    </p:spTree>
    <p:extLst>
      <p:ext uri="{BB962C8B-B14F-4D97-AF65-F5344CB8AC3E}">
        <p14:creationId xmlns:p14="http://schemas.microsoft.com/office/powerpoint/2010/main" val="3310767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5513" y="1296129"/>
            <a:ext cx="5248274" cy="5503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6079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Recognition in 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2271" y="6488668"/>
            <a:ext cx="473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NLP – ASR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tvsample.avi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(from Lecture 1)]</a:t>
            </a:r>
          </a:p>
        </p:txBody>
      </p:sp>
      <p:pic>
        <p:nvPicPr>
          <p:cNvPr id="6" name="NLP -- ASR tvsampl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208809"/>
            <a:ext cx="7162800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5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Digitizing Speech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0" y="1981505"/>
            <a:ext cx="7751762" cy="3266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577137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P(x_{t} | x_{t-1}) P(e_t | x_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7"/>
  <p:tag name="PICTUREFILESIZE" val="102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max_{x_{t-1}} P(x_t | x_{t-1}) \textcolor{BrickRed}{m_{t-1}[x_{t-1}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7"/>
  <p:tag name="PICTUREFILESIZE" val="2965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f_t[x_t]} = P(x_{t},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5"/>
  <p:tag name="PICTUREFILESIZE" val="135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rickRed}{m_t[x_t]} = \max_{x_{1:t-1}} P(x_{1: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4"/>
  <p:tag name="PICTUREFILESIZE" val="2553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= P(e_t | x_t) \sum_{x_{t-1}} P(x_t | x_{t-1}) \textcolor{BrickRed}{f_{t-1}[x_{t-1}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321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hat{P}(\mbox{door} | \mbox{the}) = \frac{14112454}{23135851162}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2"/>
  <p:tag name="PICTUREFILESIZE" val="769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0006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8"/>
  <p:tag name="PICTUREFILESIZE" val="130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x^*_{1:T} = \argmax_{x_{1:T}} P(x_{1:T} |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1530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argmax_{x_{1:T}} P(x_{1:T} 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9"/>
  <p:tag name="PICTUREFILESIZE" val="127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argmax_{x_{1:t}} P(x_{1:t} | e_{1:t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182"/>
  <p:tag name="ORIGWIDTH" val="187"/>
  <p:tag name="PICTUREFILESIZE" val="120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{t-1} \rightarrow x_{t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52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66932</TotalTime>
  <Words>2012</Words>
  <Application>Microsoft Macintosh PowerPoint</Application>
  <PresentationFormat>Widescreen</PresentationFormat>
  <Paragraphs>573</Paragraphs>
  <Slides>45</Slides>
  <Notes>15</Notes>
  <HiddenSlides>2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Wingdings</vt:lpstr>
      <vt:lpstr>dan-berkeley-nlp-v1</vt:lpstr>
      <vt:lpstr>Announcements</vt:lpstr>
      <vt:lpstr>CS 188: Artificial Intelligence </vt:lpstr>
      <vt:lpstr>Most Likely Explanation</vt:lpstr>
      <vt:lpstr>HMMs: MLE Queries</vt:lpstr>
      <vt:lpstr>State Trellis</vt:lpstr>
      <vt:lpstr>Forward / Viterbi Algorithms</vt:lpstr>
      <vt:lpstr>Speech Recognition</vt:lpstr>
      <vt:lpstr>Speech Recognition in Action</vt:lpstr>
      <vt:lpstr>Digitizing Speech</vt:lpstr>
      <vt:lpstr>Speech in an Hour</vt:lpstr>
      <vt:lpstr>Spectral Analysis</vt:lpstr>
      <vt:lpstr>Part of [ae] from “lab”</vt:lpstr>
      <vt:lpstr>Why These Peaks? </vt:lpstr>
      <vt:lpstr>Resonances of the Vocal Tract</vt:lpstr>
      <vt:lpstr>Spectrum Shapes</vt:lpstr>
      <vt:lpstr>Video of Demo Speech Synthesis</vt:lpstr>
      <vt:lpstr>PowerPoint Presentation</vt:lpstr>
      <vt:lpstr>Acoustic Feature Sequence</vt:lpstr>
      <vt:lpstr>Speech State Space</vt:lpstr>
      <vt:lpstr>States in a Word</vt:lpstr>
      <vt:lpstr>Transitions with a Bigram Model</vt:lpstr>
      <vt:lpstr>Decoding</vt:lpstr>
      <vt:lpstr>CS 188: Artificial Intelligence </vt:lpstr>
      <vt:lpstr>Decision Networks</vt:lpstr>
      <vt:lpstr>Decision Networks</vt:lpstr>
      <vt:lpstr>Decision Networks</vt:lpstr>
      <vt:lpstr>Decision Networks</vt:lpstr>
      <vt:lpstr>Decision Networks</vt:lpstr>
      <vt:lpstr>Decisions as Outcome Trees</vt:lpstr>
      <vt:lpstr>Example: Decision Networks</vt:lpstr>
      <vt:lpstr>Decisions as Outcome Trees</vt:lpstr>
      <vt:lpstr>Ghostbusters Decision Network</vt:lpstr>
      <vt:lpstr>Video of Demo Ghostbusters with Probability</vt:lpstr>
      <vt:lpstr>Value of Information</vt:lpstr>
      <vt:lpstr>Value of Information</vt:lpstr>
      <vt:lpstr>VPI Example: Weather</vt:lpstr>
      <vt:lpstr>Value of Information</vt:lpstr>
      <vt:lpstr>VPI Properties</vt:lpstr>
      <vt:lpstr>Quick VPI Questions</vt:lpstr>
      <vt:lpstr>Value of Imperfect Information?</vt:lpstr>
      <vt:lpstr>VPI Question</vt:lpstr>
      <vt:lpstr>POMDPs</vt:lpstr>
      <vt:lpstr>POMDPs</vt:lpstr>
      <vt:lpstr>Example: Ghostbusters</vt:lpstr>
      <vt:lpstr>Video of Demo Ghostbusters with VPI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3964</cp:revision>
  <cp:lastPrinted>2020-07-21T19:15:49Z</cp:lastPrinted>
  <dcterms:created xsi:type="dcterms:W3CDTF">2004-08-27T04:16:05Z</dcterms:created>
  <dcterms:modified xsi:type="dcterms:W3CDTF">2020-07-21T19:27:08Z</dcterms:modified>
</cp:coreProperties>
</file>