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5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1" r:id="rId1"/>
  </p:sldMasterIdLst>
  <p:notesMasterIdLst>
    <p:notesMasterId r:id="rId59"/>
  </p:notesMasterIdLst>
  <p:handoutMasterIdLst>
    <p:handoutMasterId r:id="rId60"/>
  </p:handoutMasterIdLst>
  <p:sldIdLst>
    <p:sldId id="844" r:id="rId2"/>
    <p:sldId id="383" r:id="rId3"/>
    <p:sldId id="356" r:id="rId4"/>
    <p:sldId id="360" r:id="rId5"/>
    <p:sldId id="401" r:id="rId6"/>
    <p:sldId id="402" r:id="rId7"/>
    <p:sldId id="420" r:id="rId8"/>
    <p:sldId id="426" r:id="rId9"/>
    <p:sldId id="421" r:id="rId10"/>
    <p:sldId id="422" r:id="rId11"/>
    <p:sldId id="425" r:id="rId12"/>
    <p:sldId id="423" r:id="rId13"/>
    <p:sldId id="424" r:id="rId14"/>
    <p:sldId id="361" r:id="rId15"/>
    <p:sldId id="370" r:id="rId16"/>
    <p:sldId id="403" r:id="rId17"/>
    <p:sldId id="404" r:id="rId18"/>
    <p:sldId id="405" r:id="rId19"/>
    <p:sldId id="406" r:id="rId20"/>
    <p:sldId id="407" r:id="rId21"/>
    <p:sldId id="367" r:id="rId22"/>
    <p:sldId id="408" r:id="rId23"/>
    <p:sldId id="409" r:id="rId24"/>
    <p:sldId id="410" r:id="rId25"/>
    <p:sldId id="400" r:id="rId26"/>
    <p:sldId id="379" r:id="rId27"/>
    <p:sldId id="411" r:id="rId28"/>
    <p:sldId id="413" r:id="rId29"/>
    <p:sldId id="414" r:id="rId30"/>
    <p:sldId id="415" r:id="rId31"/>
    <p:sldId id="416" r:id="rId32"/>
    <p:sldId id="382" r:id="rId33"/>
    <p:sldId id="376" r:id="rId34"/>
    <p:sldId id="428" r:id="rId35"/>
    <p:sldId id="417" r:id="rId36"/>
    <p:sldId id="377" r:id="rId37"/>
    <p:sldId id="378" r:id="rId38"/>
    <p:sldId id="384" r:id="rId39"/>
    <p:sldId id="385" r:id="rId40"/>
    <p:sldId id="366" r:id="rId41"/>
    <p:sldId id="368" r:id="rId42"/>
    <p:sldId id="389" r:id="rId43"/>
    <p:sldId id="418" r:id="rId44"/>
    <p:sldId id="388" r:id="rId45"/>
    <p:sldId id="337" r:id="rId46"/>
    <p:sldId id="338" r:id="rId47"/>
    <p:sldId id="341" r:id="rId48"/>
    <p:sldId id="387" r:id="rId49"/>
    <p:sldId id="343" r:id="rId50"/>
    <p:sldId id="344" r:id="rId51"/>
    <p:sldId id="419" r:id="rId52"/>
    <p:sldId id="369" r:id="rId53"/>
    <p:sldId id="345" r:id="rId54"/>
    <p:sldId id="346" r:id="rId55"/>
    <p:sldId id="347" r:id="rId56"/>
    <p:sldId id="348" r:id="rId57"/>
    <p:sldId id="349" r:id="rId58"/>
  </p:sldIdLst>
  <p:sldSz cx="12192000" cy="6858000"/>
  <p:notesSz cx="7315200" cy="9601200"/>
  <p:custDataLst>
    <p:tags r:id="rId6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99CCFF"/>
    <a:srgbClr val="FF3300"/>
    <a:srgbClr val="33CC33"/>
    <a:srgbClr val="3333FF"/>
    <a:srgbClr val="FFFF00"/>
    <a:srgbClr val="CC00CC"/>
    <a:srgbClr val="FFCC0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3" autoAdjust="0"/>
    <p:restoredTop sz="94694" autoAdjust="0"/>
  </p:normalViewPr>
  <p:slideViewPr>
    <p:cSldViewPr>
      <p:cViewPr varScale="1">
        <p:scale>
          <a:sx n="121" d="100"/>
          <a:sy n="121" d="100"/>
        </p:scale>
        <p:origin x="5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fld id="{89F97694-6472-446A-BE5B-F133C71BC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8788" y="720725"/>
            <a:ext cx="63976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0086"/>
            <a:ext cx="5852814" cy="432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fld id="{59C69F30-6CED-4CAB-8FA0-AD51C6EBD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84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17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65691554-F29A-4ED5-B56D-AB9A20DEF92B}" type="slidenum">
              <a:rPr lang="en-US" smtClean="0"/>
              <a:pPr defTabSz="965200"/>
              <a:t>49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A9BF25A6-EE87-4EAF-8BF9-14CF5991EA42}" type="slidenum">
              <a:rPr lang="en-US" smtClean="0"/>
              <a:pPr defTabSz="965200"/>
              <a:t>50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656F66B7-41CE-4EBF-86E6-AA9BF1DCA3B5}" type="slidenum">
              <a:rPr lang="en-US" smtClean="0"/>
              <a:pPr defTabSz="965200"/>
              <a:t>52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E919626C-E1E2-4DF5-8AA6-BC3142058A96}" type="slidenum">
              <a:rPr lang="en-US" smtClean="0"/>
              <a:pPr defTabSz="965200"/>
              <a:t>53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0086"/>
            <a:ext cx="5365352" cy="4320317"/>
          </a:xfrm>
          <a:noFill/>
          <a:ln/>
        </p:spPr>
        <p:txBody>
          <a:bodyPr lIns="94743" tIns="47371" rIns="94743" bIns="4737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C69F30-6CED-4CAB-8FA0-AD51C6EBDC9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46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intermediate step in</a:t>
            </a:r>
            <a:r>
              <a:rPr lang="en-US" baseline="0" dirty="0"/>
              <a:t> derivation!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74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200" dirty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63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a demo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667B323-39B3-46A3-8C57-54962289A667}" type="slidenum">
              <a:rPr lang="en-US" sz="1300"/>
              <a:pPr eaLnBrk="1" hangingPunct="1"/>
              <a:t>37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C883C370-8390-41AD-BA80-5C9B158C9E87}" type="slidenum">
              <a:rPr lang="en-US" smtClean="0"/>
              <a:pPr defTabSz="965200"/>
              <a:t>44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40A1C2C8-15C6-4D9D-95EF-6C95F8377B20}" type="slidenum">
              <a:rPr lang="en-US" smtClean="0"/>
              <a:pPr defTabSz="965200"/>
              <a:t>46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0086"/>
            <a:ext cx="5365352" cy="4320317"/>
          </a:xfrm>
          <a:noFill/>
          <a:ln/>
        </p:spPr>
        <p:txBody>
          <a:bodyPr lIns="94743" tIns="47371" rIns="94743" bIns="4737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F6CF24C4-2EDB-40FF-94DD-46A062D6320A}" type="slidenum">
              <a:rPr lang="en-US" smtClean="0"/>
              <a:pPr defTabSz="965200"/>
              <a:t>47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0D6171-1F2D-46BB-A1A5-14E14E2FDAA3}" type="slidenum">
              <a:rPr lang="en-US" smtClean="0">
                <a:latin typeface="Arial" pitchFamily="34" charset="0"/>
              </a:rPr>
              <a:pPr/>
              <a:t>48</a:t>
            </a:fld>
            <a:endParaRPr lang="en-US">
              <a:latin typeface="Arial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53BDD-7DB4-4FE6-B7BE-096ACE1CEC1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E36BC-58BB-4D53-BE3D-CAFE603330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A6983-D404-4630-AE92-91158E4DE9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"/>
            <a:ext cx="8229600" cy="6126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1ACCF-DD5B-4B8F-9942-6180BB154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CA83B-42AC-4C02-ADA8-40CD500B8D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949-8294-417B-8CEF-7919E25A3D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4F473-2930-4E27-9DE6-3CB8EA8A50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77489-1089-46B0-876A-68AC4A6FB9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FAD75-B3B8-4438-B724-A09412E2CD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F60E9-D2FB-40BD-8DAB-9C48525AFD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F07BF-9D23-46CE-9C7F-03972BEB57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B5E4D-0FE7-45EE-A80D-369438F132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0BC86645-1A16-44AB-A4F2-3CFE29DE47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8.xml"/><Relationship Id="rId7" Type="http://schemas.openxmlformats.org/officeDocument/2006/relationships/image" Target="../media/image10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tags" Target="../tags/tag19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16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33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2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3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42.png"/><Relationship Id="rId5" Type="http://schemas.openxmlformats.org/officeDocument/2006/relationships/tags" Target="../tags/tag25.xml"/><Relationship Id="rId10" Type="http://schemas.openxmlformats.org/officeDocument/2006/relationships/image" Target="../media/image41.png"/><Relationship Id="rId4" Type="http://schemas.openxmlformats.org/officeDocument/2006/relationships/tags" Target="../tags/tag24.xml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oleObject" Target="../embeddings/oleObject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4v"/><Relationship Id="rId1" Type="http://schemas.microsoft.com/office/2007/relationships/media" Target="../media/media6.m4v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4v"/><Relationship Id="rId1" Type="http://schemas.microsoft.com/office/2007/relationships/media" Target="../media/media7.m4v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4v"/><Relationship Id="rId1" Type="http://schemas.microsoft.com/office/2007/relationships/media" Target="../media/media8.m4v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2.xml"/><Relationship Id="rId7" Type="http://schemas.openxmlformats.org/officeDocument/2006/relationships/image" Target="../media/image64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3.xml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tags" Target="../tags/tag3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0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image" Target="../media/image69.png"/><Relationship Id="rId5" Type="http://schemas.openxmlformats.org/officeDocument/2006/relationships/tags" Target="../tags/tag38.xml"/><Relationship Id="rId10" Type="http://schemas.openxmlformats.org/officeDocument/2006/relationships/image" Target="../media/image68.png"/><Relationship Id="rId4" Type="http://schemas.openxmlformats.org/officeDocument/2006/relationships/tags" Target="../tags/tag37.xml"/><Relationship Id="rId9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image" Target="../media/image75.png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image" Target="../media/image74.png"/><Relationship Id="rId17" Type="http://schemas.openxmlformats.org/officeDocument/2006/relationships/image" Target="../media/image70.png"/><Relationship Id="rId2" Type="http://schemas.openxmlformats.org/officeDocument/2006/relationships/tags" Target="../tags/tag41.xml"/><Relationship Id="rId16" Type="http://schemas.openxmlformats.org/officeDocument/2006/relationships/image" Target="../media/image69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73.png"/><Relationship Id="rId5" Type="http://schemas.openxmlformats.org/officeDocument/2006/relationships/tags" Target="../tags/tag44.xml"/><Relationship Id="rId1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tags" Target="../tags/tag43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2.bp.blogspot.com/-9dwlRNvV338/TfyK_J8WGZI/AAAAAAAAARc/PKOCa_pwY4Y/s1600/the-human-ear.gif" TargetMode="Externa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file:///C:\Dokumente%20und%20Einstellungen\wbarry\Eigene%20Dateien\Lehre\WS-04-5\Grundlagen-Phon\GLagenSkripte\GL-Akust-Phon\Kap3\Ansatzrohr-neutral.jpe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.pn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tags" Target="../tags/tag6.xml"/><Relationship Id="rId16" Type="http://schemas.openxmlformats.org/officeDocument/2006/relationships/image" Target="../media/image15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10.png"/><Relationship Id="rId5" Type="http://schemas.openxmlformats.org/officeDocument/2006/relationships/tags" Target="../tags/tag9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tags" Target="../tags/tag8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4.xml"/><Relationship Id="rId7" Type="http://schemas.openxmlformats.org/officeDocument/2006/relationships/image" Target="../media/image1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png"/><Relationship Id="rId9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295400"/>
            <a:ext cx="8077200" cy="5334000"/>
          </a:xfrm>
        </p:spPr>
        <p:txBody>
          <a:bodyPr/>
          <a:lstStyle/>
          <a:p>
            <a:pPr lvl="4"/>
            <a:endParaRPr lang="en-US" sz="5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Written Assessment 1 Grades Released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Regrade requests close today (7/20) at 11:59pm</a:t>
            </a:r>
          </a:p>
          <a:p>
            <a:r>
              <a:rPr lang="en-US" sz="2400" dirty="0">
                <a:latin typeface="Calibri"/>
                <a:cs typeface="Calibri"/>
              </a:rPr>
              <a:t>Written Assessment 2 is out!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Due </a:t>
            </a:r>
            <a:r>
              <a:rPr lang="en-US" sz="2000" b="1" dirty="0">
                <a:latin typeface="Calibri"/>
                <a:cs typeface="Calibri"/>
              </a:rPr>
              <a:t>Friday 7/24 at 11:59pm</a:t>
            </a:r>
          </a:p>
          <a:p>
            <a:r>
              <a:rPr lang="en-US" sz="2400" dirty="0">
                <a:latin typeface="Calibri"/>
                <a:cs typeface="Calibri"/>
              </a:rPr>
              <a:t>Homework 5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Due </a:t>
            </a:r>
            <a:r>
              <a:rPr lang="en-US" sz="2000" b="1" dirty="0">
                <a:latin typeface="Calibri"/>
                <a:cs typeface="Calibri"/>
              </a:rPr>
              <a:t>Friday 7/24 at 11:59pm</a:t>
            </a:r>
          </a:p>
          <a:p>
            <a:r>
              <a:rPr lang="en-US" sz="2400" dirty="0">
                <a:latin typeface="Calibri"/>
                <a:cs typeface="Calibri"/>
              </a:rPr>
              <a:t>Project 4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Due </a:t>
            </a:r>
            <a:r>
              <a:rPr lang="en-US" sz="2000" b="1" dirty="0">
                <a:latin typeface="Calibri"/>
                <a:cs typeface="Calibri"/>
              </a:rPr>
              <a:t>Friday 7/31 at 11:59pm</a:t>
            </a:r>
          </a:p>
          <a:p>
            <a:endParaRPr lang="en-US" sz="2400" b="1" dirty="0">
              <a:latin typeface="Calibri"/>
              <a:cs typeface="Calibri"/>
            </a:endParaRPr>
          </a:p>
          <a:p>
            <a:pPr lvl="1"/>
            <a:endParaRPr lang="en-US" sz="5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4017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333282"/>
            <a:ext cx="7772399" cy="2524718"/>
          </a:xfrm>
          <a:prstGeom prst="rect">
            <a:avLst/>
          </a:prstGeom>
        </p:spPr>
      </p:pic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Passage of Time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5344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As time passes, uncertainty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accumulates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45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052380"/>
              </p:ext>
            </p:extLst>
          </p:nvPr>
        </p:nvGraphicFramePr>
        <p:xfrm>
          <a:off x="1127125" y="2041525"/>
          <a:ext cx="25590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3" name="Photo Editor Photo" r:id="rId4" imgW="3878916" imgH="2598645" progId="MSPhotoEd.3">
                  <p:embed/>
                </p:oleObj>
              </mc:Choice>
              <mc:Fallback>
                <p:oleObj name="Photo Editor Photo" r:id="rId4" imgW="3878916" imgH="259864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65" t="1222" r="1474" b="1222"/>
                      <a:stretch>
                        <a:fillRect/>
                      </a:stretch>
                    </p:blipFill>
                    <p:spPr bwMode="auto">
                      <a:xfrm>
                        <a:off x="1127125" y="2041525"/>
                        <a:ext cx="255905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611516"/>
              </p:ext>
            </p:extLst>
          </p:nvPr>
        </p:nvGraphicFramePr>
        <p:xfrm>
          <a:off x="4071937" y="2041525"/>
          <a:ext cx="2568575" cy="174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4" name="Photo Editor Photo" r:id="rId6" imgW="3894157" imgH="2644369" progId="MSPhotoEd.3">
                  <p:embed/>
                </p:oleObj>
              </mc:Choice>
              <mc:Fallback>
                <p:oleObj name="Photo Editor Photo" r:id="rId6" imgW="3894157" imgH="264436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19" t="1501" r="2078" b="2400"/>
                      <a:stretch>
                        <a:fillRect/>
                      </a:stretch>
                    </p:blipFill>
                    <p:spPr bwMode="auto">
                      <a:xfrm>
                        <a:off x="4071937" y="2041525"/>
                        <a:ext cx="2568575" cy="174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357531"/>
              </p:ext>
            </p:extLst>
          </p:nvPr>
        </p:nvGraphicFramePr>
        <p:xfrm>
          <a:off x="8078787" y="2041525"/>
          <a:ext cx="2589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5" name="Photo Editor Photo" r:id="rId8" imgW="3924640" imgH="2659048" progId="MSPhotoEd.3">
                  <p:embed/>
                </p:oleObj>
              </mc:Choice>
              <mc:Fallback>
                <p:oleObj name="Photo Editor Photo" r:id="rId8" imgW="3924640" imgH="265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59" t="1492" r="2426" b="2866"/>
                      <a:stretch>
                        <a:fillRect/>
                      </a:stretch>
                    </p:blipFill>
                    <p:spPr bwMode="auto">
                      <a:xfrm>
                        <a:off x="8078787" y="2041525"/>
                        <a:ext cx="2589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20574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1</a:t>
            </a:r>
          </a:p>
        </p:txBody>
      </p:sp>
      <p:sp>
        <p:nvSpPr>
          <p:cNvPr id="1210376" name="Text Box 8"/>
          <p:cNvSpPr txBox="1">
            <a:spLocks noChangeArrowheads="1"/>
          </p:cNvSpPr>
          <p:nvPr/>
        </p:nvSpPr>
        <p:spPr bwMode="auto">
          <a:xfrm>
            <a:off x="50292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2</a:t>
            </a:r>
          </a:p>
        </p:txBody>
      </p:sp>
      <p:sp>
        <p:nvSpPr>
          <p:cNvPr id="1210377" name="Text Box 9"/>
          <p:cNvSpPr txBox="1">
            <a:spLocks noChangeArrowheads="1"/>
          </p:cNvSpPr>
          <p:nvPr/>
        </p:nvSpPr>
        <p:spPr bwMode="auto">
          <a:xfrm>
            <a:off x="9072793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T = 5</a:t>
            </a: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7391400" y="144780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(Transition model: ghosts usually go clockwise)</a:t>
            </a:r>
          </a:p>
        </p:txBody>
      </p:sp>
    </p:spTree>
    <p:extLst>
      <p:ext uri="{BB962C8B-B14F-4D97-AF65-F5344CB8AC3E}">
        <p14:creationId xmlns:p14="http://schemas.microsoft.com/office/powerpoint/2010/main" val="31474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6" grpId="0"/>
      <p:bldP spid="12103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Inference: Base Cases</a:t>
            </a:r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6629400" y="2895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6629400" y="1828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19" name="AutoShape 6"/>
          <p:cNvCxnSpPr>
            <a:cxnSpLocks noChangeShapeType="1"/>
            <a:stCxn id="18" idx="4"/>
            <a:endCxn id="17" idx="0"/>
          </p:cNvCxnSpPr>
          <p:nvPr/>
        </p:nvCxnSpPr>
        <p:spPr bwMode="auto">
          <a:xfrm>
            <a:off x="6896100" y="2376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Picture 1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4419600"/>
            <a:ext cx="15097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181600"/>
            <a:ext cx="3027362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6088063"/>
            <a:ext cx="185737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9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5638800"/>
            <a:ext cx="149701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61"/>
          <a:stretch/>
        </p:blipFill>
        <p:spPr>
          <a:xfrm>
            <a:off x="4746548" y="1676400"/>
            <a:ext cx="977590" cy="202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Observation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0"/>
            <a:ext cx="11379200" cy="49069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Assume we have current belief P(X | previous evidence):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Then, after evidence comes in: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Or, compactly: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9144000" y="1143000"/>
            <a:ext cx="588962" cy="1766890"/>
            <a:chOff x="8173954" y="2209800"/>
            <a:chExt cx="284246" cy="852487"/>
          </a:xfrm>
        </p:grpSpPr>
        <p:sp>
          <p:nvSpPr>
            <p:cNvPr id="9" name="Oval 20"/>
            <p:cNvSpPr>
              <a:spLocks noChangeArrowheads="1"/>
            </p:cNvSpPr>
            <p:nvPr/>
          </p:nvSpPr>
          <p:spPr bwMode="auto">
            <a:xfrm>
              <a:off x="8173954" y="2778125"/>
              <a:ext cx="284246" cy="284162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sp>
          <p:nvSpPr>
            <p:cNvPr id="10" name="Oval 22"/>
            <p:cNvSpPr>
              <a:spLocks noChangeArrowheads="1"/>
            </p:cNvSpPr>
            <p:nvPr/>
          </p:nvSpPr>
          <p:spPr bwMode="auto">
            <a:xfrm>
              <a:off x="8173954" y="2209800"/>
              <a:ext cx="284246" cy="2841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1" name="AutoShape 23"/>
            <p:cNvCxnSpPr>
              <a:cxnSpLocks noChangeShapeType="1"/>
              <a:stCxn id="10" idx="4"/>
              <a:endCxn id="9" idx="0"/>
            </p:cNvCxnSpPr>
            <p:nvPr/>
          </p:nvCxnSpPr>
          <p:spPr bwMode="auto">
            <a:xfrm>
              <a:off x="8316077" y="2501574"/>
              <a:ext cx="0" cy="26893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219200"/>
            <a:ext cx="2209799" cy="2020506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8800"/>
            <a:ext cx="3625850" cy="367294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48000"/>
            <a:ext cx="2529703" cy="34925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48000"/>
            <a:ext cx="4464050" cy="347726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81400"/>
            <a:ext cx="3733800" cy="394069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029200"/>
            <a:ext cx="4153243" cy="34925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343400"/>
            <a:ext cx="4800600" cy="34965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172200"/>
            <a:ext cx="5029200" cy="350293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7772400" y="5410200"/>
            <a:ext cx="4572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416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Observation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397001"/>
            <a:ext cx="10795000" cy="4729164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As we get observations, beliefs get reweighted, uncertainty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decreases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55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958378"/>
              </p:ext>
            </p:extLst>
          </p:nvPr>
        </p:nvGraphicFramePr>
        <p:xfrm>
          <a:off x="6553200" y="2514600"/>
          <a:ext cx="2505075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3" name="Photo Editor Photo" r:id="rId4" imgW="3802710" imgH="2567619" progId="MSPhotoEd.3">
                  <p:embed/>
                </p:oleObj>
              </mc:Choice>
              <mc:Fallback>
                <p:oleObj name="Photo Editor Photo" r:id="rId4" imgW="3802710" imgH="256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2514600"/>
                        <a:ext cx="2505075" cy="169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 t="905" r="2145" b="2351"/>
          <a:stretch>
            <a:fillRect/>
          </a:stretch>
        </p:blipFill>
        <p:spPr bwMode="auto">
          <a:xfrm>
            <a:off x="2994025" y="2517775"/>
            <a:ext cx="2492375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3048000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Before observation</a:t>
            </a:r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6778625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After observation</a:t>
            </a:r>
          </a:p>
        </p:txBody>
      </p:sp>
      <p:pic>
        <p:nvPicPr>
          <p:cNvPr id="65543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525780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4058769"/>
            <a:ext cx="2436812" cy="2521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3" y="4114800"/>
            <a:ext cx="2561219" cy="25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73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Filtering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76200" y="1219201"/>
            <a:ext cx="8229600" cy="4525963"/>
          </a:xfrm>
        </p:spPr>
        <p:txBody>
          <a:bodyPr/>
          <a:lstStyle/>
          <a:p>
            <a:pPr>
              <a:buNone/>
            </a:pPr>
            <a:br>
              <a:rPr lang="en-US" sz="800" dirty="0">
                <a:latin typeface="Calibri"/>
                <a:cs typeface="Calibri"/>
              </a:rPr>
            </a:br>
            <a:r>
              <a:rPr lang="en-US" sz="2400" b="1" dirty="0">
                <a:latin typeface="Calibri"/>
                <a:cs typeface="Calibri"/>
              </a:rPr>
              <a:t>Elapse time:</a:t>
            </a:r>
            <a:r>
              <a:rPr lang="en-US" sz="2400" dirty="0">
                <a:latin typeface="Calibri"/>
                <a:cs typeface="Calibri"/>
              </a:rPr>
              <a:t> compute P( </a:t>
            </a:r>
            <a:r>
              <a:rPr lang="en-US" sz="2400" dirty="0" err="1">
                <a:latin typeface="Calibri"/>
                <a:cs typeface="Calibri"/>
              </a:rPr>
              <a:t>X</a:t>
            </a:r>
            <a:r>
              <a:rPr lang="en-US" sz="2400" baseline="-25000" dirty="0" err="1">
                <a:latin typeface="Calibri"/>
                <a:cs typeface="Calibri"/>
              </a:rPr>
              <a:t>t</a:t>
            </a:r>
            <a:r>
              <a:rPr lang="en-US" sz="2400" baseline="-2500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| e</a:t>
            </a:r>
            <a:r>
              <a:rPr lang="en-US" sz="2400" baseline="-25000" dirty="0">
                <a:latin typeface="Calibri"/>
                <a:cs typeface="Calibri"/>
              </a:rPr>
              <a:t>1:t-1 </a:t>
            </a:r>
            <a:r>
              <a:rPr lang="en-US" sz="2400" dirty="0">
                <a:latin typeface="Calibri"/>
                <a:cs typeface="Calibri"/>
              </a:rPr>
              <a:t>)</a:t>
            </a:r>
            <a:br>
              <a:rPr lang="en-US" sz="2400" dirty="0">
                <a:latin typeface="Calibri"/>
                <a:cs typeface="Calibri"/>
              </a:rPr>
            </a:br>
            <a:br>
              <a:rPr lang="en-US" sz="2400" dirty="0">
                <a:latin typeface="Calibri"/>
                <a:cs typeface="Calibri"/>
              </a:rPr>
            </a:br>
            <a:br>
              <a:rPr lang="en-US" sz="2400" dirty="0">
                <a:latin typeface="Calibri"/>
                <a:cs typeface="Calibri"/>
              </a:rPr>
            </a:br>
            <a:br>
              <a:rPr lang="en-US" sz="2400" dirty="0">
                <a:latin typeface="Calibri"/>
                <a:cs typeface="Calibri"/>
              </a:rPr>
            </a:br>
            <a:r>
              <a:rPr lang="en-US" sz="2400" b="1" dirty="0">
                <a:latin typeface="Calibri"/>
                <a:cs typeface="Calibri"/>
              </a:rPr>
              <a:t>Observe: </a:t>
            </a:r>
            <a:r>
              <a:rPr lang="en-US" sz="2400" dirty="0">
                <a:latin typeface="Calibri"/>
                <a:cs typeface="Calibri"/>
              </a:rPr>
              <a:t>compute P( </a:t>
            </a:r>
            <a:r>
              <a:rPr lang="en-US" sz="2400" dirty="0" err="1">
                <a:latin typeface="Calibri"/>
                <a:cs typeface="Calibri"/>
              </a:rPr>
              <a:t>X</a:t>
            </a:r>
            <a:r>
              <a:rPr lang="en-US" sz="2400" baseline="-25000" dirty="0" err="1">
                <a:latin typeface="Calibri"/>
                <a:cs typeface="Calibri"/>
              </a:rPr>
              <a:t>t</a:t>
            </a:r>
            <a:r>
              <a:rPr lang="en-US" sz="2400" baseline="-2500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| e</a:t>
            </a:r>
            <a:r>
              <a:rPr lang="en-US" sz="2400" baseline="-25000" dirty="0">
                <a:latin typeface="Calibri"/>
                <a:cs typeface="Calibri"/>
              </a:rPr>
              <a:t>1:t </a:t>
            </a:r>
            <a:r>
              <a:rPr lang="en-US" sz="2400" dirty="0">
                <a:latin typeface="Calibri"/>
                <a:cs typeface="Calibri"/>
              </a:rPr>
              <a:t>)</a:t>
            </a:r>
          </a:p>
          <a:p>
            <a:pPr lvl="1"/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8196" name="Oval 6"/>
          <p:cNvSpPr>
            <a:spLocks noChangeArrowheads="1"/>
          </p:cNvSpPr>
          <p:nvPr/>
        </p:nvSpPr>
        <p:spPr bwMode="auto">
          <a:xfrm>
            <a:off x="3009900" y="4572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8197" name="AutoShape 7"/>
          <p:cNvCxnSpPr>
            <a:cxnSpLocks noChangeShapeType="1"/>
            <a:stCxn id="8196" idx="4"/>
            <a:endCxn id="8202" idx="0"/>
          </p:cNvCxnSpPr>
          <p:nvPr/>
        </p:nvCxnSpPr>
        <p:spPr bwMode="auto">
          <a:xfrm rot="5400000">
            <a:off x="3124201" y="5257802"/>
            <a:ext cx="304800" cy="3175"/>
          </a:xfrm>
          <a:prstGeom prst="straightConnector1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lg" len="lg"/>
          </a:ln>
        </p:spPr>
      </p:cxnSp>
      <p:sp>
        <p:nvSpPr>
          <p:cNvPr id="8198" name="Oval 8"/>
          <p:cNvSpPr>
            <a:spLocks noChangeArrowheads="1"/>
          </p:cNvSpPr>
          <p:nvPr/>
        </p:nvSpPr>
        <p:spPr bwMode="auto">
          <a:xfrm>
            <a:off x="1524000" y="5410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8199" name="AutoShape 9"/>
          <p:cNvCxnSpPr>
            <a:cxnSpLocks noChangeShapeType="1"/>
            <a:stCxn id="8200" idx="6"/>
            <a:endCxn id="8196" idx="2"/>
          </p:cNvCxnSpPr>
          <p:nvPr/>
        </p:nvCxnSpPr>
        <p:spPr bwMode="auto">
          <a:xfrm>
            <a:off x="2057401" y="4838701"/>
            <a:ext cx="952500" cy="1588"/>
          </a:xfrm>
          <a:prstGeom prst="straightConnector1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lg" len="lg"/>
          </a:ln>
        </p:spPr>
      </p:cxnSp>
      <p:sp>
        <p:nvSpPr>
          <p:cNvPr id="8200" name="Oval 10"/>
          <p:cNvSpPr>
            <a:spLocks noChangeArrowheads="1"/>
          </p:cNvSpPr>
          <p:nvPr/>
        </p:nvSpPr>
        <p:spPr bwMode="auto">
          <a:xfrm>
            <a:off x="1524000" y="4572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8201" name="AutoShape 11"/>
          <p:cNvCxnSpPr>
            <a:cxnSpLocks noChangeShapeType="1"/>
            <a:stCxn id="8200" idx="4"/>
            <a:endCxn id="8198" idx="0"/>
          </p:cNvCxnSpPr>
          <p:nvPr/>
        </p:nvCxnSpPr>
        <p:spPr bwMode="auto">
          <a:xfrm rot="5400000">
            <a:off x="1638301" y="5257802"/>
            <a:ext cx="3048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202" name="Oval 17"/>
          <p:cNvSpPr>
            <a:spLocks noChangeArrowheads="1"/>
          </p:cNvSpPr>
          <p:nvPr/>
        </p:nvSpPr>
        <p:spPr bwMode="auto">
          <a:xfrm>
            <a:off x="3009900" y="5410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4114800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52" name="TextBox 25"/>
          <p:cNvSpPr txBox="1">
            <a:spLocks noChangeArrowheads="1"/>
          </p:cNvSpPr>
          <p:nvPr/>
        </p:nvSpPr>
        <p:spPr bwMode="auto">
          <a:xfrm>
            <a:off x="7599127" y="4648201"/>
            <a:ext cx="1109595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&lt;0.5, 0.5&gt;</a:t>
            </a:r>
          </a:p>
        </p:txBody>
      </p:sp>
      <p:sp>
        <p:nvSpPr>
          <p:cNvPr id="8205" name="TextBox 26"/>
          <p:cNvSpPr txBox="1">
            <a:spLocks noChangeArrowheads="1"/>
          </p:cNvSpPr>
          <p:nvPr/>
        </p:nvSpPr>
        <p:spPr bwMode="auto">
          <a:xfrm>
            <a:off x="6712616" y="4267201"/>
            <a:ext cx="2433354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Belief: &lt;P(rain), P(sun)&gt;</a:t>
            </a:r>
          </a:p>
        </p:txBody>
      </p:sp>
      <p:pic>
        <p:nvPicPr>
          <p:cNvPr id="10254" name="Picture 28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3717" y="4724400"/>
            <a:ext cx="6858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51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4917" y="5207000"/>
            <a:ext cx="2514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53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4917" y="5715000"/>
            <a:ext cx="2514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7" name="TextBox 32"/>
          <p:cNvSpPr txBox="1">
            <a:spLocks noChangeArrowheads="1"/>
          </p:cNvSpPr>
          <p:nvPr/>
        </p:nvSpPr>
        <p:spPr bwMode="auto">
          <a:xfrm>
            <a:off x="7482901" y="5105401"/>
            <a:ext cx="134363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&lt;0.82, 0.18&gt;</a:t>
            </a:r>
          </a:p>
        </p:txBody>
      </p:sp>
      <p:sp>
        <p:nvSpPr>
          <p:cNvPr id="10258" name="TextBox 33"/>
          <p:cNvSpPr txBox="1">
            <a:spLocks noChangeArrowheads="1"/>
          </p:cNvSpPr>
          <p:nvPr/>
        </p:nvSpPr>
        <p:spPr bwMode="auto">
          <a:xfrm>
            <a:off x="7482901" y="5638801"/>
            <a:ext cx="134363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&lt;0.63, 0.37&gt;</a:t>
            </a:r>
          </a:p>
        </p:txBody>
      </p:sp>
      <p:sp>
        <p:nvSpPr>
          <p:cNvPr id="10259" name="TextBox 34"/>
          <p:cNvSpPr txBox="1">
            <a:spLocks noChangeArrowheads="1"/>
          </p:cNvSpPr>
          <p:nvPr/>
        </p:nvSpPr>
        <p:spPr bwMode="auto">
          <a:xfrm>
            <a:off x="7482901" y="6107114"/>
            <a:ext cx="134363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&lt;0.88, 0.12&gt;</a:t>
            </a:r>
          </a:p>
        </p:txBody>
      </p:sp>
      <p:sp>
        <p:nvSpPr>
          <p:cNvPr id="10260" name="TextBox 38"/>
          <p:cNvSpPr txBox="1">
            <a:spLocks noChangeArrowheads="1"/>
          </p:cNvSpPr>
          <p:nvPr/>
        </p:nvSpPr>
        <p:spPr bwMode="auto">
          <a:xfrm>
            <a:off x="9100869" y="4648201"/>
            <a:ext cx="121399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Prior on X</a:t>
            </a:r>
            <a:r>
              <a:rPr lang="en-US" i="1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0261" name="TextBox 39"/>
          <p:cNvSpPr txBox="1">
            <a:spLocks noChangeArrowheads="1"/>
          </p:cNvSpPr>
          <p:nvPr/>
        </p:nvSpPr>
        <p:spPr bwMode="auto">
          <a:xfrm>
            <a:off x="9100867" y="5105401"/>
            <a:ext cx="100318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Observe</a:t>
            </a:r>
          </a:p>
        </p:txBody>
      </p:sp>
      <p:sp>
        <p:nvSpPr>
          <p:cNvPr id="10262" name="TextBox 40"/>
          <p:cNvSpPr txBox="1">
            <a:spLocks noChangeArrowheads="1"/>
          </p:cNvSpPr>
          <p:nvPr/>
        </p:nvSpPr>
        <p:spPr bwMode="auto">
          <a:xfrm>
            <a:off x="9100867" y="5638801"/>
            <a:ext cx="131787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Elapse time</a:t>
            </a:r>
          </a:p>
        </p:txBody>
      </p:sp>
      <p:sp>
        <p:nvSpPr>
          <p:cNvPr id="10263" name="TextBox 41"/>
          <p:cNvSpPr txBox="1">
            <a:spLocks noChangeArrowheads="1"/>
          </p:cNvSpPr>
          <p:nvPr/>
        </p:nvSpPr>
        <p:spPr bwMode="auto">
          <a:xfrm>
            <a:off x="9100867" y="6107114"/>
            <a:ext cx="100318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Observe</a:t>
            </a:r>
          </a:p>
        </p:txBody>
      </p:sp>
      <p:pic>
        <p:nvPicPr>
          <p:cNvPr id="27" name="Picture 26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38317" y="6172200"/>
            <a:ext cx="32512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7" name="Picture 49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8977" y="1920876"/>
            <a:ext cx="7159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8" name="Picture 50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65214" y="3429002"/>
            <a:ext cx="5949951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9" name="TextBox 14"/>
          <p:cNvSpPr txBox="1">
            <a:spLocks noChangeArrowheads="1"/>
          </p:cNvSpPr>
          <p:nvPr/>
        </p:nvSpPr>
        <p:spPr bwMode="auto">
          <a:xfrm>
            <a:off x="7696200" y="6488113"/>
            <a:ext cx="4495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Ghostbusters Exact Filtering (L15D2)]</a:t>
            </a: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4" cstate="print"/>
          <a:srcRect l="690" t="1317" r="1482" b="2063"/>
          <a:stretch>
            <a:fillRect/>
          </a:stretch>
        </p:blipFill>
        <p:spPr bwMode="auto">
          <a:xfrm>
            <a:off x="8480809" y="1477109"/>
            <a:ext cx="3205424" cy="215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/>
      <p:bldP spid="10257" grpId="0"/>
      <p:bldP spid="10258" grpId="0"/>
      <p:bldP spid="10259" grpId="0"/>
      <p:bldP spid="10260" grpId="0"/>
      <p:bldP spid="10261" grpId="0"/>
      <p:bldP spid="10262" grpId="0"/>
      <p:bldP spid="102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19201"/>
            <a:ext cx="6666805" cy="53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76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</a:t>
            </a:r>
          </a:p>
        </p:txBody>
      </p:sp>
      <p:grpSp>
        <p:nvGrpSpPr>
          <p:cNvPr id="72706" name="Group 4"/>
          <p:cNvGrpSpPr>
            <a:grpSpLocks/>
          </p:cNvGrpSpPr>
          <p:nvPr/>
        </p:nvGrpSpPr>
        <p:grpSpPr bwMode="auto">
          <a:xfrm>
            <a:off x="8458200" y="1401762"/>
            <a:ext cx="2057400" cy="2057400"/>
            <a:chOff x="3984" y="1056"/>
            <a:chExt cx="1296" cy="1296"/>
          </a:xfrm>
        </p:grpSpPr>
        <p:sp>
          <p:nvSpPr>
            <p:cNvPr id="72730" name="Rectangle 5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1" name="Rectangle 6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0.1</a:t>
              </a:r>
            </a:p>
          </p:txBody>
        </p:sp>
        <p:sp>
          <p:nvSpPr>
            <p:cNvPr id="72732" name="Rectangle 7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3" name="Rectangle 8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5" name="Rectangle 10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6" name="Rectangle 11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7" name="Rectangle 12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8" name="Rectangle 13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0.5</a:t>
              </a:r>
            </a:p>
          </p:txBody>
        </p:sp>
      </p:grpSp>
      <p:grpSp>
        <p:nvGrpSpPr>
          <p:cNvPr id="72707" name="Group 37"/>
          <p:cNvGrpSpPr>
            <a:grpSpLocks/>
          </p:cNvGrpSpPr>
          <p:nvPr/>
        </p:nvGrpSpPr>
        <p:grpSpPr bwMode="auto">
          <a:xfrm>
            <a:off x="8458200" y="4297362"/>
            <a:ext cx="2057400" cy="2057400"/>
            <a:chOff x="6324600" y="4419600"/>
            <a:chExt cx="2057400" cy="2057400"/>
          </a:xfrm>
        </p:grpSpPr>
        <p:grpSp>
          <p:nvGrpSpPr>
            <p:cNvPr id="72710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2721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2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3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4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5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6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7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8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9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711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2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3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4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5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6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7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8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9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0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Isosceles Triangle 36"/>
          <p:cNvSpPr/>
          <p:nvPr/>
        </p:nvSpPr>
        <p:spPr>
          <a:xfrm flipV="1">
            <a:off x="9067800" y="3687762"/>
            <a:ext cx="838200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609600" y="1371600"/>
            <a:ext cx="6858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Filtering: approximate solution</a:t>
            </a:r>
          </a:p>
          <a:p>
            <a:pPr marL="2171700" lvl="4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Sometimes |X| is too big to use exact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|X| may be too big to even store B(X)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E.g. X is continuous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en-US" sz="11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Solution: approximate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Track samples of X, not all values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Samples are called particles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Time per step is linear in the number of samples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But: number needed may be large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In memory: list of particles, not states</a:t>
            </a:r>
          </a:p>
          <a:p>
            <a:pPr marL="1143000" lvl="2" indent="-2286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This is how robot localization works in practice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Particle is just new name for sample</a:t>
            </a:r>
          </a:p>
        </p:txBody>
      </p:sp>
    </p:spTree>
    <p:extLst>
      <p:ext uri="{BB962C8B-B14F-4D97-AF65-F5344CB8AC3E}">
        <p14:creationId xmlns:p14="http://schemas.microsoft.com/office/powerpoint/2010/main" val="246508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Representation: Particles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1976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Our representation of P(X) is now a list of N particles (samples)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Generally, N &lt;&lt; |X|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Storing map from X to counts would defeat the point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P(x) approximated by number of particles with value x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So, many x may have P(x) = 0! 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More particles, more accuracy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now, all particles have a weight of 1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</p:txBody>
      </p:sp>
      <p:grpSp>
        <p:nvGrpSpPr>
          <p:cNvPr id="73732" name="Group 26"/>
          <p:cNvGrpSpPr>
            <a:grpSpLocks/>
          </p:cNvGrpSpPr>
          <p:nvPr/>
        </p:nvGrpSpPr>
        <p:grpSpPr bwMode="auto">
          <a:xfrm rot="-5400000">
            <a:off x="9558337" y="1752600"/>
            <a:ext cx="1566863" cy="1566863"/>
            <a:chOff x="6324600" y="4419600"/>
            <a:chExt cx="2057400" cy="2057400"/>
          </a:xfrm>
        </p:grpSpPr>
        <p:grpSp>
          <p:nvGrpSpPr>
            <p:cNvPr id="73734" name="Group 49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3745" name="Rectangle 60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6" name="Rectangle 61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7" name="Rectangle 62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8" name="Rectangle 63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9" name="Rectangle 64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0" name="Rectangle 65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1" name="Rectangle 66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2" name="Rectangle 67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3" name="Rectangle 68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735" name="Oval 50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6" name="Oval 51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7" name="Oval 52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8" name="Oval 53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9" name="Oval 54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0" name="Oval 55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1" name="Oval 56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2" name="Oval 57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3" name="Oval 58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4" name="Oval 59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3" name="TextBox 69"/>
          <p:cNvSpPr txBox="1">
            <a:spLocks noChangeArrowheads="1"/>
          </p:cNvSpPr>
          <p:nvPr/>
        </p:nvSpPr>
        <p:spPr bwMode="auto">
          <a:xfrm>
            <a:off x="9939337" y="3810000"/>
            <a:ext cx="838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</p:spTree>
    <p:extLst>
      <p:ext uri="{BB962C8B-B14F-4D97-AF65-F5344CB8AC3E}">
        <p14:creationId xmlns:p14="http://schemas.microsoft.com/office/powerpoint/2010/main" val="3660258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Elapse Time</a:t>
            </a:r>
          </a:p>
        </p:txBody>
      </p:sp>
      <p:sp>
        <p:nvSpPr>
          <p:cNvPr id="73734" name="Rectangle 3"/>
          <p:cNvSpPr txBox="1">
            <a:spLocks noChangeArrowheads="1"/>
          </p:cNvSpPr>
          <p:nvPr/>
        </p:nvSpPr>
        <p:spPr bwMode="auto">
          <a:xfrm>
            <a:off x="304800" y="1524000"/>
            <a:ext cx="6629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Each particle is moved by sampling its next position from the transition model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This is like prior sampling – samples’</a:t>
            </a:r>
            <a:r>
              <a:rPr lang="en-US" altLang="ja-JP" sz="2000" dirty="0">
                <a:latin typeface="Calibri"/>
                <a:cs typeface="Calibri"/>
              </a:rPr>
              <a:t> frequencies reflect the transition probabilities</a:t>
            </a:r>
          </a:p>
          <a:p>
            <a:pPr lvl="6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altLang="ja-JP" sz="6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Here, most samples move clockwise, but some move in another direction or stay in place</a:t>
            </a: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This captures the passage of time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If enough samples, close to exact values before and after (consistent)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pic>
        <p:nvPicPr>
          <p:cNvPr id="74755" name="Picture 6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2586038"/>
            <a:ext cx="2778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6" name="Group 49"/>
          <p:cNvGrpSpPr>
            <a:grpSpLocks/>
          </p:cNvGrpSpPr>
          <p:nvPr/>
        </p:nvGrpSpPr>
        <p:grpSpPr bwMode="auto">
          <a:xfrm rot="-5400000">
            <a:off x="9101137" y="1828800"/>
            <a:ext cx="1566863" cy="1566863"/>
            <a:chOff x="6324600" y="4419600"/>
            <a:chExt cx="2057400" cy="2057400"/>
          </a:xfrm>
        </p:grpSpPr>
        <p:grpSp>
          <p:nvGrpSpPr>
            <p:cNvPr id="74782" name="Group 72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4793" name="Rectangle 84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4" name="Rectangle 85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5" name="Rectangle 86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6" name="Rectangle 87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7" name="Rectangle 88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8" name="Rectangle 89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9" name="Rectangle 90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0" name="Rectangle 91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1" name="Rectangle 92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83" name="Oval 73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4" name="Oval 74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5" name="Oval 75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6" name="Oval 76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7" name="Oval 77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8" name="Oval 78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9" name="Oval 79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0" name="Oval 80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1" name="Oval 8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2" name="Oval 8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" name="Isosceles Triangle 50"/>
          <p:cNvSpPr/>
          <p:nvPr/>
        </p:nvSpPr>
        <p:spPr bwMode="auto">
          <a:xfrm flipV="1">
            <a:off x="9558337" y="3962400"/>
            <a:ext cx="639763" cy="2889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grpSp>
        <p:nvGrpSpPr>
          <p:cNvPr id="74758" name="Group 2"/>
          <p:cNvGrpSpPr>
            <a:grpSpLocks/>
          </p:cNvGrpSpPr>
          <p:nvPr/>
        </p:nvGrpSpPr>
        <p:grpSpPr bwMode="auto">
          <a:xfrm>
            <a:off x="9101137" y="4648200"/>
            <a:ext cx="1566863" cy="1566863"/>
            <a:chOff x="6700158" y="2188371"/>
            <a:chExt cx="1567543" cy="1566862"/>
          </a:xfrm>
        </p:grpSpPr>
        <p:grpSp>
          <p:nvGrpSpPr>
            <p:cNvPr id="74762" name="Group 51"/>
            <p:cNvGrpSpPr>
              <a:grpSpLocks/>
            </p:cNvGrpSpPr>
            <p:nvPr/>
          </p:nvGrpSpPr>
          <p:grpSpPr bwMode="auto">
            <a:xfrm rot="-5400000">
              <a:off x="6700499" y="2188030"/>
              <a:ext cx="1566862" cy="1567543"/>
              <a:chOff x="3984" y="1056"/>
              <a:chExt cx="1296" cy="1296"/>
            </a:xfrm>
          </p:grpSpPr>
          <p:sp>
            <p:nvSpPr>
              <p:cNvPr id="74773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4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5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6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7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8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9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0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1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63" name="Oval 52"/>
            <p:cNvSpPr>
              <a:spLocks noChangeArrowheads="1"/>
            </p:cNvSpPr>
            <p:nvPr/>
          </p:nvSpPr>
          <p:spPr bwMode="auto">
            <a:xfrm rot="-5400000">
              <a:off x="7861326" y="29427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Oval 53"/>
            <p:cNvSpPr>
              <a:spLocks noChangeArrowheads="1"/>
            </p:cNvSpPr>
            <p:nvPr/>
          </p:nvSpPr>
          <p:spPr bwMode="auto">
            <a:xfrm rot="-5400000">
              <a:off x="8035498" y="28266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Oval 54"/>
            <p:cNvSpPr>
              <a:spLocks noChangeArrowheads="1"/>
            </p:cNvSpPr>
            <p:nvPr/>
          </p:nvSpPr>
          <p:spPr bwMode="auto">
            <a:xfrm rot="-5400000">
              <a:off x="8035498" y="30588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Oval 55"/>
            <p:cNvSpPr>
              <a:spLocks noChangeArrowheads="1"/>
            </p:cNvSpPr>
            <p:nvPr/>
          </p:nvSpPr>
          <p:spPr bwMode="auto">
            <a:xfrm rot="-5400000">
              <a:off x="7977441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7" name="Oval 56"/>
            <p:cNvSpPr>
              <a:spLocks noChangeArrowheads="1"/>
            </p:cNvSpPr>
            <p:nvPr/>
          </p:nvSpPr>
          <p:spPr bwMode="auto">
            <a:xfrm rot="-5400000">
              <a:off x="7454926" y="29427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8" name="Oval 57"/>
            <p:cNvSpPr>
              <a:spLocks noChangeArrowheads="1"/>
            </p:cNvSpPr>
            <p:nvPr/>
          </p:nvSpPr>
          <p:spPr bwMode="auto">
            <a:xfrm rot="-5400000">
              <a:off x="7977441" y="34650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9" name="Oval 58"/>
            <p:cNvSpPr>
              <a:spLocks noChangeArrowheads="1"/>
            </p:cNvSpPr>
            <p:nvPr/>
          </p:nvSpPr>
          <p:spPr bwMode="auto">
            <a:xfrm rot="-5400000">
              <a:off x="6932412" y="24204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Oval 59"/>
            <p:cNvSpPr>
              <a:spLocks noChangeArrowheads="1"/>
            </p:cNvSpPr>
            <p:nvPr/>
          </p:nvSpPr>
          <p:spPr bwMode="auto">
            <a:xfrm rot="-5400000">
              <a:off x="7977441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Oval 60"/>
            <p:cNvSpPr>
              <a:spLocks noChangeArrowheads="1"/>
            </p:cNvSpPr>
            <p:nvPr/>
          </p:nvSpPr>
          <p:spPr bwMode="auto">
            <a:xfrm rot="-5400000">
              <a:off x="7454926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Oval 61"/>
            <p:cNvSpPr>
              <a:spLocks noChangeArrowheads="1"/>
            </p:cNvSpPr>
            <p:nvPr/>
          </p:nvSpPr>
          <p:spPr bwMode="auto">
            <a:xfrm rot="-5400000">
              <a:off x="7454926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63" name="Shape 67"/>
          <p:cNvCxnSpPr>
            <a:stCxn id="74787" idx="3"/>
          </p:cNvCxnSpPr>
          <p:nvPr/>
        </p:nvCxnSpPr>
        <p:spPr bwMode="auto">
          <a:xfrm flipH="1">
            <a:off x="10320337" y="1985963"/>
            <a:ext cx="215900" cy="3424237"/>
          </a:xfrm>
          <a:prstGeom prst="curvedConnector4">
            <a:avLst>
              <a:gd name="adj1" fmla="val -106216"/>
              <a:gd name="adj2" fmla="val 62118"/>
            </a:avLst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760" name="TextBox 96"/>
          <p:cNvSpPr txBox="1">
            <a:spLocks noChangeArrowheads="1"/>
          </p:cNvSpPr>
          <p:nvPr/>
        </p:nvSpPr>
        <p:spPr bwMode="auto">
          <a:xfrm>
            <a:off x="7653337" y="1676400"/>
            <a:ext cx="901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sp>
        <p:nvSpPr>
          <p:cNvPr id="74761" name="TextBox 100"/>
          <p:cNvSpPr txBox="1">
            <a:spLocks noChangeArrowheads="1"/>
          </p:cNvSpPr>
          <p:nvPr/>
        </p:nvSpPr>
        <p:spPr bwMode="auto">
          <a:xfrm>
            <a:off x="7653337" y="4267200"/>
            <a:ext cx="9779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839664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3"/>
          <p:cNvSpPr txBox="1">
            <a:spLocks noChangeArrowheads="1"/>
          </p:cNvSpPr>
          <p:nvPr/>
        </p:nvSpPr>
        <p:spPr bwMode="auto">
          <a:xfrm>
            <a:off x="304800" y="1600200"/>
            <a:ext cx="6096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Slightly trickier: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8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Don’</a:t>
            </a:r>
            <a:r>
              <a:rPr lang="en-US" altLang="ja-JP" sz="2000" dirty="0">
                <a:latin typeface="Calibri"/>
                <a:cs typeface="Calibri"/>
              </a:rPr>
              <a:t>t sample observation, fix it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altLang="ja-JP" sz="6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Similar to likelihood weighting, </a:t>
            </a:r>
            <a:r>
              <a:rPr lang="en-US" sz="2000" dirty="0" err="1">
                <a:latin typeface="Calibri"/>
                <a:cs typeface="Calibri"/>
              </a:rPr>
              <a:t>downweight</a:t>
            </a:r>
            <a:r>
              <a:rPr lang="en-US" sz="2000" dirty="0">
                <a:latin typeface="Calibri"/>
                <a:cs typeface="Calibri"/>
              </a:rPr>
              <a:t> samples based on the evidence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As before, the probabilities don’</a:t>
            </a:r>
            <a:r>
              <a:rPr lang="en-US" altLang="ja-JP" sz="2000" dirty="0">
                <a:latin typeface="Calibri"/>
                <a:cs typeface="Calibri"/>
              </a:rPr>
              <a:t>t sum to one, since all have been </a:t>
            </a:r>
            <a:r>
              <a:rPr lang="en-US" altLang="ja-JP" sz="2000" dirty="0" err="1">
                <a:latin typeface="Calibri"/>
                <a:cs typeface="Calibri"/>
              </a:rPr>
              <a:t>downweighted</a:t>
            </a:r>
            <a:r>
              <a:rPr lang="en-US" altLang="ja-JP" sz="2000" dirty="0">
                <a:latin typeface="Calibri"/>
                <a:cs typeface="Calibri"/>
              </a:rPr>
              <a:t> (in fact they now sum to (N times) an approximation of P(e))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75778" name="Picture 2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3581400"/>
            <a:ext cx="1822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5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7195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Observe</a:t>
            </a:r>
          </a:p>
        </p:txBody>
      </p:sp>
      <p:grpSp>
        <p:nvGrpSpPr>
          <p:cNvPr id="75781" name="Group 2"/>
          <p:cNvGrpSpPr>
            <a:grpSpLocks/>
          </p:cNvGrpSpPr>
          <p:nvPr/>
        </p:nvGrpSpPr>
        <p:grpSpPr bwMode="auto">
          <a:xfrm>
            <a:off x="8870950" y="1752600"/>
            <a:ext cx="1566863" cy="1566863"/>
            <a:chOff x="7792358" y="2670971"/>
            <a:chExt cx="1567543" cy="1566862"/>
          </a:xfrm>
        </p:grpSpPr>
        <p:grpSp>
          <p:nvGrpSpPr>
            <p:cNvPr id="75810" name="Group 53"/>
            <p:cNvGrpSpPr>
              <a:grpSpLocks/>
            </p:cNvGrpSpPr>
            <p:nvPr/>
          </p:nvGrpSpPr>
          <p:grpSpPr bwMode="auto">
            <a:xfrm rot="-5400000">
              <a:off x="7792699" y="2670630"/>
              <a:ext cx="1566862" cy="1567543"/>
              <a:chOff x="3984" y="1056"/>
              <a:chExt cx="1296" cy="1296"/>
            </a:xfrm>
          </p:grpSpPr>
          <p:sp>
            <p:nvSpPr>
              <p:cNvPr id="75821" name="Rectangle 6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2" name="Rectangle 6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3" name="Rectangle 6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4" name="Rectangle 6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5" name="Rectangle 6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6" name="Rectangle 7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7" name="Rectangle 7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8" name="Rectangle 7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9" name="Rectangle 7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811" name="Oval 54"/>
            <p:cNvSpPr>
              <a:spLocks noChangeArrowheads="1"/>
            </p:cNvSpPr>
            <p:nvPr/>
          </p:nvSpPr>
          <p:spPr bwMode="auto">
            <a:xfrm rot="-5400000">
              <a:off x="8953526" y="34253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2" name="Oval 55"/>
            <p:cNvSpPr>
              <a:spLocks noChangeArrowheads="1"/>
            </p:cNvSpPr>
            <p:nvPr/>
          </p:nvSpPr>
          <p:spPr bwMode="auto">
            <a:xfrm rot="-5400000">
              <a:off x="9127698" y="33092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3" name="Oval 56"/>
            <p:cNvSpPr>
              <a:spLocks noChangeArrowheads="1"/>
            </p:cNvSpPr>
            <p:nvPr/>
          </p:nvSpPr>
          <p:spPr bwMode="auto">
            <a:xfrm rot="-5400000">
              <a:off x="9127698" y="35414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4" name="Oval 57"/>
            <p:cNvSpPr>
              <a:spLocks noChangeArrowheads="1"/>
            </p:cNvSpPr>
            <p:nvPr/>
          </p:nvSpPr>
          <p:spPr bwMode="auto">
            <a:xfrm rot="-5400000">
              <a:off x="9069641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5" name="Oval 58"/>
            <p:cNvSpPr>
              <a:spLocks noChangeArrowheads="1"/>
            </p:cNvSpPr>
            <p:nvPr/>
          </p:nvSpPr>
          <p:spPr bwMode="auto">
            <a:xfrm rot="-5400000">
              <a:off x="8547126" y="34253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6" name="Oval 59"/>
            <p:cNvSpPr>
              <a:spLocks noChangeArrowheads="1"/>
            </p:cNvSpPr>
            <p:nvPr/>
          </p:nvSpPr>
          <p:spPr bwMode="auto">
            <a:xfrm rot="-5400000">
              <a:off x="9069641" y="39476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7" name="Oval 60"/>
            <p:cNvSpPr>
              <a:spLocks noChangeArrowheads="1"/>
            </p:cNvSpPr>
            <p:nvPr/>
          </p:nvSpPr>
          <p:spPr bwMode="auto">
            <a:xfrm rot="-5400000">
              <a:off x="8024612" y="29030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8" name="Oval 61"/>
            <p:cNvSpPr>
              <a:spLocks noChangeArrowheads="1"/>
            </p:cNvSpPr>
            <p:nvPr/>
          </p:nvSpPr>
          <p:spPr bwMode="auto">
            <a:xfrm rot="-5400000">
              <a:off x="9069641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9" name="Oval 62"/>
            <p:cNvSpPr>
              <a:spLocks noChangeArrowheads="1"/>
            </p:cNvSpPr>
            <p:nvPr/>
          </p:nvSpPr>
          <p:spPr bwMode="auto">
            <a:xfrm rot="-5400000">
              <a:off x="8547126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0" name="Oval 63"/>
            <p:cNvSpPr>
              <a:spLocks noChangeArrowheads="1"/>
            </p:cNvSpPr>
            <p:nvPr/>
          </p:nvSpPr>
          <p:spPr bwMode="auto">
            <a:xfrm rot="-5400000">
              <a:off x="8547126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782" name="Group 96"/>
          <p:cNvGrpSpPr>
            <a:grpSpLocks/>
          </p:cNvGrpSpPr>
          <p:nvPr/>
        </p:nvGrpSpPr>
        <p:grpSpPr bwMode="auto">
          <a:xfrm rot="-5400000">
            <a:off x="7837220" y="3657332"/>
            <a:ext cx="3635911" cy="1568450"/>
            <a:chOff x="6400800" y="4267200"/>
            <a:chExt cx="4773747" cy="2057400"/>
          </a:xfrm>
        </p:grpSpPr>
        <p:sp>
          <p:nvSpPr>
            <p:cNvPr id="98" name="Isosceles Triangle 97"/>
            <p:cNvSpPr/>
            <p:nvPr/>
          </p:nvSpPr>
          <p:spPr>
            <a:xfrm rot="5400000" flipV="1">
              <a:off x="8810634" y="5095816"/>
              <a:ext cx="839203" cy="38142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grpSp>
          <p:nvGrpSpPr>
            <p:cNvPr id="75786" name="Group 98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75801" name="Rectangle 11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2" name="Rectangle 11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3" name="Rectangle 11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4" name="Rectangle 11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5" name="Rectangle 11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6" name="Rectangle 11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7" name="Rectangle 11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8" name="Rectangle 12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9" name="Rectangle 12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787" name="Group 99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75793" name="Oval 10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4" name="Oval 10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5" name="Oval 10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5796" name="Oval 10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7" name="Oval 10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8" name="Oval 11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9" name="Oval 11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0" name="Oval 11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788" name="Rectangle 100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5789" name="Group 101"/>
            <p:cNvGrpSpPr>
              <a:grpSpLocks/>
            </p:cNvGrpSpPr>
            <p:nvPr/>
          </p:nvGrpSpPr>
          <p:grpSpPr bwMode="auto">
            <a:xfrm>
              <a:off x="7467690" y="4605391"/>
              <a:ext cx="3706857" cy="1262077"/>
              <a:chOff x="4752" y="2901"/>
              <a:chExt cx="2335" cy="795"/>
            </a:xfrm>
          </p:grpSpPr>
          <p:sp>
            <p:nvSpPr>
              <p:cNvPr id="75791" name="Oval 103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cxnSp>
            <p:nvCxnSpPr>
              <p:cNvPr id="75792" name="AutoShape 47"/>
              <p:cNvCxnSpPr>
                <a:cxnSpLocks noChangeShapeType="1"/>
                <a:stCxn id="75811" idx="2"/>
                <a:endCxn id="75793" idx="6"/>
              </p:cNvCxnSpPr>
              <p:nvPr/>
            </p:nvCxnSpPr>
            <p:spPr bwMode="auto">
              <a:xfrm flipH="1">
                <a:off x="4752" y="3695"/>
                <a:ext cx="2335" cy="1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75790" name="Oval 102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83" name="TextBox 128"/>
          <p:cNvSpPr txBox="1">
            <a:spLocks noChangeArrowheads="1"/>
          </p:cNvSpPr>
          <p:nvPr/>
        </p:nvSpPr>
        <p:spPr bwMode="auto">
          <a:xfrm>
            <a:off x="7118350" y="4343400"/>
            <a:ext cx="1219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5784" name="TextBox 129"/>
          <p:cNvSpPr txBox="1">
            <a:spLocks noChangeArrowheads="1"/>
          </p:cNvSpPr>
          <p:nvPr/>
        </p:nvSpPr>
        <p:spPr bwMode="auto">
          <a:xfrm>
            <a:off x="7118350" y="14478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3004755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378" y="1683589"/>
            <a:ext cx="7995844" cy="517628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1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CS 188: Artificial Intelligence</a:t>
            </a:r>
            <a:br>
              <a:rPr lang="en-US" dirty="0">
                <a:latin typeface="Calibri"/>
                <a:cs typeface="Calibri"/>
              </a:rPr>
            </a:b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015997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>
                <a:latin typeface="Calibri"/>
                <a:cs typeface="Calibri"/>
              </a:rPr>
              <a:t>HMMs, Particle Filters, and Applications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8" rIns="91430" bIns="45718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029200"/>
            <a:ext cx="12192000" cy="186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Instructor: Nikita </a:t>
            </a:r>
            <a:r>
              <a:rPr lang="en-US" sz="2400" dirty="0" err="1">
                <a:solidFill>
                  <a:schemeClr val="bg1"/>
                </a:solidFill>
                <a:latin typeface="Calibri"/>
                <a:cs typeface="Calibri"/>
              </a:rPr>
              <a:t>Kitaev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endParaRPr lang="en-US" sz="24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1"/>
          <p:cNvGrpSpPr>
            <a:grpSpLocks/>
          </p:cNvGrpSpPr>
          <p:nvPr/>
        </p:nvGrpSpPr>
        <p:grpSpPr bwMode="auto">
          <a:xfrm>
            <a:off x="9178925" y="1812925"/>
            <a:ext cx="1568450" cy="1566863"/>
            <a:chOff x="6388048" y="3217069"/>
            <a:chExt cx="1567707" cy="1566862"/>
          </a:xfrm>
        </p:grpSpPr>
        <p:grpSp>
          <p:nvGrpSpPr>
            <p:cNvPr id="76831" name="Group 48"/>
            <p:cNvGrpSpPr>
              <a:grpSpLocks/>
            </p:cNvGrpSpPr>
            <p:nvPr/>
          </p:nvGrpSpPr>
          <p:grpSpPr bwMode="auto">
            <a:xfrm rot="-5400000">
              <a:off x="6388471" y="3216646"/>
              <a:ext cx="1566862" cy="1567707"/>
              <a:chOff x="3984" y="1056"/>
              <a:chExt cx="1296" cy="1296"/>
            </a:xfrm>
          </p:grpSpPr>
          <p:sp>
            <p:nvSpPr>
              <p:cNvPr id="76842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3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4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5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6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7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8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9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0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32" name="Group 49"/>
            <p:cNvGrpSpPr>
              <a:grpSpLocks/>
            </p:cNvGrpSpPr>
            <p:nvPr/>
          </p:nvGrpSpPr>
          <p:grpSpPr bwMode="auto">
            <a:xfrm rot="-5400000">
              <a:off x="6871047" y="3637616"/>
              <a:ext cx="1273076" cy="664098"/>
              <a:chOff x="4227" y="3291"/>
              <a:chExt cx="1053" cy="549"/>
            </a:xfrm>
          </p:grpSpPr>
          <p:sp>
            <p:nvSpPr>
              <p:cNvPr id="76834" name="Oval 5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5" name="Oval 5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6" name="Oval 5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6837" name="Oval 5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8" name="Oval 5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9" name="Oval 6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0" name="Oval 6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1" name="Oval 6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33" name="Oval 52"/>
            <p:cNvSpPr>
              <a:spLocks noChangeArrowheads="1"/>
            </p:cNvSpPr>
            <p:nvPr/>
          </p:nvSpPr>
          <p:spPr bwMode="auto">
            <a:xfrm rot="-5400000">
              <a:off x="7665455" y="3853561"/>
              <a:ext cx="116100" cy="1161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Resample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6629400" cy="4678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Rather than tracking weighted samples, we resample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N times, we choose from our weighted sample distribution (i.e. draw with replacement)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This is equivalent to renormalizing the distribution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Now the update is complete for this time step, continue with the next one</a:t>
            </a:r>
          </a:p>
        </p:txBody>
      </p:sp>
      <p:sp>
        <p:nvSpPr>
          <p:cNvPr id="48" name="Isosceles Triangle 47"/>
          <p:cNvSpPr/>
          <p:nvPr/>
        </p:nvSpPr>
        <p:spPr bwMode="auto">
          <a:xfrm flipV="1">
            <a:off x="9636125" y="3794125"/>
            <a:ext cx="639763" cy="2905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76805" name="Oval 53"/>
          <p:cNvSpPr>
            <a:spLocks noChangeArrowheads="1"/>
          </p:cNvSpPr>
          <p:nvPr/>
        </p:nvSpPr>
        <p:spPr bwMode="auto">
          <a:xfrm rot="-5400000">
            <a:off x="9407525" y="2041525"/>
            <a:ext cx="33338" cy="33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endParaRPr lang="en-US"/>
          </a:p>
        </p:txBody>
      </p:sp>
      <p:grpSp>
        <p:nvGrpSpPr>
          <p:cNvPr id="76806" name="Group 2"/>
          <p:cNvGrpSpPr>
            <a:grpSpLocks/>
          </p:cNvGrpSpPr>
          <p:nvPr/>
        </p:nvGrpSpPr>
        <p:grpSpPr bwMode="auto">
          <a:xfrm>
            <a:off x="9178925" y="4556125"/>
            <a:ext cx="1566863" cy="1566863"/>
            <a:chOff x="4563129" y="4131470"/>
            <a:chExt cx="1567003" cy="1566862"/>
          </a:xfrm>
        </p:grpSpPr>
        <p:grpSp>
          <p:nvGrpSpPr>
            <p:cNvPr id="76811" name="Group 74"/>
            <p:cNvGrpSpPr>
              <a:grpSpLocks/>
            </p:cNvGrpSpPr>
            <p:nvPr/>
          </p:nvGrpSpPr>
          <p:grpSpPr bwMode="auto">
            <a:xfrm rot="-5400000">
              <a:off x="4563200" y="4131399"/>
              <a:ext cx="1566862" cy="1567003"/>
              <a:chOff x="3984" y="1056"/>
              <a:chExt cx="1296" cy="1296"/>
            </a:xfrm>
          </p:grpSpPr>
          <p:sp>
            <p:nvSpPr>
              <p:cNvPr id="76822" name="Rectangle 8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3" name="Rectangle 8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4" name="Rectangle 8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5" name="Rectangle 8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6" name="Rectangle 9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7" name="Rectangle 9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8" name="Rectangle 9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9" name="Rectangle 9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0" name="Rectangle 9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12" name="Oval 75"/>
            <p:cNvSpPr>
              <a:spLocks noChangeArrowheads="1"/>
            </p:cNvSpPr>
            <p:nvPr/>
          </p:nvSpPr>
          <p:spPr bwMode="auto">
            <a:xfrm rot="-5400000">
              <a:off x="5723878" y="500194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Oval 76"/>
            <p:cNvSpPr>
              <a:spLocks noChangeArrowheads="1"/>
            </p:cNvSpPr>
            <p:nvPr/>
          </p:nvSpPr>
          <p:spPr bwMode="auto">
            <a:xfrm rot="-5400000">
              <a:off x="5956026" y="4769815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Oval 77"/>
            <p:cNvSpPr>
              <a:spLocks noChangeArrowheads="1"/>
            </p:cNvSpPr>
            <p:nvPr/>
          </p:nvSpPr>
          <p:spPr bwMode="auto">
            <a:xfrm rot="-5400000">
              <a:off x="5839952" y="488587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Oval 78"/>
            <p:cNvSpPr>
              <a:spLocks noChangeArrowheads="1"/>
            </p:cNvSpPr>
            <p:nvPr/>
          </p:nvSpPr>
          <p:spPr bwMode="auto">
            <a:xfrm rot="-5400000">
              <a:off x="5317618" y="4943911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Oval 79"/>
            <p:cNvSpPr>
              <a:spLocks noChangeArrowheads="1"/>
            </p:cNvSpPr>
            <p:nvPr/>
          </p:nvSpPr>
          <p:spPr bwMode="auto">
            <a:xfrm rot="-5400000">
              <a:off x="5839952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Oval 80"/>
            <p:cNvSpPr>
              <a:spLocks noChangeArrowheads="1"/>
            </p:cNvSpPr>
            <p:nvPr/>
          </p:nvSpPr>
          <p:spPr bwMode="auto">
            <a:xfrm rot="-5400000">
              <a:off x="5723878" y="4769815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Oval 81"/>
            <p:cNvSpPr>
              <a:spLocks noChangeArrowheads="1"/>
            </p:cNvSpPr>
            <p:nvPr/>
          </p:nvSpPr>
          <p:spPr bwMode="auto">
            <a:xfrm rot="-5400000">
              <a:off x="5839952" y="529210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Oval 82"/>
            <p:cNvSpPr>
              <a:spLocks noChangeArrowheads="1"/>
            </p:cNvSpPr>
            <p:nvPr/>
          </p:nvSpPr>
          <p:spPr bwMode="auto">
            <a:xfrm rot="-5400000">
              <a:off x="5956026" y="5001943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Oval 83"/>
            <p:cNvSpPr>
              <a:spLocks noChangeArrowheads="1"/>
            </p:cNvSpPr>
            <p:nvPr/>
          </p:nvSpPr>
          <p:spPr bwMode="auto">
            <a:xfrm rot="-5400000">
              <a:off x="5839952" y="546619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Oval 84"/>
            <p:cNvSpPr>
              <a:spLocks noChangeArrowheads="1"/>
            </p:cNvSpPr>
            <p:nvPr/>
          </p:nvSpPr>
          <p:spPr bwMode="auto">
            <a:xfrm rot="-5400000">
              <a:off x="5317618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7" name="TextBox 98"/>
          <p:cNvSpPr txBox="1">
            <a:spLocks noChangeArrowheads="1"/>
          </p:cNvSpPr>
          <p:nvPr/>
        </p:nvSpPr>
        <p:spPr bwMode="auto">
          <a:xfrm>
            <a:off x="6934200" y="16002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6808" name="TextBox 99"/>
          <p:cNvSpPr txBox="1">
            <a:spLocks noChangeArrowheads="1"/>
          </p:cNvSpPr>
          <p:nvPr/>
        </p:nvSpPr>
        <p:spPr bwMode="auto">
          <a:xfrm>
            <a:off x="6934200" y="44196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(New) 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cxnSp>
        <p:nvCxnSpPr>
          <p:cNvPr id="76809" name="AutoShape 47"/>
          <p:cNvCxnSpPr>
            <a:cxnSpLocks noChangeShapeType="1"/>
            <a:stCxn id="76834" idx="3"/>
            <a:endCxn id="76817" idx="5"/>
          </p:cNvCxnSpPr>
          <p:nvPr/>
        </p:nvCxnSpPr>
        <p:spPr bwMode="auto">
          <a:xfrm flipH="1">
            <a:off x="10439400" y="2667000"/>
            <a:ext cx="0" cy="2544763"/>
          </a:xfrm>
          <a:prstGeom prst="curvedConnector3">
            <a:avLst>
              <a:gd name="adj1" fmla="val -4300788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10" name="AutoShape 47"/>
          <p:cNvCxnSpPr>
            <a:cxnSpLocks noChangeShapeType="1"/>
            <a:stCxn id="76834" idx="3"/>
            <a:endCxn id="76819" idx="5"/>
          </p:cNvCxnSpPr>
          <p:nvPr/>
        </p:nvCxnSpPr>
        <p:spPr bwMode="auto">
          <a:xfrm>
            <a:off x="10439400" y="2667000"/>
            <a:ext cx="231775" cy="2776538"/>
          </a:xfrm>
          <a:prstGeom prst="curvedConnector3">
            <a:avLst>
              <a:gd name="adj1" fmla="val 20605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15955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Recap: Particle Filtering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11734800" cy="4525963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Particles: track samples of states rather than an explicit distribution</a:t>
            </a:r>
          </a:p>
          <a:p>
            <a:pPr lvl="1"/>
            <a:endParaRPr lang="en-US" dirty="0">
              <a:latin typeface="Calibri"/>
              <a:cs typeface="Calibri"/>
            </a:endParaRPr>
          </a:p>
        </p:txBody>
      </p:sp>
      <p:sp>
        <p:nvSpPr>
          <p:cNvPr id="9221" name="TextBox 24"/>
          <p:cNvSpPr txBox="1">
            <a:spLocks noChangeArrowheads="1"/>
          </p:cNvSpPr>
          <p:nvPr/>
        </p:nvSpPr>
        <p:spPr bwMode="auto">
          <a:xfrm>
            <a:off x="1524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grpSp>
        <p:nvGrpSpPr>
          <p:cNvPr id="9278" name="Group 37"/>
          <p:cNvGrpSpPr>
            <a:grpSpLocks/>
          </p:cNvGrpSpPr>
          <p:nvPr/>
        </p:nvGrpSpPr>
        <p:grpSpPr bwMode="auto">
          <a:xfrm rot="16200000">
            <a:off x="1448141" y="2471399"/>
            <a:ext cx="1566863" cy="1567543"/>
            <a:chOff x="6324600" y="4419600"/>
            <a:chExt cx="2057400" cy="2057400"/>
          </a:xfrm>
        </p:grpSpPr>
        <p:grpSp>
          <p:nvGrpSpPr>
            <p:cNvPr id="9301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9312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3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4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5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6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7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8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9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20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302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3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4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5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6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7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8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9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0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1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2975429" y="2471739"/>
            <a:ext cx="2587171" cy="1566863"/>
            <a:chOff x="2442028" y="2471739"/>
            <a:chExt cx="2587171" cy="1566862"/>
          </a:xfrm>
        </p:grpSpPr>
        <p:sp>
          <p:nvSpPr>
            <p:cNvPr id="47" name="Isosceles Triangle 46"/>
            <p:cNvSpPr/>
            <p:nvPr/>
          </p:nvSpPr>
          <p:spPr bwMode="auto">
            <a:xfrm rot="16200000" flipV="1">
              <a:off x="2643982" y="3110707"/>
              <a:ext cx="639762" cy="28892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80" name="Group 4"/>
            <p:cNvGrpSpPr>
              <a:grpSpLocks/>
            </p:cNvGrpSpPr>
            <p:nvPr/>
          </p:nvGrpSpPr>
          <p:grpSpPr bwMode="auto">
            <a:xfrm rot="16200000">
              <a:off x="3461997" y="2471398"/>
              <a:ext cx="1566862" cy="1567543"/>
              <a:chOff x="3984" y="1056"/>
              <a:chExt cx="1296" cy="1296"/>
            </a:xfrm>
          </p:grpSpPr>
          <p:sp>
            <p:nvSpPr>
              <p:cNvPr id="9292" name="Rectangle 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3" name="Rectangle 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4" name="Rectangle 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5" name="Rectangle 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6" name="Rectangle 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7" name="Rectangle 1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8" name="Rectangle 1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9" name="Rectangle 1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00" name="Rectangle 1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81" name="Oval 14"/>
            <p:cNvSpPr>
              <a:spLocks noChangeArrowheads="1"/>
            </p:cNvSpPr>
            <p:nvPr/>
          </p:nvSpPr>
          <p:spPr bwMode="auto">
            <a:xfrm rot="16200000">
              <a:off x="4622824" y="3226128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2" name="Oval 15"/>
            <p:cNvSpPr>
              <a:spLocks noChangeArrowheads="1"/>
            </p:cNvSpPr>
            <p:nvPr/>
          </p:nvSpPr>
          <p:spPr bwMode="auto">
            <a:xfrm rot="16200000">
              <a:off x="4796996" y="311006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3" name="Oval 16"/>
            <p:cNvSpPr>
              <a:spLocks noChangeArrowheads="1"/>
            </p:cNvSpPr>
            <p:nvPr/>
          </p:nvSpPr>
          <p:spPr bwMode="auto">
            <a:xfrm rot="16200000">
              <a:off x="4796996" y="334219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4" name="Oval 17"/>
            <p:cNvSpPr>
              <a:spLocks noChangeArrowheads="1"/>
            </p:cNvSpPr>
            <p:nvPr/>
          </p:nvSpPr>
          <p:spPr bwMode="auto">
            <a:xfrm rot="16200000">
              <a:off x="4738939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5" name="Oval 18"/>
            <p:cNvSpPr>
              <a:spLocks noChangeArrowheads="1"/>
            </p:cNvSpPr>
            <p:nvPr/>
          </p:nvSpPr>
          <p:spPr bwMode="auto">
            <a:xfrm rot="16200000">
              <a:off x="4216424" y="3226128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6" name="Oval 19"/>
            <p:cNvSpPr>
              <a:spLocks noChangeArrowheads="1"/>
            </p:cNvSpPr>
            <p:nvPr/>
          </p:nvSpPr>
          <p:spPr bwMode="auto">
            <a:xfrm rot="16200000">
              <a:off x="4738939" y="3748415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7" name="Oval 20"/>
            <p:cNvSpPr>
              <a:spLocks noChangeArrowheads="1"/>
            </p:cNvSpPr>
            <p:nvPr/>
          </p:nvSpPr>
          <p:spPr bwMode="auto">
            <a:xfrm rot="16200000">
              <a:off x="3693910" y="270384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8" name="Oval 21"/>
            <p:cNvSpPr>
              <a:spLocks noChangeArrowheads="1"/>
            </p:cNvSpPr>
            <p:nvPr/>
          </p:nvSpPr>
          <p:spPr bwMode="auto">
            <a:xfrm rot="16200000">
              <a:off x="4738939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9" name="Oval 22"/>
            <p:cNvSpPr>
              <a:spLocks noChangeArrowheads="1"/>
            </p:cNvSpPr>
            <p:nvPr/>
          </p:nvSpPr>
          <p:spPr bwMode="auto">
            <a:xfrm rot="16200000">
              <a:off x="4216424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90" name="Oval 23"/>
            <p:cNvSpPr>
              <a:spLocks noChangeArrowheads="1"/>
            </p:cNvSpPr>
            <p:nvPr/>
          </p:nvSpPr>
          <p:spPr bwMode="auto">
            <a:xfrm rot="16200000">
              <a:off x="4216424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68" name="Shape 67"/>
            <p:cNvCxnSpPr>
              <a:stCxn id="9306" idx="4"/>
              <a:endCxn id="9281" idx="6"/>
            </p:cNvCxnSpPr>
            <p:nvPr/>
          </p:nvCxnSpPr>
          <p:spPr bwMode="auto">
            <a:xfrm>
              <a:off x="2442028" y="2587802"/>
              <a:ext cx="2238828" cy="638351"/>
            </a:xfrm>
            <a:prstGeom prst="curvedConnector2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72"/>
          <p:cNvGrpSpPr>
            <a:grpSpLocks/>
          </p:cNvGrpSpPr>
          <p:nvPr/>
        </p:nvGrpSpPr>
        <p:grpSpPr bwMode="auto">
          <a:xfrm rot="-5400000">
            <a:off x="5967395" y="1852592"/>
            <a:ext cx="1566863" cy="2805163"/>
            <a:chOff x="6400800" y="2643215"/>
            <a:chExt cx="2057400" cy="3681385"/>
          </a:xfrm>
        </p:grpSpPr>
        <p:sp>
          <p:nvSpPr>
            <p:cNvPr id="74" name="Isosceles Triangle 73"/>
            <p:cNvSpPr/>
            <p:nvPr/>
          </p:nvSpPr>
          <p:spPr>
            <a:xfrm flipV="1">
              <a:off x="7009474" y="3443291"/>
              <a:ext cx="840052" cy="3812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4" name="Group 25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69" name="Rectangle 2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0" name="Rectangle 2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1" name="Rectangle 2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2" name="Rectangle 2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3" name="Rectangle 3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4" name="Rectangle 3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5" name="Rectangle 3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6" name="Rectangle 3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7" name="Rectangle 3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9255" name="Group 35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9261" name="Oval 36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2" name="Oval 37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3" name="Oval 38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4" name="Oval 39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5" name="Oval 40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6" name="Oval 41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7" name="Oval 42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8" name="Oval 43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56" name="Rectangle 44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7" name="Group 45"/>
            <p:cNvGrpSpPr>
              <a:grpSpLocks/>
            </p:cNvGrpSpPr>
            <p:nvPr/>
          </p:nvGrpSpPr>
          <p:grpSpPr bwMode="auto">
            <a:xfrm>
              <a:off x="7374038" y="2643215"/>
              <a:ext cx="779473" cy="3148047"/>
              <a:chOff x="4693" y="1665"/>
              <a:chExt cx="491" cy="1983"/>
            </a:xfrm>
          </p:grpSpPr>
          <p:sp>
            <p:nvSpPr>
              <p:cNvPr id="9259" name="Oval 46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cxnSp>
            <p:nvCxnSpPr>
              <p:cNvPr id="9260" name="AutoShape 47"/>
              <p:cNvCxnSpPr>
                <a:cxnSpLocks noChangeShapeType="1"/>
                <a:stCxn id="9281" idx="4"/>
                <a:endCxn id="9261" idx="0"/>
              </p:cNvCxnSpPr>
              <p:nvPr/>
            </p:nvCxnSpPr>
            <p:spPr bwMode="auto">
              <a:xfrm rot="5400000">
                <a:off x="3707" y="2651"/>
                <a:ext cx="1983" cy="11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sp>
          <p:nvSpPr>
            <p:cNvPr id="9258" name="Oval 50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0" name="Group 161"/>
          <p:cNvGrpSpPr>
            <a:grpSpLocks/>
          </p:cNvGrpSpPr>
          <p:nvPr/>
        </p:nvGrpSpPr>
        <p:grpSpPr bwMode="auto">
          <a:xfrm rot="-5400000">
            <a:off x="8859045" y="2161381"/>
            <a:ext cx="1566863" cy="2187577"/>
            <a:chOff x="6400800" y="3452416"/>
            <a:chExt cx="2057400" cy="2872184"/>
          </a:xfrm>
        </p:grpSpPr>
        <p:grpSp>
          <p:nvGrpSpPr>
            <p:cNvPr id="9232" name="Group 24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44" name="Rectangle 2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5" name="Rectangle 2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6" name="Rectangle 2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7" name="Rectangle 2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8" name="Rectangle 2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9" name="Rectangle 3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0" name="Rectangle 3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1" name="Rectangle 3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2" name="Rectangle 3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33" name="Oval 34"/>
            <p:cNvSpPr>
              <a:spLocks noChangeArrowheads="1"/>
            </p:cNvSpPr>
            <p:nvPr/>
          </p:nvSpPr>
          <p:spPr bwMode="auto">
            <a:xfrm>
              <a:off x="7162800" y="5791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4" name="Oval 35"/>
            <p:cNvSpPr>
              <a:spLocks noChangeArrowheads="1"/>
            </p:cNvSpPr>
            <p:nvPr/>
          </p:nvSpPr>
          <p:spPr bwMode="auto">
            <a:xfrm>
              <a:off x="74676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5" name="Oval 36"/>
            <p:cNvSpPr>
              <a:spLocks noChangeArrowheads="1"/>
            </p:cNvSpPr>
            <p:nvPr/>
          </p:nvSpPr>
          <p:spPr bwMode="auto">
            <a:xfrm>
              <a:off x="7315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6" name="Oval 37"/>
            <p:cNvSpPr>
              <a:spLocks noChangeArrowheads="1"/>
            </p:cNvSpPr>
            <p:nvPr/>
          </p:nvSpPr>
          <p:spPr bwMode="auto">
            <a:xfrm>
              <a:off x="7239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7" name="Oval 38"/>
            <p:cNvSpPr>
              <a:spLocks noChangeArrowheads="1"/>
            </p:cNvSpPr>
            <p:nvPr/>
          </p:nvSpPr>
          <p:spPr bwMode="auto">
            <a:xfrm>
              <a:off x="80010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8" name="Oval 39"/>
            <p:cNvSpPr>
              <a:spLocks noChangeArrowheads="1"/>
            </p:cNvSpPr>
            <p:nvPr/>
          </p:nvSpPr>
          <p:spPr bwMode="auto">
            <a:xfrm>
              <a:off x="7467600" y="5791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9" name="Oval 40"/>
            <p:cNvSpPr>
              <a:spLocks noChangeArrowheads="1"/>
            </p:cNvSpPr>
            <p:nvPr/>
          </p:nvSpPr>
          <p:spPr bwMode="auto">
            <a:xfrm>
              <a:off x="67818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0" name="Oval 4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1" name="Oval 42"/>
            <p:cNvSpPr>
              <a:spLocks noChangeArrowheads="1"/>
            </p:cNvSpPr>
            <p:nvPr/>
          </p:nvSpPr>
          <p:spPr bwMode="auto">
            <a:xfrm>
              <a:off x="6553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2" name="Oval 43"/>
            <p:cNvSpPr>
              <a:spLocks noChangeArrowheads="1"/>
            </p:cNvSpPr>
            <p:nvPr/>
          </p:nvSpPr>
          <p:spPr bwMode="auto">
            <a:xfrm>
              <a:off x="8001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1" name="Isosceles Triangle 160"/>
            <p:cNvSpPr/>
            <p:nvPr/>
          </p:nvSpPr>
          <p:spPr>
            <a:xfrm flipV="1">
              <a:off x="7009474" y="3452416"/>
              <a:ext cx="840052" cy="38143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9225" name="TextBox 163"/>
          <p:cNvSpPr txBox="1">
            <a:spLocks noChangeArrowheads="1"/>
          </p:cNvSpPr>
          <p:nvPr/>
        </p:nvSpPr>
        <p:spPr bwMode="auto">
          <a:xfrm>
            <a:off x="26670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Elapse</a:t>
            </a:r>
          </a:p>
        </p:txBody>
      </p:sp>
      <p:sp>
        <p:nvSpPr>
          <p:cNvPr id="9226" name="TextBox 164"/>
          <p:cNvSpPr txBox="1">
            <a:spLocks noChangeArrowheads="1"/>
          </p:cNvSpPr>
          <p:nvPr/>
        </p:nvSpPr>
        <p:spPr bwMode="auto">
          <a:xfrm>
            <a:off x="52578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Weight</a:t>
            </a:r>
          </a:p>
        </p:txBody>
      </p:sp>
      <p:sp>
        <p:nvSpPr>
          <p:cNvPr id="9227" name="TextBox 165"/>
          <p:cNvSpPr txBox="1">
            <a:spLocks noChangeArrowheads="1"/>
          </p:cNvSpPr>
          <p:nvPr/>
        </p:nvSpPr>
        <p:spPr bwMode="auto">
          <a:xfrm>
            <a:off x="78486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Resample</a:t>
            </a:r>
          </a:p>
        </p:txBody>
      </p:sp>
      <p:sp>
        <p:nvSpPr>
          <p:cNvPr id="173" name="TextBox 24"/>
          <p:cNvSpPr txBox="1">
            <a:spLocks noChangeArrowheads="1"/>
          </p:cNvSpPr>
          <p:nvPr/>
        </p:nvSpPr>
        <p:spPr bwMode="auto">
          <a:xfrm>
            <a:off x="4191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  <p:sp>
        <p:nvSpPr>
          <p:cNvPr id="174" name="TextBox 24"/>
          <p:cNvSpPr txBox="1">
            <a:spLocks noChangeArrowheads="1"/>
          </p:cNvSpPr>
          <p:nvPr/>
        </p:nvSpPr>
        <p:spPr bwMode="auto">
          <a:xfrm>
            <a:off x="67818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    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175" name="TextBox 24"/>
          <p:cNvSpPr txBox="1">
            <a:spLocks noChangeArrowheads="1"/>
          </p:cNvSpPr>
          <p:nvPr/>
        </p:nvSpPr>
        <p:spPr bwMode="auto">
          <a:xfrm>
            <a:off x="93726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(New)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sp>
        <p:nvSpPr>
          <p:cNvPr id="9231" name="TextBox 14"/>
          <p:cNvSpPr txBox="1">
            <a:spLocks noChangeArrowheads="1"/>
          </p:cNvSpPr>
          <p:nvPr/>
        </p:nvSpPr>
        <p:spPr bwMode="auto">
          <a:xfrm>
            <a:off x="7467600" y="6553200"/>
            <a:ext cx="47244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[Demos: </a:t>
            </a:r>
            <a:r>
              <a:rPr lang="en-US" sz="1600" dirty="0" err="1">
                <a:solidFill>
                  <a:srgbClr val="FF0000"/>
                </a:solidFill>
                <a:latin typeface="Calibri"/>
                <a:cs typeface="Calibri"/>
              </a:rPr>
              <a:t>ghostbusters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 particle filtering (L15D3,4,5)]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  <p:bldP spid="9226" grpId="0"/>
      <p:bldP spid="9227" grpId="0"/>
      <p:bldP spid="173" grpId="0"/>
      <p:bldP spid="174" grpId="0"/>
      <p:bldP spid="1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Moderate Number of Particles</a:t>
            </a:r>
          </a:p>
        </p:txBody>
      </p:sp>
      <p:pic>
        <p:nvPicPr>
          <p:cNvPr id="5" name="Ghostbusters -- Circular Dynamics -- Particle Filter -- Moderate Number of Particle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235.28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2999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7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One Particle</a:t>
            </a:r>
          </a:p>
        </p:txBody>
      </p:sp>
      <p:pic>
        <p:nvPicPr>
          <p:cNvPr id="3" name="Ghostbusters -- Circular Dynamics -- Particle Filter -- One Particle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161.47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1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0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Huge Number of Particles</a:t>
            </a:r>
          </a:p>
        </p:txBody>
      </p:sp>
      <p:pic>
        <p:nvPicPr>
          <p:cNvPr id="3" name="Ghostbusters -- Circular Dynamics -- Particle Filter -- Huge Number of Particle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383.842" end="9047.11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794" y="1163042"/>
            <a:ext cx="8380413" cy="523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0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Demos!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2" y="1676402"/>
            <a:ext cx="2568575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971800" y="4038601"/>
          <a:ext cx="2990851" cy="221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2" name="Videoclip" r:id="rId4" imgW="5047619" imgH="3990476" progId="Package">
                  <p:embed/>
                </p:oleObj>
              </mc:Choice>
              <mc:Fallback>
                <p:oleObj name="Videoclip" r:id="rId4" imgW="5047619" imgH="3990476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444"/>
                      <a:stretch>
                        <a:fillRect/>
                      </a:stretch>
                    </p:blipFill>
                    <p:spPr bwMode="auto">
                      <a:xfrm>
                        <a:off x="2971800" y="4038601"/>
                        <a:ext cx="2990851" cy="221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6757" y="1752600"/>
            <a:ext cx="280764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GHOSTBUSTER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4140327"/>
            <a:ext cx="2819400" cy="2241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3691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Robot Localization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1"/>
            <a:ext cx="69342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In robot localization: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We know the map, but not the robot’</a:t>
            </a:r>
            <a:r>
              <a:rPr lang="en-US" altLang="ja-JP" sz="2000" dirty="0">
                <a:ea typeface="ＭＳ Ｐゴシック" pitchFamily="34" charset="-128"/>
              </a:rPr>
              <a:t>s position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Observations may be vectors of range finder readings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State space and readings are typically continuous (works basically like a very fine grid) and so we cannot store B(X)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Particle filtering is a main technique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None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graphicFrame>
        <p:nvGraphicFramePr>
          <p:cNvPr id="4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817730"/>
              </p:ext>
            </p:extLst>
          </p:nvPr>
        </p:nvGraphicFramePr>
        <p:xfrm>
          <a:off x="1676400" y="3886201"/>
          <a:ext cx="3524251" cy="260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7" name="Videoclip" r:id="rId3" imgW="5047619" imgH="3990476" progId="Package">
                  <p:embed/>
                </p:oleObj>
              </mc:Choice>
              <mc:Fallback>
                <p:oleObj name="Videoclip" r:id="rId3" imgW="5047619" imgH="3990476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444"/>
                      <a:stretch>
                        <a:fillRect/>
                      </a:stretch>
                    </p:blipFill>
                    <p:spPr bwMode="auto">
                      <a:xfrm>
                        <a:off x="1676400" y="3886201"/>
                        <a:ext cx="3524251" cy="26066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9612" y="1981200"/>
            <a:ext cx="5570653" cy="4133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Localization (Sonar)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5756" y="6505552"/>
            <a:ext cx="387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global-sonar-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uw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annotated.avi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  <p:pic>
        <p:nvPicPr>
          <p:cNvPr id="7" name="global-sonar-uw-annotated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461" y="1510706"/>
            <a:ext cx="11907078" cy="46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8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Localization (Laser)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77400" y="648175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global-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floor.gif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  <p:pic>
        <p:nvPicPr>
          <p:cNvPr id="3" name="Picture 2" descr="global-floo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371600"/>
            <a:ext cx="67310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85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Robot Mapping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1"/>
            <a:ext cx="66294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SLAM: Simultaneous Localization And Mapping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We do not know the map or our location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State consists of position AND map!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Main techniques: </a:t>
            </a:r>
            <a:r>
              <a:rPr lang="en-US" sz="2000" dirty="0" err="1">
                <a:ea typeface="ＭＳ Ｐゴシック" pitchFamily="34" charset="-128"/>
              </a:rPr>
              <a:t>Kalman</a:t>
            </a:r>
            <a:r>
              <a:rPr lang="en-US" sz="2000" dirty="0">
                <a:ea typeface="ＭＳ Ｐゴシック" pitchFamily="34" charset="-128"/>
              </a:rPr>
              <a:t> filtering (Gaussian HMMs) and particle methods</a:t>
            </a:r>
          </a:p>
          <a:p>
            <a:endParaRPr lang="en-US" sz="2400" dirty="0">
              <a:ea typeface="ＭＳ Ｐゴシック" pitchFamily="34" charset="-128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443037" y="3505200"/>
          <a:ext cx="4500563" cy="317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7" name="Photo Editor Photo" r:id="rId3" imgW="9000000" imgH="6348010" progId="MSPhotoEd.3">
                  <p:embed/>
                </p:oleObj>
              </mc:Choice>
              <mc:Fallback>
                <p:oleObj name="Photo Editor Photo" r:id="rId3" imgW="9000000" imgH="63480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3037" y="3505200"/>
                        <a:ext cx="4500563" cy="317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62163" y="6172200"/>
            <a:ext cx="23622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DP-SLAM, Ron Parr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165" y="1828800"/>
            <a:ext cx="4978430" cy="399127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932037" y="6488668"/>
            <a:ext cx="440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PARTICLES-SLAM-mapping1-new.avi]</a:t>
            </a:r>
          </a:p>
        </p:txBody>
      </p:sp>
    </p:spTree>
    <p:extLst>
      <p:ext uri="{BB962C8B-B14F-4D97-AF65-F5344CB8AC3E}">
        <p14:creationId xmlns:p14="http://schemas.microsoft.com/office/powerpoint/2010/main" val="1244923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Today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HMMs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Particle filters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Demos!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Most-likely-explanation queries</a:t>
            </a:r>
          </a:p>
          <a:p>
            <a:pPr lvl="2"/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Applications: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Robot localization / mapping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Speech recognition (later)</a:t>
            </a: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SLAM – Video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32037" y="6488668"/>
            <a:ext cx="440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PARTICLES-SLAM-mapping1-new.avi]</a:t>
            </a:r>
          </a:p>
        </p:txBody>
      </p:sp>
      <p:pic>
        <p:nvPicPr>
          <p:cNvPr id="7" name="Online Media 3" descr="PARTICLES-SLAM-mapping1-for-ipad">
            <a:hlinkClick r:id="" action="ppaction://media"/>
            <a:extLst>
              <a:ext uri="{FF2B5EF4-FFF2-40B4-BE49-F238E27FC236}">
                <a16:creationId xmlns:a16="http://schemas.microsoft.com/office/drawing/2014/main" id="{0C9EF998-E2FB-FD43-8676-59136974E2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6000" y="11430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0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SLAM – Video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54428" y="6488668"/>
            <a:ext cx="3779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PARTICLES-SLAM-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fastslam.avi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  <p:pic>
        <p:nvPicPr>
          <p:cNvPr id="7" name="Online Media 3" descr="PARTICLES-SLAM-fastslam-for-ipad">
            <a:hlinkClick r:id="" action="ppaction://media"/>
            <a:extLst>
              <a:ext uri="{FF2B5EF4-FFF2-40B4-BE49-F238E27FC236}">
                <a16:creationId xmlns:a16="http://schemas.microsoft.com/office/drawing/2014/main" id="{EFAA6F31-AE13-2342-8E77-BC1CBE006F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1000" y="1168400"/>
            <a:ext cx="635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0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</a:t>
            </a:r>
            <a:r>
              <a:rPr lang="en-US" dirty="0" err="1"/>
              <a:t>Bayes</a:t>
            </a:r>
            <a:r>
              <a:rPr lang="en-US" dirty="0"/>
              <a:t> Nets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1" y="1372238"/>
            <a:ext cx="9964078" cy="47993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Dynamic Bayes Nets (DBNs)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315200" cy="51816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want to track multiple variables over time, using multiple sources of evidence</a:t>
            </a:r>
          </a:p>
          <a:p>
            <a:pPr lvl="7"/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Idea: Repeat a fixed Bayes net structure at each time</a:t>
            </a:r>
          </a:p>
          <a:p>
            <a:pPr lvl="7"/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Variables from time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can condition on those from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t-1</a:t>
            </a: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1800" i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Dynamic Bayes nets are a generalization of HMMs</a:t>
            </a: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231901" y="3762375"/>
            <a:ext cx="1357313" cy="1970088"/>
            <a:chOff x="1231366" y="3762103"/>
            <a:chExt cx="1358537" cy="1970314"/>
          </a:xfrm>
        </p:grpSpPr>
        <p:sp>
          <p:nvSpPr>
            <p:cNvPr id="79909" name="Oval 2"/>
            <p:cNvSpPr>
              <a:spLocks noChangeArrowheads="1"/>
            </p:cNvSpPr>
            <p:nvPr/>
          </p:nvSpPr>
          <p:spPr bwMode="auto">
            <a:xfrm>
              <a:off x="1231366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9" name="Oval 3"/>
            <p:cNvSpPr>
              <a:spLocks noChangeArrowheads="1"/>
            </p:cNvSpPr>
            <p:nvPr/>
          </p:nvSpPr>
          <p:spPr bwMode="auto">
            <a:xfrm>
              <a:off x="1231366" y="5105282"/>
              <a:ext cx="627628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11" name="AutoShape 4"/>
            <p:cNvCxnSpPr>
              <a:cxnSpLocks noChangeShapeType="1"/>
              <a:stCxn id="79909" idx="4"/>
              <a:endCxn id="9" idx="0"/>
            </p:cNvCxnSpPr>
            <p:nvPr/>
          </p:nvCxnSpPr>
          <p:spPr bwMode="auto">
            <a:xfrm rot="5400000">
              <a:off x="1186735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962275" y="5105282"/>
              <a:ext cx="627628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13" name="AutoShape 6"/>
            <p:cNvCxnSpPr>
              <a:cxnSpLocks noChangeShapeType="1"/>
              <a:stCxn id="79914" idx="4"/>
              <a:endCxn id="11" idx="0"/>
            </p:cNvCxnSpPr>
            <p:nvPr/>
          </p:nvCxnSpPr>
          <p:spPr bwMode="auto">
            <a:xfrm rot="5400000">
              <a:off x="2162095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914" name="Oval 9"/>
            <p:cNvSpPr>
              <a:spLocks noChangeArrowheads="1"/>
            </p:cNvSpPr>
            <p:nvPr/>
          </p:nvSpPr>
          <p:spPr bwMode="auto">
            <a:xfrm>
              <a:off x="1962886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1858353" y="3762375"/>
            <a:ext cx="2891447" cy="1970088"/>
            <a:chOff x="1857773" y="3762103"/>
            <a:chExt cx="2891855" cy="1970314"/>
          </a:xfrm>
        </p:grpSpPr>
        <p:sp>
          <p:nvSpPr>
            <p:cNvPr id="79899" name="Oval 17"/>
            <p:cNvSpPr>
              <a:spLocks noChangeArrowheads="1"/>
            </p:cNvSpPr>
            <p:nvPr/>
          </p:nvSpPr>
          <p:spPr bwMode="auto">
            <a:xfrm>
              <a:off x="3391091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3390536" y="5105282"/>
              <a:ext cx="627152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01" name="AutoShape 19"/>
            <p:cNvCxnSpPr>
              <a:cxnSpLocks noChangeShapeType="1"/>
              <a:stCxn id="79899" idx="4"/>
              <a:endCxn id="15" idx="0"/>
            </p:cNvCxnSpPr>
            <p:nvPr/>
          </p:nvCxnSpPr>
          <p:spPr bwMode="auto">
            <a:xfrm rot="5400000">
              <a:off x="3346460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4122477" y="5105282"/>
              <a:ext cx="627151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03" name="AutoShape 21"/>
            <p:cNvCxnSpPr>
              <a:cxnSpLocks noChangeShapeType="1"/>
              <a:stCxn id="79904" idx="4"/>
              <a:endCxn id="17" idx="0"/>
            </p:cNvCxnSpPr>
            <p:nvPr/>
          </p:nvCxnSpPr>
          <p:spPr bwMode="auto">
            <a:xfrm rot="5400000">
              <a:off x="4321820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904" name="Oval 22"/>
            <p:cNvSpPr>
              <a:spLocks noChangeArrowheads="1"/>
            </p:cNvSpPr>
            <p:nvPr/>
          </p:nvSpPr>
          <p:spPr bwMode="auto">
            <a:xfrm>
              <a:off x="4122611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79905" name="AutoShape 25"/>
            <p:cNvCxnSpPr>
              <a:cxnSpLocks noChangeShapeType="1"/>
              <a:stCxn id="79909" idx="6"/>
              <a:endCxn id="79899" idx="2"/>
            </p:cNvCxnSpPr>
            <p:nvPr/>
          </p:nvCxnSpPr>
          <p:spPr bwMode="auto">
            <a:xfrm flipV="1">
              <a:off x="1857773" y="4075612"/>
              <a:ext cx="1533318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06" name="AutoShape 26"/>
            <p:cNvCxnSpPr>
              <a:cxnSpLocks noChangeShapeType="1"/>
              <a:stCxn id="79914" idx="6"/>
              <a:endCxn id="79904" idx="2"/>
            </p:cNvCxnSpPr>
            <p:nvPr/>
          </p:nvCxnSpPr>
          <p:spPr bwMode="auto">
            <a:xfrm flipV="1">
              <a:off x="2588737" y="4563292"/>
              <a:ext cx="1533873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07" name="AutoShape 27"/>
            <p:cNvCxnSpPr>
              <a:cxnSpLocks noChangeShapeType="1"/>
              <a:stCxn id="79914" idx="6"/>
              <a:endCxn id="79899" idx="3"/>
            </p:cNvCxnSpPr>
            <p:nvPr/>
          </p:nvCxnSpPr>
          <p:spPr bwMode="auto">
            <a:xfrm flipV="1">
              <a:off x="2588737" y="4297295"/>
              <a:ext cx="894179" cy="3422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08" name="AutoShape 28"/>
            <p:cNvCxnSpPr>
              <a:cxnSpLocks noChangeShapeType="1"/>
              <a:stCxn id="79899" idx="6"/>
              <a:endCxn id="79904" idx="1"/>
            </p:cNvCxnSpPr>
            <p:nvPr/>
          </p:nvCxnSpPr>
          <p:spPr bwMode="auto">
            <a:xfrm>
              <a:off x="4018108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1035051" y="3276600"/>
            <a:ext cx="1727200" cy="2590800"/>
            <a:chOff x="1035423" y="3276600"/>
            <a:chExt cx="1726474" cy="2590800"/>
          </a:xfrm>
        </p:grpSpPr>
        <p:sp>
          <p:nvSpPr>
            <p:cNvPr id="79897" name="Rectangle 16"/>
            <p:cNvSpPr>
              <a:spLocks noChangeArrowheads="1"/>
            </p:cNvSpPr>
            <p:nvPr/>
          </p:nvSpPr>
          <p:spPr bwMode="auto">
            <a:xfrm>
              <a:off x="1035423" y="3657600"/>
              <a:ext cx="1726474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9898" name="TextBox 26"/>
            <p:cNvSpPr txBox="1">
              <a:spLocks noChangeArrowheads="1"/>
            </p:cNvSpPr>
            <p:nvPr/>
          </p:nvSpPr>
          <p:spPr bwMode="auto">
            <a:xfrm>
              <a:off x="1618898" y="3276600"/>
              <a:ext cx="565974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=1</a:t>
              </a:r>
            </a:p>
          </p:txBody>
        </p:sp>
      </p:grpSp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3219451" y="3276600"/>
            <a:ext cx="1676400" cy="2590800"/>
            <a:chOff x="3219097" y="3276600"/>
            <a:chExt cx="1676400" cy="2590800"/>
          </a:xfrm>
        </p:grpSpPr>
        <p:sp>
          <p:nvSpPr>
            <p:cNvPr id="79895" name="Rectangle 16"/>
            <p:cNvSpPr>
              <a:spLocks noChangeArrowheads="1"/>
            </p:cNvSpPr>
            <p:nvPr/>
          </p:nvSpPr>
          <p:spPr bwMode="auto">
            <a:xfrm>
              <a:off x="3219097" y="36576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9896" name="TextBox 27"/>
            <p:cNvSpPr txBox="1">
              <a:spLocks noChangeArrowheads="1"/>
            </p:cNvSpPr>
            <p:nvPr/>
          </p:nvSpPr>
          <p:spPr bwMode="auto">
            <a:xfrm>
              <a:off x="3862498" y="3276600"/>
              <a:ext cx="566212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=2</a:t>
              </a:r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4018384" y="3276600"/>
            <a:ext cx="4363616" cy="2590800"/>
            <a:chOff x="4018529" y="3276600"/>
            <a:chExt cx="4363471" cy="2590800"/>
          </a:xfrm>
        </p:grpSpPr>
        <p:sp>
          <p:nvSpPr>
            <p:cNvPr id="79880" name="Oval 17"/>
            <p:cNvSpPr>
              <a:spLocks noChangeArrowheads="1"/>
            </p:cNvSpPr>
            <p:nvPr/>
          </p:nvSpPr>
          <p:spPr bwMode="auto">
            <a:xfrm>
              <a:off x="5518160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3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31" name="Oval 18"/>
            <p:cNvSpPr>
              <a:spLocks noChangeArrowheads="1"/>
            </p:cNvSpPr>
            <p:nvPr/>
          </p:nvSpPr>
          <p:spPr bwMode="auto">
            <a:xfrm>
              <a:off x="5518245" y="5105400"/>
              <a:ext cx="627042" cy="62706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3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882" name="AutoShape 19"/>
            <p:cNvCxnSpPr>
              <a:cxnSpLocks noChangeShapeType="1"/>
              <a:stCxn id="79880" idx="4"/>
              <a:endCxn id="31" idx="0"/>
            </p:cNvCxnSpPr>
            <p:nvPr/>
          </p:nvCxnSpPr>
          <p:spPr bwMode="auto">
            <a:xfrm rot="5400000">
              <a:off x="5473529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Oval 20"/>
            <p:cNvSpPr>
              <a:spLocks noChangeArrowheads="1"/>
            </p:cNvSpPr>
            <p:nvPr/>
          </p:nvSpPr>
          <p:spPr bwMode="auto">
            <a:xfrm>
              <a:off x="6250059" y="5105400"/>
              <a:ext cx="627041" cy="62706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3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884" name="AutoShape 21"/>
            <p:cNvCxnSpPr>
              <a:cxnSpLocks noChangeShapeType="1"/>
              <a:stCxn id="79885" idx="4"/>
              <a:endCxn id="33" idx="0"/>
            </p:cNvCxnSpPr>
            <p:nvPr/>
          </p:nvCxnSpPr>
          <p:spPr bwMode="auto">
            <a:xfrm rot="5400000">
              <a:off x="6448889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85" name="Oval 22"/>
            <p:cNvSpPr>
              <a:spLocks noChangeArrowheads="1"/>
            </p:cNvSpPr>
            <p:nvPr/>
          </p:nvSpPr>
          <p:spPr bwMode="auto">
            <a:xfrm>
              <a:off x="6249680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3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79886" name="AutoShape 28"/>
            <p:cNvCxnSpPr>
              <a:cxnSpLocks noChangeShapeType="1"/>
              <a:stCxn id="79880" idx="6"/>
              <a:endCxn id="79885" idx="1"/>
            </p:cNvCxnSpPr>
            <p:nvPr/>
          </p:nvCxnSpPr>
          <p:spPr bwMode="auto">
            <a:xfrm>
              <a:off x="6145177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87" name="TextBox 36"/>
            <p:cNvSpPr txBox="1">
              <a:spLocks noChangeArrowheads="1"/>
            </p:cNvSpPr>
            <p:nvPr/>
          </p:nvSpPr>
          <p:spPr bwMode="auto">
            <a:xfrm>
              <a:off x="5989568" y="3276600"/>
              <a:ext cx="56619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=3</a:t>
              </a:r>
            </a:p>
          </p:txBody>
        </p:sp>
        <p:cxnSp>
          <p:nvCxnSpPr>
            <p:cNvPr id="79888" name="AutoShape 25"/>
            <p:cNvCxnSpPr>
              <a:cxnSpLocks noChangeShapeType="1"/>
              <a:stCxn id="79899" idx="6"/>
              <a:endCxn id="79880" idx="2"/>
            </p:cNvCxnSpPr>
            <p:nvPr/>
          </p:nvCxnSpPr>
          <p:spPr bwMode="auto">
            <a:xfrm flipV="1">
              <a:off x="4018529" y="4075612"/>
              <a:ext cx="1499631" cy="7643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89" name="AutoShape 27"/>
            <p:cNvCxnSpPr>
              <a:cxnSpLocks noChangeShapeType="1"/>
              <a:stCxn id="79904" idx="6"/>
              <a:endCxn id="79880" idx="3"/>
            </p:cNvCxnSpPr>
            <p:nvPr/>
          </p:nvCxnSpPr>
          <p:spPr bwMode="auto">
            <a:xfrm flipV="1">
              <a:off x="4749921" y="4297296"/>
              <a:ext cx="860064" cy="34237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90" name="AutoShape 26"/>
            <p:cNvCxnSpPr>
              <a:cxnSpLocks noChangeShapeType="1"/>
              <a:stCxn id="79904" idx="6"/>
              <a:endCxn id="79885" idx="2"/>
            </p:cNvCxnSpPr>
            <p:nvPr/>
          </p:nvCxnSpPr>
          <p:spPr bwMode="auto">
            <a:xfrm flipV="1">
              <a:off x="4749921" y="4563292"/>
              <a:ext cx="1499759" cy="7638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91" name="Rectangle 16"/>
            <p:cNvSpPr>
              <a:spLocks noChangeArrowheads="1"/>
            </p:cNvSpPr>
            <p:nvPr/>
          </p:nvSpPr>
          <p:spPr bwMode="auto">
            <a:xfrm>
              <a:off x="5352697" y="36576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79892" name="AutoShape 25"/>
            <p:cNvCxnSpPr>
              <a:cxnSpLocks noChangeShapeType="1"/>
            </p:cNvCxnSpPr>
            <p:nvPr/>
          </p:nvCxnSpPr>
          <p:spPr bwMode="auto">
            <a:xfrm>
              <a:off x="6150428" y="4078941"/>
              <a:ext cx="1500052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93" name="AutoShape 27"/>
            <p:cNvCxnSpPr>
              <a:cxnSpLocks noChangeShapeType="1"/>
            </p:cNvCxnSpPr>
            <p:nvPr/>
          </p:nvCxnSpPr>
          <p:spPr bwMode="auto">
            <a:xfrm flipV="1">
              <a:off x="6881948" y="4300625"/>
              <a:ext cx="860357" cy="26599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94" name="AutoShape 26"/>
            <p:cNvCxnSpPr>
              <a:cxnSpLocks noChangeShapeType="1"/>
            </p:cNvCxnSpPr>
            <p:nvPr/>
          </p:nvCxnSpPr>
          <p:spPr bwMode="auto">
            <a:xfrm>
              <a:off x="6881948" y="4566621"/>
              <a:ext cx="1500052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5984" y="1295400"/>
            <a:ext cx="3671107" cy="2376574"/>
          </a:xfrm>
          <a:prstGeom prst="rect">
            <a:avLst/>
          </a:prstGeom>
          <a:noFill/>
        </p:spPr>
      </p:pic>
      <p:sp>
        <p:nvSpPr>
          <p:cNvPr id="45" name="TextBox 44"/>
          <p:cNvSpPr txBox="1"/>
          <p:nvPr/>
        </p:nvSpPr>
        <p:spPr>
          <a:xfrm>
            <a:off x="7396817" y="6488668"/>
            <a:ext cx="4795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sonar ghost DBN model (L15D6)]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Pacman</a:t>
            </a:r>
            <a:r>
              <a:rPr lang="en-US" dirty="0"/>
              <a:t> – Sonar (P4)</a:t>
            </a:r>
          </a:p>
        </p:txBody>
      </p:sp>
      <p:pic>
        <p:nvPicPr>
          <p:cNvPr id="5" name="Picture 4" descr="Screen Shot 2014-08-21 at 7.49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58" y="1219200"/>
            <a:ext cx="6297884" cy="5277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5911" y="6507901"/>
            <a:ext cx="440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– Sonar – No Beliefs(L14D1)]</a:t>
            </a:r>
          </a:p>
        </p:txBody>
      </p:sp>
    </p:spTree>
    <p:extLst>
      <p:ext uri="{BB962C8B-B14F-4D97-AF65-F5344CB8AC3E}">
        <p14:creationId xmlns:p14="http://schemas.microsoft.com/office/powerpoint/2010/main" val="1877871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Sonar Ghost DBN Model</a:t>
            </a:r>
          </a:p>
        </p:txBody>
      </p:sp>
      <p:pic>
        <p:nvPicPr>
          <p:cNvPr id="5" name="pacman-sonar-ghost-dbn-mod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8175" y="1143000"/>
            <a:ext cx="8375650" cy="52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0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Exact Inference in DBNs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557000" cy="4830765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Variable elimination applies to dynamic Bayes nets</a:t>
            </a:r>
          </a:p>
          <a:p>
            <a:pPr lvl="6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Procedure: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unroll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the network for T time steps, then eliminate variables until P(X</a:t>
            </a:r>
            <a:r>
              <a:rPr lang="en-US" altLang="ja-JP" sz="2400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|e</a:t>
            </a:r>
            <a:r>
              <a:rPr lang="en-US" altLang="ja-JP" sz="2400" baseline="-25000" dirty="0">
                <a:latin typeface="Calibri"/>
                <a:ea typeface="ＭＳ Ｐゴシック" pitchFamily="34" charset="-128"/>
                <a:cs typeface="Calibri"/>
              </a:rPr>
              <a:t>1:T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) is computed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4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2"/>
            <a:endParaRPr lang="en-US" sz="16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36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Online belief updates: Eliminate all variables from the previous time step; store factors for current time only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46451" y="3152775"/>
            <a:ext cx="1358900" cy="1970088"/>
            <a:chOff x="1231366" y="3762103"/>
            <a:chExt cx="1358537" cy="1970314"/>
          </a:xfrm>
        </p:grpSpPr>
        <p:sp>
          <p:nvSpPr>
            <p:cNvPr id="80932" name="Oval 2"/>
            <p:cNvSpPr>
              <a:spLocks noChangeArrowheads="1"/>
            </p:cNvSpPr>
            <p:nvPr/>
          </p:nvSpPr>
          <p:spPr bwMode="auto">
            <a:xfrm>
              <a:off x="1231366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1231366" y="5105282"/>
              <a:ext cx="626895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34" name="AutoShape 4"/>
            <p:cNvCxnSpPr>
              <a:cxnSpLocks noChangeShapeType="1"/>
              <a:stCxn id="80932" idx="4"/>
              <a:endCxn id="7" idx="0"/>
            </p:cNvCxnSpPr>
            <p:nvPr/>
          </p:nvCxnSpPr>
          <p:spPr bwMode="auto">
            <a:xfrm rot="5400000">
              <a:off x="1186735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963009" y="5105282"/>
              <a:ext cx="626894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36" name="AutoShape 6"/>
            <p:cNvCxnSpPr>
              <a:cxnSpLocks noChangeShapeType="1"/>
              <a:stCxn id="80937" idx="4"/>
              <a:endCxn id="9" idx="0"/>
            </p:cNvCxnSpPr>
            <p:nvPr/>
          </p:nvCxnSpPr>
          <p:spPr bwMode="auto">
            <a:xfrm rot="5400000">
              <a:off x="2162095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937" name="Oval 9"/>
            <p:cNvSpPr>
              <a:spLocks noChangeArrowheads="1"/>
            </p:cNvSpPr>
            <p:nvPr/>
          </p:nvSpPr>
          <p:spPr bwMode="auto">
            <a:xfrm>
              <a:off x="1962886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973636" y="3152775"/>
            <a:ext cx="2890714" cy="1970088"/>
            <a:chOff x="1858495" y="3762103"/>
            <a:chExt cx="2891133" cy="1970314"/>
          </a:xfrm>
        </p:grpSpPr>
        <p:sp>
          <p:nvSpPr>
            <p:cNvPr id="80922" name="Oval 17"/>
            <p:cNvSpPr>
              <a:spLocks noChangeArrowheads="1"/>
            </p:cNvSpPr>
            <p:nvPr/>
          </p:nvSpPr>
          <p:spPr bwMode="auto">
            <a:xfrm>
              <a:off x="3391091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4" name="Oval 18"/>
            <p:cNvSpPr>
              <a:spLocks noChangeArrowheads="1"/>
            </p:cNvSpPr>
            <p:nvPr/>
          </p:nvSpPr>
          <p:spPr bwMode="auto">
            <a:xfrm>
              <a:off x="3390531" y="5105282"/>
              <a:ext cx="627154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24" name="AutoShape 19"/>
            <p:cNvCxnSpPr>
              <a:cxnSpLocks noChangeShapeType="1"/>
              <a:stCxn id="80922" idx="4"/>
              <a:endCxn id="14" idx="0"/>
            </p:cNvCxnSpPr>
            <p:nvPr/>
          </p:nvCxnSpPr>
          <p:spPr bwMode="auto">
            <a:xfrm rot="5400000">
              <a:off x="3346460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20"/>
            <p:cNvSpPr>
              <a:spLocks noChangeArrowheads="1"/>
            </p:cNvSpPr>
            <p:nvPr/>
          </p:nvSpPr>
          <p:spPr bwMode="auto">
            <a:xfrm>
              <a:off x="4122475" y="5105282"/>
              <a:ext cx="627153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26" name="AutoShape 21"/>
            <p:cNvCxnSpPr>
              <a:cxnSpLocks noChangeShapeType="1"/>
              <a:stCxn id="80927" idx="4"/>
              <a:endCxn id="16" idx="0"/>
            </p:cNvCxnSpPr>
            <p:nvPr/>
          </p:nvCxnSpPr>
          <p:spPr bwMode="auto">
            <a:xfrm rot="5400000">
              <a:off x="4321820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927" name="Oval 22"/>
            <p:cNvSpPr>
              <a:spLocks noChangeArrowheads="1"/>
            </p:cNvSpPr>
            <p:nvPr/>
          </p:nvSpPr>
          <p:spPr bwMode="auto">
            <a:xfrm>
              <a:off x="4122611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80928" name="AutoShape 25"/>
            <p:cNvCxnSpPr>
              <a:cxnSpLocks noChangeShapeType="1"/>
              <a:stCxn id="80932" idx="6"/>
              <a:endCxn id="80922" idx="2"/>
            </p:cNvCxnSpPr>
            <p:nvPr/>
          </p:nvCxnSpPr>
          <p:spPr bwMode="auto">
            <a:xfrm>
              <a:off x="1858495" y="3999403"/>
              <a:ext cx="1532596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29" name="AutoShape 26"/>
            <p:cNvCxnSpPr>
              <a:cxnSpLocks noChangeShapeType="1"/>
              <a:stCxn id="80937" idx="6"/>
              <a:endCxn id="80927" idx="2"/>
            </p:cNvCxnSpPr>
            <p:nvPr/>
          </p:nvCxnSpPr>
          <p:spPr bwMode="auto">
            <a:xfrm>
              <a:off x="2590316" y="4487083"/>
              <a:ext cx="1532295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30" name="AutoShape 27"/>
            <p:cNvCxnSpPr>
              <a:cxnSpLocks noChangeShapeType="1"/>
              <a:stCxn id="80937" idx="6"/>
              <a:endCxn id="80922" idx="3"/>
            </p:cNvCxnSpPr>
            <p:nvPr/>
          </p:nvCxnSpPr>
          <p:spPr bwMode="auto">
            <a:xfrm flipV="1">
              <a:off x="2590316" y="4297295"/>
              <a:ext cx="892599" cy="1897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31" name="AutoShape 28"/>
            <p:cNvCxnSpPr>
              <a:cxnSpLocks noChangeShapeType="1"/>
              <a:stCxn id="80922" idx="6"/>
              <a:endCxn id="80927" idx="1"/>
            </p:cNvCxnSpPr>
            <p:nvPr/>
          </p:nvCxnSpPr>
          <p:spPr bwMode="auto">
            <a:xfrm>
              <a:off x="4018108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0" name="Oval 17"/>
          <p:cNvSpPr>
            <a:spLocks noChangeArrowheads="1"/>
          </p:cNvSpPr>
          <p:nvPr/>
        </p:nvSpPr>
        <p:spPr bwMode="auto">
          <a:xfrm>
            <a:off x="7632702" y="3152777"/>
            <a:ext cx="627063" cy="627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a</a:t>
            </a:r>
            <a:endParaRPr lang="en-US" b="1">
              <a:latin typeface="Calibri"/>
              <a:cs typeface="Calibri"/>
            </a:endParaRPr>
          </a:p>
        </p:txBody>
      </p:sp>
      <p:sp>
        <p:nvSpPr>
          <p:cNvPr id="31" name="Oval 18"/>
          <p:cNvSpPr>
            <a:spLocks noChangeArrowheads="1"/>
          </p:cNvSpPr>
          <p:nvPr/>
        </p:nvSpPr>
        <p:spPr bwMode="auto">
          <a:xfrm>
            <a:off x="7632702" y="4495802"/>
            <a:ext cx="627063" cy="6270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sz="1600" b="1" baseline="-25000" dirty="0">
                <a:latin typeface="Calibri"/>
                <a:cs typeface="Calibri"/>
              </a:rPr>
              <a:t>3</a:t>
            </a:r>
            <a:r>
              <a:rPr lang="en-US" b="1" baseline="30000" dirty="0">
                <a:latin typeface="Calibri"/>
                <a:cs typeface="Calibri"/>
              </a:rPr>
              <a:t>a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32" name="AutoShape 19"/>
          <p:cNvCxnSpPr>
            <a:cxnSpLocks noChangeShapeType="1"/>
            <a:stCxn id="30" idx="4"/>
            <a:endCxn id="31" idx="0"/>
          </p:cNvCxnSpPr>
          <p:nvPr/>
        </p:nvCxnSpPr>
        <p:spPr bwMode="auto">
          <a:xfrm rot="5400000">
            <a:off x="7587458" y="4137820"/>
            <a:ext cx="717551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Oval 20"/>
          <p:cNvSpPr>
            <a:spLocks noChangeArrowheads="1"/>
          </p:cNvSpPr>
          <p:nvPr/>
        </p:nvSpPr>
        <p:spPr bwMode="auto">
          <a:xfrm>
            <a:off x="8364538" y="4495802"/>
            <a:ext cx="627063" cy="6270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sz="1600" b="1" baseline="-25000" dirty="0">
                <a:latin typeface="Calibri"/>
                <a:cs typeface="Calibri"/>
              </a:rPr>
              <a:t>3</a:t>
            </a:r>
            <a:r>
              <a:rPr lang="en-US" b="1" baseline="30000" dirty="0">
                <a:latin typeface="Calibri"/>
                <a:cs typeface="Calibri"/>
              </a:rPr>
              <a:t>b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34" name="AutoShape 21"/>
          <p:cNvCxnSpPr>
            <a:cxnSpLocks noChangeShapeType="1"/>
            <a:stCxn id="35" idx="4"/>
            <a:endCxn id="33" idx="0"/>
          </p:cNvCxnSpPr>
          <p:nvPr/>
        </p:nvCxnSpPr>
        <p:spPr bwMode="auto">
          <a:xfrm rot="5400000">
            <a:off x="8563769" y="4382295"/>
            <a:ext cx="2286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Oval 22"/>
          <p:cNvSpPr>
            <a:spLocks noChangeArrowheads="1"/>
          </p:cNvSpPr>
          <p:nvPr/>
        </p:nvSpPr>
        <p:spPr bwMode="auto">
          <a:xfrm>
            <a:off x="8364538" y="3640138"/>
            <a:ext cx="627063" cy="627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b</a:t>
            </a:r>
            <a:endParaRPr lang="en-US" b="1">
              <a:latin typeface="Calibri"/>
              <a:cs typeface="Calibri"/>
            </a:endParaRPr>
          </a:p>
        </p:txBody>
      </p:sp>
      <p:cxnSp>
        <p:nvCxnSpPr>
          <p:cNvPr id="36" name="AutoShape 28"/>
          <p:cNvCxnSpPr>
            <a:cxnSpLocks noChangeShapeType="1"/>
            <a:stCxn id="30" idx="6"/>
            <a:endCxn id="35" idx="1"/>
          </p:cNvCxnSpPr>
          <p:nvPr/>
        </p:nvCxnSpPr>
        <p:spPr bwMode="auto">
          <a:xfrm>
            <a:off x="8259763" y="3465514"/>
            <a:ext cx="196851" cy="2667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25"/>
          <p:cNvCxnSpPr>
            <a:cxnSpLocks noChangeShapeType="1"/>
            <a:stCxn id="80922" idx="6"/>
            <a:endCxn id="30" idx="2"/>
          </p:cNvCxnSpPr>
          <p:nvPr/>
        </p:nvCxnSpPr>
        <p:spPr bwMode="auto">
          <a:xfrm>
            <a:off x="6132513" y="3465513"/>
            <a:ext cx="1500187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AutoShape 27"/>
          <p:cNvCxnSpPr>
            <a:cxnSpLocks noChangeShapeType="1"/>
            <a:endCxn id="30" idx="3"/>
          </p:cNvCxnSpPr>
          <p:nvPr/>
        </p:nvCxnSpPr>
        <p:spPr bwMode="auto">
          <a:xfrm flipV="1">
            <a:off x="6864352" y="3687763"/>
            <a:ext cx="860425" cy="1905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26"/>
          <p:cNvCxnSpPr>
            <a:cxnSpLocks noChangeShapeType="1"/>
            <a:stCxn id="80927" idx="6"/>
            <a:endCxn id="35" idx="2"/>
          </p:cNvCxnSpPr>
          <p:nvPr/>
        </p:nvCxnSpPr>
        <p:spPr bwMode="auto">
          <a:xfrm flipV="1">
            <a:off x="6864351" y="3954463"/>
            <a:ext cx="15001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3149600" y="2667000"/>
            <a:ext cx="5994400" cy="2590800"/>
            <a:chOff x="1035423" y="3048000"/>
            <a:chExt cx="5993674" cy="2590800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1035423" y="3048000"/>
              <a:ext cx="1726474" cy="2590800"/>
              <a:chOff x="1035423" y="3276600"/>
              <a:chExt cx="1726474" cy="2590800"/>
            </a:xfrm>
          </p:grpSpPr>
          <p:sp>
            <p:nvSpPr>
              <p:cNvPr id="80920" name="Rectangle 16"/>
              <p:cNvSpPr>
                <a:spLocks noChangeArrowheads="1"/>
              </p:cNvSpPr>
              <p:nvPr/>
            </p:nvSpPr>
            <p:spPr bwMode="auto">
              <a:xfrm>
                <a:off x="1035423" y="3657600"/>
                <a:ext cx="1726474" cy="2209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0921" name="TextBox 24"/>
              <p:cNvSpPr txBox="1">
                <a:spLocks noChangeArrowheads="1"/>
              </p:cNvSpPr>
              <p:nvPr/>
            </p:nvSpPr>
            <p:spPr bwMode="auto">
              <a:xfrm>
                <a:off x="1618896" y="3276600"/>
                <a:ext cx="56614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900" dirty="0">
                    <a:latin typeface="Calibri"/>
                    <a:cs typeface="Calibri"/>
                  </a:rPr>
                  <a:t>t =1</a:t>
                </a:r>
              </a:p>
            </p:txBody>
          </p:sp>
        </p:grp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3219097" y="3048000"/>
              <a:ext cx="1676400" cy="2590800"/>
              <a:chOff x="3219097" y="3276600"/>
              <a:chExt cx="1676400" cy="2590800"/>
            </a:xfrm>
          </p:grpSpPr>
          <p:sp>
            <p:nvSpPr>
              <p:cNvPr id="80918" name="Rectangle 16"/>
              <p:cNvSpPr>
                <a:spLocks noChangeArrowheads="1"/>
              </p:cNvSpPr>
              <p:nvPr/>
            </p:nvSpPr>
            <p:spPr bwMode="auto">
              <a:xfrm>
                <a:off x="3219097" y="3657600"/>
                <a:ext cx="1676400" cy="2209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0919" name="TextBox 27"/>
              <p:cNvSpPr txBox="1">
                <a:spLocks noChangeArrowheads="1"/>
              </p:cNvSpPr>
              <p:nvPr/>
            </p:nvSpPr>
            <p:spPr bwMode="auto">
              <a:xfrm>
                <a:off x="3862498" y="3276600"/>
                <a:ext cx="56614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900" dirty="0">
                    <a:latin typeface="Calibri"/>
                    <a:cs typeface="Calibri"/>
                  </a:rPr>
                  <a:t>t =2</a:t>
                </a:r>
              </a:p>
            </p:txBody>
          </p:sp>
        </p:grpSp>
        <p:sp>
          <p:nvSpPr>
            <p:cNvPr id="80916" name="TextBox 36"/>
            <p:cNvSpPr txBox="1">
              <a:spLocks noChangeArrowheads="1"/>
            </p:cNvSpPr>
            <p:nvPr/>
          </p:nvSpPr>
          <p:spPr bwMode="auto">
            <a:xfrm>
              <a:off x="5989567" y="3048000"/>
              <a:ext cx="56614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=3</a:t>
              </a:r>
            </a:p>
          </p:txBody>
        </p:sp>
        <p:sp>
          <p:nvSpPr>
            <p:cNvPr id="80917" name="Rectangle 16"/>
            <p:cNvSpPr>
              <a:spLocks noChangeArrowheads="1"/>
            </p:cNvSpPr>
            <p:nvPr/>
          </p:nvSpPr>
          <p:spPr bwMode="auto">
            <a:xfrm>
              <a:off x="5352697" y="34290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47" name="Oval 22"/>
          <p:cNvSpPr>
            <a:spLocks noChangeArrowheads="1"/>
          </p:cNvSpPr>
          <p:nvPr/>
        </p:nvSpPr>
        <p:spPr bwMode="auto">
          <a:xfrm>
            <a:off x="8362951" y="3638551"/>
            <a:ext cx="627063" cy="627063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b</a:t>
            </a:r>
            <a:endParaRPr lang="en-US" b="1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5" grpId="0" animBg="1"/>
      <p:bldP spid="47" grpId="0" animBg="1"/>
      <p:bldP spid="4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DBN Particle Filters</a:t>
            </a:r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particle is a complete sample for a time step</a:t>
            </a:r>
          </a:p>
          <a:p>
            <a:pPr lvl="6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Initialize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Generate prior samples for the t=1 Bayes net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Example particle: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(3,3)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(5,3) </a:t>
            </a:r>
          </a:p>
          <a:p>
            <a:pPr lvl="1"/>
            <a:endParaRPr lang="en-US" sz="11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Elapse time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Sample a successor for each particle 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Example successor: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(2,3)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(6,3)</a:t>
            </a:r>
          </a:p>
          <a:p>
            <a:pPr lvl="8"/>
            <a:endParaRPr lang="en-US" sz="1600" b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Observe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Weight each </a:t>
            </a:r>
            <a:r>
              <a:rPr lang="en-US" sz="2400" i="1" u="sng" dirty="0">
                <a:latin typeface="Calibri"/>
                <a:ea typeface="ＭＳ Ｐゴシック" pitchFamily="34" charset="-128"/>
                <a:cs typeface="Calibri"/>
              </a:rPr>
              <a:t>entire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sample by the likelihood of the evidence conditioned on the sample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Likelihood: P(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) * P(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) </a:t>
            </a:r>
          </a:p>
          <a:p>
            <a:endParaRPr lang="en-US" sz="1100" b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Resample: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Select prior samples (tuples of values) in proportion to their likelihood</a:t>
            </a:r>
          </a:p>
          <a:p>
            <a:endParaRPr lang="en-US" sz="1100" b="1" dirty="0">
              <a:latin typeface="Calibri"/>
              <a:ea typeface="ＭＳ Ｐゴシック" pitchFamily="34" charset="-128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Likely Explanation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8387" y="1442418"/>
            <a:ext cx="7797750" cy="4729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HMMs: MLE Queries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7315200" cy="16303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HMMs defined by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States X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Observations E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Initial distribution: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Transitions: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Emissions: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New query: most likely explanation: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New method: the </a:t>
            </a:r>
            <a:r>
              <a:rPr lang="en-US" sz="2800" dirty="0" err="1">
                <a:latin typeface="Calibri"/>
                <a:cs typeface="Calibri"/>
              </a:rPr>
              <a:t>Viterbi</a:t>
            </a:r>
            <a:r>
              <a:rPr lang="en-US" sz="2800" dirty="0">
                <a:latin typeface="Calibri"/>
                <a:cs typeface="Calibri"/>
              </a:rPr>
              <a:t> algorithm</a:t>
            </a:r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8402" y="3230561"/>
            <a:ext cx="1577788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8401" y="2849564"/>
            <a:ext cx="963227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8400" y="3611561"/>
            <a:ext cx="1183341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Oval 8"/>
          <p:cNvSpPr>
            <a:spLocks noChangeArrowheads="1"/>
          </p:cNvSpPr>
          <p:nvPr/>
        </p:nvSpPr>
        <p:spPr bwMode="auto">
          <a:xfrm>
            <a:off x="117856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8440" name="AutoShape 9"/>
          <p:cNvCxnSpPr>
            <a:cxnSpLocks noChangeShapeType="1"/>
            <a:stCxn id="18439" idx="4"/>
            <a:endCxn id="18455" idx="0"/>
          </p:cNvCxnSpPr>
          <p:nvPr/>
        </p:nvCxnSpPr>
        <p:spPr bwMode="auto">
          <a:xfrm>
            <a:off x="121412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</p:spPr>
      </p:cxnSp>
      <p:sp>
        <p:nvSpPr>
          <p:cNvPr id="18441" name="Oval 10"/>
          <p:cNvSpPr>
            <a:spLocks noChangeArrowheads="1"/>
          </p:cNvSpPr>
          <p:nvPr/>
        </p:nvSpPr>
        <p:spPr bwMode="auto">
          <a:xfrm>
            <a:off x="73152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8442" name="AutoShape 11"/>
          <p:cNvCxnSpPr>
            <a:cxnSpLocks noChangeShapeType="1"/>
            <a:stCxn id="18441" idx="4"/>
            <a:endCxn id="18452" idx="0"/>
          </p:cNvCxnSpPr>
          <p:nvPr/>
        </p:nvCxnSpPr>
        <p:spPr bwMode="auto">
          <a:xfrm>
            <a:off x="76708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3" name="Oval 12"/>
          <p:cNvSpPr>
            <a:spLocks noChangeArrowheads="1"/>
          </p:cNvSpPr>
          <p:nvPr/>
        </p:nvSpPr>
        <p:spPr bwMode="auto">
          <a:xfrm>
            <a:off x="60960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8444" name="AutoShape 13"/>
          <p:cNvCxnSpPr>
            <a:cxnSpLocks noChangeShapeType="1"/>
            <a:stCxn id="18445" idx="6"/>
            <a:endCxn id="18441" idx="2"/>
          </p:cNvCxnSpPr>
          <p:nvPr/>
        </p:nvCxnSpPr>
        <p:spPr bwMode="auto">
          <a:xfrm>
            <a:off x="68262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5" name="Oval 14"/>
          <p:cNvSpPr>
            <a:spLocks noChangeArrowheads="1"/>
          </p:cNvSpPr>
          <p:nvPr/>
        </p:nvSpPr>
        <p:spPr bwMode="auto">
          <a:xfrm>
            <a:off x="60960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8446" name="AutoShape 15"/>
          <p:cNvCxnSpPr>
            <a:cxnSpLocks noChangeShapeType="1"/>
            <a:stCxn id="18445" idx="4"/>
            <a:endCxn id="18443" idx="0"/>
          </p:cNvCxnSpPr>
          <p:nvPr/>
        </p:nvCxnSpPr>
        <p:spPr bwMode="auto">
          <a:xfrm>
            <a:off x="64516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7" name="Oval 16"/>
          <p:cNvSpPr>
            <a:spLocks noChangeArrowheads="1"/>
          </p:cNvSpPr>
          <p:nvPr/>
        </p:nvSpPr>
        <p:spPr bwMode="auto">
          <a:xfrm>
            <a:off x="85344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cxnSp>
        <p:nvCxnSpPr>
          <p:cNvPr id="18448" name="AutoShape 17"/>
          <p:cNvCxnSpPr>
            <a:cxnSpLocks noChangeShapeType="1"/>
            <a:stCxn id="18447" idx="6"/>
            <a:endCxn id="18450" idx="2"/>
          </p:cNvCxnSpPr>
          <p:nvPr/>
        </p:nvCxnSpPr>
        <p:spPr bwMode="auto">
          <a:xfrm>
            <a:off x="92646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18449" name="AutoShape 18"/>
          <p:cNvCxnSpPr>
            <a:cxnSpLocks noChangeShapeType="1"/>
            <a:stCxn id="18441" idx="6"/>
            <a:endCxn id="18447" idx="2"/>
          </p:cNvCxnSpPr>
          <p:nvPr/>
        </p:nvCxnSpPr>
        <p:spPr bwMode="auto">
          <a:xfrm>
            <a:off x="80454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50" name="Oval 19"/>
          <p:cNvSpPr>
            <a:spLocks noChangeArrowheads="1"/>
          </p:cNvSpPr>
          <p:nvPr/>
        </p:nvSpPr>
        <p:spPr bwMode="auto">
          <a:xfrm>
            <a:off x="97536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cxnSp>
        <p:nvCxnSpPr>
          <p:cNvPr id="18451" name="AutoShape 20"/>
          <p:cNvCxnSpPr>
            <a:cxnSpLocks noChangeShapeType="1"/>
            <a:stCxn id="18450" idx="6"/>
            <a:endCxn id="18439" idx="2"/>
          </p:cNvCxnSpPr>
          <p:nvPr/>
        </p:nvCxnSpPr>
        <p:spPr bwMode="auto">
          <a:xfrm>
            <a:off x="10483851" y="2049463"/>
            <a:ext cx="12827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18452" name="Oval 21"/>
          <p:cNvSpPr>
            <a:spLocks noChangeArrowheads="1"/>
          </p:cNvSpPr>
          <p:nvPr/>
        </p:nvSpPr>
        <p:spPr bwMode="auto">
          <a:xfrm>
            <a:off x="73152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18453" name="Oval 22"/>
          <p:cNvSpPr>
            <a:spLocks noChangeArrowheads="1"/>
          </p:cNvSpPr>
          <p:nvPr/>
        </p:nvSpPr>
        <p:spPr bwMode="auto">
          <a:xfrm>
            <a:off x="85344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sp>
        <p:nvSpPr>
          <p:cNvPr id="18454" name="Oval 23"/>
          <p:cNvSpPr>
            <a:spLocks noChangeArrowheads="1"/>
          </p:cNvSpPr>
          <p:nvPr/>
        </p:nvSpPr>
        <p:spPr bwMode="auto">
          <a:xfrm>
            <a:off x="97536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18455" name="Oval 24"/>
          <p:cNvSpPr>
            <a:spLocks noChangeArrowheads="1"/>
          </p:cNvSpPr>
          <p:nvPr/>
        </p:nvSpPr>
        <p:spPr bwMode="auto">
          <a:xfrm>
            <a:off x="11785600" y="28495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8456" name="AutoShape 25"/>
          <p:cNvCxnSpPr>
            <a:cxnSpLocks noChangeShapeType="1"/>
            <a:stCxn id="18447" idx="4"/>
            <a:endCxn id="18453" idx="0"/>
          </p:cNvCxnSpPr>
          <p:nvPr/>
        </p:nvCxnSpPr>
        <p:spPr bwMode="auto">
          <a:xfrm>
            <a:off x="88900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18457" name="AutoShape 26"/>
          <p:cNvCxnSpPr>
            <a:cxnSpLocks noChangeShapeType="1"/>
            <a:stCxn id="18450" idx="4"/>
            <a:endCxn id="18454" idx="0"/>
          </p:cNvCxnSpPr>
          <p:nvPr/>
        </p:nvCxnSpPr>
        <p:spPr bwMode="auto">
          <a:xfrm>
            <a:off x="101092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18458" name="Picture 3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4830763"/>
            <a:ext cx="3352800" cy="533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Recap: Reasoning Over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1"/>
            <a:ext cx="5715000" cy="4525963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Markov models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800" dirty="0">
              <a:latin typeface="Calibri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Hidden Markov models</a:t>
            </a:r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59436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endParaRPr lang="en-US" baseline="-25000" dirty="0">
              <a:latin typeface="Calibri"/>
              <a:cs typeface="Calibri"/>
            </a:endParaRPr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27432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7174" name="AutoShape 6"/>
          <p:cNvCxnSpPr>
            <a:cxnSpLocks noChangeShapeType="1"/>
            <a:stCxn id="7175" idx="6"/>
            <a:endCxn id="7173" idx="2"/>
          </p:cNvCxnSpPr>
          <p:nvPr/>
        </p:nvCxnSpPr>
        <p:spPr bwMode="auto">
          <a:xfrm>
            <a:off x="2376489" y="2552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18288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36576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cxnSp>
        <p:nvCxnSpPr>
          <p:cNvPr id="7177" name="AutoShape 9"/>
          <p:cNvCxnSpPr>
            <a:cxnSpLocks noChangeShapeType="1"/>
            <a:stCxn id="7176" idx="6"/>
            <a:endCxn id="7179" idx="2"/>
          </p:cNvCxnSpPr>
          <p:nvPr/>
        </p:nvCxnSpPr>
        <p:spPr bwMode="auto">
          <a:xfrm>
            <a:off x="4205289" y="2552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7178" name="AutoShape 10"/>
          <p:cNvCxnSpPr>
            <a:cxnSpLocks noChangeShapeType="1"/>
            <a:stCxn id="7173" idx="6"/>
            <a:endCxn id="7176" idx="2"/>
          </p:cNvCxnSpPr>
          <p:nvPr/>
        </p:nvCxnSpPr>
        <p:spPr bwMode="auto">
          <a:xfrm>
            <a:off x="3290889" y="2552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45720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cxnSp>
        <p:nvCxnSpPr>
          <p:cNvPr id="7180" name="AutoShape 12"/>
          <p:cNvCxnSpPr>
            <a:cxnSpLocks noChangeShapeType="1"/>
            <a:stCxn id="7179" idx="6"/>
            <a:endCxn id="7172" idx="2"/>
          </p:cNvCxnSpPr>
          <p:nvPr/>
        </p:nvCxnSpPr>
        <p:spPr bwMode="auto">
          <a:xfrm>
            <a:off x="5105400" y="2552701"/>
            <a:ext cx="8382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pic>
        <p:nvPicPr>
          <p:cNvPr id="14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1" y="3200401"/>
            <a:ext cx="17145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1" y="3200401"/>
            <a:ext cx="10461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7996948" y="2376488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9444748" y="2376488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cxnSp>
        <p:nvCxnSpPr>
          <p:cNvPr id="29" name="AutoShape 6"/>
          <p:cNvCxnSpPr>
            <a:cxnSpLocks noChangeShapeType="1"/>
            <a:stCxn id="27" idx="0"/>
            <a:endCxn id="28" idx="0"/>
          </p:cNvCxnSpPr>
          <p:nvPr/>
        </p:nvCxnSpPr>
        <p:spPr bwMode="auto">
          <a:xfrm rot="5400000" flipV="1">
            <a:off x="9024855" y="1639093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" name="AutoShape 7"/>
          <p:cNvCxnSpPr>
            <a:cxnSpLocks noChangeShapeType="1"/>
            <a:stCxn id="28" idx="4"/>
            <a:endCxn id="27" idx="4"/>
          </p:cNvCxnSpPr>
          <p:nvPr/>
        </p:nvCxnSpPr>
        <p:spPr bwMode="auto">
          <a:xfrm rot="5400000">
            <a:off x="9024855" y="2277269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1" name="AutoShape 8"/>
          <p:cNvCxnSpPr>
            <a:cxnSpLocks noChangeShapeType="1"/>
            <a:stCxn id="28" idx="7"/>
            <a:endCxn id="28" idx="6"/>
          </p:cNvCxnSpPr>
          <p:nvPr/>
        </p:nvCxnSpPr>
        <p:spPr bwMode="auto">
          <a:xfrm rot="5400000" flipV="1">
            <a:off x="9901949" y="2514601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2" name="AutoShape 9"/>
          <p:cNvCxnSpPr>
            <a:cxnSpLocks noChangeShapeType="1"/>
            <a:stCxn id="27" idx="3"/>
            <a:endCxn id="27" idx="2"/>
          </p:cNvCxnSpPr>
          <p:nvPr/>
        </p:nvCxnSpPr>
        <p:spPr bwMode="auto">
          <a:xfrm rot="16200000" flipV="1">
            <a:off x="7919161" y="2744789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9992435" y="2147888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0.7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7554035" y="2895600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0.7</a:t>
            </a: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8773235" y="1538288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0.3</a:t>
            </a: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8773235" y="3519488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0.3</a:t>
            </a:r>
          </a:p>
        </p:txBody>
      </p:sp>
      <p:sp>
        <p:nvSpPr>
          <p:cNvPr id="7193" name="Oval 4"/>
          <p:cNvSpPr>
            <a:spLocks noChangeArrowheads="1"/>
          </p:cNvSpPr>
          <p:nvPr/>
        </p:nvSpPr>
        <p:spPr bwMode="auto">
          <a:xfrm>
            <a:off x="55626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9" name="AutoShape 5"/>
          <p:cNvCxnSpPr>
            <a:cxnSpLocks noChangeShapeType="1"/>
          </p:cNvCxnSpPr>
          <p:nvPr/>
        </p:nvCxnSpPr>
        <p:spPr bwMode="auto">
          <a:xfrm>
            <a:off x="61341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</p:spPr>
      </p:cxnSp>
      <p:sp>
        <p:nvSpPr>
          <p:cNvPr id="40" name="Oval 6"/>
          <p:cNvSpPr>
            <a:spLocks noChangeArrowheads="1"/>
          </p:cNvSpPr>
          <p:nvPr/>
        </p:nvSpPr>
        <p:spPr bwMode="auto">
          <a:xfrm>
            <a:off x="22098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41" name="AutoShape 7"/>
          <p:cNvCxnSpPr>
            <a:cxnSpLocks noChangeShapeType="1"/>
            <a:stCxn id="40" idx="4"/>
            <a:endCxn id="51" idx="0"/>
          </p:cNvCxnSpPr>
          <p:nvPr/>
        </p:nvCxnSpPr>
        <p:spPr bwMode="auto">
          <a:xfrm>
            <a:off x="24765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12954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43" name="AutoShape 9"/>
          <p:cNvCxnSpPr>
            <a:cxnSpLocks noChangeShapeType="1"/>
            <a:stCxn id="44" idx="6"/>
            <a:endCxn id="40" idx="2"/>
          </p:cNvCxnSpPr>
          <p:nvPr/>
        </p:nvCxnSpPr>
        <p:spPr bwMode="auto">
          <a:xfrm>
            <a:off x="1843089" y="5067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4" name="Oval 10"/>
          <p:cNvSpPr>
            <a:spLocks noChangeArrowheads="1"/>
          </p:cNvSpPr>
          <p:nvPr/>
        </p:nvSpPr>
        <p:spPr bwMode="auto">
          <a:xfrm>
            <a:off x="12954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45" name="AutoShape 11"/>
          <p:cNvCxnSpPr>
            <a:cxnSpLocks noChangeShapeType="1"/>
            <a:stCxn id="44" idx="4"/>
            <a:endCxn id="42" idx="0"/>
          </p:cNvCxnSpPr>
          <p:nvPr/>
        </p:nvCxnSpPr>
        <p:spPr bwMode="auto">
          <a:xfrm>
            <a:off x="15621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6" name="Oval 12"/>
          <p:cNvSpPr>
            <a:spLocks noChangeArrowheads="1"/>
          </p:cNvSpPr>
          <p:nvPr/>
        </p:nvSpPr>
        <p:spPr bwMode="auto">
          <a:xfrm>
            <a:off x="31242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cxnSp>
        <p:nvCxnSpPr>
          <p:cNvPr id="47" name="AutoShape 13"/>
          <p:cNvCxnSpPr>
            <a:cxnSpLocks noChangeShapeType="1"/>
            <a:stCxn id="46" idx="6"/>
            <a:endCxn id="49" idx="2"/>
          </p:cNvCxnSpPr>
          <p:nvPr/>
        </p:nvCxnSpPr>
        <p:spPr bwMode="auto">
          <a:xfrm>
            <a:off x="3671889" y="5067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48" name="AutoShape 14"/>
          <p:cNvCxnSpPr>
            <a:cxnSpLocks noChangeShapeType="1"/>
            <a:stCxn id="40" idx="6"/>
            <a:endCxn id="46" idx="2"/>
          </p:cNvCxnSpPr>
          <p:nvPr/>
        </p:nvCxnSpPr>
        <p:spPr bwMode="auto">
          <a:xfrm>
            <a:off x="2757489" y="5067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9" name="Oval 15"/>
          <p:cNvSpPr>
            <a:spLocks noChangeArrowheads="1"/>
          </p:cNvSpPr>
          <p:nvPr/>
        </p:nvSpPr>
        <p:spPr bwMode="auto">
          <a:xfrm>
            <a:off x="40386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cxnSp>
        <p:nvCxnSpPr>
          <p:cNvPr id="50" name="AutoShape 16"/>
          <p:cNvCxnSpPr>
            <a:cxnSpLocks noChangeShapeType="1"/>
            <a:stCxn id="49" idx="6"/>
            <a:endCxn id="7193" idx="2"/>
          </p:cNvCxnSpPr>
          <p:nvPr/>
        </p:nvCxnSpPr>
        <p:spPr bwMode="auto">
          <a:xfrm>
            <a:off x="4586289" y="50673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51" name="Oval 17"/>
          <p:cNvSpPr>
            <a:spLocks noChangeArrowheads="1"/>
          </p:cNvSpPr>
          <p:nvPr/>
        </p:nvSpPr>
        <p:spPr bwMode="auto">
          <a:xfrm>
            <a:off x="22098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52" name="Oval 18"/>
          <p:cNvSpPr>
            <a:spLocks noChangeArrowheads="1"/>
          </p:cNvSpPr>
          <p:nvPr/>
        </p:nvSpPr>
        <p:spPr bwMode="auto">
          <a:xfrm>
            <a:off x="31242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sp>
        <p:nvSpPr>
          <p:cNvPr id="53" name="Oval 19"/>
          <p:cNvSpPr>
            <a:spLocks noChangeArrowheads="1"/>
          </p:cNvSpPr>
          <p:nvPr/>
        </p:nvSpPr>
        <p:spPr bwMode="auto">
          <a:xfrm>
            <a:off x="40386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7209" name="Oval 20"/>
          <p:cNvSpPr>
            <a:spLocks noChangeArrowheads="1"/>
          </p:cNvSpPr>
          <p:nvPr/>
        </p:nvSpPr>
        <p:spPr bwMode="auto">
          <a:xfrm>
            <a:off x="5562600" y="5867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55" name="AutoShape 21"/>
          <p:cNvCxnSpPr>
            <a:cxnSpLocks noChangeShapeType="1"/>
            <a:stCxn id="46" idx="4"/>
            <a:endCxn id="52" idx="0"/>
          </p:cNvCxnSpPr>
          <p:nvPr/>
        </p:nvCxnSpPr>
        <p:spPr bwMode="auto">
          <a:xfrm>
            <a:off x="33909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56" name="AutoShape 22"/>
          <p:cNvCxnSpPr>
            <a:cxnSpLocks noChangeShapeType="1"/>
            <a:stCxn id="49" idx="4"/>
            <a:endCxn id="53" idx="0"/>
          </p:cNvCxnSpPr>
          <p:nvPr/>
        </p:nvCxnSpPr>
        <p:spPr bwMode="auto">
          <a:xfrm>
            <a:off x="43053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57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1" y="4241800"/>
            <a:ext cx="12858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560123"/>
              </p:ext>
            </p:extLst>
          </p:nvPr>
        </p:nvGraphicFramePr>
        <p:xfrm>
          <a:off x="7467600" y="4775200"/>
          <a:ext cx="3276600" cy="1905000"/>
        </p:xfrm>
        <a:graphic>
          <a:graphicData uri="http://schemas.openxmlformats.org/drawingml/2006/table">
            <a:tbl>
              <a:tblPr/>
              <a:tblGrid>
                <a:gridCol w="1034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6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no 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no 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239" name="TextBox 14"/>
          <p:cNvSpPr txBox="1">
            <a:spLocks noChangeArrowheads="1"/>
          </p:cNvSpPr>
          <p:nvPr/>
        </p:nvSpPr>
        <p:spPr bwMode="auto">
          <a:xfrm>
            <a:off x="7391400" y="1"/>
            <a:ext cx="4800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Ghostbusters Markov Model (L15D1)]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35" y="1332427"/>
            <a:ext cx="1066800" cy="91654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3048000"/>
            <a:ext cx="1132765" cy="965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3" grpId="0"/>
      <p:bldP spid="34" grpId="0"/>
      <p:bldP spid="35" grpId="0"/>
      <p:bldP spid="36" grpId="0"/>
      <p:bldP spid="40" grpId="0" animBg="1"/>
      <p:bldP spid="42" grpId="0" animBg="1"/>
      <p:bldP spid="44" grpId="0" animBg="1"/>
      <p:bldP spid="46" grpId="0" animBg="1"/>
      <p:bldP spid="49" grpId="0" animBg="1"/>
      <p:bldP spid="51" grpId="0" animBg="1"/>
      <p:bldP spid="52" grpId="0" animBg="1"/>
      <p:bldP spid="5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State Trellis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582400" cy="49530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State trellis: graph of states and transitions over time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Each arc represents some transition</a:t>
            </a:r>
          </a:p>
          <a:p>
            <a:r>
              <a:rPr lang="en-US" sz="2400" dirty="0">
                <a:latin typeface="Calibri"/>
                <a:cs typeface="Calibri"/>
              </a:rPr>
              <a:t>Each arc has weight</a:t>
            </a:r>
          </a:p>
          <a:p>
            <a:r>
              <a:rPr lang="en-US" sz="2400" dirty="0">
                <a:latin typeface="Calibri"/>
                <a:cs typeface="Calibri"/>
              </a:rPr>
              <a:t>Each path is a sequence </a:t>
            </a:r>
            <a:r>
              <a:rPr lang="en-US" sz="2400">
                <a:latin typeface="Calibri"/>
                <a:cs typeface="Calibri"/>
              </a:rPr>
              <a:t>of states</a:t>
            </a:r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 product of weights on a path is that sequence’s probability along with the evidence</a:t>
            </a:r>
          </a:p>
          <a:p>
            <a:r>
              <a:rPr lang="en-US" sz="2400" dirty="0">
                <a:latin typeface="Calibri"/>
                <a:cs typeface="Calibri"/>
              </a:rPr>
              <a:t>Forward algorithm computes sums of paths, </a:t>
            </a:r>
            <a:r>
              <a:rPr lang="en-US" sz="2400" dirty="0" err="1">
                <a:latin typeface="Calibri"/>
                <a:cs typeface="Calibri"/>
              </a:rPr>
              <a:t>Viterbi</a:t>
            </a:r>
            <a:r>
              <a:rPr lang="en-US" sz="2400" dirty="0">
                <a:latin typeface="Calibri"/>
                <a:cs typeface="Calibri"/>
              </a:rPr>
              <a:t> computes best paths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16764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16764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3124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3124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48" name="Rectangle 10"/>
          <p:cNvSpPr>
            <a:spLocks noChangeArrowheads="1"/>
          </p:cNvSpPr>
          <p:nvPr/>
        </p:nvSpPr>
        <p:spPr bwMode="auto">
          <a:xfrm>
            <a:off x="4648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9" name="Rectangle 11"/>
          <p:cNvSpPr>
            <a:spLocks noChangeArrowheads="1"/>
          </p:cNvSpPr>
          <p:nvPr/>
        </p:nvSpPr>
        <p:spPr bwMode="auto">
          <a:xfrm>
            <a:off x="4648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50" name="Rectangle 12"/>
          <p:cNvSpPr>
            <a:spLocks noChangeArrowheads="1"/>
          </p:cNvSpPr>
          <p:nvPr/>
        </p:nvSpPr>
        <p:spPr bwMode="auto">
          <a:xfrm>
            <a:off x="6172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51" name="Rectangle 13"/>
          <p:cNvSpPr>
            <a:spLocks noChangeArrowheads="1"/>
          </p:cNvSpPr>
          <p:nvPr/>
        </p:nvSpPr>
        <p:spPr bwMode="auto">
          <a:xfrm>
            <a:off x="6172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10252" name="AutoShape 14"/>
          <p:cNvCxnSpPr>
            <a:cxnSpLocks noChangeShapeType="1"/>
            <a:stCxn id="10244" idx="3"/>
            <a:endCxn id="10246" idx="1"/>
          </p:cNvCxnSpPr>
          <p:nvPr/>
        </p:nvCxnSpPr>
        <p:spPr bwMode="auto">
          <a:xfrm>
            <a:off x="2362200" y="20955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3" name="AutoShape 15"/>
          <p:cNvCxnSpPr>
            <a:cxnSpLocks noChangeShapeType="1"/>
            <a:stCxn id="10244" idx="3"/>
            <a:endCxn id="10247" idx="1"/>
          </p:cNvCxnSpPr>
          <p:nvPr/>
        </p:nvCxnSpPr>
        <p:spPr bwMode="auto">
          <a:xfrm>
            <a:off x="2362200" y="20955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4" name="AutoShape 16"/>
          <p:cNvCxnSpPr>
            <a:cxnSpLocks noChangeShapeType="1"/>
            <a:stCxn id="10245" idx="3"/>
            <a:endCxn id="10246" idx="1"/>
          </p:cNvCxnSpPr>
          <p:nvPr/>
        </p:nvCxnSpPr>
        <p:spPr bwMode="auto">
          <a:xfrm flipV="1">
            <a:off x="2362200" y="20955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5" name="AutoShape 17"/>
          <p:cNvCxnSpPr>
            <a:cxnSpLocks noChangeShapeType="1"/>
            <a:stCxn id="10245" idx="3"/>
            <a:endCxn id="10247" idx="1"/>
          </p:cNvCxnSpPr>
          <p:nvPr/>
        </p:nvCxnSpPr>
        <p:spPr bwMode="auto">
          <a:xfrm>
            <a:off x="2362200" y="27813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6" name="AutoShape 18"/>
          <p:cNvCxnSpPr>
            <a:cxnSpLocks noChangeShapeType="1"/>
            <a:stCxn id="10246" idx="3"/>
            <a:endCxn id="10248" idx="1"/>
          </p:cNvCxnSpPr>
          <p:nvPr/>
        </p:nvCxnSpPr>
        <p:spPr bwMode="auto">
          <a:xfrm>
            <a:off x="3810000" y="20955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19"/>
          <p:cNvCxnSpPr>
            <a:cxnSpLocks noChangeShapeType="1"/>
            <a:stCxn id="10246" idx="3"/>
            <a:endCxn id="10249" idx="1"/>
          </p:cNvCxnSpPr>
          <p:nvPr/>
        </p:nvCxnSpPr>
        <p:spPr bwMode="auto">
          <a:xfrm>
            <a:off x="3810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8" name="AutoShape 20"/>
          <p:cNvCxnSpPr>
            <a:cxnSpLocks noChangeShapeType="1"/>
            <a:stCxn id="10247" idx="3"/>
            <a:endCxn id="10248" idx="1"/>
          </p:cNvCxnSpPr>
          <p:nvPr/>
        </p:nvCxnSpPr>
        <p:spPr bwMode="auto">
          <a:xfrm flipV="1">
            <a:off x="3810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9" name="AutoShape 21"/>
          <p:cNvCxnSpPr>
            <a:cxnSpLocks noChangeShapeType="1"/>
            <a:stCxn id="10247" idx="3"/>
            <a:endCxn id="10249" idx="1"/>
          </p:cNvCxnSpPr>
          <p:nvPr/>
        </p:nvCxnSpPr>
        <p:spPr bwMode="auto">
          <a:xfrm>
            <a:off x="3810000" y="27813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0" name="AutoShape 22"/>
          <p:cNvCxnSpPr>
            <a:cxnSpLocks noChangeShapeType="1"/>
            <a:stCxn id="10248" idx="3"/>
            <a:endCxn id="10250" idx="1"/>
          </p:cNvCxnSpPr>
          <p:nvPr/>
        </p:nvCxnSpPr>
        <p:spPr bwMode="auto">
          <a:xfrm>
            <a:off x="5334000" y="20955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1" name="AutoShape 23"/>
          <p:cNvCxnSpPr>
            <a:cxnSpLocks noChangeShapeType="1"/>
            <a:stCxn id="10248" idx="3"/>
            <a:endCxn id="10251" idx="1"/>
          </p:cNvCxnSpPr>
          <p:nvPr/>
        </p:nvCxnSpPr>
        <p:spPr bwMode="auto">
          <a:xfrm>
            <a:off x="5334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2" name="AutoShape 24"/>
          <p:cNvCxnSpPr>
            <a:cxnSpLocks noChangeShapeType="1"/>
            <a:stCxn id="10249" idx="3"/>
            <a:endCxn id="10250" idx="1"/>
          </p:cNvCxnSpPr>
          <p:nvPr/>
        </p:nvCxnSpPr>
        <p:spPr bwMode="auto">
          <a:xfrm flipV="1">
            <a:off x="5334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3" name="AutoShape 25"/>
          <p:cNvCxnSpPr>
            <a:cxnSpLocks noChangeShapeType="1"/>
            <a:stCxn id="10249" idx="3"/>
            <a:endCxn id="10251" idx="1"/>
          </p:cNvCxnSpPr>
          <p:nvPr/>
        </p:nvCxnSpPr>
        <p:spPr bwMode="auto">
          <a:xfrm>
            <a:off x="5334000" y="27813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10264" name="Picture 4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4057650"/>
            <a:ext cx="1411288" cy="20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5" name="Picture 3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33528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6" name="Picture 3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68663" y="3352801"/>
            <a:ext cx="404812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7" name="Picture 3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0152" y="3352801"/>
            <a:ext cx="493713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8" name="Picture 3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06951" y="34290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9" name="Picture 42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0001" y="4419600"/>
            <a:ext cx="26543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Forward / Viterbi Algorithms</a:t>
            </a:r>
          </a:p>
        </p:txBody>
      </p:sp>
      <p:pic>
        <p:nvPicPr>
          <p:cNvPr id="1176584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70800" y="5673726"/>
            <a:ext cx="38354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9"/>
          <p:cNvSpPr>
            <a:spLocks noChangeArrowheads="1"/>
          </p:cNvSpPr>
          <p:nvPr/>
        </p:nvSpPr>
        <p:spPr bwMode="auto">
          <a:xfrm>
            <a:off x="35052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35052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0" name="Rectangle 11"/>
          <p:cNvSpPr>
            <a:spLocks noChangeArrowheads="1"/>
          </p:cNvSpPr>
          <p:nvPr/>
        </p:nvSpPr>
        <p:spPr bwMode="auto">
          <a:xfrm>
            <a:off x="4953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71" name="Rectangle 12"/>
          <p:cNvSpPr>
            <a:spLocks noChangeArrowheads="1"/>
          </p:cNvSpPr>
          <p:nvPr/>
        </p:nvSpPr>
        <p:spPr bwMode="auto">
          <a:xfrm>
            <a:off x="4953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2" name="Rectangle 13"/>
          <p:cNvSpPr>
            <a:spLocks noChangeArrowheads="1"/>
          </p:cNvSpPr>
          <p:nvPr/>
        </p:nvSpPr>
        <p:spPr bwMode="auto">
          <a:xfrm>
            <a:off x="6477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pic>
        <p:nvPicPr>
          <p:cNvPr id="11273" name="Picture 2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14401" y="4759326"/>
            <a:ext cx="262731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Rectangle 14"/>
          <p:cNvSpPr>
            <a:spLocks noChangeArrowheads="1"/>
          </p:cNvSpPr>
          <p:nvPr/>
        </p:nvSpPr>
        <p:spPr bwMode="auto">
          <a:xfrm>
            <a:off x="6477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5" name="Rectangle 15"/>
          <p:cNvSpPr>
            <a:spLocks noChangeArrowheads="1"/>
          </p:cNvSpPr>
          <p:nvPr/>
        </p:nvSpPr>
        <p:spPr bwMode="auto">
          <a:xfrm>
            <a:off x="8001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8001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11277" name="AutoShape 17"/>
          <p:cNvCxnSpPr>
            <a:cxnSpLocks noChangeShapeType="1"/>
            <a:stCxn id="11268" idx="3"/>
            <a:endCxn id="11270" idx="1"/>
          </p:cNvCxnSpPr>
          <p:nvPr/>
        </p:nvCxnSpPr>
        <p:spPr bwMode="auto">
          <a:xfrm>
            <a:off x="4191000" y="18669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78" name="AutoShape 18"/>
          <p:cNvCxnSpPr>
            <a:cxnSpLocks noChangeShapeType="1"/>
            <a:stCxn id="11268" idx="3"/>
            <a:endCxn id="11271" idx="1"/>
          </p:cNvCxnSpPr>
          <p:nvPr/>
        </p:nvCxnSpPr>
        <p:spPr bwMode="auto">
          <a:xfrm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79" name="AutoShape 19"/>
          <p:cNvCxnSpPr>
            <a:cxnSpLocks noChangeShapeType="1"/>
            <a:stCxn id="11269" idx="3"/>
            <a:endCxn id="11270" idx="1"/>
          </p:cNvCxnSpPr>
          <p:nvPr/>
        </p:nvCxnSpPr>
        <p:spPr bwMode="auto">
          <a:xfrm flipV="1"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0" name="AutoShape 20"/>
          <p:cNvCxnSpPr>
            <a:cxnSpLocks noChangeShapeType="1"/>
            <a:stCxn id="11269" idx="3"/>
            <a:endCxn id="11271" idx="1"/>
          </p:cNvCxnSpPr>
          <p:nvPr/>
        </p:nvCxnSpPr>
        <p:spPr bwMode="auto">
          <a:xfrm>
            <a:off x="4191000" y="25527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1" name="AutoShape 21"/>
          <p:cNvCxnSpPr>
            <a:cxnSpLocks noChangeShapeType="1"/>
            <a:stCxn id="11270" idx="3"/>
            <a:endCxn id="11272" idx="1"/>
          </p:cNvCxnSpPr>
          <p:nvPr/>
        </p:nvCxnSpPr>
        <p:spPr bwMode="auto">
          <a:xfrm>
            <a:off x="5638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2" name="AutoShape 22"/>
          <p:cNvCxnSpPr>
            <a:cxnSpLocks noChangeShapeType="1"/>
            <a:stCxn id="11270" idx="3"/>
            <a:endCxn id="11274" idx="1"/>
          </p:cNvCxnSpPr>
          <p:nvPr/>
        </p:nvCxnSpPr>
        <p:spPr bwMode="auto">
          <a:xfrm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3" name="AutoShape 23"/>
          <p:cNvCxnSpPr>
            <a:cxnSpLocks noChangeShapeType="1"/>
            <a:stCxn id="11271" idx="3"/>
            <a:endCxn id="11272" idx="1"/>
          </p:cNvCxnSpPr>
          <p:nvPr/>
        </p:nvCxnSpPr>
        <p:spPr bwMode="auto">
          <a:xfrm flipV="1"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4" name="AutoShape 24"/>
          <p:cNvCxnSpPr>
            <a:cxnSpLocks noChangeShapeType="1"/>
            <a:stCxn id="11271" idx="3"/>
            <a:endCxn id="11274" idx="1"/>
          </p:cNvCxnSpPr>
          <p:nvPr/>
        </p:nvCxnSpPr>
        <p:spPr bwMode="auto">
          <a:xfrm>
            <a:off x="5638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5" name="AutoShape 25"/>
          <p:cNvCxnSpPr>
            <a:cxnSpLocks noChangeShapeType="1"/>
            <a:stCxn id="11272" idx="3"/>
            <a:endCxn id="11275" idx="1"/>
          </p:cNvCxnSpPr>
          <p:nvPr/>
        </p:nvCxnSpPr>
        <p:spPr bwMode="auto">
          <a:xfrm>
            <a:off x="7162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6" name="AutoShape 26"/>
          <p:cNvCxnSpPr>
            <a:cxnSpLocks noChangeShapeType="1"/>
            <a:stCxn id="11272" idx="3"/>
            <a:endCxn id="11276" idx="1"/>
          </p:cNvCxnSpPr>
          <p:nvPr/>
        </p:nvCxnSpPr>
        <p:spPr bwMode="auto">
          <a:xfrm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7" name="AutoShape 27"/>
          <p:cNvCxnSpPr>
            <a:cxnSpLocks noChangeShapeType="1"/>
            <a:stCxn id="11274" idx="3"/>
            <a:endCxn id="11275" idx="1"/>
          </p:cNvCxnSpPr>
          <p:nvPr/>
        </p:nvCxnSpPr>
        <p:spPr bwMode="auto">
          <a:xfrm flipV="1"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8" name="AutoShape 28"/>
          <p:cNvCxnSpPr>
            <a:cxnSpLocks noChangeShapeType="1"/>
            <a:stCxn id="11274" idx="3"/>
            <a:endCxn id="11276" idx="1"/>
          </p:cNvCxnSpPr>
          <p:nvPr/>
        </p:nvCxnSpPr>
        <p:spPr bwMode="auto">
          <a:xfrm>
            <a:off x="7162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31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29401" y="4759325"/>
            <a:ext cx="4564063" cy="45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12925" y="5656265"/>
            <a:ext cx="367347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2" name="Picture 3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65539" y="30480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3" name="Picture 3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29200" y="3048001"/>
            <a:ext cx="40481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4" name="Picture 36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40688" y="3048001"/>
            <a:ext cx="493712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" name="Picture 38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67488" y="31242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1295400" y="3810001"/>
            <a:ext cx="4191000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Forward Algorithm (Sum)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10400" y="3810001"/>
            <a:ext cx="4191000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 err="1">
                <a:latin typeface="Calibri"/>
                <a:cs typeface="Calibri"/>
              </a:rPr>
              <a:t>Viterbi</a:t>
            </a:r>
            <a:r>
              <a:rPr lang="en-US" sz="2800" dirty="0">
                <a:latin typeface="Calibri"/>
                <a:cs typeface="Calibri"/>
              </a:rPr>
              <a:t> Algorithm (Max)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5513" y="1296129"/>
            <a:ext cx="5248274" cy="55039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Recognition in Action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52271" y="6488668"/>
            <a:ext cx="4739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NLP – ASR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tvsample.avi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(from Lecture 1)]</a:t>
            </a:r>
          </a:p>
        </p:txBody>
      </p:sp>
      <p:pic>
        <p:nvPicPr>
          <p:cNvPr id="6" name="NLP -- ASR tvsampl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208809"/>
            <a:ext cx="7162800" cy="488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4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Digitizing Speech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1981505"/>
            <a:ext cx="7751762" cy="326646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Speech in an Hour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5401"/>
            <a:ext cx="11379200" cy="472916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Speech input is an acoustic waveform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981200" y="6542532"/>
            <a:ext cx="102108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anchor="ctr">
            <a:spAutoFit/>
          </a:bodyPr>
          <a:lstStyle/>
          <a:p>
            <a:pPr algn="r" eaLnBrk="0" hangingPunct="0"/>
            <a:r>
              <a:rPr lang="en-US" sz="1500" dirty="0">
                <a:latin typeface="Calibri"/>
                <a:cs typeface="Calibri"/>
              </a:rPr>
              <a:t>Figure: Simon </a:t>
            </a:r>
            <a:r>
              <a:rPr lang="en-US" sz="1500" dirty="0" err="1">
                <a:latin typeface="Calibri"/>
                <a:cs typeface="Calibri"/>
              </a:rPr>
              <a:t>Arnfield</a:t>
            </a:r>
            <a:r>
              <a:rPr lang="en-US" sz="1500" dirty="0">
                <a:latin typeface="Calibri"/>
                <a:cs typeface="Calibri"/>
              </a:rPr>
              <a:t>, http://www.psyc.leeds.ac.uk/research/cogn/speech/tutorial/</a:t>
            </a:r>
          </a:p>
        </p:txBody>
      </p:sp>
      <p:pic>
        <p:nvPicPr>
          <p:cNvPr id="14340" name="Picture 4" descr="w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277" y="2730152"/>
            <a:ext cx="10091228" cy="148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090871" y="2087934"/>
            <a:ext cx="724549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3200" dirty="0">
                <a:latin typeface="Calibri"/>
                <a:cs typeface="Calibri"/>
              </a:rPr>
              <a:t>   s          p         </a:t>
            </a:r>
            <a:r>
              <a:rPr lang="en-US" sz="3200" dirty="0" err="1">
                <a:latin typeface="Calibri"/>
                <a:cs typeface="Calibri"/>
              </a:rPr>
              <a:t>ee</a:t>
            </a:r>
            <a:r>
              <a:rPr lang="en-US" sz="3200" dirty="0">
                <a:latin typeface="Calibri"/>
                <a:cs typeface="Calibri"/>
              </a:rPr>
              <a:t>          </a:t>
            </a:r>
            <a:r>
              <a:rPr lang="en-US" sz="3200" dirty="0" err="1">
                <a:latin typeface="Calibri"/>
                <a:cs typeface="Calibri"/>
              </a:rPr>
              <a:t>ch</a:t>
            </a:r>
            <a:r>
              <a:rPr lang="en-US" sz="3200" dirty="0">
                <a:latin typeface="Calibri"/>
                <a:cs typeface="Calibri"/>
              </a:rPr>
              <a:t>         l        a         b</a:t>
            </a:r>
          </a:p>
        </p:txBody>
      </p:sp>
      <p:pic>
        <p:nvPicPr>
          <p:cNvPr id="14343" name="Picture 7" descr="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7077" y="4869494"/>
            <a:ext cx="7709698" cy="95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552790" y="4963431"/>
            <a:ext cx="1184940" cy="64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/>
            <a:r>
              <a:rPr lang="en-US" dirty="0">
                <a:latin typeface="Calibri"/>
                <a:cs typeface="Calibri"/>
              </a:rPr>
              <a:t>“l” to “a”</a:t>
            </a:r>
          </a:p>
          <a:p>
            <a:pPr algn="r" eaLnBrk="0" hangingPunct="0"/>
            <a:r>
              <a:rPr lang="en-US" dirty="0">
                <a:latin typeface="Calibri"/>
                <a:cs typeface="Calibri"/>
              </a:rPr>
              <a:t>transition:</a:t>
            </a: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>
            <a:off x="3331992" y="4317840"/>
            <a:ext cx="4951429" cy="5381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8606340" y="4317840"/>
            <a:ext cx="2152795" cy="5381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4344" grpId="0"/>
      <p:bldP spid="14345" grpId="0" animBg="1"/>
      <p:bldP spid="1434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Spectral Analysis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229600" cy="4525963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Frequency gives pitch; amplitude gives volume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Sampling at ~8 kHz (phone), ~16 kHz (</a:t>
            </a:r>
            <a:r>
              <a:rPr lang="en-US" sz="2000" dirty="0" err="1">
                <a:latin typeface="Calibri"/>
                <a:cs typeface="Calibri"/>
              </a:rPr>
              <a:t>mic</a:t>
            </a:r>
            <a:r>
              <a:rPr lang="en-US" sz="2000" dirty="0">
                <a:latin typeface="Calibri"/>
                <a:cs typeface="Calibri"/>
              </a:rPr>
              <a:t>) (kHz=1000 cycles/sec)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Fourier transform of wave displayed as a spectrogram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Darkness indicates energy at each frequency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5363" name="Picture 3" descr="wa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1" y="2655889"/>
            <a:ext cx="7143751" cy="104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127126" y="2299775"/>
            <a:ext cx="556537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pPr eaLnBrk="0" hangingPunct="0"/>
            <a:r>
              <a:rPr lang="en-US" dirty="0">
                <a:latin typeface="Calibri"/>
                <a:cs typeface="Calibri"/>
              </a:rPr>
              <a:t>             s             p            </a:t>
            </a:r>
            <a:r>
              <a:rPr lang="en-US" dirty="0" err="1">
                <a:latin typeface="Calibri"/>
                <a:cs typeface="Calibri"/>
              </a:rPr>
              <a:t>ee</a:t>
            </a:r>
            <a:r>
              <a:rPr lang="en-US" dirty="0">
                <a:latin typeface="Calibri"/>
                <a:cs typeface="Calibri"/>
              </a:rPr>
              <a:t>              </a:t>
            </a:r>
            <a:r>
              <a:rPr lang="en-US" dirty="0" err="1">
                <a:latin typeface="Calibri"/>
                <a:cs typeface="Calibri"/>
              </a:rPr>
              <a:t>ch</a:t>
            </a:r>
            <a:r>
              <a:rPr lang="en-US" dirty="0">
                <a:latin typeface="Calibri"/>
                <a:cs typeface="Calibri"/>
              </a:rPr>
              <a:t>           l          a            b</a:t>
            </a:r>
          </a:p>
        </p:txBody>
      </p:sp>
      <p:pic>
        <p:nvPicPr>
          <p:cNvPr id="15365" name="Picture 5" descr="spe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9950" y="5029201"/>
            <a:ext cx="7143751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 rot="-5488702">
            <a:off x="264855" y="5455238"/>
            <a:ext cx="1026038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pPr algn="ctr" eaLnBrk="0" hangingPunct="0"/>
            <a:r>
              <a:rPr lang="en-US" sz="1600" dirty="0">
                <a:latin typeface="Calibri"/>
                <a:cs typeface="Calibri"/>
              </a:rPr>
              <a:t>frequency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 rot="-5378415">
            <a:off x="214313" y="2927351"/>
            <a:ext cx="1063625" cy="3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pPr algn="ctr" eaLnBrk="0" hangingPunct="0"/>
            <a:r>
              <a:rPr lang="en-US" sz="1600" dirty="0">
                <a:latin typeface="Calibri"/>
                <a:cs typeface="Calibri"/>
              </a:rPr>
              <a:t>amplitude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2427" y="4440663"/>
            <a:ext cx="3420545" cy="1731536"/>
          </a:xfrm>
          <a:prstGeom prst="rect">
            <a:avLst/>
          </a:prstGeom>
          <a:noFill/>
        </p:spPr>
      </p:pic>
      <p:pic>
        <p:nvPicPr>
          <p:cNvPr id="75779" name="Picture 3" descr="http://2.bp.blogspot.com/-9dwlRNvV338/TfyK_J8WGZI/AAAAAAAAARc/PKOCa_pwY4Y/s320/the-human-ear.gi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1649412"/>
            <a:ext cx="3657600" cy="238918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382000" y="6553200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/>
                <a:cs typeface="Calibri"/>
              </a:rPr>
              <a:t>Human ear figure: depion.blogspot.com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of [</a:t>
            </a:r>
            <a:r>
              <a:rPr lang="en-US" dirty="0" err="1"/>
              <a:t>ae</a:t>
            </a:r>
            <a:r>
              <a:rPr lang="en-US" dirty="0"/>
              <a:t>] from “lab”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38200" y="3429001"/>
            <a:ext cx="6019800" cy="28463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Complex wave repeating nine times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Plus smaller wave that repeats 4x for every large cycle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Large wave: freq of 250 Hz (9 times in .036 seconds)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Small wave roughly 4 times this, or roughly 1000 Hz</a:t>
            </a:r>
          </a:p>
        </p:txBody>
      </p:sp>
      <p:pic>
        <p:nvPicPr>
          <p:cNvPr id="16388" name="Picture 4" descr="fig07-1"/>
          <p:cNvPicPr>
            <a:picLocks noChangeAspect="1" noChangeArrowheads="1"/>
          </p:cNvPicPr>
          <p:nvPr/>
        </p:nvPicPr>
        <p:blipFill>
          <a:blip r:embed="rId3" cstate="print"/>
          <a:srcRect l="3529" t="4546" b="80919"/>
          <a:stretch>
            <a:fillRect/>
          </a:stretch>
        </p:blipFill>
        <p:spPr bwMode="auto">
          <a:xfrm>
            <a:off x="1290524" y="1219200"/>
            <a:ext cx="975847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 descr="fig07"/>
          <p:cNvPicPr>
            <a:picLocks noChangeAspect="1" noChangeArrowheads="1"/>
          </p:cNvPicPr>
          <p:nvPr/>
        </p:nvPicPr>
        <p:blipFill>
          <a:blip r:embed="rId4" cstate="print"/>
          <a:srcRect l="2353" t="2728" r="54124" b="79100"/>
          <a:stretch>
            <a:fillRect/>
          </a:stretch>
        </p:blipFill>
        <p:spPr bwMode="auto">
          <a:xfrm>
            <a:off x="7315201" y="3505200"/>
            <a:ext cx="408774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Why These Peaks?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7"/>
            <a:ext cx="11049000" cy="4906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Articulator process: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Vocal cord vibrations create harmonics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The mouth is an amplifier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Depending on shape of mouth, some harmonics are amplified more than others</a:t>
            </a:r>
          </a:p>
        </p:txBody>
      </p:sp>
      <p:pic>
        <p:nvPicPr>
          <p:cNvPr id="5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l="49643" r="-890" b="77778"/>
          <a:stretch>
            <a:fillRect/>
          </a:stretch>
        </p:blipFill>
        <p:spPr bwMode="auto">
          <a:xfrm>
            <a:off x="9144000" y="4114800"/>
            <a:ext cx="2438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l="49644" t="22222" b="54444"/>
          <a:stretch>
            <a:fillRect/>
          </a:stretch>
        </p:blipFill>
        <p:spPr bwMode="auto">
          <a:xfrm>
            <a:off x="6019800" y="4856704"/>
            <a:ext cx="239606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l="49644" t="47778" b="31111"/>
          <a:stretch>
            <a:fillRect/>
          </a:stretch>
        </p:blipFill>
        <p:spPr bwMode="auto">
          <a:xfrm>
            <a:off x="2861732" y="4953000"/>
            <a:ext cx="239606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t="78889" r="63167"/>
          <a:stretch>
            <a:fillRect/>
          </a:stretch>
        </p:blipFill>
        <p:spPr bwMode="auto">
          <a:xfrm>
            <a:off x="533400" y="3886200"/>
            <a:ext cx="1752599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t="53333" r="63167" b="30000"/>
          <a:stretch>
            <a:fillRect/>
          </a:stretch>
        </p:blipFill>
        <p:spPr bwMode="auto">
          <a:xfrm>
            <a:off x="3352801" y="3352800"/>
            <a:ext cx="17525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t="27778" r="63167" b="54444"/>
          <a:stretch>
            <a:fillRect/>
          </a:stretch>
        </p:blipFill>
        <p:spPr bwMode="auto">
          <a:xfrm>
            <a:off x="6400800" y="3276600"/>
            <a:ext cx="175259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ounded Rectangle 11"/>
          <p:cNvSpPr/>
          <p:nvPr/>
        </p:nvSpPr>
        <p:spPr>
          <a:xfrm>
            <a:off x="381000" y="3124200"/>
            <a:ext cx="1981200" cy="32766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43200" y="3124200"/>
            <a:ext cx="2743200" cy="32766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67400" y="3124200"/>
            <a:ext cx="2743200" cy="32766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991600" y="3124200"/>
            <a:ext cx="2743200" cy="32766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6" name="Isosceles Triangle 15"/>
          <p:cNvSpPr/>
          <p:nvPr/>
        </p:nvSpPr>
        <p:spPr>
          <a:xfrm rot="5400000">
            <a:off x="2095500" y="4610100"/>
            <a:ext cx="914400" cy="228600"/>
          </a:xfrm>
          <a:prstGeom prst="triangl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Isosceles Triangle 16"/>
          <p:cNvSpPr/>
          <p:nvPr/>
        </p:nvSpPr>
        <p:spPr>
          <a:xfrm rot="5400000">
            <a:off x="5219700" y="4610100"/>
            <a:ext cx="914400" cy="228600"/>
          </a:xfrm>
          <a:prstGeom prst="triangl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8" name="Isosceles Triangle 17"/>
          <p:cNvSpPr/>
          <p:nvPr/>
        </p:nvSpPr>
        <p:spPr>
          <a:xfrm rot="5400000">
            <a:off x="8343900" y="4610100"/>
            <a:ext cx="914400" cy="228600"/>
          </a:xfrm>
          <a:prstGeom prst="triangl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Resonances of the Vocal Tract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72390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 human vocal tract as an open tube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Air in a tube of a given length will tend to vibrate at resonance frequency of tube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Constraint: Pressure differential should be maximal at (closed) glottal end and minimal at (open) lip end</a:t>
            </a:r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8" name="Group 17"/>
          <p:cNvGrpSpPr/>
          <p:nvPr/>
        </p:nvGrpSpPr>
        <p:grpSpPr>
          <a:xfrm flipH="1">
            <a:off x="3962400" y="2831071"/>
            <a:ext cx="3962400" cy="1664729"/>
            <a:chOff x="4394284" y="2754871"/>
            <a:chExt cx="3682916" cy="1664729"/>
          </a:xfrm>
        </p:grpSpPr>
        <p:sp>
          <p:nvSpPr>
            <p:cNvPr id="17412" name="Line 4"/>
            <p:cNvSpPr>
              <a:spLocks noChangeShapeType="1"/>
            </p:cNvSpPr>
            <p:nvPr/>
          </p:nvSpPr>
          <p:spPr bwMode="auto">
            <a:xfrm>
              <a:off x="4851482" y="3212070"/>
              <a:ext cx="2667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>
              <a:off x="4851482" y="3593070"/>
              <a:ext cx="2667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4851482" y="321207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flipV="1">
              <a:off x="4851482" y="344067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flipH="1">
              <a:off x="4699082" y="336447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flipH="1">
              <a:off x="4699082" y="344067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8" name="Text Box 10"/>
            <p:cNvSpPr txBox="1">
              <a:spLocks noChangeArrowheads="1"/>
            </p:cNvSpPr>
            <p:nvPr/>
          </p:nvSpPr>
          <p:spPr bwMode="auto">
            <a:xfrm>
              <a:off x="4394284" y="2754871"/>
              <a:ext cx="1221805" cy="369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8" tIns="45719" rIns="91438" bIns="45719">
              <a:spAutoFit/>
            </a:bodyPr>
            <a:lstStyle/>
            <a:p>
              <a:pPr eaLnBrk="0" hangingPunct="0"/>
              <a:r>
                <a:rPr lang="en-US" dirty="0">
                  <a:latin typeface="Calibri" pitchFamily="34" charset="0"/>
                </a:rPr>
                <a:t>Closed end</a:t>
              </a:r>
            </a:p>
          </p:txBody>
        </p:sp>
        <p:sp>
          <p:nvSpPr>
            <p:cNvPr id="17419" name="Text Box 11"/>
            <p:cNvSpPr txBox="1">
              <a:spLocks noChangeArrowheads="1"/>
            </p:cNvSpPr>
            <p:nvPr/>
          </p:nvSpPr>
          <p:spPr bwMode="auto">
            <a:xfrm>
              <a:off x="6969208" y="2792971"/>
              <a:ext cx="1107992" cy="369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8" tIns="45719" rIns="91438" bIns="45719">
              <a:spAutoFit/>
            </a:bodyPr>
            <a:lstStyle/>
            <a:p>
              <a:pPr eaLnBrk="0" hangingPunct="0"/>
              <a:r>
                <a:rPr lang="en-US" dirty="0">
                  <a:latin typeface="Calibri" pitchFamily="34" charset="0"/>
                </a:rPr>
                <a:t>Open end</a:t>
              </a:r>
            </a:p>
          </p:txBody>
        </p:sp>
        <p:sp>
          <p:nvSpPr>
            <p:cNvPr id="17420" name="Line 12"/>
            <p:cNvSpPr>
              <a:spLocks noChangeShapeType="1"/>
            </p:cNvSpPr>
            <p:nvPr/>
          </p:nvSpPr>
          <p:spPr bwMode="auto">
            <a:xfrm>
              <a:off x="4851482" y="3974070"/>
              <a:ext cx="2590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21" name="Text Box 13"/>
            <p:cNvSpPr txBox="1">
              <a:spLocks noChangeArrowheads="1"/>
            </p:cNvSpPr>
            <p:nvPr/>
          </p:nvSpPr>
          <p:spPr bwMode="auto">
            <a:xfrm>
              <a:off x="5384882" y="4050270"/>
              <a:ext cx="2209800" cy="369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8" tIns="45719" rIns="91438" bIns="45719">
              <a:spAutoFit/>
            </a:bodyPr>
            <a:lstStyle/>
            <a:p>
              <a:pPr eaLnBrk="0" hangingPunct="0"/>
              <a:r>
                <a:rPr lang="en-US" dirty="0">
                  <a:latin typeface="Calibri" pitchFamily="34" charset="0"/>
                </a:rPr>
                <a:t>Length 17.5 cm.</a:t>
              </a:r>
            </a:p>
          </p:txBody>
        </p:sp>
      </p:grp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8850894" y="6519445"/>
            <a:ext cx="3341103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Figure: W. Barry Speech Science slides</a:t>
            </a:r>
          </a:p>
        </p:txBody>
      </p:sp>
      <p:pic>
        <p:nvPicPr>
          <p:cNvPr id="17423" name="Picture 15" descr="C:\Dokumente und Einstellungen\wbarry\Eigene Dateien\Lehre\WS-04-5\Grundlagen-Phon\GLagenSkripte\GL-Akust-Phon\Kap3\Ansatzrohr-neutral.jpeg"/>
          <p:cNvPicPr>
            <a:picLocks noChangeAspect="1" noChangeArrowheads="1"/>
          </p:cNvPicPr>
          <p:nvPr/>
        </p:nvPicPr>
        <p:blipFill>
          <a:blip r:embed="rId3" r:link="rId4" cstate="print"/>
          <a:srcRect l="13918" r="32474" b="37720"/>
          <a:stretch>
            <a:fillRect/>
          </a:stretch>
        </p:blipFill>
        <p:spPr bwMode="auto">
          <a:xfrm>
            <a:off x="8169275" y="1828800"/>
            <a:ext cx="37179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830079"/>
            <a:ext cx="3740122" cy="315021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Ghostbusters Markov Model (Reminder)</a:t>
            </a:r>
          </a:p>
        </p:txBody>
      </p:sp>
      <p:pic>
        <p:nvPicPr>
          <p:cNvPr id="5" name="Ghostbusters -- Markov Model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602.25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2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ilter-spectra"/>
          <p:cNvPicPr>
            <a:picLocks noChangeAspect="1" noChangeArrowheads="1"/>
          </p:cNvPicPr>
          <p:nvPr/>
        </p:nvPicPr>
        <p:blipFill>
          <a:blip r:embed="rId3" cstate="print"/>
          <a:srcRect b="32830"/>
          <a:stretch>
            <a:fillRect/>
          </a:stretch>
        </p:blipFill>
        <p:spPr bwMode="auto">
          <a:xfrm>
            <a:off x="2133600" y="1295400"/>
            <a:ext cx="7620000" cy="522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067301" y="6533496"/>
            <a:ext cx="2057399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sz="1600" dirty="0">
                <a:latin typeface="Calibri" pitchFamily="34" charset="0"/>
              </a:rPr>
              <a:t>Figure: Mark </a:t>
            </a:r>
            <a:r>
              <a:rPr lang="en-US" sz="1600" dirty="0" err="1">
                <a:latin typeface="Calibri" pitchFamily="34" charset="0"/>
              </a:rPr>
              <a:t>Liberman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289497" y="6495508"/>
            <a:ext cx="2902503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[Demo: speech synthesis ]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 Shapes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Speech Synthesis</a:t>
            </a:r>
          </a:p>
        </p:txBody>
      </p:sp>
      <p:pic>
        <p:nvPicPr>
          <p:cNvPr id="4" name="speech-synthesi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6263" y="1143000"/>
            <a:ext cx="8499475" cy="53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3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6519448"/>
            <a:ext cx="2195918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>
              <a:defRPr/>
            </a:pPr>
            <a:r>
              <a:rPr lang="en-US" sz="1600" dirty="0">
                <a:latin typeface="Calibri"/>
                <a:cs typeface="Calibri"/>
              </a:rPr>
              <a:t>Graphs: </a:t>
            </a:r>
            <a:r>
              <a:rPr lang="en-US" sz="1600" dirty="0" err="1">
                <a:latin typeface="Calibri"/>
                <a:cs typeface="Calibri"/>
              </a:rPr>
              <a:t>Ratree</a:t>
            </a:r>
            <a:r>
              <a:rPr lang="en-US" sz="1600" dirty="0">
                <a:latin typeface="Calibri"/>
                <a:cs typeface="Calibri"/>
              </a:rPr>
              <a:t> Wayland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6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 eaLnBrk="0" hangingPunct="0">
              <a:defRPr/>
            </a:pPr>
            <a:r>
              <a:rPr lang="en-US" sz="4400" dirty="0">
                <a:latin typeface="Calibri"/>
                <a:cs typeface="Calibri"/>
              </a:rPr>
              <a:t>Vowel [</a:t>
            </a:r>
            <a:r>
              <a:rPr lang="en-US" sz="4400" dirty="0" err="1">
                <a:latin typeface="Calibri"/>
                <a:cs typeface="Calibri"/>
              </a:rPr>
              <a:t>i</a:t>
            </a:r>
            <a:r>
              <a:rPr lang="en-US" sz="4400" dirty="0">
                <a:latin typeface="Calibri"/>
                <a:cs typeface="Calibri"/>
              </a:rPr>
              <a:t>] sung at successively higher pitches </a:t>
            </a:r>
          </a:p>
        </p:txBody>
      </p:sp>
      <p:pic>
        <p:nvPicPr>
          <p:cNvPr id="19460" name="Picture 4" descr="src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2"/>
            <a:ext cx="2686051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src-2"/>
          <p:cNvPicPr>
            <a:picLocks noChangeAspect="1" noChangeArrowheads="1"/>
          </p:cNvPicPr>
          <p:nvPr/>
        </p:nvPicPr>
        <p:blipFill>
          <a:blip r:embed="rId4" cstate="print"/>
          <a:srcRect b="-3703"/>
          <a:stretch>
            <a:fillRect/>
          </a:stretch>
        </p:blipFill>
        <p:spPr bwMode="auto">
          <a:xfrm>
            <a:off x="3276600" y="1219200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src-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219200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src-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048000"/>
            <a:ext cx="26670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src-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3048000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src-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3048001"/>
            <a:ext cx="26765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0" descr="src-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48026" y="4924426"/>
            <a:ext cx="26955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TextBox 19"/>
          <p:cNvSpPr txBox="1">
            <a:spLocks noChangeArrowheads="1"/>
          </p:cNvSpPr>
          <p:nvPr/>
        </p:nvSpPr>
        <p:spPr bwMode="auto">
          <a:xfrm>
            <a:off x="5410200" y="3124201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A3</a:t>
            </a:r>
          </a:p>
        </p:txBody>
      </p:sp>
      <p:sp>
        <p:nvSpPr>
          <p:cNvPr id="19468" name="TextBox 20"/>
          <p:cNvSpPr txBox="1">
            <a:spLocks noChangeArrowheads="1"/>
          </p:cNvSpPr>
          <p:nvPr/>
        </p:nvSpPr>
        <p:spPr bwMode="auto">
          <a:xfrm>
            <a:off x="5410200" y="5011740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A4</a:t>
            </a:r>
          </a:p>
        </p:txBody>
      </p:sp>
      <p:sp>
        <p:nvSpPr>
          <p:cNvPr id="19469" name="TextBox 21"/>
          <p:cNvSpPr txBox="1">
            <a:spLocks noChangeArrowheads="1"/>
          </p:cNvSpPr>
          <p:nvPr/>
        </p:nvSpPr>
        <p:spPr bwMode="auto">
          <a:xfrm>
            <a:off x="5410200" y="1219201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A2</a:t>
            </a:r>
          </a:p>
        </p:txBody>
      </p:sp>
      <p:sp>
        <p:nvSpPr>
          <p:cNvPr id="19470" name="TextBox 22"/>
          <p:cNvSpPr txBox="1">
            <a:spLocks noChangeArrowheads="1"/>
          </p:cNvSpPr>
          <p:nvPr/>
        </p:nvSpPr>
        <p:spPr bwMode="auto">
          <a:xfrm>
            <a:off x="7162800" y="3124200"/>
            <a:ext cx="1676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C4 (middle C)</a:t>
            </a:r>
          </a:p>
        </p:txBody>
      </p:sp>
      <p:sp>
        <p:nvSpPr>
          <p:cNvPr id="19471" name="TextBox 23"/>
          <p:cNvSpPr txBox="1">
            <a:spLocks noChangeArrowheads="1"/>
          </p:cNvSpPr>
          <p:nvPr/>
        </p:nvSpPr>
        <p:spPr bwMode="auto">
          <a:xfrm>
            <a:off x="8229600" y="1219201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C3</a:t>
            </a:r>
          </a:p>
        </p:txBody>
      </p:sp>
      <p:sp>
        <p:nvSpPr>
          <p:cNvPr id="19472" name="TextBox 24"/>
          <p:cNvSpPr txBox="1">
            <a:spLocks noChangeArrowheads="1"/>
          </p:cNvSpPr>
          <p:nvPr/>
        </p:nvSpPr>
        <p:spPr bwMode="auto">
          <a:xfrm>
            <a:off x="2362200" y="3124200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F#3</a:t>
            </a:r>
          </a:p>
        </p:txBody>
      </p:sp>
      <p:sp>
        <p:nvSpPr>
          <p:cNvPr id="19473" name="TextBox 25"/>
          <p:cNvSpPr txBox="1">
            <a:spLocks noChangeArrowheads="1"/>
          </p:cNvSpPr>
          <p:nvPr/>
        </p:nvSpPr>
        <p:spPr bwMode="auto">
          <a:xfrm>
            <a:off x="2362200" y="1219200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F#2</a:t>
            </a:r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6294" y="3600450"/>
            <a:ext cx="3801804" cy="31813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Acoustic Feature Sequence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Time slices are translated into acoustic feature vectors (~39 real numbers per slice)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These are the observations E, now we need the hidden states X</a:t>
            </a:r>
          </a:p>
        </p:txBody>
      </p:sp>
      <p:pic>
        <p:nvPicPr>
          <p:cNvPr id="20484" name="Picture 4" descr="sp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1580" y="2752725"/>
            <a:ext cx="7143751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 rot="-5488702">
            <a:off x="1726485" y="3121614"/>
            <a:ext cx="1026038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pPr algn="ctr" eaLnBrk="0" hangingPunct="0"/>
            <a:r>
              <a:rPr lang="en-US" sz="1600" dirty="0">
                <a:latin typeface="Calibri"/>
                <a:cs typeface="Calibri"/>
              </a:rPr>
              <a:t>frequency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769730" y="4784726"/>
            <a:ext cx="6858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……………………………………………..</a:t>
            </a: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chemeClr val="accent2"/>
                </a:solidFill>
                <a:latin typeface="Calibri"/>
                <a:cs typeface="Calibri"/>
              </a:rPr>
              <a:t>12</a:t>
            </a:r>
            <a:r>
              <a:rPr lang="en-US" sz="2000" dirty="0">
                <a:solidFill>
                  <a:srgbClr val="CC0000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rgbClr val="CC0000"/>
                </a:solidFill>
                <a:latin typeface="Calibri"/>
                <a:cs typeface="Calibri"/>
              </a:rPr>
              <a:t>13</a:t>
            </a: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chemeClr val="accent2"/>
                </a:solidFill>
                <a:latin typeface="Calibri"/>
                <a:cs typeface="Calibri"/>
              </a:rPr>
              <a:t>14</a:t>
            </a:r>
            <a:r>
              <a:rPr lang="en-US" sz="2000" dirty="0">
                <a:solidFill>
                  <a:srgbClr val="CC0000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rgbClr val="CC0000"/>
                </a:solidFill>
                <a:latin typeface="Calibri"/>
                <a:cs typeface="Calibri"/>
              </a:rPr>
              <a:t>15</a:t>
            </a: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chemeClr val="accent2"/>
                </a:solidFill>
                <a:latin typeface="Calibri"/>
                <a:cs typeface="Calibri"/>
              </a:rPr>
              <a:t>16</a:t>
            </a:r>
            <a:r>
              <a:rPr lang="en-US" dirty="0">
                <a:latin typeface="Calibri"/>
                <a:cs typeface="Calibri"/>
              </a:rPr>
              <a:t>………..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7798930" y="2667000"/>
            <a:ext cx="228600" cy="1447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7951330" y="2667000"/>
            <a:ext cx="228600" cy="1447800"/>
          </a:xfrm>
          <a:prstGeom prst="rect">
            <a:avLst/>
          </a:prstGeom>
          <a:solidFill>
            <a:srgbClr val="FF99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8103730" y="2667000"/>
            <a:ext cx="228600" cy="1447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8408530" y="2667000"/>
            <a:ext cx="228600" cy="1447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8256130" y="2667000"/>
            <a:ext cx="228600" cy="1447800"/>
          </a:xfrm>
          <a:prstGeom prst="rect">
            <a:avLst/>
          </a:prstGeom>
          <a:solidFill>
            <a:srgbClr val="FF99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 flipH="1">
            <a:off x="7036930" y="4114800"/>
            <a:ext cx="838200" cy="685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 flipH="1">
            <a:off x="7646530" y="4114800"/>
            <a:ext cx="533400" cy="685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 flipH="1">
            <a:off x="8332330" y="4114800"/>
            <a:ext cx="228600" cy="685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 flipH="1">
            <a:off x="8027530" y="4114800"/>
            <a:ext cx="304800" cy="6858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H="1">
            <a:off x="7341730" y="4114800"/>
            <a:ext cx="685800" cy="6858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State Space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HMM Specification</a:t>
            </a:r>
          </a:p>
          <a:p>
            <a:pPr lvl="1"/>
            <a:r>
              <a:rPr lang="en-US" sz="2400" dirty="0"/>
              <a:t>P(E|X) encodes which acoustic vectors are appropriate for each phoneme (each kind of sound)</a:t>
            </a:r>
          </a:p>
          <a:p>
            <a:pPr lvl="1"/>
            <a:r>
              <a:rPr lang="en-US" sz="2400" dirty="0"/>
              <a:t>P(X|X’) encodes how sounds can be strung together </a:t>
            </a:r>
          </a:p>
          <a:p>
            <a:pPr lvl="1"/>
            <a:endParaRPr lang="en-US" sz="2400" dirty="0"/>
          </a:p>
          <a:p>
            <a:r>
              <a:rPr lang="en-US" sz="2800" dirty="0"/>
              <a:t>State Space</a:t>
            </a:r>
          </a:p>
          <a:p>
            <a:pPr lvl="1"/>
            <a:r>
              <a:rPr lang="en-US" sz="2400" dirty="0"/>
              <a:t>We will have one state for each sound in each word</a:t>
            </a:r>
          </a:p>
          <a:p>
            <a:pPr lvl="1"/>
            <a:r>
              <a:rPr lang="en-US" sz="2400" dirty="0"/>
              <a:t>Mostly, states advance sound by sound</a:t>
            </a:r>
          </a:p>
          <a:p>
            <a:pPr lvl="1"/>
            <a:r>
              <a:rPr lang="en-US" sz="2400" dirty="0"/>
              <a:t>Build a little state graph for each word and chain them together to form the state space X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States in a Word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2" name="Picture 4" descr="ne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7349" y="1849439"/>
            <a:ext cx="8705851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Transitions with a Bigram Model</a:t>
            </a:r>
          </a:p>
        </p:txBody>
      </p:sp>
      <p:pic>
        <p:nvPicPr>
          <p:cNvPr id="23556" name="Picture 4" descr="search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1" y="1347789"/>
            <a:ext cx="5245100" cy="512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9798396" y="6519445"/>
            <a:ext cx="2362566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Figure: Huang et al, p. 618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848600" y="1651001"/>
            <a:ext cx="2895600" cy="23083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198015222 the first</a:t>
            </a:r>
          </a:p>
          <a:p>
            <a:r>
              <a:rPr lang="en-US" dirty="0">
                <a:latin typeface="Calibri"/>
                <a:cs typeface="Calibri"/>
              </a:rPr>
              <a:t>194623024 the same</a:t>
            </a:r>
          </a:p>
          <a:p>
            <a:r>
              <a:rPr lang="en-US" dirty="0">
                <a:latin typeface="Calibri"/>
                <a:cs typeface="Calibri"/>
              </a:rPr>
              <a:t>168504105 the following</a:t>
            </a:r>
          </a:p>
          <a:p>
            <a:r>
              <a:rPr lang="en-US" dirty="0">
                <a:latin typeface="Calibri"/>
                <a:cs typeface="Calibri"/>
              </a:rPr>
              <a:t>158562063 the world</a:t>
            </a:r>
          </a:p>
          <a:p>
            <a:r>
              <a:rPr lang="en-US" dirty="0">
                <a:latin typeface="Calibri"/>
                <a:cs typeface="Calibri"/>
              </a:rPr>
              <a:t>…</a:t>
            </a:r>
          </a:p>
          <a:p>
            <a:r>
              <a:rPr lang="en-US" dirty="0">
                <a:latin typeface="Calibri"/>
                <a:cs typeface="Calibri"/>
              </a:rPr>
              <a:t>14112454 the door</a:t>
            </a:r>
          </a:p>
          <a:p>
            <a:r>
              <a:rPr lang="en-US" dirty="0">
                <a:latin typeface="Calibri"/>
                <a:cs typeface="Calibri"/>
              </a:rPr>
              <a:t>-----------------------------------</a:t>
            </a:r>
          </a:p>
          <a:p>
            <a:r>
              <a:rPr lang="en-US" dirty="0">
                <a:latin typeface="Calibri"/>
                <a:cs typeface="Calibri"/>
              </a:rPr>
              <a:t>23135851162 the *</a:t>
            </a:r>
          </a:p>
        </p:txBody>
      </p:sp>
      <p:pic>
        <p:nvPicPr>
          <p:cNvPr id="8" name="Picture 7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4546600"/>
            <a:ext cx="309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 rot="-5400000">
            <a:off x="6623844" y="2571235"/>
            <a:ext cx="19050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Training Counts</a:t>
            </a:r>
          </a:p>
        </p:txBody>
      </p:sp>
      <p:pic>
        <p:nvPicPr>
          <p:cNvPr id="10" name="Picture 9" descr="TP_t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18600" y="5537200"/>
            <a:ext cx="96520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Decoding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11404600" cy="4729164"/>
          </a:xfrm>
        </p:spPr>
        <p:txBody>
          <a:bodyPr/>
          <a:lstStyle/>
          <a:p>
            <a:r>
              <a:rPr lang="en-US" sz="2400" dirty="0"/>
              <a:t>Finding the words given the acoustics is an HMM inference problem</a:t>
            </a:r>
          </a:p>
          <a:p>
            <a:r>
              <a:rPr lang="en-US" sz="2400" dirty="0"/>
              <a:t>Which state sequence x</a:t>
            </a:r>
            <a:r>
              <a:rPr lang="en-US" sz="2400" baseline="-25000" dirty="0"/>
              <a:t>1:T</a:t>
            </a:r>
            <a:r>
              <a:rPr lang="en-US" sz="2400" dirty="0"/>
              <a:t> is most likely given the evidence e</a:t>
            </a:r>
            <a:r>
              <a:rPr lang="en-US" sz="2400" baseline="-25000" dirty="0"/>
              <a:t>1:T</a:t>
            </a:r>
            <a:r>
              <a:rPr lang="en-US" sz="2400" dirty="0"/>
              <a:t>?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From the sequence x, we can simply read off the words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667000"/>
            <a:ext cx="4083051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705100"/>
            <a:ext cx="3436939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4437" y="4191000"/>
            <a:ext cx="6107288" cy="2390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Ghostbusters Exact Filtering (Reminder)</a:t>
            </a:r>
          </a:p>
        </p:txBody>
      </p:sp>
      <p:pic>
        <p:nvPicPr>
          <p:cNvPr id="5" name="Ghostbusters -- Exact Filteri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440.50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544" y="1143000"/>
            <a:ext cx="8316913" cy="51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5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Inference: Base Cases</a:t>
            </a:r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3733800" y="2895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3733800" y="1828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19" name="AutoShape 6"/>
          <p:cNvCxnSpPr>
            <a:cxnSpLocks noChangeShapeType="1"/>
            <a:stCxn id="18" idx="4"/>
            <a:endCxn id="17" idx="0"/>
          </p:cNvCxnSpPr>
          <p:nvPr/>
        </p:nvCxnSpPr>
        <p:spPr bwMode="auto">
          <a:xfrm>
            <a:off x="4000500" y="2376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Picture 1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4419600"/>
            <a:ext cx="15097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38"/>
          <p:cNvSpPr>
            <a:spLocks noChangeArrowheads="1"/>
          </p:cNvSpPr>
          <p:nvPr/>
        </p:nvSpPr>
        <p:spPr bwMode="auto">
          <a:xfrm>
            <a:off x="106680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22" name="AutoShape 39"/>
          <p:cNvCxnSpPr>
            <a:cxnSpLocks noChangeShapeType="1"/>
            <a:stCxn id="23" idx="6"/>
            <a:endCxn id="21" idx="2"/>
          </p:cNvCxnSpPr>
          <p:nvPr/>
        </p:nvCxnSpPr>
        <p:spPr bwMode="auto">
          <a:xfrm>
            <a:off x="103012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Oval 40"/>
          <p:cNvSpPr>
            <a:spLocks noChangeArrowheads="1"/>
          </p:cNvSpPr>
          <p:nvPr/>
        </p:nvSpPr>
        <p:spPr bwMode="auto">
          <a:xfrm>
            <a:off x="97536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pic>
        <p:nvPicPr>
          <p:cNvPr id="24" name="Picture 4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5" y="4419600"/>
            <a:ext cx="10461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181600"/>
            <a:ext cx="3027362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6088063"/>
            <a:ext cx="185737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5638800"/>
            <a:ext cx="149701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7" y="5143500"/>
            <a:ext cx="2306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748338"/>
            <a:ext cx="2205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676400"/>
            <a:ext cx="2316609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61"/>
          <a:stretch/>
        </p:blipFill>
        <p:spPr>
          <a:xfrm>
            <a:off x="1752600" y="1732947"/>
            <a:ext cx="977590" cy="202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8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Inference: Base Cases</a:t>
            </a:r>
          </a:p>
        </p:txBody>
      </p:sp>
      <p:sp>
        <p:nvSpPr>
          <p:cNvPr id="21" name="Oval 38"/>
          <p:cNvSpPr>
            <a:spLocks noChangeArrowheads="1"/>
          </p:cNvSpPr>
          <p:nvPr/>
        </p:nvSpPr>
        <p:spPr bwMode="auto">
          <a:xfrm>
            <a:off x="73914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22" name="AutoShape 39"/>
          <p:cNvCxnSpPr>
            <a:cxnSpLocks noChangeShapeType="1"/>
            <a:stCxn id="23" idx="6"/>
            <a:endCxn id="21" idx="2"/>
          </p:cNvCxnSpPr>
          <p:nvPr/>
        </p:nvCxnSpPr>
        <p:spPr bwMode="auto">
          <a:xfrm>
            <a:off x="70246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Oval 40"/>
          <p:cNvSpPr>
            <a:spLocks noChangeArrowheads="1"/>
          </p:cNvSpPr>
          <p:nvPr/>
        </p:nvSpPr>
        <p:spPr bwMode="auto">
          <a:xfrm>
            <a:off x="64770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pic>
        <p:nvPicPr>
          <p:cNvPr id="24" name="Picture 4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4419600"/>
            <a:ext cx="10461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7" y="5143500"/>
            <a:ext cx="2306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748338"/>
            <a:ext cx="2205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676400"/>
            <a:ext cx="2316609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Passage of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97001"/>
            <a:ext cx="11404600" cy="4729164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Assume we have current belief P(X | evidence to date)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Then, after one time step passes: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Basic idea: beliefs get </a:t>
            </a:r>
            <a:r>
              <a:rPr lang="ja-JP" altLang="en-US" sz="2400" dirty="0">
                <a:latin typeface="Calibri"/>
                <a:cs typeface="Calibri"/>
              </a:rPr>
              <a:t>“</a:t>
            </a:r>
            <a:r>
              <a:rPr lang="en-US" sz="2400" dirty="0">
                <a:latin typeface="Calibri"/>
                <a:cs typeface="Calibri"/>
              </a:rPr>
              <a:t>pushed</a:t>
            </a:r>
            <a:r>
              <a:rPr lang="ja-JP" altLang="en-US" sz="2400" dirty="0">
                <a:latin typeface="Calibri"/>
                <a:cs typeface="Calibri"/>
              </a:rPr>
              <a:t>”</a:t>
            </a:r>
            <a:r>
              <a:rPr lang="en-US" sz="2400" dirty="0">
                <a:latin typeface="Calibri"/>
                <a:cs typeface="Calibri"/>
              </a:rPr>
              <a:t> through the transitions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With the </a:t>
            </a: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sz="2000" dirty="0">
                <a:latin typeface="Calibri"/>
                <a:cs typeface="Calibri"/>
              </a:rPr>
              <a:t>B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r>
              <a:rPr lang="en-US" sz="2000" dirty="0">
                <a:latin typeface="Calibri"/>
                <a:cs typeface="Calibri"/>
              </a:rPr>
              <a:t> notation, we have to be careful about what time step t the belief is about, and what evidence it includes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24526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8991600" y="1585118"/>
            <a:ext cx="1901825" cy="700088"/>
            <a:chOff x="7848600" y="2362200"/>
            <a:chExt cx="758825" cy="279400"/>
          </a:xfrm>
        </p:grpSpPr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8327858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0" name="AutoShape 14"/>
            <p:cNvCxnSpPr>
              <a:cxnSpLocks noChangeShapeType="1"/>
              <a:stCxn id="11" idx="6"/>
              <a:endCxn id="9" idx="2"/>
            </p:cNvCxnSpPr>
            <p:nvPr/>
          </p:nvCxnSpPr>
          <p:spPr bwMode="auto">
            <a:xfrm>
              <a:off x="8135656" y="2501900"/>
              <a:ext cx="184714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7848600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</p:grp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16300"/>
            <a:ext cx="2870200" cy="681353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267201"/>
            <a:ext cx="3962400" cy="65090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0" y="5029200"/>
            <a:ext cx="3460750" cy="660764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848600" y="4191000"/>
            <a:ext cx="365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>
                <a:latin typeface="Calibri"/>
                <a:cs typeface="Calibri"/>
              </a:rPr>
              <a:t>Or compactly: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876800"/>
            <a:ext cx="3657600" cy="610873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8" y="3422650"/>
            <a:ext cx="2010032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2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 = \sum_{x_1} P(x_1, 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205"/>
  <p:tag name="PICTUREFILESIZE" val="126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sum_{x_1} P(x_1) P(x_2 | 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96"/>
  <p:tag name="PICTUREFILESIZE" val="1277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1"/>
  <p:tag name="ORIGWIDTH" val="61"/>
  <p:tag name="PICTUREFILESIZE" val="405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 = \sum_{x_1} P(x_1, 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205"/>
  <p:tag name="PICTUREFILESIZE" val="1269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sum_{x_1} P(x_1) P(x_2 | 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96"/>
  <p:tag name="PICTUREFILESIZE" val="1277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B(X_t) = P(X_{t}|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87"/>
  <p:tag name="PICTUREFILESIZE" val="1420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0"/>
  <p:tag name="ORIGWIDTH" val="88"/>
  <p:tag name="PICTUREFILESIZE" val="483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 = P(x_1, e_1) / P(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269"/>
  <p:tag name="PICTUREFILESIZE" val="1177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x_1) P(e_1 | 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65"/>
  <p:tag name="PICTUREFILESIZE" val="813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 \propto_{X_1} P(x_1,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33"/>
  <p:tag name="PICTUREFILESIZE" val="72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X_{-1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00"/>
  <p:tag name="PICTUREFILESIZE" val="543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Orange}{P(e| X)} \textcolor{OliveGreen}{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995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P(X_1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7"/>
  <p:tag name="PICTUREFILESIZE" val="1104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\textcolor{BrickRed}{P(X_1\ | \ E_1 = \textit{umbrella})}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99"/>
  <p:tag name="PICTUREFILESIZE" val="30339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\textcolor{OliveGreen}{P(X_2 \ | \ E_1 = \textit{umbrella})}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99"/>
  <p:tag name="PICTUREFILESIZE" val="30339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\textcolor{BrickRed}{P(X_2\ | \ E_1 = \textit{umb}, E_2 = \textit{umb})}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28"/>
  <p:tag name="PICTUREFILESIZE" val="39196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$ \textcolor{OliveGreen}{P(x_t | e_{1:t-1} )} = \sum_{x_{t-1}} \textcolor{BrickRed}{P( x_{t-1} | e_{1:t-1} )} \cdot \textcolor{black}{P( x_t | x_{t-1} )}$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200"/>
  <p:tag name="PICTUREFILESIZE" val="127876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$\textcolor{BrickRed}{P(x_t | e_{1:t} )} \propto \textcolor{OliveGreen}{P(x_t | e_{1:t-1})} \cdot \textcolor{black}{P(e_t | x_t )} $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50"/>
  <p:tag name="PICTUREFILESIZE" val="45857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x'} = \mbox{sample}(\textcolor{BrickRed}{P(X'|x)}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2"/>
  <p:tag name="PICTUREFILESIZE" val="1829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w(x)} = \textcolor{BrickRed}{P(e| 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39"/>
  <p:tag name="PICTUREFILESIZE" val="1103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BrickRed}{P(e| X) 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85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1"/>
  <p:tag name="PICTUREFILESIZE" val="368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X_{-1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00"/>
  <p:tag name="PICTUREFILESIZE" val="543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|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5"/>
  <p:tag name="PICTUREFILESIZE" val="449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argmax_{x_{1:t}} P(x_{1:t} | e_{1:t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182"/>
  <p:tag name="ORIGWIDTH" val="187"/>
  <p:tag name="PICTUREFILESIZE" val="1203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{t-1} \rightarrow x_{t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4"/>
  <p:tag name="PICTUREFILESIZE" val="352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P(x_{t} | x_{t-1}) P(e_t | x_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7"/>
  <p:tag name="PICTUREFILESIZE" val="102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|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5"/>
  <p:tag name="PICTUREFILESIZE" val="449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P(e_t | x_t) \max_{x_{t-1}} P(x_t | x_{t-1}) \textcolor{BrickRed}{m_{t-1}[x_{t-1}]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57"/>
  <p:tag name="PICTUREFILESIZE" val="2965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f_t[x_t]} = P(x_{t},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5"/>
  <p:tag name="PICTUREFILESIZE" val="1359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rickRed}{m_t[x_t]} = \max_{x_{1:t-1}} P(x_{1:t-1}, x_t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304"/>
  <p:tag name="PICTUREFILESIZE" val="2553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= P(e_t | x_t) \sum_{x_{t-1}} P(x_t | x_{t-1}) \textcolor{BrickRed}{f_{t-1}[x_{t-1}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2"/>
  <p:tag name="PICTUREFILESIZE" val="3211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hat{P}(\mbox{door} | \mbox{the}) = \frac{14112454}{23135851162}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2"/>
  <p:tag name="PICTUREFILESIZE" val="769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0006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8"/>
  <p:tag name="PICTUREFILESIZE" val="130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0"/>
  <p:tag name="ORIGWIDTH" val="88"/>
  <p:tag name="PICTUREFILESIZE" val="483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x^*_{1:T} = \argmax_{x_{1:T}} P(x_{1:T} |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72"/>
  <p:tag name="PICTUREFILESIZE" val="1530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= \argmax_{x_{1:T}} P(x_{1:T} 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9"/>
  <p:tag name="PICTUREFILESIZE" val="1278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1"/>
  <p:tag name="ORIGWIDTH" val="61"/>
  <p:tag name="PICTUREFILESIZE" val="405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 = P(x_1, e_1) / P(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269"/>
  <p:tag name="PICTUREFILESIZE" val="117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x_1) P(e_1 | 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65"/>
  <p:tag name="PICTUREFILESIZE" val="813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 \propto_{X_1} P(x_1,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33"/>
  <p:tag name="PICTUREFILESIZE" val="7274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65502</TotalTime>
  <Words>2556</Words>
  <Application>Microsoft Macintosh PowerPoint</Application>
  <PresentationFormat>Widescreen</PresentationFormat>
  <Paragraphs>618</Paragraphs>
  <Slides>57</Slides>
  <Notes>13</Notes>
  <HiddenSlides>3</HiddenSlides>
  <MMClips>11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Wingdings</vt:lpstr>
      <vt:lpstr>dan-berkeley-nlp-v1</vt:lpstr>
      <vt:lpstr>Photo Editor Photo</vt:lpstr>
      <vt:lpstr>Videoclip</vt:lpstr>
      <vt:lpstr>Announcements</vt:lpstr>
      <vt:lpstr>CS 188: Artificial Intelligence </vt:lpstr>
      <vt:lpstr>Today</vt:lpstr>
      <vt:lpstr>Recap: Reasoning Over Time</vt:lpstr>
      <vt:lpstr>Video of Demo Ghostbusters Markov Model (Reminder)</vt:lpstr>
      <vt:lpstr>Video of Ghostbusters Exact Filtering (Reminder)</vt:lpstr>
      <vt:lpstr>Inference: Base Cases</vt:lpstr>
      <vt:lpstr>Inference: Base Cases</vt:lpstr>
      <vt:lpstr>Passage of Time</vt:lpstr>
      <vt:lpstr>Example: Passage of Time</vt:lpstr>
      <vt:lpstr>Inference: Base Cases</vt:lpstr>
      <vt:lpstr>Observation</vt:lpstr>
      <vt:lpstr>Example: Observation</vt:lpstr>
      <vt:lpstr>Filtering</vt:lpstr>
      <vt:lpstr>Particle Filtering</vt:lpstr>
      <vt:lpstr>Particle Filtering</vt:lpstr>
      <vt:lpstr>Representation: Particles</vt:lpstr>
      <vt:lpstr>Particle Filtering: Elapse Time</vt:lpstr>
      <vt:lpstr>Particle Filtering: Observe</vt:lpstr>
      <vt:lpstr>Particle Filtering: Resample</vt:lpstr>
      <vt:lpstr>Recap: Particle Filtering</vt:lpstr>
      <vt:lpstr>Video of Demo – Moderate Number of Particles</vt:lpstr>
      <vt:lpstr>Video of Demo – One Particle</vt:lpstr>
      <vt:lpstr>Video of Demo – Huge Number of Particles</vt:lpstr>
      <vt:lpstr>More Demos!</vt:lpstr>
      <vt:lpstr>Robot Localization</vt:lpstr>
      <vt:lpstr>Particle Filter Localization (Sonar)</vt:lpstr>
      <vt:lpstr>Particle Filter Localization (Laser)</vt:lpstr>
      <vt:lpstr>Robot Mapping</vt:lpstr>
      <vt:lpstr>Particle Filter SLAM – Video 1</vt:lpstr>
      <vt:lpstr>Particle Filter SLAM – Video 2</vt:lpstr>
      <vt:lpstr>Dynamic Bayes Nets</vt:lpstr>
      <vt:lpstr>Dynamic Bayes Nets (DBNs)</vt:lpstr>
      <vt:lpstr>Pacman – Sonar (P4)</vt:lpstr>
      <vt:lpstr>Video of Demo Pacman Sonar Ghost DBN Model</vt:lpstr>
      <vt:lpstr>Exact Inference in DBNs</vt:lpstr>
      <vt:lpstr>DBN Particle Filters</vt:lpstr>
      <vt:lpstr>Most Likely Explanation</vt:lpstr>
      <vt:lpstr>HMMs: MLE Queries</vt:lpstr>
      <vt:lpstr>State Trellis</vt:lpstr>
      <vt:lpstr>Forward / Viterbi Algorithms</vt:lpstr>
      <vt:lpstr>Speech Recognition</vt:lpstr>
      <vt:lpstr>Speech Recognition in Action</vt:lpstr>
      <vt:lpstr>Digitizing Speech</vt:lpstr>
      <vt:lpstr>Speech in an Hour</vt:lpstr>
      <vt:lpstr>Spectral Analysis</vt:lpstr>
      <vt:lpstr>Part of [ae] from “lab”</vt:lpstr>
      <vt:lpstr>Why These Peaks? </vt:lpstr>
      <vt:lpstr>Resonances of the Vocal Tract</vt:lpstr>
      <vt:lpstr>Spectrum Shapes</vt:lpstr>
      <vt:lpstr>Video of Demo Speech Synthesis</vt:lpstr>
      <vt:lpstr>PowerPoint Presentation</vt:lpstr>
      <vt:lpstr>Acoustic Feature Sequence</vt:lpstr>
      <vt:lpstr>Speech State Space</vt:lpstr>
      <vt:lpstr>States in a Word</vt:lpstr>
      <vt:lpstr>Transitions with a Bigram Model</vt:lpstr>
      <vt:lpstr>Decoding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Nikita Kitaev</cp:lastModifiedBy>
  <cp:revision>4077</cp:revision>
  <cp:lastPrinted>2014-03-13T16:53:01Z</cp:lastPrinted>
  <dcterms:created xsi:type="dcterms:W3CDTF">2004-08-27T04:16:05Z</dcterms:created>
  <dcterms:modified xsi:type="dcterms:W3CDTF">2020-07-20T19:33:09Z</dcterms:modified>
</cp:coreProperties>
</file>