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3"/>
  </p:notesMasterIdLst>
  <p:handoutMasterIdLst>
    <p:handoutMasterId r:id="rId34"/>
  </p:handoutMasterIdLst>
  <p:sldIdLst>
    <p:sldId id="844" r:id="rId2"/>
    <p:sldId id="424" r:id="rId3"/>
    <p:sldId id="426" r:id="rId4"/>
    <p:sldId id="430" r:id="rId5"/>
    <p:sldId id="431" r:id="rId6"/>
    <p:sldId id="401" r:id="rId7"/>
    <p:sldId id="413" r:id="rId8"/>
    <p:sldId id="420" r:id="rId9"/>
    <p:sldId id="432" r:id="rId10"/>
    <p:sldId id="403" r:id="rId11"/>
    <p:sldId id="421" r:id="rId12"/>
    <p:sldId id="404" r:id="rId13"/>
    <p:sldId id="405" r:id="rId14"/>
    <p:sldId id="434" r:id="rId15"/>
    <p:sldId id="406" r:id="rId16"/>
    <p:sldId id="422" r:id="rId17"/>
    <p:sldId id="435" r:id="rId18"/>
    <p:sldId id="408" r:id="rId19"/>
    <p:sldId id="409" r:id="rId20"/>
    <p:sldId id="423" r:id="rId21"/>
    <p:sldId id="410" r:id="rId22"/>
    <p:sldId id="411" r:id="rId23"/>
    <p:sldId id="436" r:id="rId24"/>
    <p:sldId id="415" r:id="rId25"/>
    <p:sldId id="416" r:id="rId26"/>
    <p:sldId id="417" r:id="rId27"/>
    <p:sldId id="418" r:id="rId28"/>
    <p:sldId id="437" r:id="rId29"/>
    <p:sldId id="443" r:id="rId30"/>
    <p:sldId id="283" r:id="rId31"/>
    <p:sldId id="412" r:id="rId32"/>
  </p:sldIdLst>
  <p:sldSz cx="12192000" cy="6858000"/>
  <p:notesSz cx="7315200" cy="96012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42"/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7" autoAdjust="0"/>
    <p:restoredTop sz="94694"/>
  </p:normalViewPr>
  <p:slideViewPr>
    <p:cSldViewPr>
      <p:cViewPr varScale="1">
        <p:scale>
          <a:sx n="121" d="100"/>
          <a:sy n="121" d="100"/>
        </p:scale>
        <p:origin x="6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9.xml"/><Relationship Id="rId7" Type="http://schemas.openxmlformats.org/officeDocument/2006/relationships/image" Target="../media/image4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6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4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5.png"/><Relationship Id="rId5" Type="http://schemas.openxmlformats.org/officeDocument/2006/relationships/tags" Target="../tags/tag38.xml"/><Relationship Id="rId15" Type="http://schemas.openxmlformats.org/officeDocument/2006/relationships/image" Target="../media/image58.png"/><Relationship Id="rId10" Type="http://schemas.openxmlformats.org/officeDocument/2006/relationships/image" Target="../media/image44.png"/><Relationship Id="rId4" Type="http://schemas.openxmlformats.org/officeDocument/2006/relationships/tags" Target="../tags/tag37.xml"/><Relationship Id="rId9" Type="http://schemas.openxmlformats.org/officeDocument/2006/relationships/image" Target="../media/image43.pn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43.xml"/><Relationship Id="rId7" Type="http://schemas.openxmlformats.org/officeDocument/2006/relationships/image" Target="../media/image6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6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tags" Target="../tags/tag24.xml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50" Type="http://schemas.openxmlformats.org/officeDocument/2006/relationships/image" Target="../media/image32.png"/><Relationship Id="rId55" Type="http://schemas.openxmlformats.org/officeDocument/2006/relationships/image" Target="../media/image37.png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image" Target="../media/image11.png"/><Relationship Id="rId11" Type="http://schemas.openxmlformats.org/officeDocument/2006/relationships/tags" Target="../tags/tag14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3" Type="http://schemas.openxmlformats.org/officeDocument/2006/relationships/image" Target="../media/image35.png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52" Type="http://schemas.openxmlformats.org/officeDocument/2006/relationships/image" Target="../media/image34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image" Target="../media/image30.png"/><Relationship Id="rId8" Type="http://schemas.openxmlformats.org/officeDocument/2006/relationships/tags" Target="../tags/tag11.xml"/><Relationship Id="rId51" Type="http://schemas.openxmlformats.org/officeDocument/2006/relationships/image" Target="../media/image33.png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tags" Target="../tags/tag23.xml"/><Relationship Id="rId41" Type="http://schemas.openxmlformats.org/officeDocument/2006/relationships/image" Target="../media/image23.png"/><Relationship Id="rId54" Type="http://schemas.openxmlformats.org/officeDocument/2006/relationships/image" Target="../media/image3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8077200" cy="5334000"/>
          </a:xfrm>
        </p:spPr>
        <p:txBody>
          <a:bodyPr/>
          <a:lstStyle/>
          <a:p>
            <a:pPr lvl="4"/>
            <a:endParaRPr lang="en-US" sz="5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Written Assessment 1 Grades Released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Regrade requests open Thursday, July 16 at 2pm</a:t>
            </a:r>
          </a:p>
          <a:p>
            <a:pPr lvl="2"/>
            <a:r>
              <a:rPr lang="en-US" sz="1600" dirty="0">
                <a:latin typeface="Calibri"/>
                <a:cs typeface="Calibri"/>
              </a:rPr>
              <a:t>Close Monday, July 20 at 11:59pm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Submit regrade requests via </a:t>
            </a:r>
            <a:r>
              <a:rPr lang="en-US" sz="2000" dirty="0" err="1">
                <a:latin typeface="Calibri"/>
                <a:cs typeface="Calibri"/>
              </a:rPr>
              <a:t>Gradescope</a:t>
            </a:r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Survey </a:t>
            </a:r>
            <a:r>
              <a:rPr lang="en-US" sz="2400">
                <a:latin typeface="Calibri"/>
                <a:cs typeface="Calibri"/>
              </a:rPr>
              <a:t>on Piazza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Mini-Contest 1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Ends 7/16 at 11:59pm</a:t>
            </a:r>
          </a:p>
          <a:p>
            <a:r>
              <a:rPr lang="en-US" sz="2400" dirty="0">
                <a:latin typeface="Calibri"/>
                <a:cs typeface="Calibri"/>
              </a:rPr>
              <a:t>Project 3: RL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Due </a:t>
            </a:r>
            <a:r>
              <a:rPr lang="en-US" sz="2000" b="1" dirty="0">
                <a:latin typeface="Calibri"/>
                <a:cs typeface="Calibri"/>
              </a:rPr>
              <a:t>Friday 7/17 at 11:59pm</a:t>
            </a:r>
          </a:p>
          <a:p>
            <a:r>
              <a:rPr lang="en-US" sz="2400" dirty="0">
                <a:latin typeface="Calibri"/>
                <a:cs typeface="Calibri"/>
              </a:rPr>
              <a:t>Homework 4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Due </a:t>
            </a:r>
            <a:r>
              <a:rPr lang="en-US" sz="2000" b="1" dirty="0">
                <a:latin typeface="Calibri"/>
                <a:cs typeface="Calibri"/>
              </a:rPr>
              <a:t>Friday 7/17 at 11:59pm</a:t>
            </a:r>
          </a:p>
          <a:p>
            <a:endParaRPr lang="en-US" sz="2400" b="1" dirty="0">
              <a:latin typeface="Calibri"/>
              <a:cs typeface="Calibri"/>
            </a:endParaRPr>
          </a:p>
          <a:p>
            <a:pPr lvl="1"/>
            <a:endParaRPr lang="en-US" sz="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57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667000" y="2703513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45167"/>
              </p:ext>
            </p:extLst>
          </p:nvPr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73168"/>
              </p:ext>
            </p:extLst>
          </p:nvPr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382000" y="2703513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54776"/>
              </p:ext>
            </p:extLst>
          </p:nvPr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57325"/>
              </p:ext>
            </p:extLst>
          </p:nvPr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sz="1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 = 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dirty="0">
                <a:solidFill>
                  <a:srgbClr val="A50021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8597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0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638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 | +w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 | +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 | 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sz="20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467600" y="4083050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 | +s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253501" y="21336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6096000" cy="2438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1, 2, …, n</a:t>
            </a:r>
          </a:p>
          <a:p>
            <a:pPr lvl="2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Sample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from P(X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Reject: return – no sample is generated in this cycle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 Shape | blue 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22989"/>
              </p:ext>
            </p:extLst>
          </p:nvPr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7200"/>
              </p:ext>
            </p:extLst>
          </p:nvPr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23112"/>
              </p:ext>
            </p:extLst>
          </p:nvPr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67309"/>
              </p:ext>
            </p:extLst>
          </p:nvPr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CS 188: Artificial Intelligence</a:t>
            </a:r>
            <a:br>
              <a:rPr lang="en-US" dirty="0">
                <a:latin typeface="Calibri"/>
                <a:cs typeface="Calibri"/>
              </a:rPr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Bayes’ Nets: Sampling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57400"/>
            <a:ext cx="8822429" cy="362604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Nikita </a:t>
            </a:r>
            <a:r>
              <a:rPr lang="en-US" sz="2400" dirty="0" err="1">
                <a:latin typeface="Calibri"/>
                <a:cs typeface="Calibri"/>
              </a:rPr>
              <a:t>Kitaev</a:t>
            </a:r>
            <a:r>
              <a:rPr lang="en-US" sz="2400" dirty="0">
                <a:latin typeface="Calibri"/>
                <a:cs typeface="Calibri"/>
              </a:rPr>
              <a:t>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= observation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for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Set w = w *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Sample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from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), 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01160"/>
            <a:ext cx="9906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153400" cy="3581400"/>
          </a:xfrm>
        </p:spPr>
        <p:txBody>
          <a:bodyPr/>
          <a:lstStyle/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3581400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72200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05388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 (leads to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Gibbs sampling)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96400" y="3896248"/>
            <a:ext cx="1652499" cy="1447799"/>
            <a:chOff x="7416868" y="3352800"/>
            <a:chExt cx="2870132" cy="2514600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0" idx="3"/>
              <a:endCxn id="1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9" idx="5"/>
              <a:endCxn id="1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5" name="AutoShape 6"/>
            <p:cNvCxnSpPr>
              <a:cxnSpLocks noChangeShapeType="1"/>
              <a:stCxn id="14" idx="5"/>
              <a:endCxn id="1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6"/>
            <p:cNvCxnSpPr>
              <a:cxnSpLocks noChangeShapeType="1"/>
              <a:stCxn id="14" idx="3"/>
              <a:endCxn id="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24400"/>
          </a:xfrm>
        </p:spPr>
        <p:txBody>
          <a:bodyPr/>
          <a:lstStyle/>
          <a:p>
            <a:r>
              <a:rPr lang="en-US" sz="2000" i="1" dirty="0">
                <a:ea typeface="ＭＳ Ｐゴシック" pitchFamily="34" charset="-128"/>
              </a:rPr>
              <a:t>Procedure: </a:t>
            </a:r>
            <a:r>
              <a:rPr lang="en-US" sz="2000" dirty="0">
                <a:ea typeface="ＭＳ Ｐゴシック" pitchFamily="34" charset="-128"/>
              </a:rPr>
              <a:t>keep track of a full instantiation 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.   Start with an arbitrary instantiation consistent with the evidence.  Sample one variable at a time, conditioned on all the rest, but keep evidence fixed.  Keep repeating this for a long time.</a:t>
            </a:r>
          </a:p>
          <a:p>
            <a:pPr lvl="3"/>
            <a:endParaRPr lang="en-US" sz="800" i="1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Property: </a:t>
            </a:r>
            <a:r>
              <a:rPr lang="en-US" sz="2000" dirty="0">
                <a:ea typeface="ＭＳ Ｐゴシック" pitchFamily="34" charset="-128"/>
              </a:rPr>
              <a:t>in the limit of repeating this infinitely many times the resulting samples come from the correct distribution (i.e. conditioned </a:t>
            </a:r>
            <a:r>
              <a:rPr lang="en-US" sz="2000">
                <a:ea typeface="ＭＳ Ｐゴシック" pitchFamily="34" charset="-128"/>
              </a:rPr>
              <a:t>on evidence).</a:t>
            </a:r>
            <a:endParaRPr lang="en-US" sz="2000" dirty="0">
              <a:ea typeface="ＭＳ Ｐゴシック" pitchFamily="34" charset="-128"/>
            </a:endParaRPr>
          </a:p>
          <a:p>
            <a:pPr lvl="3"/>
            <a:endParaRPr lang="en-US" sz="800" i="1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Rationale</a:t>
            </a:r>
            <a:r>
              <a:rPr lang="en-US" sz="2000" dirty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8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000" dirty="0">
                <a:ea typeface="ＭＳ Ｐゴシック" pitchFamily="34" charset="-128"/>
              </a:rPr>
              <a:t>“</a:t>
            </a:r>
            <a:r>
              <a:rPr lang="en-US" sz="2000" dirty="0">
                <a:ea typeface="ＭＳ Ｐゴシック" pitchFamily="34" charset="-128"/>
              </a:rPr>
              <a:t>effective</a:t>
            </a:r>
            <a:r>
              <a:rPr lang="en-US" altLang="en-US" sz="2000" dirty="0">
                <a:ea typeface="ＭＳ Ｐゴシック" pitchFamily="34" charset="-128"/>
              </a:rPr>
              <a:t>”</a:t>
            </a:r>
            <a:r>
              <a:rPr lang="en-US" sz="2000" dirty="0">
                <a:ea typeface="ＭＳ Ｐゴシック" pitchFamily="34" charset="-128"/>
              </a:rPr>
              <a:t> samples were obtained, so we want high weight.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How is this better than sampling from the full joint?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In a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Net, sampling a variable given all the other variables (e.g. P(R|S,C,W)) is usually much easier than sampling from the full joint distribution</a:t>
            </a:r>
          </a:p>
          <a:p>
            <a:pPr lvl="2"/>
            <a:r>
              <a:rPr lang="en-US" sz="2000" dirty="0">
                <a:ea typeface="ＭＳ Ｐゴシック" pitchFamily="34" charset="-128"/>
              </a:rPr>
              <a:t>Only requires a join on the variable to be sampled (in this case, a join on R)</a:t>
            </a:r>
          </a:p>
          <a:p>
            <a:pPr lvl="2"/>
            <a:r>
              <a:rPr lang="en-US" sz="2000" dirty="0">
                <a:ea typeface="ＭＳ Ｐゴシック" pitchFamily="34" charset="-128"/>
              </a:rPr>
              <a:t>The resulting factor only depends on the variable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s parents, its children, and its children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s parents (this is often referred to as its Markov blanket)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 Q 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|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Rejection Sampling  P( Q | e )</a:t>
            </a:r>
            <a:endParaRPr lang="en-US" sz="1200" dirty="0"/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r>
              <a:rPr lang="en-US" sz="2400" dirty="0"/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Sampling*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Metropolis-Hastings is one of the more famous MCMC methods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Bayes’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 Representation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4919"/>
            <a:ext cx="2062553" cy="2362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4" y="1524000"/>
            <a:ext cx="3514965" cy="2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68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Example: P(G, 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Example: P(G, E)</a:t>
            </a:r>
          </a:p>
        </p:txBody>
      </p:sp>
      <p:grpSp>
        <p:nvGrpSpPr>
          <p:cNvPr id="697" name="Oval 4"/>
          <p:cNvGrpSpPr/>
          <p:nvPr/>
        </p:nvGrpSpPr>
        <p:grpSpPr>
          <a:xfrm>
            <a:off x="1308100" y="1781514"/>
            <a:ext cx="438726" cy="438727"/>
            <a:chOff x="0" y="0"/>
            <a:chExt cx="438725" cy="438725"/>
          </a:xfrm>
        </p:grpSpPr>
        <p:sp>
          <p:nvSpPr>
            <p:cNvPr id="695" name="Circle"/>
            <p:cNvSpPr/>
            <p:nvPr/>
          </p:nvSpPr>
          <p:spPr>
            <a:xfrm>
              <a:off x="0" y="0"/>
              <a:ext cx="438726" cy="438726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6" name="G"/>
            <p:cNvSpPr txBox="1"/>
            <p:nvPr/>
          </p:nvSpPr>
          <p:spPr>
            <a:xfrm>
              <a:off x="89995" y="40293"/>
              <a:ext cx="258736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G</a:t>
              </a:r>
            </a:p>
          </p:txBody>
        </p:sp>
      </p:grpSp>
      <p:sp>
        <p:nvSpPr>
          <p:cNvPr id="698" name="AutoShape 6"/>
          <p:cNvSpPr/>
          <p:nvPr/>
        </p:nvSpPr>
        <p:spPr>
          <a:xfrm>
            <a:off x="1733376" y="2000877"/>
            <a:ext cx="438727" cy="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01" name="Oval 4"/>
          <p:cNvGrpSpPr/>
          <p:nvPr/>
        </p:nvGrpSpPr>
        <p:grpSpPr>
          <a:xfrm>
            <a:off x="2189017" y="1781514"/>
            <a:ext cx="438727" cy="438727"/>
            <a:chOff x="0" y="0"/>
            <a:chExt cx="438725" cy="438725"/>
          </a:xfrm>
        </p:grpSpPr>
        <p:sp>
          <p:nvSpPr>
            <p:cNvPr id="699" name="Circle"/>
            <p:cNvSpPr/>
            <p:nvPr/>
          </p:nvSpPr>
          <p:spPr>
            <a:xfrm>
              <a:off x="0" y="0"/>
              <a:ext cx="438726" cy="438726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0" name="E"/>
            <p:cNvSpPr txBox="1"/>
            <p:nvPr/>
          </p:nvSpPr>
          <p:spPr>
            <a:xfrm>
              <a:off x="106068" y="40293"/>
              <a:ext cx="226590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</a:t>
              </a:r>
            </a:p>
          </p:txBody>
        </p:sp>
      </p:grpSp>
      <p:graphicFrame>
        <p:nvGraphicFramePr>
          <p:cNvPr id="702" name="Table"/>
          <p:cNvGraphicFramePr/>
          <p:nvPr/>
        </p:nvGraphicFramePr>
        <p:xfrm>
          <a:off x="1274233" y="2857500"/>
          <a:ext cx="1848566" cy="1143000"/>
        </p:xfrm>
        <a:graphic>
          <a:graphicData uri="http://schemas.openxmlformats.org/drawingml/2006/table">
            <a:tbl>
              <a:tblPr firstRow="1"/>
              <a:tblGrid>
                <a:gridCol w="92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G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P(G)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+g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0.01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-g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0.99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3" name="Table"/>
          <p:cNvGraphicFramePr/>
          <p:nvPr/>
        </p:nvGraphicFramePr>
        <p:xfrm>
          <a:off x="1274233" y="4267200"/>
          <a:ext cx="2772849" cy="1905000"/>
        </p:xfrm>
        <a:graphic>
          <a:graphicData uri="http://schemas.openxmlformats.org/drawingml/2006/table">
            <a:tbl>
              <a:tblPr firstRow="1"/>
              <a:tblGrid>
                <a:gridCol w="92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G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P(E|G)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+e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+g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0.8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-e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+g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0.2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+e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-g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0.01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-e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-g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914353">
                        <a:defRPr sz="1800"/>
                      </a:pPr>
                      <a:r>
                        <a:rPr sz="1900">
                          <a:latin typeface="Palatino"/>
                          <a:ea typeface="Palatino"/>
                          <a:cs typeface="Palatino"/>
                          <a:sym typeface="Palatino"/>
                        </a:rPr>
                        <a:t>0.99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4" name="P(G|+e) = ?"/>
          <p:cNvSpPr txBox="1"/>
          <p:nvPr/>
        </p:nvSpPr>
        <p:spPr>
          <a:xfrm>
            <a:off x="4424605" y="1739257"/>
            <a:ext cx="186126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P(G|+e) = ?</a:t>
            </a:r>
          </a:p>
        </p:txBody>
      </p:sp>
      <p:sp>
        <p:nvSpPr>
          <p:cNvPr id="705" name="AutoShape 6"/>
          <p:cNvSpPr/>
          <p:nvPr/>
        </p:nvSpPr>
        <p:spPr>
          <a:xfrm>
            <a:off x="2644658" y="2000877"/>
            <a:ext cx="438727" cy="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08" name="Oval 4"/>
          <p:cNvGrpSpPr/>
          <p:nvPr/>
        </p:nvGrpSpPr>
        <p:grpSpPr>
          <a:xfrm>
            <a:off x="3100299" y="1781514"/>
            <a:ext cx="438727" cy="438727"/>
            <a:chOff x="0" y="0"/>
            <a:chExt cx="438725" cy="438725"/>
          </a:xfrm>
        </p:grpSpPr>
        <p:sp>
          <p:nvSpPr>
            <p:cNvPr id="706" name="Circle"/>
            <p:cNvSpPr/>
            <p:nvPr/>
          </p:nvSpPr>
          <p:spPr>
            <a:xfrm>
              <a:off x="0" y="0"/>
              <a:ext cx="438726" cy="438726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aseline="-25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7" name="D"/>
            <p:cNvSpPr txBox="1"/>
            <p:nvPr/>
          </p:nvSpPr>
          <p:spPr>
            <a:xfrm>
              <a:off x="97194" y="40293"/>
              <a:ext cx="244338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350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019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Interleave joining and marginalizing</a:t>
            </a:r>
          </a:p>
          <a:p>
            <a:pPr lvl="5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5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ea typeface="ＭＳ Ｐゴシック" pitchFamily="34" charset="-128"/>
              </a:rPr>
              <a:t>d</a:t>
            </a:r>
            <a:r>
              <a:rPr lang="en-US" sz="2400" baseline="30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 entries computed for a factor over k variables with domain sizes d</a:t>
            </a:r>
          </a:p>
          <a:p>
            <a:pPr lvl="7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7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Ordering of elimination of hidden variables can affect size of factors generated</a:t>
            </a:r>
          </a:p>
          <a:p>
            <a:pPr lvl="8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8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Worst case: running time exponential in the size of the Bayes’ net</a:t>
            </a:r>
          </a:p>
          <a:p>
            <a:pPr lvl="1">
              <a:lnSpc>
                <a:spcPct val="90000"/>
              </a:lnSpc>
            </a:pPr>
            <a:endParaRPr lang="en-US" sz="2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2971800"/>
            <a:ext cx="2113006" cy="1371600"/>
            <a:chOff x="3810000" y="2743200"/>
            <a:chExt cx="2514600" cy="1752600"/>
          </a:xfrm>
        </p:grpSpPr>
        <p:sp>
          <p:nvSpPr>
            <p:cNvPr id="5" name="Oval 4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14" idx="4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4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3" idx="4"/>
              <a:endCxn id="14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5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250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5" idx="4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Picture 18" descr="TP_tmp.png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P_tmp.png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5" name="Picture 24" descr="TP_tmp.png"/>
            <p:cNvPicPr>
              <a:picLocks noChangeAspect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P_tmp.png"/>
            <p:cNvPicPr>
              <a:picLocks noChangeAspect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P_tmp.png"/>
            <p:cNvPicPr>
              <a:picLocks noChangeAspect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8" name="Straight Arrow Connector 27"/>
            <p:cNvCxnSpPr>
              <a:stCxn id="13" idx="4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0" name="Picture 29" descr="TP_tmp.png"/>
            <p:cNvPicPr>
              <a:picLocks noChangeAspect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91400" y="4800600"/>
            <a:ext cx="4643894" cy="1848540"/>
            <a:chOff x="3124200" y="2286000"/>
            <a:chExt cx="7848600" cy="3124200"/>
          </a:xfrm>
        </p:grpSpPr>
        <p:cxnSp>
          <p:nvCxnSpPr>
            <p:cNvPr id="34" name="Straight Arrow Connector 33"/>
            <p:cNvCxnSpPr>
              <a:stCxn id="136" idx="4"/>
              <a:endCxn id="122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5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7" name="Picture 13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6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5" name="Picture 134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7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132" name="Oval 131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3" name="Picture 132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8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1" name="Picture 130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9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9" name="Picture 128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0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7" name="Picture 126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1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5" name="Picture 124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2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3" name="Picture 12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3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0" name="Oval 119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1" name="Picture 120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4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18" name="Oval 11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9" name="Picture 118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5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7" name="Picture 116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6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14" name="Oval 113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5" name="Picture 114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7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12" name="Oval 111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3" name="Picture 112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8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10" name="Oval 109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1" name="Picture 110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9" name="Picture 108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0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7" name="Picture 106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1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04" name="Oval 103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5" name="Picture 104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2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3" name="Picture 102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3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00" name="Oval 99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1" name="Picture 100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4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98" name="Oval 9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9" name="Picture 98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5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5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96" name="Oval 95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7" name="Picture 96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6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5" name="Picture 94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57" name="Straight Arrow Connector 56"/>
            <p:cNvCxnSpPr>
              <a:stCxn id="134" idx="4"/>
              <a:endCxn id="122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32" idx="4"/>
              <a:endCxn id="122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36" idx="4"/>
              <a:endCxn id="120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32" idx="4"/>
              <a:endCxn id="120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130" idx="4"/>
              <a:endCxn id="120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34" idx="4"/>
              <a:endCxn id="114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28" idx="4"/>
              <a:endCxn id="114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24" idx="4"/>
              <a:endCxn id="114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4" idx="4"/>
              <a:endCxn id="108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124" idx="4"/>
              <a:endCxn id="110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6" idx="4"/>
              <a:endCxn id="108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28" idx="4"/>
              <a:endCxn id="108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30" idx="4"/>
              <a:endCxn id="112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28" idx="4"/>
              <a:endCxn id="112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32" idx="4"/>
              <a:endCxn id="116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30" idx="4"/>
              <a:endCxn id="116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32" idx="4"/>
              <a:endCxn id="11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34" idx="4"/>
              <a:endCxn id="11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30" idx="4"/>
              <a:endCxn id="11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128" idx="4"/>
              <a:endCxn id="116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26" idx="4"/>
              <a:endCxn id="112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26" idx="4"/>
              <a:endCxn id="110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28" idx="4"/>
              <a:endCxn id="110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22" idx="4"/>
              <a:endCxn id="106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20" idx="4"/>
              <a:endCxn id="106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16" idx="4"/>
              <a:endCxn id="104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2" idx="4"/>
              <a:endCxn id="102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08" idx="4"/>
              <a:endCxn id="100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10" idx="4"/>
              <a:endCxn id="100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14" idx="4"/>
              <a:endCxn id="102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118" idx="4"/>
              <a:endCxn id="104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106" idx="4"/>
              <a:endCxn id="9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2" idx="4"/>
              <a:endCxn id="96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00" idx="4"/>
              <a:endCxn id="96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04" idx="4"/>
              <a:endCxn id="9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6" idx="4"/>
              <a:endCxn id="94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8" idx="4"/>
              <a:endCxn id="94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71600"/>
            <a:ext cx="2945727" cy="14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562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096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6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02211"/>
            <a:ext cx="6231629" cy="256122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5">
              <a:lnSpc>
                <a:spcPct val="90000"/>
              </a:lnSpc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397001"/>
            <a:ext cx="49530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1: Get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2: Convert this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into an outcome for the given distribution by having each target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371600"/>
            <a:ext cx="4191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Example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000" dirty="0"/>
              <a:t>If random() returns </a:t>
            </a:r>
            <a:r>
              <a:rPr lang="en-US" sz="2000" i="1" dirty="0"/>
              <a:t>u</a:t>
            </a:r>
            <a:r>
              <a:rPr lang="en-US" sz="2000" dirty="0"/>
              <a:t> = 0.83, then our sample is </a:t>
            </a:r>
            <a:r>
              <a:rPr lang="en-US" sz="2000" i="1" dirty="0"/>
              <a:t>C</a:t>
            </a:r>
            <a:r>
              <a:rPr lang="en-US" sz="2000" dirty="0"/>
              <a:t> = blue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, after sampling 8 times:</a:t>
            </a:r>
            <a:endParaRPr lang="en-US" sz="20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92879"/>
              </p:ext>
            </p:extLst>
          </p:nvPr>
        </p:nvGraphicFramePr>
        <p:xfrm>
          <a:off x="5715000" y="213360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74320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86400"/>
            <a:ext cx="4821156" cy="1129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63693</TotalTime>
  <Words>1773</Words>
  <Application>Microsoft Macintosh PowerPoint</Application>
  <PresentationFormat>Widescreen</PresentationFormat>
  <Paragraphs>490</Paragraphs>
  <Slides>31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Palatino</vt:lpstr>
      <vt:lpstr>Times New Roman</vt:lpstr>
      <vt:lpstr>Wingdings</vt:lpstr>
      <vt:lpstr>dan-berkeley-nlp-v1</vt:lpstr>
      <vt:lpstr>Announcements</vt:lpstr>
      <vt:lpstr>CS 188: Artificial Intelligence </vt:lpstr>
      <vt:lpstr>Bayes’ Net Representation</vt:lpstr>
      <vt:lpstr>Variable Elimination</vt:lpstr>
      <vt:lpstr>Approximate Inference: Sampling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Prior Sampling</vt:lpstr>
      <vt:lpstr>Example</vt:lpstr>
      <vt:lpstr>Rejection Sampling</vt:lpstr>
      <vt:lpstr>Rejection Sampling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</vt:lpstr>
      <vt:lpstr>Efficient Resampling of One Variable</vt:lpstr>
      <vt:lpstr>Bayes’ Net Sampling Summary</vt:lpstr>
      <vt:lpstr>Further Reading on Gibbs Sampling*</vt:lpstr>
      <vt:lpstr>Example: P(G, E)</vt:lpstr>
      <vt:lpstr>Markov Chain Monte Carlo*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Nikita Kitaev</cp:lastModifiedBy>
  <cp:revision>3682</cp:revision>
  <cp:lastPrinted>2013-10-23T02:18:13Z</cp:lastPrinted>
  <dcterms:created xsi:type="dcterms:W3CDTF">2004-08-27T04:16:05Z</dcterms:created>
  <dcterms:modified xsi:type="dcterms:W3CDTF">2020-07-15T19:28:54Z</dcterms:modified>
</cp:coreProperties>
</file>