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6"/>
  </p:notesMasterIdLst>
  <p:handoutMasterIdLst>
    <p:handoutMasterId r:id="rId37"/>
  </p:handoutMasterIdLst>
  <p:sldIdLst>
    <p:sldId id="844" r:id="rId2"/>
    <p:sldId id="465" r:id="rId3"/>
    <p:sldId id="406" r:id="rId4"/>
    <p:sldId id="445" r:id="rId5"/>
    <p:sldId id="423" r:id="rId6"/>
    <p:sldId id="443" r:id="rId7"/>
    <p:sldId id="456" r:id="rId8"/>
    <p:sldId id="432" r:id="rId9"/>
    <p:sldId id="466" r:id="rId10"/>
    <p:sldId id="449" r:id="rId11"/>
    <p:sldId id="450" r:id="rId12"/>
    <p:sldId id="395" r:id="rId13"/>
    <p:sldId id="451" r:id="rId14"/>
    <p:sldId id="457" r:id="rId15"/>
    <p:sldId id="448" r:id="rId16"/>
    <p:sldId id="388" r:id="rId17"/>
    <p:sldId id="459" r:id="rId18"/>
    <p:sldId id="460" r:id="rId19"/>
    <p:sldId id="461" r:id="rId20"/>
    <p:sldId id="390" r:id="rId21"/>
    <p:sldId id="464" r:id="rId22"/>
    <p:sldId id="462" r:id="rId23"/>
    <p:sldId id="452" r:id="rId24"/>
    <p:sldId id="453" r:id="rId25"/>
    <p:sldId id="363" r:id="rId26"/>
    <p:sldId id="402" r:id="rId27"/>
    <p:sldId id="364" r:id="rId28"/>
    <p:sldId id="365" r:id="rId29"/>
    <p:sldId id="366" r:id="rId30"/>
    <p:sldId id="454" r:id="rId31"/>
    <p:sldId id="463" r:id="rId32"/>
    <p:sldId id="399" r:id="rId33"/>
    <p:sldId id="373" r:id="rId34"/>
    <p:sldId id="467" r:id="rId35"/>
  </p:sldIdLst>
  <p:sldSz cx="12192000" cy="6858000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0"/>
    <p:restoredTop sz="73758"/>
  </p:normalViewPr>
  <p:slideViewPr>
    <p:cSldViewPr>
      <p:cViewPr varScale="1">
        <p:scale>
          <a:sx n="71" d="100"/>
          <a:sy n="71" d="100"/>
        </p:scale>
        <p:origin x="168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554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7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Alarm</a:t>
            </a:r>
            <a:r>
              <a:rPr lang="en-US" baseline="0" dirty="0"/>
              <a:t> not independent of fire, but independent given smoke (whole point of fire alarm!) </a:t>
            </a:r>
          </a:p>
          <a:p>
            <a:endParaRPr lang="en-US" baseline="0" dirty="0"/>
          </a:p>
          <a:p>
            <a:r>
              <a:rPr lang="en-US" dirty="0"/>
              <a:t>Trade off between</a:t>
            </a:r>
            <a:r>
              <a:rPr lang="en-US" baseline="0" dirty="0"/>
              <a:t> having more edges/direct dependencies and a simpler/cheaper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These are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assumptions that are *from the graph*. There can be more (due to the tables).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11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possible triples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[timing</a:t>
            </a:r>
            <a:r>
              <a:rPr lang="en-US"/>
              <a:t>: ~40min?]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R and B are independent, unless we </a:t>
            </a:r>
            <a:r>
              <a:rPr lang="en-US" dirty="0" err="1"/>
              <a:t>conditioon</a:t>
            </a:r>
            <a:r>
              <a:rPr lang="en-US" dirty="0"/>
              <a:t> on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image" Target="../media/image23.png"/><Relationship Id="rId4" Type="http://schemas.openxmlformats.org/officeDocument/2006/relationships/tags" Target="../tags/tag1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3.xml"/><Relationship Id="rId7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4.xml"/><Relationship Id="rId7" Type="http://schemas.openxmlformats.org/officeDocument/2006/relationships/image" Target="../media/image5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7.xml"/><Relationship Id="rId7" Type="http://schemas.openxmlformats.org/officeDocument/2006/relationships/image" Target="../media/image5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39.xml"/><Relationship Id="rId10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pPr lvl="4"/>
            <a:endParaRPr lang="en-US" sz="5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Midterm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Midterm 1 is on </a:t>
            </a:r>
            <a:r>
              <a:rPr lang="en-US" sz="2000" b="1" dirty="0">
                <a:latin typeface="Calibri"/>
                <a:cs typeface="Calibri"/>
              </a:rPr>
              <a:t>Monday 7/13, 12pm-2pm</a:t>
            </a:r>
          </a:p>
          <a:p>
            <a:pPr lvl="2"/>
            <a:r>
              <a:rPr lang="en-US" sz="1600" dirty="0">
                <a:latin typeface="Calibri"/>
                <a:cs typeface="Calibri"/>
              </a:rPr>
              <a:t>All alternate arrangements have been confirmed via email</a:t>
            </a:r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Practice midterm released (due 7/11 at 11:59pm)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See Piazza for more information</a:t>
            </a:r>
            <a:endParaRPr lang="en-US" sz="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Midterm Review Sections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Today (7/9): MDP (2-3pm), Search (10-11pm) </a:t>
            </a:r>
          </a:p>
          <a:p>
            <a:r>
              <a:rPr lang="en-US" sz="2400" dirty="0">
                <a:latin typeface="Calibri"/>
                <a:cs typeface="Calibri"/>
              </a:rPr>
              <a:t>Project 2: Games &amp; Homework 3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7/10 at 11:59pm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Remember to submit project tokens to </a:t>
            </a:r>
            <a:r>
              <a:rPr lang="en-US" sz="2000" dirty="0" err="1">
                <a:latin typeface="Calibri"/>
                <a:cs typeface="Calibri"/>
              </a:rPr>
              <a:t>Gradescope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65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triples?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46295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</a:t>
            </a:r>
            <a:r>
              <a:rPr lang="en-US" sz="2400" b="1" dirty="0">
                <a:latin typeface="Calibri"/>
                <a:cs typeface="Calibri"/>
              </a:rPr>
              <a:t>not</a:t>
            </a:r>
            <a:r>
              <a:rPr lang="en-US" sz="2400" dirty="0">
                <a:latin typeface="Calibri"/>
                <a:cs typeface="Calibri"/>
              </a:rPr>
              <a:t> connected by any undirected path not blocked by a shaded node, they are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 (by making use of conditional independences!)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FD1BFFE-0A75-7D49-A27F-E8AD30D55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66283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5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37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60322</TotalTime>
  <Words>1776</Words>
  <Application>Microsoft Macintosh PowerPoint</Application>
  <PresentationFormat>Widescreen</PresentationFormat>
  <Paragraphs>622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dan-berkeley-nlp-v1</vt:lpstr>
      <vt:lpstr>Announcements</vt:lpstr>
      <vt:lpstr>CS 188: Artificial Intelligence </vt:lpstr>
      <vt:lpstr>Probability Recap</vt:lpstr>
      <vt:lpstr>Bayes Nets</vt:lpstr>
      <vt:lpstr>Bayes Net Semantics</vt:lpstr>
      <vt:lpstr>Example: Alarm Network</vt:lpstr>
      <vt:lpstr>Example: Alarm Network</vt:lpstr>
      <vt:lpstr>Size of a Bayes Net</vt:lpstr>
      <vt:lpstr>Bayes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Causes</vt:lpstr>
      <vt:lpstr>Common Cause</vt:lpstr>
      <vt:lpstr>Common Effect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Nikita Kitaev</cp:lastModifiedBy>
  <cp:revision>3733</cp:revision>
  <cp:lastPrinted>2015-03-05T17:18:25Z</cp:lastPrinted>
  <dcterms:created xsi:type="dcterms:W3CDTF">2004-08-27T04:16:05Z</dcterms:created>
  <dcterms:modified xsi:type="dcterms:W3CDTF">2020-07-09T19:29:16Z</dcterms:modified>
</cp:coreProperties>
</file>