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68"/>
  </p:notesMasterIdLst>
  <p:handoutMasterIdLst>
    <p:handoutMasterId r:id="rId69"/>
  </p:handoutMasterIdLst>
  <p:sldIdLst>
    <p:sldId id="455" r:id="rId2"/>
    <p:sldId id="1981" r:id="rId3"/>
    <p:sldId id="424" r:id="rId4"/>
    <p:sldId id="591" r:id="rId5"/>
    <p:sldId id="1977" r:id="rId6"/>
    <p:sldId id="1978" r:id="rId7"/>
    <p:sldId id="1979" r:id="rId8"/>
    <p:sldId id="1955" r:id="rId9"/>
    <p:sldId id="1980" r:id="rId10"/>
    <p:sldId id="439" r:id="rId11"/>
    <p:sldId id="1973" r:id="rId12"/>
    <p:sldId id="1975" r:id="rId13"/>
    <p:sldId id="1974" r:id="rId14"/>
    <p:sldId id="1988" r:id="rId15"/>
    <p:sldId id="1989" r:id="rId16"/>
    <p:sldId id="1029" r:id="rId17"/>
    <p:sldId id="1030" r:id="rId18"/>
    <p:sldId id="1031" r:id="rId19"/>
    <p:sldId id="1032" r:id="rId20"/>
    <p:sldId id="1033" r:id="rId21"/>
    <p:sldId id="1034" r:id="rId22"/>
    <p:sldId id="1035" r:id="rId23"/>
    <p:sldId id="1036" r:id="rId24"/>
    <p:sldId id="1038" r:id="rId25"/>
    <p:sldId id="1039" r:id="rId26"/>
    <p:sldId id="1040" r:id="rId27"/>
    <p:sldId id="438" r:id="rId28"/>
    <p:sldId id="260" r:id="rId29"/>
    <p:sldId id="262" r:id="rId30"/>
    <p:sldId id="264" r:id="rId31"/>
    <p:sldId id="990" r:id="rId32"/>
    <p:sldId id="991" r:id="rId33"/>
    <p:sldId id="1984" r:id="rId34"/>
    <p:sldId id="1985" r:id="rId35"/>
    <p:sldId id="1986" r:id="rId36"/>
    <p:sldId id="427" r:id="rId37"/>
    <p:sldId id="349" r:id="rId38"/>
    <p:sldId id="422" r:id="rId39"/>
    <p:sldId id="350" r:id="rId40"/>
    <p:sldId id="351" r:id="rId41"/>
    <p:sldId id="365" r:id="rId42"/>
    <p:sldId id="353" r:id="rId43"/>
    <p:sldId id="354" r:id="rId44"/>
    <p:sldId id="366" r:id="rId45"/>
    <p:sldId id="415" r:id="rId46"/>
    <p:sldId id="356" r:id="rId47"/>
    <p:sldId id="363" r:id="rId48"/>
    <p:sldId id="358" r:id="rId49"/>
    <p:sldId id="367" r:id="rId50"/>
    <p:sldId id="368" r:id="rId51"/>
    <p:sldId id="369" r:id="rId52"/>
    <p:sldId id="372" r:id="rId53"/>
    <p:sldId id="373" r:id="rId54"/>
    <p:sldId id="361" r:id="rId55"/>
    <p:sldId id="386" r:id="rId56"/>
    <p:sldId id="416" r:id="rId57"/>
    <p:sldId id="362" r:id="rId58"/>
    <p:sldId id="412" r:id="rId59"/>
    <p:sldId id="414" r:id="rId60"/>
    <p:sldId id="1987" r:id="rId61"/>
    <p:sldId id="1983" r:id="rId62"/>
    <p:sldId id="1982" r:id="rId63"/>
    <p:sldId id="426" r:id="rId64"/>
    <p:sldId id="346" r:id="rId65"/>
    <p:sldId id="347" r:id="rId66"/>
    <p:sldId id="348" r:id="rId67"/>
  </p:sldIdLst>
  <p:sldSz cx="12192000" cy="6858000"/>
  <p:notesSz cx="7099300" cy="10234613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694" autoAdjust="0"/>
  </p:normalViewPr>
  <p:slideViewPr>
    <p:cSldViewPr>
      <p:cViewPr varScale="1">
        <p:scale>
          <a:sx n="117" d="100"/>
          <a:sy n="117" d="100"/>
        </p:scale>
        <p:origin x="9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4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5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0B222A82-AB77-4773-B2AF-5D719283838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5232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9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F030AAEC-A5E2-43BB-B7A8-F2AD1FAFFC9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1133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HoG, SIFT, Daisy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Deformable part models</a:t>
            </a:r>
          </a:p>
        </p:txBody>
      </p:sp>
      <p:sp>
        <p:nvSpPr>
          <p:cNvPr id="1303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943F624-2C9E-4C01-A742-85106BCDC024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30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23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27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74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5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02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emf"/><Relationship Id="rId3" Type="http://schemas.openxmlformats.org/officeDocument/2006/relationships/image" Target="../media/image4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0.emf"/><Relationship Id="rId15" Type="http://schemas.openxmlformats.org/officeDocument/2006/relationships/image" Target="../media/image24.emf"/><Relationship Id="rId10" Type="http://schemas.openxmlformats.org/officeDocument/2006/relationships/image" Target="../media/image19.emf"/><Relationship Id="rId4" Type="http://schemas.openxmlformats.org/officeDocument/2006/relationships/image" Target="../media/image5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59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3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4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8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3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7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69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7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7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6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7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70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7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tags" Target="../tags/tag7.xml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9.png"/><Relationship Id="rId5" Type="http://schemas.openxmlformats.org/officeDocument/2006/relationships/tags" Target="../tags/tag9.xml"/><Relationship Id="rId10" Type="http://schemas.openxmlformats.org/officeDocument/2006/relationships/image" Target="../media/image108.png"/><Relationship Id="rId4" Type="http://schemas.openxmlformats.org/officeDocument/2006/relationships/tags" Target="../tags/tag8.xml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wmf"/><Relationship Id="rId4" Type="http://schemas.openxmlformats.org/officeDocument/2006/relationships/image" Target="../media/image1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18" Type="http://schemas.openxmlformats.org/officeDocument/2006/relationships/image" Target="../media/image19.em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emf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24" Type="http://schemas.openxmlformats.org/officeDocument/2006/relationships/image" Target="../media/image25.emf"/><Relationship Id="rId5" Type="http://schemas.openxmlformats.org/officeDocument/2006/relationships/image" Target="../media/image6.emf"/><Relationship Id="rId15" Type="http://schemas.openxmlformats.org/officeDocument/2006/relationships/image" Target="../media/image16.emf"/><Relationship Id="rId23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image" Target="../media/image20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5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Neural Nets and Decision Trees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Nathan Lambert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Sergey Levine.  All CS188 materials are at http://ai.berkeley.edu.]</a:t>
            </a:r>
          </a:p>
        </p:txBody>
      </p:sp>
      <p:pic>
        <p:nvPicPr>
          <p:cNvPr id="8" name="Picture 7" descr="Lecture23-DecisionTrees-nobrain.png">
            <a:extLst>
              <a:ext uri="{FF2B5EF4-FFF2-40B4-BE49-F238E27FC236}">
                <a16:creationId xmlns:a16="http://schemas.microsoft.com/office/drawing/2014/main" id="{0BADD47C-9A6B-410F-862D-25FFF6B88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1676400"/>
            <a:ext cx="60579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Theorem (Universal Function </a:t>
            </a:r>
            <a:r>
              <a:rPr lang="en-US" dirty="0" err="1"/>
              <a:t>Approximators</a:t>
            </a:r>
            <a:r>
              <a:rPr lang="en-US" dirty="0"/>
              <a:t>).  A two-layer neural network with a sufficient number of neurons can approximate any continuous function to any desired accuracy.</a:t>
            </a:r>
          </a:p>
          <a:p>
            <a:pPr lvl="4"/>
            <a:endParaRPr lang="en-US" dirty="0"/>
          </a:p>
          <a:p>
            <a:r>
              <a:rPr lang="en-US" dirty="0"/>
              <a:t>Practical considerations</a:t>
            </a:r>
          </a:p>
          <a:p>
            <a:pPr lvl="1"/>
            <a:r>
              <a:rPr lang="en-US" dirty="0"/>
              <a:t>Can be seen as learning the features </a:t>
            </a:r>
          </a:p>
          <a:p>
            <a:pPr lvl="5"/>
            <a:endParaRPr lang="en-US" sz="800" dirty="0"/>
          </a:p>
          <a:p>
            <a:pPr lvl="1"/>
            <a:r>
              <a:rPr lang="en-US" dirty="0"/>
              <a:t>Large number of neurons</a:t>
            </a:r>
          </a:p>
          <a:p>
            <a:pPr lvl="2"/>
            <a:r>
              <a:rPr lang="en-US" dirty="0"/>
              <a:t>Danger for overfitting</a:t>
            </a:r>
          </a:p>
          <a:p>
            <a:pPr lvl="2"/>
            <a:r>
              <a:rPr lang="en-US" dirty="0"/>
              <a:t>(hence early stopping!)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7F508-AA63-9F4B-9D5D-5A3BFD36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286"/>
            <a:ext cx="5486401" cy="5486713"/>
          </a:xfrm>
        </p:spPr>
        <p:txBody>
          <a:bodyPr/>
          <a:lstStyle/>
          <a:p>
            <a:r>
              <a:rPr lang="en-US" dirty="0"/>
              <a:t>Derivatives tables: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B44E1D-2864-964B-B10F-B9B0DD32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computing all the derivatives?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D0A7E-2721-5A4D-89BB-F01EC98D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0"/>
            <a:ext cx="4582475" cy="4987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A2E512-5EA4-E248-BF0F-AE2CA17A5889}"/>
              </a:ext>
            </a:extLst>
          </p:cNvPr>
          <p:cNvSpPr txBox="1"/>
          <p:nvPr/>
        </p:nvSpPr>
        <p:spPr>
          <a:xfrm>
            <a:off x="-76200" y="6604084"/>
            <a:ext cx="4203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libri"/>
                <a:cs typeface="Calibri"/>
              </a:rPr>
              <a:t>[source:  http://</a:t>
            </a:r>
            <a:r>
              <a:rPr lang="en-US" sz="1050" dirty="0" err="1">
                <a:latin typeface="Calibri"/>
                <a:cs typeface="Calibri"/>
              </a:rPr>
              <a:t>hyperphysics.phy-astr.gsu.edu</a:t>
            </a:r>
            <a:r>
              <a:rPr lang="en-US" sz="1050" dirty="0">
                <a:latin typeface="Calibri"/>
                <a:cs typeface="Calibri"/>
              </a:rPr>
              <a:t>/</a:t>
            </a:r>
            <a:r>
              <a:rPr lang="en-US" sz="1050" dirty="0" err="1">
                <a:latin typeface="Calibri"/>
                <a:cs typeface="Calibri"/>
              </a:rPr>
              <a:t>hbase</a:t>
            </a:r>
            <a:r>
              <a:rPr lang="en-US" sz="1050" dirty="0">
                <a:latin typeface="Calibri"/>
                <a:cs typeface="Calibri"/>
              </a:rPr>
              <a:t>/Math/</a:t>
            </a:r>
            <a:r>
              <a:rPr lang="en-US" sz="1050" dirty="0" err="1">
                <a:latin typeface="Calibri"/>
                <a:cs typeface="Calibri"/>
              </a:rPr>
              <a:t>derfunc.html</a:t>
            </a:r>
            <a:endParaRPr lang="en-US" sz="1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65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B44E1D-2864-964B-B10F-B9B0DD32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computing all the derivatives?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68F69E-30C4-0C47-B8FC-5D3604570466}"/>
              </a:ext>
            </a:extLst>
          </p:cNvPr>
          <p:cNvSpPr txBox="1">
            <a:spLocks/>
          </p:cNvSpPr>
          <p:nvPr/>
        </p:nvSpPr>
        <p:spPr bwMode="auto">
          <a:xfrm>
            <a:off x="1219200" y="1344788"/>
            <a:ext cx="10439400" cy="355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676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ts val="1176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But neural net f is never one of those?</a:t>
            </a:r>
          </a:p>
          <a:p>
            <a:pPr lvl="1"/>
            <a:r>
              <a:rPr lang="en-US" sz="2667" kern="0" dirty="0"/>
              <a:t>No problem: CHAIN RULE:</a:t>
            </a:r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r>
              <a:rPr lang="en-US" sz="2400" kern="0" dirty="0"/>
              <a:t>If </a:t>
            </a:r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r>
              <a:rPr lang="en-US" sz="2400" kern="0" dirty="0"/>
              <a:t>Then</a:t>
            </a:r>
          </a:p>
          <a:p>
            <a:pPr marL="1219170" lvl="2" indent="0">
              <a:buNone/>
            </a:pPr>
            <a:endParaRPr lang="en-US" sz="2400" kern="0" dirty="0"/>
          </a:p>
          <a:p>
            <a:pPr marL="1219170" lvl="2" indent="0">
              <a:buNone/>
            </a:pPr>
            <a:endParaRPr lang="en-US" sz="2400" kern="0" dirty="0">
              <a:sym typeface="Wingdings" pitchFamily="2" charset="2"/>
            </a:endParaRPr>
          </a:p>
          <a:p>
            <a:pPr marL="1219170" lvl="2" indent="0">
              <a:buNone/>
            </a:pPr>
            <a:r>
              <a:rPr lang="en-US" sz="2400" b="1" kern="0" dirty="0">
                <a:sym typeface="Wingdings" pitchFamily="2" charset="2"/>
              </a:rPr>
              <a:t> Derivatives can be computed by following well-defined procedures</a:t>
            </a:r>
            <a:endParaRPr lang="en-US" sz="2400" b="1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0502A-BE16-C14A-942E-0C4E494A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2902587"/>
            <a:ext cx="2743200" cy="443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12007-2E18-2849-81F7-6FC2178CE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65" y="4267200"/>
            <a:ext cx="3448680" cy="4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2330B-A916-C64E-8F2E-34BB9BD36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differentiation software </a:t>
            </a:r>
          </a:p>
          <a:p>
            <a:pPr lvl="1"/>
            <a:r>
              <a:rPr lang="en-US" dirty="0"/>
              <a:t>e.g. Theano, TensorFlow, </a:t>
            </a:r>
            <a:r>
              <a:rPr lang="en-US" dirty="0" err="1"/>
              <a:t>PyTorch</a:t>
            </a:r>
            <a:r>
              <a:rPr lang="en-US" dirty="0"/>
              <a:t>, </a:t>
            </a:r>
            <a:r>
              <a:rPr lang="en-US" dirty="0" err="1"/>
              <a:t>Chainer</a:t>
            </a:r>
            <a:endParaRPr lang="en-US" dirty="0"/>
          </a:p>
          <a:p>
            <a:pPr lvl="1"/>
            <a:r>
              <a:rPr lang="en-US" dirty="0"/>
              <a:t>Only need to program the function g(</a:t>
            </a:r>
            <a:r>
              <a:rPr lang="en-US" dirty="0" err="1"/>
              <a:t>x,y,w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automatically compute all derivatives </a:t>
            </a:r>
            <a:r>
              <a:rPr lang="en-US" dirty="0" err="1"/>
              <a:t>w.r.t</a:t>
            </a:r>
            <a:r>
              <a:rPr lang="en-US" dirty="0"/>
              <a:t>. all entries in w</a:t>
            </a:r>
          </a:p>
          <a:p>
            <a:pPr lvl="1"/>
            <a:r>
              <a:rPr lang="en-US" dirty="0"/>
              <a:t>This is typically done by caching info during forward computation pass of f, and then doing a backward pass = “backpropagation”</a:t>
            </a:r>
          </a:p>
          <a:p>
            <a:pPr lvl="1"/>
            <a:r>
              <a:rPr lang="en-US" dirty="0" err="1"/>
              <a:t>Autodiff</a:t>
            </a:r>
            <a:r>
              <a:rPr lang="en-US" dirty="0"/>
              <a:t> / Backpropagation can often be done at computational cost comparable to the forward pass</a:t>
            </a:r>
          </a:p>
          <a:p>
            <a:r>
              <a:rPr lang="en-US" dirty="0"/>
              <a:t>Need to know this exists</a:t>
            </a:r>
          </a:p>
          <a:p>
            <a:r>
              <a:rPr lang="en-US" dirty="0"/>
              <a:t>How this is done?  --  outside of scope of CS188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C4691-0061-B24C-B242-45895D0C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2316110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Network (setting weights)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94919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  <a:r>
              <a:rPr lang="en-US"/>
              <a:t>a Network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747D-C853-DC4C-A277-27B5CBB88E81}"/>
              </a:ext>
            </a:extLst>
          </p:cNvPr>
          <p:cNvSpPr txBox="1"/>
          <p:nvPr/>
        </p:nvSpPr>
        <p:spPr>
          <a:xfrm>
            <a:off x="1797687" y="2507149"/>
            <a:ext cx="22124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 words: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Backprop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4165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1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2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b="0" dirty="0"/>
              </a:p>
              <a:p>
                <a:endParaRPr lang="en-US" sz="24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7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0972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=?????</m:t>
                    </m:r>
                  </m:oMath>
                </a14:m>
                <a:endParaRPr lang="en-US" sz="2000" b="0" dirty="0"/>
              </a:p>
              <a:p>
                <a:endParaRPr lang="en-US" sz="24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73266" y="1"/>
            <a:ext cx="1425835" cy="17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0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/>
              </a:p>
              <a:p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4"/>
                <a:stretch>
                  <a:fillRect l="-750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15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Neural Net Demo!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84D41-5391-4AFC-9C91-77D1A9BFEB86}"/>
              </a:ext>
            </a:extLst>
          </p:cNvPr>
          <p:cNvSpPr txBox="1"/>
          <p:nvPr/>
        </p:nvSpPr>
        <p:spPr>
          <a:xfrm>
            <a:off x="1371600" y="3200400"/>
            <a:ext cx="926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https://playground.tensorflow.org/</a:t>
            </a:r>
          </a:p>
        </p:txBody>
      </p:sp>
    </p:spTree>
    <p:extLst>
      <p:ext uri="{BB962C8B-B14F-4D97-AF65-F5344CB8AC3E}">
        <p14:creationId xmlns:p14="http://schemas.microsoft.com/office/powerpoint/2010/main" val="38091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10972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=?????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73266" y="1"/>
            <a:ext cx="1425835" cy="17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0137" y="5522055"/>
                <a:ext cx="3848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Interpretation: A tiny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will result in an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increase in g due to this cube function.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37" y="5522055"/>
                <a:ext cx="3848100" cy="923330"/>
              </a:xfrm>
              <a:prstGeom prst="rect">
                <a:avLst/>
              </a:prstGeom>
              <a:blipFill>
                <a:blip r:embed="rId23"/>
                <a:stretch>
                  <a:fillRect l="-126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 flipV="1">
            <a:off x="4491037" y="5423359"/>
            <a:ext cx="304800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5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10972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73266" y="1"/>
            <a:ext cx="1425835" cy="1781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43200" y="5690872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dirty="0"/>
                  <a:t> may be useful.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690872"/>
                <a:ext cx="3810000" cy="369332"/>
              </a:xfrm>
              <a:prstGeom prst="rect">
                <a:avLst/>
              </a:prstGeom>
              <a:blipFill>
                <a:blip r:embed="rId24"/>
                <a:stretch>
                  <a:fillRect l="-12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06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functions.</a:t>
                </a:r>
              </a:p>
              <a:p>
                <a:pPr lvl="1"/>
                <a:r>
                  <a:rPr lang="en-US" sz="2000" dirty="0"/>
                  <a:t>Can use derivative chain rule to compute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987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functions, use chain rule.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419600" y="5638800"/>
            <a:ext cx="304800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391025" y="6132713"/>
            <a:ext cx="333375" cy="277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3624" y="5568435"/>
                <a:ext cx="533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How do we reconcile this seeming contradiction?</a:t>
                </a:r>
              </a:p>
              <a:p>
                <a:r>
                  <a:rPr lang="en-US" dirty="0"/>
                  <a:t>Top partial derivative means cube function contributes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bottom </a:t>
                </a:r>
                <a:r>
                  <a:rPr lang="en-US" dirty="0" err="1"/>
                  <a:t>p.d</a:t>
                </a:r>
                <a:r>
                  <a:rPr lang="en-US" dirty="0"/>
                  <a:t>. means product contributes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so add them.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24" y="5568435"/>
                <a:ext cx="5334000" cy="1200329"/>
              </a:xfrm>
              <a:prstGeom prst="rect">
                <a:avLst/>
              </a:prstGeom>
              <a:blipFill>
                <a:blip r:embed="rId25"/>
                <a:stretch>
                  <a:fillRect l="-914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3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 Propagation: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</p:spPr>
            <p:txBody>
              <a:bodyPr/>
              <a:lstStyle/>
              <a:p>
                <a:r>
                  <a:rPr lang="en-US" sz="2400" dirty="0"/>
                  <a:t>Suppose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0" dirty="0"/>
                  <a:t> and want the gradient 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=[2, 3]</m:t>
                    </m:r>
                  </m:oMath>
                </a14:m>
                <a:endParaRPr lang="en-US" sz="2400" b="0" dirty="0"/>
              </a:p>
              <a:p>
                <a:r>
                  <a:rPr lang="en-US" sz="2400" b="0" dirty="0"/>
                  <a:t>Think of the function as a composition of many functions, use chain rule.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⋅3=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5454116"/>
              </a:xfrm>
              <a:blipFill>
                <a:blip r:embed="rId4"/>
                <a:stretch>
                  <a:fillRect l="-750"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6781800" y="2590800"/>
            <a:ext cx="4724400" cy="2572456"/>
            <a:chOff x="7391400" y="2590800"/>
            <a:chExt cx="4724400" cy="2572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Oval 2"/>
                <p:cNvSpPr/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Oval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725" y="2590800"/>
                  <a:ext cx="533400" cy="5334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/>
                <p:cNvSpPr/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3750" y="3069162"/>
                  <a:ext cx="533400" cy="5334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250" y="4527224"/>
                  <a:ext cx="533400" cy="5334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4250" y="3810000"/>
                  <a:ext cx="533400" cy="5334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2672834"/>
                  <a:ext cx="5238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037" y="3641046"/>
                  <a:ext cx="5238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500" y="4793924"/>
                  <a:ext cx="48895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>
              <a:stCxn id="4" idx="3"/>
              <a:endCxn id="3" idx="2"/>
            </p:cNvCxnSpPr>
            <p:nvPr/>
          </p:nvCxnSpPr>
          <p:spPr>
            <a:xfrm>
              <a:off x="7915275" y="2857500"/>
              <a:ext cx="5524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7962900" y="4800600"/>
              <a:ext cx="1657350" cy="219075"/>
            </a:xfrm>
            <a:custGeom>
              <a:avLst/>
              <a:gdLst>
                <a:gd name="connsiteX0" fmla="*/ 0 w 1657350"/>
                <a:gd name="connsiteY0" fmla="*/ 219075 h 219075"/>
                <a:gd name="connsiteX1" fmla="*/ 1085850 w 1657350"/>
                <a:gd name="connsiteY1" fmla="*/ 219075 h 219075"/>
                <a:gd name="connsiteX2" fmla="*/ 1657350 w 1657350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7350" h="219075">
                  <a:moveTo>
                    <a:pt x="0" y="219075"/>
                  </a:moveTo>
                  <a:lnTo>
                    <a:pt x="1085850" y="219075"/>
                  </a:lnTo>
                  <a:lnTo>
                    <a:pt x="16573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7962900" y="3467100"/>
              <a:ext cx="1762125" cy="390525"/>
            </a:xfrm>
            <a:custGeom>
              <a:avLst/>
              <a:gdLst>
                <a:gd name="connsiteX0" fmla="*/ 0 w 1762125"/>
                <a:gd name="connsiteY0" fmla="*/ 390525 h 390525"/>
                <a:gd name="connsiteX1" fmla="*/ 1028700 w 1762125"/>
                <a:gd name="connsiteY1" fmla="*/ 390525 h 390525"/>
                <a:gd name="connsiteX2" fmla="*/ 1762125 w 1762125"/>
                <a:gd name="connsiteY2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2125" h="390525">
                  <a:moveTo>
                    <a:pt x="0" y="390525"/>
                  </a:moveTo>
                  <a:lnTo>
                    <a:pt x="1028700" y="390525"/>
                  </a:lnTo>
                  <a:lnTo>
                    <a:pt x="176212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9029700" y="2847975"/>
              <a:ext cx="676275" cy="352425"/>
            </a:xfrm>
            <a:custGeom>
              <a:avLst/>
              <a:gdLst>
                <a:gd name="connsiteX0" fmla="*/ 0 w 676275"/>
                <a:gd name="connsiteY0" fmla="*/ 0 h 352425"/>
                <a:gd name="connsiteX1" fmla="*/ 361950 w 676275"/>
                <a:gd name="connsiteY1" fmla="*/ 0 h 352425"/>
                <a:gd name="connsiteX2" fmla="*/ 676275 w 676275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275" h="352425">
                  <a:moveTo>
                    <a:pt x="0" y="0"/>
                  </a:moveTo>
                  <a:lnTo>
                    <a:pt x="361950" y="0"/>
                  </a:lnTo>
                  <a:lnTo>
                    <a:pt x="676275" y="3524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0229850" y="3352800"/>
              <a:ext cx="971550" cy="542925"/>
            </a:xfrm>
            <a:custGeom>
              <a:avLst/>
              <a:gdLst>
                <a:gd name="connsiteX0" fmla="*/ 0 w 971550"/>
                <a:gd name="connsiteY0" fmla="*/ 0 h 542925"/>
                <a:gd name="connsiteX1" fmla="*/ 428625 w 971550"/>
                <a:gd name="connsiteY1" fmla="*/ 0 h 542925"/>
                <a:gd name="connsiteX2" fmla="*/ 971550 w 971550"/>
                <a:gd name="connsiteY2" fmla="*/ 54292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50" h="542925">
                  <a:moveTo>
                    <a:pt x="0" y="0"/>
                  </a:moveTo>
                  <a:lnTo>
                    <a:pt x="428625" y="0"/>
                  </a:lnTo>
                  <a:lnTo>
                    <a:pt x="971550" y="5429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153650" y="4276725"/>
              <a:ext cx="1047750" cy="533400"/>
            </a:xfrm>
            <a:custGeom>
              <a:avLst/>
              <a:gdLst>
                <a:gd name="connsiteX0" fmla="*/ 0 w 1047750"/>
                <a:gd name="connsiteY0" fmla="*/ 533400 h 533400"/>
                <a:gd name="connsiteX1" fmla="*/ 514350 w 1047750"/>
                <a:gd name="connsiteY1" fmla="*/ 533400 h 533400"/>
                <a:gd name="connsiteX2" fmla="*/ 1047750 w 1047750"/>
                <a:gd name="connsiteY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0" h="533400">
                  <a:moveTo>
                    <a:pt x="0" y="533400"/>
                  </a:moveTo>
                  <a:lnTo>
                    <a:pt x="514350" y="533400"/>
                  </a:lnTo>
                  <a:lnTo>
                    <a:pt x="104775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850" y="4200525"/>
                  <a:ext cx="3048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Freeform 84"/>
            <p:cNvSpPr/>
            <p:nvPr/>
          </p:nvSpPr>
          <p:spPr>
            <a:xfrm>
              <a:off x="8648700" y="4391025"/>
              <a:ext cx="1000125" cy="266700"/>
            </a:xfrm>
            <a:custGeom>
              <a:avLst/>
              <a:gdLst>
                <a:gd name="connsiteX0" fmla="*/ 0 w 1000125"/>
                <a:gd name="connsiteY0" fmla="*/ 0 h 266700"/>
                <a:gd name="connsiteX1" fmla="*/ 352425 w 1000125"/>
                <a:gd name="connsiteY1" fmla="*/ 0 h 266700"/>
                <a:gd name="connsiteX2" fmla="*/ 1000125 w 1000125"/>
                <a:gd name="connsiteY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5" h="266700">
                  <a:moveTo>
                    <a:pt x="0" y="0"/>
                  </a:moveTo>
                  <a:lnTo>
                    <a:pt x="352425" y="0"/>
                  </a:lnTo>
                  <a:lnTo>
                    <a:pt x="1000125" y="2667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" idx="6"/>
            </p:cNvCxnSpPr>
            <p:nvPr/>
          </p:nvCxnSpPr>
          <p:spPr>
            <a:xfrm>
              <a:off x="11677650" y="4076700"/>
              <a:ext cx="4381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351837" y="2505075"/>
            <a:ext cx="3630613" cy="2317695"/>
            <a:chOff x="8809037" y="2505075"/>
            <a:chExt cx="3630613" cy="2317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037" y="2505075"/>
                  <a:ext cx="79216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3943" y="3024727"/>
                  <a:ext cx="9326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238" y="4453438"/>
                  <a:ext cx="79533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3338" y="3735943"/>
                  <a:ext cx="97631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350" y="5207919"/>
                <a:ext cx="1066800" cy="6676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05675" y="2514600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650" y="354437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24775" y="4691292"/>
            <a:ext cx="31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527" y="4056750"/>
                <a:ext cx="35401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75" y="3419530"/>
                <a:ext cx="899322" cy="6190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038" y="4873289"/>
                <a:ext cx="1090612" cy="61908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19" y="2838450"/>
                <a:ext cx="45958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34" y="2831068"/>
                <a:ext cx="45958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659" y="3831193"/>
                <a:ext cx="459581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759" y="4997393"/>
                <a:ext cx="45958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67240" y="5898398"/>
                <a:ext cx="297180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40" y="5898398"/>
                <a:ext cx="2971800" cy="7087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591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</p:spPr>
            <p:txBody>
              <a:bodyPr/>
              <a:lstStyle/>
              <a:p>
                <a:r>
                  <a:rPr lang="en-US" sz="2400" dirty="0"/>
                  <a:t>Punchline: If we can somehow compute our gradient, we can use gradient descent.</a:t>
                </a:r>
              </a:p>
              <a:p>
                <a:r>
                  <a:rPr lang="en-US" sz="2400" dirty="0"/>
                  <a:t>How do we compute the gradient?</a:t>
                </a:r>
              </a:p>
              <a:p>
                <a:pPr lvl="1"/>
                <a:r>
                  <a:rPr lang="en-US" sz="2400" dirty="0"/>
                  <a:t>Purely analytically.</a:t>
                </a:r>
              </a:p>
              <a:p>
                <a:pPr lvl="2"/>
                <a:r>
                  <a:rPr lang="en-US" sz="2000" dirty="0"/>
                  <a:t>Gives exact symbolic answer. Infeasible for functions of lots of parameters or input values.</a:t>
                </a:r>
              </a:p>
              <a:p>
                <a:pPr lvl="1"/>
                <a:r>
                  <a:rPr lang="en-US" sz="2400" dirty="0"/>
                  <a:t>Finite difference approximation.</a:t>
                </a:r>
              </a:p>
              <a:p>
                <a:pPr lvl="2"/>
                <a:r>
                  <a:rPr lang="en-US" sz="2000" dirty="0"/>
                  <a:t>Gives approximation, very easy to implement.</a:t>
                </a:r>
              </a:p>
              <a:p>
                <a:pPr lvl="2"/>
                <a:r>
                  <a:rPr lang="en-US" sz="2000" dirty="0"/>
                  <a:t>Runtime for </a:t>
                </a:r>
                <a:r>
                  <a:rPr lang="en-US" sz="2000" dirty="0" err="1"/>
                  <a:t>ll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d>
                  </m:oMath>
                </a14:m>
                <a:r>
                  <a:rPr lang="en-US" sz="2000" dirty="0"/>
                  <a:t>, where N is the number of parameters, and M is number of data points.</a:t>
                </a:r>
              </a:p>
              <a:p>
                <a:pPr lvl="1"/>
                <a:r>
                  <a:rPr lang="en-US" sz="2400" dirty="0"/>
                  <a:t>Back propagation.</a:t>
                </a:r>
              </a:p>
              <a:p>
                <a:pPr lvl="2"/>
                <a:r>
                  <a:rPr lang="en-US" sz="2000" dirty="0"/>
                  <a:t>Gives exact answer, difficult to implement.</a:t>
                </a:r>
              </a:p>
              <a:p>
                <a:pPr lvl="2"/>
                <a:r>
                  <a:rPr lang="en-US" sz="2000" dirty="0"/>
                  <a:t>Runtime for </a:t>
                </a:r>
                <a:r>
                  <a:rPr lang="en-US" sz="2000" dirty="0" err="1"/>
                  <a:t>ll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51484"/>
                <a:ext cx="11379200" cy="3639491"/>
              </a:xfrm>
              <a:blipFill>
                <a:blip r:embed="rId3"/>
                <a:stretch>
                  <a:fillRect l="-750" t="-1340" b="-1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638800"/>
            <a:ext cx="4944354" cy="8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Ideas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10337800" cy="599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Optimize probability of label given input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Continuous optimization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Gradient ascent: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Compute steepest uphill direction = gradient (= just vector of partial derivatives)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Take step in the gradient direction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Repeat (until held-out data accuracy starts to drop = “early stopping”)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400" dirty="0"/>
              <a:t>Deep neural nets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layer = still logistic regression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Now also many more layers before this last layer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= computing the features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ym typeface="Wingdings" pitchFamily="2" charset="2"/>
              </a:rPr>
              <a:t> the features are learned rather than hand-designed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Universal function approximation theorem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Courier" pitchFamily="2" charset="0"/>
                <a:sym typeface="Wingdings" pitchFamily="2" charset="2"/>
              </a:rPr>
              <a:t>If</a:t>
            </a:r>
            <a:r>
              <a:rPr lang="en-US" sz="1600" dirty="0">
                <a:sym typeface="Wingdings" pitchFamily="2" charset="2"/>
              </a:rPr>
              <a:t>         neural net is large enough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Courier" pitchFamily="2" charset="0"/>
                <a:sym typeface="Wingdings" pitchFamily="2" charset="2"/>
              </a:rPr>
              <a:t>Then</a:t>
            </a:r>
            <a:r>
              <a:rPr lang="en-US" sz="1600" dirty="0">
                <a:sym typeface="Wingdings" pitchFamily="2" charset="2"/>
              </a:rPr>
              <a:t>   neural net can represent any continuous mapping from input to output with arbitrary accuracy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ym typeface="Wingdings" pitchFamily="2" charset="2"/>
              </a:rPr>
              <a:t>But remember: need to avoid overfitting  / memorizing the training data  early stopping!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Automatic differentiation gives the derivatives efficiently (how? = outside of scope of 188)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85538-3717-5F48-9F25-666CFAB1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734" y="1219200"/>
            <a:ext cx="4177466" cy="5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Computer Vision</a:t>
            </a:r>
          </a:p>
        </p:txBody>
      </p:sp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3733920" y="1219320"/>
            <a:ext cx="15773040" cy="10515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6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Manual Feature Design</a:t>
            </a:r>
          </a:p>
        </p:txBody>
      </p:sp>
      <p:pic>
        <p:nvPicPr>
          <p:cNvPr id="212" name="Picture 5"/>
          <p:cNvPicPr/>
          <p:nvPr/>
        </p:nvPicPr>
        <p:blipFill>
          <a:blip r:embed="rId3"/>
          <a:stretch/>
        </p:blipFill>
        <p:spPr>
          <a:xfrm>
            <a:off x="838080" y="1600200"/>
            <a:ext cx="1676160" cy="1155240"/>
          </a:xfrm>
          <a:prstGeom prst="rect">
            <a:avLst/>
          </a:prstGeom>
          <a:ln>
            <a:noFill/>
          </a:ln>
        </p:spPr>
      </p:pic>
      <p:pic>
        <p:nvPicPr>
          <p:cNvPr id="213" name="Picture 6"/>
          <p:cNvPicPr/>
          <p:nvPr/>
        </p:nvPicPr>
        <p:blipFill>
          <a:blip r:embed="rId4"/>
          <a:stretch/>
        </p:blipFill>
        <p:spPr>
          <a:xfrm>
            <a:off x="3352680" y="2133720"/>
            <a:ext cx="3873600" cy="2608200"/>
          </a:xfrm>
          <a:prstGeom prst="rect">
            <a:avLst/>
          </a:prstGeom>
          <a:ln>
            <a:noFill/>
          </a:ln>
        </p:spPr>
      </p:pic>
      <p:pic>
        <p:nvPicPr>
          <p:cNvPr id="214" name="Picture 7"/>
          <p:cNvPicPr/>
          <p:nvPr/>
        </p:nvPicPr>
        <p:blipFill>
          <a:blip r:embed="rId5"/>
          <a:stretch/>
        </p:blipFill>
        <p:spPr>
          <a:xfrm>
            <a:off x="7391520" y="2971800"/>
            <a:ext cx="3047760" cy="3724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9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pic>
        <p:nvPicPr>
          <p:cNvPr id="4" name="Picture 3" descr="NeuralNet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6532779" cy="47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6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Features and Generalization</a:t>
            </a:r>
          </a:p>
        </p:txBody>
      </p:sp>
      <p:pic>
        <p:nvPicPr>
          <p:cNvPr id="220" name="Picture 3"/>
          <p:cNvPicPr/>
          <p:nvPr/>
        </p:nvPicPr>
        <p:blipFill>
          <a:blip r:embed="rId3"/>
          <a:stretch/>
        </p:blipFill>
        <p:spPr>
          <a:xfrm>
            <a:off x="2133720" y="2209680"/>
            <a:ext cx="8480880" cy="304776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3587760" y="5562720"/>
            <a:ext cx="939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7929000" y="5562720"/>
            <a:ext cx="723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2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609600" y="-228600"/>
            <a:ext cx="10972800" cy="1143200"/>
          </a:xfrm>
          <a:prstGeom prst="rect">
            <a:avLst/>
          </a:prstGeom>
        </p:spPr>
        <p:txBody>
          <a:bodyPr vert="horz" wrap="square" lIns="121857" tIns="121857" rIns="121857" bIns="121857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b="0" dirty="0"/>
              <a:t>Performance</a:t>
            </a:r>
            <a:endParaRPr lang="en" b="0" dirty="0"/>
          </a:p>
        </p:txBody>
      </p:sp>
      <p:pic>
        <p:nvPicPr>
          <p:cNvPr id="646" name="Shape 6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103" y="914417"/>
            <a:ext cx="8476500" cy="596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10261600" y="6273822"/>
            <a:ext cx="1944365" cy="367199"/>
          </a:xfrm>
          <a:prstGeom prst="rect">
            <a:avLst/>
          </a:prstGeom>
          <a:noFill/>
          <a:ln>
            <a:noFill/>
          </a:ln>
        </p:spPr>
        <p:txBody>
          <a:bodyPr lIns="121857" tIns="121857" rIns="121857" bIns="121857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600" i="1" dirty="0"/>
              <a:t>graph credit Matt Zeiler, Clarifai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352800" y="4749800"/>
            <a:ext cx="6604000" cy="101600"/>
          </a:xfrm>
          <a:prstGeom prst="line">
            <a:avLst/>
          </a:prstGeom>
          <a:noFill/>
          <a:ln w="12700" cap="flat" cmpd="sng" algn="ctr">
            <a:solidFill>
              <a:srgbClr val="36CE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6400800" y="5257800"/>
            <a:ext cx="3454400" cy="508000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Shape 647"/>
          <p:cNvSpPr txBox="1"/>
          <p:nvPr/>
        </p:nvSpPr>
        <p:spPr>
          <a:xfrm>
            <a:off x="6051200" y="5219400"/>
            <a:ext cx="1264000" cy="546400"/>
          </a:xfrm>
          <a:prstGeom prst="rect">
            <a:avLst/>
          </a:prstGeom>
          <a:noFill/>
          <a:ln>
            <a:noFill/>
          </a:ln>
        </p:spPr>
        <p:txBody>
          <a:bodyPr lIns="121857" tIns="121857" rIns="121857" bIns="12185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333" dirty="0">
                <a:solidFill>
                  <a:schemeClr val="lt1"/>
                </a:solidFill>
              </a:rPr>
              <a:t>AlexNet</a:t>
            </a:r>
          </a:p>
        </p:txBody>
      </p:sp>
    </p:spTree>
    <p:extLst>
      <p:ext uri="{BB962C8B-B14F-4D97-AF65-F5344CB8AC3E}">
        <p14:creationId xmlns:p14="http://schemas.microsoft.com/office/powerpoint/2010/main" val="299222916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609600" y="-254200"/>
            <a:ext cx="10972800" cy="1143200"/>
          </a:xfrm>
          <a:prstGeom prst="rect">
            <a:avLst/>
          </a:prstGeom>
        </p:spPr>
        <p:txBody>
          <a:bodyPr vert="horz" wrap="square" lIns="121857" tIns="121857" rIns="121857" bIns="121857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b="0" dirty="0"/>
              <a:t>Speech Recognition</a:t>
            </a:r>
          </a:p>
        </p:txBody>
      </p:sp>
      <p:pic>
        <p:nvPicPr>
          <p:cNvPr id="654" name="Shape 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68" y="1464589"/>
            <a:ext cx="7683365" cy="53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0467" y="1362967"/>
            <a:ext cx="3873500" cy="2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2867" y="4152900"/>
            <a:ext cx="3721100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/>
        </p:nvSpPr>
        <p:spPr>
          <a:xfrm>
            <a:off x="7855255" y="6413689"/>
            <a:ext cx="4157999" cy="367199"/>
          </a:xfrm>
          <a:prstGeom prst="rect">
            <a:avLst/>
          </a:prstGeom>
          <a:noFill/>
          <a:ln>
            <a:noFill/>
          </a:ln>
        </p:spPr>
        <p:txBody>
          <a:bodyPr lIns="121857" tIns="121857" rIns="121857" bIns="121857" anchor="t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1600" i="1"/>
              <a:t>graph credit Matt Zeiler, Clarifai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4953000"/>
            <a:ext cx="6908800" cy="203200"/>
          </a:xfrm>
          <a:prstGeom prst="line">
            <a:avLst/>
          </a:prstGeom>
          <a:noFill/>
          <a:ln w="12700" cap="flat" cmpd="sng" algn="ctr">
            <a:solidFill>
              <a:srgbClr val="36CE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892800" y="4953000"/>
            <a:ext cx="1422400" cy="1016000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3114883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7B28-9D45-0E43-BA66-9CFF5865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missing? – correlation \</a:t>
            </a:r>
            <a:r>
              <a:rPr lang="en-US" dirty="0" err="1"/>
              <a:t>neq</a:t>
            </a:r>
            <a:r>
              <a:rPr lang="en-US" dirty="0"/>
              <a:t> 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1B7AE-63F1-C449-9BE8-3AAA6F0F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A4C47-219F-134E-A667-EA4C8AEF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01" y="1407887"/>
            <a:ext cx="4596598" cy="417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56C33-4311-C349-A111-1CA271E0783A}"/>
              </a:ext>
            </a:extLst>
          </p:cNvPr>
          <p:cNvSpPr txBox="1"/>
          <p:nvPr/>
        </p:nvSpPr>
        <p:spPr>
          <a:xfrm>
            <a:off x="304800" y="6220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[Ribeiro et al.]</a:t>
            </a:r>
          </a:p>
        </p:txBody>
      </p:sp>
    </p:spTree>
    <p:extLst>
      <p:ext uri="{BB962C8B-B14F-4D97-AF65-F5344CB8AC3E}">
        <p14:creationId xmlns:p14="http://schemas.microsoft.com/office/powerpoint/2010/main" val="380247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7B28-9D45-0E43-BA66-9CFF5865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missing? – covariate shift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56C33-4311-C349-A111-1CA271E0783A}"/>
              </a:ext>
            </a:extLst>
          </p:cNvPr>
          <p:cNvSpPr txBox="1"/>
          <p:nvPr/>
        </p:nvSpPr>
        <p:spPr>
          <a:xfrm>
            <a:off x="304800" y="6220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[Carroll et al.]</a:t>
            </a:r>
          </a:p>
        </p:txBody>
      </p:sp>
      <p:pic>
        <p:nvPicPr>
          <p:cNvPr id="9" name="Online Media 8" descr="BC+BC on distribution">
            <a:hlinkClick r:id="" action="ppaction://media"/>
            <a:extLst>
              <a:ext uri="{FF2B5EF4-FFF2-40B4-BE49-F238E27FC236}">
                <a16:creationId xmlns:a16="http://schemas.microsoft.com/office/drawing/2014/main" id="{F21C2A37-BF77-AB43-80A6-727B8C36FF4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0388" y="1397000"/>
            <a:ext cx="8531225" cy="4729163"/>
          </a:xfrm>
        </p:spPr>
      </p:pic>
    </p:spTree>
    <p:extLst>
      <p:ext uri="{BB962C8B-B14F-4D97-AF65-F5344CB8AC3E}">
        <p14:creationId xmlns:p14="http://schemas.microsoft.com/office/powerpoint/2010/main" val="38016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7B28-9D45-0E43-BA66-9CFF5865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missing? – covariate shift</a:t>
            </a:r>
          </a:p>
        </p:txBody>
      </p:sp>
      <p:pic>
        <p:nvPicPr>
          <p:cNvPr id="6" name="Online Media 5" descr="Failure_video">
            <a:hlinkClick r:id="" action="ppaction://media"/>
            <a:extLst>
              <a:ext uri="{FF2B5EF4-FFF2-40B4-BE49-F238E27FC236}">
                <a16:creationId xmlns:a16="http://schemas.microsoft.com/office/drawing/2014/main" id="{28C12936-15C1-5240-968C-93368D0DA7C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4675" y="1397000"/>
            <a:ext cx="8501063" cy="47291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56C33-4311-C349-A111-1CA271E0783A}"/>
              </a:ext>
            </a:extLst>
          </p:cNvPr>
          <p:cNvSpPr txBox="1"/>
          <p:nvPr/>
        </p:nvSpPr>
        <p:spPr>
          <a:xfrm>
            <a:off x="304800" y="6220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[Carroll et al.]</a:t>
            </a:r>
          </a:p>
        </p:txBody>
      </p:sp>
    </p:spTree>
    <p:extLst>
      <p:ext uri="{BB962C8B-B14F-4D97-AF65-F5344CB8AC3E}">
        <p14:creationId xmlns:p14="http://schemas.microsoft.com/office/powerpoint/2010/main" val="35939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pic>
        <p:nvPicPr>
          <p:cNvPr id="4" name="Picture 3" descr="Lecture23-DecisionTrees-nobr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7086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3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Features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397001"/>
            <a:ext cx="10261600" cy="4729164"/>
          </a:xfrm>
        </p:spPr>
        <p:txBody>
          <a:bodyPr/>
          <a:lstStyle/>
          <a:p>
            <a:r>
              <a:rPr lang="en-US" sz="2000" dirty="0"/>
              <a:t>Features, aka attributes</a:t>
            </a:r>
          </a:p>
          <a:p>
            <a:pPr lvl="1"/>
            <a:r>
              <a:rPr lang="en-US" sz="1800" dirty="0"/>
              <a:t>Sometimes: TYPE=French</a:t>
            </a:r>
          </a:p>
          <a:p>
            <a:pPr lvl="1"/>
            <a:r>
              <a:rPr lang="en-US" sz="1800" dirty="0"/>
              <a:t>Sometimes: </a:t>
            </a:r>
            <a:r>
              <a:rPr lang="en-US" sz="2100" i="1" dirty="0" err="1">
                <a:latin typeface="Times New Roman" pitchFamily="18" charset="0"/>
              </a:rPr>
              <a:t>f</a:t>
            </a:r>
            <a:r>
              <a:rPr lang="en-US" sz="1800" baseline="-25000" dirty="0" err="1"/>
              <a:t>TYPE</a:t>
            </a:r>
            <a:r>
              <a:rPr lang="en-US" sz="1800" baseline="-25000" dirty="0"/>
              <a:t>=French</a:t>
            </a:r>
            <a:r>
              <a:rPr lang="en-US" sz="1800" dirty="0"/>
              <a:t>(</a:t>
            </a:r>
            <a:r>
              <a:rPr lang="en-US" sz="2100" i="1" dirty="0">
                <a:latin typeface="Times New Roman" pitchFamily="18" charset="0"/>
              </a:rPr>
              <a:t>x</a:t>
            </a:r>
            <a:r>
              <a:rPr lang="en-US" sz="1800" dirty="0"/>
              <a:t>) = 1</a:t>
            </a:r>
          </a:p>
        </p:txBody>
      </p:sp>
      <p:pic>
        <p:nvPicPr>
          <p:cNvPr id="1107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838450"/>
            <a:ext cx="7543800" cy="37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1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Features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Features, aka attributes</a:t>
            </a:r>
          </a:p>
          <a:p>
            <a:pPr lvl="1"/>
            <a:r>
              <a:rPr lang="en-US" sz="1800"/>
              <a:t>Sometimes: TYPE=French</a:t>
            </a:r>
          </a:p>
          <a:p>
            <a:pPr lvl="1"/>
            <a:r>
              <a:rPr lang="en-US" sz="1800"/>
              <a:t>Sometimes: </a:t>
            </a:r>
            <a:r>
              <a:rPr lang="en-US" sz="2100" i="1">
                <a:latin typeface="Times New Roman" pitchFamily="18" charset="0"/>
              </a:rPr>
              <a:t>f</a:t>
            </a:r>
            <a:r>
              <a:rPr lang="en-US" sz="1800" baseline="-25000"/>
              <a:t>TYPE=French</a:t>
            </a:r>
            <a:r>
              <a:rPr lang="en-US" sz="1800"/>
              <a:t>(</a:t>
            </a:r>
            <a:r>
              <a:rPr lang="en-US" sz="2100" i="1">
                <a:latin typeface="Times New Roman" pitchFamily="18" charset="0"/>
              </a:rPr>
              <a:t>x</a:t>
            </a:r>
            <a:r>
              <a:rPr lang="en-US" sz="1800"/>
              <a:t>) = 1</a:t>
            </a:r>
          </a:p>
        </p:txBody>
      </p:sp>
      <p:pic>
        <p:nvPicPr>
          <p:cNvPr id="1107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838450"/>
            <a:ext cx="7138987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7973" name="Rectangle 5"/>
          <p:cNvSpPr>
            <a:spLocks noChangeArrowheads="1"/>
          </p:cNvSpPr>
          <p:nvPr/>
        </p:nvSpPr>
        <p:spPr bwMode="auto">
          <a:xfrm>
            <a:off x="1905000" y="3124200"/>
            <a:ext cx="4800600" cy="327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29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397001"/>
            <a:ext cx="10414000" cy="4729164"/>
          </a:xfrm>
        </p:spPr>
        <p:txBody>
          <a:bodyPr/>
          <a:lstStyle/>
          <a:p>
            <a:r>
              <a:rPr lang="en-US" sz="2400" dirty="0"/>
              <a:t>Compact representation of a function:</a:t>
            </a:r>
          </a:p>
          <a:p>
            <a:pPr lvl="1"/>
            <a:r>
              <a:rPr lang="en-US" sz="2000" dirty="0"/>
              <a:t>Truth table</a:t>
            </a:r>
          </a:p>
          <a:p>
            <a:pPr lvl="1"/>
            <a:r>
              <a:rPr lang="en-US" sz="2000" dirty="0"/>
              <a:t>Conditional probability table</a:t>
            </a:r>
          </a:p>
          <a:p>
            <a:pPr lvl="1"/>
            <a:r>
              <a:rPr lang="en-US" sz="2000" dirty="0"/>
              <a:t>Regression values</a:t>
            </a:r>
          </a:p>
          <a:p>
            <a:endParaRPr lang="en-US" sz="2400" dirty="0"/>
          </a:p>
          <a:p>
            <a:r>
              <a:rPr lang="en-US" sz="2400" dirty="0"/>
              <a:t>True function</a:t>
            </a:r>
          </a:p>
          <a:p>
            <a:pPr lvl="1"/>
            <a:r>
              <a:rPr lang="en-US" sz="2000" dirty="0"/>
              <a:t>Realizable: in </a:t>
            </a:r>
            <a:r>
              <a:rPr lang="en-US" sz="2200" i="1" dirty="0">
                <a:latin typeface="Times New Roman" pitchFamily="18" charset="0"/>
              </a:rPr>
              <a:t>H</a:t>
            </a:r>
          </a:p>
        </p:txBody>
      </p:sp>
      <p:pic>
        <p:nvPicPr>
          <p:cNvPr id="1108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3048000"/>
            <a:ext cx="5091112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0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3218-AF12-B84B-9173-EA96ED2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729164"/>
          </a:xfrm>
        </p:spPr>
        <p:txBody>
          <a:bodyPr/>
          <a:lstStyle/>
          <a:p>
            <a:r>
              <a:rPr lang="en-US" dirty="0"/>
              <a:t>= special case of neural network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3254632" y="2590800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254632" y="2590800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3254632" y="3327399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254632" y="4063998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3254632" y="4802984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3254632" y="2590800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3254632" y="3913983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3254632" y="3022603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3254632" y="3022603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3254632" y="3327399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3254632" y="3913983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3254632" y="3022603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312032" y="302260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5312032" y="391398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88" y="2794701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32" y="3700075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32" y="4545816"/>
            <a:ext cx="2612768" cy="45619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CCD27E8-5F79-914C-BF8C-E75A58A64CC2}"/>
              </a:ext>
            </a:extLst>
          </p:cNvPr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7072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 of DTs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600200"/>
            <a:ext cx="80010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Can express any function of the features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However, we hope for compact trees</a:t>
            </a:r>
          </a:p>
        </p:txBody>
      </p:sp>
      <p:pic>
        <p:nvPicPr>
          <p:cNvPr id="1110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2286000"/>
            <a:ext cx="573722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002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953000"/>
            <a:ext cx="15748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921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Perceptrons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What is the expressiveness of a perceptron over these features?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For a perceptron, a feature’s contribution is either positive or negative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If you want one feature’s effect to depend on another, you have to add a new conjunction feature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E.g. adding “PATRONS=full </a:t>
            </a:r>
            <a:r>
              <a:rPr lang="en-US" sz="1800" dirty="0">
                <a:sym typeface="Symbol" pitchFamily="18" charset="2"/>
              </a:rPr>
              <a:t> WAIT = 60” allows a perceptron to model the interaction between the two atomic features</a:t>
            </a:r>
          </a:p>
          <a:p>
            <a:pPr lvl="2"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000" dirty="0"/>
              <a:t>DTs automatically conjoin features / attributes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Features can have different effects in different branches of the tree!</a:t>
            </a:r>
          </a:p>
          <a:p>
            <a:pPr lvl="2"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2000" dirty="0"/>
              <a:t>Difference between modeling relative evidence weighting (NB) and complex </a:t>
            </a:r>
            <a:r>
              <a:rPr lang="en-US" sz="2000" dirty="0">
                <a:solidFill>
                  <a:srgbClr val="333399"/>
                </a:solidFill>
              </a:rPr>
              <a:t>evidence interaction</a:t>
            </a:r>
            <a:r>
              <a:rPr lang="en-US" sz="2000" dirty="0"/>
              <a:t> (DTs)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Though if the interactions are too complex, may not find the DT greedily</a:t>
            </a:r>
          </a:p>
        </p:txBody>
      </p:sp>
      <p:grpSp>
        <p:nvGrpSpPr>
          <p:cNvPr id="1126406" name="Group 6"/>
          <p:cNvGrpSpPr>
            <a:grpSpLocks/>
          </p:cNvGrpSpPr>
          <p:nvPr/>
        </p:nvGrpSpPr>
        <p:grpSpPr bwMode="auto">
          <a:xfrm>
            <a:off x="1014412" y="1981200"/>
            <a:ext cx="7138988" cy="990600"/>
            <a:chOff x="624" y="1488"/>
            <a:chExt cx="4497" cy="624"/>
          </a:xfrm>
        </p:grpSpPr>
        <p:pic>
          <p:nvPicPr>
            <p:cNvPr id="112640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87"/>
            <a:stretch>
              <a:fillRect/>
            </a:stretch>
          </p:blipFill>
          <p:spPr bwMode="auto">
            <a:xfrm>
              <a:off x="624" y="1488"/>
              <a:ext cx="449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6405" name="Line 5"/>
            <p:cNvSpPr>
              <a:spLocks noChangeShapeType="1"/>
            </p:cNvSpPr>
            <p:nvPr/>
          </p:nvSpPr>
          <p:spPr bwMode="auto">
            <a:xfrm>
              <a:off x="632" y="2112"/>
              <a:ext cx="44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58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Learning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Aim: find a small tree consistent with the training examples</a:t>
            </a:r>
          </a:p>
          <a:p>
            <a:r>
              <a:rPr lang="en-US" sz="2000"/>
              <a:t>Idea: (recursively) choose “most significant” attribute as root of (sub)tree</a:t>
            </a:r>
          </a:p>
        </p:txBody>
      </p:sp>
      <p:pic>
        <p:nvPicPr>
          <p:cNvPr id="1112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23480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657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an Attribute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Idea: a good attribute splits the examples into subsets that are (ideally) “all positive” or “all negative”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So: we need a measure of how “good” a split is, even if the results aren’t perfectly separated out</a:t>
            </a:r>
          </a:p>
        </p:txBody>
      </p:sp>
      <p:pic>
        <p:nvPicPr>
          <p:cNvPr id="1113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798763"/>
            <a:ext cx="7102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32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and Information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8450"/>
            <a:ext cx="7212013" cy="4946650"/>
          </a:xfrm>
        </p:spPr>
        <p:txBody>
          <a:bodyPr/>
          <a:lstStyle/>
          <a:p>
            <a:r>
              <a:rPr lang="en-US" sz="2400" dirty="0">
                <a:solidFill>
                  <a:srgbClr val="CC0000"/>
                </a:solidFill>
              </a:rPr>
              <a:t>Information</a:t>
            </a:r>
            <a:r>
              <a:rPr lang="en-US" sz="2400" dirty="0"/>
              <a:t> answers questions</a:t>
            </a:r>
          </a:p>
          <a:p>
            <a:pPr lvl="1"/>
            <a:r>
              <a:rPr lang="en-US" sz="2000" dirty="0"/>
              <a:t>The more uncertain about the answer initially, the more information in the answer</a:t>
            </a:r>
          </a:p>
          <a:p>
            <a:pPr lvl="1"/>
            <a:r>
              <a:rPr lang="en-US" sz="2000" dirty="0"/>
              <a:t>Scale: bits</a:t>
            </a:r>
          </a:p>
          <a:p>
            <a:pPr lvl="2"/>
            <a:r>
              <a:rPr lang="en-US" sz="1800" dirty="0"/>
              <a:t>Answer to Boolean question with prior &lt;1/2, 1/2&gt;?  </a:t>
            </a:r>
          </a:p>
          <a:p>
            <a:pPr lvl="2"/>
            <a:r>
              <a:rPr lang="en-US" sz="1800" dirty="0"/>
              <a:t>Answer to 4-way question with prior &lt;1/4, 1/4, 1/4, 1/4&gt;?</a:t>
            </a:r>
          </a:p>
          <a:p>
            <a:pPr lvl="2"/>
            <a:r>
              <a:rPr lang="en-US" sz="1800" dirty="0"/>
              <a:t>Answer to 4-way question with prior &lt;0, 0, 0, 1&gt;?</a:t>
            </a:r>
          </a:p>
          <a:p>
            <a:pPr lvl="2"/>
            <a:r>
              <a:rPr lang="en-US" sz="1800" dirty="0"/>
              <a:t>Answer to 3-way question with prior &lt;1/2, 1/4, 1/4&gt;?</a:t>
            </a:r>
          </a:p>
          <a:p>
            <a:pPr lvl="2"/>
            <a:endParaRPr lang="en-US" sz="1800" dirty="0"/>
          </a:p>
          <a:p>
            <a:r>
              <a:rPr lang="en-US" sz="2400" dirty="0"/>
              <a:t>A probability p is typical of:</a:t>
            </a:r>
          </a:p>
          <a:p>
            <a:pPr lvl="1"/>
            <a:r>
              <a:rPr lang="en-US" sz="2000" dirty="0"/>
              <a:t>A uniform distribution of size 1/p</a:t>
            </a:r>
          </a:p>
          <a:p>
            <a:pPr lvl="1"/>
            <a:r>
              <a:rPr lang="en-US" sz="2000" dirty="0"/>
              <a:t>A code of length log 1/p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018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General answer: if prior is &lt;</a:t>
            </a:r>
            <a:r>
              <a:rPr lang="en-US" sz="2800" i="1" dirty="0">
                <a:latin typeface="Times New Roman" pitchFamily="18" charset="0"/>
              </a:rPr>
              <a:t>p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</a:rPr>
              <a:t>,…,</a:t>
            </a:r>
            <a:r>
              <a:rPr lang="en-US" sz="2800" i="1" dirty="0" err="1">
                <a:latin typeface="Times New Roman" pitchFamily="18" charset="0"/>
              </a:rPr>
              <a:t>p</a:t>
            </a:r>
            <a:r>
              <a:rPr lang="en-US" sz="2800" i="1" baseline="-25000" dirty="0" err="1">
                <a:latin typeface="Times New Roman" pitchFamily="18" charset="0"/>
              </a:rPr>
              <a:t>n</a:t>
            </a:r>
            <a:r>
              <a:rPr lang="en-US" sz="2400" dirty="0"/>
              <a:t>&gt;: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Information is the expected code length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2400" dirty="0"/>
              <a:t>Also called the </a:t>
            </a:r>
            <a:r>
              <a:rPr lang="en-US" sz="2400" dirty="0">
                <a:solidFill>
                  <a:srgbClr val="CC0000"/>
                </a:solidFill>
              </a:rPr>
              <a:t>entropy </a:t>
            </a:r>
            <a:r>
              <a:rPr lang="en-US" sz="2400" dirty="0"/>
              <a:t>of the distribution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More uniform = higher entropy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More values = higher entropy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More peaked = lower entropy</a:t>
            </a:r>
          </a:p>
          <a:p>
            <a:pPr marL="457176" lvl="1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11796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743200"/>
            <a:ext cx="42195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96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376613"/>
            <a:ext cx="23145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9654" name="Line 6"/>
          <p:cNvSpPr>
            <a:spLocks noChangeShapeType="1"/>
          </p:cNvSpPr>
          <p:nvPr/>
        </p:nvSpPr>
        <p:spPr bwMode="auto">
          <a:xfrm>
            <a:off x="7010400" y="23764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5" name="Rectangle 7"/>
          <p:cNvSpPr>
            <a:spLocks noChangeArrowheads="1"/>
          </p:cNvSpPr>
          <p:nvPr/>
        </p:nvSpPr>
        <p:spPr bwMode="auto">
          <a:xfrm>
            <a:off x="7239000" y="1690688"/>
            <a:ext cx="38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7848600" y="1690688"/>
            <a:ext cx="381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57" name="Line 9"/>
          <p:cNvSpPr>
            <a:spLocks noChangeShapeType="1"/>
          </p:cNvSpPr>
          <p:nvPr/>
        </p:nvSpPr>
        <p:spPr bwMode="auto">
          <a:xfrm>
            <a:off x="7010400" y="44338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59" name="Rectangle 11"/>
          <p:cNvSpPr>
            <a:spLocks noChangeArrowheads="1"/>
          </p:cNvSpPr>
          <p:nvPr/>
        </p:nvSpPr>
        <p:spPr bwMode="auto">
          <a:xfrm>
            <a:off x="7848600" y="3138488"/>
            <a:ext cx="381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60" name="Line 12"/>
          <p:cNvSpPr>
            <a:spLocks noChangeShapeType="1"/>
          </p:cNvSpPr>
          <p:nvPr/>
        </p:nvSpPr>
        <p:spPr bwMode="auto">
          <a:xfrm>
            <a:off x="7010400" y="61864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9661" name="Rectangle 13"/>
          <p:cNvSpPr>
            <a:spLocks noChangeArrowheads="1"/>
          </p:cNvSpPr>
          <p:nvPr/>
        </p:nvSpPr>
        <p:spPr bwMode="auto">
          <a:xfrm>
            <a:off x="7239000" y="5791200"/>
            <a:ext cx="381000" cy="395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62" name="Rectangle 14"/>
          <p:cNvSpPr>
            <a:spLocks noChangeArrowheads="1"/>
          </p:cNvSpPr>
          <p:nvPr/>
        </p:nvSpPr>
        <p:spPr bwMode="auto">
          <a:xfrm>
            <a:off x="7848600" y="5181600"/>
            <a:ext cx="381000" cy="1004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663" name="Text Box 15"/>
          <p:cNvSpPr txBox="1">
            <a:spLocks noChangeArrowheads="1"/>
          </p:cNvSpPr>
          <p:nvPr/>
        </p:nvSpPr>
        <p:spPr bwMode="auto">
          <a:xfrm>
            <a:off x="7391400" y="24526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bit</a:t>
            </a:r>
          </a:p>
        </p:txBody>
      </p:sp>
      <p:sp>
        <p:nvSpPr>
          <p:cNvPr id="1179664" name="Text Box 16"/>
          <p:cNvSpPr txBox="1">
            <a:spLocks noChangeArrowheads="1"/>
          </p:cNvSpPr>
          <p:nvPr/>
        </p:nvSpPr>
        <p:spPr bwMode="auto">
          <a:xfrm>
            <a:off x="7391400" y="45100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 bits</a:t>
            </a:r>
          </a:p>
        </p:txBody>
      </p:sp>
      <p:sp>
        <p:nvSpPr>
          <p:cNvPr id="1179665" name="Text Box 17"/>
          <p:cNvSpPr txBox="1">
            <a:spLocks noChangeArrowheads="1"/>
          </p:cNvSpPr>
          <p:nvPr/>
        </p:nvSpPr>
        <p:spPr bwMode="auto">
          <a:xfrm>
            <a:off x="7391400" y="6262688"/>
            <a:ext cx="114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0.5 bit</a:t>
            </a:r>
          </a:p>
        </p:txBody>
      </p:sp>
    </p:spTree>
    <p:extLst>
      <p:ext uri="{BB962C8B-B14F-4D97-AF65-F5344CB8AC3E}">
        <p14:creationId xmlns:p14="http://schemas.microsoft.com/office/powerpoint/2010/main" val="539532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ormationG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985" y="4038600"/>
            <a:ext cx="5249015" cy="2829290"/>
          </a:xfrm>
          <a:prstGeom prst="rect">
            <a:avLst/>
          </a:prstGeom>
        </p:spPr>
      </p:pic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858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Back to decision trees!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For each split, compare entropy before and after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Difference is the </a:t>
            </a:r>
            <a:r>
              <a:rPr lang="en-US" sz="1800" dirty="0">
                <a:solidFill>
                  <a:srgbClr val="CC0000"/>
                </a:solidFill>
              </a:rPr>
              <a:t>information gain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Problem: there’s more than one distribution after split!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Solution: use </a:t>
            </a:r>
            <a:r>
              <a:rPr lang="en-US" sz="1800" dirty="0">
                <a:solidFill>
                  <a:srgbClr val="CC0000"/>
                </a:solidFill>
              </a:rPr>
              <a:t>expected entropy</a:t>
            </a:r>
            <a:r>
              <a:rPr lang="en-US" sz="1800" dirty="0"/>
              <a:t>, weighted by the number of examples</a:t>
            </a:r>
          </a:p>
        </p:txBody>
      </p:sp>
      <p:pic>
        <p:nvPicPr>
          <p:cNvPr id="1115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86100"/>
            <a:ext cx="7102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54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Step: Recurse</a:t>
            </a:r>
          </a:p>
        </p:txBody>
      </p:sp>
      <p:sp>
        <p:nvSpPr>
          <p:cNvPr id="112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Now we need to keep growing the tree!</a:t>
            </a:r>
          </a:p>
          <a:p>
            <a:r>
              <a:rPr lang="en-US" sz="2400"/>
              <a:t>Two branches are done (why?)</a:t>
            </a:r>
          </a:p>
          <a:p>
            <a:r>
              <a:rPr lang="en-US" sz="2400"/>
              <a:t>What to do under “full”?</a:t>
            </a:r>
          </a:p>
          <a:p>
            <a:pPr lvl="1"/>
            <a:r>
              <a:rPr lang="en-US" sz="2000"/>
              <a:t>See what examples are there…</a:t>
            </a:r>
          </a:p>
        </p:txBody>
      </p:sp>
      <p:pic>
        <p:nvPicPr>
          <p:cNvPr id="1122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7"/>
          <a:stretch>
            <a:fillRect/>
          </a:stretch>
        </p:blipFill>
        <p:spPr bwMode="auto">
          <a:xfrm>
            <a:off x="6096000" y="1447800"/>
            <a:ext cx="3276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23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3429000"/>
            <a:ext cx="6513512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2310" name="Rectangle 6"/>
          <p:cNvSpPr>
            <a:spLocks noChangeArrowheads="1"/>
          </p:cNvSpPr>
          <p:nvPr/>
        </p:nvSpPr>
        <p:spPr bwMode="auto">
          <a:xfrm>
            <a:off x="1447800" y="4114800"/>
            <a:ext cx="6477000" cy="228600"/>
          </a:xfrm>
          <a:prstGeom prst="rect">
            <a:avLst/>
          </a:prstGeom>
          <a:solidFill>
            <a:srgbClr val="CC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/>
        </p:nvSpPr>
        <p:spPr bwMode="auto">
          <a:xfrm>
            <a:off x="1447800" y="4572000"/>
            <a:ext cx="6477000" cy="228600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2" name="Rectangle 8"/>
          <p:cNvSpPr>
            <a:spLocks noChangeArrowheads="1"/>
          </p:cNvSpPr>
          <p:nvPr/>
        </p:nvSpPr>
        <p:spPr bwMode="auto">
          <a:xfrm>
            <a:off x="1447800" y="4800600"/>
            <a:ext cx="6477000" cy="228600"/>
          </a:xfrm>
          <a:prstGeom prst="rect">
            <a:avLst/>
          </a:prstGeom>
          <a:solidFill>
            <a:srgbClr val="CC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3" name="Rectangle 9"/>
          <p:cNvSpPr>
            <a:spLocks noChangeArrowheads="1"/>
          </p:cNvSpPr>
          <p:nvPr/>
        </p:nvSpPr>
        <p:spPr bwMode="auto">
          <a:xfrm>
            <a:off x="1447800" y="5715000"/>
            <a:ext cx="6477000" cy="228600"/>
          </a:xfrm>
          <a:prstGeom prst="rect">
            <a:avLst/>
          </a:prstGeom>
          <a:solidFill>
            <a:srgbClr val="CC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4" name="Rectangle 10"/>
          <p:cNvSpPr>
            <a:spLocks noChangeArrowheads="1"/>
          </p:cNvSpPr>
          <p:nvPr/>
        </p:nvSpPr>
        <p:spPr bwMode="auto">
          <a:xfrm>
            <a:off x="1447800" y="5943600"/>
            <a:ext cx="6477000" cy="228600"/>
          </a:xfrm>
          <a:prstGeom prst="rect">
            <a:avLst/>
          </a:prstGeom>
          <a:solidFill>
            <a:srgbClr val="CC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2315" name="Rectangle 11"/>
          <p:cNvSpPr>
            <a:spLocks noChangeArrowheads="1"/>
          </p:cNvSpPr>
          <p:nvPr/>
        </p:nvSpPr>
        <p:spPr bwMode="auto">
          <a:xfrm>
            <a:off x="1447800" y="6400800"/>
            <a:ext cx="6477000" cy="228600"/>
          </a:xfrm>
          <a:prstGeom prst="rect">
            <a:avLst/>
          </a:prstGeom>
          <a:solidFill>
            <a:srgbClr val="008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8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Learned Tree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00200"/>
            <a:ext cx="6477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Decision tree learned from these 12 examples: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Substantially simpler than “true” tree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more complex hypothesis isn't justified by data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Also: it’s reasonable, but wrong</a:t>
            </a:r>
          </a:p>
        </p:txBody>
      </p:sp>
      <p:pic>
        <p:nvPicPr>
          <p:cNvPr id="1117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2035175"/>
            <a:ext cx="4351337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523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Miles Per Gallon</a:t>
            </a:r>
          </a:p>
        </p:txBody>
      </p:sp>
      <p:sp>
        <p:nvSpPr>
          <p:cNvPr id="1128452" name="Text Box 4"/>
          <p:cNvSpPr txBox="1">
            <a:spLocks noChangeArrowheads="1"/>
          </p:cNvSpPr>
          <p:nvPr/>
        </p:nvSpPr>
        <p:spPr bwMode="auto">
          <a:xfrm>
            <a:off x="365125" y="2166938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ahoma" pitchFamily="34" charset="0"/>
            </a:endParaRPr>
          </a:p>
        </p:txBody>
      </p:sp>
      <p:sp>
        <p:nvSpPr>
          <p:cNvPr id="1128453" name="Text Box 5"/>
          <p:cNvSpPr txBox="1">
            <a:spLocks noChangeArrowheads="1"/>
          </p:cNvSpPr>
          <p:nvPr/>
        </p:nvSpPr>
        <p:spPr bwMode="auto">
          <a:xfrm rot="16200000">
            <a:off x="919162" y="31750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40 Examples</a:t>
            </a:r>
          </a:p>
        </p:txBody>
      </p:sp>
      <p:graphicFrame>
        <p:nvGraphicFramePr>
          <p:cNvPr id="1128454" name="Object 6"/>
          <p:cNvGraphicFramePr>
            <a:graphicFrameLocks noChangeAspect="1"/>
          </p:cNvGraphicFramePr>
          <p:nvPr/>
        </p:nvGraphicFramePr>
        <p:xfrm>
          <a:off x="2640012" y="1530350"/>
          <a:ext cx="6503988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5191354" imgH="3734105" progId="Excel.Sheet.8">
                  <p:embed/>
                </p:oleObj>
              </mc:Choice>
              <mc:Fallback>
                <p:oleObj name="Worksheet" r:id="rId3" imgW="5191354" imgH="3734105" progId="Excel.Sheet.8">
                  <p:embed/>
                  <p:pic>
                    <p:nvPicPr>
                      <p:cNvPr id="1128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2" y="1530350"/>
                        <a:ext cx="6503988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455" name="Rectangle 7"/>
          <p:cNvSpPr>
            <a:spLocks noChangeArrowheads="1"/>
          </p:cNvSpPr>
          <p:nvPr/>
        </p:nvSpPr>
        <p:spPr bwMode="auto">
          <a:xfrm>
            <a:off x="1495425" y="1530350"/>
            <a:ext cx="530225" cy="49466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= Also learn the features!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3254632" y="2590800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3254632" y="2590800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3254632" y="3327399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254632" y="4063998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3254632" y="4802984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3254632" y="2590800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3254632" y="3913983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3254632" y="3022603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3254632" y="3022603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3254632" y="3327399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3254632" y="3913983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3254632" y="3022603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312032" y="302260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5312032" y="391398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88" y="2794701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032" y="3700075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32" y="4545816"/>
            <a:ext cx="2612768" cy="45619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68DF3AB-456B-3447-A890-4CF3D0C6D2F5}"/>
              </a:ext>
            </a:extLst>
          </p:cNvPr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87377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76" name="Picture 4" descr="ig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2984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948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066800"/>
          </a:xfrm>
        </p:spPr>
        <p:txBody>
          <a:bodyPr/>
          <a:lstStyle/>
          <a:p>
            <a:r>
              <a:rPr lang="en-US" dirty="0"/>
              <a:t>Find the First Split</a:t>
            </a:r>
          </a:p>
        </p:txBody>
      </p:sp>
      <p:sp>
        <p:nvSpPr>
          <p:cNvPr id="1129481" name="Rectangle 9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5638800" cy="4525963"/>
          </a:xfrm>
        </p:spPr>
        <p:txBody>
          <a:bodyPr/>
          <a:lstStyle/>
          <a:p>
            <a:r>
              <a:rPr lang="en-US" dirty="0"/>
              <a:t>Look at information gain for each attribute</a:t>
            </a:r>
          </a:p>
          <a:p>
            <a:endParaRPr lang="en-US" dirty="0"/>
          </a:p>
          <a:p>
            <a:r>
              <a:rPr lang="en-US" dirty="0"/>
              <a:t>Note that each attribute is correlated with the target!</a:t>
            </a:r>
          </a:p>
          <a:p>
            <a:endParaRPr lang="en-US" dirty="0"/>
          </a:p>
          <a:p>
            <a:r>
              <a:rPr lang="en-US" dirty="0"/>
              <a:t>What do we split on?</a:t>
            </a:r>
          </a:p>
        </p:txBody>
      </p:sp>
    </p:spTree>
    <p:extLst>
      <p:ext uri="{BB962C8B-B14F-4D97-AF65-F5344CB8AC3E}">
        <p14:creationId xmlns:p14="http://schemas.microsoft.com/office/powerpoint/2010/main" val="4117295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Result: Decision Stump</a:t>
            </a:r>
          </a:p>
        </p:txBody>
      </p:sp>
      <p:pic>
        <p:nvPicPr>
          <p:cNvPr id="1130499" name="Picture 3" descr="st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018337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24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570" name="Picture 2" descr="2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7829550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3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0168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594" name="Picture 2" descr="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90538"/>
            <a:ext cx="7464425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381000" y="304800"/>
            <a:ext cx="35052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400">
                <a:latin typeface="Tahoma" pitchFamily="34" charset="0"/>
              </a:rPr>
              <a:t>Final Tree</a:t>
            </a:r>
          </a:p>
        </p:txBody>
      </p:sp>
      <p:grpSp>
        <p:nvGrpSpPr>
          <p:cNvPr id="1134596" name="Group 4"/>
          <p:cNvGrpSpPr>
            <a:grpSpLocks/>
          </p:cNvGrpSpPr>
          <p:nvPr/>
        </p:nvGrpSpPr>
        <p:grpSpPr bwMode="auto">
          <a:xfrm>
            <a:off x="8991600" y="457200"/>
            <a:ext cx="2743200" cy="6096000"/>
            <a:chOff x="3408" y="96"/>
            <a:chExt cx="1728" cy="3840"/>
          </a:xfrm>
        </p:grpSpPr>
        <p:sp>
          <p:nvSpPr>
            <p:cNvPr id="1134597" name="AutoShape 5"/>
            <p:cNvSpPr>
              <a:spLocks noChangeArrowheads="1"/>
            </p:cNvSpPr>
            <p:nvPr/>
          </p:nvSpPr>
          <p:spPr bwMode="auto">
            <a:xfrm>
              <a:off x="3408" y="96"/>
              <a:ext cx="1728" cy="3840"/>
            </a:xfrm>
            <a:prstGeom prst="wedgeRectCallout">
              <a:avLst>
                <a:gd name="adj1" fmla="val -270570"/>
                <a:gd name="adj2" fmla="val 3970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ahoma" pitchFamily="34" charset="0"/>
              </a:endParaRPr>
            </a:p>
          </p:txBody>
        </p:sp>
        <p:pic>
          <p:nvPicPr>
            <p:cNvPr id="1134598" name="Picture 6" descr="unexpandab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44"/>
              <a:ext cx="1626" cy="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0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Reminder: Overfitting</a:t>
            </a:r>
          </a:p>
        </p:txBody>
      </p:sp>
      <p:sp>
        <p:nvSpPr>
          <p:cNvPr id="1120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Overfitting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you stop modeling the patterns in the training data (which generalize)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start modeling the noise (which doesn’t)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 had this before: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Naïve Bayes: needed to smooth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Perceptron: early stopping</a:t>
            </a:r>
          </a:p>
        </p:txBody>
      </p:sp>
    </p:spTree>
    <p:extLst>
      <p:ext uri="{BB962C8B-B14F-4D97-AF65-F5344CB8AC3E}">
        <p14:creationId xmlns:p14="http://schemas.microsoft.com/office/powerpoint/2010/main" val="4198680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906" name="Picture 2" descr="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490538"/>
            <a:ext cx="7464425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5486400" y="46038"/>
            <a:ext cx="3497263" cy="144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4400">
                <a:latin typeface="Tahoma" pitchFamily="34" charset="0"/>
              </a:rPr>
              <a:t>MPG Training Error</a:t>
            </a:r>
          </a:p>
        </p:txBody>
      </p:sp>
      <p:sp>
        <p:nvSpPr>
          <p:cNvPr id="1147908" name="Rectangle 4"/>
          <p:cNvSpPr>
            <a:spLocks noChangeArrowheads="1"/>
          </p:cNvSpPr>
          <p:nvPr/>
        </p:nvSpPr>
        <p:spPr bwMode="auto">
          <a:xfrm>
            <a:off x="457200" y="1905000"/>
            <a:ext cx="6629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909" name="Freeform 5"/>
          <p:cNvSpPr>
            <a:spLocks/>
          </p:cNvSpPr>
          <p:nvPr/>
        </p:nvSpPr>
        <p:spPr bwMode="auto">
          <a:xfrm>
            <a:off x="1828800" y="5029200"/>
            <a:ext cx="1676400" cy="1376363"/>
          </a:xfrm>
          <a:custGeom>
            <a:avLst/>
            <a:gdLst>
              <a:gd name="T0" fmla="*/ 389 w 981"/>
              <a:gd name="T1" fmla="*/ 771 h 771"/>
              <a:gd name="T2" fmla="*/ 202 w 981"/>
              <a:gd name="T3" fmla="*/ 746 h 771"/>
              <a:gd name="T4" fmla="*/ 32 w 981"/>
              <a:gd name="T5" fmla="*/ 657 h 771"/>
              <a:gd name="T6" fmla="*/ 16 w 981"/>
              <a:gd name="T7" fmla="*/ 625 h 771"/>
              <a:gd name="T8" fmla="*/ 0 w 981"/>
              <a:gd name="T9" fmla="*/ 576 h 771"/>
              <a:gd name="T10" fmla="*/ 24 w 981"/>
              <a:gd name="T11" fmla="*/ 365 h 771"/>
              <a:gd name="T12" fmla="*/ 64 w 981"/>
              <a:gd name="T13" fmla="*/ 251 h 771"/>
              <a:gd name="T14" fmla="*/ 186 w 981"/>
              <a:gd name="T15" fmla="*/ 154 h 771"/>
              <a:gd name="T16" fmla="*/ 227 w 981"/>
              <a:gd name="T17" fmla="*/ 130 h 771"/>
              <a:gd name="T18" fmla="*/ 243 w 981"/>
              <a:gd name="T19" fmla="*/ 113 h 771"/>
              <a:gd name="T20" fmla="*/ 365 w 981"/>
              <a:gd name="T21" fmla="*/ 65 h 771"/>
              <a:gd name="T22" fmla="*/ 454 w 981"/>
              <a:gd name="T23" fmla="*/ 32 h 771"/>
              <a:gd name="T24" fmla="*/ 819 w 981"/>
              <a:gd name="T25" fmla="*/ 49 h 771"/>
              <a:gd name="T26" fmla="*/ 932 w 981"/>
              <a:gd name="T27" fmla="*/ 170 h 771"/>
              <a:gd name="T28" fmla="*/ 965 w 981"/>
              <a:gd name="T29" fmla="*/ 235 h 771"/>
              <a:gd name="T30" fmla="*/ 981 w 981"/>
              <a:gd name="T31" fmla="*/ 268 h 771"/>
              <a:gd name="T32" fmla="*/ 916 w 981"/>
              <a:gd name="T33" fmla="*/ 552 h 771"/>
              <a:gd name="T34" fmla="*/ 478 w 981"/>
              <a:gd name="T35" fmla="*/ 754 h 771"/>
              <a:gd name="T36" fmla="*/ 389 w 981"/>
              <a:gd name="T37" fmla="*/ 771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81" h="771">
                <a:moveTo>
                  <a:pt x="389" y="771"/>
                </a:moveTo>
                <a:cubicBezTo>
                  <a:pt x="326" y="764"/>
                  <a:pt x="264" y="756"/>
                  <a:pt x="202" y="746"/>
                </a:cubicBezTo>
                <a:cubicBezTo>
                  <a:pt x="141" y="726"/>
                  <a:pt x="73" y="714"/>
                  <a:pt x="32" y="657"/>
                </a:cubicBezTo>
                <a:cubicBezTo>
                  <a:pt x="25" y="647"/>
                  <a:pt x="20" y="636"/>
                  <a:pt x="16" y="625"/>
                </a:cubicBezTo>
                <a:cubicBezTo>
                  <a:pt x="10" y="609"/>
                  <a:pt x="0" y="576"/>
                  <a:pt x="0" y="576"/>
                </a:cubicBezTo>
                <a:cubicBezTo>
                  <a:pt x="4" y="509"/>
                  <a:pt x="2" y="431"/>
                  <a:pt x="24" y="365"/>
                </a:cubicBezTo>
                <a:cubicBezTo>
                  <a:pt x="31" y="322"/>
                  <a:pt x="34" y="283"/>
                  <a:pt x="64" y="251"/>
                </a:cubicBezTo>
                <a:cubicBezTo>
                  <a:pt x="82" y="203"/>
                  <a:pt x="142" y="178"/>
                  <a:pt x="186" y="154"/>
                </a:cubicBezTo>
                <a:cubicBezTo>
                  <a:pt x="200" y="146"/>
                  <a:pt x="214" y="139"/>
                  <a:pt x="227" y="130"/>
                </a:cubicBezTo>
                <a:cubicBezTo>
                  <a:pt x="233" y="125"/>
                  <a:pt x="237" y="117"/>
                  <a:pt x="243" y="113"/>
                </a:cubicBezTo>
                <a:cubicBezTo>
                  <a:pt x="276" y="90"/>
                  <a:pt x="327" y="74"/>
                  <a:pt x="365" y="65"/>
                </a:cubicBezTo>
                <a:cubicBezTo>
                  <a:pt x="394" y="46"/>
                  <a:pt x="420" y="40"/>
                  <a:pt x="454" y="32"/>
                </a:cubicBezTo>
                <a:cubicBezTo>
                  <a:pt x="576" y="35"/>
                  <a:pt x="707" y="0"/>
                  <a:pt x="819" y="49"/>
                </a:cubicBezTo>
                <a:cubicBezTo>
                  <a:pt x="869" y="71"/>
                  <a:pt x="902" y="127"/>
                  <a:pt x="932" y="170"/>
                </a:cubicBezTo>
                <a:cubicBezTo>
                  <a:pt x="946" y="190"/>
                  <a:pt x="954" y="213"/>
                  <a:pt x="965" y="235"/>
                </a:cubicBezTo>
                <a:cubicBezTo>
                  <a:pt x="970" y="246"/>
                  <a:pt x="981" y="268"/>
                  <a:pt x="981" y="268"/>
                </a:cubicBezTo>
                <a:cubicBezTo>
                  <a:pt x="975" y="346"/>
                  <a:pt x="977" y="487"/>
                  <a:pt x="916" y="552"/>
                </a:cubicBezTo>
                <a:cubicBezTo>
                  <a:pt x="846" y="763"/>
                  <a:pt x="669" y="747"/>
                  <a:pt x="478" y="754"/>
                </a:cubicBezTo>
                <a:cubicBezTo>
                  <a:pt x="405" y="763"/>
                  <a:pt x="433" y="754"/>
                  <a:pt x="389" y="771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47910" name="Picture 6" descr="train-s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6378575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7911" name="Group 7"/>
          <p:cNvGrpSpPr>
            <a:grpSpLocks/>
          </p:cNvGrpSpPr>
          <p:nvPr/>
        </p:nvGrpSpPr>
        <p:grpSpPr bwMode="auto">
          <a:xfrm>
            <a:off x="457200" y="1905000"/>
            <a:ext cx="6629400" cy="1981200"/>
            <a:chOff x="288" y="1200"/>
            <a:chExt cx="4176" cy="1248"/>
          </a:xfrm>
        </p:grpSpPr>
        <p:sp>
          <p:nvSpPr>
            <p:cNvPr id="1147912" name="Rectangle 8"/>
            <p:cNvSpPr>
              <a:spLocks noChangeArrowheads="1"/>
            </p:cNvSpPr>
            <p:nvPr/>
          </p:nvSpPr>
          <p:spPr bwMode="auto">
            <a:xfrm>
              <a:off x="288" y="1200"/>
              <a:ext cx="4176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147913" name="Picture 9" descr="test-sco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96"/>
              <a:ext cx="4018" cy="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47914" name="Rectangle 10"/>
          <p:cNvSpPr>
            <a:spLocks noChangeArrowheads="1"/>
          </p:cNvSpPr>
          <p:nvPr/>
        </p:nvSpPr>
        <p:spPr bwMode="auto">
          <a:xfrm>
            <a:off x="1058863" y="4578350"/>
            <a:ext cx="6629400" cy="1319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latin typeface="Tahoma" pitchFamily="34" charset="0"/>
              </a:rPr>
              <a:t>The test set error is much worse than the training set error…</a:t>
            </a:r>
          </a:p>
          <a:p>
            <a:pPr algn="r"/>
            <a:r>
              <a:rPr lang="en-US" sz="3200">
                <a:latin typeface="Tahoma" pitchFamily="34" charset="0"/>
              </a:rPr>
              <a:t>…why?</a:t>
            </a:r>
          </a:p>
        </p:txBody>
      </p:sp>
    </p:spTree>
    <p:extLst>
      <p:ext uri="{BB962C8B-B14F-4D97-AF65-F5344CB8AC3E}">
        <p14:creationId xmlns:p14="http://schemas.microsoft.com/office/powerpoint/2010/main" val="1174866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Significance of a Split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Starting with: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Three cars with 4 cylinders, from Asia, with medium HP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2 bad MPG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1 good MPG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What do we expect from a three-way split?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Maybe each example in its own subset?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Maybe just what we saw in the last slide?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Probably shouldn’t split if the counts are so small they could be due to chance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 chi-squared test can tell us how likely it is that deviations from a perfect split are due to chance*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Each split will have a </a:t>
            </a:r>
            <a:r>
              <a:rPr lang="en-US" sz="2000" dirty="0">
                <a:solidFill>
                  <a:srgbClr val="CC0000"/>
                </a:solidFill>
              </a:rPr>
              <a:t>significance value,</a:t>
            </a:r>
            <a:r>
              <a:rPr lang="en-US" sz="2000" dirty="0"/>
              <a:t> </a:t>
            </a:r>
            <a:r>
              <a:rPr lang="en-US" sz="2000" dirty="0" err="1"/>
              <a:t>p</a:t>
            </a:r>
            <a:r>
              <a:rPr lang="en-US" sz="2000" baseline="-25000" dirty="0" err="1"/>
              <a:t>CHANCE</a:t>
            </a:r>
            <a:endParaRPr lang="en-US" sz="2000" baseline="-25000" dirty="0"/>
          </a:p>
        </p:txBody>
      </p:sp>
      <p:sp>
        <p:nvSpPr>
          <p:cNvPr id="1180676" name="Oval 4"/>
          <p:cNvSpPr>
            <a:spLocks noChangeArrowheads="1"/>
          </p:cNvSpPr>
          <p:nvPr/>
        </p:nvSpPr>
        <p:spPr bwMode="auto">
          <a:xfrm>
            <a:off x="7620000" y="1828800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77" name="Oval 5"/>
          <p:cNvSpPr>
            <a:spLocks noChangeArrowheads="1"/>
          </p:cNvSpPr>
          <p:nvPr/>
        </p:nvSpPr>
        <p:spPr bwMode="auto">
          <a:xfrm>
            <a:off x="7848600" y="1828800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78" name="Oval 6"/>
          <p:cNvSpPr>
            <a:spLocks noChangeArrowheads="1"/>
          </p:cNvSpPr>
          <p:nvPr/>
        </p:nvSpPr>
        <p:spPr bwMode="auto">
          <a:xfrm>
            <a:off x="7848600" y="2057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79" name="Line 7"/>
          <p:cNvSpPr>
            <a:spLocks noChangeShapeType="1"/>
          </p:cNvSpPr>
          <p:nvPr/>
        </p:nvSpPr>
        <p:spPr bwMode="auto">
          <a:xfrm flipH="1">
            <a:off x="7391400" y="2362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680" name="Line 8"/>
          <p:cNvSpPr>
            <a:spLocks noChangeShapeType="1"/>
          </p:cNvSpPr>
          <p:nvPr/>
        </p:nvSpPr>
        <p:spPr bwMode="auto">
          <a:xfrm>
            <a:off x="7772400" y="2362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681" name="Line 9"/>
          <p:cNvSpPr>
            <a:spLocks noChangeShapeType="1"/>
          </p:cNvSpPr>
          <p:nvPr/>
        </p:nvSpPr>
        <p:spPr bwMode="auto">
          <a:xfrm>
            <a:off x="7772400" y="2362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0682" name="Oval 10"/>
          <p:cNvSpPr>
            <a:spLocks noChangeArrowheads="1"/>
          </p:cNvSpPr>
          <p:nvPr/>
        </p:nvSpPr>
        <p:spPr bwMode="auto">
          <a:xfrm>
            <a:off x="7315200" y="2895600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83" name="Oval 11"/>
          <p:cNvSpPr>
            <a:spLocks noChangeArrowheads="1"/>
          </p:cNvSpPr>
          <p:nvPr/>
        </p:nvSpPr>
        <p:spPr bwMode="auto">
          <a:xfrm>
            <a:off x="7848600" y="2895600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684" name="Oval 12"/>
          <p:cNvSpPr>
            <a:spLocks noChangeArrowheads="1"/>
          </p:cNvSpPr>
          <p:nvPr/>
        </p:nvSpPr>
        <p:spPr bwMode="auto">
          <a:xfrm>
            <a:off x="7848600" y="3124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56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it General</a:t>
            </a:r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Pruning: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Build the full decision tree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Begin at the bottom of the tree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Delete splits in which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 err="1">
                <a:solidFill>
                  <a:srgbClr val="CC0000"/>
                </a:solidFill>
              </a:rPr>
              <a:t>p</a:t>
            </a:r>
            <a:r>
              <a:rPr lang="en-US" sz="2400" baseline="-25000" dirty="0" err="1">
                <a:solidFill>
                  <a:srgbClr val="CC0000"/>
                </a:solidFill>
              </a:rPr>
              <a:t>CHANCE</a:t>
            </a:r>
            <a:r>
              <a:rPr lang="en-US" sz="2400" dirty="0">
                <a:solidFill>
                  <a:srgbClr val="CC0000"/>
                </a:solidFill>
              </a:rPr>
              <a:t> &gt; </a:t>
            </a:r>
            <a:r>
              <a:rPr lang="en-US" sz="2400" dirty="0" err="1">
                <a:solidFill>
                  <a:srgbClr val="CC0000"/>
                </a:solidFill>
              </a:rPr>
              <a:t>MaxP</a:t>
            </a:r>
            <a:r>
              <a:rPr lang="en-US" sz="2400" baseline="-25000" dirty="0" err="1">
                <a:solidFill>
                  <a:srgbClr val="CC0000"/>
                </a:solidFill>
              </a:rPr>
              <a:t>CHANCE</a:t>
            </a:r>
            <a:endParaRPr lang="en-US" sz="2400" i="1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Continue working upward until there are no more </a:t>
            </a:r>
            <a:r>
              <a:rPr lang="en-US" sz="2400" dirty="0" err="1"/>
              <a:t>prunable</a:t>
            </a:r>
            <a:r>
              <a:rPr lang="en-US" sz="2400" dirty="0"/>
              <a:t> nodes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1121284" name="Object 4"/>
          <p:cNvGraphicFramePr>
            <a:graphicFrameLocks noChangeAspect="1"/>
          </p:cNvGraphicFramePr>
          <p:nvPr/>
        </p:nvGraphicFramePr>
        <p:xfrm>
          <a:off x="6065837" y="2057400"/>
          <a:ext cx="11271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3" imgW="581254" imgH="819607" progId="Excel.Sheet.8">
                  <p:embed/>
                </p:oleObj>
              </mc:Choice>
              <mc:Fallback>
                <p:oleObj name="Worksheet" r:id="rId3" imgW="581254" imgH="819607" progId="Excel.Sheet.8">
                  <p:embed/>
                  <p:pic>
                    <p:nvPicPr>
                      <p:cNvPr id="11212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7" y="2057400"/>
                        <a:ext cx="11271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1285" name="Text Box 5"/>
          <p:cNvSpPr txBox="1">
            <a:spLocks noChangeArrowheads="1"/>
          </p:cNvSpPr>
          <p:nvPr/>
        </p:nvSpPr>
        <p:spPr bwMode="auto">
          <a:xfrm>
            <a:off x="5867400" y="1524000"/>
            <a:ext cx="1570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y = a XOR b</a:t>
            </a:r>
          </a:p>
        </p:txBody>
      </p:sp>
      <p:pic>
        <p:nvPicPr>
          <p:cNvPr id="1121286" name="Picture 6" descr="xor-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3505200"/>
            <a:ext cx="2470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ecisionPrun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438400"/>
            <a:ext cx="39671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23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example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46150"/>
          </a:xfrm>
        </p:spPr>
        <p:txBody>
          <a:bodyPr/>
          <a:lstStyle/>
          <a:p>
            <a:r>
              <a:rPr lang="en-US" sz="2800"/>
              <a:t>With MaxP</a:t>
            </a:r>
            <a:r>
              <a:rPr lang="en-US" sz="2800" baseline="-25000"/>
              <a:t>CHANCE</a:t>
            </a:r>
            <a:r>
              <a:rPr lang="en-US" sz="2800"/>
              <a:t> = 0.1:</a:t>
            </a:r>
          </a:p>
        </p:txBody>
      </p:sp>
      <p:pic>
        <p:nvPicPr>
          <p:cNvPr id="1174532" name="Picture 4" descr="st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724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4533" name="Picture 5" descr="pruned-s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29213"/>
            <a:ext cx="5616575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4534" name="AutoShape 6"/>
          <p:cNvSpPr>
            <a:spLocks noChangeArrowheads="1"/>
          </p:cNvSpPr>
          <p:nvPr/>
        </p:nvSpPr>
        <p:spPr bwMode="auto">
          <a:xfrm>
            <a:off x="6553200" y="3478213"/>
            <a:ext cx="2362200" cy="1524000"/>
          </a:xfrm>
          <a:prstGeom prst="wedgeRectCallout">
            <a:avLst>
              <a:gd name="adj1" fmla="val -20630"/>
              <a:gd name="adj2" fmla="val 6969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>
                <a:latin typeface="Tahoma" pitchFamily="34" charset="0"/>
              </a:rPr>
              <a:t>Note the improved test set accuracy compared with the unpruned tree</a:t>
            </a:r>
          </a:p>
        </p:txBody>
      </p:sp>
    </p:spTree>
    <p:extLst>
      <p:ext uri="{BB962C8B-B14F-4D97-AF65-F5344CB8AC3E}">
        <p14:creationId xmlns:p14="http://schemas.microsoft.com/office/powerpoint/2010/main" val="25790273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Regularization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11213"/>
          </a:xfrm>
        </p:spPr>
        <p:txBody>
          <a:bodyPr/>
          <a:lstStyle/>
          <a:p>
            <a:r>
              <a:rPr lang="en-US" sz="2800" dirty="0" err="1"/>
              <a:t>MaxP</a:t>
            </a:r>
            <a:r>
              <a:rPr lang="en-US" sz="2800" baseline="-25000" dirty="0" err="1"/>
              <a:t>CHANCE</a:t>
            </a:r>
            <a:r>
              <a:rPr lang="en-US" sz="2800" dirty="0"/>
              <a:t> is a regularization parameter</a:t>
            </a:r>
          </a:p>
          <a:p>
            <a:r>
              <a:rPr lang="en-US" sz="2800" dirty="0"/>
              <a:t>Generally, set it using held-out data (as usual)</a:t>
            </a:r>
          </a:p>
        </p:txBody>
      </p:sp>
      <p:sp>
        <p:nvSpPr>
          <p:cNvPr id="1176580" name="Line 4"/>
          <p:cNvSpPr>
            <a:spLocks noChangeShapeType="1"/>
          </p:cNvSpPr>
          <p:nvPr/>
        </p:nvSpPr>
        <p:spPr bwMode="auto">
          <a:xfrm>
            <a:off x="1846263" y="54102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6581" name="Text Box 5"/>
          <p:cNvSpPr txBox="1">
            <a:spLocks noChangeArrowheads="1"/>
          </p:cNvSpPr>
          <p:nvPr/>
        </p:nvSpPr>
        <p:spPr bwMode="auto">
          <a:xfrm>
            <a:off x="1185863" y="5562600"/>
            <a:ext cx="1487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Small Trees</a:t>
            </a:r>
          </a:p>
        </p:txBody>
      </p:sp>
      <p:sp>
        <p:nvSpPr>
          <p:cNvPr id="1176582" name="Text Box 6"/>
          <p:cNvSpPr txBox="1">
            <a:spLocks noChangeArrowheads="1"/>
          </p:cNvSpPr>
          <p:nvPr/>
        </p:nvSpPr>
        <p:spPr bwMode="auto">
          <a:xfrm>
            <a:off x="6837363" y="5562600"/>
            <a:ext cx="1508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Large Trees</a:t>
            </a:r>
          </a:p>
        </p:txBody>
      </p:sp>
      <p:sp>
        <p:nvSpPr>
          <p:cNvPr id="1176583" name="Text Box 7"/>
          <p:cNvSpPr txBox="1">
            <a:spLocks noChangeArrowheads="1"/>
          </p:cNvSpPr>
          <p:nvPr/>
        </p:nvSpPr>
        <p:spPr bwMode="auto">
          <a:xfrm>
            <a:off x="4106863" y="4876800"/>
            <a:ext cx="1385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33FF"/>
                </a:solidFill>
                <a:latin typeface="Tahoma" pitchFamily="34" charset="0"/>
              </a:rPr>
              <a:t>MaxP</a:t>
            </a:r>
            <a:r>
              <a:rPr lang="en-US" sz="2000" baseline="-25000">
                <a:solidFill>
                  <a:srgbClr val="3333FF"/>
                </a:solidFill>
                <a:latin typeface="Tahoma" pitchFamily="34" charset="0"/>
              </a:rPr>
              <a:t>CHANCE</a:t>
            </a:r>
          </a:p>
        </p:txBody>
      </p:sp>
      <p:sp>
        <p:nvSpPr>
          <p:cNvPr id="1176584" name="Line 8"/>
          <p:cNvSpPr>
            <a:spLocks noChangeShapeType="1"/>
          </p:cNvSpPr>
          <p:nvPr/>
        </p:nvSpPr>
        <p:spPr bwMode="auto">
          <a:xfrm>
            <a:off x="5808663" y="5105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6585" name="Text Box 9"/>
          <p:cNvSpPr txBox="1">
            <a:spLocks noChangeArrowheads="1"/>
          </p:cNvSpPr>
          <p:nvPr/>
        </p:nvSpPr>
        <p:spPr bwMode="auto">
          <a:xfrm>
            <a:off x="5884863" y="4648200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33FF"/>
                </a:solidFill>
                <a:latin typeface="Tahoma" pitchFamily="34" charset="0"/>
              </a:rPr>
              <a:t>Increasing</a:t>
            </a:r>
          </a:p>
        </p:txBody>
      </p:sp>
      <p:sp>
        <p:nvSpPr>
          <p:cNvPr id="1176586" name="Line 10"/>
          <p:cNvSpPr>
            <a:spLocks noChangeShapeType="1"/>
          </p:cNvSpPr>
          <p:nvPr/>
        </p:nvSpPr>
        <p:spPr bwMode="auto">
          <a:xfrm>
            <a:off x="2151063" y="5181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76587" name="Text Box 11"/>
          <p:cNvSpPr txBox="1">
            <a:spLocks noChangeArrowheads="1"/>
          </p:cNvSpPr>
          <p:nvPr/>
        </p:nvSpPr>
        <p:spPr bwMode="auto">
          <a:xfrm>
            <a:off x="2192338" y="4724400"/>
            <a:ext cx="1419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3333FF"/>
                </a:solidFill>
                <a:latin typeface="Tahoma" pitchFamily="34" charset="0"/>
              </a:rPr>
              <a:t>Decreasing</a:t>
            </a:r>
          </a:p>
        </p:txBody>
      </p:sp>
      <p:sp>
        <p:nvSpPr>
          <p:cNvPr id="1176589" name="Text Box 13"/>
          <p:cNvSpPr txBox="1">
            <a:spLocks noChangeArrowheads="1"/>
          </p:cNvSpPr>
          <p:nvPr/>
        </p:nvSpPr>
        <p:spPr bwMode="auto">
          <a:xfrm rot="-5400000">
            <a:off x="261938" y="4021137"/>
            <a:ext cx="234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Accuracy</a:t>
            </a:r>
          </a:p>
        </p:txBody>
      </p:sp>
      <p:sp>
        <p:nvSpPr>
          <p:cNvPr id="1176590" name="Text Box 14"/>
          <p:cNvSpPr txBox="1">
            <a:spLocks noChangeArrowheads="1"/>
          </p:cNvSpPr>
          <p:nvPr/>
        </p:nvSpPr>
        <p:spPr bwMode="auto">
          <a:xfrm>
            <a:off x="1295400" y="5927725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High Bias</a:t>
            </a:r>
          </a:p>
        </p:txBody>
      </p:sp>
      <p:sp>
        <p:nvSpPr>
          <p:cNvPr id="1176591" name="Text Box 15"/>
          <p:cNvSpPr txBox="1">
            <a:spLocks noChangeArrowheads="1"/>
          </p:cNvSpPr>
          <p:nvPr/>
        </p:nvSpPr>
        <p:spPr bwMode="auto">
          <a:xfrm>
            <a:off x="6705600" y="591185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High Variance</a:t>
            </a:r>
          </a:p>
        </p:txBody>
      </p:sp>
      <p:sp>
        <p:nvSpPr>
          <p:cNvPr id="1176592" name="Freeform 16"/>
          <p:cNvSpPr>
            <a:spLocks/>
          </p:cNvSpPr>
          <p:nvPr/>
        </p:nvSpPr>
        <p:spPr bwMode="auto">
          <a:xfrm>
            <a:off x="2033588" y="3354388"/>
            <a:ext cx="5443537" cy="1525587"/>
          </a:xfrm>
          <a:custGeom>
            <a:avLst/>
            <a:gdLst>
              <a:gd name="T0" fmla="*/ 0 w 3429"/>
              <a:gd name="T1" fmla="*/ 961 h 961"/>
              <a:gd name="T2" fmla="*/ 594 w 3429"/>
              <a:gd name="T3" fmla="*/ 275 h 961"/>
              <a:gd name="T4" fmla="*/ 1251 w 3429"/>
              <a:gd name="T5" fmla="*/ 50 h 961"/>
              <a:gd name="T6" fmla="*/ 2163 w 3429"/>
              <a:gd name="T7" fmla="*/ 42 h 961"/>
              <a:gd name="T8" fmla="*/ 2837 w 3429"/>
              <a:gd name="T9" fmla="*/ 218 h 961"/>
              <a:gd name="T10" fmla="*/ 3429 w 3429"/>
              <a:gd name="T11" fmla="*/ 4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9" h="961">
                <a:moveTo>
                  <a:pt x="0" y="961"/>
                </a:moveTo>
                <a:cubicBezTo>
                  <a:pt x="92" y="859"/>
                  <a:pt x="386" y="427"/>
                  <a:pt x="594" y="275"/>
                </a:cubicBezTo>
                <a:cubicBezTo>
                  <a:pt x="802" y="123"/>
                  <a:pt x="990" y="89"/>
                  <a:pt x="1251" y="50"/>
                </a:cubicBezTo>
                <a:cubicBezTo>
                  <a:pt x="1491" y="0"/>
                  <a:pt x="2110" y="41"/>
                  <a:pt x="2163" y="42"/>
                </a:cubicBezTo>
                <a:cubicBezTo>
                  <a:pt x="2420" y="74"/>
                  <a:pt x="2626" y="144"/>
                  <a:pt x="2837" y="218"/>
                </a:cubicBezTo>
                <a:cubicBezTo>
                  <a:pt x="3048" y="292"/>
                  <a:pt x="3306" y="431"/>
                  <a:pt x="3429" y="487"/>
                </a:cubicBezTo>
              </a:path>
            </a:pathLst>
          </a:custGeom>
          <a:noFill/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6593" name="Freeform 17"/>
          <p:cNvSpPr>
            <a:spLocks/>
          </p:cNvSpPr>
          <p:nvPr/>
        </p:nvSpPr>
        <p:spPr bwMode="auto">
          <a:xfrm>
            <a:off x="2043113" y="3094038"/>
            <a:ext cx="5537200" cy="1768475"/>
          </a:xfrm>
          <a:custGeom>
            <a:avLst/>
            <a:gdLst>
              <a:gd name="T0" fmla="*/ 0 w 3488"/>
              <a:gd name="T1" fmla="*/ 1114 h 1114"/>
              <a:gd name="T2" fmla="*/ 613 w 3488"/>
              <a:gd name="T3" fmla="*/ 344 h 1114"/>
              <a:gd name="T4" fmla="*/ 1437 w 3488"/>
              <a:gd name="T5" fmla="*/ 102 h 1114"/>
              <a:gd name="T6" fmla="*/ 2966 w 3488"/>
              <a:gd name="T7" fmla="*/ 37 h 1114"/>
              <a:gd name="T8" fmla="*/ 3488 w 3488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8" h="1114">
                <a:moveTo>
                  <a:pt x="0" y="1114"/>
                </a:moveTo>
                <a:cubicBezTo>
                  <a:pt x="92" y="1012"/>
                  <a:pt x="403" y="494"/>
                  <a:pt x="613" y="344"/>
                </a:cubicBezTo>
                <a:cubicBezTo>
                  <a:pt x="853" y="175"/>
                  <a:pt x="1152" y="149"/>
                  <a:pt x="1437" y="102"/>
                </a:cubicBezTo>
                <a:cubicBezTo>
                  <a:pt x="1829" y="51"/>
                  <a:pt x="2624" y="54"/>
                  <a:pt x="2966" y="37"/>
                </a:cubicBezTo>
                <a:cubicBezTo>
                  <a:pt x="3308" y="20"/>
                  <a:pt x="3379" y="8"/>
                  <a:pt x="3488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76594" name="Text Box 18"/>
          <p:cNvSpPr txBox="1">
            <a:spLocks noChangeArrowheads="1"/>
          </p:cNvSpPr>
          <p:nvPr/>
        </p:nvSpPr>
        <p:spPr bwMode="auto">
          <a:xfrm>
            <a:off x="4876800" y="373380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008000"/>
                </a:solidFill>
                <a:latin typeface="Tahoma" pitchFamily="34" charset="0"/>
              </a:rPr>
              <a:t>Held-out / Test</a:t>
            </a:r>
          </a:p>
        </p:txBody>
      </p:sp>
      <p:sp>
        <p:nvSpPr>
          <p:cNvPr id="1176595" name="Text Box 19"/>
          <p:cNvSpPr txBox="1">
            <a:spLocks noChangeArrowheads="1"/>
          </p:cNvSpPr>
          <p:nvPr/>
        </p:nvSpPr>
        <p:spPr bwMode="auto">
          <a:xfrm>
            <a:off x="7010400" y="3276600"/>
            <a:ext cx="1096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CC0000"/>
                </a:solidFill>
                <a:latin typeface="Tahoma" pitchFamily="34" charset="0"/>
              </a:rPr>
              <a:t>Training</a:t>
            </a:r>
          </a:p>
        </p:txBody>
      </p:sp>
      <p:pic>
        <p:nvPicPr>
          <p:cNvPr id="117659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990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659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38800"/>
            <a:ext cx="9144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7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7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80" grpId="0" animBg="1"/>
      <p:bldP spid="1176581" grpId="0"/>
      <p:bldP spid="1176582" grpId="0"/>
      <p:bldP spid="1176583" grpId="0"/>
      <p:bldP spid="1176584" grpId="0" animBg="1"/>
      <p:bldP spid="1176585" grpId="0"/>
      <p:bldP spid="1176586" grpId="0" animBg="1"/>
      <p:bldP spid="1176587" grpId="0"/>
      <p:bldP spid="1176589" grpId="0"/>
      <p:bldP spid="1176590" grpId="0"/>
      <p:bldP spid="1176591" grpId="0"/>
      <p:bldP spid="1176592" grpId="0" animBg="1"/>
      <p:bldP spid="1176593" grpId="0" animBg="1"/>
      <p:bldP spid="1176594" grpId="0"/>
      <p:bldP spid="11765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= Also learn the features!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1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6286" y="7168346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24127" y="7113842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2967" y="7086600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7121010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BC5D178E-561F-D342-9AB1-D38FE627D6E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FC439990-DD49-9248-BFC6-744CF7AE7DF9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42350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9" grpId="0"/>
      <p:bldP spid="50" grpId="0" animBg="1"/>
      <p:bldP spid="52" grpId="0" animBg="1"/>
      <p:bldP spid="53" grpId="0" animBg="1"/>
      <p:bldP spid="54" grpId="0" animBg="1"/>
      <p:bldP spid="59" grpId="0"/>
      <p:bldP spid="61" grpId="0" animBg="1"/>
      <p:bldP spid="65" grpId="0" animBg="1"/>
      <p:bldP spid="66" grpId="0" animBg="1"/>
      <p:bldP spid="67" grpId="0" animBg="1"/>
      <p:bldP spid="68" grpId="0"/>
      <p:bldP spid="164" grpId="0"/>
      <p:bldP spid="1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7EAD-6D60-2B46-B3D4-77539E09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Pointer: 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A1CC-9CCC-9A4E-BCB8-5E4681DA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 method of learning trees</a:t>
            </a:r>
          </a:p>
          <a:p>
            <a:r>
              <a:rPr lang="en-US" dirty="0"/>
              <a:t>Very effective, used in industry and more</a:t>
            </a:r>
          </a:p>
          <a:p>
            <a:r>
              <a:rPr lang="en-US" dirty="0"/>
              <a:t>Related to Boosting</a:t>
            </a:r>
          </a:p>
        </p:txBody>
      </p:sp>
    </p:spTree>
    <p:extLst>
      <p:ext uri="{BB962C8B-B14F-4D97-AF65-F5344CB8AC3E}">
        <p14:creationId xmlns:p14="http://schemas.microsoft.com/office/powerpoint/2010/main" val="19054986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 few important points </a:t>
            </a:r>
            <a:r>
              <a:rPr lang="en-US">
                <a:latin typeface="Calibri"/>
                <a:cs typeface="Calibri"/>
              </a:rPr>
              <a:t>about learning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44306E6-A910-4C2D-B63A-064CE6FB7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ED04338-2789-4FB6-8E6D-BAF98741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988055C-998D-4416-80EC-595E151A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A3605D9-0AAD-4FFB-B48B-777BBED3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1081B90-6893-423A-A80F-51083D11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81E35D4-7A9D-4FC9-B56E-F9DF9821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EF03C54-601F-4664-ACD4-0D53E169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20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 few important points about learning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are examples of hyperparameters?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Learning</a:t>
            </a:r>
          </a:p>
        </p:txBody>
      </p:sp>
      <p:pic>
        <p:nvPicPr>
          <p:cNvPr id="4" name="Picture 3" descr="InductiveLear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8676371" cy="53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20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Inductive Learning (Science)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8229600" cy="498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Simplest form: learn a function from examples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A target function: </a:t>
            </a:r>
            <a:r>
              <a:rPr lang="en-US" sz="2000" i="1" dirty="0">
                <a:latin typeface="Times New Roman" pitchFamily="18" charset="0"/>
              </a:rPr>
              <a:t>g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Examples: input-output pairs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1800" dirty="0"/>
              <a:t> is an email and 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1800" dirty="0"/>
              <a:t>is spam / ham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E.g.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1800" dirty="0"/>
              <a:t> is a house and 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1800" dirty="0"/>
              <a:t>is its selling price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Problem: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Given a hypothesis space </a:t>
            </a:r>
            <a:r>
              <a:rPr lang="en-US" sz="2000" i="1" dirty="0">
                <a:latin typeface="Times New Roman" pitchFamily="18" charset="0"/>
              </a:rPr>
              <a:t>H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Given a training set of examples 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Find a hypothesis </a:t>
            </a:r>
            <a:r>
              <a:rPr lang="en-US" sz="2000" i="1" dirty="0">
                <a:latin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1800" dirty="0"/>
              <a:t> such that </a:t>
            </a:r>
            <a:r>
              <a:rPr lang="en-US" sz="2000" i="1" dirty="0">
                <a:latin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</a:rPr>
              <a:t> ~ </a:t>
            </a:r>
            <a:r>
              <a:rPr lang="en-US" sz="2000" i="1" dirty="0">
                <a:latin typeface="Times New Roman" pitchFamily="18" charset="0"/>
              </a:rPr>
              <a:t>g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Includes: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Classification (outputs = class labels)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Regression (outputs = real numbers)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How do perceptron and naïve Bayes fit in?  (</a:t>
            </a:r>
            <a:r>
              <a:rPr lang="en-US" sz="2200" i="1" dirty="0">
                <a:latin typeface="Times New Roman" pitchFamily="18" charset="0"/>
              </a:rPr>
              <a:t>H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</a:rPr>
              <a:t>h, g</a:t>
            </a:r>
            <a:r>
              <a:rPr lang="en-US" sz="2200" dirty="0">
                <a:latin typeface="Times New Roman" pitchFamily="18" charset="0"/>
              </a:rPr>
              <a:t>,</a:t>
            </a:r>
            <a:r>
              <a:rPr lang="en-US" sz="2000" dirty="0"/>
              <a:t> etc.)</a:t>
            </a:r>
          </a:p>
        </p:txBody>
      </p:sp>
      <p:sp>
        <p:nvSpPr>
          <p:cNvPr id="1104901" name="Freeform 5"/>
          <p:cNvSpPr>
            <a:spLocks/>
          </p:cNvSpPr>
          <p:nvPr/>
        </p:nvSpPr>
        <p:spPr bwMode="auto">
          <a:xfrm>
            <a:off x="7643813" y="3365500"/>
            <a:ext cx="2947987" cy="1409700"/>
          </a:xfrm>
          <a:custGeom>
            <a:avLst/>
            <a:gdLst>
              <a:gd name="T0" fmla="*/ 213 w 1857"/>
              <a:gd name="T1" fmla="*/ 128 h 888"/>
              <a:gd name="T2" fmla="*/ 80 w 1857"/>
              <a:gd name="T3" fmla="*/ 475 h 888"/>
              <a:gd name="T4" fmla="*/ 692 w 1857"/>
              <a:gd name="T5" fmla="*/ 852 h 888"/>
              <a:gd name="T6" fmla="*/ 1013 w 1857"/>
              <a:gd name="T7" fmla="*/ 689 h 888"/>
              <a:gd name="T8" fmla="*/ 1451 w 1857"/>
              <a:gd name="T9" fmla="*/ 638 h 888"/>
              <a:gd name="T10" fmla="*/ 1752 w 1857"/>
              <a:gd name="T11" fmla="*/ 592 h 888"/>
              <a:gd name="T12" fmla="*/ 1818 w 1857"/>
              <a:gd name="T13" fmla="*/ 306 h 888"/>
              <a:gd name="T14" fmla="*/ 1517 w 1857"/>
              <a:gd name="T15" fmla="*/ 92 h 888"/>
              <a:gd name="T16" fmla="*/ 998 w 1857"/>
              <a:gd name="T17" fmla="*/ 6 h 888"/>
              <a:gd name="T18" fmla="*/ 213 w 1857"/>
              <a:gd name="T19" fmla="*/ 12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7" h="888">
                <a:moveTo>
                  <a:pt x="213" y="128"/>
                </a:moveTo>
                <a:cubicBezTo>
                  <a:pt x="60" y="206"/>
                  <a:pt x="0" y="354"/>
                  <a:pt x="80" y="475"/>
                </a:cubicBezTo>
                <a:cubicBezTo>
                  <a:pt x="160" y="596"/>
                  <a:pt x="537" y="816"/>
                  <a:pt x="692" y="852"/>
                </a:cubicBezTo>
                <a:cubicBezTo>
                  <a:pt x="847" y="888"/>
                  <a:pt x="887" y="725"/>
                  <a:pt x="1013" y="689"/>
                </a:cubicBezTo>
                <a:cubicBezTo>
                  <a:pt x="1139" y="653"/>
                  <a:pt x="1328" y="654"/>
                  <a:pt x="1451" y="638"/>
                </a:cubicBezTo>
                <a:cubicBezTo>
                  <a:pt x="1574" y="622"/>
                  <a:pt x="1691" y="647"/>
                  <a:pt x="1752" y="592"/>
                </a:cubicBezTo>
                <a:cubicBezTo>
                  <a:pt x="1813" y="537"/>
                  <a:pt x="1857" y="389"/>
                  <a:pt x="1818" y="306"/>
                </a:cubicBezTo>
                <a:cubicBezTo>
                  <a:pt x="1779" y="223"/>
                  <a:pt x="1654" y="142"/>
                  <a:pt x="1517" y="92"/>
                </a:cubicBezTo>
                <a:cubicBezTo>
                  <a:pt x="1380" y="42"/>
                  <a:pt x="1215" y="0"/>
                  <a:pt x="998" y="6"/>
                </a:cubicBezTo>
                <a:cubicBezTo>
                  <a:pt x="781" y="12"/>
                  <a:pt x="366" y="50"/>
                  <a:pt x="213" y="128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7313" y="2403475"/>
            <a:ext cx="185737" cy="2363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049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519488"/>
            <a:ext cx="1857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4905" name="Oval 9"/>
          <p:cNvSpPr>
            <a:spLocks noChangeArrowheads="1"/>
          </p:cNvSpPr>
          <p:nvPr/>
        </p:nvSpPr>
        <p:spPr bwMode="auto">
          <a:xfrm>
            <a:off x="9032875" y="3325813"/>
            <a:ext cx="112713" cy="1127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4906" name="Oval 10"/>
          <p:cNvSpPr>
            <a:spLocks noChangeArrowheads="1"/>
          </p:cNvSpPr>
          <p:nvPr/>
        </p:nvSpPr>
        <p:spPr bwMode="auto">
          <a:xfrm>
            <a:off x="9032875" y="2871788"/>
            <a:ext cx="112713" cy="11271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4907" name="Line 11"/>
          <p:cNvSpPr>
            <a:spLocks noChangeShapeType="1"/>
          </p:cNvSpPr>
          <p:nvPr/>
        </p:nvSpPr>
        <p:spPr bwMode="auto">
          <a:xfrm>
            <a:off x="9090025" y="2921000"/>
            <a:ext cx="0" cy="4286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0490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4132263"/>
            <a:ext cx="30321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737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Inductive Learning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97001"/>
            <a:ext cx="100330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Curve fitting (regression, function approximation):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40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</a:rPr>
              <a:t>Consistency</a:t>
            </a:r>
            <a:r>
              <a:rPr lang="en-US" sz="2400" dirty="0"/>
              <a:t> vs. </a:t>
            </a:r>
            <a:r>
              <a:rPr lang="en-US" sz="2400" dirty="0">
                <a:solidFill>
                  <a:srgbClr val="CC0000"/>
                </a:solidFill>
              </a:rPr>
              <a:t>simplicity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Ockham’s razor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105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092325"/>
            <a:ext cx="4716463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073275"/>
            <a:ext cx="4772025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084388"/>
            <a:ext cx="4735512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092325"/>
            <a:ext cx="4735513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2095500"/>
            <a:ext cx="4735512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 vs. Simplicity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97001"/>
            <a:ext cx="98806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Fundamental tradeoff: bias vs. variance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Usually algorithms prefer consistency by default (why?)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Several ways to operationalize “simplicity”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Reduce the </a:t>
            </a:r>
            <a:r>
              <a:rPr lang="en-US" sz="2000" dirty="0">
                <a:solidFill>
                  <a:srgbClr val="CC0000"/>
                </a:solidFill>
              </a:rPr>
              <a:t>hypothesis space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Assume more: e.g. independence assumptions, as in naïve Bayes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Have fewer, better features / attributes: feature selection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Other structural limitations (decision lists </a:t>
            </a:r>
            <a:r>
              <a:rPr lang="en-US" sz="1800" dirty="0" err="1"/>
              <a:t>vs</a:t>
            </a:r>
            <a:r>
              <a:rPr lang="en-US" sz="1800" dirty="0"/>
              <a:t> trees)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C0000"/>
                </a:solidFill>
              </a:rPr>
              <a:t>Regularization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Smoothing: cautious use of small counts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Many other generalization parameters (pruning cutoffs today)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Hypothesis space stays big, but harder to get to the outskirts</a:t>
            </a:r>
          </a:p>
        </p:txBody>
      </p:sp>
    </p:spTree>
    <p:extLst>
      <p:ext uri="{BB962C8B-B14F-4D97-AF65-F5344CB8AC3E}">
        <p14:creationId xmlns:p14="http://schemas.microsoft.com/office/powerpoint/2010/main" val="167766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 = Also learn the features!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3A5720-5954-FF44-86F2-64DBD510BFDF}"/>
              </a:ext>
            </a:extLst>
          </p:cNvPr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BE87EE-69BD-EB48-9DD5-DA170DA4F94D}"/>
              </a:ext>
            </a:extLst>
          </p:cNvPr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262234-C440-9646-8C45-15CF6D9DD208}"/>
              </a:ext>
            </a:extLst>
          </p:cNvPr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949CF-19FB-1D42-BE49-C1BB158B76B2}"/>
              </a:ext>
            </a:extLst>
          </p:cNvPr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BA67D-7088-8F47-A94A-49D9EFD08CFB}"/>
              </a:ext>
            </a:extLst>
          </p:cNvPr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BEF69C-9711-1844-9BC8-DCFD043A9A0B}"/>
              </a:ext>
            </a:extLst>
          </p:cNvPr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393A65-A87E-1F41-AD61-11E9C632BB3B}"/>
              </a:ext>
            </a:extLst>
          </p:cNvPr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42AD92-0C8E-3E4A-BE55-152C758BDA6F}"/>
              </a:ext>
            </a:extLst>
          </p:cNvPr>
          <p:cNvCxnSpPr>
            <a:stCxn id="7" idx="6"/>
            <a:endCxn id="4" idx="2"/>
          </p:cNvCxnSpPr>
          <p:nvPr/>
        </p:nvCxnSpPr>
        <p:spPr>
          <a:xfrm>
            <a:off x="7674232" y="1983584"/>
            <a:ext cx="1447800" cy="431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D660CD-F8DF-EE46-B5C2-696E0390DD09}"/>
              </a:ext>
            </a:extLst>
          </p:cNvPr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BF4D5-EB5F-364C-865E-88B171A80127}"/>
              </a:ext>
            </a:extLst>
          </p:cNvPr>
          <p:cNvCxnSpPr>
            <a:cxnSpLocks/>
            <a:stCxn id="7" idx="6"/>
            <a:endCxn id="6" idx="2"/>
          </p:cNvCxnSpPr>
          <p:nvPr/>
        </p:nvCxnSpPr>
        <p:spPr>
          <a:xfrm>
            <a:off x="7674232" y="1983584"/>
            <a:ext cx="1447800" cy="2212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64FB15-66A0-344C-9012-B54F0E0EA9C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>
            <a:off x="7674232" y="2720183"/>
            <a:ext cx="1447800" cy="147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5D7D91-D32E-9C4E-A158-6624CCE36735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7674232" y="3456782"/>
            <a:ext cx="1447800" cy="73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70709B-07A7-4140-BC26-0FE413669EAC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 flipV="1">
            <a:off x="7674232" y="4195768"/>
            <a:ext cx="1447800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4526FC-59B9-1D43-A928-3AE96BD3E3E3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7674232" y="1983584"/>
            <a:ext cx="1447800" cy="13231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53426-5F80-F045-B572-E86C7C3630A4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 flipV="1">
            <a:off x="7674232" y="3306767"/>
            <a:ext cx="1447800" cy="150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0353CD-9070-5141-A6EA-B8AF432B6F9A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 flipV="1">
            <a:off x="7674232" y="2415387"/>
            <a:ext cx="1447800" cy="1041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E8A068-D7D8-3548-B1A8-918E436445B5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 flipV="1">
            <a:off x="7674232" y="2415387"/>
            <a:ext cx="1447800" cy="304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B73F45-26B0-9445-AB5D-969B97599676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>
            <a:off x="7674232" y="2720183"/>
            <a:ext cx="1447800" cy="586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0B7433-4A04-4B4D-B0B8-7F8D96C47B07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 flipV="1">
            <a:off x="7674232" y="3306767"/>
            <a:ext cx="1447800" cy="1498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3F5117D-CF3A-5C47-9B55-26A495F20C27}"/>
              </a:ext>
            </a:extLst>
          </p:cNvPr>
          <p:cNvCxnSpPr>
            <a:cxnSpLocks/>
            <a:stCxn id="10" idx="6"/>
            <a:endCxn id="4" idx="2"/>
          </p:cNvCxnSpPr>
          <p:nvPr/>
        </p:nvCxnSpPr>
        <p:spPr>
          <a:xfrm flipV="1">
            <a:off x="7674232" y="2415387"/>
            <a:ext cx="1447800" cy="238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49AFAAF-6B45-4143-B9C8-B1497848ED93}"/>
              </a:ext>
            </a:extLst>
          </p:cNvPr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8FB1BB8-62CF-1946-9AAA-C5CC0111225A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9731632" y="241538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AB00FCE-948B-D04E-995A-4E7BCF24FFA4}"/>
              </a:ext>
            </a:extLst>
          </p:cNvPr>
          <p:cNvCxnSpPr>
            <a:cxnSpLocks/>
            <a:stCxn id="5" idx="6"/>
            <a:endCxn id="47" idx="1"/>
          </p:cNvCxnSpPr>
          <p:nvPr/>
        </p:nvCxnSpPr>
        <p:spPr>
          <a:xfrm>
            <a:off x="9731632" y="3306767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83B8BE-BF9B-464D-AA23-19734243F6C4}"/>
              </a:ext>
            </a:extLst>
          </p:cNvPr>
          <p:cNvCxnSpPr>
            <a:cxnSpLocks/>
          </p:cNvCxnSpPr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FA89556-5068-A441-9CAC-271C20C5D8C3}"/>
              </a:ext>
            </a:extLst>
          </p:cNvPr>
          <p:cNvCxnSpPr>
            <a:cxnSpLocks/>
          </p:cNvCxnSpPr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C0DC496-EF5A-DB4D-99ED-6CDCD593A420}"/>
              </a:ext>
            </a:extLst>
          </p:cNvPr>
          <p:cNvCxnSpPr>
            <a:cxnSpLocks/>
          </p:cNvCxnSpPr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B78201-4F0B-4C44-9A9C-5BC367C357C7}"/>
              </a:ext>
            </a:extLst>
          </p:cNvPr>
          <p:cNvCxnSpPr>
            <a:cxnSpLocks/>
          </p:cNvCxnSpPr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CB9F4C8-49AC-BE4D-B127-F825536060AF}"/>
              </a:ext>
            </a:extLst>
          </p:cNvPr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softmax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743EB1-5D6F-4647-9F8C-F124A3C4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588" y="2187485"/>
            <a:ext cx="2375244" cy="4147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E462E5-C4B1-CB4A-824E-C8AC6F2C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32" y="3092859"/>
            <a:ext cx="2375244" cy="4147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0F6A915-63C2-B84F-B65F-CEB927BC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32" y="3938600"/>
            <a:ext cx="2612768" cy="4561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2A01153-3F7F-6644-BFE2-8694D89285D8}"/>
              </a:ext>
            </a:extLst>
          </p:cNvPr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0A9A8E-1F14-F24F-898C-6D4E29D54C25}"/>
              </a:ext>
            </a:extLst>
          </p:cNvPr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441AF3-4700-4D4C-97A4-94A70A289E05}"/>
              </a:ext>
            </a:extLst>
          </p:cNvPr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768360-3B88-7D40-BC4A-C666016E741C}"/>
              </a:ext>
            </a:extLst>
          </p:cNvPr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175CDD4-D652-D247-9B4F-692752AF7464}"/>
              </a:ext>
            </a:extLst>
          </p:cNvPr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E444B7-D5A5-4846-A1AE-7044E3638EF1}"/>
              </a:ext>
            </a:extLst>
          </p:cNvPr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212EB48-A487-3441-B5C9-9F27DB460D30}"/>
              </a:ext>
            </a:extLst>
          </p:cNvPr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9EC0A3-2056-044A-AE2F-C88F186B5C62}"/>
              </a:ext>
            </a:extLst>
          </p:cNvPr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F0B3B4-206D-6940-908E-B8F44CC68A39}"/>
              </a:ext>
            </a:extLst>
          </p:cNvPr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B0079F-C22D-F447-8748-DD4429427D40}"/>
              </a:ext>
            </a:extLst>
          </p:cNvPr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A79B31-1D20-1E44-A15E-1EC23742DAD1}"/>
              </a:ext>
            </a:extLst>
          </p:cNvPr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BD58D6-B6E6-264F-A75C-917629177410}"/>
              </a:ext>
            </a:extLst>
          </p:cNvPr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91ED56-EAB4-6444-8B34-63672FF754B6}"/>
              </a:ext>
            </a:extLst>
          </p:cNvPr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686E79-56CA-AD42-8459-398310976342}"/>
              </a:ext>
            </a:extLst>
          </p:cNvPr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1E9E4E-A9F7-0046-A54F-E1C074D731BA}"/>
              </a:ext>
            </a:extLst>
          </p:cNvPr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D06C78-41F4-464E-AF0E-1248CC676A5A}"/>
              </a:ext>
            </a:extLst>
          </p:cNvPr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B100046-20AD-764A-98C6-15CD85DD0A91}"/>
              </a:ext>
            </a:extLst>
          </p:cNvPr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C1FE6E-11B8-5943-A4D8-29C373D9E851}"/>
              </a:ext>
            </a:extLst>
          </p:cNvPr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A1BD88F-8F49-D444-92C8-C752211BAEAA}"/>
              </a:ext>
            </a:extLst>
          </p:cNvPr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9F6B768-DCB7-E94B-8EA6-B6D07998F922}"/>
              </a:ext>
            </a:extLst>
          </p:cNvPr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EB86C79-4210-9543-83E6-0D045AD38EF0}"/>
              </a:ext>
            </a:extLst>
          </p:cNvPr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CF439-C5E4-9649-8385-752CE3555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422" y="1791880"/>
            <a:ext cx="372778" cy="3441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D04483-3165-034C-BE0B-15F0A4D7A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211" y="2530866"/>
            <a:ext cx="372778" cy="3441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0BE36-B407-0D44-8AF7-EB6CFBA76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179" y="3300221"/>
            <a:ext cx="372778" cy="351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AFE58B-058B-BA45-A9EE-D6F6C0E4E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641" y="4630281"/>
            <a:ext cx="462715" cy="345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288C3A-C36C-8B45-8975-F43E3BB07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1933" y="4613010"/>
            <a:ext cx="537661" cy="3799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2BC2E8-5A0C-5A43-9CD3-6E23F71C0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5885" y="4630281"/>
            <a:ext cx="462715" cy="3454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13E5AA-E16B-F54D-AA02-856880D05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4565" y="1817269"/>
            <a:ext cx="372778" cy="34410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0791AF-85B3-AE4C-8102-D8EEFB1D3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9467" y="2530866"/>
            <a:ext cx="372778" cy="344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24C2811-1A29-5648-842D-91B62BE1E0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7260" y="3291039"/>
            <a:ext cx="338889" cy="3193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9AA10B-F33D-3E40-82EC-9CD1D6C566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4502" y="3259105"/>
            <a:ext cx="394285" cy="3512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7AECD10-FAC9-0044-8A9E-DB39334D94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2785" y="2504765"/>
            <a:ext cx="433714" cy="37851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6457251-B511-594C-A7FA-1937338395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4257" y="1803124"/>
            <a:ext cx="394285" cy="34410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DE54AC2B-BD58-CD45-8754-2ECD37D744D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00742" y="2286104"/>
            <a:ext cx="554762" cy="25853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F54B6809-8D43-374B-866E-FAEBC539B51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3513" y="3199165"/>
            <a:ext cx="554762" cy="2585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D4B2D8-497C-2545-B102-D16DA94073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8838" y="4073494"/>
            <a:ext cx="554762" cy="26391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E5A591-9F0D-0948-815B-21453BD17A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86400" y="3319869"/>
            <a:ext cx="490130" cy="26391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3AAC56-D10E-A94C-898F-D0044F1AE0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86400" y="2639453"/>
            <a:ext cx="490130" cy="258531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7D8FFC3-5BF1-7848-8214-BDECAF7A5D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10905" y="1877453"/>
            <a:ext cx="490130" cy="25853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100085-647A-DF4E-8B43-0FC5F604BF3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77153" y="4739771"/>
            <a:ext cx="471835" cy="235916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3ECE2D3-5359-324A-9257-C777AA415E9C}"/>
              </a:ext>
            </a:extLst>
          </p:cNvPr>
          <p:cNvCxnSpPr>
            <a:cxnSpLocks/>
            <a:stCxn id="35" idx="6"/>
            <a:endCxn id="42" idx="2"/>
          </p:cNvCxnSpPr>
          <p:nvPr/>
        </p:nvCxnSpPr>
        <p:spPr>
          <a:xfrm flipV="1">
            <a:off x="762000" y="1981200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ABCD7A0-8A5E-0649-A78C-A9A10F8D687C}"/>
              </a:ext>
            </a:extLst>
          </p:cNvPr>
          <p:cNvCxnSpPr>
            <a:cxnSpLocks/>
            <a:stCxn id="35" idx="6"/>
            <a:endCxn id="43" idx="2"/>
          </p:cNvCxnSpPr>
          <p:nvPr/>
        </p:nvCxnSpPr>
        <p:spPr>
          <a:xfrm>
            <a:off x="762000" y="1983584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43F17B1-E77E-3242-9073-5E30192DE4F1}"/>
              </a:ext>
            </a:extLst>
          </p:cNvPr>
          <p:cNvCxnSpPr>
            <a:cxnSpLocks/>
            <a:stCxn id="35" idx="6"/>
            <a:endCxn id="45" idx="2"/>
          </p:cNvCxnSpPr>
          <p:nvPr/>
        </p:nvCxnSpPr>
        <p:spPr>
          <a:xfrm>
            <a:off x="762000" y="1983584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AA8CC3-A41D-2641-AEC3-00760CF4A2F4}"/>
              </a:ext>
            </a:extLst>
          </p:cNvPr>
          <p:cNvCxnSpPr>
            <a:cxnSpLocks/>
            <a:stCxn id="35" idx="6"/>
            <a:endCxn id="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CBA05B1-1FF2-924E-8540-42C7CCD0D09F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762000" y="1981200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1430B-7D9B-534C-BE41-71F12328FC51}"/>
              </a:ext>
            </a:extLst>
          </p:cNvPr>
          <p:cNvCxnSpPr>
            <a:cxnSpLocks/>
            <a:stCxn id="36" idx="6"/>
            <a:endCxn id="46" idx="2"/>
          </p:cNvCxnSpPr>
          <p:nvPr/>
        </p:nvCxnSpPr>
        <p:spPr>
          <a:xfrm>
            <a:off x="762000" y="2720183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5BBF901-F044-4D4A-BDCC-94282E86A03D}"/>
              </a:ext>
            </a:extLst>
          </p:cNvPr>
          <p:cNvCxnSpPr>
            <a:cxnSpLocks/>
            <a:stCxn id="37" idx="6"/>
            <a:endCxn id="45" idx="2"/>
          </p:cNvCxnSpPr>
          <p:nvPr/>
        </p:nvCxnSpPr>
        <p:spPr>
          <a:xfrm flipV="1">
            <a:off x="762000" y="345439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DD6522C-378B-C145-8588-00A5DD78D75F}"/>
              </a:ext>
            </a:extLst>
          </p:cNvPr>
          <p:cNvCxnSpPr>
            <a:cxnSpLocks/>
            <a:stCxn id="36" idx="6"/>
            <a:endCxn id="43" idx="2"/>
          </p:cNvCxnSpPr>
          <p:nvPr/>
        </p:nvCxnSpPr>
        <p:spPr>
          <a:xfrm flipV="1">
            <a:off x="762000" y="2717799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E3CA7E1-B791-F643-A52A-C201B74E77C2}"/>
              </a:ext>
            </a:extLst>
          </p:cNvPr>
          <p:cNvCxnSpPr>
            <a:cxnSpLocks/>
            <a:stCxn id="36" idx="6"/>
            <a:endCxn id="45" idx="2"/>
          </p:cNvCxnSpPr>
          <p:nvPr/>
        </p:nvCxnSpPr>
        <p:spPr>
          <a:xfrm>
            <a:off x="762000" y="2720183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A4370DF-83A4-7A43-84B5-47EFA835A973}"/>
              </a:ext>
            </a:extLst>
          </p:cNvPr>
          <p:cNvCxnSpPr>
            <a:cxnSpLocks/>
            <a:stCxn id="37" idx="6"/>
            <a:endCxn id="46" idx="2"/>
          </p:cNvCxnSpPr>
          <p:nvPr/>
        </p:nvCxnSpPr>
        <p:spPr>
          <a:xfrm>
            <a:off x="762000" y="3456782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0EF41F6-7E7D-4746-B5BA-E33F8AACDD3A}"/>
              </a:ext>
            </a:extLst>
          </p:cNvPr>
          <p:cNvCxnSpPr>
            <a:cxnSpLocks/>
            <a:stCxn id="37" idx="6"/>
            <a:endCxn id="43" idx="2"/>
          </p:cNvCxnSpPr>
          <p:nvPr/>
        </p:nvCxnSpPr>
        <p:spPr>
          <a:xfrm flipV="1">
            <a:off x="762000" y="2717799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F271589-F31A-8548-A1A9-8E363DC490B7}"/>
              </a:ext>
            </a:extLst>
          </p:cNvPr>
          <p:cNvCxnSpPr>
            <a:cxnSpLocks/>
            <a:stCxn id="37" idx="6"/>
            <a:endCxn id="42" idx="2"/>
          </p:cNvCxnSpPr>
          <p:nvPr/>
        </p:nvCxnSpPr>
        <p:spPr>
          <a:xfrm flipV="1">
            <a:off x="762000" y="1981200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6E567D3-4C4B-0547-8B5F-CCEB65CA29E6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 flipV="1">
            <a:off x="762000" y="1981200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A3574CE-D484-B141-979B-3D957468BCA2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762000" y="2717799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FEE98790-01FE-B94D-B198-9B5AE88464B2}"/>
              </a:ext>
            </a:extLst>
          </p:cNvPr>
          <p:cNvCxnSpPr>
            <a:cxnSpLocks/>
            <a:stCxn id="39" idx="6"/>
            <a:endCxn id="45" idx="2"/>
          </p:cNvCxnSpPr>
          <p:nvPr/>
        </p:nvCxnSpPr>
        <p:spPr>
          <a:xfrm flipV="1">
            <a:off x="762000" y="3454398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4E60EF2-2C34-714A-8FF9-5D3E24E36813}"/>
              </a:ext>
            </a:extLst>
          </p:cNvPr>
          <p:cNvCxnSpPr>
            <a:cxnSpLocks/>
            <a:stCxn id="39" idx="6"/>
            <a:endCxn id="46" idx="2"/>
          </p:cNvCxnSpPr>
          <p:nvPr/>
        </p:nvCxnSpPr>
        <p:spPr>
          <a:xfrm flipV="1">
            <a:off x="762000" y="48029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7825F59-9CB9-6344-9B57-17527746426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5A182EC-8071-6645-86B2-10FC3010459A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37691FB5-9F33-5E41-9A0A-D6D0DC947AA9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F929864A-6C42-9A4A-AA31-DCE78AC3DFA7}"/>
              </a:ext>
            </a:extLst>
          </p:cNvPr>
          <p:cNvCxnSpPr>
            <a:cxnSpLocks/>
          </p:cNvCxnSpPr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2557496D-90FC-8E49-9C3B-FD924BD921F3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6C6287D-0C84-3F44-8E45-3EBFB69B44D5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20AF504-55DC-D34F-844F-3A95DF368096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CE9EB7F5-3372-C740-95EA-1E454BE1C05C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73697004-4831-AE43-A5ED-784069FE97F9}"/>
              </a:ext>
            </a:extLst>
          </p:cNvPr>
          <p:cNvCxnSpPr>
            <a:cxnSpLocks/>
          </p:cNvCxnSpPr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29FFCF0-28DA-D845-9BB1-5B73A19C0F95}"/>
              </a:ext>
            </a:extLst>
          </p:cNvPr>
          <p:cNvCxnSpPr>
            <a:cxnSpLocks/>
          </p:cNvCxnSpPr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B33ABE2A-AB6B-5441-8521-4B340F180538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357EF21-034E-9D4C-80D8-3406AA34893F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AE527D8-4141-8E41-B6C6-33739702ACEA}"/>
              </a:ext>
            </a:extLst>
          </p:cNvPr>
          <p:cNvCxnSpPr>
            <a:cxnSpLocks/>
          </p:cNvCxnSpPr>
          <p:nvPr/>
        </p:nvCxnSpPr>
        <p:spPr>
          <a:xfrm flipV="1">
            <a:off x="24384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D28FD8A-010E-CA44-BBA2-FD8BF8416596}"/>
              </a:ext>
            </a:extLst>
          </p:cNvPr>
          <p:cNvCxnSpPr>
            <a:cxnSpLocks/>
          </p:cNvCxnSpPr>
          <p:nvPr/>
        </p:nvCxnSpPr>
        <p:spPr>
          <a:xfrm flipV="1">
            <a:off x="24384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09044F1-96A8-DC42-B7B2-1C9CA2F1B66B}"/>
              </a:ext>
            </a:extLst>
          </p:cNvPr>
          <p:cNvCxnSpPr>
            <a:cxnSpLocks/>
          </p:cNvCxnSpPr>
          <p:nvPr/>
        </p:nvCxnSpPr>
        <p:spPr>
          <a:xfrm flipV="1">
            <a:off x="24384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7F8137A-5D13-CF43-8EF4-D1F112B22AD6}"/>
              </a:ext>
            </a:extLst>
          </p:cNvPr>
          <p:cNvCxnSpPr>
            <a:cxnSpLocks/>
          </p:cNvCxnSpPr>
          <p:nvPr/>
        </p:nvCxnSpPr>
        <p:spPr>
          <a:xfrm flipV="1">
            <a:off x="24384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D65653C-0165-2C4C-92B7-FE7DC71C3C87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4F777358-80CD-3241-98E3-E428B9AF6390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0F675C8-1B24-524F-858C-C86971377E78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05B40515-0F4D-5C46-9A99-79394DF76AA3}"/>
              </a:ext>
            </a:extLst>
          </p:cNvPr>
          <p:cNvCxnSpPr>
            <a:cxnSpLocks/>
          </p:cNvCxnSpPr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A06DE4D-5375-BB40-9268-1C5AC95D4199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6E92EF-39FC-234C-A220-A3F83E361EEB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E03F6A3F-FCF7-FE4C-8D94-82A79307AA97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35386F5-1965-D341-8E1A-C4FAC31BA97F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8BF3F7F-586A-4B42-B3F6-F5AD2C58961F}"/>
              </a:ext>
            </a:extLst>
          </p:cNvPr>
          <p:cNvCxnSpPr>
            <a:cxnSpLocks/>
          </p:cNvCxnSpPr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76F0F04-7C4E-B644-9BCF-ADA074FA9983}"/>
              </a:ext>
            </a:extLst>
          </p:cNvPr>
          <p:cNvCxnSpPr>
            <a:cxnSpLocks/>
          </p:cNvCxnSpPr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3AF7B9B-CBF7-1249-A51A-763A66E85AC1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73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2B7FA1F7-B4AA-324B-86F1-2ED5A1CB2D08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1475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712D3E96-08D3-A143-9773-6266F721701B}"/>
              </a:ext>
            </a:extLst>
          </p:cNvPr>
          <p:cNvCxnSpPr>
            <a:cxnSpLocks/>
          </p:cNvCxnSpPr>
          <p:nvPr/>
        </p:nvCxnSpPr>
        <p:spPr>
          <a:xfrm flipV="1">
            <a:off x="6019800" y="1983584"/>
            <a:ext cx="1066800" cy="282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781899A1-AD76-EC43-8196-67259176AA09}"/>
              </a:ext>
            </a:extLst>
          </p:cNvPr>
          <p:cNvCxnSpPr>
            <a:cxnSpLocks/>
          </p:cNvCxnSpPr>
          <p:nvPr/>
        </p:nvCxnSpPr>
        <p:spPr>
          <a:xfrm flipV="1">
            <a:off x="6019800" y="2720183"/>
            <a:ext cx="1066800" cy="208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E16F824-6829-FF49-8BE4-F9B0B4363308}"/>
              </a:ext>
            </a:extLst>
          </p:cNvPr>
          <p:cNvCxnSpPr>
            <a:cxnSpLocks/>
          </p:cNvCxnSpPr>
          <p:nvPr/>
        </p:nvCxnSpPr>
        <p:spPr>
          <a:xfrm flipV="1">
            <a:off x="6019800" y="3456782"/>
            <a:ext cx="1066800" cy="135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A9418F8-DA02-FA4C-AA82-7B0BA7831519}"/>
              </a:ext>
            </a:extLst>
          </p:cNvPr>
          <p:cNvCxnSpPr>
            <a:cxnSpLocks/>
          </p:cNvCxnSpPr>
          <p:nvPr/>
        </p:nvCxnSpPr>
        <p:spPr>
          <a:xfrm flipV="1">
            <a:off x="6019800" y="4805368"/>
            <a:ext cx="1066800" cy="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7C96864B-164A-264C-8D12-EEB1EEF08CBF}"/>
              </a:ext>
            </a:extLst>
          </p:cNvPr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3D8C7955-1B4B-AD4D-A686-20CD5A764FF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14015" y="5613402"/>
            <a:ext cx="4628677" cy="902645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5B927CD3-EB61-6841-86E9-C1F1725F690F}"/>
              </a:ext>
            </a:extLst>
          </p:cNvPr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 = nonlinear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425594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0E604-8F46-CB42-B967-B166C0C0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Activation 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495E8-752A-154F-931A-209CF0CA3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1145"/>
            <a:ext cx="12192000" cy="445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BCB90-6880-0B47-B165-5AFA4A9C74AD}"/>
              </a:ext>
            </a:extLst>
          </p:cNvPr>
          <p:cNvSpPr txBox="1"/>
          <p:nvPr/>
        </p:nvSpPr>
        <p:spPr>
          <a:xfrm>
            <a:off x="-76200" y="6596390"/>
            <a:ext cx="548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[source: MIT 6.S191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introtodeeplearning.com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94240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A302-9CEB-6B49-ABD1-29F430BB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Network: Also Learn the Features!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3218-AF12-B84B-9173-EA96ED2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099800" cy="1574799"/>
          </a:xfrm>
        </p:spPr>
        <p:txBody>
          <a:bodyPr/>
          <a:lstStyle/>
          <a:p>
            <a:r>
              <a:rPr lang="en-US" dirty="0"/>
              <a:t>Training the deep neural network is just like logistic regression: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marL="457176" lvl="1" indent="0">
              <a:buNone/>
            </a:pPr>
            <a:r>
              <a:rPr lang="en-US" dirty="0"/>
              <a:t>		just w tends to be a much, much larger vector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pPr marL="457176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just run gradient ascent </a:t>
            </a:r>
          </a:p>
          <a:p>
            <a:pPr marL="457176" lvl="1" indent="0">
              <a:buNone/>
            </a:pPr>
            <a:r>
              <a:rPr lang="en-US" dirty="0">
                <a:sym typeface="Wingdings" pitchFamily="2" charset="2"/>
              </a:rPr>
              <a:t> + stop when log likelihood of hold-out data starts to decrease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FCAC2-35AB-E548-8455-357E85BF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2933700"/>
            <a:ext cx="8140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g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9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7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C|A,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8"/>
  <p:tag name="PICTUREFILESIZE" val="58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\langle p_1,\ldots,p_n \rangle) = E_{p} \log_2 1/p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8"/>
  <p:tag name="PICTUREFILESIZE" val="140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 = 1}^n - p_i \log_2 p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8"/>
  <p:tag name="PICTUREFILESIZE" val="109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50043</TotalTime>
  <Words>3501</Words>
  <Application>Microsoft Macintosh PowerPoint</Application>
  <PresentationFormat>Widescreen</PresentationFormat>
  <Paragraphs>765</Paragraphs>
  <Slides>66</Slides>
  <Notes>17</Notes>
  <HiddenSlides>1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Calibri</vt:lpstr>
      <vt:lpstr>Cambria Math</vt:lpstr>
      <vt:lpstr>Courier</vt:lpstr>
      <vt:lpstr>Palatino</vt:lpstr>
      <vt:lpstr>Tahoma</vt:lpstr>
      <vt:lpstr>Times New Roman</vt:lpstr>
      <vt:lpstr>Wingdings</vt:lpstr>
      <vt:lpstr>dan-berkeley-nlp-v1</vt:lpstr>
      <vt:lpstr>Worksheet</vt:lpstr>
      <vt:lpstr>CS 188: Artificial Intelligence </vt:lpstr>
      <vt:lpstr>PowerPoint Presentation</vt:lpstr>
      <vt:lpstr>Neural Networks</vt:lpstr>
      <vt:lpstr>Multi-class Logistic Regression</vt:lpstr>
      <vt:lpstr>Deep Neural Network = Also learn the features!</vt:lpstr>
      <vt:lpstr>Deep Neural Network = Also learn the features!</vt:lpstr>
      <vt:lpstr>Deep Neural Network = Also learn the features!</vt:lpstr>
      <vt:lpstr>Common Activation Functions</vt:lpstr>
      <vt:lpstr>Deep Neural Network: Also Learn the Features!</vt:lpstr>
      <vt:lpstr>Neural Networks Properties</vt:lpstr>
      <vt:lpstr>How about computing all the derivatives?</vt:lpstr>
      <vt:lpstr>How about computing all the derivatives?</vt:lpstr>
      <vt:lpstr>Automatic Differentiation</vt:lpstr>
      <vt:lpstr>Training a Network (setting weights)</vt:lpstr>
      <vt:lpstr>Training a Network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Back Propagation: g(w)=w_1^3 w_2+3w_1</vt:lpstr>
      <vt:lpstr>Gradient Descent</vt:lpstr>
      <vt:lpstr>Summary of Key Ideas</vt:lpstr>
      <vt:lpstr>PowerPoint Presentation</vt:lpstr>
      <vt:lpstr>PowerPoint Presentation</vt:lpstr>
      <vt:lpstr>PowerPoint Presentation</vt:lpstr>
      <vt:lpstr>Performance</vt:lpstr>
      <vt:lpstr>Speech Recognition</vt:lpstr>
      <vt:lpstr>What’s still missing? – correlation \neq causation</vt:lpstr>
      <vt:lpstr>What’s still missing? – covariate shift</vt:lpstr>
      <vt:lpstr>What’s still missing? – covariate shift</vt:lpstr>
      <vt:lpstr>Decision Trees</vt:lpstr>
      <vt:lpstr>Reminder: Features</vt:lpstr>
      <vt:lpstr>Reminder: Features</vt:lpstr>
      <vt:lpstr>Decision Trees</vt:lpstr>
      <vt:lpstr>Expressiveness of DTs</vt:lpstr>
      <vt:lpstr>Comparison: Perceptrons</vt:lpstr>
      <vt:lpstr>Decision Tree Learning</vt:lpstr>
      <vt:lpstr>Choosing an Attribute</vt:lpstr>
      <vt:lpstr>Entropy and Information</vt:lpstr>
      <vt:lpstr>Entropy</vt:lpstr>
      <vt:lpstr>Information Gain</vt:lpstr>
      <vt:lpstr>Next Step: Recurse</vt:lpstr>
      <vt:lpstr>Example: Learned Tree</vt:lpstr>
      <vt:lpstr>Example: Miles Per Gallon</vt:lpstr>
      <vt:lpstr>Find the First Split</vt:lpstr>
      <vt:lpstr>Result: Decision Stump</vt:lpstr>
      <vt:lpstr>Second Level</vt:lpstr>
      <vt:lpstr>PowerPoint Presentation</vt:lpstr>
      <vt:lpstr>Reminder: Overfitting</vt:lpstr>
      <vt:lpstr>PowerPoint Presentation</vt:lpstr>
      <vt:lpstr>Significance of a Split</vt:lpstr>
      <vt:lpstr>Keeping it General</vt:lpstr>
      <vt:lpstr>Pruning example</vt:lpstr>
      <vt:lpstr>Regularization</vt:lpstr>
      <vt:lpstr>Forward Pointer: Random Forests</vt:lpstr>
      <vt:lpstr>A few important points about learning</vt:lpstr>
      <vt:lpstr>A few important points about learning</vt:lpstr>
      <vt:lpstr>Inductive Learning</vt:lpstr>
      <vt:lpstr>Inductive Learning (Science)</vt:lpstr>
      <vt:lpstr>Inductive Learning</vt:lpstr>
      <vt:lpstr>Consistency vs. Simplicity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Nathan Owen Lambert</cp:lastModifiedBy>
  <cp:revision>2713</cp:revision>
  <dcterms:created xsi:type="dcterms:W3CDTF">2004-08-27T04:16:05Z</dcterms:created>
  <dcterms:modified xsi:type="dcterms:W3CDTF">2020-04-16T21:13:49Z</dcterms:modified>
</cp:coreProperties>
</file>