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4"/>
  </p:notesMasterIdLst>
  <p:handoutMasterIdLst>
    <p:handoutMasterId r:id="rId55"/>
  </p:handoutMasterIdLst>
  <p:sldIdLst>
    <p:sldId id="455" r:id="rId2"/>
    <p:sldId id="457" r:id="rId3"/>
    <p:sldId id="464" r:id="rId4"/>
    <p:sldId id="471" r:id="rId5"/>
    <p:sldId id="407" r:id="rId6"/>
    <p:sldId id="408" r:id="rId7"/>
    <p:sldId id="470" r:id="rId8"/>
    <p:sldId id="450" r:id="rId9"/>
    <p:sldId id="454" r:id="rId10"/>
    <p:sldId id="446" r:id="rId11"/>
    <p:sldId id="417" r:id="rId12"/>
    <p:sldId id="456" r:id="rId13"/>
    <p:sldId id="458" r:id="rId14"/>
    <p:sldId id="474" r:id="rId15"/>
    <p:sldId id="475" r:id="rId16"/>
    <p:sldId id="476" r:id="rId17"/>
    <p:sldId id="477" r:id="rId18"/>
    <p:sldId id="460" r:id="rId19"/>
    <p:sldId id="461" r:id="rId20"/>
    <p:sldId id="466" r:id="rId21"/>
    <p:sldId id="462" r:id="rId22"/>
    <p:sldId id="463" r:id="rId23"/>
    <p:sldId id="422" r:id="rId24"/>
    <p:sldId id="423" r:id="rId25"/>
    <p:sldId id="467" r:id="rId26"/>
    <p:sldId id="424" r:id="rId27"/>
    <p:sldId id="468" r:id="rId28"/>
    <p:sldId id="431" r:id="rId29"/>
    <p:sldId id="432" r:id="rId30"/>
    <p:sldId id="413" r:id="rId31"/>
    <p:sldId id="428" r:id="rId32"/>
    <p:sldId id="433" r:id="rId33"/>
    <p:sldId id="570" r:id="rId34"/>
    <p:sldId id="573" r:id="rId35"/>
    <p:sldId id="528" r:id="rId36"/>
    <p:sldId id="560" r:id="rId37"/>
    <p:sldId id="561" r:id="rId38"/>
    <p:sldId id="549" r:id="rId39"/>
    <p:sldId id="577" r:id="rId40"/>
    <p:sldId id="563" r:id="rId41"/>
    <p:sldId id="594" r:id="rId42"/>
    <p:sldId id="593" r:id="rId43"/>
    <p:sldId id="578" r:id="rId44"/>
    <p:sldId id="520" r:id="rId45"/>
    <p:sldId id="580" r:id="rId46"/>
    <p:sldId id="568" r:id="rId47"/>
    <p:sldId id="521" r:id="rId48"/>
    <p:sldId id="522" r:id="rId49"/>
    <p:sldId id="523" r:id="rId50"/>
    <p:sldId id="525" r:id="rId51"/>
    <p:sldId id="527" r:id="rId52"/>
    <p:sldId id="576" r:id="rId53"/>
  </p:sldIdLst>
  <p:sldSz cx="12192000" cy="6858000"/>
  <p:notesSz cx="7099300" cy="10234613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4626" autoAdjust="0"/>
  </p:normalViewPr>
  <p:slideViewPr>
    <p:cSldViewPr>
      <p:cViewPr varScale="1">
        <p:scale>
          <a:sx n="116" d="100"/>
          <a:sy n="116" d="100"/>
        </p:scale>
        <p:origin x="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image" Target="../media/image110.png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3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only true for equal size </a:t>
            </a:r>
            <a:r>
              <a:rPr lang="en-US" dirty="0" err="1"/>
              <a:t>ws</a:t>
            </a:r>
            <a:r>
              <a:rPr lang="en-US" dirty="0"/>
              <a:t>; if we had a really big or really small w1 yellow are would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8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4.png"/><Relationship Id="rId26" Type="http://schemas.openxmlformats.org/officeDocument/2006/relationships/image" Target="../media/image19.png"/><Relationship Id="rId3" Type="http://schemas.openxmlformats.org/officeDocument/2006/relationships/tags" Target="../tags/tag13.xml"/><Relationship Id="rId21" Type="http://schemas.openxmlformats.org/officeDocument/2006/relationships/image" Target="../media/image27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tags" Target="../tags/tag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30.png"/><Relationship Id="rId5" Type="http://schemas.openxmlformats.org/officeDocument/2006/relationships/tags" Target="../tags/tag15.xml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tags" Target="../tags/tag20.xml"/><Relationship Id="rId19" Type="http://schemas.openxmlformats.org/officeDocument/2006/relationships/image" Target="../media/image2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4.png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9.emf"/><Relationship Id="rId11" Type="http://schemas.openxmlformats.org/officeDocument/2006/relationships/image" Target="../media/image54.png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7.png"/><Relationship Id="rId5" Type="http://schemas.openxmlformats.org/officeDocument/2006/relationships/tags" Target="../tags/tag41.xml"/><Relationship Id="rId10" Type="http://schemas.openxmlformats.org/officeDocument/2006/relationships/image" Target="../media/image56.png"/><Relationship Id="rId4" Type="http://schemas.openxmlformats.org/officeDocument/2006/relationships/tags" Target="../tags/tag40.xml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45.xml"/><Relationship Id="rId7" Type="http://schemas.openxmlformats.org/officeDocument/2006/relationships/image" Target="../media/image6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49.xml"/><Relationship Id="rId7" Type="http://schemas.openxmlformats.org/officeDocument/2006/relationships/image" Target="../media/image6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51.xml"/><Relationship Id="rId10" Type="http://schemas.openxmlformats.org/officeDocument/2006/relationships/image" Target="../media/image70.png"/><Relationship Id="rId4" Type="http://schemas.openxmlformats.org/officeDocument/2006/relationships/tags" Target="../tags/tag50.xml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tags" Target="../tags/tag57.xm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59.xml"/><Relationship Id="rId10" Type="http://schemas.openxmlformats.org/officeDocument/2006/relationships/image" Target="../media/image80.png"/><Relationship Id="rId4" Type="http://schemas.openxmlformats.org/officeDocument/2006/relationships/tags" Target="../tags/tag58.xml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78.png"/><Relationship Id="rId5" Type="http://schemas.openxmlformats.org/officeDocument/2006/relationships/tags" Target="../tags/tag64.xml"/><Relationship Id="rId10" Type="http://schemas.openxmlformats.org/officeDocument/2006/relationships/image" Target="../media/image88.png"/><Relationship Id="rId4" Type="http://schemas.openxmlformats.org/officeDocument/2006/relationships/tags" Target="../tags/tag63.xml"/><Relationship Id="rId9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69.xml"/><Relationship Id="rId7" Type="http://schemas.openxmlformats.org/officeDocument/2006/relationships/image" Target="../media/image9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9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73.xml"/><Relationship Id="rId7" Type="http://schemas.openxmlformats.org/officeDocument/2006/relationships/image" Target="../media/image98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9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81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8.png"/><Relationship Id="rId5" Type="http://schemas.openxmlformats.org/officeDocument/2006/relationships/tags" Target="../tags/tag83.xml"/><Relationship Id="rId10" Type="http://schemas.openxmlformats.org/officeDocument/2006/relationships/image" Target="../media/image107.png"/><Relationship Id="rId4" Type="http://schemas.openxmlformats.org/officeDocument/2006/relationships/tags" Target="../tags/tag82.xml"/><Relationship Id="rId9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4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86.xml"/><Relationship Id="rId21" Type="http://schemas.openxmlformats.org/officeDocument/2006/relationships/image" Target="../media/image101.png"/><Relationship Id="rId7" Type="http://schemas.openxmlformats.org/officeDocument/2006/relationships/tags" Target="../tags/tag90.xml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tags" Target="../tags/tag85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88.xml"/><Relationship Id="rId15" Type="http://schemas.openxmlformats.org/officeDocument/2006/relationships/image" Target="../media/image12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5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1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130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29.png"/><Relationship Id="rId5" Type="http://schemas.openxmlformats.org/officeDocument/2006/relationships/tags" Target="../tags/tag97.xml"/><Relationship Id="rId15" Type="http://schemas.openxmlformats.org/officeDocument/2006/relationships/image" Target="../media/image132.png"/><Relationship Id="rId10" Type="http://schemas.openxmlformats.org/officeDocument/2006/relationships/image" Target="../media/image128.png"/><Relationship Id="rId4" Type="http://schemas.openxmlformats.org/officeDocument/2006/relationships/tags" Target="../tags/tag96.xml"/><Relationship Id="rId9" Type="http://schemas.openxmlformats.org/officeDocument/2006/relationships/image" Target="../media/image127.png"/><Relationship Id="rId1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3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106.xml"/><Relationship Id="rId7" Type="http://schemas.openxmlformats.org/officeDocument/2006/relationships/image" Target="../media/image78.png"/><Relationship Id="rId12" Type="http://schemas.openxmlformats.org/officeDocument/2006/relationships/image" Target="../media/image141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0.png"/><Relationship Id="rId5" Type="http://schemas.openxmlformats.org/officeDocument/2006/relationships/tags" Target="../tags/tag108.xml"/><Relationship Id="rId10" Type="http://schemas.openxmlformats.org/officeDocument/2006/relationships/image" Target="../media/image139.png"/><Relationship Id="rId4" Type="http://schemas.openxmlformats.org/officeDocument/2006/relationships/tags" Target="../tags/tag107.xml"/><Relationship Id="rId9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1.png"/><Relationship Id="rId5" Type="http://schemas.openxmlformats.org/officeDocument/2006/relationships/tags" Target="../tags/tag9.xml"/><Relationship Id="rId10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Machine Learning: Parameter Estimation, Smoothing, …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Nathan Lambert---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Sergey Levine, with some materials from A. </a:t>
            </a:r>
            <a:r>
              <a:rPr lang="en-US" sz="1400" dirty="0" err="1">
                <a:latin typeface="Calibri"/>
                <a:cs typeface="Calibri"/>
              </a:rPr>
              <a:t>Farhadi</a:t>
            </a:r>
            <a:r>
              <a:rPr lang="en-US" sz="1400" dirty="0">
                <a:latin typeface="Calibri"/>
                <a:cs typeface="Calibri"/>
              </a:rPr>
              <a:t>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D3E869C-3C04-48C6-B803-F41377566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billionaire tech entrepreneur asks you a question: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says: </a:t>
            </a:r>
            <a:r>
              <a:rPr lang="en-US" dirty="0"/>
              <a:t>I have thumbtack, if I flip it, what’s the probability it will fall with the nail up?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Please flip it a few times: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The probability is:</a:t>
            </a:r>
          </a:p>
          <a:p>
            <a:pPr lvl="2"/>
            <a:r>
              <a:rPr lang="en-US" dirty="0"/>
              <a:t>P(H) = 3/5</a:t>
            </a:r>
          </a:p>
          <a:p>
            <a:pPr lvl="1"/>
            <a:r>
              <a:rPr lang="en-US" sz="3200" b="1" dirty="0">
                <a:solidFill>
                  <a:srgbClr val="000090"/>
                </a:solidFill>
              </a:rPr>
              <a:t>He says: </a:t>
            </a:r>
            <a:r>
              <a:rPr lang="en-US" sz="3200" b="1" dirty="0">
                <a:solidFill>
                  <a:srgbClr val="FF0000"/>
                </a:solidFill>
              </a:rPr>
              <a:t>Why???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Because…</a:t>
            </a:r>
          </a:p>
        </p:txBody>
      </p:sp>
      <p:pic>
        <p:nvPicPr>
          <p:cNvPr id="35" name="Picture 34" descr="thumbtacks.jpg">
            <a:extLst>
              <a:ext uri="{FF2B5EF4-FFF2-40B4-BE49-F238E27FC236}">
                <a16:creationId xmlns:a16="http://schemas.microsoft.com/office/drawing/2014/main" id="{40DB07F4-A58C-481D-AB85-0B3EAC13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311" y="3429001"/>
            <a:ext cx="845889" cy="838200"/>
          </a:xfrm>
          <a:prstGeom prst="rect">
            <a:avLst/>
          </a:prstGeom>
        </p:spPr>
      </p:pic>
      <p:pic>
        <p:nvPicPr>
          <p:cNvPr id="36" name="Picture 35" descr="thumbtacks.jpg">
            <a:extLst>
              <a:ext uri="{FF2B5EF4-FFF2-40B4-BE49-F238E27FC236}">
                <a16:creationId xmlns:a16="http://schemas.microsoft.com/office/drawing/2014/main" id="{94BCBA1E-81FE-4C11-A499-3D123D6FB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311" y="3429000"/>
            <a:ext cx="845889" cy="838200"/>
          </a:xfrm>
          <a:prstGeom prst="rect">
            <a:avLst/>
          </a:prstGeom>
        </p:spPr>
      </p:pic>
      <p:pic>
        <p:nvPicPr>
          <p:cNvPr id="37" name="Picture 36" descr="thumbtacks.jpg">
            <a:extLst>
              <a:ext uri="{FF2B5EF4-FFF2-40B4-BE49-F238E27FC236}">
                <a16:creationId xmlns:a16="http://schemas.microsoft.com/office/drawing/2014/main" id="{40422710-1578-4969-8557-A8D8A481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429000"/>
            <a:ext cx="845889" cy="838200"/>
          </a:xfrm>
          <a:prstGeom prst="rect">
            <a:avLst/>
          </a:prstGeom>
        </p:spPr>
      </p:pic>
      <p:pic>
        <p:nvPicPr>
          <p:cNvPr id="38" name="Picture 37" descr="thumbtacks.jpg">
            <a:extLst>
              <a:ext uri="{FF2B5EF4-FFF2-40B4-BE49-F238E27FC236}">
                <a16:creationId xmlns:a16="http://schemas.microsoft.com/office/drawing/2014/main" id="{4682307A-41A9-4F96-B422-72752440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429000"/>
            <a:ext cx="845889" cy="838200"/>
          </a:xfrm>
          <a:prstGeom prst="rect">
            <a:avLst/>
          </a:prstGeom>
        </p:spPr>
      </p:pic>
      <p:pic>
        <p:nvPicPr>
          <p:cNvPr id="39" name="Picture 38" descr="thumbtacks.jpg">
            <a:extLst>
              <a:ext uri="{FF2B5EF4-FFF2-40B4-BE49-F238E27FC236}">
                <a16:creationId xmlns:a16="http://schemas.microsoft.com/office/drawing/2014/main" id="{BC88BEC6-EDAB-496B-A8BE-073C378A9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3429000"/>
            <a:ext cx="84588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A2DE98E-7C16-4732-B673-7AADCC8D0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P(Heads) =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  <a:r>
              <a:rPr lang="en-US" dirty="0"/>
              <a:t>,  P(Tails) = 1-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Flips are </a:t>
            </a:r>
            <a:r>
              <a:rPr lang="en-US" i="1" dirty="0" err="1">
                <a:solidFill>
                  <a:srgbClr val="000090"/>
                </a:solidFill>
              </a:rPr>
              <a:t>i.i.d</a:t>
            </a:r>
            <a:r>
              <a:rPr lang="en-US" i="1" dirty="0">
                <a:solidFill>
                  <a:srgbClr val="000090"/>
                </a:solidFill>
              </a:rPr>
              <a:t>.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dirty="0"/>
              <a:t>Independent events</a:t>
            </a:r>
          </a:p>
          <a:p>
            <a:pPr lvl="1"/>
            <a:r>
              <a:rPr lang="en-US" dirty="0"/>
              <a:t>Identically distributed according to unknown distribution</a:t>
            </a:r>
          </a:p>
          <a:p>
            <a:r>
              <a:rPr lang="en-US" dirty="0">
                <a:solidFill>
                  <a:srgbClr val="000090"/>
                </a:solidFill>
              </a:rPr>
              <a:t>Sequence </a:t>
            </a:r>
            <a:r>
              <a:rPr lang="en-US" i="1" dirty="0">
                <a:solidFill>
                  <a:srgbClr val="000090"/>
                </a:solidFill>
              </a:rPr>
              <a:t>D</a:t>
            </a:r>
            <a:r>
              <a:rPr lang="en-US" dirty="0">
                <a:solidFill>
                  <a:srgbClr val="000090"/>
                </a:solidFill>
              </a:rPr>
              <a:t> of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Heads and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T</a:t>
            </a:r>
            <a:r>
              <a:rPr lang="en-US" dirty="0">
                <a:solidFill>
                  <a:srgbClr val="000090"/>
                </a:solidFill>
              </a:rPr>
              <a:t> Tails  </a:t>
            </a:r>
          </a:p>
        </p:txBody>
      </p:sp>
      <p:pic>
        <p:nvPicPr>
          <p:cNvPr id="12" name="Picture 11" descr="thumbtacks.jpg">
            <a:extLst>
              <a:ext uri="{FF2B5EF4-FFF2-40B4-BE49-F238E27FC236}">
                <a16:creationId xmlns:a16="http://schemas.microsoft.com/office/drawing/2014/main" id="{E1B3D6E4-4BA3-484D-84BB-753C8A11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2163763"/>
            <a:ext cx="845889" cy="838200"/>
          </a:xfrm>
          <a:prstGeom prst="rect">
            <a:avLst/>
          </a:prstGeom>
        </p:spPr>
      </p:pic>
      <p:pic>
        <p:nvPicPr>
          <p:cNvPr id="13" name="Picture 12" descr="thumbtacks.jpg">
            <a:extLst>
              <a:ext uri="{FF2B5EF4-FFF2-40B4-BE49-F238E27FC236}">
                <a16:creationId xmlns:a16="http://schemas.microsoft.com/office/drawing/2014/main" id="{1D6E06B0-16B5-433A-B7F4-60A4526EE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163762"/>
            <a:ext cx="845889" cy="838200"/>
          </a:xfrm>
          <a:prstGeom prst="rect">
            <a:avLst/>
          </a:prstGeom>
        </p:spPr>
      </p:pic>
      <p:pic>
        <p:nvPicPr>
          <p:cNvPr id="14" name="Picture 13" descr="thumbtacks.jpg">
            <a:extLst>
              <a:ext uri="{FF2B5EF4-FFF2-40B4-BE49-F238E27FC236}">
                <a16:creationId xmlns:a16="http://schemas.microsoft.com/office/drawing/2014/main" id="{BD9DFB0F-3EB7-4CB3-BB37-8DB8BF7C5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889" y="2163762"/>
            <a:ext cx="845889" cy="838200"/>
          </a:xfrm>
          <a:prstGeom prst="rect">
            <a:avLst/>
          </a:prstGeom>
        </p:spPr>
      </p:pic>
      <p:pic>
        <p:nvPicPr>
          <p:cNvPr id="15" name="Picture 14" descr="thumbtacks.jpg">
            <a:extLst>
              <a:ext uri="{FF2B5EF4-FFF2-40B4-BE49-F238E27FC236}">
                <a16:creationId xmlns:a16="http://schemas.microsoft.com/office/drawing/2014/main" id="{6AF6BF17-ADB4-45B8-A167-9A76BCF49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2163763"/>
            <a:ext cx="845889" cy="838200"/>
          </a:xfrm>
          <a:prstGeom prst="rect">
            <a:avLst/>
          </a:prstGeom>
        </p:spPr>
      </p:pic>
      <p:pic>
        <p:nvPicPr>
          <p:cNvPr id="16" name="Picture 15" descr="thumbtacks.jpg">
            <a:extLst>
              <a:ext uri="{FF2B5EF4-FFF2-40B4-BE49-F238E27FC236}">
                <a16:creationId xmlns:a16="http://schemas.microsoft.com/office/drawing/2014/main" id="{DE1EDD90-D6A0-4A5D-A7BA-F6A69B27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9" y="2163762"/>
            <a:ext cx="845889" cy="838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7E9EB-8ADE-4D9C-B304-3714F5F18A6D}"/>
              </a:ext>
            </a:extLst>
          </p:cNvPr>
          <p:cNvSpPr txBox="1"/>
          <p:nvPr/>
        </p:nvSpPr>
        <p:spPr>
          <a:xfrm>
            <a:off x="7086600" y="21637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18" name="Picture 4" descr="txp_fig">
            <a:extLst>
              <a:ext uri="{FF2B5EF4-FFF2-40B4-BE49-F238E27FC236}">
                <a16:creationId xmlns:a16="http://schemas.microsoft.com/office/drawing/2014/main" id="{B30CF0CE-B927-4F14-A007-2BD965E015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849938"/>
            <a:ext cx="541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F668E9-6642-476C-BDCF-3B7F99EF2544}"/>
              </a:ext>
            </a:extLst>
          </p:cNvPr>
          <p:cNvSpPr/>
          <p:nvPr/>
        </p:nvSpPr>
        <p:spPr>
          <a:xfrm>
            <a:off x="4608731" y="3098087"/>
            <a:ext cx="56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={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=1</a:t>
            </a:r>
            <a:r>
              <a:rPr lang="en-US" sz="2800" i="1" dirty="0">
                <a:latin typeface="Times New Roman"/>
                <a:cs typeface="Times New Roman"/>
              </a:rPr>
              <a:t>…n</a:t>
            </a:r>
            <a:r>
              <a:rPr lang="en-US" sz="2800" dirty="0">
                <a:latin typeface="Times New Roman"/>
                <a:cs typeface="Times New Roman"/>
              </a:rPr>
              <a:t>}, 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 = </a:t>
            </a:r>
            <a:r>
              <a:rPr lang="en-US" sz="2800" dirty="0" err="1">
                <a:latin typeface="Times New Roman"/>
                <a:cs typeface="Times New Roman"/>
              </a:rPr>
              <a:t>Π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i="1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4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Review Naïve Bayes, introduce:</a:t>
            </a:r>
          </a:p>
          <a:p>
            <a:pPr lvl="1"/>
            <a:r>
              <a:rPr lang="en-US" sz="2400" dirty="0"/>
              <a:t>Smoothing</a:t>
            </a:r>
          </a:p>
          <a:p>
            <a:pPr lvl="1"/>
            <a:r>
              <a:rPr lang="en-US" sz="2400" dirty="0"/>
              <a:t>Parameter Estimation</a:t>
            </a:r>
          </a:p>
          <a:p>
            <a:pPr lvl="1"/>
            <a:r>
              <a:rPr lang="en-US" sz="2400" dirty="0"/>
              <a:t>Perceptron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can perform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B5F996-8D5F-4577-9FCC-86B1EC68EAC0}"/>
              </a:ext>
            </a:extLst>
          </p:cNvPr>
          <p:cNvGrpSpPr>
            <a:grpSpLocks/>
          </p:cNvGrpSpPr>
          <p:nvPr/>
        </p:nvGrpSpPr>
        <p:grpSpPr bwMode="auto">
          <a:xfrm>
            <a:off x="9563100" y="1600200"/>
            <a:ext cx="1600200" cy="1454944"/>
            <a:chOff x="3168" y="1584"/>
            <a:chExt cx="1536" cy="1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AA93F-1F75-4F8F-9578-46CB5CF0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8E8FA-D6D7-4BD9-A830-C96792CE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832B-896B-4030-9612-FE6F6AAA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8F911-78D3-4FF3-BD62-D5399957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D86289-4019-4A27-9C4D-A22C5340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F0FF24-886A-48A6-85B8-3870374F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44785-18FD-46D9-973F-02947E44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006B40-118F-4B42-8AE3-1E52F920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6CAEA0-1F1D-4AE0-AFC4-26CB5ED2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A75AD-2536-4279-B26C-DA3DCF14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145E-65AF-448C-8CEB-E3DC50B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997F-4B87-47C5-98CA-E5FD679C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9786E-8F75-49CD-A965-1EA95F0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2AC772-82D6-4280-8B4D-4217032B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62E968-1C5E-422E-809B-652242A0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A6E74-3026-4D37-9A78-235AB9DE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324C3-1C42-4F7A-8E00-E52D22C6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6E171-4A6C-4507-AA7E-CC93FC1B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9D71BE-7D03-49AE-9A03-7F6B6C72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6AD55-2DF6-4F0E-A0CA-8A00BA95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ADB9B3-9B95-4152-8E15-82D8B002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FA07D-E4B5-4B45-9F3F-53AAB8C8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D8EA-F232-41A4-9B86-C5DDBD61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869D66-0A0D-4A17-8FCA-58940361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983714-2B48-49FC-BD0A-358435B3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15AA73-85CD-4E4A-8824-DE50E2EB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11D925-7DC6-4909-BD33-D2C2F9C4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6EC1A-4BE6-4277-A242-66A44CF1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86F254-D9D7-4661-8C8A-B719F2F3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407BCB-A115-43E4-94BC-0224E0D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2300F2-E094-46E6-957C-2BD40527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3741D-16A4-4D90-BA27-13B08F7B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DE9953-712C-4279-A90A-3E22AC16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F82C4-A803-480E-BD02-7AF213EB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985E91-8BA2-4583-B19E-B744D0D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CE55C4-42E4-4FA1-94F5-DCBD82F62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FACF7-EAE1-4F2C-BE3B-085B77FB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C7B8D1-9993-4040-8886-F66673D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824561-2C47-44F1-8A87-C35E42D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11F5E5-DE42-41CA-8518-4E0A3648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C8167-1F5A-418A-8DAF-F4FF55A6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F0F732-88C3-46EC-8BF5-C77DAAA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63DDA-0856-4B50-B0BF-C36D4374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69F877-BE22-437A-9F4E-FCFE3B1A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63054C-B0E6-441C-AC35-693D48C1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2291E3-8B6B-411C-85CC-A15FFBF7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E36055-0B75-48C0-B22D-B44CA605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58D01B-F642-4CA8-8BF1-F3940D5B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C68CFF-A992-4846-936A-53152E36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6D23C1-7EE2-42B1-8FB0-4B31852E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4D0CF6-530D-4FDD-8B93-EFC1840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3C8E0C-3D8B-415A-B944-FC8FE9E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D02AEB-A31E-44E7-B569-CD86240D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67AA3D-6B6A-4B54-8C8B-87DFCB1E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83F1F0-F9F3-4D33-B74D-5C62035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F99197-B3E2-4C8A-B739-AE20C907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3D6E1B-E94A-4E03-AC60-96AAA3B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8D4678-4E92-4644-B7C7-5B8BB412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8BF20E-7EA3-4E42-B8EA-D54628B7E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9D2E59-3B13-4D60-AF8C-13910095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66B268-C30E-413C-8858-2DF4FBE1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0BC048-EF47-454F-BFD9-3FD017D1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965482-DDF8-4EEC-8170-DB201B82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EE5CD-B0EC-4A59-9882-D53691F6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0A93A0-50F2-D44B-AED2-299BC4AE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032" y="111760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CC0000"/>
                </a:solidFill>
              </a:rPr>
              <a:t>confidence </a:t>
            </a:r>
            <a:r>
              <a:rPr lang="en-US" sz="2000" dirty="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8132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968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  <p:extLst>
      <p:ext uri="{BB962C8B-B14F-4D97-AF65-F5344CB8AC3E}">
        <p14:creationId xmlns:p14="http://schemas.microsoft.com/office/powerpoint/2010/main" val="21117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4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8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88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5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99F989A-1033-694C-9DA7-29ECB12A1FF9}"/>
              </a:ext>
            </a:extLst>
          </p:cNvPr>
          <p:cNvSpPr>
            <a:spLocks noChangeShapeType="1"/>
          </p:cNvSpPr>
          <p:nvPr/>
        </p:nvSpPr>
        <p:spPr bwMode="auto">
          <a:xfrm rot="-646224">
            <a:off x="5772717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703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38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  <p:extLst>
      <p:ext uri="{BB962C8B-B14F-4D97-AF65-F5344CB8AC3E}">
        <p14:creationId xmlns:p14="http://schemas.microsoft.com/office/powerpoint/2010/main" val="123851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138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1383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1383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1383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1383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1383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1383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1383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17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03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5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06281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796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1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45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51655</TotalTime>
  <Words>2539</Words>
  <Application>Microsoft Macintosh PowerPoint</Application>
  <PresentationFormat>Widescreen</PresentationFormat>
  <Paragraphs>581</Paragraphs>
  <Slides>52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Courier New</vt:lpstr>
      <vt:lpstr>Helvetica</vt:lpstr>
      <vt:lpstr>Palatino</vt:lpstr>
      <vt:lpstr>Symbol</vt:lpstr>
      <vt:lpstr>Times New Roman</vt:lpstr>
      <vt:lpstr>Wingdings</vt:lpstr>
      <vt:lpstr>dan-berkeley-nlp-v1</vt:lpstr>
      <vt:lpstr>Photo Editor Photo</vt:lpstr>
      <vt:lpstr>CS 188: Artificial Intelligence </vt:lpstr>
      <vt:lpstr>Machine Learning</vt:lpstr>
      <vt:lpstr>Classification</vt:lpstr>
      <vt:lpstr>Model-Based Classification</vt:lpstr>
      <vt:lpstr>General Naïve Bayes</vt:lpstr>
      <vt:lpstr>Inference for Naïve Bayes</vt:lpstr>
      <vt:lpstr>Training and Testing</vt:lpstr>
      <vt:lpstr>Important Concepts</vt:lpstr>
      <vt:lpstr>Overfitting</vt:lpstr>
      <vt:lpstr>Example: Overfitting</vt:lpstr>
      <vt:lpstr>Generalization and Overfitting</vt:lpstr>
      <vt:lpstr>Parameter Estimation</vt:lpstr>
      <vt:lpstr>Parameter Estimation</vt:lpstr>
      <vt:lpstr>Your First Consulting Job</vt:lpstr>
      <vt:lpstr>Your First Consulting Job</vt:lpstr>
      <vt:lpstr>Maximum Likelihood Estimation</vt:lpstr>
      <vt:lpstr>Maximum Likelihood Estimation</vt:lpstr>
      <vt:lpstr>Maximum Likelihood?</vt:lpstr>
      <vt:lpstr>Unseen Events</vt:lpstr>
      <vt:lpstr>Smoothing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  <vt:lpstr>PowerPoint Presentation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Nathan Owen Lambert</cp:lastModifiedBy>
  <cp:revision>2708</cp:revision>
  <cp:lastPrinted>2020-04-03T13:48:25Z</cp:lastPrinted>
  <dcterms:created xsi:type="dcterms:W3CDTF">2004-08-27T04:16:05Z</dcterms:created>
  <dcterms:modified xsi:type="dcterms:W3CDTF">2020-04-05T23:59:36Z</dcterms:modified>
</cp:coreProperties>
</file>