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45"/>
  </p:notesMasterIdLst>
  <p:handoutMasterIdLst>
    <p:handoutMasterId r:id="rId46"/>
  </p:handoutMasterIdLst>
  <p:sldIdLst>
    <p:sldId id="795" r:id="rId2"/>
    <p:sldId id="887" r:id="rId3"/>
    <p:sldId id="898" r:id="rId4"/>
    <p:sldId id="919" r:id="rId5"/>
    <p:sldId id="923" r:id="rId6"/>
    <p:sldId id="930" r:id="rId7"/>
    <p:sldId id="750" r:id="rId8"/>
    <p:sldId id="770" r:id="rId9"/>
    <p:sldId id="935" r:id="rId10"/>
    <p:sldId id="937" r:id="rId11"/>
    <p:sldId id="938" r:id="rId12"/>
    <p:sldId id="939" r:id="rId13"/>
    <p:sldId id="936" r:id="rId14"/>
    <p:sldId id="848" r:id="rId15"/>
    <p:sldId id="865" r:id="rId16"/>
    <p:sldId id="941" r:id="rId17"/>
    <p:sldId id="940" r:id="rId18"/>
    <p:sldId id="932" r:id="rId19"/>
    <p:sldId id="864" r:id="rId20"/>
    <p:sldId id="812" r:id="rId21"/>
    <p:sldId id="857" r:id="rId22"/>
    <p:sldId id="858" r:id="rId23"/>
    <p:sldId id="859" r:id="rId24"/>
    <p:sldId id="860" r:id="rId25"/>
    <p:sldId id="861" r:id="rId26"/>
    <p:sldId id="862" r:id="rId27"/>
    <p:sldId id="863" r:id="rId28"/>
    <p:sldId id="933" r:id="rId29"/>
    <p:sldId id="813" r:id="rId30"/>
    <p:sldId id="814" r:id="rId31"/>
    <p:sldId id="838" r:id="rId32"/>
    <p:sldId id="839" r:id="rId33"/>
    <p:sldId id="837" r:id="rId34"/>
    <p:sldId id="934" r:id="rId35"/>
    <p:sldId id="815" r:id="rId36"/>
    <p:sldId id="816" r:id="rId37"/>
    <p:sldId id="817" r:id="rId38"/>
    <p:sldId id="845" r:id="rId39"/>
    <p:sldId id="849" r:id="rId40"/>
    <p:sldId id="821" r:id="rId41"/>
    <p:sldId id="836" r:id="rId42"/>
    <p:sldId id="841" r:id="rId43"/>
    <p:sldId id="829" r:id="rId44"/>
  </p:sldIdLst>
  <p:sldSz cx="12192000" cy="6858000"/>
  <p:notesSz cx="7099300" cy="10234613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4" autoAdjust="0"/>
    <p:restoredTop sz="85314" autoAdjust="0"/>
  </p:normalViewPr>
  <p:slideViewPr>
    <p:cSldViewPr>
      <p:cViewPr>
        <p:scale>
          <a:sx n="75" d="100"/>
          <a:sy n="75" d="100"/>
        </p:scale>
        <p:origin x="3696" y="1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2E9864FE-FFA6-4015-A909-1022FFF67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13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8T21:02:2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25546A54-71DD-48C4-8071-9DA185745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46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53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Whats</a:t>
            </a:r>
            <a:r>
              <a:rPr lang="en-US" baseline="0" dirty="0"/>
              <a:t> the optimal policy? We don</a:t>
            </a:r>
            <a:r>
              <a:rPr lang="uk-UA" baseline="0" dirty="0"/>
              <a:t>’</a:t>
            </a:r>
            <a:r>
              <a:rPr lang="en-US" baseline="0" dirty="0"/>
              <a:t>t know the </a:t>
            </a:r>
            <a:r>
              <a:rPr lang="en-US" baseline="0" dirty="0" err="1"/>
              <a:t>mdp</a:t>
            </a:r>
            <a:r>
              <a:rPr lang="en-US" baseline="0" dirty="0"/>
              <a:t> so no offline planning. What do we do? Give up and go home?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08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Need</a:t>
            </a:r>
            <a:r>
              <a:rPr lang="en-US" baseline="0" dirty="0"/>
              <a:t> to spend money to figure out what’s optimal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35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1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722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6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4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92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51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54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96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6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95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Did</a:t>
            </a:r>
            <a:r>
              <a:rPr lang="en-US" baseline="0" dirty="0"/>
              <a:t> we play the game yet? No, we just thought really hard about what to do. Did we get 150? No.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35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playing actually happened! Real fake money!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1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1124-3B65-4401-B276-274C2D6351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B7375-CCC7-48CA-86EB-B708B70A3B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E4AFE-CC9F-40B0-91AA-2AFCDD65BD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1342-2FDA-4F20-9006-4FFE3B3DDC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7A9B9-A528-49B2-A5AC-7FC7F146AA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BD1D5-698D-4ABD-96D1-60AB116F7B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31EB9-E8B7-4F85-BEA6-645986A209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34593-C47F-487A-806C-BD659E4FF3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C6467-265A-48EC-B6B6-0745C57723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808A6-43CB-46EB-8799-3CB612732E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2BCD2EF7-175E-4E4C-8CBF-036C0AE01D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customXml" Target="../ink/ink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4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990600"/>
            <a:ext cx="7415212" cy="4943474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 III + RL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542257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Nathan Lambert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  <a:endParaRPr lang="en-US" sz="2000" dirty="0">
              <a:latin typeface="Palatino"/>
              <a:cs typeface="Palatin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5968-A890-3E43-9205-5F7629D4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when Solving MDPs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8E5BD-71FF-0945-8D82-AA46CEE5D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this update rule converge?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Re-write update: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 is a linear operator (like a matrix)</a:t>
            </a:r>
          </a:p>
          <a:p>
            <a:pPr lvl="1"/>
            <a:r>
              <a:rPr lang="en-US" i="1" dirty="0"/>
              <a:t>U </a:t>
            </a:r>
            <a:r>
              <a:rPr lang="en-US" dirty="0"/>
              <a:t>is a vector</a:t>
            </a:r>
          </a:p>
          <a:p>
            <a:r>
              <a:rPr lang="en-US" dirty="0"/>
              <a:t>Interested in delta between Utilities: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76229-E873-FB43-A22C-805D883DC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33"/>
          <a:stretch/>
        </p:blipFill>
        <p:spPr>
          <a:xfrm>
            <a:off x="990600" y="1888129"/>
            <a:ext cx="7391393" cy="882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592EE4-3C40-4749-9307-5733CC3C9B69}"/>
              </a:ext>
            </a:extLst>
          </p:cNvPr>
          <p:cNvSpPr txBox="1"/>
          <p:nvPr/>
        </p:nvSpPr>
        <p:spPr>
          <a:xfrm>
            <a:off x="3259567" y="5647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5AEEE-A6F0-604A-B6C6-0B2C520B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96" y="1034000"/>
            <a:ext cx="2400300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7FA154-82A7-894C-943A-47E213E16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495" y="2508480"/>
            <a:ext cx="2286000" cy="262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D249D-6A94-FD41-90BC-1B640D6F51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851"/>
          <a:stretch/>
        </p:blipFill>
        <p:spPr>
          <a:xfrm>
            <a:off x="2362200" y="5277080"/>
            <a:ext cx="6286500" cy="740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58E06-59F6-D748-A9C2-976A58184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196" y="959079"/>
            <a:ext cx="1524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5968-A890-3E43-9205-5F7629D4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when Solving MDPs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28E5BD-71FF-0945-8D82-AA46CEE5D5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0"/>
                <a:ext cx="11379200" cy="5079999"/>
              </a:xfrm>
            </p:spPr>
            <p:txBody>
              <a:bodyPr/>
              <a:lstStyle/>
              <a:p>
                <a:r>
                  <a:rPr lang="en-US" dirty="0"/>
                  <a:t>How does this delta converge?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Utility error estimate reduced by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each iteration:</a:t>
                </a:r>
              </a:p>
              <a:p>
                <a:r>
                  <a:rPr lang="en-US" dirty="0"/>
                  <a:t>Total Utilities are bounded,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Consider minimum initial error:</a:t>
                </a:r>
              </a:p>
              <a:p>
                <a:pPr lvl="1"/>
                <a:r>
                  <a:rPr lang="en-US" dirty="0"/>
                  <a:t>(Max norm)</a:t>
                </a:r>
              </a:p>
              <a:p>
                <a:r>
                  <a:rPr lang="en-US" dirty="0"/>
                  <a:t>Max error: reduce by discount each step.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28E5BD-71FF-0945-8D82-AA46CEE5D5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0"/>
                <a:ext cx="11379200" cy="5079999"/>
              </a:xfrm>
              <a:blipFill>
                <a:blip r:embed="rId3"/>
                <a:stretch>
                  <a:fillRect l="-1115" t="-1496" b="-4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4592EE4-3C40-4749-9307-5733CC3C9B69}"/>
              </a:ext>
            </a:extLst>
          </p:cNvPr>
          <p:cNvSpPr txBox="1"/>
          <p:nvPr/>
        </p:nvSpPr>
        <p:spPr>
          <a:xfrm>
            <a:off x="3259567" y="5647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D249D-6A94-FD41-90BC-1B640D6F5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851"/>
          <a:stretch/>
        </p:blipFill>
        <p:spPr>
          <a:xfrm>
            <a:off x="2438400" y="1752600"/>
            <a:ext cx="6286500" cy="74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4FA30-6883-A740-95E5-CF1908887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992" y="1358348"/>
            <a:ext cx="1803400" cy="322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95CE7D-113A-A448-BA0D-5258DDFBC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450" y="2606631"/>
            <a:ext cx="3898900" cy="322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68556F-B41D-5E4F-8702-6F7CB0023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569" y="2148295"/>
            <a:ext cx="1462181" cy="22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5968-A890-3E43-9205-5F7629D4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Error Bound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28E5BD-71FF-0945-8D82-AA46CEE5D5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Error at step 0: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Error at step 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Steps for error below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28E5BD-71FF-0945-8D82-AA46CEE5D5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15" t="-1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4592EE4-3C40-4749-9307-5733CC3C9B69}"/>
              </a:ext>
            </a:extLst>
          </p:cNvPr>
          <p:cNvSpPr txBox="1"/>
          <p:nvPr/>
        </p:nvSpPr>
        <p:spPr>
          <a:xfrm>
            <a:off x="3259567" y="5647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6D3AD3-9270-BC40-A331-D18EC8CB5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-495300"/>
            <a:ext cx="3898900" cy="322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1BD6CB-E9F5-D647-ABE9-11F3A2387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691" y="1098551"/>
            <a:ext cx="3225800" cy="322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46F826-FD1E-6D4F-8404-E644D848E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465" y="3141133"/>
            <a:ext cx="3314700" cy="354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F651BD-8188-D141-B019-0807BC97A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6012" y="1397001"/>
            <a:ext cx="24384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5968-A890-3E43-9205-5F7629D4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Convergence Visualized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B03A9D-8D47-2149-BFD1-588BC02AC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419600" cy="4525963"/>
          </a:xfrm>
        </p:spPr>
        <p:txBody>
          <a:bodyPr/>
          <a:lstStyle/>
          <a:p>
            <a:r>
              <a:rPr lang="en-US" dirty="0"/>
              <a:t>Value iteration converges exponentially (with discount factor)</a:t>
            </a:r>
          </a:p>
          <a:p>
            <a:endParaRPr lang="en-US" dirty="0"/>
          </a:p>
          <a:p>
            <a:r>
              <a:rPr lang="en-US" dirty="0"/>
              <a:t>Policy iteration will converge linearly to 0.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5F39C03E-0EA2-3642-B6B4-ECE964BA60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2236"/>
          <a:stretch/>
        </p:blipFill>
        <p:spPr>
          <a:xfrm>
            <a:off x="4724400" y="1369305"/>
            <a:ext cx="7010400" cy="46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MDP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 you want to….</a:t>
            </a:r>
          </a:p>
          <a:p>
            <a:pPr lvl="1"/>
            <a:r>
              <a:rPr lang="en-US" sz="2400" dirty="0"/>
              <a:t>Compute optimal values: use value iteration or policy iteration</a:t>
            </a:r>
          </a:p>
          <a:p>
            <a:pPr lvl="1"/>
            <a:r>
              <a:rPr lang="en-US" sz="2400" dirty="0"/>
              <a:t>Compute values for a particular policy: use policy evaluation</a:t>
            </a:r>
          </a:p>
          <a:p>
            <a:pPr lvl="1"/>
            <a:r>
              <a:rPr lang="en-US" sz="2400" dirty="0"/>
              <a:t>Turn your values into a policy: use policy extraction (one-step </a:t>
            </a:r>
            <a:r>
              <a:rPr lang="en-US" sz="2400" dirty="0" err="1"/>
              <a:t>lookahead</a:t>
            </a:r>
            <a:r>
              <a:rPr lang="en-US" sz="2400" dirty="0"/>
              <a:t>)</a:t>
            </a:r>
          </a:p>
          <a:p>
            <a:pPr lvl="1"/>
            <a:endParaRPr lang="en-US" sz="2400" dirty="0"/>
          </a:p>
          <a:p>
            <a:r>
              <a:rPr lang="en-US" sz="2800" dirty="0"/>
              <a:t>These all look the same!</a:t>
            </a:r>
          </a:p>
          <a:p>
            <a:pPr lvl="1"/>
            <a:r>
              <a:rPr lang="en-US" sz="2400" dirty="0"/>
              <a:t>They basically are – they are all variations of Bellman updates</a:t>
            </a:r>
          </a:p>
          <a:p>
            <a:pPr lvl="1"/>
            <a:r>
              <a:rPr lang="en-US" sz="2400" dirty="0"/>
              <a:t>They all use one-step </a:t>
            </a:r>
            <a:r>
              <a:rPr lang="en-US" sz="2400" dirty="0" err="1"/>
              <a:t>lookahead</a:t>
            </a:r>
            <a:r>
              <a:rPr lang="en-US" sz="2400" dirty="0"/>
              <a:t> </a:t>
            </a:r>
            <a:r>
              <a:rPr lang="en-US" sz="2400" dirty="0" err="1"/>
              <a:t>expectimax</a:t>
            </a:r>
            <a:r>
              <a:rPr lang="en-US" sz="2400" dirty="0"/>
              <a:t> fragments</a:t>
            </a:r>
          </a:p>
          <a:p>
            <a:pPr lvl="1"/>
            <a:r>
              <a:rPr lang="en-US" sz="2400" dirty="0"/>
              <a:t>They differ only in whether we plug in a fixed policy or max over 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Partially Observed MDPs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5E6C5-CD7D-784C-AE61-DBCED28A1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sz="2800" dirty="0"/>
              <a:t>How accurate is our model of MDPs?</a:t>
            </a:r>
          </a:p>
          <a:p>
            <a:pPr lvl="1"/>
            <a:r>
              <a:rPr lang="en-US" sz="2400" dirty="0"/>
              <a:t>Example: Robot</a:t>
            </a:r>
          </a:p>
          <a:p>
            <a:pPr lvl="1"/>
            <a:r>
              <a:rPr lang="en-US" sz="2400" dirty="0"/>
              <a:t>Example: Video game</a:t>
            </a:r>
          </a:p>
          <a:p>
            <a:r>
              <a:rPr lang="en-US" sz="2800" dirty="0"/>
              <a:t>Do the pixels constitute all the information of a system?</a:t>
            </a:r>
          </a:p>
          <a:p>
            <a:pPr lvl="1"/>
            <a:r>
              <a:rPr lang="en-US" sz="2400" dirty="0"/>
              <a:t>Notion of observing some states!</a:t>
            </a:r>
          </a:p>
          <a:p>
            <a:pPr lvl="1"/>
            <a:r>
              <a:rPr lang="en-US" sz="2400" dirty="0"/>
              <a:t>Belief distribution</a:t>
            </a:r>
          </a:p>
          <a:p>
            <a:endParaRPr lang="en-US" sz="2800" dirty="0"/>
          </a:p>
          <a:p>
            <a:r>
              <a:rPr lang="en-US" sz="2800" dirty="0"/>
              <a:t>Partially Observed MDP (POMDP)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Partially Observed MDPs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5E6C5-CD7D-784C-AE61-DBCED28A1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sz="2800" dirty="0"/>
              <a:t>How accurate is our model of MDPs?</a:t>
            </a:r>
          </a:p>
          <a:p>
            <a:pPr lvl="1"/>
            <a:r>
              <a:rPr lang="en-US" sz="2400" dirty="0"/>
              <a:t>Example: Robot</a:t>
            </a:r>
          </a:p>
          <a:p>
            <a:pPr lvl="1"/>
            <a:r>
              <a:rPr lang="en-US" sz="2400" dirty="0"/>
              <a:t>Example: Video game</a:t>
            </a:r>
          </a:p>
          <a:p>
            <a:r>
              <a:rPr lang="en-US" sz="2800" dirty="0"/>
              <a:t>Do the pixels constitute all the information of a system?</a:t>
            </a:r>
          </a:p>
          <a:p>
            <a:pPr lvl="1"/>
            <a:r>
              <a:rPr lang="en-US" sz="2400" dirty="0"/>
              <a:t>Notion of observing some states!</a:t>
            </a:r>
          </a:p>
          <a:p>
            <a:pPr lvl="1"/>
            <a:r>
              <a:rPr lang="en-US" sz="2400" dirty="0"/>
              <a:t>Belief distribution over true states (from observations)</a:t>
            </a:r>
          </a:p>
          <a:p>
            <a:endParaRPr lang="en-US" sz="2800" dirty="0"/>
          </a:p>
          <a:p>
            <a:r>
              <a:rPr lang="en-US" sz="2800" dirty="0"/>
              <a:t>Partially Observed MDP (POMDP)</a:t>
            </a:r>
          </a:p>
          <a:p>
            <a:endParaRPr lang="en-US" sz="2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636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882E-9039-0A42-9E13-BFABDD45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Partially Observed MDPs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6373-FD5B-584A-A629-D8ED3BC5D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an example:</a:t>
            </a:r>
          </a:p>
          <a:p>
            <a:pPr lvl="1"/>
            <a:r>
              <a:rPr lang="en-US" dirty="0"/>
              <a:t>Finite number of pixels</a:t>
            </a:r>
          </a:p>
          <a:p>
            <a:pPr lvl="1"/>
            <a:r>
              <a:rPr lang="en-US" dirty="0"/>
              <a:t>Finite number of actions</a:t>
            </a:r>
          </a:p>
          <a:p>
            <a:pPr lvl="1"/>
            <a:r>
              <a:rPr lang="en-US" dirty="0"/>
              <a:t>Finite number of timesteps</a:t>
            </a:r>
          </a:p>
          <a:p>
            <a:pPr lvl="1"/>
            <a:r>
              <a:rPr lang="en-US" dirty="0"/>
              <a:t>Huge state-space.</a:t>
            </a:r>
          </a:p>
          <a:p>
            <a:r>
              <a:rPr lang="en-US" dirty="0"/>
              <a:t>Can we solve an MDP with observations instead of states? </a:t>
            </a:r>
          </a:p>
          <a:p>
            <a:pPr lvl="1"/>
            <a:r>
              <a:rPr lang="en-US" dirty="0"/>
              <a:t>How is this solved?</a:t>
            </a:r>
          </a:p>
          <a:p>
            <a:pPr lvl="1"/>
            <a:r>
              <a:rPr lang="en-US" dirty="0"/>
              <a:t>Deep Q-learning (approximate Q values)</a:t>
            </a:r>
          </a:p>
          <a:p>
            <a:pPr lvl="1"/>
            <a:r>
              <a:rPr lang="en-US" dirty="0"/>
              <a:t>Are the transitions and reward functions known?</a:t>
            </a:r>
          </a:p>
        </p:txBody>
      </p:sp>
      <p:pic>
        <p:nvPicPr>
          <p:cNvPr id="8" name="Picture 7" descr="A picture containing black, night, lit, light&#10;&#10;Description automatically generated">
            <a:extLst>
              <a:ext uri="{FF2B5EF4-FFF2-40B4-BE49-F238E27FC236}">
                <a16:creationId xmlns:a16="http://schemas.microsoft.com/office/drawing/2014/main" id="{E839063F-2408-C747-98A7-FDE726895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957" y="1117600"/>
            <a:ext cx="3053443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77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882E-9039-0A42-9E13-BFABDD45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Seminal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6373-FD5B-584A-A629-D8ED3BC5D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Mnih</a:t>
            </a:r>
            <a:r>
              <a:rPr lang="en-US" dirty="0"/>
              <a:t>, Volodymyr, et al. "Human-level control through deep reinforcement learning." </a:t>
            </a:r>
            <a:r>
              <a:rPr lang="en-US" i="1" dirty="0"/>
              <a:t>Nature</a:t>
            </a:r>
            <a:r>
              <a:rPr lang="en-US" dirty="0"/>
              <a:t> 518.7540 (2015): 529-533.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F0DBB63-F200-B143-9996-98B3E18CD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6" y="2491582"/>
            <a:ext cx="7001933" cy="3938587"/>
          </a:xfrm>
          <a:prstGeom prst="rect">
            <a:avLst/>
          </a:prstGeom>
        </p:spPr>
      </p:pic>
      <p:pic>
        <p:nvPicPr>
          <p:cNvPr id="8" name="Picture 7" descr="A picture containing black, night, lit, light&#10;&#10;Description automatically generated">
            <a:extLst>
              <a:ext uri="{FF2B5EF4-FFF2-40B4-BE49-F238E27FC236}">
                <a16:creationId xmlns:a16="http://schemas.microsoft.com/office/drawing/2014/main" id="{E839063F-2408-C747-98A7-FDE726895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3" y="2516983"/>
            <a:ext cx="3352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36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202523" y="4719801"/>
            <a:ext cx="3594100" cy="1168400"/>
            <a:chOff x="3352800" y="3505200"/>
            <a:chExt cx="3594100" cy="1168400"/>
          </a:xfrm>
        </p:grpSpPr>
        <p:pic>
          <p:nvPicPr>
            <p:cNvPr id="24" name="Picture 2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148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8820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8367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sz="2400" dirty="0"/>
              <a:t>Actions: </a:t>
            </a:r>
            <a:r>
              <a:rPr lang="en-US" sz="2400" i="1" dirty="0">
                <a:solidFill>
                  <a:srgbClr val="3333FF"/>
                </a:solidFill>
              </a:rPr>
              <a:t>Blue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sz="2400" dirty="0"/>
              <a:t>States: </a:t>
            </a:r>
            <a:r>
              <a:rPr lang="en-US" sz="2400" dirty="0">
                <a:solidFill>
                  <a:srgbClr val="008000"/>
                </a:solidFill>
              </a:rPr>
              <a:t>Win</a:t>
            </a:r>
            <a:r>
              <a:rPr lang="en-US" sz="2400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9624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448800" y="38862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34000" y="19767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0.25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0.75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0.75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0.25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10 time steps</a:t>
            </a:r>
            <a:endParaRPr lang="en-US" sz="8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Both states have the same value</a:t>
            </a:r>
          </a:p>
        </p:txBody>
      </p:sp>
    </p:spTree>
    <p:extLst>
      <p:ext uri="{BB962C8B-B14F-4D97-AF65-F5344CB8AC3E}">
        <p14:creationId xmlns:p14="http://schemas.microsoft.com/office/powerpoint/2010/main" val="3241773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2800" dirty="0"/>
              <a:t>Solving MDPs is offline planning</a:t>
            </a:r>
          </a:p>
          <a:p>
            <a:pPr lvl="1"/>
            <a:r>
              <a:rPr lang="en-US" sz="2400" dirty="0"/>
              <a:t>You determine all quantities through computation</a:t>
            </a:r>
          </a:p>
          <a:p>
            <a:pPr lvl="1"/>
            <a:r>
              <a:rPr lang="en-US" sz="2400" dirty="0"/>
              <a:t>You need to know the details of the MDP</a:t>
            </a:r>
          </a:p>
          <a:p>
            <a:pPr lvl="1"/>
            <a:r>
              <a:rPr lang="en-US" sz="2400" dirty="0"/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495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Palatino"/>
                <a:cs typeface="Palatino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20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Palatino"/>
                <a:cs typeface="Palatino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3667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10 time steps</a:t>
            </a:r>
            <a:endParaRPr lang="en-US" sz="8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4505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/>
                <a:cs typeface="Palatino"/>
              </a:rPr>
              <a:t>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4203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/>
                <a:cs typeface="Palatino"/>
              </a:rPr>
              <a:t>10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10200" y="3304073"/>
            <a:ext cx="6705600" cy="2696855"/>
            <a:chOff x="1600200" y="1815326"/>
            <a:chExt cx="8756724" cy="3521777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8000"/>
                  </a:solidFill>
                  <a:latin typeface="Palatino"/>
                  <a:cs typeface="Palatino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Palatino"/>
                  <a:cs typeface="Palatino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00200" y="3769613"/>
              <a:ext cx="995082" cy="15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$1</a:t>
              </a:r>
            </a:p>
            <a:p>
              <a:endParaRPr lang="en-US" sz="2400" dirty="0">
                <a:latin typeface="Palatino"/>
                <a:cs typeface="Palatino"/>
              </a:endParaRPr>
            </a:p>
            <a:p>
              <a:r>
                <a:rPr lang="en-US" sz="2400" dirty="0">
                  <a:latin typeface="Palatino"/>
                  <a:cs typeface="Palatino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49291" y="3769614"/>
              <a:ext cx="1007633" cy="156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$1</a:t>
              </a:r>
            </a:p>
            <a:p>
              <a:endParaRPr lang="en-US" sz="2400" dirty="0">
                <a:latin typeface="Palatino"/>
                <a:cs typeface="Palatino"/>
              </a:endParaRPr>
            </a:p>
            <a:p>
              <a:r>
                <a:rPr lang="en-US" sz="2400" dirty="0">
                  <a:latin typeface="Palatino"/>
                  <a:cs typeface="Palatino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0.25 	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$0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00600" y="2826603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0.75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$2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2004" y="4267157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0.75 	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$2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0701" y="3137634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0.25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$0</a:t>
              </a:r>
              <a:endParaRPr lang="en-US" sz="2400" dirty="0">
                <a:latin typeface="Palatino"/>
                <a:cs typeface="Palatino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62000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91433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19713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00200" y="42098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41336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222420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459087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60027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01081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31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8359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6046" y="463802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5013" y="514859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</p:spTree>
    <p:extLst>
      <p:ext uri="{BB962C8B-B14F-4D97-AF65-F5344CB8AC3E}">
        <p14:creationId xmlns:p14="http://schemas.microsoft.com/office/powerpoint/2010/main" val="8789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Exploration: you have to try unknown actions to get information</a:t>
            </a:r>
          </a:p>
          <a:p>
            <a:pPr lvl="1"/>
            <a:r>
              <a:rPr lang="en-US" sz="2400" dirty="0"/>
              <a:t>Exploitation: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200" y="1371600"/>
            <a:ext cx="23622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09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64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  <p:extLst>
      <p:ext uri="{BB962C8B-B14F-4D97-AF65-F5344CB8AC3E}">
        <p14:creationId xmlns:p14="http://schemas.microsoft.com/office/powerpoint/2010/main" val="232594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Recursive definition of value:</a:t>
            </a: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991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41" y="2413604"/>
            <a:ext cx="15875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305" y="2364608"/>
            <a:ext cx="14986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737" y="2493797"/>
            <a:ext cx="8509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41" y="3662200"/>
            <a:ext cx="20193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179" y="3643150"/>
            <a:ext cx="17653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869" y="3719402"/>
            <a:ext cx="3302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666" y="3643150"/>
            <a:ext cx="1206500" cy="52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9226" y="3689185"/>
            <a:ext cx="2794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9301" y="3619751"/>
            <a:ext cx="76200" cy="48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7800" y="3619751"/>
            <a:ext cx="76200" cy="482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3281" y="3581400"/>
            <a:ext cx="2324100" cy="927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927" y="5276494"/>
            <a:ext cx="9245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24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584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9523" b="1952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7071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7487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20712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Fly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175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quad-fly]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687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[Lambert et. al, RA-L 2019]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39832F-2CBC-E544-B8DE-6E7C0EC19E72}"/>
                  </a:ext>
                </a:extLst>
              </p14:cNvPr>
              <p14:cNvContentPartPr/>
              <p14:nvPr/>
            </p14:nvContentPartPr>
            <p14:xfrm>
              <a:off x="5238141" y="478581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39832F-2CBC-E544-B8DE-6E7C0EC19E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9141" y="46958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lec12vid" descr="lec12vid">
            <a:hlinkClick r:id="" action="ppaction://media"/>
            <a:extLst>
              <a:ext uri="{FF2B5EF4-FFF2-40B4-BE49-F238E27FC236}">
                <a16:creationId xmlns:a16="http://schemas.microsoft.com/office/drawing/2014/main" id="{DAEE99E6-911C-864F-AEFC-A7BF72657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957714"/>
            <a:ext cx="9609138" cy="540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359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  <p:extLst>
      <p:ext uri="{BB962C8B-B14F-4D97-AF65-F5344CB8AC3E}">
        <p14:creationId xmlns:p14="http://schemas.microsoft.com/office/powerpoint/2010/main" val="29033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  <p:extLst>
      <p:ext uri="{BB962C8B-B14F-4D97-AF65-F5344CB8AC3E}">
        <p14:creationId xmlns:p14="http://schemas.microsoft.com/office/powerpoint/2010/main" val="1073623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3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Get ‘measurement’ of R at each step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(Complexity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 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9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296581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2492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0657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835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imagine we have the optimal values V*(s)</a:t>
            </a:r>
          </a:p>
          <a:p>
            <a:pPr marL="342882" lvl="1" indent="-342882">
              <a:buClr>
                <a:schemeClr val="accent2"/>
              </a:buClr>
            </a:pPr>
            <a:endParaRPr lang="en-US" sz="20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400" dirty="0"/>
              <a:t>It’s not obvious!</a:t>
            </a:r>
          </a:p>
          <a:p>
            <a:pPr lvl="1"/>
            <a:endParaRPr lang="en-US" sz="2000" dirty="0"/>
          </a:p>
          <a:p>
            <a:r>
              <a:rPr lang="en-US" sz="2800" dirty="0"/>
              <a:t>We need to do a mini-</a:t>
            </a:r>
            <a:r>
              <a:rPr lang="en-US" sz="2800" dirty="0" err="1"/>
              <a:t>expectimax</a:t>
            </a:r>
            <a:r>
              <a:rPr lang="en-US" sz="2800" dirty="0"/>
              <a:t> (one step)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policy extraction</a:t>
            </a:r>
            <a:r>
              <a:rPr lang="en-US" sz="2800" dirty="0"/>
              <a:t>, since it gets the policy implied by the values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828003" y="4648200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7934801" y="1295400"/>
            <a:ext cx="3647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432955" y="4683368"/>
            <a:ext cx="1195552" cy="33475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90172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Evaluation</a:t>
            </a:r>
          </a:p>
        </p:txBody>
      </p:sp>
      <p:sp>
        <p:nvSpPr>
          <p:cNvPr id="1728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How do we calculate the V’s for a fixed policy </a:t>
            </a:r>
            <a:r>
              <a:rPr lang="en-US" sz="2400" dirty="0">
                <a:sym typeface="Symbol" pitchFamily="18" charset="2"/>
              </a:rPr>
              <a:t></a:t>
            </a:r>
            <a:r>
              <a:rPr lang="en-US" sz="2400" dirty="0"/>
              <a:t>?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Idea 1: Turn recursive Bellman equations into updates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/>
              <a:t>	(like value iteration)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3600" dirty="0"/>
          </a:p>
          <a:p>
            <a:pPr>
              <a:lnSpc>
                <a:spcPct val="80000"/>
              </a:lnSpc>
            </a:pPr>
            <a:endParaRPr lang="en-US" sz="36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Efficiency: O(S</a:t>
            </a:r>
            <a:r>
              <a:rPr lang="en-US" sz="2400" baseline="30000" dirty="0"/>
              <a:t>2</a:t>
            </a:r>
            <a:r>
              <a:rPr lang="en-US" sz="2400" dirty="0"/>
              <a:t>) per iteration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Idea 2: Without the maxes, the Bellman equations are just a linear system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Solve with </a:t>
            </a:r>
            <a:r>
              <a:rPr lang="en-US" sz="2000" dirty="0" err="1"/>
              <a:t>Matlab</a:t>
            </a:r>
            <a:r>
              <a:rPr lang="en-US" sz="2000" dirty="0"/>
              <a:t> (or your favorite linear system solver)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00125" y="392613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30016" y="331653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36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Iteration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sz="1200" dirty="0"/>
          </a:p>
          <a:p>
            <a:r>
              <a:rPr lang="en-US" sz="2400" dirty="0"/>
              <a:t>Evaluation: For fixed current policy </a:t>
            </a:r>
            <a:r>
              <a:rPr lang="en-US" sz="2400" dirty="0">
                <a:sym typeface="Symbol" pitchFamily="18" charset="2"/>
              </a:rPr>
              <a:t>, find values with policy evaluation:</a:t>
            </a:r>
          </a:p>
          <a:p>
            <a:pPr lvl="1"/>
            <a:r>
              <a:rPr lang="en-US" sz="2000" dirty="0">
                <a:sym typeface="Symbol" pitchFamily="18" charset="2"/>
              </a:rPr>
              <a:t>Iterate until values converge:</a:t>
            </a: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r>
              <a:rPr lang="en-US" sz="2400" dirty="0"/>
              <a:t>Improvement: For fixed values, get a better policy using policy extraction</a:t>
            </a:r>
          </a:p>
          <a:p>
            <a:pPr lvl="1"/>
            <a:r>
              <a:rPr lang="en-US" sz="2000" dirty="0"/>
              <a:t>One-step look-ahead:</a:t>
            </a:r>
          </a:p>
          <a:p>
            <a:endParaRPr lang="en-US" sz="2400" dirty="0">
              <a:sym typeface="Symbol" pitchFamily="18" charset="2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026211" y="2743200"/>
            <a:ext cx="7834776" cy="690721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030087" y="4921250"/>
            <a:ext cx="7215495" cy="6410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11963400" cy="5257800"/>
          </a:xfrm>
        </p:spPr>
        <p:txBody>
          <a:bodyPr/>
          <a:lstStyle/>
          <a:p>
            <a:r>
              <a:rPr lang="en-US" sz="2400" dirty="0"/>
              <a:t>Both value iteration and policy iteration compute the same thing (all optimal values)</a:t>
            </a:r>
          </a:p>
          <a:p>
            <a:pPr lvl="3"/>
            <a:endParaRPr lang="en-US" sz="1200" dirty="0"/>
          </a:p>
          <a:p>
            <a:r>
              <a:rPr lang="en-US" sz="2400" dirty="0"/>
              <a:t>In value iteration:</a:t>
            </a:r>
          </a:p>
          <a:p>
            <a:pPr lvl="1"/>
            <a:r>
              <a:rPr lang="en-US" sz="2200" dirty="0"/>
              <a:t>Every iteration updates both the values and (implicitly) the policy</a:t>
            </a:r>
          </a:p>
          <a:p>
            <a:pPr lvl="1"/>
            <a:r>
              <a:rPr lang="en-US" sz="2200" dirty="0"/>
              <a:t>We don’t track the policy, but taking the max over actions implicitly </a:t>
            </a:r>
            <a:r>
              <a:rPr lang="en-US" sz="2200" dirty="0" err="1"/>
              <a:t>recomputes</a:t>
            </a:r>
            <a:r>
              <a:rPr lang="en-US" sz="2200" dirty="0"/>
              <a:t> it</a:t>
            </a:r>
          </a:p>
          <a:p>
            <a:pPr lvl="3"/>
            <a:endParaRPr lang="en-US" sz="1200" dirty="0"/>
          </a:p>
          <a:p>
            <a:r>
              <a:rPr lang="en-US" sz="2400" dirty="0"/>
              <a:t>In policy iteration:</a:t>
            </a:r>
          </a:p>
          <a:p>
            <a:pPr lvl="1"/>
            <a:r>
              <a:rPr lang="en-US" sz="2200" dirty="0"/>
              <a:t>We do several passes that update utilities with fixed policy (each pass is fast because we consider only one action, not all of them)</a:t>
            </a:r>
          </a:p>
          <a:p>
            <a:pPr lvl="1"/>
            <a:r>
              <a:rPr lang="en-US" sz="2200" dirty="0"/>
              <a:t>After the policy is evaluated, a new policy is chosen (slow like a value iteration pass)</a:t>
            </a:r>
          </a:p>
          <a:p>
            <a:pPr lvl="1"/>
            <a:r>
              <a:rPr lang="en-US" sz="2200" dirty="0"/>
              <a:t>The new policy will be better (or we’re done)</a:t>
            </a:r>
          </a:p>
          <a:p>
            <a:pPr lvl="4"/>
            <a:endParaRPr lang="en-US" sz="1200" dirty="0"/>
          </a:p>
          <a:p>
            <a:pPr>
              <a:spcBef>
                <a:spcPts val="1200"/>
              </a:spcBef>
            </a:pPr>
            <a:r>
              <a:rPr lang="en-US" sz="2400" dirty="0"/>
              <a:t>Both are dynamic programs for solving MDPs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5968-A890-3E43-9205-5F7629D4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when Solving MDPs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28E5BD-71FF-0945-8D82-AA46CEE5D5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Redefine value update as general Bellman Utility update</a:t>
                </a:r>
              </a:p>
              <a:p>
                <a:pPr lvl="1"/>
                <a:r>
                  <a:rPr lang="en-US" dirty="0"/>
                  <a:t>Recursive update or utility (sum of discounted reward)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does this converge?</a:t>
                </a:r>
              </a:p>
              <a:p>
                <a:pPr lvl="1"/>
                <a:r>
                  <a:rPr lang="en-US" dirty="0"/>
                  <a:t>Assume fixed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i="1" dirty="0"/>
                  <a:t>R(s) </a:t>
                </a:r>
                <a:r>
                  <a:rPr lang="en-US" dirty="0"/>
                  <a:t>is the short term reward of being in </a:t>
                </a:r>
                <a:r>
                  <a:rPr lang="en-US" i="1" dirty="0"/>
                  <a:t>s</a:t>
                </a:r>
                <a:r>
                  <a:rPr lang="en-US" dirty="0"/>
                  <a:t> </a:t>
                </a:r>
                <a:endParaRPr lang="en-US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28E5BD-71FF-0945-8D82-AA46CEE5D5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15" t="-1609" b="-1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txp_fig">
            <a:extLst>
              <a:ext uri="{FF2B5EF4-FFF2-40B4-BE49-F238E27FC236}">
                <a16:creationId xmlns:a16="http://schemas.microsoft.com/office/drawing/2014/main" id="{64E6CAB4-CE93-FD43-A7B7-3FB9B2F59C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447800" y="2641214"/>
            <a:ext cx="8058316" cy="710428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776229-E873-FB43-A22C-805D883DC9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433"/>
          <a:stretch/>
        </p:blipFill>
        <p:spPr>
          <a:xfrm>
            <a:off x="1781261" y="3876730"/>
            <a:ext cx="7391393" cy="8825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470DE3-2F8F-B74F-B45E-4F91D39719EE}"/>
              </a:ext>
            </a:extLst>
          </p:cNvPr>
          <p:cNvCxnSpPr>
            <a:stCxn id="6" idx="2"/>
          </p:cNvCxnSpPr>
          <p:nvPr/>
        </p:nvCxnSpPr>
        <p:spPr>
          <a:xfrm>
            <a:off x="5476958" y="3351642"/>
            <a:ext cx="0" cy="686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DEFAULTDISPLAYSOURCE" val="\documentclass{article}\pagestyle{empty}&#10;\begin{document}&#10;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heme/theme1.xml><?xml version="1.0" encoding="utf-8"?>
<a:theme xmlns:a="http://schemas.openxmlformats.org/drawingml/2006/main" name="188theme2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188theme2.thmx</Template>
  <TotalTime>64981</TotalTime>
  <Words>1777</Words>
  <Application>Microsoft Macintosh PowerPoint</Application>
  <PresentationFormat>Widescreen</PresentationFormat>
  <Paragraphs>385</Paragraphs>
  <Slides>43</Slides>
  <Notes>15</Notes>
  <HiddenSlides>4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Courier New</vt:lpstr>
      <vt:lpstr>Palatino</vt:lpstr>
      <vt:lpstr>Wingdings</vt:lpstr>
      <vt:lpstr>188theme2</vt:lpstr>
      <vt:lpstr>Photo Editor Photo</vt:lpstr>
      <vt:lpstr>CS 188: Artificial Intelligence </vt:lpstr>
      <vt:lpstr>Recap: Defining MDPs</vt:lpstr>
      <vt:lpstr>Values of States</vt:lpstr>
      <vt:lpstr>Value Iteration</vt:lpstr>
      <vt:lpstr>Computing Actions from Values</vt:lpstr>
      <vt:lpstr>Policy Evaluation</vt:lpstr>
      <vt:lpstr>Policy Iteration</vt:lpstr>
      <vt:lpstr>Comparison</vt:lpstr>
      <vt:lpstr>Convergence when Solving MDPs</vt:lpstr>
      <vt:lpstr>Convergence when Solving MDPs</vt:lpstr>
      <vt:lpstr>Convergence when Solving MDPs</vt:lpstr>
      <vt:lpstr>Utility Error Bound</vt:lpstr>
      <vt:lpstr>MDP Convergence Visualized</vt:lpstr>
      <vt:lpstr>Summary: MDP Algorithms</vt:lpstr>
      <vt:lpstr>Partially Observed MDPs</vt:lpstr>
      <vt:lpstr>Partially Observed MDPs</vt:lpstr>
      <vt:lpstr>Partially Observed MDPs</vt:lpstr>
      <vt:lpstr>Seminal Paper</vt:lpstr>
      <vt:lpstr>DeepMind Atari (©Two Minute Lectures)</vt:lpstr>
      <vt:lpstr>Reinforcement Learning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Learning to Fly</vt:lpstr>
      <vt:lpstr>Example: Sidewinding</vt:lpstr>
      <vt:lpstr>Example: Toddler Robot</vt:lpstr>
      <vt:lpstr>The Crawler!</vt:lpstr>
      <vt:lpstr>Video of Demo Crawler Bot</vt:lpstr>
      <vt:lpstr>Reinforcement Learning</vt:lpstr>
      <vt:lpstr>Offline (MDPs) vs. Online (RL)</vt:lpstr>
      <vt:lpstr>Model-Free Learning</vt:lpstr>
      <vt:lpstr>Model-Based Learning</vt:lpstr>
      <vt:lpstr>Passive Reinforcement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Nathan Owen Lambert</cp:lastModifiedBy>
  <cp:revision>2731</cp:revision>
  <cp:lastPrinted>2014-02-18T19:00:09Z</cp:lastPrinted>
  <dcterms:created xsi:type="dcterms:W3CDTF">2004-08-27T04:16:05Z</dcterms:created>
  <dcterms:modified xsi:type="dcterms:W3CDTF">2020-02-19T14:03:32Z</dcterms:modified>
</cp:coreProperties>
</file>