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61"/>
  </p:notesMasterIdLst>
  <p:handoutMasterIdLst>
    <p:handoutMasterId r:id="rId62"/>
  </p:handoutMasterIdLst>
  <p:sldIdLst>
    <p:sldId id="893" r:id="rId2"/>
    <p:sldId id="860" r:id="rId3"/>
    <p:sldId id="887" r:id="rId4"/>
    <p:sldId id="825" r:id="rId5"/>
    <p:sldId id="864" r:id="rId6"/>
    <p:sldId id="888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77" r:id="rId15"/>
    <p:sldId id="953" r:id="rId16"/>
    <p:sldId id="954" r:id="rId17"/>
    <p:sldId id="955" r:id="rId18"/>
    <p:sldId id="956" r:id="rId19"/>
    <p:sldId id="957" r:id="rId20"/>
    <p:sldId id="958" r:id="rId21"/>
    <p:sldId id="959" r:id="rId22"/>
    <p:sldId id="960" r:id="rId23"/>
    <p:sldId id="961" r:id="rId24"/>
    <p:sldId id="962" r:id="rId25"/>
    <p:sldId id="963" r:id="rId26"/>
    <p:sldId id="964" r:id="rId27"/>
    <p:sldId id="965" r:id="rId28"/>
    <p:sldId id="966" r:id="rId29"/>
    <p:sldId id="967" r:id="rId30"/>
    <p:sldId id="969" r:id="rId31"/>
    <p:sldId id="970" r:id="rId32"/>
    <p:sldId id="971" r:id="rId33"/>
    <p:sldId id="972" r:id="rId34"/>
    <p:sldId id="973" r:id="rId35"/>
    <p:sldId id="974" r:id="rId36"/>
    <p:sldId id="975" r:id="rId37"/>
    <p:sldId id="976" r:id="rId38"/>
    <p:sldId id="922" r:id="rId39"/>
    <p:sldId id="923" r:id="rId40"/>
    <p:sldId id="924" r:id="rId41"/>
    <p:sldId id="940" r:id="rId42"/>
    <p:sldId id="856" r:id="rId43"/>
    <p:sldId id="849" r:id="rId44"/>
    <p:sldId id="885" r:id="rId45"/>
    <p:sldId id="886" r:id="rId46"/>
    <p:sldId id="749" r:id="rId47"/>
    <p:sldId id="925" r:id="rId48"/>
    <p:sldId id="926" r:id="rId49"/>
    <p:sldId id="927" r:id="rId50"/>
    <p:sldId id="930" r:id="rId51"/>
    <p:sldId id="928" r:id="rId52"/>
    <p:sldId id="929" r:id="rId53"/>
    <p:sldId id="931" r:id="rId54"/>
    <p:sldId id="750" r:id="rId55"/>
    <p:sldId id="770" r:id="rId56"/>
    <p:sldId id="978" r:id="rId57"/>
    <p:sldId id="848" r:id="rId58"/>
    <p:sldId id="798" r:id="rId59"/>
    <p:sldId id="865" r:id="rId60"/>
  </p:sldIdLst>
  <p:sldSz cx="12192000" cy="6858000"/>
  <p:notesSz cx="7099300" cy="10234613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  <a:srgbClr val="008000"/>
    <a:srgbClr val="8FAAFF"/>
    <a:srgbClr val="7F2727"/>
    <a:srgbClr val="0066FF"/>
    <a:srgbClr val="B8EAC0"/>
    <a:srgbClr val="A3FFCD"/>
    <a:srgbClr val="A50021"/>
    <a:srgbClr val="7DFF00"/>
    <a:srgbClr val="B9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/>
    <p:restoredTop sz="75830" autoAdjust="0"/>
  </p:normalViewPr>
  <p:slideViewPr>
    <p:cSldViewPr>
      <p:cViewPr varScale="1">
        <p:scale>
          <a:sx n="123" d="100"/>
          <a:sy n="123" d="100"/>
        </p:scale>
        <p:origin x="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Calibri"/>
                <a:cs typeface="Calibri"/>
              </a:rPr>
              <a:t>Community building, link gaming. Videos are hard.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89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4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25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uncertain?</a:t>
            </a:r>
            <a:r>
              <a:rPr lang="en-US" baseline="0" dirty="0"/>
              <a:t> Maybe robot on the ledge, what will happen?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2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7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4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8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76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gamma^k</a:t>
            </a:r>
            <a:r>
              <a:rPr lang="en-US" dirty="0"/>
              <a:t> goes to zero is the notion of </a:t>
            </a:r>
            <a:r>
              <a:rPr lang="en-US" dirty="0" err="1"/>
              <a:t>convergencel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3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about argmax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5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  <a:p>
            <a:endParaRPr lang="en-US" dirty="0"/>
          </a:p>
          <a:p>
            <a:r>
              <a:rPr lang="en-US" dirty="0"/>
              <a:t>Linear in size of transition table, normally not O(S^2 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 search, we could make a plan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Here, we think about what to do in a state.</a:t>
            </a:r>
          </a:p>
          <a:p>
            <a:r>
              <a:rPr lang="en-US" dirty="0">
                <a:ea typeface="ＭＳ Ｐゴシック" pitchFamily="34" charset="-128"/>
              </a:rPr>
              <a:t>Clear that it is a function mapping from states to actions.</a:t>
            </a:r>
          </a:p>
          <a:p>
            <a:r>
              <a:rPr lang="en-US" dirty="0">
                <a:ea typeface="ＭＳ Ｐゴシック" pitchFamily="34" charset="-128"/>
              </a:rPr>
              <a:t>Star means optimal (more later).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21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70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introducing the two sub components of another method for solving MDPS</a:t>
            </a:r>
          </a:p>
          <a:p>
            <a:r>
              <a:rPr lang="en-US" dirty="0"/>
              <a:t>Starting with evaluation, then iteration</a:t>
            </a:r>
          </a:p>
          <a:p>
            <a:endParaRPr lang="en-US" dirty="0"/>
          </a:p>
          <a:p>
            <a:r>
              <a:rPr lang="en-US" dirty="0"/>
              <a:t>Setting up for 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Interesting: running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, if having to truncate the search, then not losing much; e.g.,  less then \</a:t>
            </a:r>
            <a:r>
              <a:rPr lang="en-US" dirty="0" err="1">
                <a:ea typeface="ＭＳ Ｐゴシック" pitchFamily="34" charset="-128"/>
              </a:rPr>
              <a:t>gamma^d</a:t>
            </a:r>
            <a:r>
              <a:rPr lang="en-US" dirty="0">
                <a:ea typeface="ＭＳ Ｐゴシック" pitchFamily="34" charset="-128"/>
              </a:rPr>
              <a:t> / (1-\gamma)</a:t>
            </a:r>
          </a:p>
          <a:p>
            <a:r>
              <a:rPr lang="en-US" dirty="0">
                <a:ea typeface="ＭＳ Ｐゴシック" pitchFamily="34" charset="-128"/>
              </a:rPr>
              <a:t>Augment q states with another option: instant death!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Repeated loop, difference from search, is a win. Distinction of visiting a state.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Do the example.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Cs170 in algorithms course</a:t>
            </a:r>
          </a:p>
          <a:p>
            <a:r>
              <a:rPr lang="en-US" dirty="0"/>
              <a:t>Does bellman converge without discounting? No positive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2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</a:p>
          <a:p>
            <a:endParaRPr lang="en-US" baseline="0" dirty="0"/>
          </a:p>
          <a:p>
            <a:r>
              <a:rPr lang="en-US" baseline="0" dirty="0"/>
              <a:t>Relate better to </a:t>
            </a:r>
            <a:r>
              <a:rPr lang="en-US" baseline="0" dirty="0" err="1"/>
              <a:t>expectimax</a:t>
            </a:r>
            <a:endParaRPr lang="en-US" baseline="0" dirty="0"/>
          </a:p>
          <a:p>
            <a:r>
              <a:rPr lang="en-US" baseline="0" dirty="0"/>
              <a:t>If you don’t have terminal nodes, you do not know value. Careful of terminal rewards formulation in game trees, verses the reward at each transition</a:t>
            </a:r>
          </a:p>
          <a:p>
            <a:endParaRPr lang="en-US" baseline="0" dirty="0"/>
          </a:p>
          <a:p>
            <a:r>
              <a:rPr lang="en-US" baseline="0" dirty="0"/>
              <a:t>Reward you collect over the next k steps (no need for additional evaluation functions)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2938-84EC-488D-9CA4-E38E8D42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B4F5-F495-445A-AD57-B1A0CC0A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3C1C-2065-443A-845F-EE82C0FE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05A8-D087-49F8-A68B-53BB47A7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C673-9CA8-4194-8E34-D666622A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94BE-C7C4-4CA6-9240-6CDB29B2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94F7-D2D8-4142-8878-126BF2DB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470E-5877-48CB-82CD-3CCAD5E8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5F8C-9C5D-49E8-8BBF-F28B7309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5B49-E272-4523-8166-1B1831C4B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A090-BAD4-4341-AC7F-A731585B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9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10.xml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13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14.xml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17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18.xml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21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22.xml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25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26.xml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81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Nathan Lambert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Calibri"/>
                <a:cs typeface="Calibri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000" i="1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  <p:extLst>
      <p:ext uri="{BB962C8B-B14F-4D97-AF65-F5344CB8AC3E}">
        <p14:creationId xmlns:p14="http://schemas.microsoft.com/office/powerpoint/2010/main" val="27310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3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definition of value: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991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1" y="2413604"/>
            <a:ext cx="15875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05" y="2364608"/>
            <a:ext cx="14986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737" y="2493797"/>
            <a:ext cx="8509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41" y="3662200"/>
            <a:ext cx="2019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179" y="3643150"/>
            <a:ext cx="17653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869" y="3719402"/>
            <a:ext cx="3302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666" y="3643150"/>
            <a:ext cx="12065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226" y="3689185"/>
            <a:ext cx="2794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9301" y="3619751"/>
            <a:ext cx="76200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7800" y="3619751"/>
            <a:ext cx="76200" cy="48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281" y="3581400"/>
            <a:ext cx="2324100" cy="92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927" y="5276494"/>
            <a:ext cx="9245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9067800" cy="4729164"/>
          </a:xfrm>
        </p:spPr>
        <p:txBody>
          <a:bodyPr/>
          <a:lstStyle/>
          <a:p>
            <a:r>
              <a:rPr lang="en-US" sz="2800" dirty="0"/>
              <a:t>Recursive definition of value: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Bellman Equation: </a:t>
            </a:r>
          </a:p>
          <a:p>
            <a:pPr marL="0" indent="0">
              <a:buNone/>
            </a:pPr>
            <a:r>
              <a:rPr lang="en-US" sz="2800" i="1" dirty="0"/>
              <a:t>Necessary condition for optimality in optimization problems formulated as </a:t>
            </a:r>
            <a:r>
              <a:rPr lang="en-US" sz="2800" b="1" i="1" dirty="0"/>
              <a:t>Dynamic Programming</a:t>
            </a:r>
          </a:p>
          <a:p>
            <a:pPr marL="0" indent="0">
              <a:buNone/>
            </a:pPr>
            <a:endParaRPr lang="en-US" sz="2800" b="1" i="1" dirty="0"/>
          </a:p>
          <a:p>
            <a:r>
              <a:rPr lang="en-US" sz="2800" dirty="0"/>
              <a:t>Dynamic Programing:</a:t>
            </a:r>
          </a:p>
          <a:p>
            <a:pPr marL="0" indent="0">
              <a:buNone/>
            </a:pPr>
            <a:r>
              <a:rPr lang="en-US" sz="2800" i="1" dirty="0"/>
              <a:t>Process to simplify an optimization problem by breaking it down into an optimal substructure.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98280"/>
            <a:ext cx="9245600" cy="927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0ECDEA-B7D0-8141-A1C9-E383D7F2D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394" y="1234475"/>
            <a:ext cx="1963768" cy="2454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691F8B-1E88-8C43-90F2-4AD09599972B}"/>
              </a:ext>
            </a:extLst>
          </p:cNvPr>
          <p:cNvSpPr txBox="1"/>
          <p:nvPr/>
        </p:nvSpPr>
        <p:spPr>
          <a:xfrm>
            <a:off x="9570604" y="3761583"/>
            <a:ext cx="193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Richard E. Bellman</a:t>
            </a:r>
          </a:p>
          <a:p>
            <a:r>
              <a:rPr lang="en-US" dirty="0">
                <a:latin typeface="Calibri"/>
                <a:cs typeface="Calibri"/>
              </a:rPr>
              <a:t>       (1920–1984)</a:t>
            </a:r>
          </a:p>
        </p:txBody>
      </p:sp>
    </p:spTree>
    <p:extLst>
      <p:ext uri="{BB962C8B-B14F-4D97-AF65-F5344CB8AC3E}">
        <p14:creationId xmlns:p14="http://schemas.microsoft.com/office/powerpoint/2010/main" val="42399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1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8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3CC25-43D3-E04F-BA38-DB05864E9A4B}"/>
              </a:ext>
            </a:extLst>
          </p:cNvPr>
          <p:cNvSpPr txBox="1"/>
          <p:nvPr/>
        </p:nvSpPr>
        <p:spPr>
          <a:xfrm>
            <a:off x="228600" y="691824"/>
            <a:ext cx="265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http://</a:t>
            </a:r>
            <a:r>
              <a:rPr lang="en-US" dirty="0" err="1">
                <a:latin typeface="Calibri"/>
                <a:cs typeface="Calibri"/>
              </a:rPr>
              <a:t>bit.ly</a:t>
            </a:r>
            <a:r>
              <a:rPr lang="en-US" dirty="0">
                <a:latin typeface="Calibri"/>
                <a:cs typeface="Calibri"/>
              </a:rPr>
              <a:t>/188lec10mdp</a:t>
            </a:r>
          </a:p>
        </p:txBody>
      </p:sp>
    </p:spTree>
    <p:extLst>
      <p:ext uri="{BB962C8B-B14F-4D97-AF65-F5344CB8AC3E}">
        <p14:creationId xmlns:p14="http://schemas.microsoft.com/office/powerpoint/2010/main" val="353158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9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5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3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6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47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02523" y="4719801"/>
            <a:ext cx="3594100" cy="1168400"/>
            <a:chOff x="3352800" y="3505200"/>
            <a:chExt cx="3594100" cy="1168400"/>
          </a:xfrm>
        </p:grpSpPr>
        <p:pic>
          <p:nvPicPr>
            <p:cNvPr id="24" name="Picture 2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5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41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71600" y="3564988"/>
            <a:ext cx="709069" cy="39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1371600" y="3917327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.5*2+.5*2=2</a:t>
            </a:r>
          </a:p>
        </p:txBody>
      </p:sp>
    </p:spTree>
    <p:extLst>
      <p:ext uri="{BB962C8B-B14F-4D97-AF65-F5344CB8AC3E}">
        <p14:creationId xmlns:p14="http://schemas.microsoft.com/office/powerpoint/2010/main" val="7393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2106181" y="3595137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</a:t>
            </a:r>
            <a:r>
              <a:rPr lang="en-US" sz="2000">
                <a:latin typeface="Palatino"/>
                <a:cs typeface="Palatino"/>
              </a:rPr>
              <a:t>: .5*1+.5*1=1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6180" y="3960633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-10</a:t>
            </a:r>
          </a:p>
        </p:txBody>
      </p:sp>
    </p:spTree>
    <p:extLst>
      <p:ext uri="{BB962C8B-B14F-4D97-AF65-F5344CB8AC3E}">
        <p14:creationId xmlns:p14="http://schemas.microsoft.com/office/powerpoint/2010/main" val="1838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09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4440" y="2223496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1+2=3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2544365"/>
            <a:ext cx="275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.5*(2+2)+.5*(2+1)=3.5</a:t>
            </a:r>
          </a:p>
        </p:txBody>
      </p:sp>
    </p:spTree>
    <p:extLst>
      <p:ext uri="{BB962C8B-B14F-4D97-AF65-F5344CB8AC3E}">
        <p14:creationId xmlns:p14="http://schemas.microsoft.com/office/powerpoint/2010/main" val="1901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2376112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3.5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9931" y="237238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1530" y="23597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253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/>
              <a:t>How do we know the </a:t>
            </a:r>
            <a:r>
              <a:rPr lang="en-US" sz="2000" dirty="0" err="1"/>
              <a:t>V</a:t>
            </a:r>
            <a:r>
              <a:rPr lang="en-US" sz="2000" baseline="-25000" dirty="0" err="1"/>
              <a:t>k</a:t>
            </a:r>
            <a:r>
              <a:rPr lang="en-US" sz="2000" dirty="0"/>
              <a:t> vectors are going to converge?</a:t>
            </a:r>
          </a:p>
          <a:p>
            <a:pPr lvl="1"/>
            <a:endParaRPr lang="en-US" sz="1600" dirty="0"/>
          </a:p>
          <a:p>
            <a:r>
              <a:rPr lang="en-US" sz="2000" dirty="0"/>
              <a:t>Case 1: If the tree has maximum depth M, then V</a:t>
            </a:r>
            <a:r>
              <a:rPr lang="en-US" sz="2000" baseline="-25000" dirty="0"/>
              <a:t>M</a:t>
            </a:r>
            <a:r>
              <a:rPr lang="en-US" sz="2000" dirty="0"/>
              <a:t> holds the actual </a:t>
            </a:r>
            <a:r>
              <a:rPr lang="en-US" sz="2000" dirty="0" err="1"/>
              <a:t>untruncated</a:t>
            </a:r>
            <a:r>
              <a:rPr lang="en-US" sz="2000" dirty="0"/>
              <a:t> values</a:t>
            </a:r>
          </a:p>
          <a:p>
            <a:pPr lvl="1"/>
            <a:endParaRPr lang="en-US" sz="1600" dirty="0"/>
          </a:p>
          <a:p>
            <a:r>
              <a:rPr lang="en-US" sz="2000" dirty="0"/>
              <a:t>Case 2: If the discount is less than 1</a:t>
            </a:r>
          </a:p>
          <a:p>
            <a:pPr lvl="1"/>
            <a:r>
              <a:rPr lang="en-US" sz="1800" dirty="0"/>
              <a:t>Sketch: For any state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can be viewed as depth k+1 </a:t>
            </a:r>
            <a:r>
              <a:rPr lang="en-US" sz="1800" dirty="0" err="1"/>
              <a:t>expectimax</a:t>
            </a:r>
            <a:r>
              <a:rPr lang="en-US" sz="1800" dirty="0"/>
              <a:t> results in nearly identical search trees</a:t>
            </a:r>
          </a:p>
          <a:p>
            <a:pPr lvl="1"/>
            <a:r>
              <a:rPr lang="en-US" sz="1800" dirty="0"/>
              <a:t>The difference is that on the bottom layer, V</a:t>
            </a:r>
            <a:r>
              <a:rPr lang="en-US" sz="1800" baseline="-25000" dirty="0"/>
              <a:t>k+1</a:t>
            </a:r>
            <a:r>
              <a:rPr lang="en-US" sz="1800" dirty="0"/>
              <a:t> has actual rewards while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has zeros</a:t>
            </a:r>
          </a:p>
          <a:p>
            <a:pPr lvl="1"/>
            <a:r>
              <a:rPr lang="en-US" sz="1800" dirty="0"/>
              <a:t>That last layer is at best all R</a:t>
            </a:r>
            <a:r>
              <a:rPr lang="en-US" sz="1800" baseline="-25000" dirty="0"/>
              <a:t>MAX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It is at worst R</a:t>
            </a:r>
            <a:r>
              <a:rPr lang="en-US" sz="1800" baseline="-25000" dirty="0"/>
              <a:t>MIN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But everything is discounted by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that far out</a:t>
            </a:r>
          </a:p>
          <a:p>
            <a:pPr lvl="1"/>
            <a:r>
              <a:rPr lang="en-US" sz="1800" dirty="0"/>
              <a:t>So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are at most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</a:t>
            </a:r>
            <a:r>
              <a:rPr lang="en-US" sz="1800" dirty="0" err="1"/>
              <a:t>max|R</a:t>
            </a:r>
            <a:r>
              <a:rPr lang="en-US" sz="1800" dirty="0"/>
              <a:t>| different</a:t>
            </a:r>
          </a:p>
          <a:p>
            <a:pPr lvl="1"/>
            <a:r>
              <a:rPr lang="en-US" sz="1800" dirty="0"/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381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62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6509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	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</a:t>
            </a:r>
          </a:p>
          <a:p>
            <a:pPr marL="0" indent="0">
              <a:buNone/>
            </a:pPr>
            <a:r>
              <a:rPr lang="en-US" sz="2800" dirty="0"/>
              <a:t>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pPr marL="45717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409377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408144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2092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minute, think about value iteration.</a:t>
            </a:r>
          </a:p>
          <a:p>
            <a:r>
              <a:rPr lang="en-US" dirty="0"/>
              <a:t>Write down the biggest question you have about it.</a:t>
            </a:r>
          </a:p>
        </p:txBody>
      </p:sp>
    </p:spTree>
    <p:extLst>
      <p:ext uri="{BB962C8B-B14F-4D97-AF65-F5344CB8AC3E}">
        <p14:creationId xmlns:p14="http://schemas.microsoft.com/office/powerpoint/2010/main" val="982270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888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8305800" y="6411913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Palatino"/>
                <a:cs typeface="Palatino"/>
              </a:rPr>
              <a:t>[Demo: value iteration (L9D2)]</a:t>
            </a:r>
          </a:p>
        </p:txBody>
      </p:sp>
    </p:spTree>
    <p:extLst>
      <p:ext uri="{BB962C8B-B14F-4D97-AF65-F5344CB8AC3E}">
        <p14:creationId xmlns:p14="http://schemas.microsoft.com/office/powerpoint/2010/main" val="29774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56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8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  <p:extLst>
      <p:ext uri="{BB962C8B-B14F-4D97-AF65-F5344CB8AC3E}">
        <p14:creationId xmlns:p14="http://schemas.microsoft.com/office/powerpoint/2010/main" val="22894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145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/>
              <a:t>Expectimax</a:t>
            </a:r>
            <a:r>
              <a:rPr lang="en-US" sz="2400" dirty="0"/>
              <a:t> trees max over all actions to compute the optimal values</a:t>
            </a:r>
          </a:p>
          <a:p>
            <a:pPr lvl="5"/>
            <a:endParaRPr lang="en-US" sz="800" dirty="0">
              <a:latin typeface="Palatino"/>
              <a:cs typeface="Palatino"/>
            </a:endParaRPr>
          </a:p>
          <a:p>
            <a:r>
              <a:rPr lang="en-US" sz="2400" dirty="0"/>
              <a:t>If we fixed some policy </a:t>
            </a:r>
            <a:r>
              <a:rPr lang="en-US" sz="2400" dirty="0">
                <a:sym typeface="Symbol" pitchFamily="18" charset="2"/>
              </a:rPr>
              <a:t>(s</a:t>
            </a:r>
            <a:r>
              <a:rPr lang="en-US" sz="2400" dirty="0"/>
              <a:t>), then the tree would be simpler – only one action per state</a:t>
            </a:r>
          </a:p>
          <a:p>
            <a:pPr lvl="1"/>
            <a:r>
              <a:rPr lang="en-US" sz="2000" dirty="0"/>
              <a:t>… though the tree’s value would depend on which policy we fixed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what </a:t>
            </a:r>
            <a:r>
              <a:rPr lang="en-US" sz="2400" dirty="0">
                <a:latin typeface="Palatino"/>
                <a:cs typeface="Palatino"/>
                <a:sym typeface="Symbol" pitchFamily="18" charset="2"/>
              </a:rPr>
              <a:t></a:t>
            </a:r>
            <a:r>
              <a:rPr lang="en-US" sz="2400" dirty="0">
                <a:latin typeface="Palatino"/>
                <a:cs typeface="Palatino"/>
              </a:rPr>
              <a:t> says to do</a:t>
            </a:r>
          </a:p>
        </p:txBody>
      </p:sp>
    </p:spTree>
    <p:extLst>
      <p:ext uri="{BB962C8B-B14F-4D97-AF65-F5344CB8AC3E}">
        <p14:creationId xmlns:p14="http://schemas.microsoft.com/office/powerpoint/2010/main" val="21047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" y="-12222"/>
            <a:ext cx="12192000" cy="1143000"/>
          </a:xfrm>
        </p:spPr>
        <p:txBody>
          <a:bodyPr/>
          <a:lstStyle/>
          <a:p>
            <a:r>
              <a:rPr lang="en-US"/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69283" y="1460978"/>
            <a:ext cx="8229600" cy="4525963"/>
          </a:xfrm>
        </p:spPr>
        <p:txBody>
          <a:bodyPr/>
          <a:lstStyle/>
          <a:p>
            <a:r>
              <a:rPr lang="en-US" sz="2400" dirty="0"/>
              <a:t>Another basic operation: compute the utility of a state s under a fixed (generally non-optimal) policy</a:t>
            </a:r>
          </a:p>
          <a:p>
            <a:endParaRPr lang="en-US" sz="2400" dirty="0"/>
          </a:p>
          <a:p>
            <a:r>
              <a:rPr lang="en-US" sz="2400" dirty="0"/>
              <a:t>Define the utility of a state s, under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V</a:t>
            </a:r>
            <a:r>
              <a:rPr lang="en-US" sz="2000" baseline="30000" dirty="0">
                <a:sym typeface="Symbol" pitchFamily="18" charset="2"/>
              </a:rPr>
              <a:t></a:t>
            </a:r>
            <a:r>
              <a:rPr lang="en-US" sz="2000" dirty="0"/>
              <a:t>(s) = expected total discounted rewards starting in s and following </a:t>
            </a:r>
            <a:r>
              <a:rPr lang="en-US" sz="2000" dirty="0">
                <a:sym typeface="Symbol" pitchFamily="18" charset="2"/>
              </a:rPr>
              <a:t>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56388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80321" y="1613378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2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648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Think of it as a gamma chance of ending the process at every step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7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do we calculate the V’s for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Efficiency: O(S</a:t>
            </a:r>
            <a:r>
              <a:rPr lang="en-US" sz="2400" baseline="30000" dirty="0"/>
              <a:t>2</a:t>
            </a:r>
            <a:r>
              <a:rPr lang="en-US" sz="2400" dirty="0"/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Solve with </a:t>
            </a:r>
            <a:r>
              <a:rPr lang="en-US" sz="2000" dirty="0" err="1"/>
              <a:t>Matlab</a:t>
            </a:r>
            <a:r>
              <a:rPr lang="en-US" sz="2000" dirty="0"/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1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3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957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6522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7508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11963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  <p:extLst>
      <p:ext uri="{BB962C8B-B14F-4D97-AF65-F5344CB8AC3E}">
        <p14:creationId xmlns:p14="http://schemas.microsoft.com/office/powerpoint/2010/main" val="6258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equation: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Policy evaluation equation: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Policy iteration equation:</a:t>
            </a:r>
            <a:endParaRPr lang="en-US" sz="2400" dirty="0"/>
          </a:p>
        </p:txBody>
      </p:sp>
      <p:pic>
        <p:nvPicPr>
          <p:cNvPr id="4" name="Picture 3" descr="txp_fig">
            <a:extLst>
              <a:ext uri="{FF2B5EF4-FFF2-40B4-BE49-F238E27FC236}">
                <a16:creationId xmlns:a16="http://schemas.microsoft.com/office/drawing/2014/main" id="{CD532F14-3980-7C49-A72D-EEF8245926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43000" y="1828800"/>
            <a:ext cx="7266933" cy="690930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>
            <a:extLst>
              <a:ext uri="{FF2B5EF4-FFF2-40B4-BE49-F238E27FC236}">
                <a16:creationId xmlns:a16="http://schemas.microsoft.com/office/drawing/2014/main" id="{BD6382E2-C277-964A-9B59-B3EAFB6A09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3000" y="3632226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xp_fig">
            <a:extLst>
              <a:ext uri="{FF2B5EF4-FFF2-40B4-BE49-F238E27FC236}">
                <a16:creationId xmlns:a16="http://schemas.microsoft.com/office/drawing/2014/main" id="{038DD87C-1C83-E444-88B7-1537D6F3D7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43000" y="5140468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3742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  <p:extLst>
      <p:ext uri="{BB962C8B-B14F-4D97-AF65-F5344CB8AC3E}">
        <p14:creationId xmlns:p14="http://schemas.microsoft.com/office/powerpoint/2010/main" val="24176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32540125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  <p:extLst>
      <p:ext uri="{BB962C8B-B14F-4D97-AF65-F5344CB8AC3E}">
        <p14:creationId xmlns:p14="http://schemas.microsoft.com/office/powerpoint/2010/main" val="345799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00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5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45" name="Picture 44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5803005" cy="28222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9821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96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7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188_anca.thmx</Template>
  <TotalTime>55614</TotalTime>
  <Words>2436</Words>
  <Application>Microsoft Macintosh PowerPoint</Application>
  <PresentationFormat>Widescreen</PresentationFormat>
  <Paragraphs>487</Paragraphs>
  <Slides>59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Courier New</vt:lpstr>
      <vt:lpstr>Palatino</vt:lpstr>
      <vt:lpstr>Times New Roman</vt:lpstr>
      <vt:lpstr>Wingdings</vt:lpstr>
      <vt:lpstr>188_anca</vt:lpstr>
      <vt:lpstr>CS 188: Artificial Intelligence </vt:lpstr>
      <vt:lpstr>Non-Deterministic Search</vt:lpstr>
      <vt:lpstr>Recap: Defining MDPs</vt:lpstr>
      <vt:lpstr>Policies</vt:lpstr>
      <vt:lpstr>Discounting</vt:lpstr>
      <vt:lpstr>Solving MDPs</vt:lpstr>
      <vt:lpstr>Racing Search Tree</vt:lpstr>
      <vt:lpstr>Racing Search Tree</vt:lpstr>
      <vt:lpstr>Racing Search Tree</vt:lpstr>
      <vt:lpstr>Optimal Quantities</vt:lpstr>
      <vt:lpstr>Snapshot of Demo – Gridworld V Values</vt:lpstr>
      <vt:lpstr>Snapshot of Demo – Gridworld Q Values</vt:lpstr>
      <vt:lpstr>Values of States</vt:lpstr>
      <vt:lpstr>Bellman Equations</vt:lpstr>
      <vt:lpstr>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 Iteration</vt:lpstr>
      <vt:lpstr>Value Iteration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Convergence*</vt:lpstr>
      <vt:lpstr>Policy Extraction</vt:lpstr>
      <vt:lpstr>Computing Actions from Values</vt:lpstr>
      <vt:lpstr>Computing Actions from Q-Values</vt:lpstr>
      <vt:lpstr>Let’s think.</vt:lpstr>
      <vt:lpstr>Policy Methods</vt:lpstr>
      <vt:lpstr>Problems with Value Iteration</vt:lpstr>
      <vt:lpstr>k=12</vt:lpstr>
      <vt:lpstr>k=100</vt:lpstr>
      <vt:lpstr>Policy Iteration</vt:lpstr>
      <vt:lpstr>Policy Evaluation</vt:lpstr>
      <vt:lpstr>Fixed Policies</vt:lpstr>
      <vt:lpstr>Utilities for a Fixed Policy</vt:lpstr>
      <vt:lpstr>Policy Evaluation</vt:lpstr>
      <vt:lpstr>Example: Policy Evaluation</vt:lpstr>
      <vt:lpstr>Example: Policy Evaluation</vt:lpstr>
      <vt:lpstr>Policy Iteration</vt:lpstr>
      <vt:lpstr>Policy Iteration</vt:lpstr>
      <vt:lpstr>Comparison</vt:lpstr>
      <vt:lpstr>Summary: MDP Equations</vt:lpstr>
      <vt:lpstr>Summary: MDP Algorithms</vt:lpstr>
      <vt:lpstr>The Bellman Equations</vt:lpstr>
      <vt:lpstr>Next Time: Reinforcement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Nathan Owen Lambert</cp:lastModifiedBy>
  <cp:revision>2770</cp:revision>
  <cp:lastPrinted>2015-02-12T16:43:38Z</cp:lastPrinted>
  <dcterms:created xsi:type="dcterms:W3CDTF">2004-08-27T04:16:05Z</dcterms:created>
  <dcterms:modified xsi:type="dcterms:W3CDTF">2020-02-14T15:01:06Z</dcterms:modified>
</cp:coreProperties>
</file>