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38"/>
  </p:notesMasterIdLst>
  <p:handoutMasterIdLst>
    <p:handoutMasterId r:id="rId39"/>
  </p:handoutMasterIdLst>
  <p:sldIdLst>
    <p:sldId id="751" r:id="rId2"/>
    <p:sldId id="832" r:id="rId3"/>
    <p:sldId id="831" r:id="rId4"/>
    <p:sldId id="809" r:id="rId5"/>
    <p:sldId id="810" r:id="rId6"/>
    <p:sldId id="812" r:id="rId7"/>
    <p:sldId id="813" r:id="rId8"/>
    <p:sldId id="814" r:id="rId9"/>
    <p:sldId id="815" r:id="rId10"/>
    <p:sldId id="850" r:id="rId11"/>
    <p:sldId id="852" r:id="rId12"/>
    <p:sldId id="841" r:id="rId13"/>
    <p:sldId id="842" r:id="rId14"/>
    <p:sldId id="843" r:id="rId15"/>
    <p:sldId id="844" r:id="rId16"/>
    <p:sldId id="845" r:id="rId17"/>
    <p:sldId id="818" r:id="rId18"/>
    <p:sldId id="819" r:id="rId19"/>
    <p:sldId id="846" r:id="rId20"/>
    <p:sldId id="835" r:id="rId21"/>
    <p:sldId id="836" r:id="rId22"/>
    <p:sldId id="837" r:id="rId23"/>
    <p:sldId id="847" r:id="rId24"/>
    <p:sldId id="838" r:id="rId25"/>
    <p:sldId id="839" r:id="rId26"/>
    <p:sldId id="848" r:id="rId27"/>
    <p:sldId id="820" r:id="rId28"/>
    <p:sldId id="822" r:id="rId29"/>
    <p:sldId id="821" r:id="rId30"/>
    <p:sldId id="824" r:id="rId31"/>
    <p:sldId id="825" r:id="rId32"/>
    <p:sldId id="826" r:id="rId33"/>
    <p:sldId id="827" r:id="rId34"/>
    <p:sldId id="828" r:id="rId35"/>
    <p:sldId id="829" r:id="rId36"/>
    <p:sldId id="830" r:id="rId37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9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emf"/><Relationship Id="rId12" Type="http://schemas.openxmlformats.org/officeDocument/2006/relationships/image" Target="../media/image46.emf"/><Relationship Id="rId13" Type="http://schemas.openxmlformats.org/officeDocument/2006/relationships/image" Target="../media/image47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0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Relationship Id="rId3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image" Target="../media/image32.emf"/><Relationship Id="rId13" Type="http://schemas.openxmlformats.org/officeDocument/2006/relationships/image" Target="../media/image33.emf"/><Relationship Id="rId14" Type="http://schemas.openxmlformats.org/officeDocument/2006/relationships/image" Target="../media/image3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6F1D6511-1231-5E4F-B321-6BFCF8C6C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8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9DAB202B-F5F6-D848-AC72-C6D2129F6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65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78F7-AD26-6B42-AF71-34A7DA7786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5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78F7-AD26-6B42-AF71-34A7DA7786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3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2342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5048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8599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53057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1819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1801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5261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75356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8871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19528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20" Type="http://schemas.openxmlformats.org/officeDocument/2006/relationships/image" Target="../media/image29.emf"/><Relationship Id="rId21" Type="http://schemas.openxmlformats.org/officeDocument/2006/relationships/oleObject" Target="../embeddings/oleObject27.bin"/><Relationship Id="rId22" Type="http://schemas.openxmlformats.org/officeDocument/2006/relationships/image" Target="../media/image30.emf"/><Relationship Id="rId23" Type="http://schemas.openxmlformats.org/officeDocument/2006/relationships/oleObject" Target="../embeddings/oleObject28.bin"/><Relationship Id="rId24" Type="http://schemas.openxmlformats.org/officeDocument/2006/relationships/image" Target="../media/image31.emf"/><Relationship Id="rId25" Type="http://schemas.openxmlformats.org/officeDocument/2006/relationships/oleObject" Target="../embeddings/oleObject29.bin"/><Relationship Id="rId26" Type="http://schemas.openxmlformats.org/officeDocument/2006/relationships/image" Target="../media/image32.emf"/><Relationship Id="rId27" Type="http://schemas.openxmlformats.org/officeDocument/2006/relationships/oleObject" Target="../embeddings/oleObject30.bin"/><Relationship Id="rId28" Type="http://schemas.openxmlformats.org/officeDocument/2006/relationships/image" Target="../media/image33.emf"/><Relationship Id="rId29" Type="http://schemas.openxmlformats.org/officeDocument/2006/relationships/oleObject" Target="../embeddings/oleObject31.bin"/><Relationship Id="rId30" Type="http://schemas.openxmlformats.org/officeDocument/2006/relationships/image" Target="../media/image34.emf"/><Relationship Id="rId10" Type="http://schemas.openxmlformats.org/officeDocument/2006/relationships/image" Target="../media/image24.emf"/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26.e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27.emf"/><Relationship Id="rId17" Type="http://schemas.openxmlformats.org/officeDocument/2006/relationships/oleObject" Target="../embeddings/oleObject25.bin"/><Relationship Id="rId18" Type="http://schemas.openxmlformats.org/officeDocument/2006/relationships/image" Target="../media/image28.emf"/><Relationship Id="rId19" Type="http://schemas.openxmlformats.org/officeDocument/2006/relationships/oleObject" Target="../embeddings/oleObject2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20" Type="http://schemas.openxmlformats.org/officeDocument/2006/relationships/image" Target="../media/image43.emf"/><Relationship Id="rId21" Type="http://schemas.openxmlformats.org/officeDocument/2006/relationships/oleObject" Target="../embeddings/oleObject41.bin"/><Relationship Id="rId22" Type="http://schemas.openxmlformats.org/officeDocument/2006/relationships/image" Target="../media/image44.emf"/><Relationship Id="rId23" Type="http://schemas.openxmlformats.org/officeDocument/2006/relationships/oleObject" Target="../embeddings/oleObject42.bin"/><Relationship Id="rId24" Type="http://schemas.openxmlformats.org/officeDocument/2006/relationships/image" Target="../media/image45.emf"/><Relationship Id="rId25" Type="http://schemas.openxmlformats.org/officeDocument/2006/relationships/oleObject" Target="../embeddings/oleObject43.bin"/><Relationship Id="rId26" Type="http://schemas.openxmlformats.org/officeDocument/2006/relationships/image" Target="../media/image46.emf"/><Relationship Id="rId27" Type="http://schemas.openxmlformats.org/officeDocument/2006/relationships/oleObject" Target="../embeddings/oleObject44.bin"/><Relationship Id="rId28" Type="http://schemas.openxmlformats.org/officeDocument/2006/relationships/image" Target="../media/image47.emf"/><Relationship Id="rId10" Type="http://schemas.openxmlformats.org/officeDocument/2006/relationships/image" Target="../media/image38.emf"/><Relationship Id="rId11" Type="http://schemas.openxmlformats.org/officeDocument/2006/relationships/oleObject" Target="../embeddings/oleObject36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7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38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39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4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51.e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5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5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6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Foundations of Computer Graphics </a:t>
            </a:r>
            <a:r>
              <a:rPr lang="en-US" sz="3200" dirty="0" smtClean="0"/>
              <a:t>(</a:t>
            </a:r>
            <a:r>
              <a:rPr lang="en-US" sz="3200" dirty="0" smtClean="0"/>
              <a:t>Fall</a:t>
            </a:r>
            <a:r>
              <a:rPr lang="en-US" sz="3200" dirty="0" smtClean="0"/>
              <a:t> </a:t>
            </a:r>
            <a:r>
              <a:rPr lang="en-US" sz="3200" dirty="0"/>
              <a:t>2012)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05051"/>
            <a:ext cx="8229600" cy="1752600"/>
          </a:xfrm>
        </p:spPr>
        <p:txBody>
          <a:bodyPr/>
          <a:lstStyle/>
          <a:p>
            <a:r>
              <a:rPr lang="en-US"/>
              <a:t>CS 184, Lecture 4: Transformations 2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219325" y="2860676"/>
            <a:ext cx="5080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Arial" charset="0"/>
              </a:rPr>
              <a:t>http://</a:t>
            </a:r>
            <a:r>
              <a:rPr lang="en-US" sz="2400" dirty="0" err="1">
                <a:latin typeface="Arial" charset="0"/>
              </a:rPr>
              <a:t>inst.eecs.berkeley.edu</a:t>
            </a:r>
            <a:r>
              <a:rPr lang="en-US" sz="2400" dirty="0">
                <a:latin typeface="Arial" charset="0"/>
              </a:rPr>
              <a:t>/~cs184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59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32676"/>
              </p:ext>
            </p:extLst>
          </p:nvPr>
        </p:nvGraphicFramePr>
        <p:xfrm>
          <a:off x="932014" y="1556691"/>
          <a:ext cx="7061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168" name="Equation" r:id="rId4" imgW="1765300" imgH="203200" progId="Equation.DSMT4">
                  <p:embed/>
                </p:oleObj>
              </mc:Choice>
              <mc:Fallback>
                <p:oleObj name="Equation" r:id="rId4" imgW="1765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014" y="1556691"/>
                        <a:ext cx="7061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9180" name="Group 12"/>
          <p:cNvGrpSpPr>
            <a:grpSpLocks/>
          </p:cNvGrpSpPr>
          <p:nvPr/>
        </p:nvGrpSpPr>
        <p:grpSpPr bwMode="auto">
          <a:xfrm>
            <a:off x="-7456" y="2623247"/>
            <a:ext cx="9144488" cy="2360613"/>
            <a:chOff x="-33" y="1722"/>
            <a:chExt cx="7315" cy="1487"/>
          </a:xfrm>
        </p:grpSpPr>
        <p:graphicFrame>
          <p:nvGraphicFramePr>
            <p:cNvPr id="115917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6499023"/>
                </p:ext>
              </p:extLst>
            </p:nvPr>
          </p:nvGraphicFramePr>
          <p:xfrm>
            <a:off x="-33" y="1722"/>
            <a:ext cx="7315" cy="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0169" name="Equation" r:id="rId6" imgW="5575300" imgH="1079500" progId="Equation.DSMT4">
                    <p:embed/>
                  </p:oleObj>
                </mc:Choice>
                <mc:Fallback>
                  <p:oleObj name="Equation" r:id="rId6" imgW="5575300" imgH="1079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3" y="1722"/>
                          <a:ext cx="7315" cy="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9178" name="Line 10"/>
            <p:cNvSpPr>
              <a:spLocks noChangeShapeType="1"/>
            </p:cNvSpPr>
            <p:nvPr/>
          </p:nvSpPr>
          <p:spPr bwMode="auto">
            <a:xfrm>
              <a:off x="5610" y="1838"/>
              <a:ext cx="17" cy="1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179" name="Line 11"/>
            <p:cNvSpPr>
              <a:spLocks noChangeShapeType="1"/>
            </p:cNvSpPr>
            <p:nvPr/>
          </p:nvSpPr>
          <p:spPr bwMode="auto">
            <a:xfrm>
              <a:off x="4346" y="2875"/>
              <a:ext cx="1634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9181" name="Rectangle 13"/>
          <p:cNvSpPr>
            <a:spLocks noChangeArrowheads="1"/>
          </p:cNvSpPr>
          <p:nvPr/>
        </p:nvSpPr>
        <p:spPr bwMode="auto">
          <a:xfrm>
            <a:off x="2191283" y="6160373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Transformations game demo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917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1166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283953"/>
              </p:ext>
            </p:extLst>
          </p:nvPr>
        </p:nvGraphicFramePr>
        <p:xfrm>
          <a:off x="327339" y="1660847"/>
          <a:ext cx="85439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216" name="Equation" r:id="rId4" imgW="2628900" imgH="203200" progId="Equation.DSMT4">
                  <p:embed/>
                </p:oleObj>
              </mc:Choice>
              <mc:Fallback>
                <p:oleObj name="Equation" r:id="rId4" imgW="2628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39" y="1660847"/>
                        <a:ext cx="85439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6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560427"/>
              </p:ext>
            </p:extLst>
          </p:nvPr>
        </p:nvGraphicFramePr>
        <p:xfrm>
          <a:off x="174380" y="2659823"/>
          <a:ext cx="87884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217" name="Equation" r:id="rId6" imgW="4394200" imgH="1079500" progId="Equation.DSMT4">
                  <p:embed/>
                </p:oleObj>
              </mc:Choice>
              <mc:Fallback>
                <p:oleObj name="Equation" r:id="rId6" imgW="43942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80" y="2659823"/>
                        <a:ext cx="87884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6345" name="Rectangle 9"/>
          <p:cNvSpPr>
            <a:spLocks noChangeArrowheads="1"/>
          </p:cNvSpPr>
          <p:nvPr/>
        </p:nvSpPr>
        <p:spPr bwMode="auto">
          <a:xfrm>
            <a:off x="2094654" y="5405787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Transformations game demo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28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 i="1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87844" name="Text Box 4"/>
          <p:cNvSpPr txBox="1">
            <a:spLocks noChangeArrowheads="1"/>
          </p:cNvSpPr>
          <p:nvPr/>
        </p:nvSpPr>
        <p:spPr bwMode="auto">
          <a:xfrm>
            <a:off x="2530475" y="6338888"/>
            <a:ext cx="6770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Slides for this part courtesy Prof. O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Arial" charset="0"/>
              </a:rPr>
              <a:t>Brien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7" y="1495426"/>
            <a:ext cx="8062913" cy="522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88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Scene Graph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a Scene Graph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scene with pre-and-post-order traversal</a:t>
            </a:r>
          </a:p>
          <a:p>
            <a:pPr lvl="1"/>
            <a:r>
              <a:rPr lang="en-US" dirty="0"/>
              <a:t>Apply node, draw children, undo node if applicable </a:t>
            </a:r>
          </a:p>
          <a:p>
            <a:r>
              <a:rPr lang="en-US" dirty="0"/>
              <a:t>Nodes can carry out any function</a:t>
            </a:r>
          </a:p>
          <a:p>
            <a:pPr lvl="1"/>
            <a:r>
              <a:rPr lang="en-US" dirty="0"/>
              <a:t>Geometry, transforms, groups, color, …</a:t>
            </a:r>
          </a:p>
          <a:p>
            <a:r>
              <a:rPr lang="en-US" dirty="0"/>
              <a:t>Requires stack to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undo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post children</a:t>
            </a:r>
          </a:p>
          <a:p>
            <a:pPr lvl="1"/>
            <a:r>
              <a:rPr lang="en-US" dirty="0"/>
              <a:t>Transform stacks in OpenGL</a:t>
            </a:r>
          </a:p>
          <a:p>
            <a:r>
              <a:rPr lang="en-US" dirty="0"/>
              <a:t>Caching and instancing possible</a:t>
            </a:r>
          </a:p>
          <a:p>
            <a:r>
              <a:rPr lang="en-US" dirty="0"/>
              <a:t>Instances make it a DAG, not strictly a tree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Scene-Graphs</a:t>
            </a:r>
          </a:p>
        </p:txBody>
      </p:sp>
      <p:pic>
        <p:nvPicPr>
          <p:cNvPr id="1191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2" y="1397001"/>
            <a:ext cx="427672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91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40" y="1392239"/>
            <a:ext cx="4275137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 i="1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Normals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r>
              <a:rPr lang="en-US"/>
              <a:t>Important for many tasks in graphics like lighting</a:t>
            </a:r>
          </a:p>
          <a:p>
            <a:r>
              <a:rPr lang="en-US"/>
              <a:t>Do not transform like points e.g. shear</a:t>
            </a:r>
          </a:p>
          <a:p>
            <a:r>
              <a:rPr lang="en-US"/>
              <a:t>Algebra tricks to derive correct transform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61220" name="Rectangle 4"/>
          <p:cNvSpPr>
            <a:spLocks noChangeArrowheads="1"/>
          </p:cNvSpPr>
          <p:nvPr/>
        </p:nvSpPr>
        <p:spPr bwMode="auto">
          <a:xfrm>
            <a:off x="801688" y="4608513"/>
            <a:ext cx="2806700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1221" name="Line 5"/>
          <p:cNvSpPr>
            <a:spLocks noChangeShapeType="1"/>
          </p:cNvSpPr>
          <p:nvPr/>
        </p:nvSpPr>
        <p:spPr bwMode="auto">
          <a:xfrm>
            <a:off x="3786190" y="5418139"/>
            <a:ext cx="1476375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2" name="AutoShape 6"/>
          <p:cNvSpPr>
            <a:spLocks noChangeArrowheads="1"/>
          </p:cNvSpPr>
          <p:nvPr/>
        </p:nvSpPr>
        <p:spPr bwMode="auto">
          <a:xfrm>
            <a:off x="5019677" y="4732337"/>
            <a:ext cx="3814763" cy="1452563"/>
          </a:xfrm>
          <a:prstGeom prst="parallelogram">
            <a:avLst>
              <a:gd name="adj" fmla="val 6282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1223" name="Line 7"/>
          <p:cNvSpPr>
            <a:spLocks noChangeShapeType="1"/>
          </p:cNvSpPr>
          <p:nvPr/>
        </p:nvSpPr>
        <p:spPr bwMode="auto">
          <a:xfrm flipV="1">
            <a:off x="2159000" y="3614737"/>
            <a:ext cx="0" cy="98425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4" name="Line 8"/>
          <p:cNvSpPr>
            <a:spLocks noChangeShapeType="1"/>
          </p:cNvSpPr>
          <p:nvPr/>
        </p:nvSpPr>
        <p:spPr bwMode="auto">
          <a:xfrm flipV="1">
            <a:off x="7258050" y="3732213"/>
            <a:ext cx="0" cy="98425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5" name="Line 9"/>
          <p:cNvSpPr>
            <a:spLocks noChangeShapeType="1"/>
          </p:cNvSpPr>
          <p:nvPr/>
        </p:nvSpPr>
        <p:spPr bwMode="auto">
          <a:xfrm flipV="1">
            <a:off x="7497765" y="3751263"/>
            <a:ext cx="434975" cy="976312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6" name="Text Box 10"/>
          <p:cNvSpPr txBox="1">
            <a:spLocks noChangeArrowheads="1"/>
          </p:cNvSpPr>
          <p:nvPr/>
        </p:nvSpPr>
        <p:spPr bwMode="auto">
          <a:xfrm>
            <a:off x="7646989" y="2857500"/>
            <a:ext cx="13392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Incorrect to </a:t>
            </a:r>
          </a:p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transform </a:t>
            </a:r>
          </a:p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like points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Normal Transformation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62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03013"/>
              </p:ext>
            </p:extLst>
          </p:nvPr>
        </p:nvGraphicFramePr>
        <p:xfrm>
          <a:off x="1611313" y="1520825"/>
          <a:ext cx="58578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53" name="Equation" r:id="rId3" imgW="2159000" imgH="203200" progId="Equation.DSMT4">
                  <p:embed/>
                </p:oleObj>
              </mc:Choice>
              <mc:Fallback>
                <p:oleObj name="Equation" r:id="rId3" imgW="21590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1520825"/>
                        <a:ext cx="58578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60838"/>
              </p:ext>
            </p:extLst>
          </p:nvPr>
        </p:nvGraphicFramePr>
        <p:xfrm>
          <a:off x="3902075" y="2093913"/>
          <a:ext cx="14747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54" name="Equation" r:id="rId5" imgW="482600" imgH="215900" progId="Equation.DSMT4">
                  <p:embed/>
                </p:oleObj>
              </mc:Choice>
              <mc:Fallback>
                <p:oleObj name="Equation" r:id="rId5" imgW="482600" imgH="215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2093913"/>
                        <a:ext cx="14747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61059"/>
              </p:ext>
            </p:extLst>
          </p:nvPr>
        </p:nvGraphicFramePr>
        <p:xfrm>
          <a:off x="2073275" y="2984500"/>
          <a:ext cx="51657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55" name="Equation" r:id="rId7" imgW="1689100" imgH="241300" progId="Equation.DSMT4">
                  <p:embed/>
                </p:oleObj>
              </mc:Choice>
              <mc:Fallback>
                <p:oleObj name="Equation" r:id="rId7" imgW="16891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2984500"/>
                        <a:ext cx="51657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822002"/>
              </p:ext>
            </p:extLst>
          </p:nvPr>
        </p:nvGraphicFramePr>
        <p:xfrm>
          <a:off x="3236913" y="4313238"/>
          <a:ext cx="336867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56" name="Equation" r:id="rId9" imgW="711200" imgH="241300" progId="Equation.DSMT4">
                  <p:embed/>
                </p:oleObj>
              </mc:Choice>
              <mc:Fallback>
                <p:oleObj name="Equation" r:id="rId9" imgW="7112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4313238"/>
                        <a:ext cx="3368675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 i="1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Start </a:t>
            </a:r>
            <a:r>
              <a:rPr lang="en-US" dirty="0"/>
              <a:t>doing HW 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Time is short, but needs only little code [Due </a:t>
            </a:r>
            <a:r>
              <a:rPr lang="en-US" sz="2000" dirty="0" smtClean="0"/>
              <a:t>Wed Sep 12]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Ask questions or clear misunderstandings by next lecture</a:t>
            </a:r>
          </a:p>
          <a:p>
            <a:pPr>
              <a:lnSpc>
                <a:spcPct val="90000"/>
              </a:lnSpc>
            </a:pPr>
            <a:r>
              <a:rPr lang="en-US" dirty="0"/>
              <a:t>Specifics of HW 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Last lecture covered basic material on transformations in 2D  Likely need this lecture to understand full 3D transformations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Last lecture had full derivation of 3D rotations.  </a:t>
            </a:r>
            <a:r>
              <a:rPr lang="en-US" sz="2000" dirty="0" smtClean="0"/>
              <a:t>                           You </a:t>
            </a:r>
            <a:r>
              <a:rPr lang="en-US" sz="2000" dirty="0"/>
              <a:t>only need final formula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/>
              <a:t>gluLookAt</a:t>
            </a:r>
            <a:r>
              <a:rPr lang="en-US" sz="2000" dirty="0"/>
              <a:t> derivation this lecture helps clarifying some ideas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Read and post </a:t>
            </a:r>
            <a:r>
              <a:rPr lang="en-US" sz="2400" dirty="0" smtClean="0"/>
              <a:t>on Piazza </a:t>
            </a:r>
            <a:r>
              <a:rPr lang="en-US" sz="2400" dirty="0"/>
              <a:t>re questions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</a:t>
            </a:r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r>
              <a:rPr lang="en-US"/>
              <a:t>All of discussion in terms of operating on points</a:t>
            </a:r>
          </a:p>
          <a:p>
            <a:r>
              <a:rPr lang="en-US"/>
              <a:t>But can also change coordinate system </a:t>
            </a:r>
          </a:p>
          <a:p>
            <a:r>
              <a:rPr lang="en-US"/>
              <a:t>Example, motion means either point moves backward, or coordinate system moves forward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79663" name="Group 15"/>
          <p:cNvGrpSpPr>
            <a:grpSpLocks/>
          </p:cNvGrpSpPr>
          <p:nvPr/>
        </p:nvGrpSpPr>
        <p:grpSpPr bwMode="auto">
          <a:xfrm>
            <a:off x="398463" y="3748088"/>
            <a:ext cx="2787650" cy="2408237"/>
            <a:chOff x="251" y="2361"/>
            <a:chExt cx="1756" cy="1517"/>
          </a:xfrm>
        </p:grpSpPr>
        <p:sp>
          <p:nvSpPr>
            <p:cNvPr id="1179653" name="Line 5"/>
            <p:cNvSpPr>
              <a:spLocks noChangeShapeType="1"/>
            </p:cNvSpPr>
            <p:nvPr/>
          </p:nvSpPr>
          <p:spPr bwMode="auto">
            <a:xfrm flipH="1" flipV="1">
              <a:off x="450" y="2491"/>
              <a:ext cx="5" cy="1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4" name="Line 6"/>
            <p:cNvSpPr>
              <a:spLocks noChangeShapeType="1"/>
            </p:cNvSpPr>
            <p:nvPr/>
          </p:nvSpPr>
          <p:spPr bwMode="auto">
            <a:xfrm>
              <a:off x="364" y="3649"/>
              <a:ext cx="1574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5" name="Oval 7"/>
            <p:cNvSpPr>
              <a:spLocks noChangeArrowheads="1"/>
            </p:cNvSpPr>
            <p:nvPr/>
          </p:nvSpPr>
          <p:spPr bwMode="auto">
            <a:xfrm>
              <a:off x="1322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5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54613"/>
                </p:ext>
              </p:extLst>
            </p:nvPr>
          </p:nvGraphicFramePr>
          <p:xfrm>
            <a:off x="1201" y="2911"/>
            <a:ext cx="59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753" name="Equation" r:id="rId3" imgW="584200" imgH="203200" progId="Equation.DSMT4">
                    <p:embed/>
                  </p:oleObj>
                </mc:Choice>
                <mc:Fallback>
                  <p:oleObj name="Equation" r:id="rId3" imgW="584200" imgH="2032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" y="2911"/>
                          <a:ext cx="598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1" name="Rectangle 13"/>
            <p:cNvSpPr>
              <a:spLocks noChangeArrowheads="1"/>
            </p:cNvSpPr>
            <p:nvPr/>
          </p:nvSpPr>
          <p:spPr bwMode="auto">
            <a:xfrm>
              <a:off x="251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9672" name="Group 24"/>
          <p:cNvGrpSpPr>
            <a:grpSpLocks/>
          </p:cNvGrpSpPr>
          <p:nvPr/>
        </p:nvGrpSpPr>
        <p:grpSpPr bwMode="auto">
          <a:xfrm>
            <a:off x="3322638" y="3748088"/>
            <a:ext cx="2787650" cy="2408237"/>
            <a:chOff x="2093" y="2361"/>
            <a:chExt cx="1756" cy="1517"/>
          </a:xfrm>
        </p:grpSpPr>
        <p:sp>
          <p:nvSpPr>
            <p:cNvPr id="1179657" name="Line 9"/>
            <p:cNvSpPr>
              <a:spLocks noChangeShapeType="1"/>
            </p:cNvSpPr>
            <p:nvPr/>
          </p:nvSpPr>
          <p:spPr bwMode="auto">
            <a:xfrm flipH="1" flipV="1">
              <a:off x="2268" y="2491"/>
              <a:ext cx="5" cy="1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8" name="Line 10"/>
            <p:cNvSpPr>
              <a:spLocks noChangeShapeType="1"/>
            </p:cNvSpPr>
            <p:nvPr/>
          </p:nvSpPr>
          <p:spPr bwMode="auto">
            <a:xfrm>
              <a:off x="2182" y="3649"/>
              <a:ext cx="1574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9" name="Oval 11"/>
            <p:cNvSpPr>
              <a:spLocks noChangeArrowheads="1"/>
            </p:cNvSpPr>
            <p:nvPr/>
          </p:nvSpPr>
          <p:spPr bwMode="auto">
            <a:xfrm>
              <a:off x="2762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6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3722483"/>
                </p:ext>
              </p:extLst>
            </p:nvPr>
          </p:nvGraphicFramePr>
          <p:xfrm>
            <a:off x="2683" y="2892"/>
            <a:ext cx="59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754" name="Equation" r:id="rId5" imgW="584200" imgH="241300" progId="Equation.DSMT4">
                    <p:embed/>
                  </p:oleObj>
                </mc:Choice>
                <mc:Fallback>
                  <p:oleObj name="Equation" r:id="rId5" imgW="584200" imgH="2413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2892"/>
                          <a:ext cx="598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2" name="Rectangle 14"/>
            <p:cNvSpPr>
              <a:spLocks noChangeArrowheads="1"/>
            </p:cNvSpPr>
            <p:nvPr/>
          </p:nvSpPr>
          <p:spPr bwMode="auto">
            <a:xfrm>
              <a:off x="2093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9673" name="Group 25"/>
          <p:cNvGrpSpPr>
            <a:grpSpLocks/>
          </p:cNvGrpSpPr>
          <p:nvPr/>
        </p:nvGrpSpPr>
        <p:grpSpPr bwMode="auto">
          <a:xfrm>
            <a:off x="6246813" y="3748088"/>
            <a:ext cx="2787650" cy="2408237"/>
            <a:chOff x="3935" y="2361"/>
            <a:chExt cx="1756" cy="1517"/>
          </a:xfrm>
        </p:grpSpPr>
        <p:sp>
          <p:nvSpPr>
            <p:cNvPr id="1179665" name="Line 17"/>
            <p:cNvSpPr>
              <a:spLocks noChangeShapeType="1"/>
            </p:cNvSpPr>
            <p:nvPr/>
          </p:nvSpPr>
          <p:spPr bwMode="auto">
            <a:xfrm flipH="1" flipV="1">
              <a:off x="4134" y="2491"/>
              <a:ext cx="5" cy="12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66" name="Line 18"/>
            <p:cNvSpPr>
              <a:spLocks noChangeShapeType="1"/>
            </p:cNvSpPr>
            <p:nvPr/>
          </p:nvSpPr>
          <p:spPr bwMode="auto">
            <a:xfrm flipV="1">
              <a:off x="4475" y="3654"/>
              <a:ext cx="1147" cy="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67" name="Oval 19"/>
            <p:cNvSpPr>
              <a:spLocks noChangeArrowheads="1"/>
            </p:cNvSpPr>
            <p:nvPr/>
          </p:nvSpPr>
          <p:spPr bwMode="auto">
            <a:xfrm>
              <a:off x="5006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6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3285175"/>
                </p:ext>
              </p:extLst>
            </p:nvPr>
          </p:nvGraphicFramePr>
          <p:xfrm>
            <a:off x="4898" y="2911"/>
            <a:ext cx="57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755" name="Equation" r:id="rId7" imgW="558800" imgH="203200" progId="Equation.DSMT4">
                    <p:embed/>
                  </p:oleObj>
                </mc:Choice>
                <mc:Fallback>
                  <p:oleObj name="Equation" r:id="rId7" imgW="558800" imgH="2032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8" y="2911"/>
                          <a:ext cx="57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9" name="Rectangle 21"/>
            <p:cNvSpPr>
              <a:spLocks noChangeArrowheads="1"/>
            </p:cNvSpPr>
            <p:nvPr/>
          </p:nvSpPr>
          <p:spPr bwMode="auto">
            <a:xfrm>
              <a:off x="3935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670" name="Line 22"/>
            <p:cNvSpPr>
              <a:spLocks noChangeShapeType="1"/>
            </p:cNvSpPr>
            <p:nvPr/>
          </p:nvSpPr>
          <p:spPr bwMode="auto">
            <a:xfrm flipH="1" flipV="1">
              <a:off x="4572" y="2491"/>
              <a:ext cx="5" cy="126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71" name="Line 23"/>
            <p:cNvSpPr>
              <a:spLocks noChangeShapeType="1"/>
            </p:cNvSpPr>
            <p:nvPr/>
          </p:nvSpPr>
          <p:spPr bwMode="auto">
            <a:xfrm flipV="1">
              <a:off x="4132" y="3648"/>
              <a:ext cx="47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Frames: In general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1304925"/>
            <a:ext cx="9385300" cy="5911851"/>
          </a:xfrm>
        </p:spPr>
        <p:txBody>
          <a:bodyPr/>
          <a:lstStyle/>
          <a:p>
            <a:r>
              <a:rPr lang="en-US"/>
              <a:t>Can differ both origin and orientation (e.g. 2 people)</a:t>
            </a:r>
          </a:p>
          <a:p>
            <a:r>
              <a:rPr lang="en-US"/>
              <a:t>One good example: World, camera coord frames (H1)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80711" name="Group 39"/>
          <p:cNvGrpSpPr>
            <a:grpSpLocks/>
          </p:cNvGrpSpPr>
          <p:nvPr/>
        </p:nvGrpSpPr>
        <p:grpSpPr bwMode="auto">
          <a:xfrm>
            <a:off x="808038" y="3113089"/>
            <a:ext cx="3298826" cy="2916237"/>
            <a:chOff x="509" y="1961"/>
            <a:chExt cx="2078" cy="1837"/>
          </a:xfrm>
        </p:grpSpPr>
        <p:sp>
          <p:nvSpPr>
            <p:cNvPr id="1180696" name="Line 24"/>
            <p:cNvSpPr>
              <a:spLocks noChangeShapeType="1"/>
            </p:cNvSpPr>
            <p:nvPr/>
          </p:nvSpPr>
          <p:spPr bwMode="auto">
            <a:xfrm>
              <a:off x="874" y="3365"/>
              <a:ext cx="7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697" name="Line 25"/>
            <p:cNvSpPr>
              <a:spLocks noChangeShapeType="1"/>
            </p:cNvSpPr>
            <p:nvPr/>
          </p:nvSpPr>
          <p:spPr bwMode="auto">
            <a:xfrm flipV="1">
              <a:off x="867" y="2783"/>
              <a:ext cx="0" cy="5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69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5311748"/>
                </p:ext>
              </p:extLst>
            </p:nvPr>
          </p:nvGraphicFramePr>
          <p:xfrm>
            <a:off x="772" y="3357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093" name="Equation" r:id="rId3" imgW="127000" imgH="152400" progId="Equation.DSMT4">
                    <p:embed/>
                  </p:oleObj>
                </mc:Choice>
                <mc:Fallback>
                  <p:oleObj name="Equation" r:id="rId3" imgW="127000" imgH="1524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" y="3357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699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3684654"/>
                </p:ext>
              </p:extLst>
            </p:nvPr>
          </p:nvGraphicFramePr>
          <p:xfrm>
            <a:off x="1552" y="3377"/>
            <a:ext cx="161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094" name="Equation" r:id="rId5" imgW="127000" imgH="139700" progId="Equation.DSMT4">
                    <p:embed/>
                  </p:oleObj>
                </mc:Choice>
                <mc:Fallback>
                  <p:oleObj name="Equation" r:id="rId5" imgW="127000" imgH="139700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2" y="3377"/>
                          <a:ext cx="161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0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9367192"/>
                </p:ext>
              </p:extLst>
            </p:nvPr>
          </p:nvGraphicFramePr>
          <p:xfrm>
            <a:off x="644" y="2693"/>
            <a:ext cx="178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095" name="Equation" r:id="rId7" imgW="139700" imgH="177800" progId="Equation.DSMT4">
                    <p:embed/>
                  </p:oleObj>
                </mc:Choice>
                <mc:Fallback>
                  <p:oleObj name="Equation" r:id="rId7" imgW="139700" imgH="17780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" y="2693"/>
                          <a:ext cx="178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01" name="Line 29"/>
            <p:cNvSpPr>
              <a:spLocks noChangeShapeType="1"/>
            </p:cNvSpPr>
            <p:nvPr/>
          </p:nvSpPr>
          <p:spPr bwMode="auto">
            <a:xfrm flipV="1">
              <a:off x="1744" y="2334"/>
              <a:ext cx="621" cy="233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02" name="Line 30"/>
            <p:cNvSpPr>
              <a:spLocks noChangeShapeType="1"/>
            </p:cNvSpPr>
            <p:nvPr/>
          </p:nvSpPr>
          <p:spPr bwMode="auto">
            <a:xfrm flipH="1" flipV="1">
              <a:off x="1478" y="2108"/>
              <a:ext cx="259" cy="459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03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4911045"/>
                </p:ext>
              </p:extLst>
            </p:nvPr>
          </p:nvGraphicFramePr>
          <p:xfrm>
            <a:off x="1642" y="2595"/>
            <a:ext cx="163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096" name="Equation" r:id="rId9" imgW="127000" imgH="152400" progId="Equation.DSMT4">
                    <p:embed/>
                  </p:oleObj>
                </mc:Choice>
                <mc:Fallback>
                  <p:oleObj name="Equation" r:id="rId9" imgW="127000" imgH="15240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2" y="2595"/>
                          <a:ext cx="163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4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8161709"/>
                </p:ext>
              </p:extLst>
            </p:nvPr>
          </p:nvGraphicFramePr>
          <p:xfrm>
            <a:off x="2383" y="2293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097" name="Equation" r:id="rId11" imgW="127000" imgH="152400" progId="Equation.DSMT4">
                    <p:embed/>
                  </p:oleObj>
                </mc:Choice>
                <mc:Fallback>
                  <p:oleObj name="Equation" r:id="rId11" imgW="127000" imgH="15240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3" y="2293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5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1296286"/>
                </p:ext>
              </p:extLst>
            </p:nvPr>
          </p:nvGraphicFramePr>
          <p:xfrm>
            <a:off x="1456" y="1961"/>
            <a:ext cx="161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098" name="Equation" r:id="rId13" imgW="127000" imgH="139700" progId="Equation.DSMT4">
                    <p:embed/>
                  </p:oleObj>
                </mc:Choice>
                <mc:Fallback>
                  <p:oleObj name="Equation" r:id="rId13" imgW="127000" imgH="139700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" y="1961"/>
                          <a:ext cx="161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07" name="Text Box 35"/>
            <p:cNvSpPr txBox="1">
              <a:spLocks noChangeArrowheads="1"/>
            </p:cNvSpPr>
            <p:nvPr/>
          </p:nvSpPr>
          <p:spPr bwMode="auto">
            <a:xfrm>
              <a:off x="509" y="3507"/>
              <a:ext cx="6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World</a:t>
              </a:r>
            </a:p>
          </p:txBody>
        </p:sp>
        <p:sp>
          <p:nvSpPr>
            <p:cNvPr id="1180708" name="Text Box 36"/>
            <p:cNvSpPr txBox="1">
              <a:spLocks noChangeArrowheads="1"/>
            </p:cNvSpPr>
            <p:nvPr/>
          </p:nvSpPr>
          <p:spPr bwMode="auto">
            <a:xfrm>
              <a:off x="1270" y="2709"/>
              <a:ext cx="8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DD4B"/>
                  </a:solidFill>
                  <a:latin typeface="Arial" charset="0"/>
                </a:rPr>
                <a:t>Camera</a:t>
              </a:r>
            </a:p>
          </p:txBody>
        </p:sp>
        <p:sp>
          <p:nvSpPr>
            <p:cNvPr id="1180709" name="Oval 37"/>
            <p:cNvSpPr>
              <a:spLocks noChangeArrowheads="1"/>
            </p:cNvSpPr>
            <p:nvPr/>
          </p:nvSpPr>
          <p:spPr bwMode="auto">
            <a:xfrm>
              <a:off x="2276" y="2802"/>
              <a:ext cx="117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80710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9651262"/>
                </p:ext>
              </p:extLst>
            </p:nvPr>
          </p:nvGraphicFramePr>
          <p:xfrm>
            <a:off x="2408" y="2813"/>
            <a:ext cx="179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099" name="Equation" r:id="rId15" imgW="139700" imgH="177800" progId="Equation.DSMT4">
                    <p:embed/>
                  </p:oleObj>
                </mc:Choice>
                <mc:Fallback>
                  <p:oleObj name="Equation" r:id="rId15" imgW="139700" imgH="1778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8" y="2813"/>
                          <a:ext cx="179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80727" name="Group 55"/>
          <p:cNvGrpSpPr>
            <a:grpSpLocks/>
          </p:cNvGrpSpPr>
          <p:nvPr/>
        </p:nvGrpSpPr>
        <p:grpSpPr bwMode="auto">
          <a:xfrm>
            <a:off x="5189540" y="3532190"/>
            <a:ext cx="3662363" cy="2497137"/>
            <a:chOff x="3269" y="2225"/>
            <a:chExt cx="2307" cy="1573"/>
          </a:xfrm>
        </p:grpSpPr>
        <p:sp>
          <p:nvSpPr>
            <p:cNvPr id="1180713" name="Line 41"/>
            <p:cNvSpPr>
              <a:spLocks noChangeShapeType="1"/>
            </p:cNvSpPr>
            <p:nvPr/>
          </p:nvSpPr>
          <p:spPr bwMode="auto">
            <a:xfrm flipV="1">
              <a:off x="3634" y="3358"/>
              <a:ext cx="1463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14" name="Line 42"/>
            <p:cNvSpPr>
              <a:spLocks noChangeShapeType="1"/>
            </p:cNvSpPr>
            <p:nvPr/>
          </p:nvSpPr>
          <p:spPr bwMode="auto">
            <a:xfrm flipV="1">
              <a:off x="5109" y="2919"/>
              <a:ext cx="0" cy="4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1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7654932"/>
                </p:ext>
              </p:extLst>
            </p:nvPr>
          </p:nvGraphicFramePr>
          <p:xfrm>
            <a:off x="3532" y="3357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00" name="Equation" r:id="rId17" imgW="127000" imgH="152400" progId="Equation.DSMT4">
                    <p:embed/>
                  </p:oleObj>
                </mc:Choice>
                <mc:Fallback>
                  <p:oleObj name="Equation" r:id="rId17" imgW="127000" imgH="15240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2" y="3357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16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3966862"/>
                </p:ext>
              </p:extLst>
            </p:nvPr>
          </p:nvGraphicFramePr>
          <p:xfrm>
            <a:off x="5122" y="3284"/>
            <a:ext cx="275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01" name="Equation" r:id="rId19" imgW="215900" imgH="165100" progId="Equation.DSMT4">
                    <p:embed/>
                  </p:oleObj>
                </mc:Choice>
                <mc:Fallback>
                  <p:oleObj name="Equation" r:id="rId19" imgW="215900" imgH="165100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2" y="3284"/>
                          <a:ext cx="275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17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2043521"/>
                </p:ext>
              </p:extLst>
            </p:nvPr>
          </p:nvGraphicFramePr>
          <p:xfrm>
            <a:off x="5122" y="3046"/>
            <a:ext cx="454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02" name="Equation" r:id="rId21" imgW="355600" imgH="203200" progId="Equation.DSMT4">
                    <p:embed/>
                  </p:oleObj>
                </mc:Choice>
                <mc:Fallback>
                  <p:oleObj name="Equation" r:id="rId21" imgW="355600" imgH="203200" progId="Equation.DSMT4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2" y="3046"/>
                          <a:ext cx="454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18" name="Line 46"/>
            <p:cNvSpPr>
              <a:spLocks noChangeShapeType="1"/>
            </p:cNvSpPr>
            <p:nvPr/>
          </p:nvSpPr>
          <p:spPr bwMode="auto">
            <a:xfrm flipV="1">
              <a:off x="4504" y="2432"/>
              <a:ext cx="343" cy="135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19" name="Line 47"/>
            <p:cNvSpPr>
              <a:spLocks noChangeShapeType="1"/>
            </p:cNvSpPr>
            <p:nvPr/>
          </p:nvSpPr>
          <p:spPr bwMode="auto">
            <a:xfrm>
              <a:off x="4834" y="2437"/>
              <a:ext cx="194" cy="351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20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1440954"/>
                </p:ext>
              </p:extLst>
            </p:nvPr>
          </p:nvGraphicFramePr>
          <p:xfrm>
            <a:off x="4402" y="2595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03" name="Equation" r:id="rId23" imgW="127000" imgH="152400" progId="Equation.DSMT4">
                    <p:embed/>
                  </p:oleObj>
                </mc:Choice>
                <mc:Fallback>
                  <p:oleObj name="Equation" r:id="rId23" imgW="127000" imgH="152400" progId="Equation.DSMT4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2" y="2595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2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6413350"/>
                </p:ext>
              </p:extLst>
            </p:nvPr>
          </p:nvGraphicFramePr>
          <p:xfrm>
            <a:off x="4346" y="2225"/>
            <a:ext cx="43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04" name="Equation" r:id="rId25" imgW="342900" imgH="177800" progId="Equation.DSMT4">
                    <p:embed/>
                  </p:oleObj>
                </mc:Choice>
                <mc:Fallback>
                  <p:oleObj name="Equation" r:id="rId25" imgW="342900" imgH="177800" progId="Equation.DSMT4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6" y="2225"/>
                          <a:ext cx="437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22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7579479"/>
                </p:ext>
              </p:extLst>
            </p:nvPr>
          </p:nvGraphicFramePr>
          <p:xfrm>
            <a:off x="4924" y="2410"/>
            <a:ext cx="532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05" name="Equation" r:id="rId27" imgW="419100" imgH="165100" progId="Equation.DSMT4">
                    <p:embed/>
                  </p:oleObj>
                </mc:Choice>
                <mc:Fallback>
                  <p:oleObj name="Equation" r:id="rId27" imgW="419100" imgH="165100" progId="Equation.DSMT4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4" y="2410"/>
                          <a:ext cx="532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23" name="Text Box 51"/>
            <p:cNvSpPr txBox="1">
              <a:spLocks noChangeArrowheads="1"/>
            </p:cNvSpPr>
            <p:nvPr/>
          </p:nvSpPr>
          <p:spPr bwMode="auto">
            <a:xfrm>
              <a:off x="3269" y="3507"/>
              <a:ext cx="6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World</a:t>
              </a:r>
            </a:p>
          </p:txBody>
        </p:sp>
        <p:sp>
          <p:nvSpPr>
            <p:cNvPr id="1180724" name="Text Box 52"/>
            <p:cNvSpPr txBox="1">
              <a:spLocks noChangeArrowheads="1"/>
            </p:cNvSpPr>
            <p:nvPr/>
          </p:nvSpPr>
          <p:spPr bwMode="auto">
            <a:xfrm>
              <a:off x="4030" y="2709"/>
              <a:ext cx="8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DD4B"/>
                  </a:solidFill>
                  <a:latin typeface="Arial" charset="0"/>
                </a:rPr>
                <a:t>Camera</a:t>
              </a:r>
            </a:p>
          </p:txBody>
        </p:sp>
        <p:sp>
          <p:nvSpPr>
            <p:cNvPr id="1180725" name="Oval 53"/>
            <p:cNvSpPr>
              <a:spLocks noChangeArrowheads="1"/>
            </p:cNvSpPr>
            <p:nvPr/>
          </p:nvSpPr>
          <p:spPr bwMode="auto">
            <a:xfrm>
              <a:off x="5036" y="2802"/>
              <a:ext cx="117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80726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892301"/>
                </p:ext>
              </p:extLst>
            </p:nvPr>
          </p:nvGraphicFramePr>
          <p:xfrm>
            <a:off x="5168" y="2813"/>
            <a:ext cx="179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06" name="Equation" r:id="rId29" imgW="139700" imgH="177800" progId="Equation.DSMT4">
                    <p:embed/>
                  </p:oleObj>
                </mc:Choice>
                <mc:Fallback>
                  <p:oleObj name="Equation" r:id="rId29" imgW="139700" imgH="177800" progId="Equation.DSMT4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8" y="2813"/>
                          <a:ext cx="179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Frames: Rotations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81731" name="Line 35"/>
          <p:cNvSpPr>
            <a:spLocks noChangeShapeType="1"/>
          </p:cNvSpPr>
          <p:nvPr/>
        </p:nvSpPr>
        <p:spPr bwMode="auto">
          <a:xfrm flipV="1">
            <a:off x="757240" y="1749426"/>
            <a:ext cx="7937" cy="285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2" name="Line 36"/>
          <p:cNvSpPr>
            <a:spLocks noChangeShapeType="1"/>
          </p:cNvSpPr>
          <p:nvPr/>
        </p:nvSpPr>
        <p:spPr bwMode="auto">
          <a:xfrm>
            <a:off x="766763" y="4616451"/>
            <a:ext cx="3503612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3" name="Oval 37"/>
          <p:cNvSpPr>
            <a:spLocks noChangeArrowheads="1"/>
          </p:cNvSpPr>
          <p:nvPr/>
        </p:nvSpPr>
        <p:spPr bwMode="auto">
          <a:xfrm>
            <a:off x="3273425" y="3382964"/>
            <a:ext cx="268288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34" name="Oval 38"/>
          <p:cNvSpPr>
            <a:spLocks noChangeArrowheads="1"/>
          </p:cNvSpPr>
          <p:nvPr/>
        </p:nvSpPr>
        <p:spPr bwMode="auto">
          <a:xfrm>
            <a:off x="2420940" y="2466977"/>
            <a:ext cx="268287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35" name="Line 39"/>
          <p:cNvSpPr>
            <a:spLocks noChangeShapeType="1"/>
          </p:cNvSpPr>
          <p:nvPr/>
        </p:nvSpPr>
        <p:spPr bwMode="auto">
          <a:xfrm flipV="1">
            <a:off x="757238" y="3476626"/>
            <a:ext cx="2660650" cy="1130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6" name="Line 40"/>
          <p:cNvSpPr>
            <a:spLocks noChangeShapeType="1"/>
          </p:cNvSpPr>
          <p:nvPr/>
        </p:nvSpPr>
        <p:spPr bwMode="auto">
          <a:xfrm flipV="1">
            <a:off x="746127" y="2571751"/>
            <a:ext cx="1787525" cy="2055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3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382646"/>
              </p:ext>
            </p:extLst>
          </p:nvPr>
        </p:nvGraphicFramePr>
        <p:xfrm>
          <a:off x="4119563" y="4694238"/>
          <a:ext cx="293687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14" name="Equation" r:id="rId3" imgW="127000" imgH="139700" progId="Equation.DSMT4">
                  <p:embed/>
                </p:oleObj>
              </mc:Choice>
              <mc:Fallback>
                <p:oleObj name="Equation" r:id="rId3" imgW="127000" imgH="1397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4694238"/>
                        <a:ext cx="293687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3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157997"/>
              </p:ext>
            </p:extLst>
          </p:nvPr>
        </p:nvGraphicFramePr>
        <p:xfrm>
          <a:off x="433388" y="1614489"/>
          <a:ext cx="3238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15" name="Equation" r:id="rId5" imgW="139700" imgH="177800" progId="Equation.DSMT4">
                  <p:embed/>
                </p:oleObj>
              </mc:Choice>
              <mc:Fallback>
                <p:oleObj name="Equation" r:id="rId5" imgW="139700" imgH="1778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614489"/>
                        <a:ext cx="32385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3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89288"/>
              </p:ext>
            </p:extLst>
          </p:nvPr>
        </p:nvGraphicFramePr>
        <p:xfrm>
          <a:off x="3605215" y="3189290"/>
          <a:ext cx="3524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16" name="Equation" r:id="rId7" imgW="152400" imgH="165100" progId="Equation.DSMT4">
                  <p:embed/>
                </p:oleObj>
              </mc:Choice>
              <mc:Fallback>
                <p:oleObj name="Equation" r:id="rId7" imgW="152400" imgH="1651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5" y="3189290"/>
                        <a:ext cx="3524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071494"/>
              </p:ext>
            </p:extLst>
          </p:nvPr>
        </p:nvGraphicFramePr>
        <p:xfrm>
          <a:off x="2711450" y="2163763"/>
          <a:ext cx="4111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17" name="Equation" r:id="rId9" imgW="177800" imgH="203200" progId="Equation.DSMT4">
                  <p:embed/>
                </p:oleObj>
              </mc:Choice>
              <mc:Fallback>
                <p:oleObj name="Equation" r:id="rId9" imgW="177800" imgH="2032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163763"/>
                        <a:ext cx="41116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081483"/>
              </p:ext>
            </p:extLst>
          </p:nvPr>
        </p:nvGraphicFramePr>
        <p:xfrm>
          <a:off x="1597027" y="3459165"/>
          <a:ext cx="4349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18" name="Equation" r:id="rId11" imgW="127000" imgH="177800" progId="Equation.DSMT4">
                  <p:embed/>
                </p:oleObj>
              </mc:Choice>
              <mc:Fallback>
                <p:oleObj name="Equation" r:id="rId11" imgW="127000" imgH="1778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7" y="3459165"/>
                        <a:ext cx="43497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507593"/>
              </p:ext>
            </p:extLst>
          </p:nvPr>
        </p:nvGraphicFramePr>
        <p:xfrm>
          <a:off x="3659" y="5503924"/>
          <a:ext cx="3313777" cy="1241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19" name="Equation" r:id="rId13" imgW="1524000" imgH="571500" progId="Equation.DSMT4">
                  <p:embed/>
                </p:oleObj>
              </mc:Choice>
              <mc:Fallback>
                <p:oleObj name="Equation" r:id="rId13" imgW="1524000" imgH="5715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" y="5503924"/>
                        <a:ext cx="3313777" cy="1241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45" name="Line 49"/>
          <p:cNvSpPr>
            <a:spLocks noChangeShapeType="1"/>
          </p:cNvSpPr>
          <p:nvPr/>
        </p:nvSpPr>
        <p:spPr bwMode="auto">
          <a:xfrm flipV="1">
            <a:off x="5186365" y="1749426"/>
            <a:ext cx="7937" cy="285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46" name="Line 50"/>
          <p:cNvSpPr>
            <a:spLocks noChangeShapeType="1"/>
          </p:cNvSpPr>
          <p:nvPr/>
        </p:nvSpPr>
        <p:spPr bwMode="auto">
          <a:xfrm>
            <a:off x="5195888" y="4616451"/>
            <a:ext cx="3503612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47" name="Oval 51"/>
          <p:cNvSpPr>
            <a:spLocks noChangeArrowheads="1"/>
          </p:cNvSpPr>
          <p:nvPr/>
        </p:nvSpPr>
        <p:spPr bwMode="auto">
          <a:xfrm>
            <a:off x="7702550" y="3382964"/>
            <a:ext cx="268288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49" name="Line 53"/>
          <p:cNvSpPr>
            <a:spLocks noChangeShapeType="1"/>
          </p:cNvSpPr>
          <p:nvPr/>
        </p:nvSpPr>
        <p:spPr bwMode="auto">
          <a:xfrm flipV="1">
            <a:off x="5186363" y="3476626"/>
            <a:ext cx="2660650" cy="1130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5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361239"/>
              </p:ext>
            </p:extLst>
          </p:nvPr>
        </p:nvGraphicFramePr>
        <p:xfrm>
          <a:off x="8034340" y="3189290"/>
          <a:ext cx="3524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20" name="Equation" r:id="rId15" imgW="152400" imgH="165100" progId="Equation.DSMT4">
                  <p:embed/>
                </p:oleObj>
              </mc:Choice>
              <mc:Fallback>
                <p:oleObj name="Equation" r:id="rId15" imgW="152400" imgH="1651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40" y="3189290"/>
                        <a:ext cx="3524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56" name="Line 60"/>
          <p:cNvSpPr>
            <a:spLocks noChangeShapeType="1"/>
          </p:cNvSpPr>
          <p:nvPr/>
        </p:nvSpPr>
        <p:spPr bwMode="auto">
          <a:xfrm flipV="1">
            <a:off x="5199065" y="2014539"/>
            <a:ext cx="1252537" cy="2628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57" name="Line 61"/>
          <p:cNvSpPr>
            <a:spLocks noChangeShapeType="1"/>
          </p:cNvSpPr>
          <p:nvPr/>
        </p:nvSpPr>
        <p:spPr bwMode="auto">
          <a:xfrm>
            <a:off x="5197477" y="4630740"/>
            <a:ext cx="2906713" cy="11652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69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109529"/>
              </p:ext>
            </p:extLst>
          </p:nvPr>
        </p:nvGraphicFramePr>
        <p:xfrm>
          <a:off x="1849440" y="4095751"/>
          <a:ext cx="5222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21" name="Equation" r:id="rId17" imgW="152400" imgH="139700" progId="Equation.DSMT4">
                  <p:embed/>
                </p:oleObj>
              </mc:Choice>
              <mc:Fallback>
                <p:oleObj name="Equation" r:id="rId17" imgW="152400" imgH="13970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40" y="4095751"/>
                        <a:ext cx="5222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0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055525"/>
              </p:ext>
            </p:extLst>
          </p:nvPr>
        </p:nvGraphicFramePr>
        <p:xfrm>
          <a:off x="6426200" y="4086226"/>
          <a:ext cx="5222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22" name="Equation" r:id="rId19" imgW="152400" imgH="139700" progId="Equation.DSMT4">
                  <p:embed/>
                </p:oleObj>
              </mc:Choice>
              <mc:Fallback>
                <p:oleObj name="Equation" r:id="rId19" imgW="152400" imgH="1397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4086226"/>
                        <a:ext cx="5222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1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793933"/>
              </p:ext>
            </p:extLst>
          </p:nvPr>
        </p:nvGraphicFramePr>
        <p:xfrm>
          <a:off x="6599240" y="4578349"/>
          <a:ext cx="434975" cy="61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23" name="Equation" r:id="rId21" imgW="127000" imgH="177800" progId="Equation.DSMT4">
                  <p:embed/>
                </p:oleObj>
              </mc:Choice>
              <mc:Fallback>
                <p:oleObj name="Equation" r:id="rId21" imgW="127000" imgH="1778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40" y="4578349"/>
                        <a:ext cx="434975" cy="617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2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45749"/>
              </p:ext>
            </p:extLst>
          </p:nvPr>
        </p:nvGraphicFramePr>
        <p:xfrm>
          <a:off x="6472240" y="1901826"/>
          <a:ext cx="295275" cy="32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24" name="Equation" r:id="rId23" imgW="127000" imgH="139700" progId="Equation.DSMT4">
                  <p:embed/>
                </p:oleObj>
              </mc:Choice>
              <mc:Fallback>
                <p:oleObj name="Equation" r:id="rId23" imgW="127000" imgH="1397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240" y="1901826"/>
                        <a:ext cx="295275" cy="325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3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244744"/>
              </p:ext>
            </p:extLst>
          </p:nvPr>
        </p:nvGraphicFramePr>
        <p:xfrm>
          <a:off x="7789481" y="5354498"/>
          <a:ext cx="2936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25" name="Equation" r:id="rId25" imgW="127000" imgH="152400" progId="Equation.DSMT4">
                  <p:embed/>
                </p:oleObj>
              </mc:Choice>
              <mc:Fallback>
                <p:oleObj name="Equation" r:id="rId25" imgW="127000" imgH="1524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481" y="5354498"/>
                        <a:ext cx="29368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4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63542"/>
              </p:ext>
            </p:extLst>
          </p:nvPr>
        </p:nvGraphicFramePr>
        <p:xfrm>
          <a:off x="3350920" y="5497513"/>
          <a:ext cx="4856163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26" name="Equation" r:id="rId27" imgW="2235200" imgH="571500" progId="Equation.DSMT4">
                  <p:embed/>
                </p:oleObj>
              </mc:Choice>
              <mc:Fallback>
                <p:oleObj name="Equation" r:id="rId27" imgW="2235200" imgH="5715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0920" y="5497513"/>
                        <a:ext cx="4856163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745" grpId="0" animBg="1"/>
      <p:bldP spid="1181746" grpId="0" animBg="1"/>
      <p:bldP spid="1181747" grpId="0" animBg="1"/>
      <p:bldP spid="1181749" grpId="0" animBg="1"/>
      <p:bldP spid="1181756" grpId="0" animBg="1"/>
      <p:bldP spid="11817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 i="1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83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34597"/>
              </p:ext>
            </p:extLst>
          </p:nvPr>
        </p:nvGraphicFramePr>
        <p:xfrm>
          <a:off x="685800" y="2592388"/>
          <a:ext cx="8086725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776" name="Equation" r:id="rId3" imgW="3060700" imgH="850900" progId="Equation.DSMT4">
                  <p:embed/>
                </p:oleObj>
              </mc:Choice>
              <mc:Fallback>
                <p:oleObj name="Equation" r:id="rId3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2388"/>
                        <a:ext cx="8086725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 formula (summary)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84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063267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881" name="Equation" r:id="rId3" imgW="3022600" imgH="266700" progId="Equation.DSMT4">
                  <p:embed/>
                </p:oleObj>
              </mc:Choice>
              <mc:Fallback>
                <p:oleObj name="Equation" r:id="rId3" imgW="30226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790018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882" name="Equation" r:id="rId5" imgW="1308100" imgH="266700" progId="Equation.DSMT4">
                  <p:embed/>
                </p:oleObj>
              </mc:Choice>
              <mc:Fallback>
                <p:oleObj name="Equation" r:id="rId5" imgW="1308100" imgH="266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24029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883" name="Equation" r:id="rId7" imgW="2768600" imgH="254000" progId="Equation.DSMT4">
                  <p:embed/>
                </p:oleObj>
              </mc:Choice>
              <mc:Fallback>
                <p:oleObj name="Equation" r:id="rId7" imgW="27686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66863"/>
              </p:ext>
            </p:extLst>
          </p:nvPr>
        </p:nvGraphicFramePr>
        <p:xfrm>
          <a:off x="1" y="4367213"/>
          <a:ext cx="9144000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884" name="Equation" r:id="rId9" imgW="5295900" imgH="825500" progId="Equation.DSMT4">
                  <p:embed/>
                </p:oleObj>
              </mc:Choice>
              <mc:Fallback>
                <p:oleObj name="Equation" r:id="rId9" imgW="5295900" imgH="825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367213"/>
                        <a:ext cx="9144000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 i="1"/>
              <a:t>gluLookAt (quickly)</a:t>
            </a:r>
          </a:p>
          <a:p>
            <a:endParaRPr lang="en-US" i="1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Derive gluLookAt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1800"/>
            <a:ext cx="8686800" cy="591185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Defines camera, fundamental to how we view images</a:t>
            </a:r>
            <a:endParaRPr lang="en-US" sz="2000"/>
          </a:p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May be important for HW1</a:t>
            </a:r>
          </a:p>
          <a:p>
            <a:r>
              <a:rPr lang="en-US" sz="2400"/>
              <a:t>Combines many concepts discussed in lecture</a:t>
            </a:r>
          </a:p>
          <a:p>
            <a:r>
              <a:rPr lang="en-US" sz="2400"/>
              <a:t>Core function in OpenGL for later assignments</a:t>
            </a:r>
          </a:p>
          <a:p>
            <a:endParaRPr lang="en-US" sz="2400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63285" name="Group 21"/>
          <p:cNvGrpSpPr>
            <a:grpSpLocks/>
          </p:cNvGrpSpPr>
          <p:nvPr/>
        </p:nvGrpSpPr>
        <p:grpSpPr bwMode="auto">
          <a:xfrm>
            <a:off x="4360864" y="3143251"/>
            <a:ext cx="3938588" cy="2781300"/>
            <a:chOff x="2747" y="1980"/>
            <a:chExt cx="2481" cy="1752"/>
          </a:xfrm>
        </p:grpSpPr>
        <p:sp>
          <p:nvSpPr>
            <p:cNvPr id="1163274" name="Freeform 10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69" name="Line 5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75" name="Line 11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76" name="Text Box 12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Eye</a:t>
              </a:r>
            </a:p>
          </p:txBody>
        </p:sp>
        <p:sp>
          <p:nvSpPr>
            <p:cNvPr id="1163277" name="Text Box 13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Up vector</a:t>
              </a:r>
            </a:p>
          </p:txBody>
        </p:sp>
        <p:sp>
          <p:nvSpPr>
            <p:cNvPr id="1163278" name="Text Box 14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Center</a:t>
              </a:r>
            </a:p>
          </p:txBody>
        </p:sp>
        <p:sp>
          <p:nvSpPr>
            <p:cNvPr id="1163279" name="Oval 15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3280" name="Oval 16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3" y="1701800"/>
            <a:ext cx="936625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 i="1"/>
              <a:t>First, create a coordinate frame for the camera</a:t>
            </a:r>
          </a:p>
          <a:p>
            <a:r>
              <a:rPr lang="en-US"/>
              <a:t>Define a rotation matrix</a:t>
            </a:r>
          </a:p>
          <a:p>
            <a:r>
              <a:rPr lang="en-US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frame?</a:t>
            </a:r>
          </a:p>
        </p:txBody>
      </p:sp>
      <p:sp>
        <p:nvSpPr>
          <p:cNvPr id="1164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We want to associate </a:t>
            </a:r>
            <a:r>
              <a:rPr lang="en-US" sz="2400" b="1" dirty="0"/>
              <a:t>w</a:t>
            </a:r>
            <a:r>
              <a:rPr lang="en-US" sz="2400" dirty="0"/>
              <a:t> with </a:t>
            </a:r>
            <a:r>
              <a:rPr lang="en-US" sz="2400" b="1" dirty="0"/>
              <a:t>a</a:t>
            </a:r>
            <a:r>
              <a:rPr lang="en-US" sz="2400" dirty="0"/>
              <a:t>, and </a:t>
            </a:r>
            <a:r>
              <a:rPr lang="en-US" sz="2400" b="1" dirty="0"/>
              <a:t>v</a:t>
            </a:r>
            <a:r>
              <a:rPr lang="en-US" sz="2400" dirty="0"/>
              <a:t> with </a:t>
            </a:r>
            <a:r>
              <a:rPr lang="en-US" sz="2400" b="1" dirty="0"/>
              <a:t>b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neither orthogonal nor unit norm</a:t>
            </a:r>
          </a:p>
          <a:p>
            <a:pPr lvl="1"/>
            <a:r>
              <a:rPr lang="en-US" dirty="0"/>
              <a:t>And we also need to find </a:t>
            </a:r>
            <a:r>
              <a:rPr lang="en-US" b="1" dirty="0"/>
              <a:t>u</a:t>
            </a:r>
          </a:p>
          <a:p>
            <a:pPr lvl="1"/>
            <a:endParaRPr lang="en-US" sz="2000" b="1" dirty="0"/>
          </a:p>
          <a:p>
            <a:endParaRPr lang="en-US" b="1" dirty="0"/>
          </a:p>
        </p:txBody>
      </p:sp>
      <p:graphicFrame>
        <p:nvGraphicFramePr>
          <p:cNvPr id="1164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566722"/>
              </p:ext>
            </p:extLst>
          </p:nvPr>
        </p:nvGraphicFramePr>
        <p:xfrm>
          <a:off x="3867150" y="3917950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375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917950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4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737599"/>
              </p:ext>
            </p:extLst>
          </p:nvPr>
        </p:nvGraphicFramePr>
        <p:xfrm>
          <a:off x="3933825" y="5448301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376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5448301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4295" name="Text Box 7"/>
          <p:cNvSpPr txBox="1">
            <a:spLocks noChangeArrowheads="1"/>
          </p:cNvSpPr>
          <p:nvPr/>
        </p:nvSpPr>
        <p:spPr bwMode="auto">
          <a:xfrm>
            <a:off x="6979019" y="6149976"/>
            <a:ext cx="20661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from lecture 2</a:t>
            </a:r>
          </a:p>
        </p:txBody>
      </p:sp>
      <p:graphicFrame>
        <p:nvGraphicFramePr>
          <p:cNvPr id="8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143129"/>
              </p:ext>
            </p:extLst>
          </p:nvPr>
        </p:nvGraphicFramePr>
        <p:xfrm>
          <a:off x="3807636" y="2700992"/>
          <a:ext cx="1246266" cy="118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377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36" y="2700992"/>
                        <a:ext cx="1246266" cy="1186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 i="1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</a:t>
            </a:r>
          </a:p>
        </p:txBody>
      </p:sp>
      <p:sp>
        <p:nvSpPr>
          <p:cNvPr id="1167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5738" y="1527175"/>
            <a:ext cx="89662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pPr>
              <a:buFont typeface="Wingdings" charset="0"/>
              <a:buNone/>
            </a:pPr>
            <a:r>
              <a:rPr lang="en-US" sz="2400" dirty="0"/>
              <a:t>			</a:t>
            </a:r>
          </a:p>
          <a:p>
            <a:r>
              <a:rPr lang="en-US" sz="2400" dirty="0"/>
              <a:t>We want to position camera at origin, looking down –Z </a:t>
            </a:r>
            <a:r>
              <a:rPr lang="en-US" sz="2400" dirty="0" err="1"/>
              <a:t>dirn</a:t>
            </a:r>
            <a:endParaRPr lang="en-US" sz="2400" dirty="0"/>
          </a:p>
          <a:p>
            <a:r>
              <a:rPr lang="en-US" sz="2400" dirty="0"/>
              <a:t>Hence, vector </a:t>
            </a:r>
            <a:r>
              <a:rPr lang="en-US" sz="2400" b="1" dirty="0"/>
              <a:t>a </a:t>
            </a:r>
            <a:r>
              <a:rPr lang="en-US" sz="2400" dirty="0"/>
              <a:t>is given by </a:t>
            </a:r>
            <a:r>
              <a:rPr lang="en-US" sz="2400" b="1" dirty="0"/>
              <a:t>eye</a:t>
            </a:r>
            <a:r>
              <a:rPr lang="en-US" sz="2400" dirty="0"/>
              <a:t> – </a:t>
            </a:r>
            <a:r>
              <a:rPr lang="en-US" sz="2400" b="1" dirty="0"/>
              <a:t>center</a:t>
            </a:r>
          </a:p>
          <a:p>
            <a:r>
              <a:rPr lang="en-US" sz="2400" dirty="0"/>
              <a:t>The vector </a:t>
            </a:r>
            <a:r>
              <a:rPr lang="en-US" sz="2400" b="1" dirty="0"/>
              <a:t>b </a:t>
            </a:r>
            <a:r>
              <a:rPr lang="en-US" sz="2400" dirty="0"/>
              <a:t>is simply the </a:t>
            </a:r>
            <a:r>
              <a:rPr lang="en-US" sz="2400" b="1" dirty="0"/>
              <a:t>up</a:t>
            </a:r>
            <a:r>
              <a:rPr lang="en-US" sz="2400" dirty="0"/>
              <a:t> vector</a:t>
            </a:r>
            <a:endParaRPr lang="en-US" sz="2400" b="1" dirty="0"/>
          </a:p>
          <a:p>
            <a:endParaRPr lang="en-US" b="1" dirty="0"/>
          </a:p>
        </p:txBody>
      </p:sp>
      <p:graphicFrame>
        <p:nvGraphicFramePr>
          <p:cNvPr id="1167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43880"/>
              </p:ext>
            </p:extLst>
          </p:nvPr>
        </p:nvGraphicFramePr>
        <p:xfrm>
          <a:off x="3756610" y="1341438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58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610" y="1341438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996805"/>
              </p:ext>
            </p:extLst>
          </p:nvPr>
        </p:nvGraphicFramePr>
        <p:xfrm>
          <a:off x="6407150" y="1685926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59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1685926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7370" name="Group 10"/>
          <p:cNvGrpSpPr>
            <a:grpSpLocks/>
          </p:cNvGrpSpPr>
          <p:nvPr/>
        </p:nvGrpSpPr>
        <p:grpSpPr bwMode="auto">
          <a:xfrm>
            <a:off x="4868863" y="3802063"/>
            <a:ext cx="3938588" cy="2781300"/>
            <a:chOff x="2747" y="1980"/>
            <a:chExt cx="2481" cy="1752"/>
          </a:xfrm>
        </p:grpSpPr>
        <p:sp>
          <p:nvSpPr>
            <p:cNvPr id="1167371" name="Freeform 11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2" name="Line 12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3" name="Line 13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4" name="Text Box 14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Eye</a:t>
              </a:r>
            </a:p>
          </p:txBody>
        </p:sp>
        <p:sp>
          <p:nvSpPr>
            <p:cNvPr id="1167375" name="Text Box 15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Up vector</a:t>
              </a:r>
            </a:p>
          </p:txBody>
        </p:sp>
        <p:sp>
          <p:nvSpPr>
            <p:cNvPr id="1167376" name="Text Box 16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Center</a:t>
              </a:r>
            </a:p>
          </p:txBody>
        </p:sp>
        <p:sp>
          <p:nvSpPr>
            <p:cNvPr id="1167377" name="Oval 17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378" name="Oval 18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086030"/>
              </p:ext>
            </p:extLst>
          </p:nvPr>
        </p:nvGraphicFramePr>
        <p:xfrm>
          <a:off x="1500988" y="1314489"/>
          <a:ext cx="1246266" cy="118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60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988" y="1314489"/>
                        <a:ext cx="1246266" cy="1186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7" y="1644649"/>
            <a:ext cx="9129713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/>
              <a:t>First, create a coordinate frame for the camera</a:t>
            </a:r>
          </a:p>
          <a:p>
            <a:r>
              <a:rPr lang="en-US" i="1"/>
              <a:t>Define a rotation matrix</a:t>
            </a:r>
          </a:p>
          <a:p>
            <a:r>
              <a:rPr lang="en-US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69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472223"/>
              </p:ext>
            </p:extLst>
          </p:nvPr>
        </p:nvGraphicFramePr>
        <p:xfrm>
          <a:off x="685800" y="2592388"/>
          <a:ext cx="8086725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42" name="Equation" r:id="rId3" imgW="3060700" imgH="850900" progId="Equation.DSMT4">
                  <p:embed/>
                </p:oleObj>
              </mc:Choice>
              <mc:Fallback>
                <p:oleObj name="Equation" r:id="rId3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2388"/>
                        <a:ext cx="8086725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1800"/>
            <a:ext cx="914400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/>
              <a:t>First, create a coordinate frame for the camera</a:t>
            </a:r>
          </a:p>
          <a:p>
            <a:r>
              <a:rPr lang="en-US"/>
              <a:t>Define a rotation matrix</a:t>
            </a:r>
          </a:p>
          <a:p>
            <a:r>
              <a:rPr lang="en-US" i="1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1800"/>
            <a:ext cx="868680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 i="1"/>
              <a:t>Cannot </a:t>
            </a:r>
            <a:r>
              <a:rPr lang="en-US"/>
              <a:t>apply translation after rotation</a:t>
            </a:r>
          </a:p>
          <a:p>
            <a:r>
              <a:rPr lang="en-US"/>
              <a:t>The translation must come first (to bring camera to origin) before the rotation is applied</a:t>
            </a:r>
          </a:p>
          <a:p>
            <a:pPr>
              <a:buFont typeface="Wingdings" charset="0"/>
              <a:buNone/>
            </a:pPr>
            <a:endParaRPr lang="en-US" i="1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72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80842"/>
              </p:ext>
            </p:extLst>
          </p:nvPr>
        </p:nvGraphicFramePr>
        <p:xfrm>
          <a:off x="331788" y="1568450"/>
          <a:ext cx="87566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539" name="Equation" r:id="rId3" imgW="2628900" imgH="203200" progId="Equation.DSMT4">
                  <p:embed/>
                </p:oleObj>
              </mc:Choice>
              <mc:Fallback>
                <p:oleObj name="Equation" r:id="rId3" imgW="26289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1568450"/>
                        <a:ext cx="87566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2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032322"/>
              </p:ext>
            </p:extLst>
          </p:nvPr>
        </p:nvGraphicFramePr>
        <p:xfrm>
          <a:off x="20939" y="2944875"/>
          <a:ext cx="9107396" cy="23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540" name="Equation" r:id="rId5" imgW="4394200" imgH="1079500" progId="Equation.DSMT4">
                  <p:embed/>
                </p:oleObj>
              </mc:Choice>
              <mc:Fallback>
                <p:oleObj name="Equation" r:id="rId5" imgW="4394200" imgH="1079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" y="2944875"/>
                        <a:ext cx="9107396" cy="23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gluLookAt final form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73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397685"/>
              </p:ext>
            </p:extLst>
          </p:nvPr>
        </p:nvGraphicFramePr>
        <p:xfrm>
          <a:off x="1451378" y="1297841"/>
          <a:ext cx="6259064" cy="257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64" name="Equation" r:id="rId3" imgW="2717800" imgH="1079500" progId="Equation.DSMT4">
                  <p:embed/>
                </p:oleObj>
              </mc:Choice>
              <mc:Fallback>
                <p:oleObj name="Equation" r:id="rId3" imgW="2717800" imgH="1079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378" y="1297841"/>
                        <a:ext cx="6259064" cy="257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3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80807"/>
              </p:ext>
            </p:extLst>
          </p:nvPr>
        </p:nvGraphicFramePr>
        <p:xfrm>
          <a:off x="1416072" y="4000897"/>
          <a:ext cx="6488749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65" name="Equation" r:id="rId5" imgW="2590800" imgH="1117600" progId="Equation.DSMT4">
                  <p:embed/>
                </p:oleObj>
              </mc:Choice>
              <mc:Fallback>
                <p:oleObj name="Equation" r:id="rId5" imgW="2590800" imgH="1117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72" y="4000897"/>
                        <a:ext cx="6488749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229600" cy="5911851"/>
          </a:xfrm>
        </p:spPr>
        <p:txBody>
          <a:bodyPr/>
          <a:lstStyle/>
          <a:p>
            <a:r>
              <a:rPr lang="en-US"/>
              <a:t>E.g. move x by +5 units, leave y, z unchanged</a:t>
            </a:r>
          </a:p>
          <a:p>
            <a:r>
              <a:rPr lang="en-US"/>
              <a:t>We need appropriate matrix.  What is it?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269644"/>
              </p:ext>
            </p:extLst>
          </p:nvPr>
        </p:nvGraphicFramePr>
        <p:xfrm>
          <a:off x="366123" y="3006247"/>
          <a:ext cx="8465020" cy="230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009" name="Equation" r:id="rId3" imgW="2705100" imgH="736600" progId="Equation.DSMT4">
                  <p:embed/>
                </p:oleObj>
              </mc:Choice>
              <mc:Fallback>
                <p:oleObj name="Equation" r:id="rId3" imgW="27051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23" y="3006247"/>
                        <a:ext cx="8465020" cy="2305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39849" y="5741809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Transformations game demo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Homogeneous Coordinates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686800" cy="5911851"/>
          </a:xfrm>
        </p:spPr>
        <p:txBody>
          <a:bodyPr/>
          <a:lstStyle/>
          <a:p>
            <a:r>
              <a:rPr lang="en-US"/>
              <a:t>Add a fourth homogeneous coordinate (w=1)</a:t>
            </a:r>
          </a:p>
          <a:p>
            <a:r>
              <a:rPr lang="en-US"/>
              <a:t>4x4 matrices very common in graphics, hardware</a:t>
            </a:r>
          </a:p>
          <a:p>
            <a:r>
              <a:rPr lang="en-US"/>
              <a:t>Last row always 0 0 0 1 (until next lecture)</a:t>
            </a:r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521400"/>
              </p:ext>
            </p:extLst>
          </p:nvPr>
        </p:nvGraphicFramePr>
        <p:xfrm>
          <a:off x="505175" y="3555785"/>
          <a:ext cx="8092767" cy="265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33" name="Equation" r:id="rId3" imgW="2946400" imgH="965200" progId="Equation.DSMT4">
                  <p:embed/>
                </p:oleObj>
              </mc:Choice>
              <mc:Fallback>
                <p:oleObj name="Equation" r:id="rId3" imgW="29464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75" y="3555785"/>
                        <a:ext cx="8092767" cy="2651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Representation of Points (4-Vectors)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3525"/>
            <a:ext cx="8229600" cy="591185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Homogeneous coordinates</a:t>
            </a:r>
          </a:p>
          <a:p>
            <a:pPr lvl="1"/>
            <a:endParaRPr lang="en-US"/>
          </a:p>
          <a:p>
            <a:pPr lvl="1"/>
            <a:r>
              <a:rPr lang="en-US"/>
              <a:t>Divide by 4</a:t>
            </a:r>
            <a:r>
              <a:rPr lang="en-US" baseline="30000"/>
              <a:t>th</a:t>
            </a:r>
            <a:r>
              <a:rPr lang="en-US"/>
              <a:t> coord (w) to get                                (inhomogeneous) point</a:t>
            </a:r>
          </a:p>
          <a:p>
            <a:pPr lvl="1"/>
            <a:endParaRPr lang="en-US"/>
          </a:p>
          <a:p>
            <a:pPr lvl="1"/>
            <a:r>
              <a:rPr lang="en-US"/>
              <a:t>Multiplication by w &gt; 0, no effect</a:t>
            </a:r>
          </a:p>
          <a:p>
            <a:pPr lvl="1"/>
            <a:endParaRPr lang="en-US"/>
          </a:p>
          <a:p>
            <a:pPr lvl="1"/>
            <a:r>
              <a:rPr lang="en-US"/>
              <a:t>Assume w </a:t>
            </a:r>
            <a:r>
              <a:rPr lang="en-US">
                <a:cs typeface="Times New Roman" charset="0"/>
              </a:rPr>
              <a:t>≥ 0.  For w &gt; 0, normal                                                                  finite point.  For w = 0, point at infinity                                      (used for vectors to stop translation)</a:t>
            </a:r>
          </a:p>
          <a:p>
            <a:pPr lvl="1"/>
            <a:endParaRPr lang="en-US">
              <a:cs typeface="Times New Roman" charset="0"/>
            </a:endParaRP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975728"/>
              </p:ext>
            </p:extLst>
          </p:nvPr>
        </p:nvGraphicFramePr>
        <p:xfrm>
          <a:off x="5293089" y="1425377"/>
          <a:ext cx="3813843" cy="233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05" name="Equation" r:id="rId3" imgW="1536700" imgH="939800" progId="Equation.DSMT4">
                  <p:embed/>
                </p:oleObj>
              </mc:Choice>
              <mc:Fallback>
                <p:oleObj name="Equation" r:id="rId3" imgW="15367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089" y="1425377"/>
                        <a:ext cx="3813843" cy="2332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Advantages of Homogeneous Coords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5" y="1519237"/>
            <a:ext cx="8929687" cy="5911851"/>
          </a:xfrm>
        </p:spPr>
        <p:txBody>
          <a:bodyPr/>
          <a:lstStyle/>
          <a:p>
            <a:r>
              <a:rPr lang="en-US"/>
              <a:t>Unified framework for translation, viewing, rot…</a:t>
            </a:r>
          </a:p>
          <a:p>
            <a:r>
              <a:rPr lang="en-US"/>
              <a:t>Can concatenate any set of transforms to 4x4 matrix</a:t>
            </a:r>
          </a:p>
          <a:p>
            <a:r>
              <a:rPr lang="en-US"/>
              <a:t>No division (as for perspective viewing) till end</a:t>
            </a:r>
          </a:p>
          <a:p>
            <a:r>
              <a:rPr lang="en-US"/>
              <a:t>Simpler formulas, no special cases</a:t>
            </a:r>
          </a:p>
          <a:p>
            <a:r>
              <a:rPr lang="en-US"/>
              <a:t>Standard in graphics software, hardware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Translation Matrix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47" y="1527175"/>
            <a:ext cx="82296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2">
              <a:buFont typeface="Wingdings" charset="0"/>
              <a:buNone/>
            </a:pPr>
            <a:endParaRPr lang="en-US"/>
          </a:p>
        </p:txBody>
      </p:sp>
      <p:graphicFrame>
        <p:nvGraphicFramePr>
          <p:cNvPr id="1157124" name="Object 4"/>
          <p:cNvGraphicFramePr>
            <a:graphicFrameLocks noChangeAspect="1"/>
          </p:cNvGraphicFramePr>
          <p:nvPr/>
        </p:nvGraphicFramePr>
        <p:xfrm>
          <a:off x="0" y="1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0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914400" cy="198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83369"/>
              </p:ext>
            </p:extLst>
          </p:nvPr>
        </p:nvGraphicFramePr>
        <p:xfrm>
          <a:off x="2139964" y="1439624"/>
          <a:ext cx="5129880" cy="246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07" name="Equation" r:id="rId5" imgW="2247900" imgH="1079500" progId="Equation.DSMT4">
                  <p:embed/>
                </p:oleObj>
              </mc:Choice>
              <mc:Fallback>
                <p:oleObj name="Equation" r:id="rId5" imgW="22479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64" y="1439624"/>
                        <a:ext cx="5129880" cy="2463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442744"/>
              </p:ext>
            </p:extLst>
          </p:nvPr>
        </p:nvGraphicFramePr>
        <p:xfrm>
          <a:off x="756989" y="4302043"/>
          <a:ext cx="7907405" cy="2358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08" name="Equation" r:id="rId7" imgW="3619500" imgH="1079500" progId="Equation.DSMT4">
                  <p:embed/>
                </p:oleObj>
              </mc:Choice>
              <mc:Fallback>
                <p:oleObj name="Equation" r:id="rId7" imgW="36195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89" y="4302043"/>
                        <a:ext cx="7907405" cy="2358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686800" cy="5911851"/>
          </a:xfrm>
        </p:spPr>
        <p:txBody>
          <a:bodyPr/>
          <a:lstStyle/>
          <a:p>
            <a:r>
              <a:rPr lang="en-US" dirty="0"/>
              <a:t>Order matters!!  TR is not the same as RT (demo)</a:t>
            </a:r>
          </a:p>
          <a:p>
            <a:r>
              <a:rPr lang="en-US" dirty="0"/>
              <a:t>General form for rigid body transforms</a:t>
            </a:r>
          </a:p>
          <a:p>
            <a:r>
              <a:rPr lang="en-US" dirty="0"/>
              <a:t>We show rotation first, then translation (commonly used to position objects) on next slide.  Slide after that works it out the other way </a:t>
            </a:r>
            <a:endParaRPr lang="en-US" dirty="0" smtClean="0"/>
          </a:p>
          <a:p>
            <a:r>
              <a:rPr lang="en-US" dirty="0" smtClean="0"/>
              <a:t>Demos with applet, homework 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                                </a:t>
            </a:r>
          </a:p>
          <a:p>
            <a:endParaRPr lang="en-US" dirty="0"/>
          </a:p>
        </p:txBody>
      </p:sp>
      <p:sp>
        <p:nvSpPr>
          <p:cNvPr id="1158149" name="Rectangle 5"/>
          <p:cNvSpPr>
            <a:spLocks noChangeArrowheads="1"/>
          </p:cNvSpPr>
          <p:nvPr/>
        </p:nvSpPr>
        <p:spPr bwMode="auto">
          <a:xfrm>
            <a:off x="4479667" y="5884863"/>
            <a:ext cx="1846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26419</TotalTime>
  <Words>1059</Words>
  <Application>Microsoft Macintosh PowerPoint</Application>
  <PresentationFormat>Letter Paper (8.5x11 in)</PresentationFormat>
  <Paragraphs>255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Equation</vt:lpstr>
      <vt:lpstr>Foundations of Computer Graphics (Fall 2012)</vt:lpstr>
      <vt:lpstr>To Do</vt:lpstr>
      <vt:lpstr>Outline</vt:lpstr>
      <vt:lpstr>Translation</vt:lpstr>
      <vt:lpstr>Homogeneous Coordinates</vt:lpstr>
      <vt:lpstr>Representation of Points (4-Vectors)</vt:lpstr>
      <vt:lpstr>Advantages of Homogeneous Coords</vt:lpstr>
      <vt:lpstr>General Translation Matrix</vt:lpstr>
      <vt:lpstr>Combining Translations, Rotations</vt:lpstr>
      <vt:lpstr>Combining Translations, Rotations</vt:lpstr>
      <vt:lpstr>Combining Translations, Rotations</vt:lpstr>
      <vt:lpstr>Outline</vt:lpstr>
      <vt:lpstr>Hierarchical Scene Graph</vt:lpstr>
      <vt:lpstr>Drawing a Scene Graph</vt:lpstr>
      <vt:lpstr>Example Scene-Graphs</vt:lpstr>
      <vt:lpstr>Outline</vt:lpstr>
      <vt:lpstr>Normals</vt:lpstr>
      <vt:lpstr>Finding Normal Transformation</vt:lpstr>
      <vt:lpstr>Outline</vt:lpstr>
      <vt:lpstr>Coordinate Frames</vt:lpstr>
      <vt:lpstr>Coordinate Frames: In general</vt:lpstr>
      <vt:lpstr>Coordinate Frames: Rotations</vt:lpstr>
      <vt:lpstr>Outline</vt:lpstr>
      <vt:lpstr>Geometric Interpretation 3D Rotations</vt:lpstr>
      <vt:lpstr>Axis-Angle formula (summary)</vt:lpstr>
      <vt:lpstr>Outline</vt:lpstr>
      <vt:lpstr>Case Study: Derive gluLookAt</vt:lpstr>
      <vt:lpstr>Steps</vt:lpstr>
      <vt:lpstr>Constructing a coordinate frame?</vt:lpstr>
      <vt:lpstr>Constructing a coordinate frame</vt:lpstr>
      <vt:lpstr>Steps</vt:lpstr>
      <vt:lpstr>Geometric Interpretation 3D Rotations</vt:lpstr>
      <vt:lpstr>Steps</vt:lpstr>
      <vt:lpstr>Translation</vt:lpstr>
      <vt:lpstr>Combining Translations, Rotations</vt:lpstr>
      <vt:lpstr>gluLookAt final form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681</cp:revision>
  <cp:lastPrinted>1999-08-03T15:46:38Z</cp:lastPrinted>
  <dcterms:created xsi:type="dcterms:W3CDTF">1999-02-11T00:43:51Z</dcterms:created>
  <dcterms:modified xsi:type="dcterms:W3CDTF">2012-08-25T21:38:39Z</dcterms:modified>
</cp:coreProperties>
</file>