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1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43"/>
  </p:notesMasterIdLst>
  <p:handoutMasterIdLst>
    <p:handoutMasterId r:id="rId44"/>
  </p:handoutMasterIdLst>
  <p:sldIdLst>
    <p:sldId id="751" r:id="rId2"/>
    <p:sldId id="760" r:id="rId3"/>
    <p:sldId id="761" r:id="rId4"/>
    <p:sldId id="762" r:id="rId5"/>
    <p:sldId id="763" r:id="rId6"/>
    <p:sldId id="764" r:id="rId7"/>
    <p:sldId id="765" r:id="rId8"/>
    <p:sldId id="766" r:id="rId9"/>
    <p:sldId id="767" r:id="rId10"/>
    <p:sldId id="768" r:id="rId11"/>
    <p:sldId id="769" r:id="rId12"/>
    <p:sldId id="773" r:id="rId13"/>
    <p:sldId id="770" r:id="rId14"/>
    <p:sldId id="771" r:id="rId15"/>
    <p:sldId id="772" r:id="rId16"/>
    <p:sldId id="774" r:id="rId17"/>
    <p:sldId id="775" r:id="rId18"/>
    <p:sldId id="776" r:id="rId19"/>
    <p:sldId id="777" r:id="rId20"/>
    <p:sldId id="778" r:id="rId21"/>
    <p:sldId id="779" r:id="rId22"/>
    <p:sldId id="780" r:id="rId23"/>
    <p:sldId id="781" r:id="rId24"/>
    <p:sldId id="782" r:id="rId25"/>
    <p:sldId id="785" r:id="rId26"/>
    <p:sldId id="787" r:id="rId27"/>
    <p:sldId id="788" r:id="rId28"/>
    <p:sldId id="783" r:id="rId29"/>
    <p:sldId id="784" r:id="rId30"/>
    <p:sldId id="789" r:id="rId31"/>
    <p:sldId id="790" r:id="rId32"/>
    <p:sldId id="792" r:id="rId33"/>
    <p:sldId id="793" r:id="rId34"/>
    <p:sldId id="794" r:id="rId35"/>
    <p:sldId id="795" r:id="rId36"/>
    <p:sldId id="797" r:id="rId37"/>
    <p:sldId id="798" r:id="rId38"/>
    <p:sldId id="799" r:id="rId39"/>
    <p:sldId id="800" r:id="rId40"/>
    <p:sldId id="801" r:id="rId41"/>
    <p:sldId id="802" r:id="rId42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-5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9.xml"/><Relationship Id="rId2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emf"/><Relationship Id="rId12" Type="http://schemas.openxmlformats.org/officeDocument/2006/relationships/image" Target="../media/image50.emf"/><Relationship Id="rId13" Type="http://schemas.openxmlformats.org/officeDocument/2006/relationships/image" Target="../media/image51.emf"/><Relationship Id="rId1" Type="http://schemas.openxmlformats.org/officeDocument/2006/relationships/image" Target="../media/image39.emf"/><Relationship Id="rId2" Type="http://schemas.openxmlformats.org/officeDocument/2006/relationships/image" Target="../media/image40.emf"/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8" Type="http://schemas.openxmlformats.org/officeDocument/2006/relationships/image" Target="../media/image46.emf"/><Relationship Id="rId9" Type="http://schemas.openxmlformats.org/officeDocument/2006/relationships/image" Target="../media/image47.emf"/><Relationship Id="rId10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 b="0">
                <a:cs typeface="+mn-cs"/>
              </a:defRPr>
            </a:lvl1pPr>
          </a:lstStyle>
          <a:p>
            <a:pPr>
              <a:defRPr/>
            </a:pPr>
            <a:fld id="{8D3D901C-15AF-2A40-B407-E210684BA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72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 b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 b="0">
                <a:cs typeface="+mn-cs"/>
              </a:defRPr>
            </a:lvl1pPr>
          </a:lstStyle>
          <a:p>
            <a:pPr>
              <a:defRPr/>
            </a:pPr>
            <a:fld id="{BB54CC6B-0BE0-0D43-A302-0167E3347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966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54CC6B-0BE0-0D43-A302-0167E3347CA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7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7506057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7857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8966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3603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4401489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9005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9318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77187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3130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9804502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927080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47.emf"/><Relationship Id="rId21" Type="http://schemas.openxmlformats.org/officeDocument/2006/relationships/oleObject" Target="../embeddings/oleObject10.bin"/><Relationship Id="rId22" Type="http://schemas.openxmlformats.org/officeDocument/2006/relationships/image" Target="../media/image48.emf"/><Relationship Id="rId23" Type="http://schemas.openxmlformats.org/officeDocument/2006/relationships/oleObject" Target="../embeddings/oleObject11.bin"/><Relationship Id="rId24" Type="http://schemas.openxmlformats.org/officeDocument/2006/relationships/image" Target="../media/image49.emf"/><Relationship Id="rId25" Type="http://schemas.openxmlformats.org/officeDocument/2006/relationships/oleObject" Target="../embeddings/oleObject12.bin"/><Relationship Id="rId26" Type="http://schemas.openxmlformats.org/officeDocument/2006/relationships/image" Target="../media/image50.emf"/><Relationship Id="rId27" Type="http://schemas.openxmlformats.org/officeDocument/2006/relationships/oleObject" Target="../embeddings/oleObject13.bin"/><Relationship Id="rId28" Type="http://schemas.openxmlformats.org/officeDocument/2006/relationships/image" Target="../media/image51.emf"/><Relationship Id="rId10" Type="http://schemas.openxmlformats.org/officeDocument/2006/relationships/image" Target="../media/image42.e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43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44.e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45.e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46.e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40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s.lcs.mit.edu/classes/6.837/F98/Lecture21/Slide06.html" TargetMode="External"/><Relationship Id="rId4" Type="http://schemas.openxmlformats.org/officeDocument/2006/relationships/hyperlink" Target="http://en.wikipedia.org/wiki/File:Perspective_correct_texture_mapping.jpg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raphics.lcs.mit.edu/classes/6.837/F98/Lecture21/Slide05.html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raphics.lcs.mit.edu/classes/6.837/F98/Lecture21/Slide14.htm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5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58.wmf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5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cs typeface="+mj-cs"/>
              </a:rPr>
              <a:t>Foundations of Computer Graphics </a:t>
            </a:r>
            <a:r>
              <a:rPr lang="en-US" sz="3200" dirty="0" smtClean="0">
                <a:cs typeface="+mj-cs"/>
              </a:rPr>
              <a:t>(Fall </a:t>
            </a:r>
            <a:r>
              <a:rPr lang="en-US" sz="3200" dirty="0" smtClean="0">
                <a:cs typeface="+mj-cs"/>
              </a:rPr>
              <a:t>2012)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305050"/>
            <a:ext cx="8229600" cy="1752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CS 184, Lecture </a:t>
            </a:r>
            <a:r>
              <a:rPr lang="en-US" dirty="0" smtClean="0">
                <a:cs typeface="+mn-cs"/>
              </a:rPr>
              <a:t>23: </a:t>
            </a:r>
            <a:r>
              <a:rPr lang="en-US" dirty="0" smtClean="0">
                <a:cs typeface="+mn-cs"/>
              </a:rPr>
              <a:t>Texture Mapping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2006600" y="2892425"/>
            <a:ext cx="5056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2400" b="0">
                <a:latin typeface="Arial" charset="0"/>
                <a:cs typeface="+mn-cs"/>
              </a:rPr>
              <a:t>http://inst.eecs.berkeley.edu/~cs184</a:t>
            </a:r>
          </a:p>
        </p:txBody>
      </p:sp>
      <p:sp>
        <p:nvSpPr>
          <p:cNvPr id="1045519" name="Text Box 15"/>
          <p:cNvSpPr txBox="1">
            <a:spLocks noChangeArrowheads="1"/>
          </p:cNvSpPr>
          <p:nvPr/>
        </p:nvSpPr>
        <p:spPr bwMode="auto">
          <a:xfrm>
            <a:off x="2381250" y="5919788"/>
            <a:ext cx="6737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800" b="0">
                <a:latin typeface="Arial" charset="0"/>
                <a:cs typeface="+mn-cs"/>
              </a:rPr>
              <a:t>Many slides from Greg Humphreys, UVA and</a:t>
            </a:r>
          </a:p>
          <a:p>
            <a:pPr algn="l">
              <a:defRPr/>
            </a:pPr>
            <a:r>
              <a:rPr lang="en-US" sz="1800" b="0">
                <a:latin typeface="Arial" charset="0"/>
                <a:cs typeface="+mn-cs"/>
              </a:rPr>
              <a:t>Rosalee Wolfe, DePaul tutorial teaching texture mapping visually</a:t>
            </a:r>
          </a:p>
          <a:p>
            <a:pPr algn="l">
              <a:defRPr/>
            </a:pPr>
            <a:r>
              <a:rPr lang="en-US" sz="1800" b="0">
                <a:latin typeface="Arial" charset="0"/>
                <a:cs typeface="+mn-cs"/>
              </a:rPr>
              <a:t>Chapter 11 in text book covers some portions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Outline</a:t>
            </a:r>
          </a:p>
        </p:txBody>
      </p:sp>
      <p:sp>
        <p:nvSpPr>
          <p:cNvPr id="1275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i="1" smtClean="0">
                <a:cs typeface="+mn-cs"/>
              </a:rPr>
              <a:t>Types of projections</a:t>
            </a:r>
          </a:p>
          <a:p>
            <a:pPr>
              <a:defRPr/>
            </a:pPr>
            <a:r>
              <a:rPr lang="en-US" smtClean="0">
                <a:cs typeface="+mn-cs"/>
              </a:rPr>
              <a:t>Interpolating texture coordinates </a:t>
            </a:r>
          </a:p>
          <a:p>
            <a:pPr>
              <a:defRPr/>
            </a:pPr>
            <a:r>
              <a:rPr lang="en-US" smtClean="0">
                <a:cs typeface="+mn-cs"/>
              </a:rPr>
              <a:t>Broader use of textures</a:t>
            </a: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How to map object to texture?</a:t>
            </a:r>
          </a:p>
        </p:txBody>
      </p:sp>
      <p:sp>
        <p:nvSpPr>
          <p:cNvPr id="1276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To each vertex (x,y,z in object coordinates), must associate 2D texture coordinates (s,t)</a:t>
            </a:r>
          </a:p>
          <a:p>
            <a:pPr>
              <a:defRPr/>
            </a:pPr>
            <a:r>
              <a:rPr lang="en-US" smtClean="0">
                <a:cs typeface="+mn-cs"/>
              </a:rPr>
              <a:t>So texture fits </a:t>
            </a:r>
            <a:r>
              <a:rPr lang="ja-JP" altLang="en-US" smtClean="0">
                <a:latin typeface="Arial"/>
                <a:cs typeface="+mn-cs"/>
              </a:rPr>
              <a:t>“</a:t>
            </a:r>
            <a:r>
              <a:rPr lang="en-US" smtClean="0">
                <a:cs typeface="+mn-cs"/>
              </a:rPr>
              <a:t>nicely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 over object</a:t>
            </a:r>
          </a:p>
        </p:txBody>
      </p:sp>
      <p:pic>
        <p:nvPicPr>
          <p:cNvPr id="14339" name="Picture 5" descr="slide07.jpg (13241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3252788"/>
            <a:ext cx="504031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Idea: Use Map Shape</a:t>
            </a:r>
          </a:p>
        </p:txBody>
      </p:sp>
      <p:sp>
        <p:nvSpPr>
          <p:cNvPr id="128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8275" y="1527175"/>
            <a:ext cx="8975725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Map shapes correspond to various projections</a:t>
            </a:r>
          </a:p>
          <a:p>
            <a:pPr lvl="1">
              <a:defRPr/>
            </a:pPr>
            <a:r>
              <a:rPr lang="en-US" smtClean="0"/>
              <a:t>Planar, Cylindrical, Spherical</a:t>
            </a:r>
          </a:p>
          <a:p>
            <a:pPr>
              <a:defRPr/>
            </a:pPr>
            <a:r>
              <a:rPr lang="en-US" smtClean="0">
                <a:cs typeface="+mn-cs"/>
              </a:rPr>
              <a:t>First, map (square) texture to basic map shape</a:t>
            </a:r>
          </a:p>
          <a:p>
            <a:pPr>
              <a:defRPr/>
            </a:pPr>
            <a:r>
              <a:rPr lang="en-US" smtClean="0">
                <a:cs typeface="+mn-cs"/>
              </a:rPr>
              <a:t>Then, map basic map shape to object</a:t>
            </a:r>
          </a:p>
          <a:p>
            <a:pPr lvl="1">
              <a:defRPr/>
            </a:pPr>
            <a:r>
              <a:rPr lang="en-US" smtClean="0"/>
              <a:t>Or vice versa: Object to map shape, map shape to square</a:t>
            </a:r>
          </a:p>
          <a:p>
            <a:pPr>
              <a:defRPr/>
            </a:pPr>
            <a:r>
              <a:rPr lang="en-US" smtClean="0">
                <a:cs typeface="+mn-cs"/>
              </a:rPr>
              <a:t>Usually, this is straightforward</a:t>
            </a:r>
          </a:p>
          <a:p>
            <a:pPr lvl="1">
              <a:defRPr/>
            </a:pPr>
            <a:r>
              <a:rPr lang="en-US" smtClean="0"/>
              <a:t>Maps from square to cylinder, plane, sphere well defined</a:t>
            </a:r>
          </a:p>
          <a:p>
            <a:pPr lvl="1">
              <a:defRPr/>
            </a:pPr>
            <a:r>
              <a:rPr lang="en-US" smtClean="0"/>
              <a:t>Maps from object to these are simply spherical, cylindrical, cartesian coordinate systems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Planar mapping</a:t>
            </a:r>
          </a:p>
        </p:txBody>
      </p:sp>
      <p:sp>
        <p:nvSpPr>
          <p:cNvPr id="1277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Like projections, drop z coord (s,t) = (x,y)</a:t>
            </a:r>
          </a:p>
          <a:p>
            <a:pPr>
              <a:defRPr/>
            </a:pPr>
            <a:r>
              <a:rPr lang="en-US" smtClean="0">
                <a:cs typeface="+mn-cs"/>
              </a:rPr>
              <a:t>Problems: what happens near z = 0?</a:t>
            </a:r>
          </a:p>
        </p:txBody>
      </p:sp>
      <p:pic>
        <p:nvPicPr>
          <p:cNvPr id="16387" name="Picture 6" descr="slide08.jpg (12036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00350"/>
            <a:ext cx="4391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slide09.jpg (23263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8" y="3567113"/>
            <a:ext cx="435927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Cylindrical Mapping</a:t>
            </a:r>
          </a:p>
        </p:txBody>
      </p:sp>
      <p:sp>
        <p:nvSpPr>
          <p:cNvPr id="1280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Cylinder: r, </a:t>
            </a:r>
            <a:r>
              <a:rPr lang="el-GR" smtClean="0">
                <a:cs typeface="Times New Roman" charset="0"/>
              </a:rPr>
              <a:t>θ</a:t>
            </a:r>
            <a:r>
              <a:rPr lang="en-US" smtClean="0">
                <a:cs typeface="+mn-cs"/>
              </a:rPr>
              <a:t>, z with (s,t) = (</a:t>
            </a:r>
            <a:r>
              <a:rPr lang="el-GR" smtClean="0">
                <a:cs typeface="Times New Roman" charset="0"/>
              </a:rPr>
              <a:t>θ</a:t>
            </a:r>
            <a:r>
              <a:rPr lang="en-US" smtClean="0">
                <a:cs typeface="Times New Roman" charset="0"/>
              </a:rPr>
              <a:t>/(2</a:t>
            </a:r>
            <a:r>
              <a:rPr lang="el-GR" smtClean="0">
                <a:cs typeface="Times New Roman" charset="0"/>
              </a:rPr>
              <a:t>π</a:t>
            </a:r>
            <a:r>
              <a:rPr lang="en-US" smtClean="0">
                <a:cs typeface="Times New Roman" charset="0"/>
              </a:rPr>
              <a:t>)</a:t>
            </a:r>
            <a:r>
              <a:rPr lang="en-US" smtClean="0">
                <a:cs typeface="+mn-cs"/>
              </a:rPr>
              <a:t>,z)</a:t>
            </a:r>
          </a:p>
          <a:p>
            <a:pPr lvl="1">
              <a:defRPr/>
            </a:pPr>
            <a:r>
              <a:rPr lang="en-US" smtClean="0"/>
              <a:t>Note seams when wrapping around (</a:t>
            </a:r>
            <a:r>
              <a:rPr lang="el-GR" smtClean="0">
                <a:cs typeface="Times New Roman" charset="0"/>
              </a:rPr>
              <a:t>θ</a:t>
            </a:r>
            <a:r>
              <a:rPr lang="en-US" smtClean="0"/>
              <a:t> = 0 or 2</a:t>
            </a:r>
            <a:r>
              <a:rPr lang="el-GR" smtClean="0">
                <a:cs typeface="Times New Roman" charset="0"/>
              </a:rPr>
              <a:t>π</a:t>
            </a:r>
            <a:r>
              <a:rPr lang="en-US" smtClean="0"/>
              <a:t>)</a:t>
            </a:r>
          </a:p>
        </p:txBody>
      </p:sp>
      <p:pic>
        <p:nvPicPr>
          <p:cNvPr id="17411" name="Picture 7" descr="slide11.jpg (1329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816225"/>
            <a:ext cx="4113212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slide12.jpg (22092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33686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Spherical Mapping</a:t>
            </a:r>
          </a:p>
        </p:txBody>
      </p:sp>
      <p:sp>
        <p:nvSpPr>
          <p:cNvPr id="128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Convert to spherical coordinates: use latitude/long.</a:t>
            </a:r>
          </a:p>
          <a:p>
            <a:pPr lvl="1">
              <a:defRPr/>
            </a:pPr>
            <a:r>
              <a:rPr lang="en-US" smtClean="0"/>
              <a:t>Singularities at north and south poles</a:t>
            </a:r>
          </a:p>
        </p:txBody>
      </p:sp>
      <p:pic>
        <p:nvPicPr>
          <p:cNvPr id="18435" name="Picture 7" descr="slide14.jpg (1211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2995613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slide15.jpg (20694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359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Cube Mapping</a:t>
            </a:r>
          </a:p>
        </p:txBody>
      </p:sp>
      <p:pic>
        <p:nvPicPr>
          <p:cNvPr id="19458" name="Picture 7" descr="slide17.jpg (13362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474788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9" descr="slide18.jpg (1308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1389063"/>
            <a:ext cx="37814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1" descr="slide19.jpg (21454 byt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609975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Cube Mapping</a:t>
            </a:r>
          </a:p>
        </p:txBody>
      </p:sp>
      <p:pic>
        <p:nvPicPr>
          <p:cNvPr id="20482" name="Picture 9" descr="slide21.jpg (13884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34861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7" descr="slide20.jpg (1517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403350"/>
            <a:ext cx="47625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Outline</a:t>
            </a:r>
          </a:p>
        </p:txBody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Types of projections</a:t>
            </a:r>
          </a:p>
          <a:p>
            <a:pPr>
              <a:defRPr/>
            </a:pPr>
            <a:r>
              <a:rPr lang="en-US" i="1" smtClean="0">
                <a:cs typeface="+mn-cs"/>
              </a:rPr>
              <a:t>Interpolating texture coordinates </a:t>
            </a:r>
          </a:p>
          <a:p>
            <a:pPr>
              <a:defRPr/>
            </a:pPr>
            <a:r>
              <a:rPr lang="en-US" smtClean="0">
                <a:cs typeface="+mn-cs"/>
              </a:rPr>
              <a:t>Broader use of textures</a:t>
            </a: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smtClean="0">
                <a:cs typeface="+mj-cs"/>
              </a:rPr>
              <a:t>1</a:t>
            </a:r>
            <a:r>
              <a:rPr lang="en-US" sz="3200" baseline="30000" smtClean="0">
                <a:cs typeface="+mj-cs"/>
              </a:rPr>
              <a:t>st</a:t>
            </a:r>
            <a:r>
              <a:rPr lang="en-US" sz="3200" smtClean="0">
                <a:cs typeface="+mj-cs"/>
              </a:rPr>
              <a:t> idea: Gouraud interp. of texcoords</a:t>
            </a:r>
          </a:p>
        </p:txBody>
      </p:sp>
      <p:sp>
        <p:nvSpPr>
          <p:cNvPr id="1286147" name="Line 3"/>
          <p:cNvSpPr>
            <a:spLocks noChangeShapeType="1"/>
          </p:cNvSpPr>
          <p:nvPr/>
        </p:nvSpPr>
        <p:spPr bwMode="auto">
          <a:xfrm flipV="1">
            <a:off x="2805113" y="2900363"/>
            <a:ext cx="1169987" cy="1443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86148" name="Line 4"/>
          <p:cNvSpPr>
            <a:spLocks noChangeShapeType="1"/>
          </p:cNvSpPr>
          <p:nvPr/>
        </p:nvSpPr>
        <p:spPr bwMode="auto">
          <a:xfrm>
            <a:off x="3973513" y="2892425"/>
            <a:ext cx="2189162" cy="2154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86149" name="Line 5"/>
          <p:cNvSpPr>
            <a:spLocks noChangeShapeType="1"/>
          </p:cNvSpPr>
          <p:nvPr/>
        </p:nvSpPr>
        <p:spPr bwMode="auto">
          <a:xfrm>
            <a:off x="2795588" y="4343400"/>
            <a:ext cx="3386137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86150" name="Line 6"/>
          <p:cNvSpPr>
            <a:spLocks noChangeShapeType="1"/>
          </p:cNvSpPr>
          <p:nvPr/>
        </p:nvSpPr>
        <p:spPr bwMode="auto">
          <a:xfrm flipV="1">
            <a:off x="1284288" y="1960563"/>
            <a:ext cx="0" cy="3736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86151" name="Line 7"/>
          <p:cNvSpPr>
            <a:spLocks noChangeShapeType="1"/>
          </p:cNvSpPr>
          <p:nvPr/>
        </p:nvSpPr>
        <p:spPr bwMode="auto">
          <a:xfrm>
            <a:off x="1274763" y="4065588"/>
            <a:ext cx="6392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86152" name="Text Box 8"/>
          <p:cNvSpPr txBox="1">
            <a:spLocks noChangeArrowheads="1"/>
          </p:cNvSpPr>
          <p:nvPr/>
        </p:nvSpPr>
        <p:spPr bwMode="auto">
          <a:xfrm>
            <a:off x="6130925" y="3643313"/>
            <a:ext cx="145097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0" dirty="0">
                <a:latin typeface="+mn-lt"/>
                <a:cs typeface="+mn-cs"/>
              </a:rPr>
              <a:t>Scan line</a:t>
            </a:r>
          </a:p>
        </p:txBody>
      </p:sp>
      <p:graphicFrame>
        <p:nvGraphicFramePr>
          <p:cNvPr id="22536" name="Object 9"/>
          <p:cNvGraphicFramePr>
            <a:graphicFrameLocks noChangeAspect="1"/>
          </p:cNvGraphicFramePr>
          <p:nvPr/>
        </p:nvGraphicFramePr>
        <p:xfrm>
          <a:off x="3983038" y="2474913"/>
          <a:ext cx="242887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7" name="Equation" r:id="rId3" imgW="152400" imgH="241300" progId="Equation.DSMT4">
                  <p:embed/>
                </p:oleObj>
              </mc:Choice>
              <mc:Fallback>
                <p:oleObj name="Equation" r:id="rId3" imgW="152400" imgH="241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3038" y="2474913"/>
                        <a:ext cx="242887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7" name="Object 10"/>
          <p:cNvGraphicFramePr>
            <a:graphicFrameLocks noChangeAspect="1"/>
          </p:cNvGraphicFramePr>
          <p:nvPr/>
        </p:nvGraphicFramePr>
        <p:xfrm>
          <a:off x="2501900" y="4217988"/>
          <a:ext cx="265113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8" name="Equation" r:id="rId5" imgW="165100" imgH="241300" progId="Equation.DSMT4">
                  <p:embed/>
                </p:oleObj>
              </mc:Choice>
              <mc:Fallback>
                <p:oleObj name="Equation" r:id="rId5" imgW="165100" imgH="2413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1900" y="4217988"/>
                        <a:ext cx="265113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8" name="Object 11"/>
          <p:cNvGraphicFramePr>
            <a:graphicFrameLocks noChangeAspect="1"/>
          </p:cNvGraphicFramePr>
          <p:nvPr/>
        </p:nvGraphicFramePr>
        <p:xfrm>
          <a:off x="6259513" y="4926013"/>
          <a:ext cx="244475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9" name="Equation" r:id="rId7" imgW="152400" imgH="241300" progId="Equation.DSMT4">
                  <p:embed/>
                </p:oleObj>
              </mc:Choice>
              <mc:Fallback>
                <p:oleObj name="Equation" r:id="rId7" imgW="152400" imgH="2413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9513" y="4926013"/>
                        <a:ext cx="244475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9" name="Object 12"/>
          <p:cNvGraphicFramePr>
            <a:graphicFrameLocks noChangeAspect="1"/>
          </p:cNvGraphicFramePr>
          <p:nvPr/>
        </p:nvGraphicFramePr>
        <p:xfrm>
          <a:off x="923925" y="2743200"/>
          <a:ext cx="265113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0" name="Equation" r:id="rId9" imgW="165100" imgH="241300" progId="Equation.DSMT4">
                  <p:embed/>
                </p:oleObj>
              </mc:Choice>
              <mc:Fallback>
                <p:oleObj name="Equation" r:id="rId9" imgW="165100" imgH="2413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925" y="2743200"/>
                        <a:ext cx="265113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0" name="Object 13"/>
          <p:cNvGraphicFramePr>
            <a:graphicFrameLocks noChangeAspect="1"/>
          </p:cNvGraphicFramePr>
          <p:nvPr/>
        </p:nvGraphicFramePr>
        <p:xfrm>
          <a:off x="895350" y="4124325"/>
          <a:ext cx="28575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1" name="Equation" r:id="rId11" imgW="177800" imgH="241300" progId="Equation.DSMT4">
                  <p:embed/>
                </p:oleObj>
              </mc:Choice>
              <mc:Fallback>
                <p:oleObj name="Equation" r:id="rId11" imgW="177800" imgH="2413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350" y="4124325"/>
                        <a:ext cx="285750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1" name="Object 14"/>
          <p:cNvGraphicFramePr>
            <a:graphicFrameLocks noChangeAspect="1"/>
          </p:cNvGraphicFramePr>
          <p:nvPr/>
        </p:nvGraphicFramePr>
        <p:xfrm>
          <a:off x="914400" y="4897438"/>
          <a:ext cx="265113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2" name="Equation" r:id="rId13" imgW="165100" imgH="241300" progId="Equation.DSMT4">
                  <p:embed/>
                </p:oleObj>
              </mc:Choice>
              <mc:Fallback>
                <p:oleObj name="Equation" r:id="rId13" imgW="165100" imgH="2413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897438"/>
                        <a:ext cx="265113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2" name="Object 15"/>
          <p:cNvGraphicFramePr>
            <a:graphicFrameLocks noChangeAspect="1"/>
          </p:cNvGraphicFramePr>
          <p:nvPr/>
        </p:nvGraphicFramePr>
        <p:xfrm>
          <a:off x="914400" y="3849688"/>
          <a:ext cx="265113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3" name="Equation" r:id="rId15" imgW="165100" imgH="241300" progId="Equation.DSMT4">
                  <p:embed/>
                </p:oleObj>
              </mc:Choice>
              <mc:Fallback>
                <p:oleObj name="Equation" r:id="rId15" imgW="165100" imgH="2413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849688"/>
                        <a:ext cx="265113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3" name="Object 16"/>
          <p:cNvGraphicFramePr>
            <a:graphicFrameLocks noChangeAspect="1"/>
          </p:cNvGraphicFramePr>
          <p:nvPr/>
        </p:nvGraphicFramePr>
        <p:xfrm>
          <a:off x="2762250" y="3622675"/>
          <a:ext cx="263525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4" name="Equation" r:id="rId17" imgW="165100" imgH="241300" progId="Equation.DSMT4">
                  <p:embed/>
                </p:oleObj>
              </mc:Choice>
              <mc:Fallback>
                <p:oleObj name="Equation" r:id="rId17" imgW="165100" imgH="2413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250" y="3622675"/>
                        <a:ext cx="263525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4" name="Object 17"/>
          <p:cNvGraphicFramePr>
            <a:graphicFrameLocks noChangeAspect="1"/>
          </p:cNvGraphicFramePr>
          <p:nvPr/>
        </p:nvGraphicFramePr>
        <p:xfrm>
          <a:off x="5135563" y="3608388"/>
          <a:ext cx="263525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5" name="Equation" r:id="rId19" imgW="165100" imgH="241300" progId="Equation.DSMT4">
                  <p:embed/>
                </p:oleObj>
              </mc:Choice>
              <mc:Fallback>
                <p:oleObj name="Equation" r:id="rId19" imgW="165100" imgH="2413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5563" y="3608388"/>
                        <a:ext cx="263525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5" name="Object 18"/>
          <p:cNvGraphicFramePr>
            <a:graphicFrameLocks noChangeAspect="1"/>
          </p:cNvGraphicFramePr>
          <p:nvPr/>
        </p:nvGraphicFramePr>
        <p:xfrm>
          <a:off x="5175250" y="1347788"/>
          <a:ext cx="2797175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6" name="Equation" r:id="rId21" imgW="1752600" imgH="457200" progId="Equation.DSMT4">
                  <p:embed/>
                </p:oleObj>
              </mc:Choice>
              <mc:Fallback>
                <p:oleObj name="Equation" r:id="rId21" imgW="1752600" imgH="4572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50" y="1347788"/>
                        <a:ext cx="2797175" cy="73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6" name="Object 19"/>
          <p:cNvGraphicFramePr>
            <a:graphicFrameLocks noChangeAspect="1"/>
          </p:cNvGraphicFramePr>
          <p:nvPr/>
        </p:nvGraphicFramePr>
        <p:xfrm>
          <a:off x="5203825" y="2214563"/>
          <a:ext cx="2778125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7" name="Equation" r:id="rId23" imgW="1739900" imgH="457200" progId="Equation.DSMT4">
                  <p:embed/>
                </p:oleObj>
              </mc:Choice>
              <mc:Fallback>
                <p:oleObj name="Equation" r:id="rId23" imgW="1739900" imgH="4572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3825" y="2214563"/>
                        <a:ext cx="2778125" cy="73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7" name="Object 20"/>
          <p:cNvGraphicFramePr>
            <a:graphicFrameLocks noChangeAspect="1"/>
          </p:cNvGraphicFramePr>
          <p:nvPr/>
        </p:nvGraphicFramePr>
        <p:xfrm>
          <a:off x="5240338" y="2955925"/>
          <a:ext cx="2859087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8" name="Equation" r:id="rId25" imgW="1790700" imgH="482600" progId="Equation.DSMT4">
                  <p:embed/>
                </p:oleObj>
              </mc:Choice>
              <mc:Fallback>
                <p:oleObj name="Equation" r:id="rId25" imgW="1790700" imgH="4826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0338" y="2955925"/>
                        <a:ext cx="2859087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6165" name="Oval 21"/>
          <p:cNvSpPr>
            <a:spLocks noChangeArrowheads="1"/>
          </p:cNvSpPr>
          <p:nvPr/>
        </p:nvSpPr>
        <p:spPr bwMode="auto">
          <a:xfrm>
            <a:off x="4087813" y="4017963"/>
            <a:ext cx="149225" cy="1222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22549" name="Object 22"/>
          <p:cNvGraphicFramePr>
            <a:graphicFrameLocks noChangeAspect="1"/>
          </p:cNvGraphicFramePr>
          <p:nvPr/>
        </p:nvGraphicFramePr>
        <p:xfrm>
          <a:off x="4246563" y="3605213"/>
          <a:ext cx="282575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9" name="Equation" r:id="rId27" imgW="177800" imgH="266700" progId="Equation.DSMT4">
                  <p:embed/>
                </p:oleObj>
              </mc:Choice>
              <mc:Fallback>
                <p:oleObj name="Equation" r:id="rId27" imgW="177800" imgH="2667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6563" y="3605213"/>
                        <a:ext cx="282575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6167" name="Text Box 23"/>
          <p:cNvSpPr txBox="1">
            <a:spLocks noChangeArrowheads="1"/>
          </p:cNvSpPr>
          <p:nvPr/>
        </p:nvSpPr>
        <p:spPr bwMode="auto">
          <a:xfrm>
            <a:off x="1955800" y="5707063"/>
            <a:ext cx="59134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400" b="0" dirty="0">
                <a:latin typeface="Arial" charset="0"/>
                <a:cs typeface="+mn-cs"/>
              </a:rPr>
              <a:t>Actual implementation efficient: difference </a:t>
            </a:r>
          </a:p>
          <a:p>
            <a:pPr algn="l">
              <a:defRPr/>
            </a:pPr>
            <a:r>
              <a:rPr lang="en-US" sz="2400" b="0" dirty="0">
                <a:latin typeface="Arial" charset="0"/>
                <a:cs typeface="+mn-cs"/>
              </a:rPr>
              <a:t>equations while scan converting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To Do</a:t>
            </a:r>
          </a:p>
        </p:txBody>
      </p:sp>
      <p:sp>
        <p:nvSpPr>
          <p:cNvPr id="109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Submit HW5 milestone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Prepare for final push on HW 5, HW 6</a:t>
            </a: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j-cs"/>
              </a:rPr>
              <a:t>Artifacts</a:t>
            </a:r>
          </a:p>
        </p:txBody>
      </p:sp>
      <p:sp>
        <p:nvSpPr>
          <p:cNvPr id="128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McMillan</a:t>
            </a:r>
            <a:r>
              <a:rPr lang="ja-JP" altLang="en-US" dirty="0" smtClean="0">
                <a:latin typeface="Arial"/>
                <a:cs typeface="+mn-cs"/>
              </a:rPr>
              <a:t>’</a:t>
            </a:r>
            <a:r>
              <a:rPr lang="en-US" dirty="0" smtClean="0">
                <a:cs typeface="+mn-cs"/>
              </a:rPr>
              <a:t>s demo of this </a:t>
            </a:r>
            <a:r>
              <a:rPr lang="en-US" dirty="0" smtClean="0">
                <a:cs typeface="+mn-cs"/>
              </a:rPr>
              <a:t>is </a:t>
            </a:r>
            <a:r>
              <a:rPr lang="en-US" dirty="0" smtClean="0">
                <a:cs typeface="+mn-cs"/>
              </a:rPr>
              <a:t>at </a:t>
            </a:r>
            <a:r>
              <a:rPr lang="en-US" sz="1800" dirty="0" smtClean="0">
                <a:cs typeface="+mn-cs"/>
                <a:hlinkClick r:id="rId2"/>
              </a:rPr>
              <a:t>http://</a:t>
            </a:r>
            <a:r>
              <a:rPr lang="en-US" sz="1800" dirty="0" smtClean="0">
                <a:cs typeface="+mn-cs"/>
                <a:hlinkClick r:id="rId2"/>
              </a:rPr>
              <a:t>graphics.lcs.mit.edu/classes/6.837/F98/Lecture21/Slide05.html</a:t>
            </a:r>
            <a:endParaRPr lang="en-US" sz="1800" dirty="0" smtClean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Another example</a:t>
            </a:r>
          </a:p>
          <a:p>
            <a:pPr>
              <a:buFont typeface="Wingdings" charset="0"/>
              <a:buNone/>
              <a:defRPr/>
            </a:pPr>
            <a:r>
              <a:rPr lang="en-US" sz="1800" dirty="0" smtClean="0">
                <a:cs typeface="+mn-cs"/>
              </a:rPr>
              <a:t>      </a:t>
            </a:r>
            <a:r>
              <a:rPr lang="en-US" sz="1800" dirty="0" smtClean="0">
                <a:cs typeface="+mn-cs"/>
                <a:hlinkClick r:id="rId3"/>
              </a:rPr>
              <a:t>http://graphics.lcs.mit.edu/classes/6.837/F98/Lecture21/Slide06.html</a:t>
            </a: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What artifacts do you see?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Why?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Why not in standard </a:t>
            </a:r>
            <a:r>
              <a:rPr lang="en-US" dirty="0" err="1" smtClean="0">
                <a:cs typeface="+mn-cs"/>
              </a:rPr>
              <a:t>Gouraud</a:t>
            </a:r>
            <a:r>
              <a:rPr lang="en-US" dirty="0" smtClean="0">
                <a:cs typeface="+mn-cs"/>
              </a:rPr>
              <a:t> shading?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Hint: problem is in interpolating parameters</a:t>
            </a:r>
          </a:p>
          <a:p>
            <a:pPr>
              <a:defRPr/>
            </a:pPr>
            <a:r>
              <a:rPr lang="en-US" dirty="0" smtClean="0">
                <a:cs typeface="+mn-cs"/>
                <a:hlinkClick r:id="rId4"/>
              </a:rPr>
              <a:t>Wikipedia page</a:t>
            </a:r>
            <a:endParaRPr lang="en-US" dirty="0" smtClean="0">
              <a:cs typeface="+mn-cs"/>
            </a:endParaRPr>
          </a:p>
          <a:p>
            <a:pPr>
              <a:defRPr/>
            </a:pPr>
            <a:endParaRPr lang="en-US" dirty="0" smtClean="0">
              <a:cs typeface="+mn-cs"/>
              <a:hlinkClick r:id="rId3"/>
            </a:endParaRPr>
          </a:p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Interpolating Parameters</a:t>
            </a:r>
          </a:p>
        </p:txBody>
      </p:sp>
      <p:sp>
        <p:nvSpPr>
          <p:cNvPr id="128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The problem turns out to be fundamental to interpolating parameters in screen-space</a:t>
            </a:r>
          </a:p>
          <a:p>
            <a:pPr lvl="1">
              <a:defRPr/>
            </a:pPr>
            <a:r>
              <a:rPr lang="en-US" sz="1800" i="1" dirty="0" smtClean="0">
                <a:solidFill>
                  <a:schemeClr val="tx2"/>
                </a:solidFill>
              </a:rPr>
              <a:t>Uniform steps in screen space ≠ uniform steps in world space</a:t>
            </a:r>
          </a:p>
        </p:txBody>
      </p:sp>
      <p:pic>
        <p:nvPicPr>
          <p:cNvPr id="128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4210"/>
          <a:stretch>
            <a:fillRect/>
          </a:stretch>
        </p:blipFill>
        <p:spPr bwMode="auto">
          <a:xfrm>
            <a:off x="561975" y="3048000"/>
            <a:ext cx="80200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Mapping</a:t>
            </a:r>
          </a:p>
        </p:txBody>
      </p:sp>
      <p:pic>
        <p:nvPicPr>
          <p:cNvPr id="25602" name="Picture 3" descr="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/>
          <a:stretch>
            <a:fillRect/>
          </a:stretch>
        </p:blipFill>
        <p:spPr bwMode="auto">
          <a:xfrm>
            <a:off x="1447800" y="1450975"/>
            <a:ext cx="580072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9220" name="Text Box 4"/>
          <p:cNvSpPr txBox="1">
            <a:spLocks noChangeArrowheads="1"/>
          </p:cNvSpPr>
          <p:nvPr/>
        </p:nvSpPr>
        <p:spPr bwMode="auto">
          <a:xfrm>
            <a:off x="1309688" y="5783263"/>
            <a:ext cx="311626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b="0">
                <a:latin typeface="Arial" charset="0"/>
                <a:cs typeface="+mn-cs"/>
              </a:rPr>
              <a:t>Linear interpolation</a:t>
            </a:r>
          </a:p>
          <a:p>
            <a:pPr>
              <a:lnSpc>
                <a:spcPct val="80000"/>
              </a:lnSpc>
              <a:defRPr/>
            </a:pPr>
            <a:r>
              <a:rPr lang="en-US" sz="2400" b="0">
                <a:latin typeface="Arial" charset="0"/>
                <a:cs typeface="+mn-cs"/>
              </a:rPr>
              <a:t>of texture coordinates</a:t>
            </a:r>
          </a:p>
        </p:txBody>
      </p:sp>
      <p:sp>
        <p:nvSpPr>
          <p:cNvPr id="1289221" name="Text Box 5"/>
          <p:cNvSpPr txBox="1">
            <a:spLocks noChangeArrowheads="1"/>
          </p:cNvSpPr>
          <p:nvPr/>
        </p:nvSpPr>
        <p:spPr bwMode="auto">
          <a:xfrm>
            <a:off x="4533900" y="5783263"/>
            <a:ext cx="32543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b="0">
                <a:latin typeface="Arial" charset="0"/>
                <a:cs typeface="+mn-cs"/>
              </a:rPr>
              <a:t>Correct interpolation</a:t>
            </a:r>
          </a:p>
          <a:p>
            <a:pPr>
              <a:lnSpc>
                <a:spcPct val="80000"/>
              </a:lnSpc>
              <a:defRPr/>
            </a:pPr>
            <a:r>
              <a:rPr lang="en-US" sz="2400" b="0">
                <a:latin typeface="Arial" charset="0"/>
                <a:cs typeface="+mn-cs"/>
              </a:rPr>
              <a:t>with perspective divide</a:t>
            </a:r>
          </a:p>
        </p:txBody>
      </p:sp>
      <p:sp>
        <p:nvSpPr>
          <p:cNvPr id="1289222" name="Rectangle 6"/>
          <p:cNvSpPr>
            <a:spLocks noChangeArrowheads="1"/>
          </p:cNvSpPr>
          <p:nvPr/>
        </p:nvSpPr>
        <p:spPr bwMode="auto">
          <a:xfrm>
            <a:off x="7162800" y="6469063"/>
            <a:ext cx="172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800" b="0">
                <a:solidFill>
                  <a:schemeClr val="accent1"/>
                </a:solidFill>
                <a:latin typeface="Arial" charset="0"/>
                <a:cs typeface="+mn-cs"/>
              </a:rPr>
              <a:t>Hill Figure 8.42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Interpolating Parameters</a:t>
            </a:r>
          </a:p>
        </p:txBody>
      </p:sp>
      <p:sp>
        <p:nvSpPr>
          <p:cNvPr id="129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4938" y="1527175"/>
            <a:ext cx="9009062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Perspective foreshortening is not getting applied to our interpolated parameters</a:t>
            </a:r>
          </a:p>
          <a:p>
            <a:pPr lvl="1">
              <a:defRPr/>
            </a:pPr>
            <a:r>
              <a:rPr lang="en-US" smtClean="0"/>
              <a:t>Parameters should be compressed with distance</a:t>
            </a:r>
          </a:p>
          <a:p>
            <a:pPr lvl="1">
              <a:defRPr/>
            </a:pPr>
            <a:r>
              <a:rPr lang="en-US" smtClean="0"/>
              <a:t>Linearly interpolating them in screen-space doesn</a:t>
            </a:r>
            <a:r>
              <a:rPr lang="ja-JP" altLang="en-US" smtClean="0">
                <a:latin typeface="Arial"/>
              </a:rPr>
              <a:t>’</a:t>
            </a:r>
            <a:r>
              <a:rPr lang="en-US" smtClean="0"/>
              <a:t>t do this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Perspective-Correct Interpolation</a:t>
            </a:r>
          </a:p>
        </p:txBody>
      </p:sp>
      <p:sp>
        <p:nvSpPr>
          <p:cNvPr id="129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Skipping a bit of math to make a long story short…</a:t>
            </a:r>
          </a:p>
          <a:p>
            <a:pPr lvl="1">
              <a:defRPr/>
            </a:pPr>
            <a:r>
              <a:rPr lang="en-US" dirty="0" smtClean="0"/>
              <a:t>Rather than interpolating </a:t>
            </a:r>
            <a:r>
              <a:rPr lang="en-US" i="1" dirty="0" smtClean="0"/>
              <a:t>u</a:t>
            </a:r>
            <a:r>
              <a:rPr lang="en-US" dirty="0" smtClean="0"/>
              <a:t> and </a:t>
            </a:r>
            <a:r>
              <a:rPr lang="en-US" i="1" dirty="0" smtClean="0"/>
              <a:t>v</a:t>
            </a:r>
            <a:r>
              <a:rPr lang="en-US" dirty="0" smtClean="0"/>
              <a:t> directly, interpolate </a:t>
            </a:r>
            <a:r>
              <a:rPr lang="en-US" i="1" dirty="0" smtClean="0"/>
              <a:t>u/z</a:t>
            </a:r>
            <a:r>
              <a:rPr lang="en-US" dirty="0" smtClean="0"/>
              <a:t> and </a:t>
            </a:r>
            <a:r>
              <a:rPr lang="en-US" i="1" dirty="0" smtClean="0"/>
              <a:t>v/z</a:t>
            </a:r>
            <a:r>
              <a:rPr lang="en-US" dirty="0" smtClean="0"/>
              <a:t> </a:t>
            </a:r>
          </a:p>
          <a:p>
            <a:pPr lvl="2">
              <a:defRPr/>
            </a:pPr>
            <a:r>
              <a:rPr lang="en-US" dirty="0" smtClean="0"/>
              <a:t>These do interpolate correctly in screen space</a:t>
            </a:r>
          </a:p>
          <a:p>
            <a:pPr lvl="2">
              <a:defRPr/>
            </a:pPr>
            <a:r>
              <a:rPr lang="en-US" dirty="0" smtClean="0"/>
              <a:t>Also need to interpolate </a:t>
            </a:r>
            <a:r>
              <a:rPr lang="en-US" sz="2400" i="1" dirty="0" smtClean="0"/>
              <a:t>z</a:t>
            </a:r>
            <a:r>
              <a:rPr lang="en-US" dirty="0" smtClean="0"/>
              <a:t> and multiply per-pixel</a:t>
            </a:r>
          </a:p>
          <a:p>
            <a:pPr lvl="1">
              <a:defRPr/>
            </a:pPr>
            <a:r>
              <a:rPr lang="en-US" dirty="0" smtClean="0"/>
              <a:t>Problem: we don</a:t>
            </a:r>
            <a:r>
              <a:rPr lang="ja-JP" altLang="en-US" dirty="0" smtClean="0">
                <a:latin typeface="Arial"/>
              </a:rPr>
              <a:t>’</a:t>
            </a:r>
            <a:r>
              <a:rPr lang="en-US" dirty="0" smtClean="0"/>
              <a:t>t know </a:t>
            </a:r>
            <a:r>
              <a:rPr lang="en-US" i="1" dirty="0" smtClean="0"/>
              <a:t>z</a:t>
            </a:r>
            <a:r>
              <a:rPr lang="en-US" dirty="0" smtClean="0"/>
              <a:t> anymore</a:t>
            </a:r>
          </a:p>
          <a:p>
            <a:pPr lvl="1">
              <a:defRPr/>
            </a:pPr>
            <a:r>
              <a:rPr lang="en-US" dirty="0" smtClean="0"/>
              <a:t>Solution: we do know </a:t>
            </a:r>
            <a:r>
              <a:rPr lang="en-US" i="1" dirty="0" smtClean="0"/>
              <a:t>w ~ 1/z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So…interpolate </a:t>
            </a:r>
            <a:r>
              <a:rPr lang="en-US" i="1" dirty="0" err="1" smtClean="0"/>
              <a:t>uw</a:t>
            </a:r>
            <a:r>
              <a:rPr lang="en-US" dirty="0" smtClean="0"/>
              <a:t> and </a:t>
            </a:r>
            <a:r>
              <a:rPr lang="en-US" i="1" dirty="0" err="1" smtClean="0"/>
              <a:t>vw</a:t>
            </a:r>
            <a:r>
              <a:rPr lang="en-US" dirty="0" smtClean="0"/>
              <a:t> and </a:t>
            </a:r>
            <a:r>
              <a:rPr lang="en-US" i="1" dirty="0" smtClean="0"/>
              <a:t>w</a:t>
            </a:r>
            <a:r>
              <a:rPr lang="en-US" dirty="0" smtClean="0"/>
              <a:t>, and compute </a:t>
            </a:r>
            <a:br>
              <a:rPr lang="en-US" dirty="0" smtClean="0"/>
            </a:br>
            <a:r>
              <a:rPr lang="en-US" i="1" dirty="0" smtClean="0"/>
              <a:t>u = </a:t>
            </a:r>
            <a:r>
              <a:rPr lang="en-US" i="1" dirty="0" err="1" smtClean="0"/>
              <a:t>uw</a:t>
            </a:r>
            <a:r>
              <a:rPr lang="en-US" i="1" dirty="0" smtClean="0"/>
              <a:t>/w  </a:t>
            </a:r>
            <a:r>
              <a:rPr lang="en-US" dirty="0" smtClean="0"/>
              <a:t>and </a:t>
            </a:r>
            <a:r>
              <a:rPr lang="en-US" i="1" dirty="0" smtClean="0"/>
              <a:t> v = </a:t>
            </a:r>
            <a:r>
              <a:rPr lang="en-US" i="1" dirty="0" err="1" smtClean="0"/>
              <a:t>vw</a:t>
            </a:r>
            <a:r>
              <a:rPr lang="en-US" i="1" dirty="0" smtClean="0"/>
              <a:t>/w</a:t>
            </a:r>
            <a:r>
              <a:rPr lang="en-US" dirty="0" smtClean="0"/>
              <a:t>  for each pixel</a:t>
            </a:r>
          </a:p>
          <a:p>
            <a:pPr lvl="2">
              <a:defRPr/>
            </a:pPr>
            <a:r>
              <a:rPr lang="en-US" dirty="0" smtClean="0"/>
              <a:t>This unfortunately involves a divide per pixel</a:t>
            </a:r>
            <a:endParaRPr lang="en-US" sz="1600" dirty="0" smtClean="0"/>
          </a:p>
          <a:p>
            <a:pPr>
              <a:defRPr/>
            </a:pPr>
            <a:r>
              <a:rPr lang="en-US" sz="2000" dirty="0" smtClean="0">
                <a:cs typeface="+mn-cs"/>
                <a:hlinkClick r:id="rId2"/>
              </a:rPr>
              <a:t>http://graphics.lcs.mit.edu/classes/6.837/F98/Lecture21/Slide14.html</a:t>
            </a:r>
            <a:endParaRPr lang="en-US" sz="2000" dirty="0" smtClean="0">
              <a:cs typeface="+mn-cs"/>
            </a:endParaRPr>
          </a:p>
          <a:p>
            <a:pPr lvl="1">
              <a:defRPr/>
            </a:pPr>
            <a:endParaRPr lang="en-US" sz="18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1267" grpId="0" build="p" bldLvl="2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 Filtering</a:t>
            </a:r>
          </a:p>
        </p:txBody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321675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Naive texture mapping aliases badly </a:t>
            </a:r>
          </a:p>
          <a:p>
            <a:pPr>
              <a:defRPr/>
            </a:pPr>
            <a:r>
              <a:rPr lang="en-US" smtClean="0">
                <a:cs typeface="+mn-cs"/>
              </a:rPr>
              <a:t>Look familiar?</a:t>
            </a:r>
            <a:r>
              <a:rPr lang="en-US" sz="1400" b="1" smtClean="0">
                <a:latin typeface="Courier New" charset="0"/>
                <a:cs typeface="+mn-cs"/>
              </a:rPr>
              <a:t>			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 smtClean="0">
                <a:latin typeface="Courier New" charset="0"/>
                <a:cs typeface="+mn-cs"/>
              </a:rPr>
              <a:t>			int uval = (int) (u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 smtClean="0">
                <a:latin typeface="Courier New" charset="0"/>
                <a:cs typeface="+mn-cs"/>
              </a:rPr>
              <a:t>			int vval = (int) (v * denom + 0.5f);</a:t>
            </a:r>
          </a:p>
          <a:p>
            <a:pPr>
              <a:spcBef>
                <a:spcPct val="0"/>
              </a:spcBef>
              <a:buFont typeface="Wingdings" charset="0"/>
              <a:buNone/>
              <a:defRPr/>
            </a:pPr>
            <a:r>
              <a:rPr lang="en-US" sz="1400" b="1" smtClean="0">
                <a:latin typeface="Courier New" charset="0"/>
                <a:cs typeface="+mn-cs"/>
              </a:rPr>
              <a:t>			int pix = texture.getPixel(uval, vval);</a:t>
            </a:r>
            <a:endParaRPr lang="en-US" smtClean="0"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Actually, each pixel maps to a region in texture</a:t>
            </a:r>
          </a:p>
          <a:p>
            <a:pPr lvl="1">
              <a:defRPr/>
            </a:pPr>
            <a:r>
              <a:rPr lang="en-US" smtClean="0"/>
              <a:t>|PIX| &lt; |TEX| </a:t>
            </a:r>
          </a:p>
          <a:p>
            <a:pPr lvl="2">
              <a:defRPr/>
            </a:pPr>
            <a:r>
              <a:rPr lang="en-US" smtClean="0"/>
              <a:t>Easy: interpolate (bilinear) between texel values </a:t>
            </a:r>
          </a:p>
          <a:p>
            <a:pPr lvl="1">
              <a:defRPr/>
            </a:pPr>
            <a:r>
              <a:rPr lang="en-US" smtClean="0"/>
              <a:t>|PIX| &gt; |TEX|</a:t>
            </a:r>
          </a:p>
          <a:p>
            <a:pPr lvl="2">
              <a:defRPr/>
            </a:pPr>
            <a:r>
              <a:rPr lang="en-US" smtClean="0"/>
              <a:t>Hard: average the contribution from multiple texels</a:t>
            </a:r>
          </a:p>
          <a:p>
            <a:pPr lvl="1">
              <a:defRPr/>
            </a:pPr>
            <a:r>
              <a:rPr lang="en-US" smtClean="0"/>
              <a:t>|PIX| ~ |TEX|</a:t>
            </a:r>
          </a:p>
          <a:p>
            <a:pPr lvl="2">
              <a:defRPr/>
            </a:pPr>
            <a:r>
              <a:rPr lang="en-US" smtClean="0"/>
              <a:t>Still need interpolation!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Mip Maps</a:t>
            </a:r>
          </a:p>
        </p:txBody>
      </p:sp>
      <p:sp>
        <p:nvSpPr>
          <p:cNvPr id="129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Keep textures prefiltered at multiple resolutions</a:t>
            </a:r>
          </a:p>
          <a:p>
            <a:pPr lvl="1">
              <a:defRPr/>
            </a:pPr>
            <a:r>
              <a:rPr lang="en-US" smtClean="0"/>
              <a:t>For each pixel, linearly interpolate between </a:t>
            </a:r>
            <a:br>
              <a:rPr lang="en-US" smtClean="0"/>
            </a:br>
            <a:r>
              <a:rPr lang="en-US" smtClean="0"/>
              <a:t>two closest levels (e.g., trilinear filtering) </a:t>
            </a:r>
          </a:p>
          <a:p>
            <a:pPr lvl="1">
              <a:defRPr/>
            </a:pPr>
            <a:r>
              <a:rPr lang="en-US" smtClean="0"/>
              <a:t>Fast, easy for hardware</a:t>
            </a:r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 lvl="1">
              <a:defRPr/>
            </a:pPr>
            <a:endParaRPr lang="en-US" smtClean="0"/>
          </a:p>
          <a:p>
            <a:pPr>
              <a:defRPr/>
            </a:pPr>
            <a:r>
              <a:rPr lang="en-US" smtClean="0">
                <a:cs typeface="+mn-cs"/>
              </a:rPr>
              <a:t>Why </a:t>
            </a:r>
            <a:r>
              <a:rPr lang="ja-JP" altLang="en-US" smtClean="0">
                <a:latin typeface="Arial"/>
                <a:cs typeface="+mn-cs"/>
              </a:rPr>
              <a:t>“</a:t>
            </a:r>
            <a:r>
              <a:rPr lang="en-US" smtClean="0">
                <a:cs typeface="+mn-cs"/>
              </a:rPr>
              <a:t>Mip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 maps?</a:t>
            </a: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1439863" y="2746375"/>
            <a:ext cx="6629400" cy="3352800"/>
            <a:chOff x="912" y="1824"/>
            <a:chExt cx="4176" cy="2112"/>
          </a:xfrm>
        </p:grpSpPr>
        <p:pic>
          <p:nvPicPr>
            <p:cNvPr id="129741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448"/>
              <a:ext cx="1488" cy="14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168"/>
              <a:ext cx="768" cy="76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552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744"/>
              <a:ext cx="192" cy="1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840"/>
              <a:ext cx="96" cy="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97418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3888"/>
              <a:ext cx="48" cy="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aphicFrame>
          <p:nvGraphicFramePr>
            <p:cNvPr id="29706" name="Object 11"/>
            <p:cNvGraphicFramePr>
              <a:graphicFrameLocks noChangeAspect="1"/>
            </p:cNvGraphicFramePr>
            <p:nvPr/>
          </p:nvGraphicFramePr>
          <p:xfrm>
            <a:off x="3744" y="1824"/>
            <a:ext cx="1344" cy="10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10" name="Image" r:id="rId4" imgW="6353689" imgH="4765267" progId="Photoshop.Image.5">
                    <p:embed/>
                  </p:oleObj>
                </mc:Choice>
                <mc:Fallback>
                  <p:oleObj name="Image" r:id="rId4" imgW="6353689" imgH="4765267" progId="Photoshop.Image.5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" y="1824"/>
                          <a:ext cx="1344" cy="1008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>
                          <a:outerShdw blurRad="63500" dist="71842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97420" name="Freeform 12"/>
            <p:cNvSpPr>
              <a:spLocks/>
            </p:cNvSpPr>
            <p:nvPr/>
          </p:nvSpPr>
          <p:spPr bwMode="auto">
            <a:xfrm>
              <a:off x="2640" y="2352"/>
              <a:ext cx="1008" cy="528"/>
            </a:xfrm>
            <a:custGeom>
              <a:avLst/>
              <a:gdLst>
                <a:gd name="T0" fmla="*/ 1008 w 1008"/>
                <a:gd name="T1" fmla="*/ 0 h 768"/>
                <a:gd name="T2" fmla="*/ 384 w 1008"/>
                <a:gd name="T3" fmla="*/ 192 h 768"/>
                <a:gd name="T4" fmla="*/ 0 w 1008"/>
                <a:gd name="T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8" h="768">
                  <a:moveTo>
                    <a:pt x="1008" y="0"/>
                  </a:moveTo>
                  <a:cubicBezTo>
                    <a:pt x="780" y="32"/>
                    <a:pt x="552" y="64"/>
                    <a:pt x="384" y="192"/>
                  </a:cubicBezTo>
                  <a:cubicBezTo>
                    <a:pt x="216" y="320"/>
                    <a:pt x="108" y="544"/>
                    <a:pt x="0" y="76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MIP-map Example</a:t>
            </a:r>
          </a:p>
        </p:txBody>
      </p:sp>
      <p:sp>
        <p:nvSpPr>
          <p:cNvPr id="129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No filtering:</a:t>
            </a: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MIP-map texturing:</a:t>
            </a:r>
          </a:p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129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419225"/>
            <a:ext cx="3436938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9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362450"/>
            <a:ext cx="3455988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98438" name="Text Box 6"/>
          <p:cNvSpPr txBox="1">
            <a:spLocks noChangeArrowheads="1"/>
          </p:cNvSpPr>
          <p:nvPr/>
        </p:nvSpPr>
        <p:spPr bwMode="auto">
          <a:xfrm>
            <a:off x="4276725" y="1365250"/>
            <a:ext cx="3816350" cy="2847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 b="0">
              <a:latin typeface="Helvetica" charset="0"/>
              <a:cs typeface="+mn-cs"/>
            </a:endParaRPr>
          </a:p>
          <a:p>
            <a:pPr>
              <a:defRPr/>
            </a:pPr>
            <a:endParaRPr lang="en-US" sz="2000" b="0">
              <a:latin typeface="Helvetica" charset="0"/>
              <a:cs typeface="+mn-cs"/>
            </a:endParaRPr>
          </a:p>
          <a:p>
            <a:pPr>
              <a:defRPr/>
            </a:pPr>
            <a:endParaRPr lang="en-US" sz="2000" b="0">
              <a:latin typeface="Helvetica" charset="0"/>
              <a:cs typeface="+mn-cs"/>
            </a:endParaRPr>
          </a:p>
          <a:p>
            <a:pPr>
              <a:defRPr/>
            </a:pPr>
            <a:endParaRPr lang="en-US" sz="2000" b="0">
              <a:latin typeface="Helvetica" charset="0"/>
              <a:cs typeface="+mn-cs"/>
            </a:endParaRPr>
          </a:p>
          <a:p>
            <a:pPr>
              <a:defRPr/>
            </a:pPr>
            <a:endParaRPr lang="en-US" sz="2000" b="0">
              <a:latin typeface="Helvetica" charset="0"/>
              <a:cs typeface="+mn-cs"/>
            </a:endParaRPr>
          </a:p>
          <a:p>
            <a:pPr>
              <a:defRPr/>
            </a:pPr>
            <a:endParaRPr lang="en-US" sz="2000" b="0">
              <a:latin typeface="Helvetica" charset="0"/>
              <a:cs typeface="+mn-cs"/>
            </a:endParaRPr>
          </a:p>
          <a:p>
            <a:pPr>
              <a:defRPr/>
            </a:pPr>
            <a:endParaRPr lang="en-US" sz="2000" b="0">
              <a:latin typeface="Helvetica" charset="0"/>
              <a:cs typeface="+mn-cs"/>
            </a:endParaRPr>
          </a:p>
          <a:p>
            <a:pPr>
              <a:defRPr/>
            </a:pPr>
            <a:r>
              <a:rPr lang="en-US" sz="2000" b="0">
                <a:latin typeface="Helvetica" charset="0"/>
                <a:cs typeface="+mn-cs"/>
              </a:rPr>
              <a:t>AAAAAAAGH</a:t>
            </a:r>
          </a:p>
          <a:p>
            <a:pPr>
              <a:defRPr/>
            </a:pPr>
            <a:r>
              <a:rPr lang="en-US" sz="2000" b="0">
                <a:latin typeface="Helvetica" charset="0"/>
                <a:cs typeface="+mn-cs"/>
              </a:rPr>
              <a:t>MY EYES ARE BURNING</a:t>
            </a:r>
          </a:p>
        </p:txBody>
      </p:sp>
      <p:sp>
        <p:nvSpPr>
          <p:cNvPr id="1298439" name="Text Box 7"/>
          <p:cNvSpPr txBox="1">
            <a:spLocks noChangeArrowheads="1"/>
          </p:cNvSpPr>
          <p:nvPr/>
        </p:nvSpPr>
        <p:spPr bwMode="auto">
          <a:xfrm>
            <a:off x="4276725" y="4314825"/>
            <a:ext cx="3816350" cy="2543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 b="0">
              <a:latin typeface="Helvetica" charset="0"/>
              <a:cs typeface="+mn-cs"/>
            </a:endParaRPr>
          </a:p>
          <a:p>
            <a:pPr>
              <a:defRPr/>
            </a:pPr>
            <a:endParaRPr lang="en-US" sz="2000" b="0">
              <a:latin typeface="Helvetica" charset="0"/>
              <a:cs typeface="+mn-cs"/>
            </a:endParaRPr>
          </a:p>
          <a:p>
            <a:pPr>
              <a:defRPr/>
            </a:pPr>
            <a:endParaRPr lang="en-US" sz="2000" b="0">
              <a:latin typeface="Helvetica" charset="0"/>
              <a:cs typeface="+mn-cs"/>
            </a:endParaRPr>
          </a:p>
          <a:p>
            <a:pPr>
              <a:defRPr/>
            </a:pPr>
            <a:endParaRPr lang="en-US" sz="2000" b="0">
              <a:latin typeface="Helvetica" charset="0"/>
              <a:cs typeface="+mn-cs"/>
            </a:endParaRPr>
          </a:p>
          <a:p>
            <a:pPr>
              <a:defRPr/>
            </a:pPr>
            <a:endParaRPr lang="en-US" sz="2000" b="0">
              <a:latin typeface="Helvetica" charset="0"/>
              <a:cs typeface="+mn-cs"/>
            </a:endParaRPr>
          </a:p>
          <a:p>
            <a:pPr>
              <a:defRPr/>
            </a:pPr>
            <a:endParaRPr lang="en-US" sz="2000" b="0">
              <a:latin typeface="Helvetica" charset="0"/>
              <a:cs typeface="+mn-cs"/>
            </a:endParaRPr>
          </a:p>
          <a:p>
            <a:pPr>
              <a:defRPr/>
            </a:pPr>
            <a:endParaRPr lang="en-US" sz="2000" b="0">
              <a:latin typeface="Helvetica" charset="0"/>
              <a:cs typeface="+mn-cs"/>
            </a:endParaRPr>
          </a:p>
          <a:p>
            <a:pPr>
              <a:defRPr/>
            </a:pPr>
            <a:r>
              <a:rPr lang="en-US" sz="2000" b="0">
                <a:latin typeface="Helvetica" charset="0"/>
                <a:cs typeface="+mn-cs"/>
              </a:rPr>
              <a:t>Where are my glasses?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8438" grpId="0" animBg="1"/>
      <p:bldP spid="12984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Outline</a:t>
            </a:r>
          </a:p>
        </p:txBody>
      </p:sp>
      <p:sp>
        <p:nvSpPr>
          <p:cNvPr id="129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Types of projections</a:t>
            </a:r>
          </a:p>
          <a:p>
            <a:pPr>
              <a:defRPr/>
            </a:pPr>
            <a:r>
              <a:rPr lang="en-US" smtClean="0">
                <a:cs typeface="+mn-cs"/>
              </a:rPr>
              <a:t>Interpolating texture coordinates</a:t>
            </a:r>
            <a:r>
              <a:rPr lang="en-US" i="1" smtClean="0">
                <a:cs typeface="+mn-cs"/>
              </a:rPr>
              <a:t> </a:t>
            </a:r>
          </a:p>
          <a:p>
            <a:pPr>
              <a:defRPr/>
            </a:pPr>
            <a:r>
              <a:rPr lang="en-US" i="1" smtClean="0">
                <a:cs typeface="+mn-cs"/>
              </a:rPr>
              <a:t>Broader use of textures</a:t>
            </a:r>
          </a:p>
          <a:p>
            <a:pPr>
              <a:defRPr/>
            </a:pPr>
            <a:endParaRPr lang="en-US" i="1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Mapping Applications</a:t>
            </a:r>
          </a:p>
        </p:txBody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Modulation, light maps</a:t>
            </a:r>
          </a:p>
          <a:p>
            <a:pPr>
              <a:defRPr/>
            </a:pPr>
            <a:r>
              <a:rPr lang="en-US" smtClean="0">
                <a:cs typeface="+mn-cs"/>
              </a:rPr>
              <a:t>Bump mapping</a:t>
            </a:r>
          </a:p>
          <a:p>
            <a:pPr>
              <a:defRPr/>
            </a:pPr>
            <a:r>
              <a:rPr lang="en-US" smtClean="0">
                <a:cs typeface="+mn-cs"/>
              </a:rPr>
              <a:t>Displacement mapping</a:t>
            </a:r>
          </a:p>
          <a:p>
            <a:pPr>
              <a:defRPr/>
            </a:pPr>
            <a:r>
              <a:rPr lang="en-US" smtClean="0">
                <a:cs typeface="+mn-cs"/>
              </a:rPr>
              <a:t>Illumination or Environment Mapping</a:t>
            </a:r>
          </a:p>
          <a:p>
            <a:pPr>
              <a:defRPr/>
            </a:pPr>
            <a:r>
              <a:rPr lang="en-US" smtClean="0">
                <a:cs typeface="+mn-cs"/>
              </a:rPr>
              <a:t>Procedural texturing</a:t>
            </a:r>
          </a:p>
          <a:p>
            <a:pPr>
              <a:defRPr/>
            </a:pPr>
            <a:r>
              <a:rPr lang="en-US" smtClean="0">
                <a:cs typeface="+mn-cs"/>
              </a:rPr>
              <a:t>And many more</a:t>
            </a:r>
          </a:p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Texture Mapping</a:t>
            </a:r>
          </a:p>
        </p:txBody>
      </p:sp>
      <p:sp>
        <p:nvSpPr>
          <p:cNvPr id="126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Important topic: nearly all objects textured</a:t>
            </a:r>
          </a:p>
          <a:p>
            <a:pPr lvl="1">
              <a:defRPr/>
            </a:pPr>
            <a:r>
              <a:rPr lang="en-US" smtClean="0"/>
              <a:t>Wood grain, faces, bricks and so on</a:t>
            </a:r>
          </a:p>
          <a:p>
            <a:pPr lvl="1">
              <a:defRPr/>
            </a:pPr>
            <a:r>
              <a:rPr lang="en-US" smtClean="0"/>
              <a:t>Adds visual detail to scenes</a:t>
            </a:r>
          </a:p>
          <a:p>
            <a:pPr>
              <a:defRPr/>
            </a:pPr>
            <a:r>
              <a:rPr lang="en-US" smtClean="0">
                <a:cs typeface="+mn-cs"/>
              </a:rPr>
              <a:t>Meant as a fun and practically useful lecture</a:t>
            </a:r>
          </a:p>
        </p:txBody>
      </p:sp>
      <p:pic>
        <p:nvPicPr>
          <p:cNvPr id="6147" name="Picture 4" descr="n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3873500"/>
            <a:ext cx="3554412" cy="22367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8741" name="Picture 5" descr="tex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75" y="3787775"/>
            <a:ext cx="3629025" cy="229235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8742" name="Text Box 6"/>
          <p:cNvSpPr txBox="1">
            <a:spLocks noChangeArrowheads="1"/>
          </p:cNvSpPr>
          <p:nvPr/>
        </p:nvSpPr>
        <p:spPr bwMode="auto">
          <a:xfrm>
            <a:off x="1347788" y="6099175"/>
            <a:ext cx="244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400" b="0">
                <a:latin typeface="Arial" charset="0"/>
                <a:cs typeface="+mn-cs"/>
              </a:rPr>
              <a:t>Polygonal model</a:t>
            </a:r>
          </a:p>
        </p:txBody>
      </p:sp>
      <p:sp>
        <p:nvSpPr>
          <p:cNvPr id="1268743" name="Text Box 7"/>
          <p:cNvSpPr txBox="1">
            <a:spLocks noChangeArrowheads="1"/>
          </p:cNvSpPr>
          <p:nvPr/>
        </p:nvSpPr>
        <p:spPr bwMode="auto">
          <a:xfrm>
            <a:off x="5429250" y="6108700"/>
            <a:ext cx="289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400" b="0">
                <a:latin typeface="Arial" charset="0"/>
                <a:cs typeface="+mn-cs"/>
              </a:rPr>
              <a:t>With surface texture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Modulation textures</a:t>
            </a:r>
          </a:p>
        </p:txBody>
      </p:sp>
      <p:graphicFrame>
        <p:nvGraphicFramePr>
          <p:cNvPr id="33794" name="Object 3"/>
          <p:cNvGraphicFramePr>
            <a:graphicFrameLocks noChangeAspect="1"/>
          </p:cNvGraphicFramePr>
          <p:nvPr/>
        </p:nvGraphicFramePr>
        <p:xfrm>
          <a:off x="533400" y="6002338"/>
          <a:ext cx="83058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6" name="Equation" r:id="rId3" imgW="4483100" imgH="266700" progId="Equation.3">
                  <p:embed/>
                </p:oleObj>
              </mc:Choice>
              <mc:Fallback>
                <p:oleObj name="Equation" r:id="rId3" imgW="4483100" imgH="266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6002338"/>
                        <a:ext cx="8305800" cy="492125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  <a:ln w="285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38099" dir="2700000" algn="ctr" rotWithShape="0">
                          <a:srgbClr val="000000">
                            <a:alpha val="74997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250950"/>
            <a:ext cx="8229600" cy="50292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mtClean="0">
                <a:cs typeface="+mn-cs"/>
              </a:rPr>
              <a:t>Map texture values to scale factor</a:t>
            </a:r>
          </a:p>
        </p:txBody>
      </p:sp>
      <p:sp>
        <p:nvSpPr>
          <p:cNvPr id="1299461" name="Text Box 5"/>
          <p:cNvSpPr txBox="1">
            <a:spLocks noChangeArrowheads="1"/>
          </p:cNvSpPr>
          <p:nvPr/>
        </p:nvSpPr>
        <p:spPr bwMode="auto">
          <a:xfrm rot="-5400000">
            <a:off x="1133475" y="2449513"/>
            <a:ext cx="199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400" b="0">
                <a:latin typeface="Arial" charset="0"/>
                <a:cs typeface="+mn-cs"/>
              </a:rPr>
              <a:t>Wood texture</a:t>
            </a:r>
          </a:p>
        </p:txBody>
      </p:sp>
      <p:sp>
        <p:nvSpPr>
          <p:cNvPr id="1299462" name="Text Box 6"/>
          <p:cNvSpPr txBox="1">
            <a:spLocks noChangeArrowheads="1"/>
          </p:cNvSpPr>
          <p:nvPr/>
        </p:nvSpPr>
        <p:spPr bwMode="auto">
          <a:xfrm>
            <a:off x="795338" y="4951413"/>
            <a:ext cx="121761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b="0">
                <a:solidFill>
                  <a:srgbClr val="FFDD4B"/>
                </a:solidFill>
                <a:latin typeface="Arial" charset="0"/>
                <a:cs typeface="+mn-cs"/>
              </a:rPr>
              <a:t>Texture</a:t>
            </a:r>
          </a:p>
          <a:p>
            <a:pPr>
              <a:lnSpc>
                <a:spcPct val="80000"/>
              </a:lnSpc>
              <a:defRPr/>
            </a:pPr>
            <a:r>
              <a:rPr lang="en-US" sz="2400" b="0">
                <a:solidFill>
                  <a:srgbClr val="FFDD4B"/>
                </a:solidFill>
                <a:latin typeface="Arial" charset="0"/>
                <a:cs typeface="+mn-cs"/>
              </a:rPr>
              <a:t>value</a:t>
            </a:r>
          </a:p>
        </p:txBody>
      </p:sp>
      <p:sp>
        <p:nvSpPr>
          <p:cNvPr id="1299463" name="Line 7"/>
          <p:cNvSpPr>
            <a:spLocks noChangeShapeType="1"/>
          </p:cNvSpPr>
          <p:nvPr/>
        </p:nvSpPr>
        <p:spPr bwMode="auto">
          <a:xfrm>
            <a:off x="1371600" y="5638800"/>
            <a:ext cx="0" cy="381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3799" name="Picture 8" descr="woo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43200"/>
            <a:ext cx="2133600" cy="21336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9" descr="wood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28800"/>
            <a:ext cx="1844675" cy="18446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9466" name="Rectangle 10"/>
          <p:cNvSpPr>
            <a:spLocks noChangeArrowheads="1"/>
          </p:cNvSpPr>
          <p:nvPr/>
        </p:nvSpPr>
        <p:spPr bwMode="auto">
          <a:xfrm>
            <a:off x="2438400" y="3886200"/>
            <a:ext cx="1828800" cy="1828800"/>
          </a:xfrm>
          <a:prstGeom prst="rect">
            <a:avLst/>
          </a:prstGeom>
          <a:solidFill>
            <a:srgbClr val="996600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 b="0">
              <a:latin typeface="Arial" charset="0"/>
              <a:cs typeface="+mn-cs"/>
            </a:endParaRPr>
          </a:p>
        </p:txBody>
      </p:sp>
      <p:sp>
        <p:nvSpPr>
          <p:cNvPr id="1299467" name="Line 11"/>
          <p:cNvSpPr>
            <a:spLocks noChangeShapeType="1"/>
          </p:cNvSpPr>
          <p:nvPr/>
        </p:nvSpPr>
        <p:spPr bwMode="auto">
          <a:xfrm flipV="1">
            <a:off x="4572000" y="4038600"/>
            <a:ext cx="990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99468" name="Line 12"/>
          <p:cNvSpPr>
            <a:spLocks noChangeShapeType="1"/>
          </p:cNvSpPr>
          <p:nvPr/>
        </p:nvSpPr>
        <p:spPr bwMode="auto">
          <a:xfrm>
            <a:off x="4495800" y="2667000"/>
            <a:ext cx="9906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Bump Mapping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Texture = change in surface normal!</a:t>
            </a:r>
          </a:p>
        </p:txBody>
      </p:sp>
      <p:pic>
        <p:nvPicPr>
          <p:cNvPr id="130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4572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32004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0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943600" y="2514600"/>
            <a:ext cx="2741613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0487" name="Text Box 7"/>
          <p:cNvSpPr txBox="1">
            <a:spLocks noChangeArrowheads="1"/>
          </p:cNvSpPr>
          <p:nvPr/>
        </p:nvSpPr>
        <p:spPr bwMode="auto">
          <a:xfrm>
            <a:off x="628650" y="5530850"/>
            <a:ext cx="2433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b="0" i="1">
                <a:latin typeface="Arial" charset="0"/>
                <a:cs typeface="+mn-cs"/>
              </a:rPr>
              <a:t>Sphere w/ diffuse texture</a:t>
            </a:r>
          </a:p>
        </p:txBody>
      </p:sp>
      <p:sp>
        <p:nvSpPr>
          <p:cNvPr id="1300488" name="Text Box 8"/>
          <p:cNvSpPr txBox="1">
            <a:spLocks noChangeArrowheads="1"/>
          </p:cNvSpPr>
          <p:nvPr/>
        </p:nvSpPr>
        <p:spPr bwMode="auto">
          <a:xfrm>
            <a:off x="3709988" y="5530850"/>
            <a:ext cx="1741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b="0" i="1">
                <a:latin typeface="Arial" charset="0"/>
                <a:cs typeface="+mn-cs"/>
              </a:rPr>
              <a:t>Swirly bump map</a:t>
            </a:r>
          </a:p>
        </p:txBody>
      </p:sp>
      <p:sp>
        <p:nvSpPr>
          <p:cNvPr id="1300489" name="Text Box 9"/>
          <p:cNvSpPr txBox="1">
            <a:spLocks noChangeArrowheads="1"/>
          </p:cNvSpPr>
          <p:nvPr/>
        </p:nvSpPr>
        <p:spPr bwMode="auto">
          <a:xfrm>
            <a:off x="6107113" y="5408613"/>
            <a:ext cx="24336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600" b="0" i="1">
                <a:latin typeface="Arial" charset="0"/>
                <a:cs typeface="+mn-cs"/>
              </a:rPr>
              <a:t>Sphere w/ diffuse texture</a:t>
            </a:r>
            <a:br>
              <a:rPr lang="en-US" sz="1600" b="0" i="1">
                <a:latin typeface="Arial" charset="0"/>
                <a:cs typeface="+mn-cs"/>
              </a:rPr>
            </a:br>
            <a:r>
              <a:rPr lang="en-US" sz="1600" b="0" i="1">
                <a:latin typeface="Arial" charset="0"/>
                <a:cs typeface="+mn-cs"/>
              </a:rPr>
              <a:t>and swirly bump map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Displacement Mapping</a:t>
            </a:r>
          </a:p>
        </p:txBody>
      </p:sp>
      <p:pic>
        <p:nvPicPr>
          <p:cNvPr id="130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566738" y="1987550"/>
            <a:ext cx="8124825" cy="406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Illumination Maps</a:t>
            </a:r>
          </a:p>
        </p:txBody>
      </p:sp>
      <p:sp>
        <p:nvSpPr>
          <p:cNvPr id="130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6450" y="1352550"/>
            <a:ext cx="7043738" cy="3771900"/>
          </a:xfrm>
        </p:spPr>
        <p:txBody>
          <a:bodyPr/>
          <a:lstStyle/>
          <a:p>
            <a:pPr>
              <a:defRPr/>
            </a:pPr>
            <a:r>
              <a:rPr lang="en-US" sz="2400" smtClean="0">
                <a:cs typeface="+mn-cs"/>
              </a:rPr>
              <a:t>Quake introduced </a:t>
            </a:r>
            <a:r>
              <a:rPr lang="en-US" sz="2400" i="1" smtClean="0">
                <a:solidFill>
                  <a:schemeClr val="tx2"/>
                </a:solidFill>
                <a:cs typeface="+mn-cs"/>
              </a:rPr>
              <a:t>illumination maps</a:t>
            </a:r>
            <a:r>
              <a:rPr lang="en-US" sz="2400" i="1" smtClean="0">
                <a:cs typeface="+mn-cs"/>
              </a:rPr>
              <a:t> </a:t>
            </a:r>
            <a:r>
              <a:rPr lang="en-US" sz="2400" smtClean="0">
                <a:cs typeface="+mn-cs"/>
              </a:rPr>
              <a:t>or </a:t>
            </a:r>
            <a:r>
              <a:rPr lang="en-US" sz="2400" i="1" smtClean="0">
                <a:solidFill>
                  <a:schemeClr val="tx2"/>
                </a:solidFill>
                <a:cs typeface="+mn-cs"/>
              </a:rPr>
              <a:t>light maps</a:t>
            </a:r>
            <a:r>
              <a:rPr lang="en-US" sz="2400" smtClean="0">
                <a:cs typeface="+mn-cs"/>
              </a:rPr>
              <a:t> to capture lighting effects in video games</a:t>
            </a:r>
          </a:p>
        </p:txBody>
      </p:sp>
      <p:pic>
        <p:nvPicPr>
          <p:cNvPr id="130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21907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45529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21907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0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4552950"/>
            <a:ext cx="3028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3560" name="Text Box 8"/>
          <p:cNvSpPr txBox="1">
            <a:spLocks noChangeArrowheads="1"/>
          </p:cNvSpPr>
          <p:nvPr/>
        </p:nvSpPr>
        <p:spPr bwMode="auto">
          <a:xfrm>
            <a:off x="382588" y="2076450"/>
            <a:ext cx="1979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defRPr/>
            </a:pPr>
            <a:r>
              <a:rPr lang="en-US" sz="2400" b="0">
                <a:latin typeface="Arial" charset="0"/>
                <a:cs typeface="+mn-cs"/>
              </a:rPr>
              <a:t>Texture map:</a:t>
            </a:r>
          </a:p>
        </p:txBody>
      </p:sp>
      <p:sp>
        <p:nvSpPr>
          <p:cNvPr id="1303561" name="Text Box 9"/>
          <p:cNvSpPr txBox="1">
            <a:spLocks noChangeArrowheads="1"/>
          </p:cNvSpPr>
          <p:nvPr/>
        </p:nvSpPr>
        <p:spPr bwMode="auto">
          <a:xfrm>
            <a:off x="425450" y="5673725"/>
            <a:ext cx="1895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defRPr/>
            </a:pPr>
            <a:r>
              <a:rPr lang="en-US" sz="2400" b="0">
                <a:latin typeface="Arial" charset="0"/>
                <a:cs typeface="+mn-cs"/>
              </a:rPr>
              <a:t>Texture map</a:t>
            </a:r>
            <a:br>
              <a:rPr lang="en-US" sz="2400" b="0">
                <a:latin typeface="Arial" charset="0"/>
                <a:cs typeface="+mn-cs"/>
              </a:rPr>
            </a:br>
            <a:r>
              <a:rPr lang="en-US" sz="2400" b="0">
                <a:latin typeface="Arial" charset="0"/>
                <a:cs typeface="+mn-cs"/>
              </a:rPr>
              <a:t>+ light map:</a:t>
            </a:r>
          </a:p>
        </p:txBody>
      </p:sp>
      <p:pic>
        <p:nvPicPr>
          <p:cNvPr id="130356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95650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03563" name="Text Box 11"/>
          <p:cNvSpPr txBox="1">
            <a:spLocks noChangeArrowheads="1"/>
          </p:cNvSpPr>
          <p:nvPr/>
        </p:nvSpPr>
        <p:spPr bwMode="auto">
          <a:xfrm>
            <a:off x="722313" y="4743450"/>
            <a:ext cx="1298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000" b="0" i="1">
                <a:solidFill>
                  <a:schemeClr val="accent1"/>
                </a:solidFill>
                <a:latin typeface="Arial" charset="0"/>
                <a:cs typeface="+mn-cs"/>
              </a:rPr>
              <a:t>Light map</a:t>
            </a:r>
          </a:p>
        </p:txBody>
      </p:sp>
      <p:sp>
        <p:nvSpPr>
          <p:cNvPr id="1303564" name="Rectangle 12"/>
          <p:cNvSpPr>
            <a:spLocks noChangeArrowheads="1"/>
          </p:cNvSpPr>
          <p:nvPr/>
        </p:nvSpPr>
        <p:spPr bwMode="auto">
          <a:xfrm>
            <a:off x="381000" y="3143250"/>
            <a:ext cx="1981200" cy="2057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Environment Maps</a:t>
            </a:r>
          </a:p>
        </p:txBody>
      </p:sp>
      <p:pic>
        <p:nvPicPr>
          <p:cNvPr id="37890" name="Picture 3" descr="miller_ball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132013"/>
            <a:ext cx="21526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4580" name="Text Box 4"/>
          <p:cNvSpPr txBox="1">
            <a:spLocks noChangeArrowheads="1"/>
          </p:cNvSpPr>
          <p:nvPr/>
        </p:nvSpPr>
        <p:spPr bwMode="auto">
          <a:xfrm>
            <a:off x="228600" y="5638800"/>
            <a:ext cx="67881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 b="0">
                <a:latin typeface="Trebuchet MS" charset="0"/>
                <a:cs typeface="+mn-cs"/>
              </a:rPr>
              <a:t>Images from </a:t>
            </a:r>
            <a:r>
              <a:rPr lang="en-US" sz="1600" b="0" i="1">
                <a:latin typeface="Trebuchet MS" charset="0"/>
                <a:cs typeface="+mn-cs"/>
              </a:rPr>
              <a:t>Illumination and Reflection Maps: </a:t>
            </a:r>
          </a:p>
          <a:p>
            <a:pPr algn="l">
              <a:defRPr/>
            </a:pPr>
            <a:r>
              <a:rPr lang="en-US" sz="1600" b="0" i="1">
                <a:latin typeface="Trebuchet MS" charset="0"/>
                <a:cs typeface="+mn-cs"/>
              </a:rPr>
              <a:t>                   Simulated Objects in Simulated and Real Environments</a:t>
            </a:r>
          </a:p>
          <a:p>
            <a:pPr algn="l">
              <a:defRPr/>
            </a:pPr>
            <a:r>
              <a:rPr lang="en-US" sz="1600" b="0">
                <a:latin typeface="Trebuchet MS" charset="0"/>
                <a:cs typeface="+mn-cs"/>
              </a:rPr>
              <a:t>Gene Miller and C. Robert Hoffman</a:t>
            </a:r>
          </a:p>
          <a:p>
            <a:pPr algn="l">
              <a:defRPr/>
            </a:pPr>
            <a:r>
              <a:rPr lang="en-US" sz="1600" b="0">
                <a:latin typeface="Trebuchet MS" charset="0"/>
                <a:cs typeface="+mn-cs"/>
              </a:rPr>
              <a:t>SIGGRAPH 1984 </a:t>
            </a:r>
            <a:r>
              <a:rPr lang="ja-JP" altLang="en-US" sz="1600" b="0">
                <a:latin typeface="Arial"/>
                <a:cs typeface="+mn-cs"/>
              </a:rPr>
              <a:t>“</a:t>
            </a:r>
            <a:r>
              <a:rPr lang="en-US" sz="1600" b="0">
                <a:latin typeface="Trebuchet MS" charset="0"/>
                <a:cs typeface="+mn-cs"/>
              </a:rPr>
              <a:t>Advanced Computer Graphics Animation</a:t>
            </a:r>
            <a:r>
              <a:rPr lang="ja-JP" altLang="en-US" sz="1600" b="0">
                <a:latin typeface="Arial"/>
                <a:cs typeface="+mn-cs"/>
              </a:rPr>
              <a:t>”</a:t>
            </a:r>
            <a:r>
              <a:rPr lang="en-US" sz="1600" b="0">
                <a:latin typeface="Trebuchet MS" charset="0"/>
                <a:cs typeface="+mn-cs"/>
              </a:rPr>
              <a:t> Course Notes</a:t>
            </a:r>
          </a:p>
        </p:txBody>
      </p:sp>
      <p:pic>
        <p:nvPicPr>
          <p:cNvPr id="37892" name="Picture 5" descr="07-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1592263"/>
            <a:ext cx="5849937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Solid textures</a:t>
            </a:r>
          </a:p>
        </p:txBody>
      </p:sp>
      <p:pic>
        <p:nvPicPr>
          <p:cNvPr id="38914" name="Picture 3" descr="per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95400"/>
            <a:ext cx="31908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5604" name="Rectangle 4"/>
          <p:cNvSpPr>
            <a:spLocks noChangeArrowheads="1"/>
          </p:cNvSpPr>
          <p:nvPr/>
        </p:nvSpPr>
        <p:spPr bwMode="auto">
          <a:xfrm>
            <a:off x="457200" y="1219200"/>
            <a:ext cx="4267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defRPr/>
            </a:pPr>
            <a:r>
              <a:rPr lang="en-US" b="0">
                <a:latin typeface="Arial" charset="0"/>
                <a:cs typeface="+mn-cs"/>
              </a:rPr>
              <a:t>Texture values indexed by 3D location (x,y,z)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 sz="2400" b="0">
                <a:latin typeface="Arial" charset="0"/>
                <a:cs typeface="+mn-cs"/>
              </a:rPr>
              <a:t>Expensive storage, or</a:t>
            </a:r>
          </a:p>
          <a:p>
            <a:pPr marL="742950" lvl="1" indent="-285750" algn="l">
              <a:spcBef>
                <a:spcPct val="50000"/>
              </a:spcBef>
              <a:buFontTx/>
              <a:buChar char="•"/>
              <a:defRPr/>
            </a:pPr>
            <a:r>
              <a:rPr lang="en-US" sz="2400" b="0">
                <a:latin typeface="Arial" charset="0"/>
                <a:cs typeface="+mn-cs"/>
              </a:rPr>
              <a:t>Compute on the fly,</a:t>
            </a:r>
            <a:br>
              <a:rPr lang="en-US" sz="2400" b="0">
                <a:latin typeface="Arial" charset="0"/>
                <a:cs typeface="+mn-cs"/>
              </a:rPr>
            </a:br>
            <a:r>
              <a:rPr lang="en-US" sz="2400" b="0">
                <a:latin typeface="Arial" charset="0"/>
                <a:cs typeface="+mn-cs"/>
              </a:rPr>
              <a:t>e.g. Perlin noise </a:t>
            </a:r>
            <a:r>
              <a:rPr lang="en-US" sz="2400" b="0">
                <a:latin typeface="Arial" charset="0"/>
                <a:cs typeface="+mn-cs"/>
                <a:sym typeface="Wingdings" charset="0"/>
              </a:rPr>
              <a:t></a:t>
            </a:r>
            <a:endParaRPr lang="en-US" sz="2400" b="0"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Procedural Texture Gallery</a:t>
            </a:r>
          </a:p>
        </p:txBody>
      </p:sp>
      <p:pic>
        <p:nvPicPr>
          <p:cNvPr id="39938" name="Picture 3" descr="Himalay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14400"/>
            <a:ext cx="3960813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j-cs"/>
            </a:endParaRPr>
          </a:p>
        </p:txBody>
      </p:sp>
      <p:sp>
        <p:nvSpPr>
          <p:cNvPr id="130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0963" name="Picture 4" descr="SpiritL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106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j-cs"/>
            </a:endParaRPr>
          </a:p>
        </p:txBody>
      </p:sp>
      <p:sp>
        <p:nvSpPr>
          <p:cNvPr id="130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1987" name="Picture 4" descr="Let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j-cs"/>
            </a:endParaRPr>
          </a:p>
        </p:txBody>
      </p:sp>
      <p:sp>
        <p:nvSpPr>
          <p:cNvPr id="131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3011" name="Picture 4" descr="Metallich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62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Adding Visual Detail</a:t>
            </a:r>
          </a:p>
        </p:txBody>
      </p:sp>
      <p:sp>
        <p:nvSpPr>
          <p:cNvPr id="126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1450"/>
            <a:ext cx="8229600" cy="5029200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Basic idea: use images instead of more polygons to represent fine scale color variation</a:t>
            </a:r>
          </a:p>
        </p:txBody>
      </p:sp>
      <p:pic>
        <p:nvPicPr>
          <p:cNvPr id="1269768" name="Picture 8" descr="dinos2"/>
          <p:cNvPicPr>
            <a:picLocks noChangeAspect="1" noChangeArrowheads="1"/>
          </p:cNvPicPr>
          <p:nvPr/>
        </p:nvPicPr>
        <p:blipFill>
          <a:blip r:embed="rId2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9535"/>
          <a:stretch>
            <a:fillRect/>
          </a:stretch>
        </p:blipFill>
        <p:spPr bwMode="auto">
          <a:xfrm>
            <a:off x="838200" y="2505075"/>
            <a:ext cx="5334000" cy="401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69769" name="Picture 9" descr="dinosk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2505075"/>
            <a:ext cx="1882775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63500" dir="3187806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j-cs"/>
            </a:endParaRPr>
          </a:p>
        </p:txBody>
      </p:sp>
      <p:sp>
        <p:nvSpPr>
          <p:cNvPr id="131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4035" name="Picture 4" descr="Peekin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525"/>
            <a:ext cx="89916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 smtClean="0">
              <a:cs typeface="+mj-cs"/>
            </a:endParaRPr>
          </a:p>
        </p:txBody>
      </p:sp>
      <p:sp>
        <p:nvSpPr>
          <p:cNvPr id="131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  <p:pic>
        <p:nvPicPr>
          <p:cNvPr id="45059" name="Picture 4" descr="DaleStrand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Parameterization</a:t>
            </a:r>
          </a:p>
        </p:txBody>
      </p:sp>
      <p:sp>
        <p:nvSpPr>
          <p:cNvPr id="1270787" name="Text Box 3"/>
          <p:cNvSpPr txBox="1">
            <a:spLocks noChangeArrowheads="1"/>
          </p:cNvSpPr>
          <p:nvPr/>
        </p:nvSpPr>
        <p:spPr bwMode="auto">
          <a:xfrm>
            <a:off x="620713" y="4449763"/>
            <a:ext cx="18748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geometry</a:t>
            </a:r>
          </a:p>
        </p:txBody>
      </p:sp>
      <p:pic>
        <p:nvPicPr>
          <p:cNvPr id="8195" name="Picture 4" descr="dcylind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5" y="1444625"/>
            <a:ext cx="23082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0789" name="AutoShape 5"/>
          <p:cNvSpPr>
            <a:spLocks noChangeArrowheads="1"/>
          </p:cNvSpPr>
          <p:nvPr/>
        </p:nvSpPr>
        <p:spPr bwMode="auto">
          <a:xfrm>
            <a:off x="566738" y="1501775"/>
            <a:ext cx="1981200" cy="2667000"/>
          </a:xfrm>
          <a:prstGeom prst="can">
            <a:avLst>
              <a:gd name="adj" fmla="val 67308"/>
            </a:avLst>
          </a:prstGeom>
          <a:solidFill>
            <a:srgbClr val="C0C0C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 sz="2400" b="0">
              <a:latin typeface="Arial" charset="0"/>
              <a:cs typeface="+mn-cs"/>
            </a:endParaRPr>
          </a:p>
        </p:txBody>
      </p:sp>
      <p:sp>
        <p:nvSpPr>
          <p:cNvPr id="1270790" name="Rectangle 6"/>
          <p:cNvSpPr>
            <a:spLocks noChangeArrowheads="1"/>
          </p:cNvSpPr>
          <p:nvPr/>
        </p:nvSpPr>
        <p:spPr bwMode="auto">
          <a:xfrm>
            <a:off x="3505200" y="1882775"/>
            <a:ext cx="1828800" cy="1828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b="0">
              <a:latin typeface="Arial" charset="0"/>
              <a:cs typeface="+mn-cs"/>
            </a:endParaRPr>
          </a:p>
        </p:txBody>
      </p:sp>
      <p:grpSp>
        <p:nvGrpSpPr>
          <p:cNvPr id="8198" name="Group 7"/>
          <p:cNvGrpSpPr>
            <a:grpSpLocks/>
          </p:cNvGrpSpPr>
          <p:nvPr/>
        </p:nvGrpSpPr>
        <p:grpSpPr bwMode="auto">
          <a:xfrm>
            <a:off x="3505200" y="1882775"/>
            <a:ext cx="457200" cy="457200"/>
            <a:chOff x="2496" y="1728"/>
            <a:chExt cx="288" cy="288"/>
          </a:xfrm>
        </p:grpSpPr>
        <p:sp>
          <p:nvSpPr>
            <p:cNvPr id="1270792" name="Rectangle 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0793" name="Rectangle 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199" name="Group 10"/>
          <p:cNvGrpSpPr>
            <a:grpSpLocks/>
          </p:cNvGrpSpPr>
          <p:nvPr/>
        </p:nvGrpSpPr>
        <p:grpSpPr bwMode="auto">
          <a:xfrm>
            <a:off x="3962400" y="1882775"/>
            <a:ext cx="457200" cy="457200"/>
            <a:chOff x="2496" y="1728"/>
            <a:chExt cx="288" cy="288"/>
          </a:xfrm>
        </p:grpSpPr>
        <p:sp>
          <p:nvSpPr>
            <p:cNvPr id="1270795" name="Rectangle 1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0796" name="Rectangle 1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200" name="Group 13"/>
          <p:cNvGrpSpPr>
            <a:grpSpLocks/>
          </p:cNvGrpSpPr>
          <p:nvPr/>
        </p:nvGrpSpPr>
        <p:grpSpPr bwMode="auto">
          <a:xfrm>
            <a:off x="3505200" y="2339975"/>
            <a:ext cx="457200" cy="457200"/>
            <a:chOff x="2496" y="1728"/>
            <a:chExt cx="288" cy="288"/>
          </a:xfrm>
        </p:grpSpPr>
        <p:sp>
          <p:nvSpPr>
            <p:cNvPr id="1270798" name="Rectangle 1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0799" name="Rectangle 1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201" name="Group 16"/>
          <p:cNvGrpSpPr>
            <a:grpSpLocks/>
          </p:cNvGrpSpPr>
          <p:nvPr/>
        </p:nvGrpSpPr>
        <p:grpSpPr bwMode="auto">
          <a:xfrm>
            <a:off x="3962400" y="2339975"/>
            <a:ext cx="457200" cy="457200"/>
            <a:chOff x="2496" y="1728"/>
            <a:chExt cx="288" cy="288"/>
          </a:xfrm>
        </p:grpSpPr>
        <p:sp>
          <p:nvSpPr>
            <p:cNvPr id="1270801" name="Rectangle 1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0802" name="Rectangle 1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202" name="Group 19"/>
          <p:cNvGrpSpPr>
            <a:grpSpLocks/>
          </p:cNvGrpSpPr>
          <p:nvPr/>
        </p:nvGrpSpPr>
        <p:grpSpPr bwMode="auto">
          <a:xfrm>
            <a:off x="3505200" y="2797175"/>
            <a:ext cx="457200" cy="457200"/>
            <a:chOff x="2496" y="1728"/>
            <a:chExt cx="288" cy="288"/>
          </a:xfrm>
        </p:grpSpPr>
        <p:sp>
          <p:nvSpPr>
            <p:cNvPr id="1270804" name="Rectangle 2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0805" name="Rectangle 2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203" name="Group 22"/>
          <p:cNvGrpSpPr>
            <a:grpSpLocks/>
          </p:cNvGrpSpPr>
          <p:nvPr/>
        </p:nvGrpSpPr>
        <p:grpSpPr bwMode="auto">
          <a:xfrm>
            <a:off x="3962400" y="2797175"/>
            <a:ext cx="457200" cy="457200"/>
            <a:chOff x="2496" y="1728"/>
            <a:chExt cx="288" cy="288"/>
          </a:xfrm>
        </p:grpSpPr>
        <p:sp>
          <p:nvSpPr>
            <p:cNvPr id="1270807" name="Rectangle 2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0808" name="Rectangle 2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204" name="Group 25"/>
          <p:cNvGrpSpPr>
            <a:grpSpLocks/>
          </p:cNvGrpSpPr>
          <p:nvPr/>
        </p:nvGrpSpPr>
        <p:grpSpPr bwMode="auto">
          <a:xfrm>
            <a:off x="3505200" y="3254375"/>
            <a:ext cx="457200" cy="457200"/>
            <a:chOff x="2496" y="1728"/>
            <a:chExt cx="288" cy="288"/>
          </a:xfrm>
        </p:grpSpPr>
        <p:sp>
          <p:nvSpPr>
            <p:cNvPr id="1270810" name="Rectangle 26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0811" name="Rectangle 27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205" name="Group 28"/>
          <p:cNvGrpSpPr>
            <a:grpSpLocks/>
          </p:cNvGrpSpPr>
          <p:nvPr/>
        </p:nvGrpSpPr>
        <p:grpSpPr bwMode="auto">
          <a:xfrm>
            <a:off x="3962400" y="3254375"/>
            <a:ext cx="457200" cy="457200"/>
            <a:chOff x="2496" y="1728"/>
            <a:chExt cx="288" cy="288"/>
          </a:xfrm>
        </p:grpSpPr>
        <p:sp>
          <p:nvSpPr>
            <p:cNvPr id="1270813" name="Rectangle 29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0814" name="Rectangle 30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206" name="Group 31"/>
          <p:cNvGrpSpPr>
            <a:grpSpLocks/>
          </p:cNvGrpSpPr>
          <p:nvPr/>
        </p:nvGrpSpPr>
        <p:grpSpPr bwMode="auto">
          <a:xfrm>
            <a:off x="4419600" y="1882775"/>
            <a:ext cx="457200" cy="457200"/>
            <a:chOff x="2496" y="1728"/>
            <a:chExt cx="288" cy="288"/>
          </a:xfrm>
        </p:grpSpPr>
        <p:sp>
          <p:nvSpPr>
            <p:cNvPr id="1270816" name="Rectangle 32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0817" name="Rectangle 33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207" name="Group 34"/>
          <p:cNvGrpSpPr>
            <a:grpSpLocks/>
          </p:cNvGrpSpPr>
          <p:nvPr/>
        </p:nvGrpSpPr>
        <p:grpSpPr bwMode="auto">
          <a:xfrm>
            <a:off x="4876800" y="1882775"/>
            <a:ext cx="457200" cy="457200"/>
            <a:chOff x="2496" y="1728"/>
            <a:chExt cx="288" cy="288"/>
          </a:xfrm>
        </p:grpSpPr>
        <p:sp>
          <p:nvSpPr>
            <p:cNvPr id="1270819" name="Rectangle 35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0820" name="Rectangle 36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208" name="Group 37"/>
          <p:cNvGrpSpPr>
            <a:grpSpLocks/>
          </p:cNvGrpSpPr>
          <p:nvPr/>
        </p:nvGrpSpPr>
        <p:grpSpPr bwMode="auto">
          <a:xfrm>
            <a:off x="4419600" y="2339975"/>
            <a:ext cx="457200" cy="457200"/>
            <a:chOff x="2496" y="1728"/>
            <a:chExt cx="288" cy="288"/>
          </a:xfrm>
        </p:grpSpPr>
        <p:sp>
          <p:nvSpPr>
            <p:cNvPr id="1270822" name="Rectangle 38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0823" name="Rectangle 39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209" name="Group 40"/>
          <p:cNvGrpSpPr>
            <a:grpSpLocks/>
          </p:cNvGrpSpPr>
          <p:nvPr/>
        </p:nvGrpSpPr>
        <p:grpSpPr bwMode="auto">
          <a:xfrm>
            <a:off x="4876800" y="2339975"/>
            <a:ext cx="457200" cy="457200"/>
            <a:chOff x="2496" y="1728"/>
            <a:chExt cx="288" cy="288"/>
          </a:xfrm>
        </p:grpSpPr>
        <p:sp>
          <p:nvSpPr>
            <p:cNvPr id="1270825" name="Rectangle 41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0826" name="Rectangle 42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210" name="Group 43"/>
          <p:cNvGrpSpPr>
            <a:grpSpLocks/>
          </p:cNvGrpSpPr>
          <p:nvPr/>
        </p:nvGrpSpPr>
        <p:grpSpPr bwMode="auto">
          <a:xfrm>
            <a:off x="4419600" y="2797175"/>
            <a:ext cx="457200" cy="457200"/>
            <a:chOff x="2496" y="1728"/>
            <a:chExt cx="288" cy="288"/>
          </a:xfrm>
        </p:grpSpPr>
        <p:sp>
          <p:nvSpPr>
            <p:cNvPr id="1270828" name="Rectangle 44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0829" name="Rectangle 45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211" name="Group 46"/>
          <p:cNvGrpSpPr>
            <a:grpSpLocks/>
          </p:cNvGrpSpPr>
          <p:nvPr/>
        </p:nvGrpSpPr>
        <p:grpSpPr bwMode="auto">
          <a:xfrm>
            <a:off x="4876800" y="2797175"/>
            <a:ext cx="457200" cy="457200"/>
            <a:chOff x="2496" y="1728"/>
            <a:chExt cx="288" cy="288"/>
          </a:xfrm>
        </p:grpSpPr>
        <p:sp>
          <p:nvSpPr>
            <p:cNvPr id="1270831" name="Rectangle 47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0832" name="Rectangle 48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212" name="Group 49"/>
          <p:cNvGrpSpPr>
            <a:grpSpLocks/>
          </p:cNvGrpSpPr>
          <p:nvPr/>
        </p:nvGrpSpPr>
        <p:grpSpPr bwMode="auto">
          <a:xfrm>
            <a:off x="4419600" y="3254375"/>
            <a:ext cx="457200" cy="457200"/>
            <a:chOff x="2496" y="1728"/>
            <a:chExt cx="288" cy="288"/>
          </a:xfrm>
        </p:grpSpPr>
        <p:sp>
          <p:nvSpPr>
            <p:cNvPr id="1270834" name="Rectangle 50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0835" name="Rectangle 51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8213" name="Group 52"/>
          <p:cNvGrpSpPr>
            <a:grpSpLocks/>
          </p:cNvGrpSpPr>
          <p:nvPr/>
        </p:nvGrpSpPr>
        <p:grpSpPr bwMode="auto">
          <a:xfrm>
            <a:off x="4876800" y="3254375"/>
            <a:ext cx="457200" cy="457200"/>
            <a:chOff x="2496" y="1728"/>
            <a:chExt cx="288" cy="288"/>
          </a:xfrm>
        </p:grpSpPr>
        <p:sp>
          <p:nvSpPr>
            <p:cNvPr id="1270837" name="Rectangle 53"/>
            <p:cNvSpPr>
              <a:spLocks noChangeArrowheads="1"/>
            </p:cNvSpPr>
            <p:nvPr/>
          </p:nvSpPr>
          <p:spPr bwMode="auto">
            <a:xfrm>
              <a:off x="2640" y="1728"/>
              <a:ext cx="144" cy="144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0838" name="Rectangle 54"/>
            <p:cNvSpPr>
              <a:spLocks noChangeArrowheads="1"/>
            </p:cNvSpPr>
            <p:nvPr/>
          </p:nvSpPr>
          <p:spPr bwMode="auto">
            <a:xfrm>
              <a:off x="2496" y="1872"/>
              <a:ext cx="144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270839" name="Text Box 55"/>
          <p:cNvSpPr txBox="1">
            <a:spLocks noChangeArrowheads="1"/>
          </p:cNvSpPr>
          <p:nvPr/>
        </p:nvSpPr>
        <p:spPr bwMode="auto">
          <a:xfrm>
            <a:off x="2560638" y="2165350"/>
            <a:ext cx="7778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+</a:t>
            </a:r>
          </a:p>
        </p:txBody>
      </p:sp>
      <p:sp>
        <p:nvSpPr>
          <p:cNvPr id="1270840" name="Text Box 56"/>
          <p:cNvSpPr txBox="1">
            <a:spLocks noChangeArrowheads="1"/>
          </p:cNvSpPr>
          <p:nvPr/>
        </p:nvSpPr>
        <p:spPr bwMode="auto">
          <a:xfrm>
            <a:off x="5562600" y="2263775"/>
            <a:ext cx="71755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=</a:t>
            </a:r>
          </a:p>
        </p:txBody>
      </p:sp>
      <p:sp>
        <p:nvSpPr>
          <p:cNvPr id="1270841" name="Text Box 57"/>
          <p:cNvSpPr txBox="1">
            <a:spLocks noChangeArrowheads="1"/>
          </p:cNvSpPr>
          <p:nvPr/>
        </p:nvSpPr>
        <p:spPr bwMode="auto">
          <a:xfrm>
            <a:off x="3775075" y="4449763"/>
            <a:ext cx="12890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image</a:t>
            </a:r>
          </a:p>
        </p:txBody>
      </p:sp>
      <p:sp>
        <p:nvSpPr>
          <p:cNvPr id="1270842" name="Text Box 58"/>
          <p:cNvSpPr txBox="1">
            <a:spLocks noChangeArrowheads="1"/>
          </p:cNvSpPr>
          <p:nvPr/>
        </p:nvSpPr>
        <p:spPr bwMode="auto">
          <a:xfrm>
            <a:off x="6438900" y="4449763"/>
            <a:ext cx="23256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texture map</a:t>
            </a:r>
          </a:p>
        </p:txBody>
      </p:sp>
      <p:sp>
        <p:nvSpPr>
          <p:cNvPr id="1270843" name="Rectangle 59"/>
          <p:cNvSpPr>
            <a:spLocks noChangeArrowheads="1"/>
          </p:cNvSpPr>
          <p:nvPr/>
        </p:nvSpPr>
        <p:spPr bwMode="auto">
          <a:xfrm>
            <a:off x="457200" y="5486400"/>
            <a:ext cx="8458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50000"/>
              </a:spcBef>
              <a:buFontTx/>
              <a:buChar char="•"/>
              <a:defRPr/>
            </a:pPr>
            <a:r>
              <a:rPr lang="en-US" sz="2600" b="0">
                <a:latin typeface="Arial" charset="0"/>
                <a:cs typeface="+mn-cs"/>
              </a:rPr>
              <a:t>Q: How do we decide </a:t>
            </a:r>
            <a:r>
              <a:rPr lang="en-US" sz="2600" b="0" i="1">
                <a:latin typeface="Arial" charset="0"/>
                <a:cs typeface="+mn-cs"/>
              </a:rPr>
              <a:t>where</a:t>
            </a:r>
            <a:r>
              <a:rPr lang="en-US" sz="2600" b="0">
                <a:latin typeface="Arial" charset="0"/>
                <a:cs typeface="+mn-cs"/>
              </a:rPr>
              <a:t> on the geometry</a:t>
            </a:r>
            <a:br>
              <a:rPr lang="en-US" sz="2600" b="0">
                <a:latin typeface="Arial" charset="0"/>
                <a:cs typeface="+mn-cs"/>
              </a:rPr>
            </a:br>
            <a:r>
              <a:rPr lang="en-US" sz="2600" b="0">
                <a:latin typeface="Arial" charset="0"/>
                <a:cs typeface="+mn-cs"/>
              </a:rPr>
              <a:t>	each color from the image should go?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Option: Varieties of projections</a:t>
            </a:r>
          </a:p>
        </p:txBody>
      </p:sp>
      <p:sp>
        <p:nvSpPr>
          <p:cNvPr id="1271811" name="Text Box 3"/>
          <p:cNvSpPr txBox="1">
            <a:spLocks noChangeArrowheads="1"/>
          </p:cNvSpPr>
          <p:nvPr/>
        </p:nvSpPr>
        <p:spPr bwMode="auto">
          <a:xfrm>
            <a:off x="6781800" y="6248400"/>
            <a:ext cx="2014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[Paul Bourke]</a:t>
            </a:r>
          </a:p>
        </p:txBody>
      </p:sp>
      <p:grpSp>
        <p:nvGrpSpPr>
          <p:cNvPr id="9219" name="Group 4"/>
          <p:cNvGrpSpPr>
            <a:grpSpLocks/>
          </p:cNvGrpSpPr>
          <p:nvPr/>
        </p:nvGrpSpPr>
        <p:grpSpPr bwMode="auto">
          <a:xfrm>
            <a:off x="1304925" y="2768600"/>
            <a:ext cx="6877050" cy="1457325"/>
            <a:chOff x="822" y="2874"/>
            <a:chExt cx="4332" cy="918"/>
          </a:xfrm>
        </p:grpSpPr>
        <p:pic>
          <p:nvPicPr>
            <p:cNvPr id="9230" name="Picture 5" descr="ccube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1" y="2874"/>
              <a:ext cx="786" cy="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6" descr="dcub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" y="2874"/>
              <a:ext cx="847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Picture 7" descr="pcub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" y="2874"/>
              <a:ext cx="831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3" name="Picture 8" descr="scub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3" y="2874"/>
              <a:ext cx="851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0" name="Group 9"/>
          <p:cNvGrpSpPr>
            <a:grpSpLocks/>
          </p:cNvGrpSpPr>
          <p:nvPr/>
        </p:nvGrpSpPr>
        <p:grpSpPr bwMode="auto">
          <a:xfrm>
            <a:off x="1295400" y="4505325"/>
            <a:ext cx="6864350" cy="1671638"/>
            <a:chOff x="816" y="1722"/>
            <a:chExt cx="4324" cy="1053"/>
          </a:xfrm>
        </p:grpSpPr>
        <p:pic>
          <p:nvPicPr>
            <p:cNvPr id="9226" name="Picture 10" descr="ccylinder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" y="1722"/>
              <a:ext cx="823" cy="1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Picture 11" descr="dcylinder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" y="1722"/>
              <a:ext cx="831" cy="1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8" name="Picture 12" descr="pcylinder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722"/>
              <a:ext cx="843" cy="1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9" name="Picture 13" descr="scylinder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7" y="1722"/>
              <a:ext cx="823" cy="1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21" name="Group 14"/>
          <p:cNvGrpSpPr>
            <a:grpSpLocks/>
          </p:cNvGrpSpPr>
          <p:nvPr/>
        </p:nvGrpSpPr>
        <p:grpSpPr bwMode="auto">
          <a:xfrm>
            <a:off x="1350963" y="1295400"/>
            <a:ext cx="6726237" cy="1195388"/>
            <a:chOff x="851" y="858"/>
            <a:chExt cx="4237" cy="753"/>
          </a:xfrm>
        </p:grpSpPr>
        <p:pic>
          <p:nvPicPr>
            <p:cNvPr id="9222" name="Picture 15" descr="csphere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858"/>
              <a:ext cx="765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3" name="Picture 16" descr="dsphere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" y="858"/>
              <a:ext cx="703" cy="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Picture 17" descr="psphere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" y="858"/>
              <a:ext cx="774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Picture 18" descr="ssphere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858"/>
              <a:ext cx="720" cy="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2834" name="Picture 2" descr="ratfi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2588"/>
            <a:ext cx="3644900" cy="2255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2835" name="Picture 3" descr="ratpe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70338"/>
            <a:ext cx="2514600" cy="2506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72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Option: unfold the surface</a:t>
            </a:r>
          </a:p>
        </p:txBody>
      </p:sp>
      <p:pic>
        <p:nvPicPr>
          <p:cNvPr id="1272837" name="Picture 5" descr="ratgr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1295400"/>
            <a:ext cx="2465387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72838" name="Picture 6" descr="ratme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295400"/>
            <a:ext cx="2819400" cy="2354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72839" name="AutoShape 7"/>
          <p:cNvSpPr>
            <a:spLocks noChangeArrowheads="1"/>
          </p:cNvSpPr>
          <p:nvPr/>
        </p:nvSpPr>
        <p:spPr bwMode="auto">
          <a:xfrm rot="8100000">
            <a:off x="3429000" y="3505200"/>
            <a:ext cx="457200" cy="381000"/>
          </a:xfrm>
          <a:prstGeom prst="rightArrow">
            <a:avLst>
              <a:gd name="adj1" fmla="val 41667"/>
              <a:gd name="adj2" fmla="val 52917"/>
            </a:avLst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b="0">
              <a:latin typeface="Arial" charset="0"/>
              <a:cs typeface="+mn-cs"/>
            </a:endParaRPr>
          </a:p>
        </p:txBody>
      </p:sp>
      <p:sp>
        <p:nvSpPr>
          <p:cNvPr id="1272840" name="AutoShape 8"/>
          <p:cNvSpPr>
            <a:spLocks noChangeArrowheads="1"/>
          </p:cNvSpPr>
          <p:nvPr/>
        </p:nvSpPr>
        <p:spPr bwMode="auto">
          <a:xfrm>
            <a:off x="3478213" y="2286000"/>
            <a:ext cx="457200" cy="381000"/>
          </a:xfrm>
          <a:prstGeom prst="rightArrow">
            <a:avLst>
              <a:gd name="adj1" fmla="val 41667"/>
              <a:gd name="adj2" fmla="val 52917"/>
            </a:avLst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b="0">
              <a:latin typeface="Arial" charset="0"/>
              <a:cs typeface="+mn-cs"/>
            </a:endParaRPr>
          </a:p>
        </p:txBody>
      </p:sp>
      <p:sp>
        <p:nvSpPr>
          <p:cNvPr id="1272841" name="AutoShape 9"/>
          <p:cNvSpPr>
            <a:spLocks noChangeArrowheads="1"/>
          </p:cNvSpPr>
          <p:nvPr/>
        </p:nvSpPr>
        <p:spPr bwMode="auto">
          <a:xfrm>
            <a:off x="4572000" y="5257800"/>
            <a:ext cx="457200" cy="381000"/>
          </a:xfrm>
          <a:prstGeom prst="rightArrow">
            <a:avLst>
              <a:gd name="adj1" fmla="val 41667"/>
              <a:gd name="adj2" fmla="val 52917"/>
            </a:avLst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b="0">
              <a:latin typeface="Arial" charset="0"/>
              <a:cs typeface="+mn-cs"/>
            </a:endParaRPr>
          </a:p>
        </p:txBody>
      </p:sp>
      <p:sp>
        <p:nvSpPr>
          <p:cNvPr id="1272842" name="Text Box 10"/>
          <p:cNvSpPr txBox="1">
            <a:spLocks noChangeArrowheads="1"/>
          </p:cNvSpPr>
          <p:nvPr/>
        </p:nvSpPr>
        <p:spPr bwMode="auto">
          <a:xfrm>
            <a:off x="6781800" y="3159125"/>
            <a:ext cx="2039938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b="0" smtClean="0">
                <a:latin typeface="Arial" charset="0"/>
                <a:cs typeface="+mn-cs"/>
              </a:rPr>
              <a:t>[Piponi2000]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Option: make an atlas</a:t>
            </a:r>
          </a:p>
        </p:txBody>
      </p:sp>
      <p:pic>
        <p:nvPicPr>
          <p:cNvPr id="11266" name="Picture 3" descr="bunny-char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230663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bunny-tex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324100"/>
            <a:ext cx="23336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3861" name="Picture 5" descr="bunny-atl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62200"/>
            <a:ext cx="2514600" cy="25146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73862" name="Text Box 6"/>
          <p:cNvSpPr txBox="1">
            <a:spLocks noChangeArrowheads="1"/>
          </p:cNvSpPr>
          <p:nvPr/>
        </p:nvSpPr>
        <p:spPr bwMode="auto">
          <a:xfrm>
            <a:off x="6708775" y="6054725"/>
            <a:ext cx="2187575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600" b="0" smtClean="0">
                <a:latin typeface="Arial" charset="0"/>
                <a:cs typeface="+mn-cs"/>
              </a:rPr>
              <a:t>[Sander2001]</a:t>
            </a:r>
          </a:p>
        </p:txBody>
      </p:sp>
      <p:sp>
        <p:nvSpPr>
          <p:cNvPr id="1273863" name="Text Box 7"/>
          <p:cNvSpPr txBox="1">
            <a:spLocks noChangeArrowheads="1"/>
          </p:cNvSpPr>
          <p:nvPr/>
        </p:nvSpPr>
        <p:spPr bwMode="auto">
          <a:xfrm>
            <a:off x="1052513" y="5137150"/>
            <a:ext cx="1304925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b="0" smtClean="0">
                <a:latin typeface="Arial" charset="0"/>
                <a:cs typeface="+mn-cs"/>
              </a:rPr>
              <a:t>charts</a:t>
            </a:r>
          </a:p>
        </p:txBody>
      </p:sp>
      <p:sp>
        <p:nvSpPr>
          <p:cNvPr id="1273864" name="Text Box 8"/>
          <p:cNvSpPr txBox="1">
            <a:spLocks noChangeArrowheads="1"/>
          </p:cNvSpPr>
          <p:nvPr/>
        </p:nvSpPr>
        <p:spPr bwMode="auto">
          <a:xfrm>
            <a:off x="4111625" y="5137150"/>
            <a:ext cx="1057275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b="0" smtClean="0">
                <a:latin typeface="Arial" charset="0"/>
                <a:cs typeface="+mn-cs"/>
              </a:rPr>
              <a:t>atlas</a:t>
            </a:r>
          </a:p>
        </p:txBody>
      </p:sp>
      <p:sp>
        <p:nvSpPr>
          <p:cNvPr id="1273865" name="Text Box 9"/>
          <p:cNvSpPr txBox="1">
            <a:spLocks noChangeArrowheads="1"/>
          </p:cNvSpPr>
          <p:nvPr/>
        </p:nvSpPr>
        <p:spPr bwMode="auto">
          <a:xfrm>
            <a:off x="6924675" y="5137150"/>
            <a:ext cx="1530350" cy="5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46662" dir="3284183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548" tIns="50274" rIns="100548" bIns="50274" anchor="ctr">
            <a:spAutoFit/>
          </a:bodyPr>
          <a:lstStyle>
            <a:lvl1pPr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03238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0647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08125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11363" algn="l" defTabSz="100647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685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257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3829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40163" defTabSz="1006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b="0" smtClean="0">
                <a:latin typeface="Arial" charset="0"/>
                <a:cs typeface="+mn-cs"/>
              </a:rPr>
              <a:t>surface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Option: it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r>
              <a:rPr lang="en-US" smtClean="0">
                <a:cs typeface="+mj-cs"/>
              </a:rPr>
              <a:t>s the artist</a:t>
            </a:r>
            <a:r>
              <a:rPr lang="ja-JP" altLang="en-US" smtClean="0">
                <a:latin typeface="Arial"/>
                <a:cs typeface="+mj-cs"/>
              </a:rPr>
              <a:t>’</a:t>
            </a:r>
            <a:r>
              <a:rPr lang="en-US" smtClean="0">
                <a:cs typeface="+mj-cs"/>
              </a:rPr>
              <a:t>s problem</a:t>
            </a:r>
            <a:endParaRPr lang="en-US" sz="2800" smtClean="0">
              <a:cs typeface="+mj-cs"/>
            </a:endParaRPr>
          </a:p>
        </p:txBody>
      </p:sp>
      <p:pic>
        <p:nvPicPr>
          <p:cNvPr id="12290" name="Picture 3" descr="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default_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32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488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9" t="7333" r="43001" b="5112"/>
          <a:stretch>
            <a:fillRect/>
          </a:stretch>
        </p:blipFill>
        <p:spPr bwMode="auto">
          <a:xfrm>
            <a:off x="3657600" y="2362200"/>
            <a:ext cx="188436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27393</TotalTime>
  <Words>829</Words>
  <Application>Microsoft Macintosh PowerPoint</Application>
  <PresentationFormat>Letter Paper (8.5x11 in)</PresentationFormat>
  <Paragraphs>192</Paragraphs>
  <Slides>41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Times New Roman</vt:lpstr>
      <vt:lpstr>ＭＳ Ｐゴシック</vt:lpstr>
      <vt:lpstr>Arial</vt:lpstr>
      <vt:lpstr>Wingdings</vt:lpstr>
      <vt:lpstr>Courier New</vt:lpstr>
      <vt:lpstr>Helvetica</vt:lpstr>
      <vt:lpstr>Trebuchet MS</vt:lpstr>
      <vt:lpstr>Default Design</vt:lpstr>
      <vt:lpstr>MathType 6.0 Equation</vt:lpstr>
      <vt:lpstr>Adobe Photoshop Image</vt:lpstr>
      <vt:lpstr>Microsoft Equation 3.0</vt:lpstr>
      <vt:lpstr>Foundations of Computer Graphics (Fall 2012)</vt:lpstr>
      <vt:lpstr>To Do</vt:lpstr>
      <vt:lpstr>Texture Mapping</vt:lpstr>
      <vt:lpstr>Adding Visual Detail</vt:lpstr>
      <vt:lpstr>Parameterization</vt:lpstr>
      <vt:lpstr>Option: Varieties of projections</vt:lpstr>
      <vt:lpstr>Option: unfold the surface</vt:lpstr>
      <vt:lpstr>Option: make an atlas</vt:lpstr>
      <vt:lpstr>Option: it’s the artist’s problem</vt:lpstr>
      <vt:lpstr>Outline</vt:lpstr>
      <vt:lpstr>How to map object to texture?</vt:lpstr>
      <vt:lpstr>Idea: Use Map Shape</vt:lpstr>
      <vt:lpstr>Planar mapping</vt:lpstr>
      <vt:lpstr>Cylindrical Mapping</vt:lpstr>
      <vt:lpstr>Spherical Mapping</vt:lpstr>
      <vt:lpstr>Cube Mapping</vt:lpstr>
      <vt:lpstr>Cube Mapping</vt:lpstr>
      <vt:lpstr>Outline</vt:lpstr>
      <vt:lpstr>1st idea: Gouraud interp. of texcoords</vt:lpstr>
      <vt:lpstr>Artifacts</vt:lpstr>
      <vt:lpstr>Interpolating Parameters</vt:lpstr>
      <vt:lpstr>Texture Mapping</vt:lpstr>
      <vt:lpstr>Interpolating Parameters</vt:lpstr>
      <vt:lpstr>Perspective-Correct Interpolation</vt:lpstr>
      <vt:lpstr>Texture Map Filtering</vt:lpstr>
      <vt:lpstr>Mip Maps</vt:lpstr>
      <vt:lpstr>MIP-map Example</vt:lpstr>
      <vt:lpstr>Outline</vt:lpstr>
      <vt:lpstr>Texture Mapping Applications</vt:lpstr>
      <vt:lpstr>Modulation textures</vt:lpstr>
      <vt:lpstr>Bump Mapping</vt:lpstr>
      <vt:lpstr>Displacement Mapping</vt:lpstr>
      <vt:lpstr>Illumination Maps</vt:lpstr>
      <vt:lpstr>Environment Maps</vt:lpstr>
      <vt:lpstr>Solid textures</vt:lpstr>
      <vt:lpstr>Procedural Texture Gallery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722</cp:revision>
  <cp:lastPrinted>2012-10-28T06:08:35Z</cp:lastPrinted>
  <dcterms:created xsi:type="dcterms:W3CDTF">1999-02-11T00:43:51Z</dcterms:created>
  <dcterms:modified xsi:type="dcterms:W3CDTF">2012-10-28T06:11:30Z</dcterms:modified>
</cp:coreProperties>
</file>