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55" r:id="rId2"/>
  </p:sldMasterIdLst>
  <p:notesMasterIdLst>
    <p:notesMasterId r:id="rId47"/>
  </p:notesMasterIdLst>
  <p:handoutMasterIdLst>
    <p:handoutMasterId r:id="rId48"/>
  </p:handoutMasterIdLst>
  <p:sldIdLst>
    <p:sldId id="804" r:id="rId3"/>
    <p:sldId id="805" r:id="rId4"/>
    <p:sldId id="806" r:id="rId5"/>
    <p:sldId id="807" r:id="rId6"/>
    <p:sldId id="808" r:id="rId7"/>
    <p:sldId id="809" r:id="rId8"/>
    <p:sldId id="839" r:id="rId9"/>
    <p:sldId id="840" r:id="rId10"/>
    <p:sldId id="841" r:id="rId11"/>
    <p:sldId id="810" r:id="rId12"/>
    <p:sldId id="811" r:id="rId13"/>
    <p:sldId id="834" r:id="rId14"/>
    <p:sldId id="813" r:id="rId15"/>
    <p:sldId id="814" r:id="rId16"/>
    <p:sldId id="835" r:id="rId17"/>
    <p:sldId id="836" r:id="rId18"/>
    <p:sldId id="837" r:id="rId19"/>
    <p:sldId id="818" r:id="rId20"/>
    <p:sldId id="819" r:id="rId21"/>
    <p:sldId id="820" r:id="rId22"/>
    <p:sldId id="838" r:id="rId23"/>
    <p:sldId id="822" r:id="rId24"/>
    <p:sldId id="823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50" r:id="rId34"/>
    <p:sldId id="824" r:id="rId35"/>
    <p:sldId id="852" r:id="rId36"/>
    <p:sldId id="825" r:id="rId37"/>
    <p:sldId id="826" r:id="rId38"/>
    <p:sldId id="827" r:id="rId39"/>
    <p:sldId id="828" r:id="rId40"/>
    <p:sldId id="853" r:id="rId41"/>
    <p:sldId id="829" r:id="rId42"/>
    <p:sldId id="830" r:id="rId43"/>
    <p:sldId id="831" r:id="rId44"/>
    <p:sldId id="832" r:id="rId45"/>
    <p:sldId id="833" r:id="rId46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62E51A0F-577E-FC45-B735-46260E1EFD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1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 b="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 b="0"/>
            </a:lvl1pPr>
          </a:lstStyle>
          <a:p>
            <a:fld id="{A16BB23B-F16C-FB4B-A7B8-81A994CA9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78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624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0140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2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76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8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96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04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9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1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62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36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7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7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95407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5522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5801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17040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01182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38706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04270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/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openrt.de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Foundations of Computer Graphics </a:t>
            </a:r>
            <a:r>
              <a:rPr lang="en-US" sz="3200" dirty="0" smtClean="0"/>
              <a:t>(Fall </a:t>
            </a:r>
            <a:r>
              <a:rPr lang="en-US" sz="3200" dirty="0"/>
              <a:t>2012)</a:t>
            </a:r>
          </a:p>
        </p:txBody>
      </p:sp>
      <p:sp>
        <p:nvSpPr>
          <p:cNvPr id="131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305051"/>
            <a:ext cx="8229600" cy="1752600"/>
          </a:xfrm>
        </p:spPr>
        <p:txBody>
          <a:bodyPr/>
          <a:lstStyle/>
          <a:p>
            <a:r>
              <a:rPr lang="en-US" dirty="0"/>
              <a:t>CS 184, Lecture </a:t>
            </a:r>
            <a:r>
              <a:rPr lang="en-US" dirty="0" smtClean="0"/>
              <a:t>16: </a:t>
            </a:r>
            <a:r>
              <a:rPr lang="en-US" dirty="0"/>
              <a:t>Ray Tracing</a:t>
            </a:r>
          </a:p>
        </p:txBody>
      </p:sp>
      <p:sp>
        <p:nvSpPr>
          <p:cNvPr id="1314820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4821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4822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4823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14824" name="Text Box 8"/>
          <p:cNvSpPr txBox="1">
            <a:spLocks noChangeArrowheads="1"/>
          </p:cNvSpPr>
          <p:nvPr/>
        </p:nvSpPr>
        <p:spPr bwMode="auto">
          <a:xfrm>
            <a:off x="2038350" y="2860681"/>
            <a:ext cx="5080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http://inst.eecs.berkeley.edu/~cs184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 i="1">
                <a:solidFill>
                  <a:srgbClr val="FFFF66"/>
                </a:solidFill>
              </a:rPr>
              <a:t>Basic Ray Casting</a:t>
            </a:r>
            <a:r>
              <a:rPr lang="en-US" i="1"/>
              <a:t>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Produce same images as with OpenGL</a:t>
            </a:r>
          </a:p>
          <a:p>
            <a:pPr lvl="1"/>
            <a:r>
              <a:rPr lang="en-US"/>
              <a:t>Visibility per pixel instead of Z-buffer</a:t>
            </a:r>
          </a:p>
          <a:p>
            <a:pPr lvl="1"/>
            <a:r>
              <a:rPr lang="en-US"/>
              <a:t>Find nearest object by shooting rays into scene</a:t>
            </a:r>
          </a:p>
          <a:p>
            <a:pPr lvl="1"/>
            <a:r>
              <a:rPr lang="en-US"/>
              <a:t>Shade it as in standard OpenGL</a:t>
            </a:r>
          </a:p>
          <a:p>
            <a:pPr lvl="1"/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00FF00"/>
                </a:solidFill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00FF00"/>
                </a:solidFill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00FF00"/>
                </a:solidFill>
                <a:latin typeface="Arial" charset="0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 b="0"/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hardware scan-line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Per-pixel evaluation, per-pixel rays (not scan-convert each object).  On face of it, costly</a:t>
            </a:r>
          </a:p>
          <a:p>
            <a:endParaRPr lang="en-US" sz="2400"/>
          </a:p>
          <a:p>
            <a:r>
              <a:rPr lang="en-US" sz="2400"/>
              <a:t>But good for walkthroughs of extremely large models (amortize preprocessing, low complexity)</a:t>
            </a:r>
          </a:p>
          <a:p>
            <a:endParaRPr lang="en-US" sz="2400"/>
          </a:p>
          <a:p>
            <a:r>
              <a:rPr lang="en-US" sz="2400"/>
              <a:t>More complex shading, lighting effects possible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 i="1">
                <a:solidFill>
                  <a:srgbClr val="FFFF66"/>
                </a:solidFill>
              </a:rPr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/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b="0"/>
              <a:t>  </a:t>
            </a:r>
            <a:r>
              <a:rPr lang="en-US" sz="2400" b="0">
                <a:latin typeface="Arial" charset="0"/>
              </a:rPr>
              <a:t>Numerical inaccuracy may cause intersection to be </a:t>
            </a:r>
          </a:p>
          <a:p>
            <a:pPr algn="l" eaLnBrk="1" hangingPunct="1"/>
            <a:r>
              <a:rPr lang="en-US" sz="2400" b="0">
                <a:latin typeface="Arial" charset="0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b="0"/>
              <a:t>  </a:t>
            </a:r>
            <a:r>
              <a:rPr lang="en-US" sz="2400" b="0">
                <a:latin typeface="Arial" charset="0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400" b="0">
                <a:latin typeface="Arial" charset="0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b="0">
                  <a:latin typeface="Arial" charset="0"/>
                </a:rPr>
                <a:t>Generate reflected ray in mirror direction, </a:t>
              </a:r>
            </a:p>
            <a:p>
              <a:pPr algn="l" eaLnBrk="1" hangingPunct="1"/>
              <a:r>
                <a:rPr lang="en-US" sz="2400" b="0">
                  <a:latin typeface="Arial" charset="0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(Soft) Shadows</a:t>
            </a:r>
          </a:p>
          <a:p>
            <a:r>
              <a:rPr lang="en-US"/>
              <a:t>Reflections (Mirrors and Glossy)</a:t>
            </a:r>
          </a:p>
          <a:p>
            <a:r>
              <a:rPr lang="en-US"/>
              <a:t>Transparency (Water, Glass)</a:t>
            </a:r>
          </a:p>
          <a:p>
            <a:r>
              <a:rPr lang="en-US"/>
              <a:t>Interreflections (Color Bleeding)</a:t>
            </a:r>
          </a:p>
          <a:p>
            <a:r>
              <a:rPr lang="en-US"/>
              <a:t>Complex Illumination (Natural, Area Light)</a:t>
            </a:r>
          </a:p>
          <a:p>
            <a:r>
              <a:rPr lang="en-US"/>
              <a:t>Realistic Materials (Velvet, Paints, Glass)</a:t>
            </a:r>
          </a:p>
          <a:p>
            <a:r>
              <a:rPr lang="en-US"/>
              <a:t>And many more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7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03" name="Text Box 3"/>
          <p:cNvSpPr txBox="1">
            <a:spLocks noChangeArrowheads="1"/>
          </p:cNvSpPr>
          <p:nvPr/>
        </p:nvSpPr>
        <p:spPr bwMode="auto">
          <a:xfrm>
            <a:off x="5094288" y="5789620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Turner Whitted 1980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572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(Soft)</a:t>
            </a:r>
            <a:r>
              <a:rPr lang="en-US"/>
              <a:t> Shadows</a:t>
            </a:r>
          </a:p>
          <a:p>
            <a:r>
              <a:rPr lang="en-US"/>
              <a:t>Reflections (Mirrors and </a:t>
            </a:r>
            <a:r>
              <a:rPr lang="en-US">
                <a:solidFill>
                  <a:srgbClr val="FFFF66"/>
                </a:solidFill>
              </a:rPr>
              <a:t>Glossy</a:t>
            </a:r>
            <a:r>
              <a:rPr lang="en-US"/>
              <a:t>)</a:t>
            </a:r>
          </a:p>
          <a:p>
            <a:r>
              <a:rPr lang="en-US"/>
              <a:t>Transparency (Water, Glass)</a:t>
            </a:r>
          </a:p>
          <a:p>
            <a:r>
              <a:rPr lang="en-US">
                <a:solidFill>
                  <a:schemeClr val="accent2"/>
                </a:solidFill>
              </a:rPr>
              <a:t>Interreflections (Color Bleeding)</a:t>
            </a:r>
          </a:p>
          <a:p>
            <a:r>
              <a:rPr lang="en-US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353732" name="Text Box 4"/>
          <p:cNvSpPr txBox="1">
            <a:spLocks noChangeArrowheads="1"/>
          </p:cNvSpPr>
          <p:nvPr/>
        </p:nvSpPr>
        <p:spPr bwMode="auto">
          <a:xfrm>
            <a:off x="403235" y="5257800"/>
            <a:ext cx="85883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Discussed in this lecture</a:t>
            </a:r>
          </a:p>
          <a:p>
            <a:pPr algn="l" eaLnBrk="1" hangingPunct="1"/>
            <a:r>
              <a:rPr lang="en-US" sz="2400" b="0">
                <a:solidFill>
                  <a:srgbClr val="FFFF66"/>
                </a:solidFill>
                <a:latin typeface="Arial" charset="0"/>
              </a:rPr>
              <a:t>Not discussed but possible with distribution ray tracing (13)</a:t>
            </a:r>
          </a:p>
          <a:p>
            <a:pPr algn="l" eaLnBrk="1" hangingPunct="1"/>
            <a:r>
              <a:rPr lang="en-US" sz="2400" b="0">
                <a:solidFill>
                  <a:srgbClr val="66CCFF"/>
                </a:solidFill>
                <a:latin typeface="Arial" charset="0"/>
              </a:rPr>
              <a:t>Hard (but not impossible) with ray tracing; radiosity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 i="1">
                <a:solidFill>
                  <a:srgbClr val="FFFF66"/>
                </a:solidFill>
              </a:rPr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12913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870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885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35885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85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885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885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C</a:t>
              </a:r>
            </a:p>
          </p:txBody>
        </p:sp>
        <p:sp>
          <p:nvSpPr>
            <p:cNvPr id="135885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0">
                  <a:latin typeface="Arial" charset="0"/>
                </a:rPr>
                <a:t>P</a:t>
              </a:r>
              <a:r>
                <a:rPr lang="en-US" sz="2400" b="0" baseline="-25000">
                  <a:latin typeface="Arial" charset="0"/>
                </a:rPr>
                <a:t>0</a:t>
              </a:r>
              <a:endParaRPr lang="en-US" sz="2400" b="0">
                <a:latin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32537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16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6" name="Text Box 4"/>
          <p:cNvSpPr txBox="1">
            <a:spLocks noChangeArrowheads="1"/>
          </p:cNvSpPr>
          <p:nvPr/>
        </p:nvSpPr>
        <p:spPr bwMode="auto">
          <a:xfrm>
            <a:off x="352426" y="2652720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Substitute</a:t>
            </a:r>
          </a:p>
        </p:txBody>
      </p:sp>
      <p:graphicFrame>
        <p:nvGraphicFramePr>
          <p:cNvPr id="1359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30886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17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8" name="Text Box 6"/>
          <p:cNvSpPr txBox="1">
            <a:spLocks noChangeArrowheads="1"/>
          </p:cNvSpPr>
          <p:nvPr/>
        </p:nvSpPr>
        <p:spPr bwMode="auto">
          <a:xfrm>
            <a:off x="361950" y="4433894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Simplify</a:t>
            </a:r>
          </a:p>
        </p:txBody>
      </p:sp>
      <p:graphicFrame>
        <p:nvGraphicFramePr>
          <p:cNvPr id="135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750879"/>
              </p:ext>
            </p:extLst>
          </p:nvPr>
        </p:nvGraphicFramePr>
        <p:xfrm>
          <a:off x="334963" y="4999038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18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8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60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94366"/>
              </p:ext>
            </p:extLst>
          </p:nvPr>
        </p:nvGraphicFramePr>
        <p:xfrm>
          <a:off x="303213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922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301626" y="2049469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0">
                <a:latin typeface="Arial" charset="0"/>
              </a:rPr>
              <a:t>Solve quadratic equations for t</a:t>
            </a:r>
          </a:p>
        </p:txBody>
      </p:sp>
      <p:sp>
        <p:nvSpPr>
          <p:cNvPr id="136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36090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3" name="Line 7"/>
          <p:cNvSpPr>
            <a:spLocks noChangeShapeType="1"/>
          </p:cNvSpPr>
          <p:nvPr/>
        </p:nvSpPr>
        <p:spPr bwMode="auto">
          <a:xfrm flipV="1">
            <a:off x="6681798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0904" name="Oval 8"/>
          <p:cNvSpPr>
            <a:spLocks noChangeArrowheads="1"/>
          </p:cNvSpPr>
          <p:nvPr/>
        </p:nvSpPr>
        <p:spPr bwMode="auto">
          <a:xfrm>
            <a:off x="6996123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0906" name="Oval 10"/>
          <p:cNvSpPr>
            <a:spLocks noChangeArrowheads="1"/>
          </p:cNvSpPr>
          <p:nvPr/>
        </p:nvSpPr>
        <p:spPr bwMode="auto">
          <a:xfrm>
            <a:off x="6996123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7" name="Line 11"/>
          <p:cNvSpPr>
            <a:spLocks noChangeShapeType="1"/>
          </p:cNvSpPr>
          <p:nvPr/>
        </p:nvSpPr>
        <p:spPr bwMode="auto">
          <a:xfrm flipV="1">
            <a:off x="7400925" y="4454531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0908" name="Oval 12"/>
          <p:cNvSpPr>
            <a:spLocks noChangeArrowheads="1"/>
          </p:cNvSpPr>
          <p:nvPr/>
        </p:nvSpPr>
        <p:spPr bwMode="auto">
          <a:xfrm>
            <a:off x="6986598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0909" name="Line 13"/>
          <p:cNvSpPr>
            <a:spLocks noChangeShapeType="1"/>
          </p:cNvSpPr>
          <p:nvPr/>
        </p:nvSpPr>
        <p:spPr bwMode="auto">
          <a:xfrm flipV="1">
            <a:off x="6586546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36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414672"/>
              </p:ext>
            </p:extLst>
          </p:nvPr>
        </p:nvGraphicFramePr>
        <p:xfrm>
          <a:off x="4021138" y="1468438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50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8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348284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51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294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94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A</a:t>
            </a:r>
          </a:p>
        </p:txBody>
      </p:sp>
      <p:sp>
        <p:nvSpPr>
          <p:cNvPr id="1362950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B</a:t>
            </a:r>
          </a:p>
        </p:txBody>
      </p:sp>
      <p:sp>
        <p:nvSpPr>
          <p:cNvPr id="136295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C</a:t>
            </a:r>
          </a:p>
        </p:txBody>
      </p:sp>
      <p:graphicFrame>
        <p:nvGraphicFramePr>
          <p:cNvPr id="136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82780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78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589442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79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397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A</a:t>
            </a:r>
          </a:p>
        </p:txBody>
      </p:sp>
      <p:sp>
        <p:nvSpPr>
          <p:cNvPr id="1363974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B</a:t>
            </a:r>
          </a:p>
        </p:txBody>
      </p:sp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C</a:t>
            </a:r>
          </a:p>
        </p:txBody>
      </p:sp>
      <p:graphicFrame>
        <p:nvGraphicFramePr>
          <p:cNvPr id="136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76168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028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80506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029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46512"/>
              </p:ext>
            </p:extLst>
          </p:nvPr>
        </p:nvGraphicFramePr>
        <p:xfrm>
          <a:off x="1169988" y="4456113"/>
          <a:ext cx="278606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030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3"/>
                        <a:ext cx="278606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12956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031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orp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6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508125" y="6172206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 sz="2400" b="0"/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584826" y="6232526"/>
            <a:ext cx="3446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0">
                <a:latin typeface="Arial" charset="0"/>
              </a:rPr>
              <a:t>Image courtesy Paul Heckbert 1983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10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364996" name="Group 4"/>
          <p:cNvGrpSpPr>
            <a:grpSpLocks/>
          </p:cNvGrpSpPr>
          <p:nvPr/>
        </p:nvGrpSpPr>
        <p:grpSpPr bwMode="auto">
          <a:xfrm>
            <a:off x="779463" y="4379923"/>
            <a:ext cx="3316288" cy="2425700"/>
            <a:chOff x="491" y="2591"/>
            <a:chExt cx="2089" cy="1528"/>
          </a:xfrm>
        </p:grpSpPr>
        <p:sp>
          <p:nvSpPr>
            <p:cNvPr id="136499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499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Arial" charset="0"/>
                </a:rPr>
                <a:t>A</a:t>
              </a:r>
            </a:p>
          </p:txBody>
        </p:sp>
        <p:sp>
          <p:nvSpPr>
            <p:cNvPr id="136499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Arial" charset="0"/>
                </a:rPr>
                <a:t>B</a:t>
              </a:r>
            </a:p>
          </p:txBody>
        </p:sp>
        <p:sp>
          <p:nvSpPr>
            <p:cNvPr id="136500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Arial" charset="0"/>
                </a:rPr>
                <a:t>C</a:t>
              </a:r>
            </a:p>
          </p:txBody>
        </p:sp>
        <p:sp>
          <p:nvSpPr>
            <p:cNvPr id="136500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00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/>
                <a:t>P</a:t>
              </a:r>
            </a:p>
          </p:txBody>
        </p:sp>
        <p:sp>
          <p:nvSpPr>
            <p:cNvPr id="136500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00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00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00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 b="0"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36500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 b="0"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 b="0"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5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59852"/>
              </p:ext>
            </p:extLst>
          </p:nvPr>
        </p:nvGraphicFramePr>
        <p:xfrm>
          <a:off x="4891088" y="4670425"/>
          <a:ext cx="2041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022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4670425"/>
                        <a:ext cx="20415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366019" name="Group 3"/>
          <p:cNvGrpSpPr>
            <a:grpSpLocks/>
          </p:cNvGrpSpPr>
          <p:nvPr/>
        </p:nvGrpSpPr>
        <p:grpSpPr bwMode="auto">
          <a:xfrm>
            <a:off x="1169988" y="1579573"/>
            <a:ext cx="3316288" cy="2425700"/>
            <a:chOff x="491" y="2591"/>
            <a:chExt cx="2089" cy="1528"/>
          </a:xfrm>
        </p:grpSpPr>
        <p:sp>
          <p:nvSpPr>
            <p:cNvPr id="136602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2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Arial" charset="0"/>
                </a:rPr>
                <a:t>A</a:t>
              </a:r>
            </a:p>
          </p:txBody>
        </p:sp>
        <p:sp>
          <p:nvSpPr>
            <p:cNvPr id="136602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Arial" charset="0"/>
                </a:rPr>
                <a:t>B</a:t>
              </a:r>
            </a:p>
          </p:txBody>
        </p:sp>
        <p:sp>
          <p:nvSpPr>
            <p:cNvPr id="136602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Arial" charset="0"/>
                </a:rPr>
                <a:t>C</a:t>
              </a:r>
            </a:p>
          </p:txBody>
        </p:sp>
        <p:sp>
          <p:nvSpPr>
            <p:cNvPr id="136602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2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0">
                  <a:latin typeface="Arial" charset="0"/>
                </a:rPr>
                <a:t>P</a:t>
              </a:r>
            </a:p>
          </p:txBody>
        </p:sp>
        <p:sp>
          <p:nvSpPr>
            <p:cNvPr id="136602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02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02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02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 b="0"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36603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 b="0"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36603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 b="0"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60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741314"/>
              </p:ext>
            </p:extLst>
          </p:nvPr>
        </p:nvGraphicFramePr>
        <p:xfrm>
          <a:off x="5281613" y="1582738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071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1582738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436539"/>
              </p:ext>
            </p:extLst>
          </p:nvPr>
        </p:nvGraphicFramePr>
        <p:xfrm>
          <a:off x="2689225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072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538616"/>
              </p:ext>
            </p:extLst>
          </p:nvPr>
        </p:nvGraphicFramePr>
        <p:xfrm>
          <a:off x="2651125" y="4843463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073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3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Many references.  For example, chapter in Glassner introduction to ray tracing (see me if interested)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We have an optimized ray-sphere test</a:t>
            </a:r>
          </a:p>
          <a:p>
            <a:pPr lvl="1"/>
            <a:r>
              <a:rPr lang="en-US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/>
              <a:t>Solution: Ellipsoid transforms sphere</a:t>
            </a:r>
          </a:p>
          <a:p>
            <a:pPr lvl="1"/>
            <a:r>
              <a:rPr lang="en-US"/>
              <a:t>Apply inverse transform to ray, use ray-sphere</a:t>
            </a:r>
          </a:p>
          <a:p>
            <a:pPr lvl="1"/>
            <a:r>
              <a:rPr lang="en-US"/>
              <a:t>Allows for instancing (traffic jam of cars)</a:t>
            </a:r>
          </a:p>
          <a:p>
            <a:pPr>
              <a:buFont typeface="Wingdings" charset="0"/>
              <a:buNone/>
            </a:pPr>
            <a:r>
              <a:rPr lang="en-US"/>
              <a:t>Mathematical details worked out in class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8" y="1298575"/>
            <a:ext cx="8399463" cy="5029200"/>
          </a:xfrm>
        </p:spPr>
        <p:txBody>
          <a:bodyPr/>
          <a:lstStyle/>
          <a:p>
            <a:r>
              <a:rPr lang="en-US"/>
              <a:t>Consider a general 4x4 transform M</a:t>
            </a:r>
          </a:p>
          <a:p>
            <a:pPr lvl="1"/>
            <a:r>
              <a:rPr lang="en-US"/>
              <a:t>Will need to implement matrix stacks like in OpenGL</a:t>
            </a:r>
          </a:p>
          <a:p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/>
            <a:r>
              <a:rPr lang="en-US"/>
              <a:t>Locations stored and transform in homogeneous coordinates</a:t>
            </a:r>
          </a:p>
          <a:p>
            <a:pPr lvl="1"/>
            <a:r>
              <a:rPr lang="en-US"/>
              <a:t>Vectors (ray directions) have homogeneous coordinate set to 0 [so there is no action because of translations]</a:t>
            </a:r>
          </a:p>
          <a:p>
            <a:r>
              <a:rPr lang="en-US"/>
              <a:t>Do standard ray-surface intersection as modified</a:t>
            </a:r>
          </a:p>
          <a:p>
            <a:r>
              <a:rPr lang="en-US"/>
              <a:t>Transform intersection back to actual coordinates</a:t>
            </a:r>
          </a:p>
          <a:p>
            <a:pPr lvl="1"/>
            <a:r>
              <a:rPr lang="en-US"/>
              <a:t>Intersection point p transforms as Mp</a:t>
            </a:r>
          </a:p>
          <a:p>
            <a:pPr lvl="1"/>
            <a:r>
              <a:rPr lang="en-US"/>
              <a:t>Distance to intersection if used may need recalculation </a:t>
            </a:r>
          </a:p>
          <a:p>
            <a:pPr lvl="1"/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 i="1">
                <a:solidFill>
                  <a:srgbClr val="FFFF66"/>
                </a:solidFill>
              </a:rPr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  <p:sp>
        <p:nvSpPr>
          <p:cNvPr id="1337348" name="Text Box 4"/>
          <p:cNvSpPr txBox="1">
            <a:spLocks noChangeArrowheads="1"/>
          </p:cNvSpPr>
          <p:nvPr/>
        </p:nvSpPr>
        <p:spPr bwMode="auto">
          <a:xfrm>
            <a:off x="698500" y="6351589"/>
            <a:ext cx="8448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 b="0">
                <a:latin typeface="Arial" charset="0"/>
              </a:rPr>
              <a:t>We just discuss some approaches at high level; chapter 13 briefly covers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8372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373" name="Text Box 5"/>
          <p:cNvSpPr txBox="1">
            <a:spLocks noChangeArrowheads="1"/>
          </p:cNvSpPr>
          <p:nvPr/>
        </p:nvSpPr>
        <p:spPr bwMode="auto">
          <a:xfrm>
            <a:off x="6629400" y="2817820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FFFF66"/>
                </a:solidFill>
                <a:latin typeface="Arial" charset="0"/>
              </a:rPr>
              <a:t>Bounding Box</a:t>
            </a:r>
          </a:p>
        </p:txBody>
      </p:sp>
      <p:grpSp>
        <p:nvGrpSpPr>
          <p:cNvPr id="1338374" name="Group 6"/>
          <p:cNvGrpSpPr>
            <a:grpSpLocks/>
          </p:cNvGrpSpPr>
          <p:nvPr/>
        </p:nvGrpSpPr>
        <p:grpSpPr bwMode="auto">
          <a:xfrm>
            <a:off x="3429000" y="3048001"/>
            <a:ext cx="2971800" cy="806451"/>
            <a:chOff x="2160" y="1920"/>
            <a:chExt cx="1872" cy="508"/>
          </a:xfrm>
        </p:grpSpPr>
        <p:sp>
          <p:nvSpPr>
            <p:cNvPr id="1338375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76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77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78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379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8380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8381" name="Text Box 13"/>
          <p:cNvSpPr txBox="1">
            <a:spLocks noChangeArrowheads="1"/>
          </p:cNvSpPr>
          <p:nvPr/>
        </p:nvSpPr>
        <p:spPr bwMode="auto">
          <a:xfrm>
            <a:off x="2438407" y="4189420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>
                <a:solidFill>
                  <a:srgbClr val="00FF00"/>
                </a:solidFill>
                <a:latin typeface="Arial" charset="0"/>
              </a:rPr>
              <a:t>Ray</a:t>
            </a:r>
          </a:p>
        </p:txBody>
      </p:sp>
      <p:sp>
        <p:nvSpPr>
          <p:cNvPr id="1338382" name="Rectangle 14"/>
          <p:cNvSpPr>
            <a:spLocks noChangeArrowheads="1"/>
          </p:cNvSpPr>
          <p:nvPr/>
        </p:nvSpPr>
        <p:spPr bwMode="auto">
          <a:xfrm>
            <a:off x="685810" y="5881694"/>
            <a:ext cx="7648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400" b="0">
                <a:latin typeface="Arial" charset="0"/>
              </a:rPr>
              <a:t>Spatial Hierarchies (Oct-trees, kd trees, BSP trees)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339395" name="Oval 3"/>
          <p:cNvSpPr>
            <a:spLocks noChangeArrowheads="1"/>
          </p:cNvSpPr>
          <p:nvPr/>
        </p:nvSpPr>
        <p:spPr bwMode="auto">
          <a:xfrm>
            <a:off x="5589588" y="1893894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96" name="Oval 4"/>
          <p:cNvSpPr>
            <a:spLocks noChangeArrowheads="1"/>
          </p:cNvSpPr>
          <p:nvPr/>
        </p:nvSpPr>
        <p:spPr bwMode="auto">
          <a:xfrm>
            <a:off x="2590800" y="3676655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97" name="Rectangle 5"/>
          <p:cNvSpPr>
            <a:spLocks noChangeArrowheads="1"/>
          </p:cNvSpPr>
          <p:nvPr/>
        </p:nvSpPr>
        <p:spPr bwMode="auto">
          <a:xfrm>
            <a:off x="227488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98" name="Rectangle 6"/>
          <p:cNvSpPr>
            <a:spLocks noChangeArrowheads="1"/>
          </p:cNvSpPr>
          <p:nvPr/>
        </p:nvSpPr>
        <p:spPr bwMode="auto">
          <a:xfrm>
            <a:off x="287813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99" name="Rectangle 7"/>
          <p:cNvSpPr>
            <a:spLocks noChangeArrowheads="1"/>
          </p:cNvSpPr>
          <p:nvPr/>
        </p:nvSpPr>
        <p:spPr bwMode="auto">
          <a:xfrm>
            <a:off x="3481388" y="17526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0" name="Rectangle 8"/>
          <p:cNvSpPr>
            <a:spLocks noChangeArrowheads="1"/>
          </p:cNvSpPr>
          <p:nvPr/>
        </p:nvSpPr>
        <p:spPr bwMode="auto">
          <a:xfrm>
            <a:off x="408305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1" name="Rectangle 9"/>
          <p:cNvSpPr>
            <a:spLocks noChangeArrowheads="1"/>
          </p:cNvSpPr>
          <p:nvPr/>
        </p:nvSpPr>
        <p:spPr bwMode="auto">
          <a:xfrm>
            <a:off x="468630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2" name="Rectangle 10"/>
          <p:cNvSpPr>
            <a:spLocks noChangeArrowheads="1"/>
          </p:cNvSpPr>
          <p:nvPr/>
        </p:nvSpPr>
        <p:spPr bwMode="auto">
          <a:xfrm>
            <a:off x="5289560" y="17526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3" name="Rectangle 11"/>
          <p:cNvSpPr>
            <a:spLocks noChangeArrowheads="1"/>
          </p:cNvSpPr>
          <p:nvPr/>
        </p:nvSpPr>
        <p:spPr bwMode="auto">
          <a:xfrm>
            <a:off x="589121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4" name="Rectangle 12"/>
          <p:cNvSpPr>
            <a:spLocks noChangeArrowheads="1"/>
          </p:cNvSpPr>
          <p:nvPr/>
        </p:nvSpPr>
        <p:spPr bwMode="auto">
          <a:xfrm>
            <a:off x="649446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5" name="Rectangle 13"/>
          <p:cNvSpPr>
            <a:spLocks noChangeArrowheads="1"/>
          </p:cNvSpPr>
          <p:nvPr/>
        </p:nvSpPr>
        <p:spPr bwMode="ltGray">
          <a:xfrm>
            <a:off x="227488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6" name="Rectangle 14"/>
          <p:cNvSpPr>
            <a:spLocks noChangeArrowheads="1"/>
          </p:cNvSpPr>
          <p:nvPr/>
        </p:nvSpPr>
        <p:spPr bwMode="ltGray">
          <a:xfrm>
            <a:off x="287813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7" name="Rectangle 15"/>
          <p:cNvSpPr>
            <a:spLocks noChangeArrowheads="1"/>
          </p:cNvSpPr>
          <p:nvPr/>
        </p:nvSpPr>
        <p:spPr bwMode="auto">
          <a:xfrm>
            <a:off x="3481388" y="23145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8" name="Rectangle 16"/>
          <p:cNvSpPr>
            <a:spLocks noChangeArrowheads="1"/>
          </p:cNvSpPr>
          <p:nvPr/>
        </p:nvSpPr>
        <p:spPr bwMode="auto">
          <a:xfrm>
            <a:off x="408305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09" name="Rectangle 17"/>
          <p:cNvSpPr>
            <a:spLocks noChangeArrowheads="1"/>
          </p:cNvSpPr>
          <p:nvPr/>
        </p:nvSpPr>
        <p:spPr bwMode="auto">
          <a:xfrm>
            <a:off x="468630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0" name="Rectangle 18"/>
          <p:cNvSpPr>
            <a:spLocks noChangeArrowheads="1"/>
          </p:cNvSpPr>
          <p:nvPr/>
        </p:nvSpPr>
        <p:spPr bwMode="auto">
          <a:xfrm>
            <a:off x="5289560" y="23145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1" name="Rectangle 19"/>
          <p:cNvSpPr>
            <a:spLocks noChangeArrowheads="1"/>
          </p:cNvSpPr>
          <p:nvPr/>
        </p:nvSpPr>
        <p:spPr bwMode="auto">
          <a:xfrm>
            <a:off x="589121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2" name="Rectangle 20"/>
          <p:cNvSpPr>
            <a:spLocks noChangeArrowheads="1"/>
          </p:cNvSpPr>
          <p:nvPr/>
        </p:nvSpPr>
        <p:spPr bwMode="auto">
          <a:xfrm>
            <a:off x="649446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3" name="Rectangle 21"/>
          <p:cNvSpPr>
            <a:spLocks noChangeArrowheads="1"/>
          </p:cNvSpPr>
          <p:nvPr/>
        </p:nvSpPr>
        <p:spPr bwMode="auto">
          <a:xfrm>
            <a:off x="227488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4" name="Rectangle 22"/>
          <p:cNvSpPr>
            <a:spLocks noChangeArrowheads="1"/>
          </p:cNvSpPr>
          <p:nvPr/>
        </p:nvSpPr>
        <p:spPr bwMode="ltGray">
          <a:xfrm>
            <a:off x="287813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5" name="Rectangle 23"/>
          <p:cNvSpPr>
            <a:spLocks noChangeArrowheads="1"/>
          </p:cNvSpPr>
          <p:nvPr/>
        </p:nvSpPr>
        <p:spPr bwMode="ltGray">
          <a:xfrm>
            <a:off x="3481388" y="28765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6" name="Rectangle 24"/>
          <p:cNvSpPr>
            <a:spLocks noChangeArrowheads="1"/>
          </p:cNvSpPr>
          <p:nvPr/>
        </p:nvSpPr>
        <p:spPr bwMode="ltGray">
          <a:xfrm>
            <a:off x="408305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7" name="Rectangle 25"/>
          <p:cNvSpPr>
            <a:spLocks noChangeArrowheads="1"/>
          </p:cNvSpPr>
          <p:nvPr/>
        </p:nvSpPr>
        <p:spPr bwMode="auto">
          <a:xfrm>
            <a:off x="468630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8" name="Rectangle 26"/>
          <p:cNvSpPr>
            <a:spLocks noChangeArrowheads="1"/>
          </p:cNvSpPr>
          <p:nvPr/>
        </p:nvSpPr>
        <p:spPr bwMode="auto">
          <a:xfrm>
            <a:off x="5289560" y="28765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19" name="Rectangle 27"/>
          <p:cNvSpPr>
            <a:spLocks noChangeArrowheads="1"/>
          </p:cNvSpPr>
          <p:nvPr/>
        </p:nvSpPr>
        <p:spPr bwMode="auto">
          <a:xfrm>
            <a:off x="589121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0" name="Rectangle 28"/>
          <p:cNvSpPr>
            <a:spLocks noChangeArrowheads="1"/>
          </p:cNvSpPr>
          <p:nvPr/>
        </p:nvSpPr>
        <p:spPr bwMode="auto">
          <a:xfrm>
            <a:off x="649446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1" name="Rectangle 29"/>
          <p:cNvSpPr>
            <a:spLocks noChangeArrowheads="1"/>
          </p:cNvSpPr>
          <p:nvPr/>
        </p:nvSpPr>
        <p:spPr bwMode="auto">
          <a:xfrm>
            <a:off x="227488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2" name="Rectangle 30"/>
          <p:cNvSpPr>
            <a:spLocks noChangeArrowheads="1"/>
          </p:cNvSpPr>
          <p:nvPr/>
        </p:nvSpPr>
        <p:spPr bwMode="auto">
          <a:xfrm>
            <a:off x="287813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3" name="Rectangle 31"/>
          <p:cNvSpPr>
            <a:spLocks noChangeArrowheads="1"/>
          </p:cNvSpPr>
          <p:nvPr/>
        </p:nvSpPr>
        <p:spPr bwMode="auto">
          <a:xfrm>
            <a:off x="3481388" y="34385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4" name="Rectangle 32"/>
          <p:cNvSpPr>
            <a:spLocks noChangeArrowheads="1"/>
          </p:cNvSpPr>
          <p:nvPr/>
        </p:nvSpPr>
        <p:spPr bwMode="ltGray">
          <a:xfrm>
            <a:off x="408305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5" name="Rectangle 33"/>
          <p:cNvSpPr>
            <a:spLocks noChangeArrowheads="1"/>
          </p:cNvSpPr>
          <p:nvPr/>
        </p:nvSpPr>
        <p:spPr bwMode="ltGray">
          <a:xfrm>
            <a:off x="468630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6" name="Rectangle 34"/>
          <p:cNvSpPr>
            <a:spLocks noChangeArrowheads="1"/>
          </p:cNvSpPr>
          <p:nvPr/>
        </p:nvSpPr>
        <p:spPr bwMode="ltGray">
          <a:xfrm>
            <a:off x="5289560" y="34385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7" name="Rectangle 35"/>
          <p:cNvSpPr>
            <a:spLocks noChangeArrowheads="1"/>
          </p:cNvSpPr>
          <p:nvPr/>
        </p:nvSpPr>
        <p:spPr bwMode="auto">
          <a:xfrm>
            <a:off x="589121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8" name="Rectangle 36"/>
          <p:cNvSpPr>
            <a:spLocks noChangeArrowheads="1"/>
          </p:cNvSpPr>
          <p:nvPr/>
        </p:nvSpPr>
        <p:spPr bwMode="auto">
          <a:xfrm>
            <a:off x="649446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29" name="Rectangle 37"/>
          <p:cNvSpPr>
            <a:spLocks noChangeArrowheads="1"/>
          </p:cNvSpPr>
          <p:nvPr/>
        </p:nvSpPr>
        <p:spPr bwMode="auto">
          <a:xfrm>
            <a:off x="227488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0" name="Rectangle 38"/>
          <p:cNvSpPr>
            <a:spLocks noChangeArrowheads="1"/>
          </p:cNvSpPr>
          <p:nvPr/>
        </p:nvSpPr>
        <p:spPr bwMode="auto">
          <a:xfrm>
            <a:off x="287813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1" name="Rectangle 39"/>
          <p:cNvSpPr>
            <a:spLocks noChangeArrowheads="1"/>
          </p:cNvSpPr>
          <p:nvPr/>
        </p:nvSpPr>
        <p:spPr bwMode="auto">
          <a:xfrm>
            <a:off x="3481388" y="40005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2" name="Rectangle 40"/>
          <p:cNvSpPr>
            <a:spLocks noChangeArrowheads="1"/>
          </p:cNvSpPr>
          <p:nvPr/>
        </p:nvSpPr>
        <p:spPr bwMode="auto">
          <a:xfrm>
            <a:off x="408305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3" name="Rectangle 41"/>
          <p:cNvSpPr>
            <a:spLocks noChangeArrowheads="1"/>
          </p:cNvSpPr>
          <p:nvPr/>
        </p:nvSpPr>
        <p:spPr bwMode="auto">
          <a:xfrm>
            <a:off x="468630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4" name="Rectangle 42"/>
          <p:cNvSpPr>
            <a:spLocks noChangeArrowheads="1"/>
          </p:cNvSpPr>
          <p:nvPr/>
        </p:nvSpPr>
        <p:spPr bwMode="ltGray">
          <a:xfrm>
            <a:off x="5289560" y="40005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5" name="Rectangle 43"/>
          <p:cNvSpPr>
            <a:spLocks noChangeArrowheads="1"/>
          </p:cNvSpPr>
          <p:nvPr/>
        </p:nvSpPr>
        <p:spPr bwMode="ltGray">
          <a:xfrm>
            <a:off x="589121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6" name="Rectangle 44"/>
          <p:cNvSpPr>
            <a:spLocks noChangeArrowheads="1"/>
          </p:cNvSpPr>
          <p:nvPr/>
        </p:nvSpPr>
        <p:spPr bwMode="ltGray">
          <a:xfrm>
            <a:off x="649446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7" name="Rectangle 45"/>
          <p:cNvSpPr>
            <a:spLocks noChangeArrowheads="1"/>
          </p:cNvSpPr>
          <p:nvPr/>
        </p:nvSpPr>
        <p:spPr bwMode="auto">
          <a:xfrm>
            <a:off x="227488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8" name="Rectangle 46"/>
          <p:cNvSpPr>
            <a:spLocks noChangeArrowheads="1"/>
          </p:cNvSpPr>
          <p:nvPr/>
        </p:nvSpPr>
        <p:spPr bwMode="auto">
          <a:xfrm>
            <a:off x="287813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39" name="Rectangle 47"/>
          <p:cNvSpPr>
            <a:spLocks noChangeArrowheads="1"/>
          </p:cNvSpPr>
          <p:nvPr/>
        </p:nvSpPr>
        <p:spPr bwMode="auto">
          <a:xfrm>
            <a:off x="3481388" y="45624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0" name="Rectangle 48"/>
          <p:cNvSpPr>
            <a:spLocks noChangeArrowheads="1"/>
          </p:cNvSpPr>
          <p:nvPr/>
        </p:nvSpPr>
        <p:spPr bwMode="auto">
          <a:xfrm>
            <a:off x="408305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1" name="Rectangle 49"/>
          <p:cNvSpPr>
            <a:spLocks noChangeArrowheads="1"/>
          </p:cNvSpPr>
          <p:nvPr/>
        </p:nvSpPr>
        <p:spPr bwMode="auto">
          <a:xfrm>
            <a:off x="468630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2" name="Rectangle 50"/>
          <p:cNvSpPr>
            <a:spLocks noChangeArrowheads="1"/>
          </p:cNvSpPr>
          <p:nvPr/>
        </p:nvSpPr>
        <p:spPr bwMode="auto">
          <a:xfrm>
            <a:off x="5289560" y="45624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3" name="Rectangle 51"/>
          <p:cNvSpPr>
            <a:spLocks noChangeArrowheads="1"/>
          </p:cNvSpPr>
          <p:nvPr/>
        </p:nvSpPr>
        <p:spPr bwMode="auto">
          <a:xfrm>
            <a:off x="589121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4" name="Rectangle 52"/>
          <p:cNvSpPr>
            <a:spLocks noChangeArrowheads="1"/>
          </p:cNvSpPr>
          <p:nvPr/>
        </p:nvSpPr>
        <p:spPr bwMode="ltGray">
          <a:xfrm>
            <a:off x="649446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5" name="Rectangle 53"/>
          <p:cNvSpPr>
            <a:spLocks noChangeArrowheads="1"/>
          </p:cNvSpPr>
          <p:nvPr/>
        </p:nvSpPr>
        <p:spPr bwMode="auto">
          <a:xfrm>
            <a:off x="227488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6" name="Rectangle 54"/>
          <p:cNvSpPr>
            <a:spLocks noChangeArrowheads="1"/>
          </p:cNvSpPr>
          <p:nvPr/>
        </p:nvSpPr>
        <p:spPr bwMode="auto">
          <a:xfrm>
            <a:off x="287813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7" name="Rectangle 55"/>
          <p:cNvSpPr>
            <a:spLocks noChangeArrowheads="1"/>
          </p:cNvSpPr>
          <p:nvPr/>
        </p:nvSpPr>
        <p:spPr bwMode="auto">
          <a:xfrm>
            <a:off x="3481388" y="51244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8" name="Rectangle 56"/>
          <p:cNvSpPr>
            <a:spLocks noChangeArrowheads="1"/>
          </p:cNvSpPr>
          <p:nvPr/>
        </p:nvSpPr>
        <p:spPr bwMode="auto">
          <a:xfrm>
            <a:off x="408305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49" name="Rectangle 57"/>
          <p:cNvSpPr>
            <a:spLocks noChangeArrowheads="1"/>
          </p:cNvSpPr>
          <p:nvPr/>
        </p:nvSpPr>
        <p:spPr bwMode="auto">
          <a:xfrm>
            <a:off x="468630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0" name="Rectangle 58"/>
          <p:cNvSpPr>
            <a:spLocks noChangeArrowheads="1"/>
          </p:cNvSpPr>
          <p:nvPr/>
        </p:nvSpPr>
        <p:spPr bwMode="auto">
          <a:xfrm>
            <a:off x="5289560" y="51244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1" name="Rectangle 59"/>
          <p:cNvSpPr>
            <a:spLocks noChangeArrowheads="1"/>
          </p:cNvSpPr>
          <p:nvPr/>
        </p:nvSpPr>
        <p:spPr bwMode="auto">
          <a:xfrm>
            <a:off x="589121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2" name="Rectangle 60"/>
          <p:cNvSpPr>
            <a:spLocks noChangeArrowheads="1"/>
          </p:cNvSpPr>
          <p:nvPr/>
        </p:nvSpPr>
        <p:spPr bwMode="auto">
          <a:xfrm>
            <a:off x="649446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3" name="Rectangle 61"/>
          <p:cNvSpPr>
            <a:spLocks noChangeArrowheads="1"/>
          </p:cNvSpPr>
          <p:nvPr/>
        </p:nvSpPr>
        <p:spPr bwMode="auto">
          <a:xfrm>
            <a:off x="227488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4" name="Rectangle 62"/>
          <p:cNvSpPr>
            <a:spLocks noChangeArrowheads="1"/>
          </p:cNvSpPr>
          <p:nvPr/>
        </p:nvSpPr>
        <p:spPr bwMode="auto">
          <a:xfrm>
            <a:off x="287813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5" name="Rectangle 63"/>
          <p:cNvSpPr>
            <a:spLocks noChangeArrowheads="1"/>
          </p:cNvSpPr>
          <p:nvPr/>
        </p:nvSpPr>
        <p:spPr bwMode="auto">
          <a:xfrm>
            <a:off x="3481388" y="56864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6" name="Rectangle 64"/>
          <p:cNvSpPr>
            <a:spLocks noChangeArrowheads="1"/>
          </p:cNvSpPr>
          <p:nvPr/>
        </p:nvSpPr>
        <p:spPr bwMode="auto">
          <a:xfrm>
            <a:off x="408305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7" name="Rectangle 65"/>
          <p:cNvSpPr>
            <a:spLocks noChangeArrowheads="1"/>
          </p:cNvSpPr>
          <p:nvPr/>
        </p:nvSpPr>
        <p:spPr bwMode="auto">
          <a:xfrm>
            <a:off x="468630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8" name="Rectangle 66"/>
          <p:cNvSpPr>
            <a:spLocks noChangeArrowheads="1"/>
          </p:cNvSpPr>
          <p:nvPr/>
        </p:nvSpPr>
        <p:spPr bwMode="auto">
          <a:xfrm>
            <a:off x="5289560" y="56864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59" name="Rectangle 67"/>
          <p:cNvSpPr>
            <a:spLocks noChangeArrowheads="1"/>
          </p:cNvSpPr>
          <p:nvPr/>
        </p:nvSpPr>
        <p:spPr bwMode="auto">
          <a:xfrm>
            <a:off x="589121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60" name="Rectangle 68"/>
          <p:cNvSpPr>
            <a:spLocks noChangeArrowheads="1"/>
          </p:cNvSpPr>
          <p:nvPr/>
        </p:nvSpPr>
        <p:spPr bwMode="auto">
          <a:xfrm>
            <a:off x="649446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61" name="Line 69"/>
          <p:cNvSpPr>
            <a:spLocks noChangeShapeType="1"/>
          </p:cNvSpPr>
          <p:nvPr/>
        </p:nvSpPr>
        <p:spPr bwMode="auto">
          <a:xfrm>
            <a:off x="1447800" y="2079631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9462" name="Oval 70"/>
          <p:cNvSpPr>
            <a:spLocks noChangeArrowheads="1"/>
          </p:cNvSpPr>
          <p:nvPr/>
        </p:nvSpPr>
        <p:spPr bwMode="auto">
          <a:xfrm>
            <a:off x="3932248" y="2314577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63" name="Oval 71"/>
          <p:cNvSpPr>
            <a:spLocks noChangeArrowheads="1"/>
          </p:cNvSpPr>
          <p:nvPr/>
        </p:nvSpPr>
        <p:spPr bwMode="auto">
          <a:xfrm>
            <a:off x="6634173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464" name="Oval 72"/>
          <p:cNvSpPr>
            <a:spLocks noChangeArrowheads="1"/>
          </p:cNvSpPr>
          <p:nvPr/>
        </p:nvSpPr>
        <p:spPr bwMode="auto">
          <a:xfrm>
            <a:off x="4733935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Regular Grids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Simplest acceleration, for example 5x5x5 grid</a:t>
            </a:r>
          </a:p>
          <a:p>
            <a:r>
              <a:rPr lang="en-US"/>
              <a:t>For each grid cell, store overlapping triangles</a:t>
            </a:r>
          </a:p>
          <a:p>
            <a:r>
              <a:rPr lang="en-US"/>
              <a:t>March ray along grid (need to be careful with this), test against each triangle in grid cell</a:t>
            </a:r>
          </a:p>
          <a:p>
            <a:r>
              <a:rPr lang="en-US"/>
              <a:t>More sophisticated: kd-tree, oct-tree bsp-tree</a:t>
            </a:r>
          </a:p>
          <a:p>
            <a:r>
              <a:rPr lang="en-US"/>
              <a:t>Or use (hierarchical) bounding boxes</a:t>
            </a:r>
          </a:p>
          <a:p>
            <a:endParaRPr lang="en-US"/>
          </a:p>
          <a:p>
            <a:r>
              <a:rPr lang="en-US"/>
              <a:t>Try to implement some acceleration in HW 5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Approach to Image Synthesis as compared to Hardware pipeline (OpenGL)</a:t>
            </a:r>
          </a:p>
          <a:p>
            <a:endParaRPr lang="en-US"/>
          </a:p>
          <a:p>
            <a:r>
              <a:rPr lang="en-US"/>
              <a:t>Pixel by Pixel instead of Object by Object</a:t>
            </a:r>
          </a:p>
          <a:p>
            <a:endParaRPr lang="en-US"/>
          </a:p>
          <a:p>
            <a:r>
              <a:rPr lang="en-US"/>
              <a:t>Easy to compute shadows/transparency/etc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 i="1">
                <a:solidFill>
                  <a:srgbClr val="FFFF66"/>
                </a:solidFill>
              </a:rPr>
              <a:t>Current Research</a:t>
            </a:r>
          </a:p>
          <a:p>
            <a:pPr>
              <a:buFont typeface="Wingdings" charset="0"/>
              <a:buNone/>
            </a:pPr>
            <a:endParaRPr lang="en-US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Ray tracing historically slow</a:t>
            </a:r>
          </a:p>
          <a:p>
            <a:r>
              <a:rPr lang="en-US"/>
              <a:t>Now viable alternative for complex scenes </a:t>
            </a:r>
          </a:p>
          <a:p>
            <a:pPr lvl="1"/>
            <a:r>
              <a:rPr lang="en-US"/>
              <a:t>Key is sublinear complexity with acceleration; need not process all triangles in scene</a:t>
            </a:r>
          </a:p>
          <a:p>
            <a:r>
              <a:rPr lang="en-US"/>
              <a:t>Allows many effects hard in hardware</a:t>
            </a:r>
          </a:p>
          <a:p>
            <a:r>
              <a:rPr lang="en-US"/>
              <a:t>OpenRT project real-time ray tracing (</a:t>
            </a:r>
            <a:r>
              <a:rPr lang="en-US">
                <a:hlinkClick r:id="rId2"/>
              </a:rPr>
              <a:t>http://www.openrt.de</a:t>
            </a:r>
            <a:r>
              <a:rPr lang="en-US"/>
              <a:t>)</a:t>
            </a:r>
          </a:p>
          <a:p>
            <a:r>
              <a:rPr lang="en-US"/>
              <a:t>NVIDIA OptiX ray-tracing API like OpenGL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66" name="Picture 2" descr="tree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7" name="Picture 3" descr="dan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7"/>
            <a:ext cx="40386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8" name="Picture 4" descr="sunflower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9" name="Picture 5" descr="powerplan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3810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514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5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6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6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7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5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5334000"/>
          </a:xfrm>
        </p:spPr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History</a:t>
            </a:r>
          </a:p>
          <a:p>
            <a:r>
              <a:rPr lang="en-US" dirty="0"/>
              <a:t>Basic Ray Casting (instead of </a:t>
            </a:r>
            <a:r>
              <a:rPr lang="en-US" dirty="0" err="1"/>
              <a:t>rasterization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dirty="0"/>
              <a:t>Ray-Surface Intersection</a:t>
            </a:r>
          </a:p>
          <a:p>
            <a:r>
              <a:rPr lang="en-US" dirty="0"/>
              <a:t>Optimizations</a:t>
            </a:r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Tracing: History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Appel 68</a:t>
            </a:r>
          </a:p>
          <a:p>
            <a:r>
              <a:rPr lang="en-US" sz="2400"/>
              <a:t>Whitted 80 [recursive ray tracing] </a:t>
            </a:r>
          </a:p>
          <a:p>
            <a:pPr lvl="1"/>
            <a:r>
              <a:rPr lang="en-US" sz="2000"/>
              <a:t>Landmark in computer graphics</a:t>
            </a:r>
          </a:p>
          <a:p>
            <a:r>
              <a:rPr lang="en-US" sz="2400"/>
              <a:t>Lots of work on various geometric primitives</a:t>
            </a:r>
          </a:p>
          <a:p>
            <a:r>
              <a:rPr lang="en-US" sz="2400"/>
              <a:t>Lots of work on accelerations</a:t>
            </a:r>
          </a:p>
          <a:p>
            <a:r>
              <a:rPr lang="en-US" sz="2400"/>
              <a:t>Current Research</a:t>
            </a:r>
          </a:p>
          <a:p>
            <a:pPr lvl="1"/>
            <a:r>
              <a:rPr lang="en-US" sz="2000"/>
              <a:t>Real-Time raytracing (historically, slow technique)</a:t>
            </a:r>
          </a:p>
          <a:p>
            <a:pPr lvl="1"/>
            <a:r>
              <a:rPr lang="en-US" sz="2000"/>
              <a:t>Ray tracing architecture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5779" name="Picture 3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23" y="1462089"/>
            <a:ext cx="6910387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6" y="1327149"/>
            <a:ext cx="930592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27630</TotalTime>
  <Words>1421</Words>
  <Application>Microsoft Macintosh PowerPoint</Application>
  <PresentationFormat>Letter Paper (8.5x11 in)</PresentationFormat>
  <Paragraphs>281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Times New Roman</vt:lpstr>
      <vt:lpstr>Arial</vt:lpstr>
      <vt:lpstr>Wingdings</vt:lpstr>
      <vt:lpstr>Symbol</vt:lpstr>
      <vt:lpstr>MT Extra</vt:lpstr>
      <vt:lpstr>System</vt:lpstr>
      <vt:lpstr>Default Design</vt:lpstr>
      <vt:lpstr>1_Default Design</vt:lpstr>
      <vt:lpstr>MathType 6.0 Equation</vt:lpstr>
      <vt:lpstr>Foundations of Computer Graphics (Fall 2012)</vt:lpstr>
      <vt:lpstr>Effects needed for Realism</vt:lpstr>
      <vt:lpstr>PowerPoint Presentation</vt:lpstr>
      <vt:lpstr>Ray Tracing</vt:lpstr>
      <vt:lpstr>Outline</vt:lpstr>
      <vt:lpstr>Ray Tracing: History</vt:lpstr>
      <vt:lpstr>Ray Tracing History</vt:lpstr>
      <vt:lpstr>Ray Tracing History</vt:lpstr>
      <vt:lpstr>Outline in Code</vt:lpstr>
      <vt:lpstr>Outline</vt:lpstr>
      <vt:lpstr>Ray Casting</vt:lpstr>
      <vt:lpstr>Ray Casting</vt:lpstr>
      <vt:lpstr>Comparison to hardware scan-line</vt:lpstr>
      <vt:lpstr>Outline</vt:lpstr>
      <vt:lpstr>Shadows</vt:lpstr>
      <vt:lpstr>Shadows: Numerical Issues</vt:lpstr>
      <vt:lpstr>Mirror Reflections/Refractions</vt:lpstr>
      <vt:lpstr>Recursive Ray Tracing</vt:lpstr>
      <vt:lpstr>Problems with Recursion</vt:lpstr>
      <vt:lpstr>PowerPoint Presentation</vt:lpstr>
      <vt:lpstr>Effects needed for Realism</vt:lpstr>
      <vt:lpstr>Outline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Ray-Tracing Transformed Objects</vt:lpstr>
      <vt:lpstr>Transformed Objects</vt:lpstr>
      <vt:lpstr>Outline</vt:lpstr>
      <vt:lpstr>Acceleration</vt:lpstr>
      <vt:lpstr>Acceleration Structures</vt:lpstr>
      <vt:lpstr>Acceleration Structures: Grids</vt:lpstr>
      <vt:lpstr>Acceleration and Regular Grids</vt:lpstr>
      <vt:lpstr>Outline</vt:lpstr>
      <vt:lpstr>Interactive Raytracing</vt:lpstr>
      <vt:lpstr>PowerPoint Presentation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752</cp:revision>
  <cp:lastPrinted>1999-08-03T15:46:38Z</cp:lastPrinted>
  <dcterms:created xsi:type="dcterms:W3CDTF">1999-02-11T00:43:51Z</dcterms:created>
  <dcterms:modified xsi:type="dcterms:W3CDTF">2012-10-07T19:03:47Z</dcterms:modified>
</cp:coreProperties>
</file>