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751" r:id="rId2"/>
    <p:sldId id="809" r:id="rId3"/>
    <p:sldId id="886" r:id="rId4"/>
    <p:sldId id="887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4" r:id="rId21"/>
    <p:sldId id="903" r:id="rId22"/>
    <p:sldId id="905" r:id="rId23"/>
    <p:sldId id="906" r:id="rId24"/>
    <p:sldId id="909" r:id="rId25"/>
    <p:sldId id="907" r:id="rId26"/>
    <p:sldId id="908" r:id="rId27"/>
    <p:sldId id="910" r:id="rId28"/>
    <p:sldId id="911" r:id="rId2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2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4625D165-3BCE-2646-BD6F-DAB335FE0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0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1B28D4C-C994-D449-84BC-77E2734EE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0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335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230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134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6041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557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77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295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09524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1858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30107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0"/>
            <a:ext cx="8229600" cy="1752600"/>
          </a:xfrm>
        </p:spPr>
        <p:txBody>
          <a:bodyPr/>
          <a:lstStyle/>
          <a:p>
            <a:r>
              <a:rPr lang="en-US" dirty="0"/>
              <a:t>CS 184, Lecture </a:t>
            </a:r>
            <a:r>
              <a:rPr lang="en-US" dirty="0" smtClean="0"/>
              <a:t>12: </a:t>
            </a:r>
            <a:r>
              <a:rPr lang="en-US" dirty="0"/>
              <a:t>Raster Graphics and Pipeline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036763" y="2860675"/>
            <a:ext cx="505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http://inst.eecs.berkeley.edu/~cs184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Monitor Gamma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Adjust grey until match 0-1 checkerboard to find mid-point a value i.e., a for I = 0.5</a:t>
            </a:r>
          </a:p>
        </p:txBody>
      </p:sp>
      <p:graphicFrame>
        <p:nvGraphicFramePr>
          <p:cNvPr id="1239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72990"/>
              </p:ext>
            </p:extLst>
          </p:nvPr>
        </p:nvGraphicFramePr>
        <p:xfrm>
          <a:off x="6562725" y="2038350"/>
          <a:ext cx="15890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55" name="Equation" r:id="rId3" imgW="736600" imgH="685800" progId="Equation.DSMT4">
                  <p:embed/>
                </p:oleObj>
              </mc:Choice>
              <mc:Fallback>
                <p:oleObj name="Equation" r:id="rId3" imgW="7366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2038350"/>
                        <a:ext cx="158908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0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711450"/>
            <a:ext cx="62960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Perception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Why not just make everything linear, avoid gamma</a:t>
            </a:r>
          </a:p>
          <a:p>
            <a:r>
              <a:rPr lang="en-US"/>
              <a:t>Ideally, 256 intensity values look linear</a:t>
            </a:r>
          </a:p>
          <a:p>
            <a:r>
              <a:rPr lang="en-US"/>
              <a:t>But human perception itself non-linear</a:t>
            </a:r>
          </a:p>
          <a:p>
            <a:pPr lvl="1"/>
            <a:r>
              <a:rPr lang="en-US"/>
              <a:t>Gamma between 1.5 and 3 depending on conditions</a:t>
            </a:r>
          </a:p>
          <a:p>
            <a:pPr lvl="1"/>
            <a:r>
              <a:rPr lang="en-US"/>
              <a:t>Gamma is (sometimes) a feature</a:t>
            </a:r>
          </a:p>
          <a:p>
            <a:pPr lvl="1"/>
            <a:r>
              <a:rPr lang="en-US"/>
              <a:t>Equally spaced input values are perceived roughly equal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 i="1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124109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Huge topic (can read textbooks)</a:t>
            </a:r>
          </a:p>
          <a:p>
            <a:pPr lvl="1">
              <a:lnSpc>
                <a:spcPct val="90000"/>
              </a:lnSpc>
            </a:pPr>
            <a:r>
              <a:rPr lang="en-US"/>
              <a:t>Schrodinger much more work on this than quantum</a:t>
            </a:r>
          </a:p>
          <a:p>
            <a:pPr>
              <a:lnSpc>
                <a:spcPct val="90000"/>
              </a:lnSpc>
            </a:pPr>
            <a:r>
              <a:rPr lang="en-US"/>
              <a:t>For this course, RGB (red green blue), 3 primaries</a:t>
            </a:r>
          </a:p>
          <a:p>
            <a:pPr>
              <a:lnSpc>
                <a:spcPct val="90000"/>
              </a:lnSpc>
            </a:pPr>
            <a:r>
              <a:rPr lang="en-US"/>
              <a:t>Additive (not subtractive) mixing for arbitrary colors</a:t>
            </a:r>
          </a:p>
          <a:p>
            <a:pPr>
              <a:lnSpc>
                <a:spcPct val="90000"/>
              </a:lnSpc>
            </a:pPr>
            <a:r>
              <a:rPr lang="en-US"/>
              <a:t>Grayscale: 0.3 R + 0.6 G + 0.1 B </a:t>
            </a:r>
          </a:p>
          <a:p>
            <a:pPr>
              <a:lnSpc>
                <a:spcPct val="90000"/>
              </a:lnSpc>
            </a:pPr>
            <a:r>
              <a:rPr lang="en-US"/>
              <a:t>Secondary Colors (additive, not paints etc.)</a:t>
            </a:r>
          </a:p>
          <a:p>
            <a:pPr lvl="1">
              <a:lnSpc>
                <a:spcPct val="90000"/>
              </a:lnSpc>
            </a:pPr>
            <a:r>
              <a:rPr lang="en-US"/>
              <a:t>Red + Green = Yellow, Red + Blue = Magenta,             Blue + Green = Cyan, R+G+B = White</a:t>
            </a:r>
          </a:p>
          <a:p>
            <a:pPr>
              <a:lnSpc>
                <a:spcPct val="90000"/>
              </a:lnSpc>
            </a:pPr>
            <a:r>
              <a:rPr lang="en-US"/>
              <a:t>Many other color spaces</a:t>
            </a:r>
          </a:p>
          <a:p>
            <a:pPr lvl="1">
              <a:lnSpc>
                <a:spcPct val="90000"/>
              </a:lnSpc>
            </a:pPr>
            <a:r>
              <a:rPr lang="en-US"/>
              <a:t>HSV, CIE etc.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RGB Color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Venn, color cube</a:t>
            </a:r>
          </a:p>
          <a:p>
            <a:r>
              <a:rPr lang="en-US"/>
              <a:t>Not all colors possible</a:t>
            </a:r>
          </a:p>
        </p:txBody>
      </p:sp>
      <p:pic>
        <p:nvPicPr>
          <p:cNvPr id="1243141" name="Picture 5" descr="200px-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76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3142" name="Text Box 6"/>
          <p:cNvSpPr txBox="1">
            <a:spLocks noChangeArrowheads="1"/>
          </p:cNvSpPr>
          <p:nvPr/>
        </p:nvSpPr>
        <p:spPr bwMode="auto">
          <a:xfrm>
            <a:off x="5927725" y="6383338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Images from wikipedia</a:t>
            </a:r>
          </a:p>
        </p:txBody>
      </p:sp>
      <p:pic>
        <p:nvPicPr>
          <p:cNvPr id="1243144" name="Picture 8" descr="AdditiveColo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384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3146" name="Picture 10" descr="File:CIExy1931 sRGB gamut D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794000"/>
            <a:ext cx="3487738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Eyes as Sensors</a:t>
            </a:r>
          </a:p>
        </p:txBody>
      </p:sp>
      <p:pic>
        <p:nvPicPr>
          <p:cNvPr id="1244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77963"/>
            <a:ext cx="892016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4167" name="Text Box 7"/>
          <p:cNvSpPr txBox="1">
            <a:spLocks noChangeArrowheads="1"/>
          </p:cNvSpPr>
          <p:nvPr/>
        </p:nvSpPr>
        <p:spPr bwMode="auto">
          <a:xfrm>
            <a:off x="5014703" y="6438900"/>
            <a:ext cx="408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Slides courtesy Prof. 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Brien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Cones (Trichromatic)</a:t>
            </a:r>
          </a:p>
        </p:txBody>
      </p:sp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14450"/>
            <a:ext cx="8448675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Response</a:t>
            </a:r>
          </a:p>
        </p:txBody>
      </p:sp>
      <p:pic>
        <p:nvPicPr>
          <p:cNvPr id="12462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088" y="1341438"/>
            <a:ext cx="8020050" cy="54054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Matching Functions</a:t>
            </a:r>
          </a:p>
        </p:txBody>
      </p:sp>
      <p:pic>
        <p:nvPicPr>
          <p:cNvPr id="12472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527175"/>
            <a:ext cx="81121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CIE XYZ</a:t>
            </a:r>
          </a:p>
        </p:txBody>
      </p:sp>
      <p:pic>
        <p:nvPicPr>
          <p:cNvPr id="12482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527175"/>
            <a:ext cx="76279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70985"/>
            <a:ext cx="8839200" cy="5210175"/>
          </a:xfrm>
        </p:spPr>
        <p:txBody>
          <a:bodyPr/>
          <a:lstStyle/>
          <a:p>
            <a:r>
              <a:rPr lang="en-US" dirty="0"/>
              <a:t>Many basic things tying together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Is part of the material, will be covered on midterm</a:t>
            </a:r>
            <a:endParaRPr lang="en-US" dirty="0"/>
          </a:p>
          <a:p>
            <a:r>
              <a:rPr lang="en-US" i="1" dirty="0"/>
              <a:t>Raster graphics</a:t>
            </a:r>
          </a:p>
          <a:p>
            <a:r>
              <a:rPr lang="en-US" dirty="0"/>
              <a:t>Gamma Correction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Hardware pipeline and </a:t>
            </a:r>
            <a:r>
              <a:rPr lang="en-US" dirty="0" err="1"/>
              <a:t>rasterization</a:t>
            </a:r>
            <a:r>
              <a:rPr lang="en-US" dirty="0"/>
              <a:t> </a:t>
            </a:r>
          </a:p>
          <a:p>
            <a:r>
              <a:rPr lang="en-US" dirty="0"/>
              <a:t>Displaying Images: Ray Tracing and </a:t>
            </a:r>
            <a:r>
              <a:rPr lang="en-US" dirty="0" err="1"/>
              <a:t>Rasterization</a:t>
            </a:r>
            <a:endParaRPr lang="en-US" dirty="0"/>
          </a:p>
          <a:p>
            <a:pPr lvl="1"/>
            <a:r>
              <a:rPr lang="en-US" dirty="0"/>
              <a:t>Essentially what this course is about (HW 2 and HW 5)</a:t>
            </a:r>
          </a:p>
          <a:p>
            <a:r>
              <a:rPr lang="en-US" dirty="0"/>
              <a:t>Introduced now so could cover basics for HW 1,2,3</a:t>
            </a:r>
          </a:p>
          <a:p>
            <a:pPr lvl="1"/>
            <a:r>
              <a:rPr lang="en-US" dirty="0"/>
              <a:t>Course will now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breathe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review some topics</a:t>
            </a:r>
          </a:p>
          <a:p>
            <a:pPr lvl="1"/>
            <a:endParaRPr lang="en-US" dirty="0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5059363" y="6432033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Some images from </a:t>
            </a:r>
            <a:r>
              <a:rPr lang="en-US" dirty="0" err="1"/>
              <a:t>wikipedia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10" name="Rectangle 6"/>
          <p:cNvSpPr>
            <a:spLocks noChangeArrowheads="1"/>
          </p:cNvSpPr>
          <p:nvPr/>
        </p:nvSpPr>
        <p:spPr bwMode="auto">
          <a:xfrm>
            <a:off x="1293813" y="3533775"/>
            <a:ext cx="6065837" cy="3033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Compositing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RGBA (32 bits including alpha transparency)</a:t>
            </a:r>
          </a:p>
          <a:p>
            <a:pPr lvl="1"/>
            <a:r>
              <a:rPr lang="en-US"/>
              <a:t>You mostly use 1 (opaque)</a:t>
            </a:r>
          </a:p>
          <a:p>
            <a:pPr lvl="1"/>
            <a:r>
              <a:rPr lang="en-US"/>
              <a:t>Can simulate sub-pixel coverage and effects</a:t>
            </a:r>
          </a:p>
          <a:p>
            <a:r>
              <a:rPr lang="en-US"/>
              <a:t>Compositing algebra </a:t>
            </a:r>
          </a:p>
        </p:txBody>
      </p:sp>
      <p:pic>
        <p:nvPicPr>
          <p:cNvPr id="1250309" name="Picture 5" descr="Alpha composit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578225"/>
            <a:ext cx="6115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 i="1"/>
              <a:t>Hardware pipeline and rasterization</a:t>
            </a:r>
            <a:r>
              <a:rPr lang="en-US"/>
              <a:t>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1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Read chapter 8 more details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Pipeline</a:t>
            </a:r>
          </a:p>
        </p:txBody>
      </p:sp>
      <p:sp>
        <p:nvSpPr>
          <p:cNvPr id="1251331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Application</a:t>
            </a:r>
            <a:r>
              <a:rPr lang="en-US"/>
              <a:t> generates stream of vertices</a:t>
            </a:r>
          </a:p>
          <a:p>
            <a:r>
              <a:rPr lang="en-US">
                <a:solidFill>
                  <a:srgbClr val="FFDD4B"/>
                </a:solidFill>
              </a:rPr>
              <a:t>Vertex shader</a:t>
            </a:r>
            <a:r>
              <a:rPr lang="en-US"/>
              <a:t> called for each vertex</a:t>
            </a:r>
          </a:p>
          <a:p>
            <a:pPr lvl="1"/>
            <a:r>
              <a:rPr lang="en-US"/>
              <a:t>Output is transformed geometry</a:t>
            </a:r>
          </a:p>
          <a:p>
            <a:r>
              <a:rPr lang="en-US">
                <a:solidFill>
                  <a:srgbClr val="2AABA8"/>
                </a:solidFill>
              </a:rPr>
              <a:t>OpenGL</a:t>
            </a:r>
            <a:r>
              <a:rPr lang="en-US"/>
              <a:t> rasterizes transformed vertices</a:t>
            </a:r>
          </a:p>
          <a:p>
            <a:pPr lvl="1"/>
            <a:r>
              <a:rPr lang="en-US"/>
              <a:t>Output are fragments</a:t>
            </a:r>
          </a:p>
          <a:p>
            <a:r>
              <a:rPr lang="en-US">
                <a:solidFill>
                  <a:srgbClr val="FFDD4B"/>
                </a:solidFill>
              </a:rPr>
              <a:t>Fragment shader</a:t>
            </a:r>
            <a:r>
              <a:rPr lang="en-US"/>
              <a:t> for each                                                      fragment</a:t>
            </a:r>
          </a:p>
          <a:p>
            <a:pPr lvl="1"/>
            <a:r>
              <a:rPr lang="en-US"/>
              <a:t>Output is Framebuffer image</a:t>
            </a:r>
          </a:p>
        </p:txBody>
      </p:sp>
      <p:sp>
        <p:nvSpPr>
          <p:cNvPr id="1251332" name="AutoShape 4"/>
          <p:cNvSpPr>
            <a:spLocks noChangeArrowheads="1"/>
          </p:cNvSpPr>
          <p:nvPr/>
        </p:nvSpPr>
        <p:spPr bwMode="auto">
          <a:xfrm>
            <a:off x="5508625" y="3937000"/>
            <a:ext cx="936625" cy="1103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3" name="AutoShape 5"/>
          <p:cNvSpPr>
            <a:spLocks noChangeArrowheads="1"/>
          </p:cNvSpPr>
          <p:nvPr/>
        </p:nvSpPr>
        <p:spPr bwMode="auto">
          <a:xfrm>
            <a:off x="6691313" y="3846513"/>
            <a:ext cx="1327150" cy="1038225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4" name="Rectangle 6"/>
          <p:cNvSpPr>
            <a:spLocks noChangeArrowheads="1"/>
          </p:cNvSpPr>
          <p:nvPr/>
        </p:nvSpPr>
        <p:spPr bwMode="auto">
          <a:xfrm>
            <a:off x="5430838" y="3735388"/>
            <a:ext cx="2643187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35" name="Line 7"/>
          <p:cNvSpPr>
            <a:spLocks noChangeShapeType="1"/>
          </p:cNvSpPr>
          <p:nvPr/>
        </p:nvSpPr>
        <p:spPr bwMode="auto">
          <a:xfrm flipV="1">
            <a:off x="5441950" y="4081463"/>
            <a:ext cx="26209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6" name="Line 8"/>
          <p:cNvSpPr>
            <a:spLocks noChangeShapeType="1"/>
          </p:cNvSpPr>
          <p:nvPr/>
        </p:nvSpPr>
        <p:spPr bwMode="auto">
          <a:xfrm flipV="1">
            <a:off x="5430838" y="4527550"/>
            <a:ext cx="26765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7" name="Line 9"/>
          <p:cNvSpPr>
            <a:spLocks noChangeShapeType="1"/>
          </p:cNvSpPr>
          <p:nvPr/>
        </p:nvSpPr>
        <p:spPr bwMode="auto">
          <a:xfrm flipV="1">
            <a:off x="5441950" y="4995863"/>
            <a:ext cx="265430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8" name="Line 10"/>
          <p:cNvSpPr>
            <a:spLocks noChangeShapeType="1"/>
          </p:cNvSpPr>
          <p:nvPr/>
        </p:nvSpPr>
        <p:spPr bwMode="auto">
          <a:xfrm>
            <a:off x="5743575" y="3724275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39" name="Line 11"/>
          <p:cNvSpPr>
            <a:spLocks noChangeShapeType="1"/>
          </p:cNvSpPr>
          <p:nvPr/>
        </p:nvSpPr>
        <p:spPr bwMode="auto">
          <a:xfrm>
            <a:off x="6088063" y="3713163"/>
            <a:ext cx="33337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0" name="Line 12"/>
          <p:cNvSpPr>
            <a:spLocks noChangeShapeType="1"/>
          </p:cNvSpPr>
          <p:nvPr/>
        </p:nvSpPr>
        <p:spPr bwMode="auto">
          <a:xfrm>
            <a:off x="6445250" y="3724275"/>
            <a:ext cx="11113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1" name="Line 13"/>
          <p:cNvSpPr>
            <a:spLocks noChangeShapeType="1"/>
          </p:cNvSpPr>
          <p:nvPr/>
        </p:nvSpPr>
        <p:spPr bwMode="auto">
          <a:xfrm>
            <a:off x="6824663" y="3735388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2" name="Line 14"/>
          <p:cNvSpPr>
            <a:spLocks noChangeShapeType="1"/>
          </p:cNvSpPr>
          <p:nvPr/>
        </p:nvSpPr>
        <p:spPr bwMode="auto">
          <a:xfrm>
            <a:off x="7148513" y="3735388"/>
            <a:ext cx="33337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3" name="Line 15"/>
          <p:cNvSpPr>
            <a:spLocks noChangeShapeType="1"/>
          </p:cNvSpPr>
          <p:nvPr/>
        </p:nvSpPr>
        <p:spPr bwMode="auto">
          <a:xfrm flipH="1">
            <a:off x="7561263" y="3735388"/>
            <a:ext cx="11112" cy="168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Rasterization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In modern OpenGL, really only OpenGL function</a:t>
            </a:r>
          </a:p>
          <a:p>
            <a:pPr lvl="1"/>
            <a:r>
              <a:rPr lang="en-US" dirty="0"/>
              <a:t>Almost everything is user-specified, programmable</a:t>
            </a:r>
          </a:p>
          <a:p>
            <a:pPr lvl="1"/>
            <a:r>
              <a:rPr lang="en-US" dirty="0" smtClean="0"/>
              <a:t>Basically</a:t>
            </a:r>
            <a:r>
              <a:rPr lang="en-US" dirty="0"/>
              <a:t>, how to draw (2D) primitive on screen</a:t>
            </a:r>
          </a:p>
          <a:p>
            <a:r>
              <a:rPr lang="en-US" dirty="0"/>
              <a:t>Long history</a:t>
            </a:r>
          </a:p>
          <a:p>
            <a:pPr lvl="1"/>
            <a:r>
              <a:rPr lang="en-US" dirty="0" err="1"/>
              <a:t>Bresenham</a:t>
            </a:r>
            <a:r>
              <a:rPr lang="en-US" dirty="0"/>
              <a:t> line drawing</a:t>
            </a:r>
          </a:p>
          <a:p>
            <a:pPr lvl="1"/>
            <a:r>
              <a:rPr lang="en-US" dirty="0"/>
              <a:t>Polygon clipping</a:t>
            </a:r>
          </a:p>
          <a:p>
            <a:pPr lvl="1"/>
            <a:r>
              <a:rPr lang="en-US" dirty="0"/>
              <a:t>Antialiasing</a:t>
            </a:r>
          </a:p>
          <a:p>
            <a:r>
              <a:rPr lang="en-US" dirty="0"/>
              <a:t>What we care about</a:t>
            </a:r>
          </a:p>
          <a:p>
            <a:pPr lvl="1"/>
            <a:r>
              <a:rPr lang="en-US" dirty="0"/>
              <a:t>OpenGL generates a fragment for each pixel in triangle </a:t>
            </a:r>
          </a:p>
          <a:p>
            <a:pPr lvl="1"/>
            <a:r>
              <a:rPr lang="en-US" dirty="0"/>
              <a:t>Colors, values interpolated from vertices (</a:t>
            </a:r>
            <a:r>
              <a:rPr lang="en-US" dirty="0" err="1"/>
              <a:t>Gouraud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Z-Buffer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Sort fragments by depth                                            (only draw closest one)</a:t>
            </a:r>
          </a:p>
          <a:p>
            <a:r>
              <a:rPr lang="en-US"/>
              <a:t>New fragment replaces                                                old if depth test works</a:t>
            </a:r>
          </a:p>
          <a:p>
            <a:r>
              <a:rPr lang="en-US"/>
              <a:t>OpenGL does this auto                                                can override if you want</a:t>
            </a:r>
          </a:p>
          <a:p>
            <a:r>
              <a:rPr lang="en-US"/>
              <a:t>Must store z memory</a:t>
            </a:r>
          </a:p>
          <a:p>
            <a:r>
              <a:rPr lang="en-US"/>
              <a:t>Simple, easy to use</a:t>
            </a:r>
          </a:p>
        </p:txBody>
      </p:sp>
      <p:pic>
        <p:nvPicPr>
          <p:cNvPr id="1255429" name="Picture 5" descr="File:Z buff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2525"/>
            <a:ext cx="44196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 i="1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core of 3D pipeline?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each object (triangle), for each pixel, compute shading (do fragment program)</a:t>
            </a:r>
          </a:p>
          <a:p>
            <a:r>
              <a:rPr lang="en-US"/>
              <a:t>Rasterization (OpenGL) in HW 2</a:t>
            </a:r>
          </a:p>
          <a:p>
            <a:pPr lvl="1"/>
            <a:r>
              <a:rPr lang="en-US"/>
              <a:t>For each object (triangle)</a:t>
            </a:r>
          </a:p>
          <a:p>
            <a:pPr lvl="2"/>
            <a:r>
              <a:rPr lang="en-US"/>
              <a:t>For each pixel spanned by that triangle </a:t>
            </a:r>
          </a:p>
          <a:p>
            <a:pPr lvl="3"/>
            <a:r>
              <a:rPr lang="en-US"/>
              <a:t>Call fragment program</a:t>
            </a:r>
          </a:p>
          <a:p>
            <a:r>
              <a:rPr lang="en-US"/>
              <a:t>Ray Tracing in HW 5: flip loops</a:t>
            </a:r>
          </a:p>
          <a:p>
            <a:pPr lvl="1"/>
            <a:r>
              <a:rPr lang="en-US"/>
              <a:t>For each pixel</a:t>
            </a:r>
          </a:p>
          <a:p>
            <a:pPr lvl="2"/>
            <a:r>
              <a:rPr lang="en-US"/>
              <a:t>For each triangle</a:t>
            </a:r>
          </a:p>
          <a:p>
            <a:pPr lvl="3"/>
            <a:r>
              <a:rPr lang="en-US"/>
              <a:t>Compute shading (rough equivalent of fragment program)</a:t>
            </a:r>
          </a:p>
          <a:p>
            <a:r>
              <a:rPr lang="en-US"/>
              <a:t>HW 2, 5 take almost same input.  Core of class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vs Rasterization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Rasterization complexity is N * d</a:t>
            </a:r>
          </a:p>
          <a:p>
            <a:pPr lvl="1">
              <a:lnSpc>
                <a:spcPct val="90000"/>
              </a:lnSpc>
            </a:pPr>
            <a:r>
              <a:rPr lang="en-US"/>
              <a:t>(N = objs, p = pix, d = pix/object) </a:t>
            </a:r>
          </a:p>
          <a:p>
            <a:pPr lvl="1">
              <a:lnSpc>
                <a:spcPct val="90000"/>
              </a:lnSpc>
            </a:pPr>
            <a:r>
              <a:rPr lang="en-US"/>
              <a:t>Must touch each object (but culling possible)</a:t>
            </a:r>
          </a:p>
          <a:p>
            <a:pPr>
              <a:lnSpc>
                <a:spcPct val="90000"/>
              </a:lnSpc>
            </a:pPr>
            <a:r>
              <a:rPr lang="en-US"/>
              <a:t>Ray tracing naïve complexity is p * N</a:t>
            </a:r>
          </a:p>
          <a:p>
            <a:pPr lvl="1">
              <a:lnSpc>
                <a:spcPct val="90000"/>
              </a:lnSpc>
            </a:pPr>
            <a:r>
              <a:rPr lang="en-US"/>
              <a:t>Much higher since p &gt;&gt; d</a:t>
            </a:r>
          </a:p>
          <a:p>
            <a:pPr lvl="1">
              <a:lnSpc>
                <a:spcPct val="90000"/>
              </a:lnSpc>
            </a:pPr>
            <a:r>
              <a:rPr lang="en-US"/>
              <a:t>But acceleration structures allow p * log (N)</a:t>
            </a:r>
          </a:p>
          <a:p>
            <a:pPr lvl="1">
              <a:lnSpc>
                <a:spcPct val="90000"/>
              </a:lnSpc>
            </a:pPr>
            <a:r>
              <a:rPr lang="en-US"/>
              <a:t>Must touch each pixel</a:t>
            </a:r>
          </a:p>
          <a:p>
            <a:pPr lvl="1">
              <a:lnSpc>
                <a:spcPct val="90000"/>
              </a:lnSpc>
            </a:pPr>
            <a:r>
              <a:rPr lang="en-US"/>
              <a:t>Ray tracing can win if geometry very complex</a:t>
            </a:r>
          </a:p>
          <a:p>
            <a:pPr>
              <a:lnSpc>
                <a:spcPct val="90000"/>
              </a:lnSpc>
            </a:pPr>
            <a:r>
              <a:rPr lang="en-US"/>
              <a:t>Historically, OpenGL real-time, ray tracing slow</a:t>
            </a:r>
          </a:p>
          <a:p>
            <a:pPr lvl="1">
              <a:lnSpc>
                <a:spcPct val="90000"/>
              </a:lnSpc>
            </a:pPr>
            <a:r>
              <a:rPr lang="en-US"/>
              <a:t>Now, real-time ray tracers, OpenRT, NVIDIA Optix</a:t>
            </a:r>
          </a:p>
          <a:p>
            <a:pPr lvl="1">
              <a:lnSpc>
                <a:spcPct val="90000"/>
              </a:lnSpc>
            </a:pPr>
            <a:r>
              <a:rPr lang="en-US"/>
              <a:t>Ray tracing has advantage for shadows, interreflections</a:t>
            </a:r>
          </a:p>
          <a:p>
            <a:pPr lvl="1">
              <a:lnSpc>
                <a:spcPct val="90000"/>
              </a:lnSpc>
            </a:pPr>
            <a:r>
              <a:rPr lang="en-US"/>
              <a:t>Hybrid solutions now common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 and Overview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Generate images from 3D graphics </a:t>
            </a:r>
          </a:p>
          <a:p>
            <a:r>
              <a:rPr lang="en-US" dirty="0"/>
              <a:t>Using both </a:t>
            </a:r>
            <a:r>
              <a:rPr lang="en-US" dirty="0" err="1"/>
              <a:t>rasterization</a:t>
            </a:r>
            <a:r>
              <a:rPr lang="en-US" dirty="0"/>
              <a:t> (OpenGL) and </a:t>
            </a:r>
            <a:r>
              <a:rPr lang="en-US" dirty="0" err="1"/>
              <a:t>Raytracing</a:t>
            </a:r>
            <a:endParaRPr lang="en-US" dirty="0"/>
          </a:p>
          <a:p>
            <a:pPr lvl="1"/>
            <a:r>
              <a:rPr lang="en-US" dirty="0"/>
              <a:t>HW 2 (OpenGL), HW 5 (Ray Tracing)</a:t>
            </a:r>
          </a:p>
          <a:p>
            <a:r>
              <a:rPr lang="en-US" dirty="0"/>
              <a:t>Both require knowledge of transforms, viewing</a:t>
            </a:r>
          </a:p>
          <a:p>
            <a:pPr lvl="1"/>
            <a:r>
              <a:rPr lang="en-US" dirty="0"/>
              <a:t>HW 1</a:t>
            </a:r>
          </a:p>
          <a:p>
            <a:r>
              <a:rPr lang="en-US" dirty="0"/>
              <a:t>Need geometric model for rendering </a:t>
            </a:r>
          </a:p>
          <a:p>
            <a:pPr lvl="1"/>
            <a:r>
              <a:rPr lang="en-US" dirty="0"/>
              <a:t>Splines for modeling (HW </a:t>
            </a:r>
            <a:r>
              <a:rPr lang="en-US" dirty="0" smtClean="0"/>
              <a:t>3)</a:t>
            </a:r>
            <a:endParaRPr lang="en-US" dirty="0"/>
          </a:p>
          <a:p>
            <a:r>
              <a:rPr lang="en-US" dirty="0"/>
              <a:t>Having fun and writing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real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3D graphics programs</a:t>
            </a:r>
          </a:p>
          <a:p>
            <a:pPr lvl="1"/>
            <a:r>
              <a:rPr lang="en-US" dirty="0"/>
              <a:t>HW </a:t>
            </a:r>
            <a:r>
              <a:rPr lang="en-US" dirty="0" smtClean="0"/>
              <a:t>4 </a:t>
            </a:r>
            <a:r>
              <a:rPr lang="en-US" dirty="0"/>
              <a:t>(real-time scene in OpenGL)</a:t>
            </a:r>
          </a:p>
          <a:p>
            <a:pPr lvl="1"/>
            <a:r>
              <a:rPr lang="en-US" dirty="0"/>
              <a:t>HW 6 (final project)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Raster Graphics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0488"/>
            <a:ext cx="8686800" cy="5799137"/>
          </a:xfrm>
        </p:spPr>
        <p:txBody>
          <a:bodyPr/>
          <a:lstStyle/>
          <a:p>
            <a:r>
              <a:rPr lang="en-US"/>
              <a:t>Real world is continuous (almost)</a:t>
            </a:r>
          </a:p>
          <a:p>
            <a:r>
              <a:rPr lang="en-US"/>
              <a:t>How to represent images on a display? </a:t>
            </a:r>
          </a:p>
          <a:p>
            <a:r>
              <a:rPr lang="en-US"/>
              <a:t>Raster graphics: use a bitmap with discrete </a:t>
            </a:r>
            <a:r>
              <a:rPr lang="en-US" b="1" i="1"/>
              <a:t>pixels</a:t>
            </a:r>
          </a:p>
          <a:p>
            <a:r>
              <a:rPr lang="en-US"/>
              <a:t>Raster scan CRT                                                         (paints image                                                                  line by line)</a:t>
            </a:r>
          </a:p>
          <a:p>
            <a:r>
              <a:rPr lang="en-US"/>
              <a:t>Cannot be resized without loss </a:t>
            </a:r>
          </a:p>
          <a:p>
            <a:r>
              <a:rPr lang="en-US"/>
              <a:t>Compare to vector graphics</a:t>
            </a:r>
          </a:p>
          <a:p>
            <a:pPr lvl="1"/>
            <a:r>
              <a:rPr lang="en-US"/>
              <a:t>Resized arbitrarily.  For drawings </a:t>
            </a:r>
          </a:p>
          <a:p>
            <a:pPr lvl="1"/>
            <a:r>
              <a:rPr lang="en-US"/>
              <a:t>But how to represent photos, CG?</a:t>
            </a:r>
          </a:p>
        </p:txBody>
      </p:sp>
      <p:pic>
        <p:nvPicPr>
          <p:cNvPr id="1230853" name="Picture 5" descr="File:Rgb-raster-ima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8281" r="4526" b="4459"/>
          <a:stretch>
            <a:fillRect/>
          </a:stretch>
        </p:blipFill>
        <p:spPr bwMode="auto">
          <a:xfrm>
            <a:off x="6246813" y="3116263"/>
            <a:ext cx="249555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3656013" y="3111500"/>
            <a:ext cx="247650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56" name="Line 8"/>
          <p:cNvSpPr>
            <a:spLocks noChangeShapeType="1"/>
          </p:cNvSpPr>
          <p:nvPr/>
        </p:nvSpPr>
        <p:spPr bwMode="auto">
          <a:xfrm>
            <a:off x="3646488" y="3435350"/>
            <a:ext cx="248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7" name="Line 9"/>
          <p:cNvSpPr>
            <a:spLocks noChangeShapeType="1"/>
          </p:cNvSpPr>
          <p:nvPr/>
        </p:nvSpPr>
        <p:spPr bwMode="auto">
          <a:xfrm>
            <a:off x="3646488" y="3824288"/>
            <a:ext cx="2497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8" name="Line 10"/>
          <p:cNvSpPr>
            <a:spLocks noChangeShapeType="1"/>
          </p:cNvSpPr>
          <p:nvPr/>
        </p:nvSpPr>
        <p:spPr bwMode="auto">
          <a:xfrm>
            <a:off x="3646488" y="42259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59" name="Line 11"/>
          <p:cNvSpPr>
            <a:spLocks noChangeShapeType="1"/>
          </p:cNvSpPr>
          <p:nvPr/>
        </p:nvSpPr>
        <p:spPr bwMode="auto">
          <a:xfrm flipV="1">
            <a:off x="3657600" y="4549775"/>
            <a:ext cx="247491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0" name="Line 12"/>
          <p:cNvSpPr>
            <a:spLocks noChangeShapeType="1"/>
          </p:cNvSpPr>
          <p:nvPr/>
        </p:nvSpPr>
        <p:spPr bwMode="auto">
          <a:xfrm>
            <a:off x="3981450" y="3122613"/>
            <a:ext cx="0" cy="179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1" name="Line 13"/>
          <p:cNvSpPr>
            <a:spLocks noChangeShapeType="1"/>
          </p:cNvSpPr>
          <p:nvPr/>
        </p:nvSpPr>
        <p:spPr bwMode="auto">
          <a:xfrm>
            <a:off x="4303713" y="3122613"/>
            <a:ext cx="0" cy="175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2" name="Line 14"/>
          <p:cNvSpPr>
            <a:spLocks noChangeShapeType="1"/>
          </p:cNvSpPr>
          <p:nvPr/>
        </p:nvSpPr>
        <p:spPr bwMode="auto">
          <a:xfrm>
            <a:off x="4616450" y="3111500"/>
            <a:ext cx="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>
            <a:off x="4940300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4" name="Line 16"/>
          <p:cNvSpPr>
            <a:spLocks noChangeShapeType="1"/>
          </p:cNvSpPr>
          <p:nvPr/>
        </p:nvSpPr>
        <p:spPr bwMode="auto">
          <a:xfrm>
            <a:off x="5240338" y="311150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5" name="Line 17"/>
          <p:cNvSpPr>
            <a:spLocks noChangeShapeType="1"/>
          </p:cNvSpPr>
          <p:nvPr/>
        </p:nvSpPr>
        <p:spPr bwMode="auto">
          <a:xfrm>
            <a:off x="5553075" y="3122613"/>
            <a:ext cx="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6" name="Line 18"/>
          <p:cNvSpPr>
            <a:spLocks noChangeShapeType="1"/>
          </p:cNvSpPr>
          <p:nvPr/>
        </p:nvSpPr>
        <p:spPr bwMode="auto">
          <a:xfrm flipH="1">
            <a:off x="5810250" y="3111500"/>
            <a:ext cx="11113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7" name="Rectangle 19"/>
          <p:cNvSpPr>
            <a:spLocks noChangeArrowheads="1"/>
          </p:cNvSpPr>
          <p:nvPr/>
        </p:nvSpPr>
        <p:spPr bwMode="auto">
          <a:xfrm>
            <a:off x="4951413" y="3835400"/>
            <a:ext cx="2667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69" name="Rectangle 21"/>
          <p:cNvSpPr>
            <a:spLocks noChangeArrowheads="1"/>
          </p:cNvSpPr>
          <p:nvPr/>
        </p:nvSpPr>
        <p:spPr bwMode="auto">
          <a:xfrm>
            <a:off x="4303713" y="3446463"/>
            <a:ext cx="301625" cy="355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70" name="Rectangle 22"/>
          <p:cNvSpPr>
            <a:spLocks noChangeArrowheads="1"/>
          </p:cNvSpPr>
          <p:nvPr/>
        </p:nvSpPr>
        <p:spPr bwMode="auto">
          <a:xfrm>
            <a:off x="3992563" y="4237038"/>
            <a:ext cx="311150" cy="312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Displays and Raster Devices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282700"/>
            <a:ext cx="8921750" cy="5554663"/>
          </a:xfrm>
        </p:spPr>
        <p:txBody>
          <a:bodyPr/>
          <a:lstStyle/>
          <a:p>
            <a:r>
              <a:rPr lang="en-US"/>
              <a:t>CRT, flat panel, television (rect array of pixels)</a:t>
            </a:r>
          </a:p>
          <a:p>
            <a:r>
              <a:rPr lang="en-US"/>
              <a:t>Printers (scanning: no physical grid but print ink)</a:t>
            </a:r>
          </a:p>
          <a:p>
            <a:r>
              <a:rPr lang="en-US"/>
              <a:t>Digital cameras (grid light-sensitive pixels)</a:t>
            </a:r>
          </a:p>
          <a:p>
            <a:r>
              <a:rPr lang="en-US"/>
              <a:t>Scanner (linear array of pixels swept across)</a:t>
            </a:r>
          </a:p>
          <a:p>
            <a:r>
              <a:rPr lang="en-US"/>
              <a:t>Store image as 2D array (of RGB [sub-pixel] values)</a:t>
            </a:r>
          </a:p>
          <a:p>
            <a:pPr lvl="1"/>
            <a:r>
              <a:rPr lang="en-US"/>
              <a:t>In practice, there may be resolution mismatch, resize</a:t>
            </a:r>
          </a:p>
          <a:p>
            <a:pPr lvl="1"/>
            <a:r>
              <a:rPr lang="en-US"/>
              <a:t>Resize across platforms (phone, screen, large TV)</a:t>
            </a:r>
          </a:p>
          <a:p>
            <a:r>
              <a:rPr lang="en-US"/>
              <a:t>Vector image: description of shapes (line, circle, …)</a:t>
            </a:r>
          </a:p>
          <a:p>
            <a:pPr lvl="1"/>
            <a:r>
              <a:rPr lang="en-US"/>
              <a:t>E.g., line art such as in Adobe Illustrator</a:t>
            </a:r>
          </a:p>
          <a:p>
            <a:pPr lvl="1"/>
            <a:r>
              <a:rPr lang="en-US"/>
              <a:t>Resolution-Independent but must </a:t>
            </a:r>
            <a:r>
              <a:rPr lang="en-US" i="1"/>
              <a:t>rasterize</a:t>
            </a:r>
            <a:r>
              <a:rPr lang="en-US"/>
              <a:t> to display</a:t>
            </a:r>
          </a:p>
          <a:p>
            <a:pPr lvl="1"/>
            <a:r>
              <a:rPr lang="en-US"/>
              <a:t>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 well for photographs, complex images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Resolutions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588"/>
            <a:ext cx="8229600" cy="5029200"/>
          </a:xfrm>
        </p:spPr>
        <p:txBody>
          <a:bodyPr/>
          <a:lstStyle/>
          <a:p>
            <a:r>
              <a:rPr lang="en-US"/>
              <a:t>Size of grid (1920x1200 = 2,304,000 pixels)</a:t>
            </a:r>
          </a:p>
          <a:p>
            <a:pPr lvl="1"/>
            <a:r>
              <a:rPr lang="en-US"/>
              <a:t>32 bit of memory for RGBA framebuffer 8+ MB</a:t>
            </a:r>
          </a:p>
          <a:p>
            <a:r>
              <a:rPr lang="en-US"/>
              <a:t>For printers, pixel density (300 dpi or ppi)</a:t>
            </a:r>
          </a:p>
          <a:p>
            <a:pPr lvl="1"/>
            <a:r>
              <a:rPr lang="en-US"/>
              <a:t>Printers often binary or CMYK, require finer grid</a:t>
            </a:r>
          </a:p>
          <a:p>
            <a:pPr lvl="1"/>
            <a:r>
              <a:rPr lang="en-US"/>
              <a:t>iPhone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retina display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&gt; 300 dpi.  At 12 inches, pixels closer than retina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ability to distinguish angles</a:t>
            </a:r>
          </a:p>
          <a:p>
            <a:r>
              <a:rPr lang="en-US"/>
              <a:t>Digital cameras in Mega-Pixels (often &gt; 10 MP)</a:t>
            </a:r>
          </a:p>
          <a:p>
            <a:pPr lvl="1"/>
            <a:r>
              <a:rPr lang="en-US"/>
              <a:t>Color filter array (Bayer Mosaic)</a:t>
            </a:r>
          </a:p>
          <a:p>
            <a:pPr lvl="1"/>
            <a:r>
              <a:rPr lang="en-US"/>
              <a:t>Pixels really small (micron)</a:t>
            </a:r>
          </a:p>
        </p:txBody>
      </p:sp>
      <p:pic>
        <p:nvPicPr>
          <p:cNvPr id="1232901" name="Picture 5" descr="350px-Bayer_pattern_on_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Intensities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Intensity usually stored with 8 bits [0…255]</a:t>
            </a:r>
          </a:p>
          <a:p>
            <a:r>
              <a:rPr lang="en-US"/>
              <a:t>HDR can be 16 bits or more [0…65535]</a:t>
            </a:r>
          </a:p>
          <a:p>
            <a:r>
              <a:rPr lang="en-US"/>
              <a:t>Resolution-independent use [0…1] intermediate</a:t>
            </a:r>
          </a:p>
          <a:p>
            <a:r>
              <a:rPr lang="en-US"/>
              <a:t>Monitor takes input value [0…1] outputs intensity</a:t>
            </a:r>
          </a:p>
          <a:p>
            <a:pPr lvl="1"/>
            <a:r>
              <a:rPr lang="en-US"/>
              <a:t>Non-zero intensity for 0, black level even when off</a:t>
            </a:r>
          </a:p>
          <a:p>
            <a:pPr lvl="1"/>
            <a:r>
              <a:rPr lang="en-US"/>
              <a:t>1.0 is maximum intensity (output 1.0/0.0 is contrast)</a:t>
            </a:r>
          </a:p>
          <a:p>
            <a:pPr lvl="1"/>
            <a:r>
              <a:rPr lang="en-US"/>
              <a:t>Non-linear response (as is human perception)</a:t>
            </a:r>
          </a:p>
          <a:p>
            <a:pPr lvl="1"/>
            <a:r>
              <a:rPr lang="en-US"/>
              <a:t>0.5 may map to 0.25 times the response of 1.0 </a:t>
            </a:r>
          </a:p>
          <a:p>
            <a:pPr lvl="1"/>
            <a:r>
              <a:rPr lang="en-US"/>
              <a:t>Gamma characterization and gamma correction</a:t>
            </a:r>
          </a:p>
          <a:p>
            <a:pPr lvl="1"/>
            <a:r>
              <a:rPr lang="en-US"/>
              <a:t>Some history from CRT physics and exponential forms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27150"/>
            <a:ext cx="8839200" cy="5210175"/>
          </a:xfrm>
        </p:spPr>
        <p:txBody>
          <a:bodyPr/>
          <a:lstStyle/>
          <a:p>
            <a:r>
              <a:rPr lang="en-US"/>
              <a:t>Many basic things tying together course</a:t>
            </a:r>
          </a:p>
          <a:p>
            <a:r>
              <a:rPr lang="en-US"/>
              <a:t>Raster graphics</a:t>
            </a:r>
          </a:p>
          <a:p>
            <a:r>
              <a:rPr lang="en-US" i="1"/>
              <a:t>Gamma Correction</a:t>
            </a:r>
          </a:p>
          <a:p>
            <a:r>
              <a:rPr lang="en-US"/>
              <a:t>Color</a:t>
            </a:r>
          </a:p>
          <a:p>
            <a:r>
              <a:rPr lang="en-US"/>
              <a:t>Hardware pipeline and rasterization </a:t>
            </a:r>
          </a:p>
          <a:p>
            <a:r>
              <a:rPr lang="en-US"/>
              <a:t>Displaying Images: Ray Tracing and Rasterization</a:t>
            </a:r>
          </a:p>
          <a:p>
            <a:pPr lvl="1"/>
            <a:r>
              <a:rPr lang="en-US"/>
              <a:t>Essentially what this course is about (HW 2 and HW 5)</a:t>
            </a:r>
          </a:p>
          <a:p>
            <a:pPr lvl="1"/>
            <a:endParaRPr lang="en-US"/>
          </a:p>
        </p:txBody>
      </p:sp>
      <p:sp>
        <p:nvSpPr>
          <p:cNvPr id="1235972" name="Text Box 4"/>
          <p:cNvSpPr txBox="1">
            <a:spLocks noChangeArrowheads="1"/>
          </p:cNvSpPr>
          <p:nvPr/>
        </p:nvSpPr>
        <p:spPr bwMode="auto">
          <a:xfrm>
            <a:off x="5059363" y="6400800"/>
            <a:ext cx="408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Some images from wikipedia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Nonlinearity and Gamma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96275" cy="546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Exponential function</a:t>
            </a:r>
          </a:p>
          <a:p>
            <a:pPr>
              <a:lnSpc>
                <a:spcPct val="90000"/>
              </a:lnSpc>
            </a:pPr>
            <a:r>
              <a:rPr lang="en-US"/>
              <a:t>I is displayed intensity, a is pixel value</a:t>
            </a:r>
          </a:p>
          <a:p>
            <a:pPr>
              <a:lnSpc>
                <a:spcPct val="90000"/>
              </a:lnSpc>
            </a:pPr>
            <a:r>
              <a:rPr lang="en-US"/>
              <a:t>For many monitors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is between 1.8 and 2.2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In computer graphics, most images are linear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Lighting and material interact linearly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Gamma correction </a:t>
            </a:r>
          </a:p>
          <a:p>
            <a:pPr>
              <a:lnSpc>
                <a:spcPct val="90000"/>
              </a:lnSpc>
            </a:pPr>
            <a:r>
              <a:rPr lang="en-US">
                <a:cs typeface="Arial" charset="0"/>
              </a:rPr>
              <a:t>Examples with 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= 2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 leads to final intensity I = 0, no correction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1 leads to final intensity I = 1, no correction 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Input a = 0.5 final intensity 0.25.  Correct to 0.707107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Arial" charset="0"/>
              </a:rPr>
              <a:t>Makes image </a:t>
            </a:r>
            <a:r>
              <a:rPr lang="ja-JP" altLang="en-US">
                <a:cs typeface="Arial" charset="0"/>
              </a:rPr>
              <a:t>“</a:t>
            </a:r>
            <a:r>
              <a:rPr lang="en-US">
                <a:cs typeface="Arial" charset="0"/>
              </a:rPr>
              <a:t>brighter</a:t>
            </a:r>
            <a:r>
              <a:rPr lang="ja-JP" altLang="en-US">
                <a:cs typeface="Arial" charset="0"/>
              </a:rPr>
              <a:t>”</a:t>
            </a:r>
            <a:r>
              <a:rPr lang="en-US">
                <a:cs typeface="Arial" charset="0"/>
              </a:rPr>
              <a:t> [brightens mid-tones]</a:t>
            </a:r>
            <a:endParaRPr lang="el-GR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236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124306"/>
              </p:ext>
            </p:extLst>
          </p:nvPr>
        </p:nvGraphicFramePr>
        <p:xfrm>
          <a:off x="4492625" y="1379538"/>
          <a:ext cx="1193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17" name="Equation" r:id="rId3" imgW="393700" imgH="215900" progId="Equation.DSMT4">
                  <p:embed/>
                </p:oleObj>
              </mc:Choice>
              <mc:Fallback>
                <p:oleObj name="Equation" r:id="rId3" imgW="3937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379538"/>
                        <a:ext cx="1193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44270"/>
              </p:ext>
            </p:extLst>
          </p:nvPr>
        </p:nvGraphicFramePr>
        <p:xfrm>
          <a:off x="4349750" y="3916363"/>
          <a:ext cx="1495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18" name="Equation" r:id="rId5" imgW="482600" imgH="342900" progId="Equation.DSMT4">
                  <p:embed/>
                </p:oleObj>
              </mc:Choice>
              <mc:Fallback>
                <p:oleObj name="Equation" r:id="rId5" imgW="482600" imgH="342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916363"/>
                        <a:ext cx="1495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5029200"/>
          </a:xfrm>
        </p:spPr>
        <p:txBody>
          <a:bodyPr/>
          <a:lstStyle/>
          <a:p>
            <a:r>
              <a:rPr lang="en-US"/>
              <a:t>Can be messy for images.  Usually gamma       on one monitor, but viewed on others…</a:t>
            </a:r>
          </a:p>
          <a:p>
            <a:r>
              <a:rPr lang="en-US"/>
              <a:t>For television, encode with gamma (often            0.45, decode with gamma 2.2)</a:t>
            </a:r>
          </a:p>
          <a:p>
            <a:r>
              <a:rPr lang="en-US"/>
              <a:t>CG, encode gamma is usually 1, correct  </a:t>
            </a:r>
          </a:p>
          <a:p>
            <a:endParaRPr lang="en-US"/>
          </a:p>
        </p:txBody>
      </p:sp>
      <p:pic>
        <p:nvPicPr>
          <p:cNvPr id="1238023" name="Picture 7" descr="220px-GammaCorrection_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7" name="Picture 11" descr="graph_gam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913188"/>
            <a:ext cx="43148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028" name="Text Box 12"/>
          <p:cNvSpPr txBox="1">
            <a:spLocks noChangeArrowheads="1"/>
          </p:cNvSpPr>
          <p:nvPr/>
        </p:nvSpPr>
        <p:spPr bwMode="auto">
          <a:xfrm>
            <a:off x="-58738" y="6300788"/>
            <a:ext cx="1841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-58738" y="6267450"/>
            <a:ext cx="3446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www.dfstudios.co.uk/wp-content/</a:t>
            </a:r>
          </a:p>
          <a:p>
            <a:pPr algn="l"/>
            <a:r>
              <a:rPr lang="en-US" sz="1600"/>
              <a:t>uploads/2010/12/graph_gamcor.png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29640</TotalTime>
  <Words>1396</Words>
  <Application>Microsoft Macintosh PowerPoint</Application>
  <PresentationFormat>Letter Paper (8.5x11 in)</PresentationFormat>
  <Paragraphs>203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Wingdings</vt:lpstr>
      <vt:lpstr>Symbol</vt:lpstr>
      <vt:lpstr>System</vt:lpstr>
      <vt:lpstr>Default Design</vt:lpstr>
      <vt:lpstr>MathType 6.0 Equation</vt:lpstr>
      <vt:lpstr>Foundations of Computer Graphics (Fall 2012)</vt:lpstr>
      <vt:lpstr>Lecture Overview</vt:lpstr>
      <vt:lpstr>Images and Raster Graphics</vt:lpstr>
      <vt:lpstr>Displays and Raster Devices</vt:lpstr>
      <vt:lpstr>Resolutions</vt:lpstr>
      <vt:lpstr>Monitor Intensities</vt:lpstr>
      <vt:lpstr>Lecture Overview</vt:lpstr>
      <vt:lpstr>Nonlinearity and Gamma</vt:lpstr>
      <vt:lpstr>Gamma Correction</vt:lpstr>
      <vt:lpstr>Finding Monitor Gamma</vt:lpstr>
      <vt:lpstr>Human Perception</vt:lpstr>
      <vt:lpstr>Lecture Overview</vt:lpstr>
      <vt:lpstr>Color</vt:lpstr>
      <vt:lpstr>RGB Color</vt:lpstr>
      <vt:lpstr>Eyes as Sensors</vt:lpstr>
      <vt:lpstr>Cones (Trichromatic)</vt:lpstr>
      <vt:lpstr>Cone Response</vt:lpstr>
      <vt:lpstr>Color Matching Functions</vt:lpstr>
      <vt:lpstr>CIE XYZ</vt:lpstr>
      <vt:lpstr>Alpha Compositing</vt:lpstr>
      <vt:lpstr>Lecture Overview</vt:lpstr>
      <vt:lpstr>Hardware Pipeline</vt:lpstr>
      <vt:lpstr>Rasterization</vt:lpstr>
      <vt:lpstr>Z-Buffer</vt:lpstr>
      <vt:lpstr>Lecture Overview</vt:lpstr>
      <vt:lpstr>What is the core of 3D pipeline?</vt:lpstr>
      <vt:lpstr>Ray Tracing vs Rasterization</vt:lpstr>
      <vt:lpstr>Course Goals and Overview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743</cp:revision>
  <cp:lastPrinted>1999-08-03T15:46:38Z</cp:lastPrinted>
  <dcterms:created xsi:type="dcterms:W3CDTF">1999-02-11T00:43:51Z</dcterms:created>
  <dcterms:modified xsi:type="dcterms:W3CDTF">2012-09-15T20:47:04Z</dcterms:modified>
</cp:coreProperties>
</file>