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6" r:id="rId15"/>
    <p:sldId id="767" r:id="rId16"/>
    <p:sldId id="768" r:id="rId17"/>
    <p:sldId id="769" r:id="rId18"/>
    <p:sldId id="770" r:id="rId19"/>
    <p:sldId id="771" r:id="rId20"/>
    <p:sldId id="772" r:id="rId21"/>
    <p:sldId id="773" r:id="rId22"/>
    <p:sldId id="774" r:id="rId23"/>
    <p:sldId id="775" r:id="rId24"/>
    <p:sldId id="776" r:id="rId25"/>
    <p:sldId id="778" r:id="rId26"/>
    <p:sldId id="733" r:id="rId27"/>
    <p:sldId id="725" r:id="rId28"/>
    <p:sldId id="726" r:id="rId29"/>
    <p:sldId id="693" r:id="rId30"/>
    <p:sldId id="694" r:id="rId31"/>
    <p:sldId id="731" r:id="rId32"/>
    <p:sldId id="670" r:id="rId33"/>
    <p:sldId id="671" r:id="rId34"/>
    <p:sldId id="604" r:id="rId35"/>
    <p:sldId id="605" r:id="rId36"/>
    <p:sldId id="628" r:id="rId37"/>
    <p:sldId id="629" r:id="rId38"/>
    <p:sldId id="630" r:id="rId39"/>
    <p:sldId id="638" r:id="rId40"/>
    <p:sldId id="736" r:id="rId41"/>
    <p:sldId id="639" r:id="rId42"/>
    <p:sldId id="657" r:id="rId43"/>
    <p:sldId id="631" r:id="rId44"/>
    <p:sldId id="777" r:id="rId45"/>
    <p:sldId id="632" r:id="rId46"/>
    <p:sldId id="721" r:id="rId47"/>
    <p:sldId id="615" r:id="rId4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AE1"/>
    <a:srgbClr val="02E3EE"/>
    <a:srgbClr val="2A40E2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9" autoAdjust="0"/>
    <p:restoredTop sz="94799" autoAdjust="0"/>
  </p:normalViewPr>
  <p:slideViewPr>
    <p:cSldViewPr>
      <p:cViewPr varScale="1">
        <p:scale>
          <a:sx n="80" d="100"/>
          <a:sy n="80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8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873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Patterson’s a nice guy, so he gives up the body after using it for awhile and let’s John Kubitowicz have it.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But Kubi’s not so nice, so he won’t give up control…</a:t>
            </a:r>
          </a:p>
          <a:p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295723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6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60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9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786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179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641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496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3006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61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  <p:extLst>
      <p:ext uri="{BB962C8B-B14F-4D97-AF65-F5344CB8AC3E}">
        <p14:creationId xmlns:p14="http://schemas.microsoft.com/office/powerpoint/2010/main" val="935934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1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0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8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882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 smtClean="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 smtClean="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 smtClean="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38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74064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339977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92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6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607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9/13/17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236"/>
            <a:ext cx="190306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9718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(Continued), </a:t>
            </a:r>
            <a:br>
              <a:rPr lang="en-US" altLang="en-US" sz="3000" dirty="0" smtClean="0"/>
            </a:br>
            <a:r>
              <a:rPr lang="en-US" altLang="en-US" sz="3000" dirty="0" smtClean="0"/>
              <a:t>Thread and Processes </a:t>
            </a:r>
            <a:br>
              <a:rPr lang="en-US" altLang="en-US" sz="3000" dirty="0" smtClean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September 13, 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sz="3000" dirty="0" smtClean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switch(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tCur,tNew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 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regs.sp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CPU.sp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regs.retpc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; /*return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ko-KR" sz="2000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 smtClean="0">
              <a:solidFill>
                <a:schemeClr val="accent2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rgbClr val="53FB25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CPU.r7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CPU.r0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CPU.sp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regs.sp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regs.retpc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	   return; /* Return to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14389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685800"/>
            <a:ext cx="8991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warning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inter-leavings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tale: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1841646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/>
              <a:t>Frequency of performing context switches: 10-100ms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switch time in Linux: 3-4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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(Intel i7 &amp; E5)</a:t>
            </a:r>
          </a:p>
          <a:p>
            <a:pPr lvl="1"/>
            <a:r>
              <a:rPr lang="en-US" dirty="0" smtClean="0"/>
              <a:t>Thread switching faster than process switching (100 ns)</a:t>
            </a:r>
          </a:p>
          <a:p>
            <a:pPr lvl="1"/>
            <a:r>
              <a:rPr lang="en-US" dirty="0" smtClean="0"/>
              <a:t>But switching across cores ~2x more expensive than within-core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Context switch time increases sharply with size of working set*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increase 100x or more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working set is subset of memory used by process in a time window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Moral:</a:t>
            </a:r>
            <a:r>
              <a:rPr lang="en-US" dirty="0" smtClean="0"/>
              <a:t> context switching depends mostly on cache limits and the process or thread’s hunger for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MS PGothic" charset="0"/>
              </a:rPr>
              <a:t>Many process are multi-threaded, so thread context switches may be either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within-process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across-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85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58664" y="1828800"/>
            <a:ext cx="3831025" cy="1522413"/>
            <a:chOff x="1227" y="1056"/>
            <a:chExt cx="2421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1613" y="1377368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48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296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85" y="908"/>
              <a:ext cx="10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</a:t>
              </a: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46450" y="3579813"/>
            <a:ext cx="2286000" cy="708025"/>
            <a:chOff x="2064" y="2456"/>
            <a:chExt cx="1440" cy="446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329" y="2456"/>
              <a:ext cx="8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27652" y="762000"/>
            <a:ext cx="3657601" cy="4421188"/>
            <a:chOff x="3406" y="490"/>
            <a:chExt cx="2304" cy="278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406" y="490"/>
              <a:ext cx="2018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priority</a:t>
              </a: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Network Packet from 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priority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24" y="176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597025"/>
            <a:ext cx="3794127" cy="2433639"/>
            <a:chOff x="100" y="1006"/>
            <a:chExt cx="2390" cy="1533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06"/>
              <a:ext cx="725" cy="1533"/>
              <a:chOff x="121" y="1006"/>
              <a:chExt cx="725" cy="1533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00" y="1627"/>
                <a:ext cx="153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</a:t>
              </a:r>
              <a:r>
                <a:rPr lang="en-US" altLang="ko-KR" sz="28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00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28813" y="1752600"/>
            <a:ext cx="4325939" cy="1776413"/>
            <a:chOff x="1107" y="576"/>
            <a:chExt cx="2725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7" y="736"/>
              <a:ext cx="2349" cy="959"/>
              <a:chOff x="1292" y="1056"/>
              <a:chExt cx="2356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2" y="1152"/>
                <a:ext cx="65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462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 rotWithShape="1">
          <a:blip r:embed="rId3"/>
          <a:srcRect t="-15885" r="41543" b="-15885"/>
          <a:stretch/>
        </p:blipFill>
        <p:spPr>
          <a:xfrm>
            <a:off x="457200" y="423111"/>
            <a:ext cx="48107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6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  <a:p>
            <a:r>
              <a:rPr lang="en-US" dirty="0" smtClean="0"/>
              <a:t>Reality: 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2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Use 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Threads (loose syntax):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200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200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altLang="ko-KR" sz="2200" dirty="0">
                <a:latin typeface="Consolas" charset="0"/>
                <a:ea typeface="Consolas" charset="0"/>
                <a:cs typeface="Consolas" charset="0"/>
              </a:rPr>
              <a:t>̎</a:t>
            </a:r>
            <a:r>
              <a:rPr lang="en-US" altLang="ko-KR" sz="2200" dirty="0" err="1">
                <a:latin typeface="Consolas" charset="0"/>
                <a:ea typeface="Consolas" charset="0"/>
                <a:cs typeface="Consolas" charset="0"/>
              </a:rPr>
              <a:t>pi.txt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̎));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sz="2200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200" dirty="0" err="1" smtClean="0">
                <a:latin typeface="Consolas" charset="0"/>
                <a:ea typeface="Consolas" charset="0"/>
                <a:cs typeface="Consolas" charset="0"/>
              </a:rPr>
              <a:t>PrintClassList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altLang="ko-KR" sz="2200" dirty="0">
                <a:latin typeface="Consolas" charset="0"/>
                <a:ea typeface="Consolas" charset="0"/>
                <a:cs typeface="Consolas" charset="0"/>
              </a:rPr>
              <a:t>̎</a:t>
            </a:r>
            <a:r>
              <a:rPr lang="en-US" altLang="ko-KR" sz="2200" dirty="0" err="1">
                <a:latin typeface="Consolas" charset="0"/>
                <a:ea typeface="Consolas" charset="0"/>
                <a:cs typeface="Consolas" charset="0"/>
              </a:rPr>
              <a:t>classlist.txt</a:t>
            </a: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̎));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990600" y="5257802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131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59800"/>
          <a:stretch/>
        </p:blipFill>
        <p:spPr>
          <a:xfrm>
            <a:off x="-427637" y="1398649"/>
            <a:ext cx="4425657" cy="5744427"/>
          </a:xfrm>
        </p:spPr>
      </p:pic>
    </p:spTree>
    <p:extLst>
      <p:ext uri="{BB962C8B-B14F-4D97-AF65-F5344CB8AC3E}">
        <p14:creationId xmlns:p14="http://schemas.microsoft.com/office/powerpoint/2010/main" val="407725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29434"/>
          <a:stretch/>
        </p:blipFill>
        <p:spPr>
          <a:xfrm>
            <a:off x="-427637" y="1398649"/>
            <a:ext cx="6895022" cy="5744427"/>
          </a:xfrm>
        </p:spPr>
      </p:pic>
    </p:spTree>
    <p:extLst>
      <p:ext uri="{BB962C8B-B14F-4D97-AF65-F5344CB8AC3E}">
        <p14:creationId xmlns:p14="http://schemas.microsoft.com/office/powerpoint/2010/main" val="2893788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58848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363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3474503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Your section is your home for CS162	</a:t>
            </a:r>
          </a:p>
          <a:p>
            <a:pPr lvl="1"/>
            <a:r>
              <a:rPr lang="en-US" dirty="0" smtClean="0"/>
              <a:t>The TA needs to get to know you to judge participation</a:t>
            </a:r>
          </a:p>
          <a:p>
            <a:pPr lvl="1"/>
            <a:r>
              <a:rPr lang="en-US" dirty="0" smtClean="0"/>
              <a:t>All design reviews will be conducted by your TA</a:t>
            </a:r>
          </a:p>
          <a:p>
            <a:pPr lvl="1"/>
            <a:r>
              <a:rPr lang="en-US" dirty="0" smtClean="0"/>
              <a:t>You can attend alternate section by same TA, but try to keep the amount of such cross-section movement to a minimum</a:t>
            </a:r>
          </a:p>
          <a:p>
            <a:pPr lvl="3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 midterm: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Thursday, September 28, 6:30-8pm</a:t>
            </a:r>
          </a:p>
          <a:p>
            <a:pPr lvl="1"/>
            <a:r>
              <a:rPr lang="en-US" dirty="0"/>
              <a:t>Barrows Hall, Room 166 </a:t>
            </a:r>
            <a:r>
              <a:rPr lang="en-US" dirty="0" smtClean="0"/>
              <a:t>(65 </a:t>
            </a:r>
            <a:r>
              <a:rPr lang="en-US" dirty="0"/>
              <a:t>seats)</a:t>
            </a:r>
            <a:endParaRPr lang="en-US" dirty="0"/>
          </a:p>
          <a:p>
            <a:pPr lvl="1"/>
            <a:r>
              <a:rPr lang="en-US" dirty="0"/>
              <a:t>Barrows Hall, Room 170 </a:t>
            </a:r>
            <a:r>
              <a:rPr lang="en-US" dirty="0" smtClean="0"/>
              <a:t>(65 </a:t>
            </a:r>
            <a:r>
              <a:rPr lang="en-US" dirty="0"/>
              <a:t>seats)</a:t>
            </a:r>
            <a:endParaRPr lang="en-US" dirty="0"/>
          </a:p>
          <a:p>
            <a:pPr lvl="1"/>
            <a:r>
              <a:rPr lang="en-US" dirty="0"/>
              <a:t>Barrows Hall, Room 20 </a:t>
            </a:r>
            <a:r>
              <a:rPr lang="en-US" dirty="0" smtClean="0"/>
              <a:t>(75</a:t>
            </a:r>
            <a:r>
              <a:rPr lang="en-US" dirty="0"/>
              <a:t> seats)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/>
              <a:t>Moffitt Undergraduate Library, Room 102 </a:t>
            </a:r>
            <a:r>
              <a:rPr lang="en-US" dirty="0" smtClean="0"/>
              <a:t>(84 seats)</a:t>
            </a:r>
            <a:endParaRPr lang="en-US" dirty="0"/>
          </a:p>
          <a:p>
            <a:pPr lvl="1"/>
            <a:r>
              <a:rPr lang="en-US" dirty="0" err="1"/>
              <a:t>Mulford</a:t>
            </a:r>
            <a:r>
              <a:rPr lang="en-US" dirty="0"/>
              <a:t> Hall, Room 159 </a:t>
            </a:r>
            <a:r>
              <a:rPr lang="en-US" dirty="0" smtClean="0"/>
              <a:t>(141 seats)</a:t>
            </a:r>
            <a:endParaRPr lang="en-US" dirty="0"/>
          </a:p>
          <a:p>
            <a:pPr lvl="1"/>
            <a:r>
              <a:rPr lang="en-US" dirty="0" err="1"/>
              <a:t>Mulford</a:t>
            </a:r>
            <a:r>
              <a:rPr lang="en-US" dirty="0"/>
              <a:t> Hall, Room 240 </a:t>
            </a:r>
            <a:r>
              <a:rPr lang="en-US" dirty="0" smtClean="0"/>
              <a:t>(50 seats)</a:t>
            </a:r>
            <a:endParaRPr lang="en-US" dirty="0"/>
          </a:p>
          <a:p>
            <a:pPr lvl="1"/>
            <a:r>
              <a:rPr lang="en-US" dirty="0" err="1"/>
              <a:t>Wurster</a:t>
            </a:r>
            <a:r>
              <a:rPr lang="en-US" dirty="0"/>
              <a:t> Hall, Room </a:t>
            </a:r>
            <a:r>
              <a:rPr lang="en-US" dirty="0" smtClean="0"/>
              <a:t>102 (61 seats) 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937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charset="0"/>
                <a:cs typeface="Gulim" charset="0"/>
              </a:rPr>
              <a:t>Per Thread </a:t>
            </a:r>
            <a:r>
              <a:rPr lang="en-US" altLang="ko-KR" sz="2800" dirty="0" smtClean="0">
                <a:ea typeface="Gulim" charset="0"/>
                <a:cs typeface="Gulim" charset="0"/>
              </a:rPr>
              <a:t>Descriptor </a:t>
            </a:r>
            <a:br>
              <a:rPr lang="en-US" altLang="ko-KR" sz="2800" dirty="0" smtClean="0">
                <a:ea typeface="Gulim" charset="0"/>
                <a:cs typeface="Gulim" charset="0"/>
              </a:rPr>
            </a:br>
            <a:r>
              <a:rPr lang="en-US" altLang="ko-KR" sz="2800" dirty="0" smtClean="0">
                <a:ea typeface="Gulim" charset="0"/>
                <a:cs typeface="Gulim" charset="0"/>
              </a:rPr>
              <a:t>(Kernel Supported Threads)</a:t>
            </a:r>
            <a:endParaRPr lang="en-US" altLang="ko-KR" sz="2800" dirty="0">
              <a:ea typeface="Gulim" charset="0"/>
              <a:cs typeface="Gulim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20" y="1143000"/>
            <a:ext cx="8821080" cy="51816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Each Thread has a </a:t>
            </a:r>
            <a:r>
              <a:rPr lang="en-US" altLang="ko-KR" i="1" dirty="0">
                <a:solidFill>
                  <a:srgbClr val="FF0000"/>
                </a:solidFill>
                <a:ea typeface="Gulim" charset="0"/>
              </a:rPr>
              <a:t>Thread Control Block </a:t>
            </a:r>
            <a:r>
              <a:rPr lang="en-US" altLang="ko-KR" dirty="0">
                <a:solidFill>
                  <a:srgbClr val="FF0000"/>
                </a:solidFill>
                <a:ea typeface="Gulim" charset="0"/>
              </a:rPr>
              <a:t>(TCB)</a:t>
            </a:r>
          </a:p>
          <a:p>
            <a:pPr lvl="1"/>
            <a:r>
              <a:rPr lang="en-US" altLang="ko-KR" dirty="0">
                <a:ea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ea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ea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ea typeface="Gulim" charset="0"/>
              </a:rPr>
              <a:t>Pointer to enclosing process (PCB</a:t>
            </a:r>
            <a:r>
              <a:rPr lang="en-US" altLang="ko-KR" dirty="0" smtClean="0">
                <a:ea typeface="Gulim" charset="0"/>
              </a:rPr>
              <a:t>) – user threads</a:t>
            </a:r>
            <a:endParaRPr lang="en-US" altLang="ko-KR" dirty="0">
              <a:ea typeface="Gulim" charset="0"/>
            </a:endParaRPr>
          </a:p>
          <a:p>
            <a:pPr lvl="1"/>
            <a:r>
              <a:rPr lang="en-US" altLang="ko-KR" dirty="0" err="1">
                <a:ea typeface="Gulim" charset="0"/>
              </a:rPr>
              <a:t>Etc</a:t>
            </a:r>
            <a:r>
              <a:rPr lang="en-US" altLang="ko-KR" dirty="0">
                <a:ea typeface="Gulim" charset="0"/>
              </a:rPr>
              <a:t> (add stuff as you find a need</a:t>
            </a:r>
            <a:r>
              <a:rPr lang="en-US" altLang="ko-KR" dirty="0" smtClean="0">
                <a:ea typeface="Gulim" charset="0"/>
              </a:rPr>
              <a:t>)</a:t>
            </a:r>
          </a:p>
          <a:p>
            <a:pPr lvl="1"/>
            <a:endParaRPr lang="en-US" altLang="ko-KR" dirty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OS </a:t>
            </a:r>
            <a:r>
              <a:rPr lang="en-US" altLang="ko-KR" dirty="0">
                <a:ea typeface="Gulim" charset="0"/>
              </a:rPr>
              <a:t>Keeps track of TCBs in </a:t>
            </a:r>
            <a:r>
              <a:rPr lang="en-US" altLang="ko-KR" dirty="0" smtClean="0">
                <a:ea typeface="Gulim" charset="0"/>
              </a:rPr>
              <a:t>“kernel memory”</a:t>
            </a:r>
            <a:endParaRPr lang="en-US" altLang="ko-KR" dirty="0">
              <a:ea typeface="Gulim" charset="0"/>
            </a:endParaRPr>
          </a:p>
          <a:p>
            <a:pPr lvl="1"/>
            <a:r>
              <a:rPr lang="en-US" altLang="ko-KR" dirty="0">
                <a:ea typeface="Gulim" charset="0"/>
              </a:rPr>
              <a:t>In Array, or Linked List, or </a:t>
            </a:r>
            <a:r>
              <a:rPr lang="en-US" altLang="ko-KR" dirty="0" smtClean="0">
                <a:ea typeface="Gulim" charset="0"/>
              </a:rPr>
              <a:t>…</a:t>
            </a:r>
          </a:p>
          <a:p>
            <a:pPr lvl="1"/>
            <a:r>
              <a:rPr lang="en-US" dirty="0" smtClean="0">
                <a:ea typeface="MS PGothic" charset="0"/>
              </a:rPr>
              <a:t>I/O </a:t>
            </a:r>
            <a:r>
              <a:rPr lang="en-US" dirty="0">
                <a:ea typeface="MS PGothic" charset="0"/>
              </a:rPr>
              <a:t>state (file descriptors, 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pPr lvl="1"/>
            <a:endParaRPr lang="ko-KR" altLang="en-US" dirty="0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9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: Create a New Thread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a user-level procedure that creates a new thread and places it on ready queue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Arguments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application routine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array of arguments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Size of stack to allocate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Implementation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Sanity </a:t>
            </a:r>
            <a:r>
              <a:rPr lang="en-US" altLang="ko-KR" dirty="0" smtClean="0">
                <a:ea typeface="굴림" panose="020B0600000101010101" pitchFamily="34" charset="-127"/>
              </a:rPr>
              <a:t>check </a:t>
            </a:r>
            <a:r>
              <a:rPr lang="en-US" altLang="ko-KR" dirty="0" smtClean="0">
                <a:ea typeface="굴림" panose="020B0600000101010101" pitchFamily="34" charset="-127"/>
              </a:rPr>
              <a:t>arguments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Enter Kernel-mode and Sanity Check arguments again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Allocate new Stack and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Initialize TCB and place on ready list (Runnable)</a:t>
            </a:r>
          </a:p>
        </p:txBody>
      </p:sp>
    </p:spTree>
    <p:extLst>
      <p:ext uri="{BB962C8B-B14F-4D97-AF65-F5344CB8AC3E}">
        <p14:creationId xmlns:p14="http://schemas.microsoft.com/office/powerpoint/2010/main" val="2197832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2133601" y="4129085"/>
            <a:ext cx="3819027" cy="2214560"/>
            <a:chOff x="2169" y="2704"/>
            <a:chExt cx="1705" cy="13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704"/>
              <a:ext cx="217" cy="1145"/>
              <a:chOff x="4608" y="760"/>
              <a:chExt cx="218" cy="126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92" y="1287"/>
                <a:ext cx="12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489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203825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751014" y="757238"/>
            <a:ext cx="2668589" cy="3732212"/>
            <a:chOff x="1103" y="505"/>
            <a:chExt cx="1681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03" y="1320"/>
              <a:ext cx="328" cy="1152"/>
              <a:chOff x="4608" y="816"/>
              <a:chExt cx="328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218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471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Gulim" charset="0"/>
              </a:rPr>
              <a:t>Recall: Memory Footprint: </a:t>
            </a:r>
            <a:r>
              <a:rPr lang="en-US" altLang="ko-KR" dirty="0">
                <a:ea typeface="Gulim" charset="0"/>
              </a:rPr>
              <a:t>Two-</a:t>
            </a:r>
            <a:r>
              <a:rPr lang="en-US" altLang="ko-KR" dirty="0" smtClean="0">
                <a:ea typeface="Gulim" charset="0"/>
              </a:rPr>
              <a:t>Threads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48" y="1245605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ea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ea typeface="Gulim" charset="0"/>
              </a:rPr>
              <a:t>Two sets of Stacks</a:t>
            </a:r>
          </a:p>
          <a:p>
            <a:endParaRPr lang="en-US" altLang="ko-KR" dirty="0">
              <a:ea typeface="Gulim" charset="0"/>
            </a:endParaRPr>
          </a:p>
          <a:p>
            <a:r>
              <a:rPr lang="en-US" altLang="ko-KR" dirty="0">
                <a:ea typeface="Gulim" charset="0"/>
              </a:rPr>
              <a:t>Questions: 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  <a:p>
            <a:pPr lvl="1"/>
            <a:endParaRPr lang="en-US" altLang="ko-KR" dirty="0">
              <a:ea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400800" y="1909098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85" y="2237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263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60425"/>
            <a:ext cx="85598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</a:t>
            </a:r>
            <a:r>
              <a:rPr lang="en-US" altLang="ko-KR" dirty="0" smtClean="0">
                <a:ea typeface="굴림" panose="020B0600000101010101" pitchFamily="34" charset="-127"/>
              </a:rPr>
              <a:t>statistics</a:t>
            </a: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929313" y="2559050"/>
            <a:ext cx="2835276" cy="2162177"/>
            <a:chOff x="2136" y="2703"/>
            <a:chExt cx="1786" cy="136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703"/>
              <a:ext cx="291" cy="1145"/>
              <a:chOff x="4577" y="759"/>
              <a:chExt cx="292" cy="1261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92" y="1244"/>
                <a:ext cx="126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Thread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230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charset="0"/>
              </a:rPr>
              <a:t>Process Control Block (PCBs) </a:t>
            </a:r>
            <a:r>
              <a:rPr lang="en-US" altLang="ko-KR" dirty="0">
                <a:ea typeface="Gulim" charset="0"/>
              </a:rPr>
              <a:t>points to multiple </a:t>
            </a:r>
            <a:r>
              <a:rPr lang="en-US" altLang="ko-KR" dirty="0" smtClean="0">
                <a:ea typeface="Gulim" charset="0"/>
              </a:rPr>
              <a:t>Thread Control Blocks (TCBs):</a:t>
            </a:r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 smtClean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Switching </a:t>
            </a:r>
            <a:r>
              <a:rPr lang="en-US" altLang="ko-KR" dirty="0">
                <a:ea typeface="Gulim" charset="0"/>
              </a:rPr>
              <a:t>threads within a block is a simple thread switch</a:t>
            </a:r>
          </a:p>
          <a:p>
            <a:r>
              <a:rPr lang="en-US" altLang="ko-KR" dirty="0">
                <a:ea typeface="Gulim" charset="0"/>
              </a:rPr>
              <a:t>Switching threads across blocks requires changes to memory and I/O address </a:t>
            </a:r>
            <a:r>
              <a:rPr lang="en-US" altLang="ko-KR" dirty="0" smtClean="0">
                <a:ea typeface="Gulim" charset="0"/>
              </a:rPr>
              <a:t>tables</a:t>
            </a:r>
            <a:endParaRPr lang="en-US" altLang="ko-KR" dirty="0">
              <a:ea typeface="Gulim" charset="0"/>
            </a:endParaRPr>
          </a:p>
          <a:p>
            <a:pPr lvl="1"/>
            <a:endParaRPr lang="ko-KR" altLang="en-US" dirty="0">
              <a:ea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03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multithreaded programs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systems </a:t>
            </a:r>
          </a:p>
          <a:p>
            <a:pPr lvl="1"/>
            <a:r>
              <a:rPr lang="en-US" dirty="0" smtClean="0"/>
              <a:t>Elevators, planes, medical systems, smart watches</a:t>
            </a:r>
          </a:p>
          <a:p>
            <a:pPr lvl="1"/>
            <a:r>
              <a:rPr lang="en-US" dirty="0" smtClean="0"/>
              <a:t>Single program, concurrent operations</a:t>
            </a:r>
          </a:p>
          <a:p>
            <a:endParaRPr lang="en-US" dirty="0" smtClean="0"/>
          </a:p>
          <a:p>
            <a:r>
              <a:rPr lang="en-US" dirty="0" smtClean="0"/>
              <a:t>Most modern OS kernels</a:t>
            </a:r>
          </a:p>
          <a:p>
            <a:pPr lvl="1"/>
            <a:r>
              <a:rPr lang="en-US" dirty="0" smtClean="0"/>
              <a:t>Internally concurrent because have to deal with concurrent requests by multiple users</a:t>
            </a:r>
          </a:p>
          <a:p>
            <a:pPr lvl="1"/>
            <a:r>
              <a:rPr lang="en-US" dirty="0" smtClean="0"/>
              <a:t>But no protection needed within kernel</a:t>
            </a:r>
          </a:p>
          <a:p>
            <a:endParaRPr lang="en-US" dirty="0" smtClean="0"/>
          </a:p>
          <a:p>
            <a:r>
              <a:rPr lang="en-US" dirty="0" smtClean="0"/>
              <a:t>Database servers</a:t>
            </a:r>
          </a:p>
          <a:p>
            <a:pPr lvl="1"/>
            <a:r>
              <a:rPr lang="en-US" dirty="0" smtClean="0"/>
              <a:t>Access to shared data by many concurrent users</a:t>
            </a:r>
          </a:p>
          <a:p>
            <a:pPr lvl="1"/>
            <a:r>
              <a:rPr lang="en-US" dirty="0" smtClean="0"/>
              <a:t>Also background utility processing must be done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8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763000" cy="533400"/>
          </a:xfrm>
        </p:spPr>
        <p:txBody>
          <a:bodyPr/>
          <a:lstStyle/>
          <a:p>
            <a:r>
              <a:rPr lang="en-US" dirty="0" smtClean="0"/>
              <a:t>Example multithreaded programs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Network servers</a:t>
            </a:r>
          </a:p>
          <a:p>
            <a:pPr lvl="1"/>
            <a:r>
              <a:rPr lang="en-US" dirty="0" smtClean="0"/>
              <a:t>Concurrent requests from network</a:t>
            </a:r>
          </a:p>
          <a:p>
            <a:pPr lvl="1"/>
            <a:r>
              <a:rPr lang="en-US" dirty="0" smtClean="0"/>
              <a:t>Again, single program, multiple concurrent operations</a:t>
            </a:r>
          </a:p>
          <a:p>
            <a:pPr lvl="1"/>
            <a:r>
              <a:rPr lang="en-US" dirty="0" smtClean="0"/>
              <a:t>File server, Web server, and airline reservation systems</a:t>
            </a:r>
          </a:p>
          <a:p>
            <a:endParaRPr lang="en-US" dirty="0" smtClean="0"/>
          </a:p>
          <a:p>
            <a:r>
              <a:rPr lang="en-US" dirty="0" smtClean="0"/>
              <a:t>Parallel </a:t>
            </a:r>
            <a:r>
              <a:rPr lang="en-US" dirty="0"/>
              <a:t>p</a:t>
            </a:r>
            <a:r>
              <a:rPr lang="en-US" dirty="0" smtClean="0"/>
              <a:t>rogramming (more than one physical CPU)</a:t>
            </a:r>
          </a:p>
          <a:p>
            <a:pPr lvl="1"/>
            <a:r>
              <a:rPr lang="en-US" dirty="0" smtClean="0"/>
              <a:t>Split program into multiple threads for parallelism</a:t>
            </a:r>
          </a:p>
          <a:p>
            <a:pPr lvl="1"/>
            <a:r>
              <a:rPr lang="en-US" dirty="0" smtClean="0"/>
              <a:t>This is called Multiprocessing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multiprocessors are actually </a:t>
            </a:r>
            <a:r>
              <a:rPr lang="en-US" dirty="0" err="1" smtClean="0"/>
              <a:t>uniprogrammed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Multiple threads in one address space but one program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9" y="1778000"/>
            <a:ext cx="2922147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Client Browser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process for each tab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thread to render page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GET in separate thread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multiple outstanding GETs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- as they complete, render 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 portion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229" y="1676400"/>
            <a:ext cx="4283371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Web Server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fork process for each client connection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thread to get request and issue response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fork threads to read data, access DB, 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etc</a:t>
            </a:r>
            <a:endParaRPr lang="en-US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2957866" y="2553563"/>
            <a:ext cx="1369363" cy="24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2957866" y="1460501"/>
            <a:ext cx="1369363" cy="1333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957866" y="2793663"/>
            <a:ext cx="1369363" cy="136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02074" y="278595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3524" y="114300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1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endParaRPr lang="en-US" dirty="0" smtClean="0"/>
          </a:p>
          <a:p>
            <a:r>
              <a:rPr lang="en-US" dirty="0" smtClean="0"/>
              <a:t>Thread for sequence of steps in processing I/O</a:t>
            </a:r>
          </a:p>
          <a:p>
            <a:endParaRPr lang="en-US" dirty="0" smtClean="0"/>
          </a:p>
          <a:p>
            <a:r>
              <a:rPr lang="en-US" dirty="0" smtClean="0"/>
              <a:t>Threads for device drivers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5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Process</a:t>
            </a:r>
            <a:endParaRPr lang="en-US" dirty="0"/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I/O State</a:t>
            </a:r>
          </a:p>
          <a:p>
            <a:r>
              <a:rPr lang="en-US" sz="2000" b="0">
                <a:latin typeface="Gill Sans Light"/>
                <a:cs typeface="Gill Sans Light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 dirty="0">
                <a:latin typeface="Gill Sans Light"/>
                <a:cs typeface="Gill Sans Light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int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if 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printf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944812" y="1034340"/>
            <a:ext cx="202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400" b="0">
                  <a:latin typeface="Gill Sans Light"/>
                  <a:cs typeface="Gill Sans Light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rgbClr val="233AE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233AE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2400" b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276600" y="20574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274637" y="97155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879767" y="9906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3983205" y="9906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133600" y="3886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90800" y="3886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343400" y="39624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1054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238500" y="44958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238500" y="33528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14600" y="33528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14400" y="33528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581400" y="46482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3962400" y="13716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828800" y="13716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228600" y="13716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Gill Sans Light"/>
                  <a:cs typeface="Gill Sans Light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370847" y="1066800"/>
            <a:ext cx="3773153" cy="3886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 </a:t>
            </a:r>
            <a:r>
              <a:rPr lang="en-US" sz="2400" dirty="0" smtClean="0">
                <a:ea typeface="ＭＳ Ｐゴシック" charset="-128"/>
              </a:rPr>
              <a:t>state: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 state: 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590873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650875" y="7620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1981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191000" y="41910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53340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086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429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90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14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14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342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04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7239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4953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5715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9217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660775" y="7620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00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724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724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352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14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7338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052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5814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39316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6670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571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333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086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486400" y="990600"/>
            <a:ext cx="3733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dirty="0" smtClean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 </a:t>
            </a:r>
            <a:r>
              <a:rPr lang="en-US" dirty="0" smtClean="0">
                <a:ea typeface="ＭＳ Ｐゴシック" charset="-128"/>
              </a:rPr>
              <a:t>state: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dirty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  <a:endParaRPr lang="en-US" dirty="0" smtClean="0">
              <a:solidFill>
                <a:srgbClr val="FFC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low(</a:t>
            </a:r>
            <a:r>
              <a:rPr lang="en-US" i="1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ish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342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04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14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02775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Kernel versus 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105400"/>
          </a:xfrm>
        </p:spPr>
        <p:txBody>
          <a:bodyPr/>
          <a:lstStyle/>
          <a:p>
            <a:r>
              <a:rPr lang="en-US" altLang="ko-KR" dirty="0" smtClean="0"/>
              <a:t>We have been talking about kernel threads</a:t>
            </a:r>
          </a:p>
          <a:p>
            <a:pPr lvl="1"/>
            <a:r>
              <a:rPr lang="en-US" altLang="ko-KR" dirty="0" smtClean="0"/>
              <a:t>Native threads supported directly by the kernel</a:t>
            </a:r>
          </a:p>
          <a:p>
            <a:pPr lvl="1"/>
            <a:r>
              <a:rPr lang="en-US" altLang="ko-KR" dirty="0" smtClean="0"/>
              <a:t>Every thread can run or block independently</a:t>
            </a:r>
          </a:p>
          <a:p>
            <a:pPr lvl="1"/>
            <a:r>
              <a:rPr lang="en-US" altLang="ko-KR" dirty="0" smtClean="0"/>
              <a:t>One process may have several threads waiting on different things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Downside of kernel threads: a bit expensive</a:t>
            </a:r>
          </a:p>
          <a:p>
            <a:pPr lvl="1"/>
            <a:r>
              <a:rPr lang="en-US" altLang="ko-KR" dirty="0" smtClean="0"/>
              <a:t>Need to make a crossing into kernel mode to schedule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Lighter weight option: User Threads</a:t>
            </a:r>
          </a:p>
        </p:txBody>
      </p:sp>
    </p:spTree>
    <p:extLst>
      <p:ext uri="{BB962C8B-B14F-4D97-AF65-F5344CB8AC3E}">
        <p14:creationId xmlns:p14="http://schemas.microsoft.com/office/powerpoint/2010/main" val="1566717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Thread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9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thread_fork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func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thread_create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thread_yield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thread_yield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thread_join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(thread)</a:t>
            </a:r>
          </a:p>
          <a:p>
            <a:pPr lvl="1"/>
            <a:r>
              <a:rPr lang="en-US" dirty="0" smtClean="0"/>
              <a:t>In parent, wait for forked thread to exit, then return</a:t>
            </a:r>
          </a:p>
          <a:p>
            <a:pPr lvl="1"/>
            <a:r>
              <a:rPr lang="en-US" dirty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thread_join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thread_exit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thread_exit</a:t>
            </a:r>
            <a:endParaRPr lang="en-US" sz="1400" dirty="0" smtClean="0"/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pThreads</a:t>
            </a:r>
            <a:r>
              <a:rPr lang="en-US" dirty="0" smtClean="0"/>
              <a:t>: POSIX standard for thread </a:t>
            </a:r>
            <a:r>
              <a:rPr lang="en-US" dirty="0"/>
              <a:t>programming</a:t>
            </a:r>
            <a:br>
              <a:rPr lang="en-US" dirty="0"/>
            </a:br>
            <a:r>
              <a:rPr lang="en-US" dirty="0" smtClean="0"/>
              <a:t>[POSIX</a:t>
            </a:r>
            <a:r>
              <a:rPr lang="en-US" dirty="0"/>
              <a:t>.1c, Threads extensions (IEEE </a:t>
            </a:r>
            <a:r>
              <a:rPr lang="en-US" dirty="0" err="1"/>
              <a:t>Std</a:t>
            </a:r>
            <a:r>
              <a:rPr lang="en-US" dirty="0"/>
              <a:t> 1003.1c-1995</a:t>
            </a:r>
            <a:r>
              <a:rPr lang="en-US" dirty="0" smtClean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934043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User-Mode Threads</a:t>
            </a:r>
            <a:endParaRPr lang="en-US" altLang="ko-K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924800" cy="6019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Lighter weight option:</a:t>
            </a:r>
          </a:p>
          <a:p>
            <a:pPr lvl="1"/>
            <a:r>
              <a:rPr lang="en-US" altLang="ko-KR" dirty="0" smtClean="0"/>
              <a:t>User program provides scheduler and thread package</a:t>
            </a:r>
          </a:p>
          <a:p>
            <a:pPr lvl="1"/>
            <a:r>
              <a:rPr lang="en-US" altLang="ko-KR" dirty="0" smtClean="0"/>
              <a:t>May have several user threads per kernel </a:t>
            </a:r>
            <a:br>
              <a:rPr lang="en-US" altLang="ko-KR" dirty="0" smtClean="0"/>
            </a:br>
            <a:r>
              <a:rPr lang="en-US" altLang="ko-KR" dirty="0" smtClean="0"/>
              <a:t>thread</a:t>
            </a:r>
          </a:p>
          <a:p>
            <a:pPr lvl="1"/>
            <a:r>
              <a:rPr lang="en-US" altLang="ko-KR" dirty="0" smtClean="0"/>
              <a:t>User threads may be scheduled </a:t>
            </a:r>
            <a:br>
              <a:rPr lang="en-US" altLang="ko-KR" dirty="0" smtClean="0"/>
            </a:br>
            <a:r>
              <a:rPr lang="en-US" altLang="ko-KR" dirty="0" smtClean="0"/>
              <a:t>non-preemptively relative to each other </a:t>
            </a:r>
            <a:br>
              <a:rPr lang="en-US" altLang="ko-KR" dirty="0" smtClean="0"/>
            </a:br>
            <a:r>
              <a:rPr lang="en-US" altLang="ko-KR" dirty="0" smtClean="0"/>
              <a:t>(only switch on yield())</a:t>
            </a:r>
          </a:p>
          <a:p>
            <a:pPr lvl="1"/>
            <a:r>
              <a:rPr lang="en-US" altLang="ko-KR" dirty="0" smtClean="0"/>
              <a:t>Cheap</a:t>
            </a:r>
          </a:p>
          <a:p>
            <a:pPr lvl="5"/>
            <a:endParaRPr lang="en-US" altLang="ko-KR" dirty="0" smtClean="0"/>
          </a:p>
          <a:p>
            <a:r>
              <a:rPr lang="en-US" altLang="ko-KR" dirty="0" smtClean="0"/>
              <a:t>Downside of user threads:</a:t>
            </a:r>
          </a:p>
          <a:p>
            <a:pPr lvl="1"/>
            <a:r>
              <a:rPr lang="en-US" altLang="ko-KR" dirty="0" smtClean="0"/>
              <a:t>When one thread blocks on I/O, all threads block</a:t>
            </a:r>
          </a:p>
          <a:p>
            <a:pPr lvl="1"/>
            <a:r>
              <a:rPr lang="en-US" altLang="ko-KR" dirty="0" smtClean="0"/>
              <a:t>Kernel cannot adjust scheduling among all threads</a:t>
            </a:r>
          </a:p>
          <a:p>
            <a:pPr lvl="1"/>
            <a:r>
              <a:rPr lang="en-US" altLang="ko-KR" dirty="0" smtClean="0"/>
              <a:t>Option: </a:t>
            </a:r>
            <a:r>
              <a:rPr lang="en-US" altLang="ko-KR" i="1" dirty="0" smtClean="0"/>
              <a:t>Scheduler Activations</a:t>
            </a:r>
          </a:p>
          <a:p>
            <a:pPr lvl="2"/>
            <a:r>
              <a:rPr lang="en-US" altLang="ko-KR" dirty="0" smtClean="0"/>
              <a:t>Have kernel inform user level when thread blocks…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867400" y="180975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8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Some Threading Models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289560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990600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2895600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30764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5791200"/>
            <a:ext cx="2144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5819775"/>
            <a:ext cx="2262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1736640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Threads are useful at user-level: parallelism, hide I/O latency, interactivity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Option A (early Java): user-level library, within a single-threaded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(SunOS, Linux/Unix variants): green threads</a:t>
            </a:r>
          </a:p>
          <a:p>
            <a:pPr lvl="1"/>
            <a:r>
              <a:rPr lang="en-US" dirty="0" smtClean="0"/>
              <a:t>User-level library does thread multiplexing</a:t>
            </a:r>
          </a:p>
          <a:p>
            <a:r>
              <a:rPr lang="en-US" dirty="0"/>
              <a:t>Option C (Windows): scheduler activations</a:t>
            </a:r>
          </a:p>
          <a:p>
            <a:pPr lvl="1"/>
            <a:r>
              <a:rPr lang="en-US" dirty="0"/>
              <a:t>Kernel allocates processors to user-level library</a:t>
            </a:r>
          </a:p>
          <a:p>
            <a:pPr lvl="1"/>
            <a:r>
              <a:rPr lang="en-US" dirty="0"/>
              <a:t>Thread library implements context switch</a:t>
            </a:r>
          </a:p>
          <a:p>
            <a:pPr lvl="1"/>
            <a:r>
              <a:rPr lang="en-US" dirty="0"/>
              <a:t>System call I/O that blocks triggers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  <a:r>
              <a:rPr lang="en-US" dirty="0" smtClean="0"/>
              <a:t>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</p:txBody>
      </p:sp>
    </p:spTree>
    <p:extLst>
      <p:ext uri="{BB962C8B-B14F-4D97-AF65-F5344CB8AC3E}">
        <p14:creationId xmlns:p14="http://schemas.microsoft.com/office/powerpoint/2010/main" val="323595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90600" y="54864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612775" y="8382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81200" y="4267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267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191000" y="43434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2286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7526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7526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381000" y="18288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43000" y="18288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5334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096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9598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584575" y="8382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2004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7244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7244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352800" y="18288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114800" y="18288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7338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5052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5814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39316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667000" y="24384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6576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09600" y="3657600"/>
            <a:ext cx="2476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371600" y="3657600"/>
            <a:ext cx="1714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086100" y="36576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641725" cy="443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CPU: </a:t>
            </a:r>
            <a:r>
              <a:rPr lang="en-US" sz="20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Memory/IO: </a:t>
            </a:r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low, may not need to switch at all!)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43000" y="5638800"/>
            <a:ext cx="838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0574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0480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514600" y="48768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086100" y="48768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0861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065713" y="56388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48768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2000" b="0">
                <a:latin typeface="Gill Sans Light"/>
                <a:cs typeface="Gill Sans Light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000" b="0">
                  <a:latin typeface="Gill Sans Light"/>
                  <a:cs typeface="Gill Sans Light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381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143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352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114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100" b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080510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dirty="0" smtClean="0"/>
              <a:t>Simultaneous </a:t>
            </a:r>
            <a:r>
              <a:rPr lang="en-US" altLang="en-US" dirty="0" err="1" smtClean="0"/>
              <a:t>MultiThreading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Hyperthreading</a:t>
            </a:r>
            <a:endParaRPr lang="en-US" altLang="en-US" dirty="0" smtClean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Hardware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Superscalar processors can</a:t>
            </a:r>
            <a:br>
              <a:rPr lang="en-US" altLang="en-US" dirty="0" smtClean="0"/>
            </a:br>
            <a:r>
              <a:rPr lang="en-US" altLang="en-US" dirty="0" smtClean="0"/>
              <a:t>execute multiple instructions</a:t>
            </a:r>
            <a:br>
              <a:rPr lang="en-US" altLang="en-US" dirty="0" smtClean="0"/>
            </a:br>
            <a:r>
              <a:rPr lang="en-US" altLang="en-US" dirty="0" smtClean="0"/>
              <a:t>that are independent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/>
              <a:t>Hyperthreading</a:t>
            </a:r>
            <a:r>
              <a:rPr lang="en-US" altLang="en-US" dirty="0" smtClean="0"/>
              <a:t> duplicates </a:t>
            </a:r>
            <a:br>
              <a:rPr lang="en-US" altLang="en-US" dirty="0" smtClean="0"/>
            </a:br>
            <a:r>
              <a:rPr lang="en-US" altLang="en-US" dirty="0" smtClean="0"/>
              <a:t>register state to make a</a:t>
            </a:r>
            <a:br>
              <a:rPr lang="en-US" altLang="en-US" dirty="0" smtClean="0"/>
            </a:br>
            <a:r>
              <a:rPr lang="en-US" altLang="en-US" dirty="0" smtClean="0"/>
              <a:t>second “thread,” allowing </a:t>
            </a:r>
            <a:br>
              <a:rPr lang="en-US" altLang="en-US" dirty="0" smtClean="0"/>
            </a:br>
            <a:r>
              <a:rPr lang="en-US" altLang="en-US" dirty="0" smtClean="0"/>
              <a:t>more instructions to run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Can schedule each thread</a:t>
            </a:r>
            <a:br>
              <a:rPr lang="en-US" altLang="en-US" dirty="0" smtClean="0"/>
            </a:br>
            <a:r>
              <a:rPr lang="en-US" altLang="en-US" dirty="0" smtClean="0"/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Original called “Simultaneous Multithreading”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hlinkClick r:id="rId3"/>
              </a:rPr>
              <a:t>http://www.cs.washington.edu/research/smt/index.html</a:t>
            </a:r>
            <a:r>
              <a:rPr lang="en-US" altLang="en-U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Intel, SPARC, Power (IBM)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 virtual core on AWS’ EC2 is basically a </a:t>
            </a:r>
            <a:r>
              <a:rPr lang="en-US" altLang="en-US" dirty="0" err="1" smtClean="0"/>
              <a:t>hyperthread</a:t>
            </a:r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  <a:cs typeface="Gill Sans Light"/>
                </a:rPr>
                <a:t>Colored blocks show </a:t>
              </a:r>
              <a:endParaRPr lang="en-US" altLang="en-US" sz="2000" b="0" dirty="0" smtClean="0">
                <a:latin typeface="Gill Sans Light"/>
                <a:cs typeface="Gill Sans Light"/>
              </a:endParaRPr>
            </a:p>
            <a:p>
              <a:pPr algn="ctr"/>
              <a:r>
                <a:rPr lang="en-US" altLang="en-US" sz="2000" b="0" dirty="0" smtClean="0">
                  <a:latin typeface="Gill Sans Light"/>
                  <a:cs typeface="Gill Sans Light"/>
                </a:rPr>
                <a:t>instructions </a:t>
              </a:r>
              <a:r>
                <a:rPr lang="en-US" altLang="en-US" sz="2000" b="0" dirty="0">
                  <a:latin typeface="Gill Sans Light"/>
                  <a:cs typeface="Gill Sans Light"/>
                </a:rPr>
                <a:t>executed</a:t>
              </a:r>
            </a:p>
            <a:p>
              <a:endParaRPr lang="en-US" altLang="en-US" sz="20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6172200" y="762000"/>
            <a:ext cx="2590800" cy="35052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72400" y="762000"/>
            <a:ext cx="990600" cy="35052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1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003300" y="51054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503237" y="6096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19939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11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203700" y="41148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096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9598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597275" y="6096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2131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7371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6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7371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365500" y="16002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127500" y="16002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7465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5179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5941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39443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6797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988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09600" y="3429000"/>
            <a:ext cx="2489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371600" y="3429000"/>
            <a:ext cx="1727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0988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3528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 between hardware-threads: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very-low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557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078413" y="54102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231900" y="54102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612900" y="54102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463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222500" y="54102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603500" y="54102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1369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213100" y="54102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594100" y="54102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1275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203700" y="54102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584700" y="54102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384300" y="46482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765300" y="47244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374900" y="46482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755900" y="46482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098800" y="46482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098800" y="46482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098800" y="46482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098800" y="46482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51100" y="45720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2000" b="0">
                <a:latin typeface="Gill Sans Light"/>
                <a:cs typeface="Gill Sans Light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000" b="0">
                  <a:latin typeface="Gill Sans Light"/>
                  <a:cs typeface="Gill Sans Light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23212" y="4191000"/>
            <a:ext cx="195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hardware-threads</a:t>
            </a:r>
          </a:p>
          <a:p>
            <a:r>
              <a:rPr lang="en-US" sz="2000" b="0" dirty="0">
                <a:latin typeface="Gill Sans Light"/>
                <a:cs typeface="Gill Sans Light"/>
              </a:rPr>
              <a:t>(</a:t>
            </a:r>
            <a:r>
              <a:rPr lang="en-US" sz="2000" b="0" dirty="0" err="1">
                <a:latin typeface="Gill Sans Light"/>
                <a:cs typeface="Gill Sans Light"/>
              </a:rPr>
              <a:t>hyperthreading</a:t>
            </a:r>
            <a:r>
              <a:rPr lang="en-US" sz="2000" b="0" dirty="0">
                <a:latin typeface="Gill Sans Light"/>
                <a:cs typeface="Gill Sans Light"/>
              </a:rPr>
              <a:t>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1002206" y="4898886"/>
            <a:ext cx="229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1002206" y="4898886"/>
            <a:ext cx="610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365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127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1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23709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724400"/>
            <a:ext cx="8610600" cy="20113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dirty="0" smtClean="0"/>
              <a:t>Most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threads per address space</a:t>
            </a:r>
          </a:p>
          <a:p>
            <a:pPr lvl="1">
              <a:spcBef>
                <a:spcPct val="15000"/>
              </a:spcBef>
            </a:pPr>
            <a:endParaRPr lang="en-US" altLang="en-US" sz="1200" dirty="0" smtClean="0"/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Mach, OS/2, Linux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Windows </a:t>
            </a:r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10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 NT to XP, Solaris, HP-UX, OS X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MS/DOS, early Macintosh</a:t>
            </a:r>
          </a:p>
        </p:txBody>
      </p:sp>
      <p:grpSp>
        <p:nvGrpSpPr>
          <p:cNvPr id="327749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36886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36888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Many</a:t>
                </a:r>
              </a:p>
            </p:txBody>
          </p:sp>
          <p:sp>
            <p:nvSpPr>
              <p:cNvPr id="36889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One</a:t>
                </a:r>
              </a:p>
            </p:txBody>
          </p:sp>
        </p:grpSp>
        <p:sp>
          <p:nvSpPr>
            <p:cNvPr id="36887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Per AS:</a:t>
              </a:r>
            </a:p>
          </p:txBody>
        </p:sp>
      </p:grpSp>
      <p:grpSp>
        <p:nvGrpSpPr>
          <p:cNvPr id="327746" name="Group 66"/>
          <p:cNvGrpSpPr>
            <a:grpSpLocks/>
          </p:cNvGrpSpPr>
          <p:nvPr/>
        </p:nvGrpSpPr>
        <p:grpSpPr bwMode="auto">
          <a:xfrm>
            <a:off x="1905000" y="685800"/>
            <a:ext cx="6858000" cy="1679437"/>
            <a:chOff x="1200" y="432"/>
            <a:chExt cx="4320" cy="1106"/>
          </a:xfrm>
        </p:grpSpPr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Many</a:t>
              </a:r>
            </a:p>
          </p:txBody>
        </p:sp>
        <p:sp>
          <p:nvSpPr>
            <p:cNvPr id="36884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One</a:t>
              </a:r>
            </a:p>
          </p:txBody>
        </p:sp>
        <p:sp>
          <p:nvSpPr>
            <p:cNvPr id="36885" name="Rectangle 65"/>
            <p:cNvSpPr>
              <a:spLocks noChangeArrowheads="1"/>
            </p:cNvSpPr>
            <p:nvPr/>
          </p:nvSpPr>
          <p:spPr bwMode="auto">
            <a:xfrm rot="16200000">
              <a:off x="888" y="794"/>
              <a:ext cx="10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# of </a:t>
              </a:r>
              <a:r>
                <a:rPr lang="en-US" altLang="en-US" sz="2800" b="0" dirty="0" err="1">
                  <a:latin typeface="Gill Sans" charset="0"/>
                  <a:ea typeface="Gill Sans" charset="0"/>
                  <a:cs typeface="Gill Sans" charset="0"/>
                </a:rPr>
                <a:t>addr</a:t>
              </a: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 spaces:</a:t>
              </a:r>
            </a:p>
          </p:txBody>
        </p:sp>
      </p:grpSp>
      <p:grpSp>
        <p:nvGrpSpPr>
          <p:cNvPr id="36874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0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2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23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Various textbooks talk about </a:t>
            </a:r>
            <a:r>
              <a:rPr lang="en-US" altLang="en-US" i="1" dirty="0" smtClean="0">
                <a:solidFill>
                  <a:srgbClr val="FF0000"/>
                </a:solidFill>
              </a:rPr>
              <a:t>processes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concurrency, really talking about thread portion of a process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protection, talking about address space portion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are a very useful abstraction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transparent overlapping of computation and I/O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use of parallel processing when available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introduce problems when accessing shared data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Programs must be insensitive to arbitrary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Without careful design, shared variables can become completely </a:t>
            </a:r>
            <a:r>
              <a:rPr lang="en-US" altLang="ko-KR" dirty="0" smtClean="0">
                <a:ea typeface="굴림" panose="020B0600000101010101" pitchFamily="34" charset="-127"/>
              </a:rPr>
              <a:t>inconsistent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611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932311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Consider:   </a:t>
            </a: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altLang="ko-KR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</a:t>
            </a:r>
            <a:r>
              <a:rPr lang="en-US" altLang="ko-KR" dirty="0" smtClean="0">
                <a:ea typeface="Gulim" panose="020B0600000101010101" pitchFamily="34" charset="-127"/>
              </a:rPr>
              <a:t>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5675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ComputeNextDigit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669547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PickNewThread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switch(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curThread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newThread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8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949065" y="1435100"/>
            <a:ext cx="3831025" cy="1522413"/>
            <a:chOff x="1227" y="1056"/>
            <a:chExt cx="2421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77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Do the Stacks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ook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06" y="98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66" y="1262"/>
                <a:ext cx="1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67" y="976"/>
              <a:ext cx="6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79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46528</TotalTime>
  <Pages>60</Pages>
  <Words>2545</Words>
  <Application>Microsoft Macintosh PowerPoint</Application>
  <PresentationFormat>On-screen Show (4:3)</PresentationFormat>
  <Paragraphs>676</Paragraphs>
  <Slides>47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</vt:lpstr>
      <vt:lpstr>CS162 Operating Systems and Systems Programming Lecture 6   Concurrency (Continued),  Thread and Processes  </vt:lpstr>
      <vt:lpstr>Recall: Use of Threads</vt:lpstr>
      <vt:lpstr>Recall: Memory Footprint: Two-Threads</vt:lpstr>
      <vt:lpstr>Actual Thread Operations</vt:lpstr>
      <vt:lpstr>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Some Numbers</vt:lpstr>
      <vt:lpstr>Some Numbers</vt:lpstr>
      <vt:lpstr>What happens when thread blocks on I/O?</vt:lpstr>
      <vt:lpstr>External Events</vt:lpstr>
      <vt:lpstr>Example: Network Interrupt</vt:lpstr>
      <vt:lpstr>Use of Timer Interrupt to Return Control</vt:lpstr>
      <vt:lpstr>Thread Abstraction</vt:lpstr>
      <vt:lpstr>Thread Abstraction</vt:lpstr>
      <vt:lpstr>Programmer vs. Processor View</vt:lpstr>
      <vt:lpstr>Programmer vs. Processor View</vt:lpstr>
      <vt:lpstr>Programmer vs. Processor View</vt:lpstr>
      <vt:lpstr>Possible Executions</vt:lpstr>
      <vt:lpstr>Thread Lifecycle</vt:lpstr>
      <vt:lpstr>Administrivia</vt:lpstr>
      <vt:lpstr>Per Thread Descriptor  (Kernel Supported Threads)</vt:lpstr>
      <vt:lpstr>ThreadFork(): Create a New Thread</vt:lpstr>
      <vt:lpstr>How do we initialize TCB and Stack?</vt:lpstr>
      <vt:lpstr>How does Thread get started?</vt:lpstr>
      <vt:lpstr>What does ThreadRoot() look like?</vt:lpstr>
      <vt:lpstr>Multithreaded Processes</vt:lpstr>
      <vt:lpstr>Examples multithreaded programs</vt:lpstr>
      <vt:lpstr>Example multithreaded programs (con’t)</vt:lpstr>
      <vt:lpstr>A Typical Use Case</vt:lpstr>
      <vt:lpstr>Kernel Use Cases</vt:lpstr>
      <vt:lpstr>Putting it Together: Process</vt:lpstr>
      <vt:lpstr>Putting it Together: Processes</vt:lpstr>
      <vt:lpstr>Putting it Together: Threads</vt:lpstr>
      <vt:lpstr>Kernel versus User-Mode Threads</vt:lpstr>
      <vt:lpstr>User-Mode Threads</vt:lpstr>
      <vt:lpstr>Some Threading Models</vt:lpstr>
      <vt:lpstr>Threads in a Process</vt:lpstr>
      <vt:lpstr>Putting it Together: Multi-Cores</vt:lpstr>
      <vt:lpstr>Simultaneous MultiThreading/Hyperthreading</vt:lpstr>
      <vt:lpstr>Putting it Together: Hyper-Threading</vt:lpstr>
      <vt:lpstr>Classification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591</cp:revision>
  <cp:lastPrinted>2017-09-13T00:48:27Z</cp:lastPrinted>
  <dcterms:created xsi:type="dcterms:W3CDTF">1995-08-12T11:37:26Z</dcterms:created>
  <dcterms:modified xsi:type="dcterms:W3CDTF">2017-09-14T03:22:58Z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